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EAECE16-5B70-4C4E-AF10-8F43F45C4AC7}">
          <p14:sldIdLst>
            <p14:sldId id="256"/>
            <p14:sldId id="257"/>
            <p14:sldId id="258"/>
            <p14:sldId id="259"/>
            <p14:sldId id="260"/>
            <p14:sldId id="261"/>
            <p14:sldId id="262"/>
            <p14:sldId id="2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5" d="100"/>
          <a:sy n="75" d="100"/>
        </p:scale>
        <p:origin x="540"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5/30/2020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5/30/2020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5/30/2020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5/30/2020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5/30/2020</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5/30/2020</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5/30/2020</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5/30/2020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5/30/2020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5/30/2020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5/30/2020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5/30/2020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5/30/2020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5/30/2020</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5/30/2020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5/30/2020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5/30/2020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5/30/2020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walesonline.co.uk/news/education/first-details-what-wales-new-16197528" TargetMode="External"/><Relationship Id="rId7" Type="http://schemas.openxmlformats.org/officeDocument/2006/relationships/hyperlink" Target="https://www.ucas.com/ucas/after-gcses/find-career-ideas/explore-jobs/job-profile/primary-school-teacher" TargetMode="External"/><Relationship Id="rId2" Type="http://schemas.openxmlformats.org/officeDocument/2006/relationships/hyperlink" Target="https://www.careeraddict.com/teacher-skills.%20Last%20accessed%2016.05.19" TargetMode="External"/><Relationship Id="rId1" Type="http://schemas.openxmlformats.org/officeDocument/2006/relationships/slideLayout" Target="../slideLayouts/slideLayout7.xml"/><Relationship Id="rId6" Type="http://schemas.openxmlformats.org/officeDocument/2006/relationships/hyperlink" Target="https://www.preservearticles.com/essay/what-are-the-personal-qualities-of-a-good-teacher/18319" TargetMode="External"/><Relationship Id="rId5" Type="http://schemas.openxmlformats.org/officeDocument/2006/relationships/hyperlink" Target="https://www.thoughtco.com/keys-to-being-a-successful-teacher-8420" TargetMode="External"/><Relationship Id="rId4" Type="http://schemas.openxmlformats.org/officeDocument/2006/relationships/hyperlink" Target="http://www.dailymontessori.com/montessori-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FF6C2-D16F-4CB5-9FA2-4CA90DA82F7D}"/>
              </a:ext>
            </a:extLst>
          </p:cNvPr>
          <p:cNvSpPr>
            <a:spLocks noGrp="1"/>
          </p:cNvSpPr>
          <p:nvPr>
            <p:ph type="ctrTitle"/>
          </p:nvPr>
        </p:nvSpPr>
        <p:spPr/>
        <p:txBody>
          <a:bodyPr/>
          <a:lstStyle/>
          <a:p>
            <a:pPr algn="ctr"/>
            <a:r>
              <a:rPr lang="en-GB" sz="4800" dirty="0">
                <a:latin typeface="Arial Black" panose="020B0A04020102020204" pitchFamily="34" charset="0"/>
              </a:rPr>
              <a:t>ECGE6001 Skills for life: Employability and future pathways</a:t>
            </a:r>
          </a:p>
        </p:txBody>
      </p:sp>
      <p:sp>
        <p:nvSpPr>
          <p:cNvPr id="3" name="Subtitle 2">
            <a:extLst>
              <a:ext uri="{FF2B5EF4-FFF2-40B4-BE49-F238E27FC236}">
                <a16:creationId xmlns:a16="http://schemas.microsoft.com/office/drawing/2014/main" id="{FA3B7CAF-4DE7-4DA2-A350-AE54FBCDA8BA}"/>
              </a:ext>
            </a:extLst>
          </p:cNvPr>
          <p:cNvSpPr>
            <a:spLocks noGrp="1"/>
          </p:cNvSpPr>
          <p:nvPr>
            <p:ph type="subTitle" idx="1"/>
          </p:nvPr>
        </p:nvSpPr>
        <p:spPr/>
        <p:txBody>
          <a:bodyPr/>
          <a:lstStyle/>
          <a:p>
            <a:endParaRPr lang="en-GB" dirty="0"/>
          </a:p>
          <a:p>
            <a:r>
              <a:rPr lang="en-GB" dirty="0"/>
              <a:t>                                                                                                                       1602432</a:t>
            </a:r>
          </a:p>
        </p:txBody>
      </p:sp>
    </p:spTree>
    <p:extLst>
      <p:ext uri="{BB962C8B-B14F-4D97-AF65-F5344CB8AC3E}">
        <p14:creationId xmlns:p14="http://schemas.microsoft.com/office/powerpoint/2010/main" val="1778784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86F8F-B1AF-4E8A-B4A5-46ED58B0AC94}"/>
              </a:ext>
            </a:extLst>
          </p:cNvPr>
          <p:cNvSpPr>
            <a:spLocks noGrp="1"/>
          </p:cNvSpPr>
          <p:nvPr>
            <p:ph type="title"/>
          </p:nvPr>
        </p:nvSpPr>
        <p:spPr/>
        <p:txBody>
          <a:bodyPr/>
          <a:lstStyle/>
          <a:p>
            <a:pPr algn="ctr"/>
            <a:r>
              <a:rPr lang="en-GB" b="1" dirty="0"/>
              <a:t>What do I need to do to become a primary school teacher?</a:t>
            </a:r>
            <a:br>
              <a:rPr lang="en-GB" dirty="0"/>
            </a:br>
            <a:endParaRPr lang="en-GB" dirty="0"/>
          </a:p>
        </p:txBody>
      </p:sp>
      <p:pic>
        <p:nvPicPr>
          <p:cNvPr id="1026" name="Picture 2">
            <a:extLst>
              <a:ext uri="{FF2B5EF4-FFF2-40B4-BE49-F238E27FC236}">
                <a16:creationId xmlns:a16="http://schemas.microsoft.com/office/drawing/2014/main" id="{F764AAB2-3C5A-4A2A-B717-129AFDF1AC9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22453" y="2603499"/>
            <a:ext cx="7064892" cy="3945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5370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E2A05-65E5-414D-B6E7-C5001DAF452E}"/>
              </a:ext>
            </a:extLst>
          </p:cNvPr>
          <p:cNvSpPr>
            <a:spLocks noGrp="1"/>
          </p:cNvSpPr>
          <p:nvPr>
            <p:ph type="title"/>
          </p:nvPr>
        </p:nvSpPr>
        <p:spPr>
          <a:xfrm>
            <a:off x="1556737" y="779705"/>
            <a:ext cx="8761413" cy="1132222"/>
          </a:xfrm>
        </p:spPr>
        <p:txBody>
          <a:bodyPr/>
          <a:lstStyle/>
          <a:p>
            <a:pPr algn="ctr"/>
            <a:r>
              <a:rPr lang="en-GB" sz="3200" dirty="0">
                <a:latin typeface="Arial Black" panose="020B0A04020102020204" pitchFamily="34" charset="0"/>
              </a:rPr>
              <a:t>Ways of becoming an effective teacher</a:t>
            </a:r>
            <a:endParaRPr lang="en-GB" sz="1200" dirty="0">
              <a:latin typeface="Arial Black" panose="020B0A04020102020204" pitchFamily="34" charset="0"/>
            </a:endParaRPr>
          </a:p>
        </p:txBody>
      </p:sp>
      <p:pic>
        <p:nvPicPr>
          <p:cNvPr id="2050" name="Picture 2">
            <a:extLst>
              <a:ext uri="{FF2B5EF4-FFF2-40B4-BE49-F238E27FC236}">
                <a16:creationId xmlns:a16="http://schemas.microsoft.com/office/drawing/2014/main" id="{228660A5-03D6-48E2-B4A3-401224D92C3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87154" y="2645063"/>
            <a:ext cx="7300578" cy="385271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DE65C-C798-49F8-9C89-7EB3ABBE2BF0}"/>
              </a:ext>
            </a:extLst>
          </p:cNvPr>
          <p:cNvSpPr txBox="1"/>
          <p:nvPr/>
        </p:nvSpPr>
        <p:spPr>
          <a:xfrm>
            <a:off x="9880600" y="6172200"/>
            <a:ext cx="2133600" cy="276999"/>
          </a:xfrm>
          <a:prstGeom prst="rect">
            <a:avLst/>
          </a:prstGeom>
          <a:noFill/>
        </p:spPr>
        <p:txBody>
          <a:bodyPr wrap="square" rtlCol="0">
            <a:spAutoFit/>
          </a:bodyPr>
          <a:lstStyle/>
          <a:p>
            <a:r>
              <a:rPr lang="en-GB" sz="1200" dirty="0">
                <a:latin typeface="Arial Black" panose="020B0A04020102020204" pitchFamily="34" charset="0"/>
              </a:rPr>
              <a:t>www.slideshare.net</a:t>
            </a:r>
            <a:endParaRPr lang="en-GB" sz="1200" dirty="0"/>
          </a:p>
        </p:txBody>
      </p:sp>
    </p:spTree>
    <p:extLst>
      <p:ext uri="{BB962C8B-B14F-4D97-AF65-F5344CB8AC3E}">
        <p14:creationId xmlns:p14="http://schemas.microsoft.com/office/powerpoint/2010/main" val="38982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60EFF-F708-4145-8F08-410A7BB290F6}"/>
              </a:ext>
            </a:extLst>
          </p:cNvPr>
          <p:cNvSpPr>
            <a:spLocks noGrp="1"/>
          </p:cNvSpPr>
          <p:nvPr>
            <p:ph type="title"/>
          </p:nvPr>
        </p:nvSpPr>
        <p:spPr>
          <a:xfrm>
            <a:off x="1168809" y="540328"/>
            <a:ext cx="8761413" cy="1413163"/>
          </a:xfrm>
        </p:spPr>
        <p:txBody>
          <a:bodyPr/>
          <a:lstStyle/>
          <a:p>
            <a:pPr algn="ctr"/>
            <a:r>
              <a:rPr lang="en-GB" sz="3200" dirty="0">
                <a:latin typeface="Arial Black" panose="020B0A04020102020204" pitchFamily="34" charset="0"/>
              </a:rPr>
              <a:t>Essential skills and qualities every teacher needs</a:t>
            </a:r>
            <a:br>
              <a:rPr lang="en-GB" sz="3200" dirty="0">
                <a:latin typeface="Arial Black" panose="020B0A04020102020204" pitchFamily="34" charset="0"/>
              </a:rPr>
            </a:br>
            <a:endParaRPr lang="en-GB" sz="1200" dirty="0">
              <a:latin typeface="Arial Black" panose="020B0A04020102020204" pitchFamily="34" charset="0"/>
            </a:endParaRPr>
          </a:p>
        </p:txBody>
      </p:sp>
      <p:pic>
        <p:nvPicPr>
          <p:cNvPr id="3074" name="Picture 2">
            <a:extLst>
              <a:ext uri="{FF2B5EF4-FFF2-40B4-BE49-F238E27FC236}">
                <a16:creationId xmlns:a16="http://schemas.microsoft.com/office/drawing/2014/main" id="{B7C73D84-1CA2-4CC1-825C-65408A28C4D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78182" y="2603500"/>
            <a:ext cx="7838185" cy="419284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E8E730A-E17F-4484-A53E-27A4CF40E3A0}"/>
              </a:ext>
            </a:extLst>
          </p:cNvPr>
          <p:cNvSpPr txBox="1"/>
          <p:nvPr/>
        </p:nvSpPr>
        <p:spPr>
          <a:xfrm>
            <a:off x="10096500" y="4902200"/>
            <a:ext cx="1955800" cy="931024"/>
          </a:xfrm>
          <a:prstGeom prst="rect">
            <a:avLst/>
          </a:prstGeom>
          <a:noFill/>
        </p:spPr>
        <p:txBody>
          <a:bodyPr wrap="square" rtlCol="0">
            <a:spAutoFit/>
          </a:bodyPr>
          <a:lstStyle/>
          <a:p>
            <a:r>
              <a:rPr lang="en-GB" sz="4400" dirty="0">
                <a:latin typeface="Arial Black" panose="020B0A04020102020204" pitchFamily="34" charset="0"/>
              </a:rPr>
              <a:t> </a:t>
            </a:r>
            <a:r>
              <a:rPr lang="en-GB" sz="1050" dirty="0">
                <a:latin typeface="Arial Black" panose="020B0A04020102020204" pitchFamily="34" charset="0"/>
              </a:rPr>
              <a:t>www.careeraddict.com</a:t>
            </a:r>
            <a:endParaRPr lang="en-GB" sz="1050" dirty="0"/>
          </a:p>
        </p:txBody>
      </p:sp>
    </p:spTree>
    <p:extLst>
      <p:ext uri="{BB962C8B-B14F-4D97-AF65-F5344CB8AC3E}">
        <p14:creationId xmlns:p14="http://schemas.microsoft.com/office/powerpoint/2010/main" val="4097690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D2C71-6785-4B26-9162-58DA51AD20C9}"/>
              </a:ext>
            </a:extLst>
          </p:cNvPr>
          <p:cNvSpPr>
            <a:spLocks noGrp="1"/>
          </p:cNvSpPr>
          <p:nvPr>
            <p:ph type="title"/>
          </p:nvPr>
        </p:nvSpPr>
        <p:spPr>
          <a:xfrm>
            <a:off x="1154954" y="973668"/>
            <a:ext cx="8761413" cy="918632"/>
          </a:xfrm>
        </p:spPr>
        <p:txBody>
          <a:bodyPr/>
          <a:lstStyle/>
          <a:p>
            <a:pPr algn="ctr"/>
            <a:r>
              <a:rPr lang="en-GB" dirty="0">
                <a:latin typeface="Arial Black" panose="020B0A04020102020204" pitchFamily="34" charset="0"/>
              </a:rPr>
              <a:t>Personal Qualities </a:t>
            </a:r>
            <a:br>
              <a:rPr lang="en-GB" dirty="0">
                <a:latin typeface="Arial Black" panose="020B0A04020102020204" pitchFamily="34" charset="0"/>
              </a:rPr>
            </a:br>
            <a:endParaRPr lang="en-GB" sz="1200" dirty="0">
              <a:latin typeface="Arial Black" panose="020B0A04020102020204" pitchFamily="34" charset="0"/>
            </a:endParaRPr>
          </a:p>
        </p:txBody>
      </p:sp>
      <p:pic>
        <p:nvPicPr>
          <p:cNvPr id="4098" name="Picture 2">
            <a:extLst>
              <a:ext uri="{FF2B5EF4-FFF2-40B4-BE49-F238E27FC236}">
                <a16:creationId xmlns:a16="http://schemas.microsoft.com/office/drawing/2014/main" id="{39029872-9D38-469F-A61E-C3A29105759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04656" y="2742045"/>
            <a:ext cx="6206836" cy="357562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31548F8-607A-4A0D-9FA3-5510A91C709A}"/>
              </a:ext>
            </a:extLst>
          </p:cNvPr>
          <p:cNvSpPr txBox="1"/>
          <p:nvPr/>
        </p:nvSpPr>
        <p:spPr>
          <a:xfrm>
            <a:off x="9080500" y="5803900"/>
            <a:ext cx="2755900" cy="276999"/>
          </a:xfrm>
          <a:prstGeom prst="rect">
            <a:avLst/>
          </a:prstGeom>
          <a:noFill/>
        </p:spPr>
        <p:txBody>
          <a:bodyPr wrap="square" rtlCol="0">
            <a:spAutoFit/>
          </a:bodyPr>
          <a:lstStyle/>
          <a:p>
            <a:r>
              <a:rPr lang="en-GB" sz="1200" dirty="0">
                <a:latin typeface="Arial Black" panose="020B0A04020102020204" pitchFamily="34" charset="0"/>
              </a:rPr>
              <a:t>www.slideshare.net</a:t>
            </a:r>
            <a:endParaRPr lang="en-GB" sz="1200" dirty="0"/>
          </a:p>
        </p:txBody>
      </p:sp>
    </p:spTree>
    <p:extLst>
      <p:ext uri="{BB962C8B-B14F-4D97-AF65-F5344CB8AC3E}">
        <p14:creationId xmlns:p14="http://schemas.microsoft.com/office/powerpoint/2010/main" val="482224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BE25D-0FC2-47B6-88F4-1B665CA4EC88}"/>
              </a:ext>
            </a:extLst>
          </p:cNvPr>
          <p:cNvSpPr>
            <a:spLocks noGrp="1"/>
          </p:cNvSpPr>
          <p:nvPr>
            <p:ph type="title"/>
          </p:nvPr>
        </p:nvSpPr>
        <p:spPr/>
        <p:txBody>
          <a:bodyPr/>
          <a:lstStyle/>
          <a:p>
            <a:pPr algn="ctr"/>
            <a:r>
              <a:rPr lang="en-GB" dirty="0">
                <a:latin typeface="Arial Black" panose="020B0A04020102020204" pitchFamily="34" charset="0"/>
              </a:rPr>
              <a:t>The theories</a:t>
            </a:r>
          </a:p>
        </p:txBody>
      </p:sp>
      <p:sp>
        <p:nvSpPr>
          <p:cNvPr id="3" name="Content Placeholder 2">
            <a:extLst>
              <a:ext uri="{FF2B5EF4-FFF2-40B4-BE49-F238E27FC236}">
                <a16:creationId xmlns:a16="http://schemas.microsoft.com/office/drawing/2014/main" id="{77F5AE1A-1390-4C02-8832-025CFA0139BD}"/>
              </a:ext>
            </a:extLst>
          </p:cNvPr>
          <p:cNvSpPr>
            <a:spLocks noGrp="1"/>
          </p:cNvSpPr>
          <p:nvPr>
            <p:ph idx="1"/>
          </p:nvPr>
        </p:nvSpPr>
        <p:spPr>
          <a:xfrm>
            <a:off x="1348918" y="2258290"/>
            <a:ext cx="8825659" cy="4447309"/>
          </a:xfrm>
        </p:spPr>
        <p:txBody>
          <a:bodyPr>
            <a:normAutofit lnSpcReduction="10000"/>
          </a:bodyPr>
          <a:lstStyle/>
          <a:p>
            <a:pPr marL="0" indent="0">
              <a:buNone/>
            </a:pPr>
            <a:r>
              <a:rPr lang="en-GB" sz="1600" b="1" dirty="0">
                <a:latin typeface="Arial Black" panose="020B0A04020102020204" pitchFamily="34" charset="0"/>
              </a:rPr>
              <a:t>Montessori believed that Independence, Observation, Following the Child, Correcting the Child, Prepared Environment and Absorbent Mind is key to learning development. </a:t>
            </a:r>
          </a:p>
          <a:p>
            <a:pPr marL="0" indent="0">
              <a:buNone/>
            </a:pPr>
            <a:endParaRPr lang="en-GB" sz="1600" b="1" dirty="0">
              <a:latin typeface="Arial Black" panose="020B0A04020102020204" pitchFamily="34" charset="0"/>
            </a:endParaRPr>
          </a:p>
          <a:p>
            <a:pPr fontAlgn="base"/>
            <a:r>
              <a:rPr lang="en-GB" sz="1600" b="1" dirty="0">
                <a:latin typeface="Arial Black" panose="020B0A04020102020204" pitchFamily="34" charset="0"/>
              </a:rPr>
              <a:t> Independence- Never help a child with a task at which he feels he can succeed</a:t>
            </a:r>
            <a:r>
              <a:rPr lang="en-GB" sz="1600" b="1" dirty="0"/>
              <a:t>.</a:t>
            </a:r>
          </a:p>
          <a:p>
            <a:pPr fontAlgn="base"/>
            <a:r>
              <a:rPr lang="en-GB" sz="1600" b="1" dirty="0">
                <a:latin typeface="Arial Black" panose="020B0A04020102020204" pitchFamily="34" charset="0"/>
              </a:rPr>
              <a:t>Observation-</a:t>
            </a:r>
            <a:r>
              <a:rPr lang="en-GB" sz="1600" dirty="0">
                <a:latin typeface="Arial Black" panose="020B0A04020102020204" pitchFamily="34" charset="0"/>
              </a:rPr>
              <a:t>Observation, or watching the child is for parents easy to do</a:t>
            </a:r>
          </a:p>
          <a:p>
            <a:pPr fontAlgn="base"/>
            <a:r>
              <a:rPr lang="en-GB" sz="1600" b="1" dirty="0"/>
              <a:t> </a:t>
            </a:r>
            <a:r>
              <a:rPr lang="en-GB" sz="1600" b="1" dirty="0">
                <a:latin typeface="Arial Black" panose="020B0A04020102020204" pitchFamily="34" charset="0"/>
              </a:rPr>
              <a:t>Following The Child- </a:t>
            </a:r>
            <a:r>
              <a:rPr lang="en-GB" sz="1600" dirty="0">
                <a:latin typeface="Arial Black" panose="020B0A04020102020204" pitchFamily="34" charset="0"/>
              </a:rPr>
              <a:t>they will show you what they need to do</a:t>
            </a:r>
          </a:p>
          <a:p>
            <a:pPr fontAlgn="base"/>
            <a:endParaRPr lang="en-GB" sz="1600" dirty="0">
              <a:latin typeface="Arial Black" panose="020B0A04020102020204" pitchFamily="34" charset="0"/>
            </a:endParaRPr>
          </a:p>
          <a:p>
            <a:pPr fontAlgn="base"/>
            <a:r>
              <a:rPr lang="en-GB" sz="1600" b="1" dirty="0">
                <a:latin typeface="Arial Black" panose="020B0A04020102020204" pitchFamily="34" charset="0"/>
              </a:rPr>
              <a:t>Correcting The Child-</a:t>
            </a:r>
            <a:r>
              <a:rPr lang="en-GB" sz="1600" dirty="0">
                <a:latin typeface="Arial Black" panose="020B0A04020102020204" pitchFamily="34" charset="0"/>
              </a:rPr>
              <a:t>Children make mistakes.</a:t>
            </a:r>
          </a:p>
          <a:p>
            <a:pPr fontAlgn="base"/>
            <a:r>
              <a:rPr lang="en-GB" sz="1600" b="1" dirty="0"/>
              <a:t> </a:t>
            </a:r>
            <a:r>
              <a:rPr lang="en-GB" sz="1600" b="1" dirty="0">
                <a:latin typeface="Arial Black" panose="020B0A04020102020204" pitchFamily="34" charset="0"/>
              </a:rPr>
              <a:t>Prepared Environment- t</a:t>
            </a:r>
            <a:r>
              <a:rPr lang="en-GB" sz="1600" dirty="0">
                <a:latin typeface="Arial Black" panose="020B0A04020102020204" pitchFamily="34" charset="0"/>
              </a:rPr>
              <a:t>he teacher’s first duty is to watch over the environment</a:t>
            </a:r>
          </a:p>
          <a:p>
            <a:pPr fontAlgn="base"/>
            <a:r>
              <a:rPr lang="en-GB" sz="1600" b="1" dirty="0">
                <a:latin typeface="Arial Black" panose="020B0A04020102020204" pitchFamily="34" charset="0"/>
              </a:rPr>
              <a:t>Absorbent Mind- </a:t>
            </a:r>
            <a:r>
              <a:rPr lang="en-GB" sz="1600" dirty="0">
                <a:latin typeface="Arial Black" panose="020B0A04020102020204" pitchFamily="34" charset="0"/>
              </a:rPr>
              <a:t>observe how children learn the language without anyone teaching them. </a:t>
            </a:r>
          </a:p>
          <a:p>
            <a:pPr fontAlgn="base"/>
            <a:endParaRPr lang="en-GB" dirty="0">
              <a:latin typeface="Arial Black" panose="020B0A04020102020204" pitchFamily="34" charset="0"/>
            </a:endParaRPr>
          </a:p>
          <a:p>
            <a:pPr fontAlgn="base"/>
            <a:endParaRPr lang="en-GB" dirty="0">
              <a:latin typeface="Arial Black" panose="020B0A04020102020204" pitchFamily="34" charset="0"/>
            </a:endParaRPr>
          </a:p>
          <a:p>
            <a:pPr marL="0" indent="0">
              <a:buNone/>
            </a:pPr>
            <a:endParaRPr lang="en-GB" dirty="0"/>
          </a:p>
        </p:txBody>
      </p:sp>
      <p:sp>
        <p:nvSpPr>
          <p:cNvPr id="5" name="TextBox 4">
            <a:extLst>
              <a:ext uri="{FF2B5EF4-FFF2-40B4-BE49-F238E27FC236}">
                <a16:creationId xmlns:a16="http://schemas.microsoft.com/office/drawing/2014/main" id="{F8F51B54-AB39-4403-9FB2-CDBAA8769644}"/>
              </a:ext>
            </a:extLst>
          </p:cNvPr>
          <p:cNvSpPr txBox="1"/>
          <p:nvPr/>
        </p:nvSpPr>
        <p:spPr>
          <a:xfrm>
            <a:off x="10439400" y="6311900"/>
            <a:ext cx="1447800" cy="246221"/>
          </a:xfrm>
          <a:prstGeom prst="rect">
            <a:avLst/>
          </a:prstGeom>
          <a:noFill/>
        </p:spPr>
        <p:txBody>
          <a:bodyPr wrap="square" rtlCol="0">
            <a:spAutoFit/>
          </a:bodyPr>
          <a:lstStyle/>
          <a:p>
            <a:r>
              <a:rPr lang="en-GB" sz="1000" dirty="0"/>
              <a:t>dailymontessori.com</a:t>
            </a:r>
          </a:p>
        </p:txBody>
      </p:sp>
    </p:spTree>
    <p:extLst>
      <p:ext uri="{BB962C8B-B14F-4D97-AF65-F5344CB8AC3E}">
        <p14:creationId xmlns:p14="http://schemas.microsoft.com/office/powerpoint/2010/main" val="3647833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69240-BD93-427E-AD57-B6CF07F95377}"/>
              </a:ext>
            </a:extLst>
          </p:cNvPr>
          <p:cNvSpPr>
            <a:spLocks noGrp="1"/>
          </p:cNvSpPr>
          <p:nvPr>
            <p:ph type="title"/>
          </p:nvPr>
        </p:nvSpPr>
        <p:spPr/>
        <p:txBody>
          <a:bodyPr/>
          <a:lstStyle/>
          <a:p>
            <a:pPr algn="ctr"/>
            <a:r>
              <a:rPr lang="en-GB" dirty="0">
                <a:latin typeface="Arial Black" panose="020B0A04020102020204" pitchFamily="34" charset="0"/>
              </a:rPr>
              <a:t>Questions </a:t>
            </a:r>
          </a:p>
        </p:txBody>
      </p:sp>
      <p:sp>
        <p:nvSpPr>
          <p:cNvPr id="3" name="Content Placeholder 2">
            <a:extLst>
              <a:ext uri="{FF2B5EF4-FFF2-40B4-BE49-F238E27FC236}">
                <a16:creationId xmlns:a16="http://schemas.microsoft.com/office/drawing/2014/main" id="{925C2ADD-1A3B-49EA-803F-4C926EF2B856}"/>
              </a:ext>
            </a:extLst>
          </p:cNvPr>
          <p:cNvSpPr>
            <a:spLocks noGrp="1"/>
          </p:cNvSpPr>
          <p:nvPr>
            <p:ph sz="half" idx="1"/>
          </p:nvPr>
        </p:nvSpPr>
        <p:spPr/>
        <p:txBody>
          <a:bodyPr>
            <a:normAutofit fontScale="85000" lnSpcReduction="20000"/>
          </a:bodyPr>
          <a:lstStyle/>
          <a:p>
            <a:pPr marL="0" indent="0" algn="just">
              <a:buNone/>
            </a:pPr>
            <a:r>
              <a:rPr lang="en-GB" sz="1600" dirty="0">
                <a:latin typeface="Arial Black" panose="020B0A04020102020204" pitchFamily="34" charset="0"/>
              </a:rPr>
              <a:t>Question 1: If you were to be successful in this future job opportunity/venture how do you see yourself developing in the role? What specific attributes do you feel would be most use to you?</a:t>
            </a:r>
          </a:p>
          <a:p>
            <a:pPr marL="0" indent="0" algn="just">
              <a:buNone/>
            </a:pPr>
            <a:r>
              <a:rPr lang="en-GB" sz="1600" dirty="0">
                <a:latin typeface="Arial Black" panose="020B0A04020102020204" pitchFamily="34" charset="0"/>
              </a:rPr>
              <a:t>To be successful as a full time teacher I would use the skills that I have acquired within my teaching assistant role and the knowledge that I have gained while studying in university. My aim and focus would be</a:t>
            </a:r>
            <a:r>
              <a:rPr lang="en-US" dirty="0">
                <a:latin typeface="Arial Black" panose="020B0A04020102020204" pitchFamily="34" charset="0"/>
              </a:rPr>
              <a:t> to ensure that the well-being and progress of the children will improve their learning and development opportunities</a:t>
            </a:r>
            <a:r>
              <a:rPr lang="en-US" dirty="0"/>
              <a:t>.</a:t>
            </a:r>
            <a:r>
              <a:rPr lang="en-GB" sz="1600" dirty="0">
                <a:latin typeface="Arial Black" panose="020B0A04020102020204" pitchFamily="34" charset="0"/>
              </a:rPr>
              <a:t> I would build a positive learning environment within the classroom. I feel that the key to teaching is to be respectful, enthusiastic, patient and to have emotional intelligence. I would like the children to look up to me and see me as a role model.</a:t>
            </a:r>
          </a:p>
        </p:txBody>
      </p:sp>
      <p:sp>
        <p:nvSpPr>
          <p:cNvPr id="4" name="Content Placeholder 3">
            <a:extLst>
              <a:ext uri="{FF2B5EF4-FFF2-40B4-BE49-F238E27FC236}">
                <a16:creationId xmlns:a16="http://schemas.microsoft.com/office/drawing/2014/main" id="{DB84F297-F6EA-4E68-955E-BD1E4EC148BD}"/>
              </a:ext>
            </a:extLst>
          </p:cNvPr>
          <p:cNvSpPr>
            <a:spLocks noGrp="1"/>
          </p:cNvSpPr>
          <p:nvPr>
            <p:ph sz="half" idx="2"/>
          </p:nvPr>
        </p:nvSpPr>
        <p:spPr/>
        <p:txBody>
          <a:bodyPr>
            <a:normAutofit fontScale="85000" lnSpcReduction="20000"/>
          </a:bodyPr>
          <a:lstStyle/>
          <a:p>
            <a:pPr marL="0" indent="0" algn="just">
              <a:buNone/>
            </a:pPr>
            <a:r>
              <a:rPr lang="en-GB" sz="1600" dirty="0">
                <a:latin typeface="Arial Black" panose="020B0A04020102020204" pitchFamily="34" charset="0"/>
              </a:rPr>
              <a:t>Question 2: </a:t>
            </a:r>
            <a:r>
              <a:rPr lang="en-US" sz="1600" dirty="0">
                <a:latin typeface="Arial Black" panose="020B0A04020102020204" pitchFamily="34" charset="0"/>
              </a:rPr>
              <a:t>What are the most important changes happening in your field and how do you see these informing your future development needs/career plans? </a:t>
            </a:r>
            <a:endParaRPr lang="en-GB" sz="1600" dirty="0">
              <a:latin typeface="Arial Black" panose="020B0A04020102020204" pitchFamily="34" charset="0"/>
            </a:endParaRPr>
          </a:p>
          <a:p>
            <a:pPr marL="0" indent="0" algn="just">
              <a:buNone/>
            </a:pPr>
            <a:r>
              <a:rPr lang="en-GB" sz="1600" dirty="0">
                <a:latin typeface="Arial Black" panose="020B0A04020102020204" pitchFamily="34" charset="0"/>
              </a:rPr>
              <a:t>The introduction of the new curriculum in 2020. Health and well-being is a huge part of the new curriculum and is embedded throughout it. The curriculum focuses on the physical, psychological, emotional and social aspects of life. it includes knowledge, skills and experience which lead to healthy and active lifestyles supporting physical and mental health.  </a:t>
            </a:r>
          </a:p>
        </p:txBody>
      </p:sp>
    </p:spTree>
    <p:extLst>
      <p:ext uri="{BB962C8B-B14F-4D97-AF65-F5344CB8AC3E}">
        <p14:creationId xmlns:p14="http://schemas.microsoft.com/office/powerpoint/2010/main" val="3714487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FDC045-6194-4739-AB99-5DD4A9A11501}"/>
              </a:ext>
            </a:extLst>
          </p:cNvPr>
          <p:cNvSpPr>
            <a:spLocks noGrp="1"/>
          </p:cNvSpPr>
          <p:nvPr>
            <p:ph idx="4294967295"/>
          </p:nvPr>
        </p:nvSpPr>
        <p:spPr>
          <a:xfrm>
            <a:off x="166255" y="1676400"/>
            <a:ext cx="10626436" cy="5181600"/>
          </a:xfrm>
        </p:spPr>
        <p:txBody>
          <a:bodyPr>
            <a:normAutofit fontScale="25000" lnSpcReduction="20000"/>
          </a:bodyPr>
          <a:lstStyle/>
          <a:p>
            <a:pPr marL="0" indent="0">
              <a:buNone/>
            </a:pPr>
            <a:r>
              <a:rPr lang="en-GB" sz="2600" dirty="0">
                <a:latin typeface="Arial Black" panose="020B0A04020102020204" pitchFamily="34" charset="0"/>
              </a:rPr>
              <a:t>Reference list</a:t>
            </a:r>
          </a:p>
          <a:p>
            <a:pPr marL="0" indent="0">
              <a:buNone/>
            </a:pPr>
            <a:endParaRPr lang="en-GB" sz="2600" dirty="0">
              <a:latin typeface="Arial Black" panose="020B0A04020102020204" pitchFamily="34" charset="0"/>
            </a:endParaRPr>
          </a:p>
          <a:p>
            <a:pPr marL="0" indent="0">
              <a:buNone/>
            </a:pPr>
            <a:r>
              <a:rPr lang="en-GB" sz="4300" dirty="0">
                <a:latin typeface="Arial Black" panose="020B0A04020102020204" pitchFamily="34" charset="0"/>
              </a:rPr>
              <a:t>Joanna </a:t>
            </a:r>
            <a:r>
              <a:rPr lang="en-GB" sz="4300" dirty="0" err="1">
                <a:latin typeface="Arial Black" panose="020B0A04020102020204" pitchFamily="34" charset="0"/>
              </a:rPr>
              <a:t>Zambas</a:t>
            </a:r>
            <a:r>
              <a:rPr lang="en-GB" sz="4300" dirty="0">
                <a:latin typeface="Arial Black" panose="020B0A04020102020204" pitchFamily="34" charset="0"/>
              </a:rPr>
              <a:t>. (2018). </a:t>
            </a:r>
            <a:r>
              <a:rPr lang="en-GB" sz="4300" i="1" dirty="0">
                <a:latin typeface="Arial Black" panose="020B0A04020102020204" pitchFamily="34" charset="0"/>
              </a:rPr>
              <a:t>20 Essential Skills and Qualities Every Teacher Needs.</a:t>
            </a:r>
            <a:r>
              <a:rPr lang="en-GB" sz="4300" dirty="0">
                <a:latin typeface="Arial Black" panose="020B0A04020102020204" pitchFamily="34" charset="0"/>
              </a:rPr>
              <a:t> Available: </a:t>
            </a:r>
            <a:r>
              <a:rPr lang="en-GB" sz="4300" u="sng" dirty="0">
                <a:latin typeface="Arial Black" panose="020B0A04020102020204" pitchFamily="34" charset="0"/>
                <a:hlinkClick r:id="rId2"/>
              </a:rPr>
              <a:t>https://www.careeraddict.com/teacher-skills. Last accessed 16.05.19</a:t>
            </a:r>
            <a:r>
              <a:rPr lang="en-GB" sz="4300" dirty="0">
                <a:latin typeface="Arial Black" panose="020B0A04020102020204" pitchFamily="34" charset="0"/>
              </a:rPr>
              <a:t>.</a:t>
            </a:r>
          </a:p>
          <a:p>
            <a:pPr marL="0" indent="0">
              <a:buNone/>
            </a:pPr>
            <a:endParaRPr lang="en-GB" sz="5600" dirty="0"/>
          </a:p>
          <a:p>
            <a:pPr marL="0" indent="0">
              <a:buNone/>
            </a:pPr>
            <a:r>
              <a:rPr lang="en-GB" sz="4800" dirty="0">
                <a:latin typeface="Arial Black" panose="020B0A04020102020204" pitchFamily="34" charset="0"/>
              </a:rPr>
              <a:t>Kirsty Williams. (2019). </a:t>
            </a:r>
            <a:r>
              <a:rPr lang="en-GB" sz="4800" i="1" dirty="0">
                <a:latin typeface="Arial Black" panose="020B0A04020102020204" pitchFamily="34" charset="0"/>
              </a:rPr>
              <a:t>wales on line.</a:t>
            </a:r>
            <a:r>
              <a:rPr lang="en-GB" sz="4800" dirty="0">
                <a:latin typeface="Arial Black" panose="020B0A04020102020204" pitchFamily="34" charset="0"/>
              </a:rPr>
              <a:t> Available: </a:t>
            </a:r>
            <a:r>
              <a:rPr lang="en-GB" sz="4800" dirty="0">
                <a:latin typeface="Arial Black" panose="020B0A04020102020204" pitchFamily="34" charset="0"/>
                <a:hlinkClick r:id="rId3"/>
              </a:rPr>
              <a:t>https://www.walesonline.co.uk/news/education/first-details-what-wales-new-16197528</a:t>
            </a:r>
            <a:r>
              <a:rPr lang="en-GB" sz="4800" dirty="0">
                <a:latin typeface="Arial Black" panose="020B0A04020102020204" pitchFamily="34" charset="0"/>
              </a:rPr>
              <a:t>. Last accessed 19.05.20.</a:t>
            </a:r>
          </a:p>
          <a:p>
            <a:pPr marL="0" indent="0">
              <a:buNone/>
            </a:pPr>
            <a:endParaRPr lang="en-GB" sz="7400" dirty="0">
              <a:latin typeface="Arial Black" panose="020B0A04020102020204" pitchFamily="34" charset="0"/>
            </a:endParaRPr>
          </a:p>
          <a:p>
            <a:pPr marL="0" indent="0">
              <a:buNone/>
            </a:pPr>
            <a:r>
              <a:rPr lang="en-GB" sz="4300" dirty="0">
                <a:latin typeface="Arial Black" panose="020B0A04020102020204" pitchFamily="34" charset="0"/>
              </a:rPr>
              <a:t>Maria Montessori. (no date). </a:t>
            </a:r>
            <a:r>
              <a:rPr lang="en-GB" sz="4300" i="1" dirty="0">
                <a:latin typeface="Arial Black" panose="020B0A04020102020204" pitchFamily="34" charset="0"/>
              </a:rPr>
              <a:t>Montessori Theory.</a:t>
            </a:r>
            <a:r>
              <a:rPr lang="en-GB" sz="4300" dirty="0">
                <a:latin typeface="Arial Black" panose="020B0A04020102020204" pitchFamily="34" charset="0"/>
              </a:rPr>
              <a:t> Available: </a:t>
            </a:r>
            <a:r>
              <a:rPr lang="en-GB" sz="4300" u="sng" dirty="0">
                <a:latin typeface="Arial Black" panose="020B0A04020102020204" pitchFamily="34" charset="0"/>
                <a:hlinkClick r:id="rId4"/>
              </a:rPr>
              <a:t>http://www.dailymontessori.com/montessori-theory/</a:t>
            </a:r>
            <a:r>
              <a:rPr lang="en-GB" sz="4300" dirty="0">
                <a:latin typeface="Arial Black" panose="020B0A04020102020204" pitchFamily="34" charset="0"/>
              </a:rPr>
              <a:t>. Last accessed 21.05.20.</a:t>
            </a:r>
          </a:p>
          <a:p>
            <a:pPr marL="0" indent="0">
              <a:buNone/>
            </a:pPr>
            <a:endParaRPr lang="en-GB" sz="4300" dirty="0">
              <a:latin typeface="Arial Black" panose="020B0A04020102020204" pitchFamily="34" charset="0"/>
            </a:endParaRPr>
          </a:p>
          <a:p>
            <a:pPr marL="0" indent="0">
              <a:buNone/>
            </a:pPr>
            <a:r>
              <a:rPr lang="en-GB" sz="4300" dirty="0">
                <a:latin typeface="Arial Black" panose="020B0A04020102020204" pitchFamily="34" charset="0"/>
              </a:rPr>
              <a:t>Melissa Kelly. (2019). </a:t>
            </a:r>
            <a:r>
              <a:rPr lang="en-GB" sz="4300" i="1" dirty="0">
                <a:latin typeface="Arial Black" panose="020B0A04020102020204" pitchFamily="34" charset="0"/>
              </a:rPr>
              <a:t>5 ways of being a successful teacher.</a:t>
            </a:r>
            <a:r>
              <a:rPr lang="en-GB" sz="4300" dirty="0">
                <a:latin typeface="Arial Black" panose="020B0A04020102020204" pitchFamily="34" charset="0"/>
              </a:rPr>
              <a:t> Available: </a:t>
            </a:r>
            <a:r>
              <a:rPr lang="en-GB" sz="4300" u="sng" dirty="0">
                <a:latin typeface="Arial Black" panose="020B0A04020102020204" pitchFamily="34" charset="0"/>
                <a:hlinkClick r:id="rId5"/>
              </a:rPr>
              <a:t>https://www.thoughtco.com/keys-to-being-a-successful-teacher-8420</a:t>
            </a:r>
            <a:r>
              <a:rPr lang="en-GB" sz="4300" dirty="0">
                <a:latin typeface="Arial Black" panose="020B0A04020102020204" pitchFamily="34" charset="0"/>
              </a:rPr>
              <a:t>. Last accessed 19.05.20.</a:t>
            </a:r>
          </a:p>
          <a:p>
            <a:pPr marL="0" indent="0">
              <a:buNone/>
            </a:pPr>
            <a:endParaRPr lang="en-GB" sz="4300" dirty="0">
              <a:latin typeface="Arial Black" panose="020B0A04020102020204" pitchFamily="34" charset="0"/>
            </a:endParaRPr>
          </a:p>
          <a:p>
            <a:pPr marL="0" indent="0">
              <a:buNone/>
            </a:pPr>
            <a:r>
              <a:rPr lang="en-GB" sz="4300" dirty="0">
                <a:latin typeface="Arial Black" panose="020B0A04020102020204" pitchFamily="34" charset="0"/>
              </a:rPr>
              <a:t>Nirav S. (no date). </a:t>
            </a:r>
            <a:r>
              <a:rPr lang="en-GB" sz="4300" i="1" dirty="0">
                <a:latin typeface="Arial Black" panose="020B0A04020102020204" pitchFamily="34" charset="0"/>
              </a:rPr>
              <a:t>What are the Personal Qualities of a Good Teacher?</a:t>
            </a:r>
            <a:r>
              <a:rPr lang="en-GB" sz="4300" dirty="0">
                <a:latin typeface="Arial Black" panose="020B0A04020102020204" pitchFamily="34" charset="0"/>
              </a:rPr>
              <a:t> </a:t>
            </a:r>
            <a:r>
              <a:rPr lang="en-GB" sz="4300" dirty="0">
                <a:latin typeface="Arial Black" panose="020B0A04020102020204" pitchFamily="34" charset="0"/>
                <a:hlinkClick r:id="rId6"/>
              </a:rPr>
              <a:t>Available: https</a:t>
            </a:r>
            <a:r>
              <a:rPr lang="en-GB" sz="4300" u="sng" dirty="0">
                <a:latin typeface="Arial Black" panose="020B0A04020102020204" pitchFamily="34" charset="0"/>
                <a:hlinkClick r:id="rId6"/>
              </a:rPr>
              <a:t>://www.preservearticles.com/essay/what-are-the-personal-qualities-of-a-good-teacher/18319</a:t>
            </a:r>
            <a:r>
              <a:rPr lang="en-GB" sz="4300" dirty="0">
                <a:latin typeface="Arial Black" panose="020B0A04020102020204" pitchFamily="34" charset="0"/>
              </a:rPr>
              <a:t>. Last accessed 21.05.20.</a:t>
            </a:r>
          </a:p>
          <a:p>
            <a:pPr marL="0" indent="0">
              <a:buNone/>
            </a:pPr>
            <a:endParaRPr lang="en-GB" sz="4300" dirty="0">
              <a:latin typeface="Arial Black" panose="020B0A04020102020204" pitchFamily="34" charset="0"/>
            </a:endParaRPr>
          </a:p>
          <a:p>
            <a:pPr marL="0" indent="0">
              <a:buNone/>
            </a:pPr>
            <a:r>
              <a:rPr lang="en-GB" sz="4300" dirty="0" err="1">
                <a:latin typeface="Arial Black" panose="020B0A04020102020204" pitchFamily="34" charset="0"/>
              </a:rPr>
              <a:t>Ucas</a:t>
            </a:r>
            <a:r>
              <a:rPr lang="en-GB" sz="4300" dirty="0">
                <a:latin typeface="Arial Black" panose="020B0A04020102020204" pitchFamily="34" charset="0"/>
              </a:rPr>
              <a:t>. (2020). </a:t>
            </a:r>
            <a:r>
              <a:rPr lang="en-GB" sz="4300" i="1" dirty="0">
                <a:latin typeface="Arial Black" panose="020B0A04020102020204" pitchFamily="34" charset="0"/>
              </a:rPr>
              <a:t>How to become a teacher.</a:t>
            </a:r>
            <a:r>
              <a:rPr lang="en-GB" sz="4300" dirty="0">
                <a:latin typeface="Arial Black" panose="020B0A04020102020204" pitchFamily="34" charset="0"/>
              </a:rPr>
              <a:t> Available: </a:t>
            </a:r>
            <a:r>
              <a:rPr lang="en-GB" sz="4300" u="sng" dirty="0">
                <a:latin typeface="Arial Black" panose="020B0A04020102020204" pitchFamily="34" charset="0"/>
                <a:hlinkClick r:id="rId7"/>
              </a:rPr>
              <a:t>https://www.ucas.com/ucas/after-gcses/find-career-ideas/explore-jobs/job-profile/primary-school-teacher</a:t>
            </a:r>
            <a:r>
              <a:rPr lang="en-GB" sz="4300" dirty="0">
                <a:latin typeface="Arial Black" panose="020B0A04020102020204" pitchFamily="34" charset="0"/>
              </a:rPr>
              <a:t>. Last accessed 15.05.20.</a:t>
            </a:r>
          </a:p>
          <a:p>
            <a:pPr marL="0" indent="0">
              <a:buNone/>
            </a:pPr>
            <a:r>
              <a:rPr lang="en-GB" sz="4300" dirty="0">
                <a:latin typeface="Arial Black" panose="020B0A04020102020204" pitchFamily="34" charset="0"/>
              </a:rPr>
              <a:t> </a:t>
            </a:r>
          </a:p>
          <a:p>
            <a:endParaRPr lang="en-GB" dirty="0"/>
          </a:p>
        </p:txBody>
      </p:sp>
    </p:spTree>
    <p:extLst>
      <p:ext uri="{BB962C8B-B14F-4D97-AF65-F5344CB8AC3E}">
        <p14:creationId xmlns:p14="http://schemas.microsoft.com/office/powerpoint/2010/main" val="18647237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773</TotalTime>
  <Words>597</Words>
  <Application>Microsoft Office PowerPoint</Application>
  <PresentationFormat>Widescreen</PresentationFormat>
  <Paragraphs>41</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Arial Black</vt:lpstr>
      <vt:lpstr>Century Gothic</vt:lpstr>
      <vt:lpstr>Wingdings 3</vt:lpstr>
      <vt:lpstr>Ion Boardroom</vt:lpstr>
      <vt:lpstr>ECGE6001 Skills for life: Employability and future pathways</vt:lpstr>
      <vt:lpstr>What do I need to do to become a primary school teacher? </vt:lpstr>
      <vt:lpstr>Ways of becoming an effective teacher</vt:lpstr>
      <vt:lpstr>Essential skills and qualities every teacher needs </vt:lpstr>
      <vt:lpstr>Personal Qualities  </vt:lpstr>
      <vt:lpstr>The theories</vt:lpstr>
      <vt:lpstr>Questions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ECGE6001 Skills for life: Employability and future pathways</dc:title>
  <dc:creator>Natalie Davey</dc:creator>
  <cp:lastModifiedBy>Natalie Davey</cp:lastModifiedBy>
  <cp:revision>30</cp:revision>
  <dcterms:created xsi:type="dcterms:W3CDTF">2020-05-28T21:04:24Z</dcterms:created>
  <dcterms:modified xsi:type="dcterms:W3CDTF">2020-05-30T14:18:08Z</dcterms:modified>
</cp:coreProperties>
</file>