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5.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6.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 id="2147483682" r:id="rId2"/>
    <p:sldMasterId id="2147483679" r:id="rId3"/>
    <p:sldMasterId id="2147483667" r:id="rId4"/>
    <p:sldMasterId id="2147483660" r:id="rId5"/>
    <p:sldMasterId id="2147483648" r:id="rId6"/>
    <p:sldMasterId id="2147483663" r:id="rId7"/>
  </p:sldMasterIdLst>
  <p:notesMasterIdLst>
    <p:notesMasterId r:id="rId48"/>
  </p:notesMasterIdLst>
  <p:sldIdLst>
    <p:sldId id="258" r:id="rId8"/>
    <p:sldId id="291" r:id="rId9"/>
    <p:sldId id="292" r:id="rId10"/>
    <p:sldId id="264" r:id="rId11"/>
    <p:sldId id="339" r:id="rId12"/>
    <p:sldId id="340" r:id="rId13"/>
    <p:sldId id="298" r:id="rId14"/>
    <p:sldId id="268" r:id="rId15"/>
    <p:sldId id="320" r:id="rId16"/>
    <p:sldId id="324" r:id="rId17"/>
    <p:sldId id="343" r:id="rId18"/>
    <p:sldId id="345" r:id="rId19"/>
    <p:sldId id="312" r:id="rId20"/>
    <p:sldId id="417" r:id="rId21"/>
    <p:sldId id="372" r:id="rId22"/>
    <p:sldId id="373" r:id="rId23"/>
    <p:sldId id="375" r:id="rId24"/>
    <p:sldId id="381" r:id="rId25"/>
    <p:sldId id="384" r:id="rId26"/>
    <p:sldId id="385" r:id="rId27"/>
    <p:sldId id="386" r:id="rId28"/>
    <p:sldId id="387" r:id="rId29"/>
    <p:sldId id="388" r:id="rId30"/>
    <p:sldId id="389" r:id="rId31"/>
    <p:sldId id="390" r:id="rId32"/>
    <p:sldId id="391" r:id="rId33"/>
    <p:sldId id="392" r:id="rId34"/>
    <p:sldId id="393" r:id="rId35"/>
    <p:sldId id="394" r:id="rId36"/>
    <p:sldId id="395" r:id="rId37"/>
    <p:sldId id="396" r:id="rId38"/>
    <p:sldId id="397" r:id="rId39"/>
    <p:sldId id="411" r:id="rId40"/>
    <p:sldId id="412" r:id="rId41"/>
    <p:sldId id="413" r:id="rId42"/>
    <p:sldId id="414" r:id="rId43"/>
    <p:sldId id="415" r:id="rId44"/>
    <p:sldId id="416" r:id="rId45"/>
    <p:sldId id="355" r:id="rId46"/>
    <p:sldId id="360"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03" autoAdjust="0"/>
    <p:restoredTop sz="94660"/>
  </p:normalViewPr>
  <p:slideViewPr>
    <p:cSldViewPr>
      <p:cViewPr varScale="1">
        <p:scale>
          <a:sx n="99" d="100"/>
          <a:sy n="99" d="100"/>
        </p:scale>
        <p:origin x="315"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780754-8ACF-4063-A872-DB11BDED0C99}" type="datetimeFigureOut">
              <a:rPr lang="en-GB" smtClean="0"/>
              <a:t>10/06/2025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FD21A8-D3E4-4285-94BB-5AD4FB9D66C4}" type="slidenum">
              <a:rPr lang="en-GB" smtClean="0"/>
              <a:t>‹#›</a:t>
            </a:fld>
            <a:endParaRPr lang="en-GB"/>
          </a:p>
        </p:txBody>
      </p:sp>
    </p:spTree>
    <p:extLst>
      <p:ext uri="{BB962C8B-B14F-4D97-AF65-F5344CB8AC3E}">
        <p14:creationId xmlns:p14="http://schemas.microsoft.com/office/powerpoint/2010/main" val="3891988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6FD21A8-D3E4-4285-94BB-5AD4FB9D66C4}" type="slidenum">
              <a:rPr lang="en-GB" smtClean="0"/>
              <a:t>3</a:t>
            </a:fld>
            <a:endParaRPr lang="en-GB"/>
          </a:p>
        </p:txBody>
      </p:sp>
    </p:spTree>
    <p:extLst>
      <p:ext uri="{BB962C8B-B14F-4D97-AF65-F5344CB8AC3E}">
        <p14:creationId xmlns:p14="http://schemas.microsoft.com/office/powerpoint/2010/main" val="3878213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47C6FC8-2D4F-4CF0-84E7-993BE964756C}"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3237654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7C6FC8-2D4F-4CF0-84E7-993BE964756C}"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2055610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7C6FC8-2D4F-4CF0-84E7-993BE964756C}"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2038008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47C6FC8-2D4F-4CF0-84E7-993BE964756C}" type="datetimeFigureOut">
              <a:rPr lang="en-US" smtClean="0"/>
              <a:t>6/10/2025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239906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47C6FC8-2D4F-4CF0-84E7-993BE964756C}" type="datetimeFigureOut">
              <a:rPr lang="en-US" smtClean="0"/>
              <a:t>6/10/2025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1968189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47C6FC8-2D4F-4CF0-84E7-993BE964756C}" type="datetimeFigureOut">
              <a:rPr lang="en-US" smtClean="0"/>
              <a:t>6/10/2025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2289276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7C6FC8-2D4F-4CF0-84E7-993BE964756C}" type="datetimeFigureOut">
              <a:rPr lang="en-US" smtClean="0"/>
              <a:t>6/10/2025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1272619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7C6FC8-2D4F-4CF0-84E7-993BE964756C}" type="datetimeFigureOut">
              <a:rPr lang="en-US" smtClean="0"/>
              <a:t>6/10/2025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221124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7C6FC8-2D4F-4CF0-84E7-993BE964756C}" type="datetimeFigureOut">
              <a:rPr lang="en-US" smtClean="0"/>
              <a:t>6/10/2025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850360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7C6FC8-2D4F-4CF0-84E7-993BE964756C}"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1162850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7C6FC8-2D4F-4CF0-84E7-993BE964756C}"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11626106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5111BC99-DA8D-4C2B-9AFA-07872C9E67CF}"/>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7D3009CB-0CF8-4052-91DD-1164526A39A7}"/>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7DAD5B95-6019-4047-8415-79C5F09CC52B}"/>
              </a:ext>
            </a:extLst>
          </p:cNvPr>
          <p:cNvSpPr>
            <a:spLocks noGrp="1" noChangeArrowheads="1"/>
          </p:cNvSpPr>
          <p:nvPr>
            <p:ph type="sldNum" sz="quarter" idx="12"/>
          </p:nvPr>
        </p:nvSpPr>
        <p:spPr>
          <a:ln/>
        </p:spPr>
        <p:txBody>
          <a:bodyPr/>
          <a:lstStyle>
            <a:lvl1pPr>
              <a:defRPr/>
            </a:lvl1pPr>
          </a:lstStyle>
          <a:p>
            <a:pPr>
              <a:defRPr/>
            </a:pPr>
            <a:fld id="{EF586DE5-17E2-4270-876D-3525A98E62F5}" type="slidenum">
              <a:rPr lang="en-GB" altLang="en-US"/>
              <a:pPr>
                <a:defRPr/>
              </a:pPr>
              <a:t>‹#›</a:t>
            </a:fld>
            <a:endParaRPr lang="en-GB" altLang="en-US"/>
          </a:p>
        </p:txBody>
      </p:sp>
    </p:spTree>
    <p:extLst>
      <p:ext uri="{BB962C8B-B14F-4D97-AF65-F5344CB8AC3E}">
        <p14:creationId xmlns:p14="http://schemas.microsoft.com/office/powerpoint/2010/main" val="162209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B30EE17F-13E5-487D-9A5A-444D54737A5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8A8F537D-FC68-40B5-8E3B-E7AD5736CB04}"/>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F4DDA7EF-E0D0-4D58-B146-CD87CF6B1A79}"/>
              </a:ext>
            </a:extLst>
          </p:cNvPr>
          <p:cNvSpPr>
            <a:spLocks noGrp="1" noChangeArrowheads="1"/>
          </p:cNvSpPr>
          <p:nvPr>
            <p:ph type="sldNum" sz="quarter" idx="12"/>
          </p:nvPr>
        </p:nvSpPr>
        <p:spPr>
          <a:ln/>
        </p:spPr>
        <p:txBody>
          <a:bodyPr/>
          <a:lstStyle>
            <a:lvl1pPr>
              <a:defRPr/>
            </a:lvl1pPr>
          </a:lstStyle>
          <a:p>
            <a:pPr>
              <a:defRPr/>
            </a:pPr>
            <a:fld id="{57DC5E2D-26F5-434C-BC87-87C432AA2642}" type="slidenum">
              <a:rPr lang="en-GB" altLang="en-US"/>
              <a:pPr>
                <a:defRPr/>
              </a:pPr>
              <a:t>‹#›</a:t>
            </a:fld>
            <a:endParaRPr lang="en-GB" altLang="en-US"/>
          </a:p>
        </p:txBody>
      </p:sp>
    </p:spTree>
    <p:extLst>
      <p:ext uri="{BB962C8B-B14F-4D97-AF65-F5344CB8AC3E}">
        <p14:creationId xmlns:p14="http://schemas.microsoft.com/office/powerpoint/2010/main" val="21701063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B97A562-D395-44D5-9B4F-FCFFCD9630EC}"/>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01C7002B-0687-4395-9482-2269C823DC1C}"/>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072F3C21-6C2F-4213-BE06-08DB8466C8E5}"/>
              </a:ext>
            </a:extLst>
          </p:cNvPr>
          <p:cNvSpPr>
            <a:spLocks noGrp="1" noChangeArrowheads="1"/>
          </p:cNvSpPr>
          <p:nvPr>
            <p:ph type="sldNum" sz="quarter" idx="12"/>
          </p:nvPr>
        </p:nvSpPr>
        <p:spPr>
          <a:ln/>
        </p:spPr>
        <p:txBody>
          <a:bodyPr/>
          <a:lstStyle>
            <a:lvl1pPr>
              <a:defRPr/>
            </a:lvl1pPr>
          </a:lstStyle>
          <a:p>
            <a:pPr>
              <a:defRPr/>
            </a:pPr>
            <a:fld id="{AEDDDBEC-A524-45F8-83D4-B126EF069E3E}" type="slidenum">
              <a:rPr lang="en-GB" altLang="en-US"/>
              <a:pPr>
                <a:defRPr/>
              </a:pPr>
              <a:t>‹#›</a:t>
            </a:fld>
            <a:endParaRPr lang="en-GB" altLang="en-US"/>
          </a:p>
        </p:txBody>
      </p:sp>
    </p:spTree>
    <p:extLst>
      <p:ext uri="{BB962C8B-B14F-4D97-AF65-F5344CB8AC3E}">
        <p14:creationId xmlns:p14="http://schemas.microsoft.com/office/powerpoint/2010/main" val="35433687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683D1E5-9C25-409B-A3D1-87919BBEE3F8}" type="datetimeFigureOut">
              <a:rPr lang="en-GB" smtClean="0"/>
              <a:t>10/06/2025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61BA34-FAFD-4654-931E-D591CA52782D}" type="slidenum">
              <a:rPr lang="en-GB" smtClean="0"/>
              <a:t>‹#›</a:t>
            </a:fld>
            <a:endParaRPr lang="en-GB"/>
          </a:p>
        </p:txBody>
      </p:sp>
    </p:spTree>
    <p:extLst>
      <p:ext uri="{BB962C8B-B14F-4D97-AF65-F5344CB8AC3E}">
        <p14:creationId xmlns:p14="http://schemas.microsoft.com/office/powerpoint/2010/main" val="31066618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3B5A2-72A5-C941-8E3C-46F09B2087E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61F9AA3-7BC1-9D47-B03B-A91911E7EE0D}"/>
              </a:ext>
            </a:extLst>
          </p:cNvPr>
          <p:cNvSpPr>
            <a:spLocks noGrp="1"/>
          </p:cNvSpPr>
          <p:nvPr>
            <p:ph type="dt" sz="half" idx="10"/>
          </p:nvPr>
        </p:nvSpPr>
        <p:spPr/>
        <p:txBody>
          <a:bodyPr/>
          <a:lstStyle/>
          <a:p>
            <a:fld id="{7580862B-4EE3-FB40-BF91-5EF42A0B3017}" type="datetimeFigureOut">
              <a:rPr lang="en-US" smtClean="0"/>
              <a:t>6/10/2025</a:t>
            </a:fld>
            <a:endParaRPr lang="en-US"/>
          </a:p>
        </p:txBody>
      </p:sp>
      <p:sp>
        <p:nvSpPr>
          <p:cNvPr id="4" name="Footer Placeholder 3">
            <a:extLst>
              <a:ext uri="{FF2B5EF4-FFF2-40B4-BE49-F238E27FC236}">
                <a16:creationId xmlns:a16="http://schemas.microsoft.com/office/drawing/2014/main" id="{33C9E4E0-B486-5341-AEA3-58ED6A23B4A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B7E044C-E3E2-1749-8830-827B06A1300C}"/>
              </a:ext>
            </a:extLst>
          </p:cNvPr>
          <p:cNvSpPr>
            <a:spLocks noGrp="1"/>
          </p:cNvSpPr>
          <p:nvPr>
            <p:ph type="sldNum" sz="quarter" idx="12"/>
          </p:nvPr>
        </p:nvSpPr>
        <p:spPr/>
        <p:txBody>
          <a:bodyPr/>
          <a:lstStyle/>
          <a:p>
            <a:fld id="{CBF8ECA0-36F7-A64C-B320-762A33E28D48}" type="slidenum">
              <a:rPr lang="en-US" smtClean="0"/>
              <a:t>‹#›</a:t>
            </a:fld>
            <a:endParaRPr lang="en-US"/>
          </a:p>
        </p:txBody>
      </p:sp>
    </p:spTree>
    <p:extLst>
      <p:ext uri="{BB962C8B-B14F-4D97-AF65-F5344CB8AC3E}">
        <p14:creationId xmlns:p14="http://schemas.microsoft.com/office/powerpoint/2010/main" val="38145390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1F46A-8235-40DA-9936-161A3BC1D889}"/>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3227760E-7846-4483-9CA8-7FF0A4C8668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CB24141-545A-48BA-8360-4F9A5313599A}"/>
              </a:ext>
            </a:extLst>
          </p:cNvPr>
          <p:cNvSpPr>
            <a:spLocks noGrp="1"/>
          </p:cNvSpPr>
          <p:nvPr>
            <p:ph type="dt" sz="half" idx="10"/>
          </p:nvPr>
        </p:nvSpPr>
        <p:spPr/>
        <p:txBody>
          <a:bodyPr/>
          <a:lstStyle/>
          <a:p>
            <a:fld id="{C5F6A2C1-9596-4334-8611-D90258F94383}" type="datetimeFigureOut">
              <a:rPr lang="en-GB" smtClean="0"/>
              <a:t>10/06/2025</a:t>
            </a:fld>
            <a:endParaRPr lang="en-GB"/>
          </a:p>
        </p:txBody>
      </p:sp>
      <p:sp>
        <p:nvSpPr>
          <p:cNvPr id="5" name="Footer Placeholder 4">
            <a:extLst>
              <a:ext uri="{FF2B5EF4-FFF2-40B4-BE49-F238E27FC236}">
                <a16:creationId xmlns:a16="http://schemas.microsoft.com/office/drawing/2014/main" id="{214249EC-2CEC-4286-A81A-B6363788CA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C7BA66-6CDA-444F-84BB-0A397B503C98}"/>
              </a:ext>
            </a:extLst>
          </p:cNvPr>
          <p:cNvSpPr>
            <a:spLocks noGrp="1"/>
          </p:cNvSpPr>
          <p:nvPr>
            <p:ph type="sldNum" sz="quarter" idx="12"/>
          </p:nvPr>
        </p:nvSpPr>
        <p:spPr/>
        <p:txBody>
          <a:bodyPr/>
          <a:lstStyle/>
          <a:p>
            <a:fld id="{E1EA1019-477C-4CED-989D-C796F1C45E2B}" type="slidenum">
              <a:rPr lang="en-GB" smtClean="0"/>
              <a:t>‹#›</a:t>
            </a:fld>
            <a:endParaRPr lang="en-GB"/>
          </a:p>
        </p:txBody>
      </p:sp>
    </p:spTree>
    <p:extLst>
      <p:ext uri="{BB962C8B-B14F-4D97-AF65-F5344CB8AC3E}">
        <p14:creationId xmlns:p14="http://schemas.microsoft.com/office/powerpoint/2010/main" val="20644696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3E76E-5473-4457-820D-2B2834706525}"/>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E4998C-CF73-40BE-B89B-62EC91910B75}"/>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B8C8FCB-84E3-45FF-9D87-56CBFF852AC9}"/>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7684BF-6B68-409E-8757-3F6EBA4BBB28}"/>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73294588-2B1C-49CF-B4FE-7A549E8670CB}"/>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72A52B1-5334-4CDA-8CBC-CEB942FBB827}"/>
              </a:ext>
            </a:extLst>
          </p:cNvPr>
          <p:cNvSpPr>
            <a:spLocks noGrp="1"/>
          </p:cNvSpPr>
          <p:nvPr>
            <p:ph type="dt" sz="half" idx="10"/>
          </p:nvPr>
        </p:nvSpPr>
        <p:spPr/>
        <p:txBody>
          <a:bodyPr/>
          <a:lstStyle/>
          <a:p>
            <a:fld id="{C5F6A2C1-9596-4334-8611-D90258F94383}" type="datetimeFigureOut">
              <a:rPr lang="en-GB" smtClean="0"/>
              <a:t>10/06/2025</a:t>
            </a:fld>
            <a:endParaRPr lang="en-GB"/>
          </a:p>
        </p:txBody>
      </p:sp>
      <p:sp>
        <p:nvSpPr>
          <p:cNvPr id="8" name="Footer Placeholder 7">
            <a:extLst>
              <a:ext uri="{FF2B5EF4-FFF2-40B4-BE49-F238E27FC236}">
                <a16:creationId xmlns:a16="http://schemas.microsoft.com/office/drawing/2014/main" id="{A6BFD0FB-C6B3-49C8-AF92-9E5DAF276B9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6D1090-F5FE-4D13-87ED-1B32DB14ACDF}"/>
              </a:ext>
            </a:extLst>
          </p:cNvPr>
          <p:cNvSpPr>
            <a:spLocks noGrp="1"/>
          </p:cNvSpPr>
          <p:nvPr>
            <p:ph type="sldNum" sz="quarter" idx="12"/>
          </p:nvPr>
        </p:nvSpPr>
        <p:spPr/>
        <p:txBody>
          <a:bodyPr/>
          <a:lstStyle/>
          <a:p>
            <a:fld id="{E1EA1019-477C-4CED-989D-C796F1C45E2B}" type="slidenum">
              <a:rPr lang="en-GB" smtClean="0"/>
              <a:t>‹#›</a:t>
            </a:fld>
            <a:endParaRPr lang="en-GB"/>
          </a:p>
        </p:txBody>
      </p:sp>
    </p:spTree>
    <p:extLst>
      <p:ext uri="{BB962C8B-B14F-4D97-AF65-F5344CB8AC3E}">
        <p14:creationId xmlns:p14="http://schemas.microsoft.com/office/powerpoint/2010/main" val="23509631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D0E83-1F08-4171-AB1D-408C2615DD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8CAA28-53D1-4E02-BAAC-059D9B411E06}"/>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9ADE81-B83D-4578-AFED-44AF437C8339}"/>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DF1D853-F7F3-4530-B88A-5DBB7BF623A4}"/>
              </a:ext>
            </a:extLst>
          </p:cNvPr>
          <p:cNvSpPr>
            <a:spLocks noGrp="1"/>
          </p:cNvSpPr>
          <p:nvPr>
            <p:ph type="dt" sz="half" idx="10"/>
          </p:nvPr>
        </p:nvSpPr>
        <p:spPr/>
        <p:txBody>
          <a:bodyPr/>
          <a:lstStyle/>
          <a:p>
            <a:fld id="{C5F6A2C1-9596-4334-8611-D90258F94383}" type="datetimeFigureOut">
              <a:rPr lang="en-GB" smtClean="0"/>
              <a:t>10/06/2025</a:t>
            </a:fld>
            <a:endParaRPr lang="en-GB"/>
          </a:p>
        </p:txBody>
      </p:sp>
      <p:sp>
        <p:nvSpPr>
          <p:cNvPr id="6" name="Footer Placeholder 5">
            <a:extLst>
              <a:ext uri="{FF2B5EF4-FFF2-40B4-BE49-F238E27FC236}">
                <a16:creationId xmlns:a16="http://schemas.microsoft.com/office/drawing/2014/main" id="{FDFD6BA4-2818-424A-ADAC-812DFAD1D6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726DF2-0FDD-4CA3-AAC5-12D208E3D44C}"/>
              </a:ext>
            </a:extLst>
          </p:cNvPr>
          <p:cNvSpPr>
            <a:spLocks noGrp="1"/>
          </p:cNvSpPr>
          <p:nvPr>
            <p:ph type="sldNum" sz="quarter" idx="12"/>
          </p:nvPr>
        </p:nvSpPr>
        <p:spPr/>
        <p:txBody>
          <a:bodyPr/>
          <a:lstStyle/>
          <a:p>
            <a:fld id="{E1EA1019-477C-4CED-989D-C796F1C45E2B}" type="slidenum">
              <a:rPr lang="en-GB" smtClean="0"/>
              <a:t>‹#›</a:t>
            </a:fld>
            <a:endParaRPr lang="en-GB"/>
          </a:p>
        </p:txBody>
      </p:sp>
    </p:spTree>
    <p:extLst>
      <p:ext uri="{BB962C8B-B14F-4D97-AF65-F5344CB8AC3E}">
        <p14:creationId xmlns:p14="http://schemas.microsoft.com/office/powerpoint/2010/main" val="15254797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DD6D8-5D79-4FBD-B488-0626F08B56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BDB6B2-F670-4D03-9B30-2A0CF593773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A383E3-75A3-4FF0-BC0E-4DBC3D0511B2}"/>
              </a:ext>
            </a:extLst>
          </p:cNvPr>
          <p:cNvSpPr>
            <a:spLocks noGrp="1"/>
          </p:cNvSpPr>
          <p:nvPr>
            <p:ph type="dt" sz="half" idx="10"/>
          </p:nvPr>
        </p:nvSpPr>
        <p:spPr/>
        <p:txBody>
          <a:bodyPr/>
          <a:lstStyle/>
          <a:p>
            <a:fld id="{C5F6A2C1-9596-4334-8611-D90258F94383}" type="datetimeFigureOut">
              <a:rPr lang="en-GB" smtClean="0"/>
              <a:t>10/06/2025</a:t>
            </a:fld>
            <a:endParaRPr lang="en-GB"/>
          </a:p>
        </p:txBody>
      </p:sp>
      <p:sp>
        <p:nvSpPr>
          <p:cNvPr id="5" name="Footer Placeholder 4">
            <a:extLst>
              <a:ext uri="{FF2B5EF4-FFF2-40B4-BE49-F238E27FC236}">
                <a16:creationId xmlns:a16="http://schemas.microsoft.com/office/drawing/2014/main" id="{22B48A3F-0DD3-4CE7-BA5C-F535650457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D308B6-0CEA-4B6D-B245-7B0A7E39A2F7}"/>
              </a:ext>
            </a:extLst>
          </p:cNvPr>
          <p:cNvSpPr>
            <a:spLocks noGrp="1"/>
          </p:cNvSpPr>
          <p:nvPr>
            <p:ph type="sldNum" sz="quarter" idx="12"/>
          </p:nvPr>
        </p:nvSpPr>
        <p:spPr/>
        <p:txBody>
          <a:bodyPr/>
          <a:lstStyle/>
          <a:p>
            <a:fld id="{E1EA1019-477C-4CED-989D-C796F1C45E2B}" type="slidenum">
              <a:rPr lang="en-GB" smtClean="0"/>
              <a:t>‹#›</a:t>
            </a:fld>
            <a:endParaRPr lang="en-GB"/>
          </a:p>
        </p:txBody>
      </p:sp>
    </p:spTree>
    <p:extLst>
      <p:ext uri="{BB962C8B-B14F-4D97-AF65-F5344CB8AC3E}">
        <p14:creationId xmlns:p14="http://schemas.microsoft.com/office/powerpoint/2010/main" val="10962457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A3C8898-89E6-40EC-8D25-BCAA6690DAEF}" type="datetimeFigureOut">
              <a:rPr lang="en-GB" smtClean="0"/>
              <a:t>10/06/2025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13028923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A3C8898-89E6-40EC-8D25-BCAA6690DAEF}" type="datetimeFigureOut">
              <a:rPr lang="en-GB" smtClean="0"/>
              <a:t>10/06/2025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EC0AF-C1FB-4B20-BAC4-137D626E1188}" type="slidenum">
              <a:rPr lang="en-GB" smtClean="0"/>
              <a:t>‹#›</a:t>
            </a:fld>
            <a:endParaRPr lang="en-GB"/>
          </a:p>
        </p:txBody>
      </p:sp>
    </p:spTree>
    <p:extLst>
      <p:ext uri="{BB962C8B-B14F-4D97-AF65-F5344CB8AC3E}">
        <p14:creationId xmlns:p14="http://schemas.microsoft.com/office/powerpoint/2010/main" val="6305891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647C6FC8-2D4F-4CF0-84E7-993BE964756C}" type="datetimeFigureOut">
              <a:rPr lang="en-US" smtClean="0"/>
              <a:t>6/10/2025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2211247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7C6FC8-2D4F-4CF0-84E7-993BE964756C}" type="datetimeFigureOut">
              <a:rPr lang="en-US" smtClean="0"/>
              <a:t>6/10/2025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9ECCFB-9381-4D6B-9527-A45F715344EC}" type="slidenum">
              <a:rPr lang="en-US" smtClean="0"/>
              <a:t>‹#›</a:t>
            </a:fld>
            <a:endParaRPr lang="en-US"/>
          </a:p>
        </p:txBody>
      </p:sp>
    </p:spTree>
    <p:extLst>
      <p:ext uri="{BB962C8B-B14F-4D97-AF65-F5344CB8AC3E}">
        <p14:creationId xmlns:p14="http://schemas.microsoft.com/office/powerpoint/2010/main" val="2055610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5" Type="http://schemas.openxmlformats.org/officeDocument/2006/relationships/theme" Target="../theme/theme5.xml"/><Relationship Id="rId4" Type="http://schemas.openxmlformats.org/officeDocument/2006/relationships/slideLayout" Target="../slideLayouts/slideLayout20.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22.xml"/><Relationship Id="rId1" Type="http://schemas.openxmlformats.org/officeDocument/2006/relationships/slideLayout" Target="../slideLayouts/slideLayout21.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24.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7C6FC8-2D4F-4CF0-84E7-993BE964756C}" type="datetimeFigureOut">
              <a:rPr lang="en-US" smtClean="0"/>
              <a:t>6/10/2025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9ECCFB-9381-4D6B-9527-A45F715344EC}" type="slidenum">
              <a:rPr lang="en-US" smtClean="0"/>
              <a:t>‹#›</a:t>
            </a:fld>
            <a:endParaRPr lang="en-US"/>
          </a:p>
        </p:txBody>
      </p:sp>
    </p:spTree>
    <p:extLst>
      <p:ext uri="{BB962C8B-B14F-4D97-AF65-F5344CB8AC3E}">
        <p14:creationId xmlns:p14="http://schemas.microsoft.com/office/powerpoint/2010/main" val="316319754"/>
      </p:ext>
    </p:extLst>
  </p:cSld>
  <p:clrMap bg1="lt1" tx1="dk1" bg2="lt2" tx2="dk2" accent1="accent1" accent2="accent2" accent3="accent3" accent4="accent4" accent5="accent5" accent6="accent6" hlink="hlink" folHlink="folHlink"/>
  <p:sldLayoutIdLst>
    <p:sldLayoutId id="2147483649" r:id="rId1"/>
    <p:sldLayoutId id="2147483674" r:id="rId2"/>
    <p:sldLayoutId id="2147483651" r:id="rId3"/>
    <p:sldLayoutId id="2147483677" r:id="rId4"/>
    <p:sldLayoutId id="2147483684" r:id="rId5"/>
    <p:sldLayoutId id="2147483675"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33E430B-0333-46CA-A27D-EA83BF50417D}"/>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6DB2FA69-71F8-4033-B878-AA5F5192ADD4}"/>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DBA4CF71-1227-4E4F-98EB-DB6E36B33D09}"/>
              </a:ext>
            </a:extLst>
          </p:cNvPr>
          <p:cNvSpPr>
            <a:spLocks noGrp="1" noChangeArrowheads="1"/>
          </p:cNvSpPr>
          <p:nvPr>
            <p:ph type="dt" sz="half" idx="2"/>
          </p:nvPr>
        </p:nvSpPr>
        <p:spPr bwMode="auto">
          <a:xfrm>
            <a:off x="6858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GB" altLang="en-US"/>
          </a:p>
        </p:txBody>
      </p:sp>
      <p:sp>
        <p:nvSpPr>
          <p:cNvPr id="1029" name="Rectangle 5">
            <a:extLst>
              <a:ext uri="{FF2B5EF4-FFF2-40B4-BE49-F238E27FC236}">
                <a16:creationId xmlns:a16="http://schemas.microsoft.com/office/drawing/2014/main" id="{604DA84C-DF1D-40A9-8798-83F4AFA9DA62}"/>
              </a:ext>
            </a:extLst>
          </p:cNvPr>
          <p:cNvSpPr>
            <a:spLocks noGrp="1" noChangeArrowheads="1"/>
          </p:cNvSpPr>
          <p:nvPr>
            <p:ph type="ftr" sz="quarter" idx="3"/>
          </p:nvPr>
        </p:nvSpPr>
        <p:spPr bwMode="auto">
          <a:xfrm>
            <a:off x="3124200" y="6248400"/>
            <a:ext cx="28956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ltLang="en-US"/>
          </a:p>
        </p:txBody>
      </p:sp>
      <p:sp>
        <p:nvSpPr>
          <p:cNvPr id="1030" name="Rectangle 6">
            <a:extLst>
              <a:ext uri="{FF2B5EF4-FFF2-40B4-BE49-F238E27FC236}">
                <a16:creationId xmlns:a16="http://schemas.microsoft.com/office/drawing/2014/main" id="{FCC59819-7CCB-46ED-9A23-12193A232C8B}"/>
              </a:ext>
            </a:extLst>
          </p:cNvPr>
          <p:cNvSpPr>
            <a:spLocks noGrp="1" noChangeArrowheads="1"/>
          </p:cNvSpPr>
          <p:nvPr>
            <p:ph type="sldNum" sz="quarter" idx="4"/>
          </p:nvPr>
        </p:nvSpPr>
        <p:spPr bwMode="auto">
          <a:xfrm>
            <a:off x="6553200" y="6248400"/>
            <a:ext cx="19050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5D40AA09-7969-4273-A38C-ACEF24A445C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8" r:id="rId1"/>
    <p:sldLayoutId id="2147483666" r:id="rId2"/>
    <p:sldLayoutId id="2147483672" r:id="rId3"/>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anose="02020603050405020304" pitchFamily="18" charset="0"/>
        </a:defRPr>
      </a:lvl2pPr>
      <a:lvl3pPr algn="ctr" rtl="0" eaLnBrk="0" fontAlgn="base" hangingPunct="0">
        <a:spcBef>
          <a:spcPct val="0"/>
        </a:spcBef>
        <a:spcAft>
          <a:spcPct val="0"/>
        </a:spcAft>
        <a:defRPr sz="4400">
          <a:solidFill>
            <a:schemeClr val="tx2"/>
          </a:solidFill>
          <a:latin typeface="Times New Roman" panose="02020603050405020304" pitchFamily="18" charset="0"/>
        </a:defRPr>
      </a:lvl3pPr>
      <a:lvl4pPr algn="ctr" rtl="0" eaLnBrk="0" fontAlgn="base" hangingPunct="0">
        <a:spcBef>
          <a:spcPct val="0"/>
        </a:spcBef>
        <a:spcAft>
          <a:spcPct val="0"/>
        </a:spcAft>
        <a:defRPr sz="4400">
          <a:solidFill>
            <a:schemeClr val="tx2"/>
          </a:solidFill>
          <a:latin typeface="Times New Roman" panose="02020603050405020304" pitchFamily="18" charset="0"/>
        </a:defRPr>
      </a:lvl4pPr>
      <a:lvl5pPr algn="ctr" rtl="0" eaLnBrk="0" fontAlgn="base" hangingPunct="0">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83D1E5-9C25-409B-A3D1-87919BBEE3F8}" type="datetimeFigureOut">
              <a:rPr lang="en-GB" smtClean="0"/>
              <a:t>10/06/2025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61BA34-FAFD-4654-931E-D591CA52782D}" type="slidenum">
              <a:rPr lang="en-GB" smtClean="0"/>
              <a:t>‹#›</a:t>
            </a:fld>
            <a:endParaRPr lang="en-GB"/>
          </a:p>
        </p:txBody>
      </p:sp>
    </p:spTree>
    <p:extLst>
      <p:ext uri="{BB962C8B-B14F-4D97-AF65-F5344CB8AC3E}">
        <p14:creationId xmlns:p14="http://schemas.microsoft.com/office/powerpoint/2010/main" val="1143871799"/>
      </p:ext>
    </p:extLst>
  </p:cSld>
  <p:clrMap bg1="lt1" tx1="dk1" bg2="lt2" tx2="dk2" accent1="accent1" accent2="accent2" accent3="accent3" accent4="accent4" accent5="accent5" accent6="accent6" hlink="hlink" folHlink="folHlink"/>
  <p:sldLayoutIdLst>
    <p:sldLayoutId id="2147483680"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811F3C-667D-BF4E-BD94-DF654C099B40}"/>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CB193B3-8DD2-0646-ADB9-93E0B6983717}"/>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5F6519E-52F0-334C-80C9-EFCFB88DFD04}"/>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580862B-4EE3-FB40-BF91-5EF42A0B3017}" type="datetimeFigureOut">
              <a:rPr lang="en-US" smtClean="0"/>
              <a:t>6/10/2025</a:t>
            </a:fld>
            <a:endParaRPr lang="en-US"/>
          </a:p>
        </p:txBody>
      </p:sp>
      <p:sp>
        <p:nvSpPr>
          <p:cNvPr id="5" name="Footer Placeholder 4">
            <a:extLst>
              <a:ext uri="{FF2B5EF4-FFF2-40B4-BE49-F238E27FC236}">
                <a16:creationId xmlns:a16="http://schemas.microsoft.com/office/drawing/2014/main" id="{E4D7B595-7B64-CF43-B9C2-F18E876A9BD7}"/>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FC70F97-8F5E-F643-87E1-91DEC0E4F54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BF8ECA0-36F7-A64C-B320-762A33E28D48}" type="slidenum">
              <a:rPr lang="en-US" smtClean="0"/>
              <a:t>‹#›</a:t>
            </a:fld>
            <a:endParaRPr lang="en-US"/>
          </a:p>
        </p:txBody>
      </p:sp>
    </p:spTree>
    <p:extLst>
      <p:ext uri="{BB962C8B-B14F-4D97-AF65-F5344CB8AC3E}">
        <p14:creationId xmlns:p14="http://schemas.microsoft.com/office/powerpoint/2010/main" val="3534844786"/>
      </p:ext>
    </p:extLst>
  </p:cSld>
  <p:clrMap bg1="lt1" tx1="dk1" bg2="lt2" tx2="dk2" accent1="accent1" accent2="accent2" accent3="accent3" accent4="accent4" accent5="accent5" accent6="accent6" hlink="hlink" folHlink="folHlink"/>
  <p:sldLayoutIdLst>
    <p:sldLayoutId id="21474836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D3163DD-2872-42A1-8CE4-FE3E6287537E}"/>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BD23CC-D570-455E-A43D-6BE47BA871D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AB53FD-6D36-442C-8459-C0DC82CBACA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5F6A2C1-9596-4334-8611-D90258F94383}" type="datetimeFigureOut">
              <a:rPr lang="en-GB" smtClean="0"/>
              <a:t>10/06/2025</a:t>
            </a:fld>
            <a:endParaRPr lang="en-GB"/>
          </a:p>
        </p:txBody>
      </p:sp>
      <p:sp>
        <p:nvSpPr>
          <p:cNvPr id="5" name="Footer Placeholder 4">
            <a:extLst>
              <a:ext uri="{FF2B5EF4-FFF2-40B4-BE49-F238E27FC236}">
                <a16:creationId xmlns:a16="http://schemas.microsoft.com/office/drawing/2014/main" id="{5A4D042C-1C0B-44CB-B778-DC4BB0B3003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D4574CB-DFB6-4075-840B-027533BC879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1EA1019-477C-4CED-989D-C796F1C45E2B}" type="slidenum">
              <a:rPr lang="en-GB" smtClean="0"/>
              <a:t>‹#›</a:t>
            </a:fld>
            <a:endParaRPr lang="en-GB"/>
          </a:p>
        </p:txBody>
      </p:sp>
    </p:spTree>
    <p:extLst>
      <p:ext uri="{BB962C8B-B14F-4D97-AF65-F5344CB8AC3E}">
        <p14:creationId xmlns:p14="http://schemas.microsoft.com/office/powerpoint/2010/main" val="1557290219"/>
      </p:ext>
    </p:extLst>
  </p:cSld>
  <p:clrMap bg1="lt1" tx1="dk1" bg2="lt2" tx2="dk2" accent1="accent1" accent2="accent2" accent3="accent3" accent4="accent4" accent5="accent5" accent6="accent6" hlink="hlink" folHlink="folHlink"/>
  <p:sldLayoutIdLst>
    <p:sldLayoutId id="2147483664" r:id="rId1"/>
    <p:sldLayoutId id="2147483653" r:id="rId2"/>
    <p:sldLayoutId id="2147483681" r:id="rId3"/>
    <p:sldLayoutId id="214748366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A3C8898-89E6-40EC-8D25-BCAA6690DAEF}" type="datetimeFigureOut">
              <a:rPr lang="en-GB" smtClean="0"/>
              <a:t>10/06/2025</a:t>
            </a:fld>
            <a:endParaRPr lang="en-GB"/>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63EC0AF-C1FB-4B20-BAC4-137D626E1188}" type="slidenum">
              <a:rPr lang="en-GB" smtClean="0"/>
              <a:t>‹#›</a:t>
            </a:fld>
            <a:endParaRPr lang="en-GB"/>
          </a:p>
        </p:txBody>
      </p:sp>
    </p:spTree>
    <p:extLst>
      <p:ext uri="{BB962C8B-B14F-4D97-AF65-F5344CB8AC3E}">
        <p14:creationId xmlns:p14="http://schemas.microsoft.com/office/powerpoint/2010/main" val="2429923069"/>
      </p:ext>
    </p:extLst>
  </p:cSld>
  <p:clrMap bg1="lt1" tx1="dk1" bg2="lt2" tx2="dk2" accent1="accent1" accent2="accent2" accent3="accent3" accent4="accent4" accent5="accent5" accent6="accent6" hlink="hlink" folHlink="folHlink"/>
  <p:sldLayoutIdLst>
    <p:sldLayoutId id="2147483652" r:id="rId1"/>
    <p:sldLayoutId id="2147483650"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47C6FC8-2D4F-4CF0-84E7-993BE964756C}" type="datetimeFigureOut">
              <a:rPr lang="en-US" smtClean="0"/>
              <a:t>6/10/2025</a:t>
            </a:fld>
            <a:endParaRPr lang="en-US"/>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F9ECCFB-9381-4D6B-9527-A45F715344EC}" type="slidenum">
              <a:rPr lang="en-US" smtClean="0"/>
              <a:t>‹#›</a:t>
            </a:fld>
            <a:endParaRPr lang="en-US"/>
          </a:p>
        </p:txBody>
      </p:sp>
    </p:spTree>
    <p:extLst>
      <p:ext uri="{BB962C8B-B14F-4D97-AF65-F5344CB8AC3E}">
        <p14:creationId xmlns:p14="http://schemas.microsoft.com/office/powerpoint/2010/main" val="316319754"/>
      </p:ext>
    </p:extLst>
  </p:cSld>
  <p:clrMap bg1="lt1" tx1="dk1" bg2="lt2" tx2="dk2" accent1="accent1" accent2="accent2" accent3="accent3" accent4="accent4" accent5="accent5" accent6="accent6" hlink="hlink" folHlink="folHlink"/>
  <p:sldLayoutIdLst>
    <p:sldLayoutId id="2147483683" r:id="rId1"/>
    <p:sldLayoutId id="2147483665"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a6MOMLy5qAU"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coflein.gov.uk/en/search/?term=Llangwyryfon" TargetMode="Externa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oleObject" Target="../embeddings/oleObject1.bin"/><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oleObject" Target="../embeddings/oleObject2.bin"/></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commons.wikimedia.org/wiki/File:Llywelyn_le_Dernier.jpg" TargetMode="Externa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commons.wikimedia.org/wiki/File:Llywelyn_the_Great.JPG" TargetMode="Externa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3" Type="http://schemas.openxmlformats.org/officeDocument/2006/relationships/hyperlink" Target="https://www-oxforddnb-com.ezproxy.uwtsd.ac.uk/documentId/odnb-9780198614128-e-7323" TargetMode="External"/><Relationship Id="rId2" Type="http://schemas.openxmlformats.org/officeDocument/2006/relationships/hyperlink" Target="https://www-oxforddnb-com.ezproxy.uwtsd.ac.uk/documentId/odnb-9780198614128-e-11696" TargetMode="Externa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hyperlink" Target="https://nation.cymru/culture/yr-hen-iaith-part-twenty-two-the-end-of-the-world-as-we-knew-it/" TargetMode="External"/><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alchetron.com/cdn/gerallt-lloyd-owen-fe0e2b03-739f-4165-820f-ccdaddcbdd4-resize-750.jpeg" TargetMode="External"/><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0.png"/><Relationship Id="rId1" Type="http://schemas.openxmlformats.org/officeDocument/2006/relationships/slideLayout" Target="../slideLayouts/slideLayout19.xml"/><Relationship Id="rId4" Type="http://schemas.openxmlformats.org/officeDocument/2006/relationships/hyperlink" Target="https://www.youtube.com/watch?v=ZzyhwOHD8zc&amp;t=475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900" y="838200"/>
            <a:ext cx="8001000" cy="3048000"/>
          </a:xfrm>
        </p:spPr>
        <p:txBody>
          <a:bodyPr>
            <a:normAutofit fontScale="90000"/>
          </a:bodyPr>
          <a:lstStyle/>
          <a:p>
            <a:r>
              <a:rPr lang="en-GB" b="1" dirty="0"/>
              <a:t> Yr </a:t>
            </a:r>
            <a:r>
              <a:rPr lang="en-GB" b="1" dirty="0" err="1"/>
              <a:t>Athro</a:t>
            </a:r>
            <a:r>
              <a:rPr lang="en-GB" b="1" dirty="0"/>
              <a:t> Jane Cartwright</a:t>
            </a:r>
            <a:br>
              <a:rPr lang="en-GB" b="1" dirty="0"/>
            </a:br>
            <a:br>
              <a:rPr lang="en-GB" dirty="0"/>
            </a:br>
            <a:r>
              <a:rPr lang="en-GB" b="1" dirty="0" err="1"/>
              <a:t>Rhai</a:t>
            </a:r>
            <a:r>
              <a:rPr lang="en-GB" b="1" dirty="0"/>
              <a:t> </a:t>
            </a:r>
            <a:r>
              <a:rPr lang="en-GB" b="1" dirty="0" err="1"/>
              <a:t>Uchafbwyntiau</a:t>
            </a:r>
            <a:r>
              <a:rPr lang="en-GB" b="1" dirty="0"/>
              <a:t> </a:t>
            </a:r>
            <a:r>
              <a:rPr lang="en-GB" b="1" dirty="0" err="1"/>
              <a:t>yn</a:t>
            </a:r>
            <a:r>
              <a:rPr lang="en-GB" b="1" dirty="0"/>
              <a:t> Hanes Cymru</a:t>
            </a:r>
            <a:br>
              <a:rPr lang="en-GB" b="1" dirty="0"/>
            </a:br>
            <a:br>
              <a:rPr lang="en-GB" b="1" dirty="0"/>
            </a:br>
            <a:br>
              <a:rPr lang="en-GB" b="1" dirty="0"/>
            </a:br>
            <a:endParaRPr lang="en-US" sz="4000" b="1" dirty="0"/>
          </a:p>
        </p:txBody>
      </p:sp>
      <p:sp>
        <p:nvSpPr>
          <p:cNvPr id="3" name="Content Placeholder 2"/>
          <p:cNvSpPr>
            <a:spLocks noGrp="1"/>
          </p:cNvSpPr>
          <p:nvPr>
            <p:ph idx="1"/>
          </p:nvPr>
        </p:nvSpPr>
        <p:spPr>
          <a:xfrm>
            <a:off x="711331" y="3581400"/>
            <a:ext cx="8229600" cy="3276600"/>
          </a:xfrm>
        </p:spPr>
        <p:txBody>
          <a:bodyPr/>
          <a:lstStyle/>
          <a:p>
            <a:pPr marL="0" indent="0" algn="ctr">
              <a:buNone/>
            </a:pPr>
            <a:endParaRPr lang="en-US" sz="2800" b="1" dirty="0"/>
          </a:p>
          <a:p>
            <a:pPr marL="0" indent="0" algn="ctr">
              <a:buNone/>
            </a:pPr>
            <a:endParaRPr lang="en-US" sz="2800" b="1"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0400" y="2895600"/>
            <a:ext cx="2556000" cy="2556000"/>
          </a:xfrm>
          <a:prstGeom prst="rect">
            <a:avLst/>
          </a:prstGeom>
        </p:spPr>
      </p:pic>
    </p:spTree>
    <p:extLst>
      <p:ext uri="{BB962C8B-B14F-4D97-AF65-F5344CB8AC3E}">
        <p14:creationId xmlns:p14="http://schemas.microsoft.com/office/powerpoint/2010/main" val="1111796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Ydy’r</a:t>
            </a:r>
            <a:r>
              <a:rPr lang="en-GB" dirty="0"/>
              <a:t> </a:t>
            </a:r>
            <a:r>
              <a:rPr lang="en-GB" dirty="0" err="1"/>
              <a:t>iaith</a:t>
            </a:r>
            <a:r>
              <a:rPr lang="en-GB" dirty="0"/>
              <a:t> </a:t>
            </a:r>
            <a:r>
              <a:rPr lang="en-GB" dirty="0" err="1"/>
              <a:t>Gymraeg</a:t>
            </a:r>
            <a:r>
              <a:rPr lang="en-GB" dirty="0"/>
              <a:t> </a:t>
            </a:r>
            <a:r>
              <a:rPr lang="en-GB" dirty="0" err="1"/>
              <a:t>yn</a:t>
            </a:r>
            <a:r>
              <a:rPr lang="en-GB" dirty="0"/>
              <a:t> </a:t>
            </a:r>
            <a:r>
              <a:rPr lang="en-GB" dirty="0" err="1"/>
              <a:t>hanfodol</a:t>
            </a:r>
            <a:r>
              <a:rPr lang="en-GB" dirty="0"/>
              <a:t> </a:t>
            </a:r>
            <a:r>
              <a:rPr lang="en-GB" dirty="0" err="1"/>
              <a:t>i’n</a:t>
            </a:r>
            <a:r>
              <a:rPr lang="en-GB" dirty="0"/>
              <a:t> </a:t>
            </a:r>
            <a:r>
              <a:rPr lang="en-GB" dirty="0" err="1"/>
              <a:t>hunaniaeth</a:t>
            </a:r>
            <a:r>
              <a:rPr lang="en-GB" dirty="0"/>
              <a:t> </a:t>
            </a:r>
            <a:r>
              <a:rPr lang="en-GB" dirty="0" err="1"/>
              <a:t>fel</a:t>
            </a:r>
            <a:r>
              <a:rPr lang="en-GB" dirty="0"/>
              <a:t> Cymry?</a:t>
            </a:r>
          </a:p>
        </p:txBody>
      </p:sp>
      <p:sp>
        <p:nvSpPr>
          <p:cNvPr id="3" name="Content Placeholder 2"/>
          <p:cNvSpPr>
            <a:spLocks noGrp="1"/>
          </p:cNvSpPr>
          <p:nvPr>
            <p:ph idx="1"/>
          </p:nvPr>
        </p:nvSpPr>
        <p:spPr>
          <a:xfrm>
            <a:off x="457200" y="1600200"/>
            <a:ext cx="8229600" cy="5105400"/>
          </a:xfrm>
        </p:spPr>
        <p:txBody>
          <a:bodyPr>
            <a:normAutofit fontScale="62500" lnSpcReduction="20000"/>
          </a:bodyPr>
          <a:lstStyle/>
          <a:p>
            <a:r>
              <a:rPr lang="en-GB" dirty="0" err="1"/>
              <a:t>Mae’r</a:t>
            </a:r>
            <a:r>
              <a:rPr lang="en-GB" dirty="0"/>
              <a:t> </a:t>
            </a:r>
            <a:r>
              <a:rPr lang="en-GB" dirty="0" err="1"/>
              <a:t>Gymraeg</a:t>
            </a:r>
            <a:r>
              <a:rPr lang="en-GB" dirty="0"/>
              <a:t> </a:t>
            </a:r>
            <a:r>
              <a:rPr lang="en-GB" dirty="0" err="1"/>
              <a:t>yn</a:t>
            </a:r>
            <a:r>
              <a:rPr lang="en-GB" dirty="0"/>
              <a:t> </a:t>
            </a:r>
            <a:r>
              <a:rPr lang="en-GB" dirty="0" err="1"/>
              <a:t>deillio</a:t>
            </a:r>
            <a:r>
              <a:rPr lang="en-GB" dirty="0"/>
              <a:t> </a:t>
            </a:r>
            <a:r>
              <a:rPr lang="en-GB" dirty="0" err="1"/>
              <a:t>o’r</a:t>
            </a:r>
            <a:r>
              <a:rPr lang="en-GB" dirty="0"/>
              <a:t> </a:t>
            </a:r>
            <a:r>
              <a:rPr lang="en-GB" dirty="0" err="1"/>
              <a:t>iaith</a:t>
            </a:r>
            <a:r>
              <a:rPr lang="en-GB" dirty="0"/>
              <a:t> Indo-</a:t>
            </a:r>
            <a:r>
              <a:rPr lang="en-GB" dirty="0" err="1"/>
              <a:t>Ewropeaidd</a:t>
            </a:r>
            <a:r>
              <a:rPr lang="en-GB" dirty="0"/>
              <a:t> ac </a:t>
            </a:r>
            <a:r>
              <a:rPr lang="en-GB" dirty="0" err="1"/>
              <a:t>mae’n</a:t>
            </a:r>
            <a:r>
              <a:rPr lang="en-GB" dirty="0"/>
              <a:t> </a:t>
            </a:r>
            <a:r>
              <a:rPr lang="en-GB" dirty="0" err="1"/>
              <a:t>iaith</a:t>
            </a:r>
            <a:r>
              <a:rPr lang="en-GB" dirty="0"/>
              <a:t> </a:t>
            </a:r>
            <a:r>
              <a:rPr lang="en-GB" dirty="0" err="1"/>
              <a:t>Geltaidd</a:t>
            </a:r>
            <a:r>
              <a:rPr lang="en-GB" dirty="0"/>
              <a:t> (Cymraeg, </a:t>
            </a:r>
            <a:r>
              <a:rPr lang="en-GB" dirty="0" err="1"/>
              <a:t>Llydaweg</a:t>
            </a:r>
            <a:r>
              <a:rPr lang="en-GB" dirty="0"/>
              <a:t>, </a:t>
            </a:r>
            <a:r>
              <a:rPr lang="en-GB" dirty="0" err="1"/>
              <a:t>Cernyweg</a:t>
            </a:r>
            <a:r>
              <a:rPr lang="en-GB" dirty="0"/>
              <a:t>, </a:t>
            </a:r>
            <a:r>
              <a:rPr lang="en-GB" dirty="0" err="1"/>
              <a:t>Gwyddeleg</a:t>
            </a:r>
            <a:r>
              <a:rPr lang="en-GB" dirty="0"/>
              <a:t>, </a:t>
            </a:r>
            <a:r>
              <a:rPr lang="en-GB" dirty="0" err="1"/>
              <a:t>Gaeleg</a:t>
            </a:r>
            <a:r>
              <a:rPr lang="en-GB" dirty="0"/>
              <a:t> yr Alban </a:t>
            </a:r>
            <a:r>
              <a:rPr lang="en-GB" dirty="0" err="1"/>
              <a:t>a’r</a:t>
            </a:r>
            <a:r>
              <a:rPr lang="en-GB" dirty="0"/>
              <a:t> </a:t>
            </a:r>
            <a:r>
              <a:rPr lang="en-GB" dirty="0" err="1"/>
              <a:t>Fanaweg</a:t>
            </a:r>
            <a:r>
              <a:rPr lang="en-GB" dirty="0"/>
              <a:t>) </a:t>
            </a:r>
          </a:p>
          <a:p>
            <a:r>
              <a:rPr lang="en-GB" dirty="0" err="1"/>
              <a:t>Datblygodd</a:t>
            </a:r>
            <a:r>
              <a:rPr lang="en-GB" dirty="0"/>
              <a:t> </a:t>
            </a:r>
            <a:r>
              <a:rPr lang="en-GB" dirty="0" err="1"/>
              <a:t>o’r</a:t>
            </a:r>
            <a:r>
              <a:rPr lang="en-GB" dirty="0"/>
              <a:t> </a:t>
            </a:r>
            <a:r>
              <a:rPr lang="en-GB" dirty="0" err="1"/>
              <a:t>Frythoneg</a:t>
            </a:r>
            <a:r>
              <a:rPr lang="en-GB" dirty="0"/>
              <a:t> (British language), </a:t>
            </a:r>
            <a:r>
              <a:rPr lang="en-GB" dirty="0" err="1"/>
              <a:t>iaith</a:t>
            </a:r>
            <a:r>
              <a:rPr lang="en-GB" dirty="0"/>
              <a:t> a </a:t>
            </a:r>
            <a:r>
              <a:rPr lang="en-GB" dirty="0" err="1"/>
              <a:t>siaradwyd</a:t>
            </a:r>
            <a:r>
              <a:rPr lang="en-GB" dirty="0"/>
              <a:t> </a:t>
            </a:r>
            <a:r>
              <a:rPr lang="en-GB" dirty="0" err="1"/>
              <a:t>gan</a:t>
            </a:r>
            <a:r>
              <a:rPr lang="en-GB" dirty="0"/>
              <a:t>  </a:t>
            </a:r>
            <a:r>
              <a:rPr lang="en-GB" dirty="0" err="1"/>
              <a:t>drigolion</a:t>
            </a:r>
            <a:r>
              <a:rPr lang="en-GB" dirty="0"/>
              <a:t> Prydain </a:t>
            </a:r>
            <a:r>
              <a:rPr lang="en-GB" dirty="0" err="1"/>
              <a:t>yn</a:t>
            </a:r>
            <a:r>
              <a:rPr lang="en-GB" dirty="0"/>
              <a:t> yr </a:t>
            </a:r>
            <a:r>
              <a:rPr lang="en-GB" dirty="0" err="1"/>
              <a:t>Oesoedd</a:t>
            </a:r>
            <a:r>
              <a:rPr lang="en-GB" dirty="0"/>
              <a:t> </a:t>
            </a:r>
            <a:r>
              <a:rPr lang="en-GB" dirty="0" err="1"/>
              <a:t>Canol</a:t>
            </a:r>
            <a:r>
              <a:rPr lang="en-GB" dirty="0"/>
              <a:t> </a:t>
            </a:r>
            <a:r>
              <a:rPr lang="en-GB" dirty="0" err="1"/>
              <a:t>Cynnar</a:t>
            </a:r>
            <a:endParaRPr lang="en-GB" dirty="0"/>
          </a:p>
          <a:p>
            <a:r>
              <a:rPr lang="en-GB" dirty="0" err="1"/>
              <a:t>Dwy</a:t>
            </a:r>
            <a:r>
              <a:rPr lang="en-GB" dirty="0"/>
              <a:t> </a:t>
            </a:r>
            <a:r>
              <a:rPr lang="en-GB" dirty="0" err="1"/>
              <a:t>gangen</a:t>
            </a:r>
            <a:r>
              <a:rPr lang="en-GB" dirty="0"/>
              <a:t> : (</a:t>
            </a:r>
            <a:r>
              <a:rPr lang="en-GB" dirty="0" err="1"/>
              <a:t>i</a:t>
            </a:r>
            <a:r>
              <a:rPr lang="en-GB" dirty="0"/>
              <a:t>) P-</a:t>
            </a:r>
            <a:r>
              <a:rPr lang="en-GB" dirty="0" err="1"/>
              <a:t>Celtaidd</a:t>
            </a:r>
            <a:r>
              <a:rPr lang="en-GB" dirty="0"/>
              <a:t> – y </a:t>
            </a:r>
            <a:r>
              <a:rPr lang="en-GB" dirty="0" err="1"/>
              <a:t>Gymraeg</a:t>
            </a:r>
            <a:r>
              <a:rPr lang="en-GB" dirty="0"/>
              <a:t>, </a:t>
            </a:r>
            <a:r>
              <a:rPr lang="en-GB" dirty="0" err="1"/>
              <a:t>Llydaweg</a:t>
            </a:r>
            <a:r>
              <a:rPr lang="en-GB" dirty="0"/>
              <a:t> a </a:t>
            </a:r>
            <a:r>
              <a:rPr lang="en-GB" dirty="0" err="1"/>
              <a:t>Chernyweg</a:t>
            </a:r>
            <a:endParaRPr lang="en-GB" dirty="0"/>
          </a:p>
          <a:p>
            <a:pPr marL="0" indent="0">
              <a:buNone/>
            </a:pPr>
            <a:r>
              <a:rPr lang="en-GB" dirty="0"/>
              <a:t>     a (ii) Q-</a:t>
            </a:r>
            <a:r>
              <a:rPr lang="en-GB" dirty="0" err="1"/>
              <a:t>Celtaidd</a:t>
            </a:r>
            <a:r>
              <a:rPr lang="en-GB" dirty="0"/>
              <a:t> – </a:t>
            </a:r>
            <a:r>
              <a:rPr lang="en-GB" dirty="0" err="1"/>
              <a:t>Gwyddeleg</a:t>
            </a:r>
            <a:r>
              <a:rPr lang="en-GB" dirty="0"/>
              <a:t>, </a:t>
            </a:r>
            <a:r>
              <a:rPr lang="en-GB" dirty="0" err="1"/>
              <a:t>Gaeleg</a:t>
            </a:r>
            <a:r>
              <a:rPr lang="en-GB" dirty="0"/>
              <a:t> yr Alban </a:t>
            </a:r>
            <a:r>
              <a:rPr lang="en-GB" dirty="0" err="1"/>
              <a:t>a’r</a:t>
            </a:r>
            <a:r>
              <a:rPr lang="en-GB" dirty="0"/>
              <a:t> </a:t>
            </a:r>
            <a:r>
              <a:rPr lang="en-GB" dirty="0" err="1"/>
              <a:t>Fanaweg</a:t>
            </a:r>
            <a:r>
              <a:rPr lang="en-GB" dirty="0"/>
              <a:t> (</a:t>
            </a:r>
            <a:r>
              <a:rPr lang="en-GB" dirty="0" err="1"/>
              <a:t>sef</a:t>
            </a:r>
            <a:r>
              <a:rPr lang="en-GB" dirty="0"/>
              <a:t>     </a:t>
            </a:r>
          </a:p>
          <a:p>
            <a:pPr marL="0" indent="0">
              <a:buNone/>
            </a:pPr>
            <a:r>
              <a:rPr lang="en-GB" dirty="0"/>
              <a:t>       Manx the Isle of Man)</a:t>
            </a:r>
          </a:p>
          <a:p>
            <a:r>
              <a:rPr lang="en-GB" dirty="0"/>
              <a:t>Pen (head) = </a:t>
            </a:r>
            <a:r>
              <a:rPr lang="en-GB" b="1" dirty="0" err="1"/>
              <a:t>c</a:t>
            </a:r>
            <a:r>
              <a:rPr lang="en-GB" dirty="0" err="1"/>
              <a:t>eann</a:t>
            </a:r>
            <a:r>
              <a:rPr lang="en-GB" dirty="0"/>
              <a:t> (</a:t>
            </a:r>
            <a:r>
              <a:rPr lang="en-GB" dirty="0" err="1"/>
              <a:t>Gwyddeleg</a:t>
            </a:r>
            <a:r>
              <a:rPr lang="en-GB" dirty="0"/>
              <a:t>, </a:t>
            </a:r>
            <a:r>
              <a:rPr lang="en-GB" dirty="0" err="1"/>
              <a:t>Gaeleg</a:t>
            </a:r>
            <a:r>
              <a:rPr lang="en-GB" dirty="0"/>
              <a:t> yr Alban) = </a:t>
            </a:r>
            <a:r>
              <a:rPr lang="en-GB" b="1" dirty="0"/>
              <a:t>p</a:t>
            </a:r>
            <a:r>
              <a:rPr lang="en-GB" dirty="0"/>
              <a:t>en (Cymraeg a </a:t>
            </a:r>
            <a:r>
              <a:rPr lang="en-GB" dirty="0" err="1"/>
              <a:t>Chernyweg</a:t>
            </a:r>
            <a:r>
              <a:rPr lang="en-GB" dirty="0"/>
              <a:t>)</a:t>
            </a:r>
          </a:p>
          <a:p>
            <a:r>
              <a:rPr lang="en-GB" dirty="0"/>
              <a:t>Bu </a:t>
            </a:r>
            <a:r>
              <a:rPr lang="en-GB" dirty="0" err="1"/>
              <a:t>farw</a:t>
            </a:r>
            <a:r>
              <a:rPr lang="en-GB" dirty="0"/>
              <a:t> Dolly </a:t>
            </a:r>
            <a:r>
              <a:rPr lang="en-GB" dirty="0" err="1"/>
              <a:t>Pentreath</a:t>
            </a:r>
            <a:r>
              <a:rPr lang="en-GB" dirty="0"/>
              <a:t>, </a:t>
            </a:r>
            <a:r>
              <a:rPr lang="en-GB" dirty="0" err="1"/>
              <a:t>siaradwraig</a:t>
            </a:r>
            <a:r>
              <a:rPr lang="en-GB" dirty="0"/>
              <a:t> </a:t>
            </a:r>
            <a:r>
              <a:rPr lang="en-GB" dirty="0" err="1"/>
              <a:t>frodorol</a:t>
            </a:r>
            <a:r>
              <a:rPr lang="en-GB" dirty="0"/>
              <a:t> </a:t>
            </a:r>
            <a:r>
              <a:rPr lang="en-GB" dirty="0" err="1"/>
              <a:t>olaf</a:t>
            </a:r>
            <a:r>
              <a:rPr lang="en-GB" dirty="0"/>
              <a:t>, y </a:t>
            </a:r>
            <a:r>
              <a:rPr lang="en-GB" dirty="0" err="1"/>
              <a:t>Gernyweg</a:t>
            </a:r>
            <a:r>
              <a:rPr lang="en-GB" dirty="0"/>
              <a:t> </a:t>
            </a:r>
            <a:r>
              <a:rPr lang="en-GB" dirty="0" err="1"/>
              <a:t>ym</a:t>
            </a:r>
            <a:r>
              <a:rPr lang="en-GB" dirty="0"/>
              <a:t> 1777 a </a:t>
            </a:r>
            <a:r>
              <a:rPr lang="en-GB" dirty="0" err="1"/>
              <a:t>bu</a:t>
            </a:r>
            <a:r>
              <a:rPr lang="en-GB" dirty="0"/>
              <a:t> </a:t>
            </a:r>
            <a:r>
              <a:rPr lang="en-GB" dirty="0" err="1"/>
              <a:t>farw</a:t>
            </a:r>
            <a:r>
              <a:rPr lang="en-GB" dirty="0"/>
              <a:t> Ned </a:t>
            </a:r>
            <a:r>
              <a:rPr lang="en-GB" dirty="0" err="1"/>
              <a:t>Maddrell</a:t>
            </a:r>
            <a:r>
              <a:rPr lang="en-GB" dirty="0"/>
              <a:t>, </a:t>
            </a:r>
            <a:r>
              <a:rPr lang="en-GB" dirty="0" err="1"/>
              <a:t>siaradwr</a:t>
            </a:r>
            <a:r>
              <a:rPr lang="en-GB" dirty="0"/>
              <a:t> </a:t>
            </a:r>
            <a:r>
              <a:rPr lang="en-GB" dirty="0" err="1"/>
              <a:t>brodorol</a:t>
            </a:r>
            <a:r>
              <a:rPr lang="en-GB" dirty="0"/>
              <a:t> </a:t>
            </a:r>
            <a:r>
              <a:rPr lang="en-GB" dirty="0" err="1"/>
              <a:t>olaf</a:t>
            </a:r>
            <a:r>
              <a:rPr lang="en-GB" dirty="0"/>
              <a:t> y </a:t>
            </a:r>
            <a:r>
              <a:rPr lang="en-GB" dirty="0" err="1"/>
              <a:t>Fanaweg</a:t>
            </a:r>
            <a:r>
              <a:rPr lang="en-GB" dirty="0"/>
              <a:t>, </a:t>
            </a:r>
            <a:r>
              <a:rPr lang="en-GB" dirty="0" err="1"/>
              <a:t>ym</a:t>
            </a:r>
            <a:r>
              <a:rPr lang="en-GB" dirty="0"/>
              <a:t> 1974</a:t>
            </a:r>
          </a:p>
          <a:p>
            <a:r>
              <a:rPr lang="en-GB" dirty="0" err="1"/>
              <a:t>Mae’r</a:t>
            </a:r>
            <a:r>
              <a:rPr lang="en-GB" dirty="0"/>
              <a:t> </a:t>
            </a:r>
            <a:r>
              <a:rPr lang="en-GB" dirty="0" err="1"/>
              <a:t>ddwy</a:t>
            </a:r>
            <a:r>
              <a:rPr lang="en-GB" dirty="0"/>
              <a:t> </a:t>
            </a:r>
            <a:r>
              <a:rPr lang="en-GB" dirty="0" err="1"/>
              <a:t>iaith</a:t>
            </a:r>
            <a:r>
              <a:rPr lang="en-GB" dirty="0"/>
              <a:t> </a:t>
            </a:r>
            <a:r>
              <a:rPr lang="en-GB" dirty="0" err="1"/>
              <a:t>wedi’u</a:t>
            </a:r>
            <a:r>
              <a:rPr lang="en-GB" dirty="0"/>
              <a:t> </a:t>
            </a:r>
            <a:r>
              <a:rPr lang="en-GB" dirty="0" err="1"/>
              <a:t>hadfer</a:t>
            </a:r>
            <a:r>
              <a:rPr lang="en-GB" dirty="0"/>
              <a:t> ac </a:t>
            </a:r>
            <a:r>
              <a:rPr lang="en-GB" dirty="0" err="1"/>
              <a:t>yn</a:t>
            </a:r>
            <a:r>
              <a:rPr lang="en-GB" dirty="0"/>
              <a:t> </a:t>
            </a:r>
            <a:r>
              <a:rPr lang="en-GB" dirty="0" err="1"/>
              <a:t>ôl</a:t>
            </a:r>
            <a:r>
              <a:rPr lang="en-GB" dirty="0"/>
              <a:t> </a:t>
            </a:r>
            <a:r>
              <a:rPr lang="en-GB" dirty="0" err="1"/>
              <a:t>Cyfrifiad</a:t>
            </a:r>
            <a:r>
              <a:rPr lang="en-GB" dirty="0"/>
              <a:t> 2021 </a:t>
            </a:r>
            <a:r>
              <a:rPr lang="en-GB" dirty="0" err="1"/>
              <a:t>mae</a:t>
            </a:r>
            <a:r>
              <a:rPr lang="en-GB" dirty="0"/>
              <a:t> 563 o </a:t>
            </a:r>
            <a:r>
              <a:rPr lang="en-GB" dirty="0" err="1"/>
              <a:t>bobl</a:t>
            </a:r>
            <a:r>
              <a:rPr lang="en-GB" dirty="0"/>
              <a:t> </a:t>
            </a:r>
            <a:r>
              <a:rPr lang="en-GB" dirty="0" err="1"/>
              <a:t>yn</a:t>
            </a:r>
            <a:r>
              <a:rPr lang="en-GB" dirty="0"/>
              <a:t> </a:t>
            </a:r>
            <a:r>
              <a:rPr lang="en-GB" dirty="0" err="1"/>
              <a:t>medru</a:t>
            </a:r>
            <a:r>
              <a:rPr lang="en-GB" dirty="0"/>
              <a:t> </a:t>
            </a:r>
            <a:r>
              <a:rPr lang="en-GB" dirty="0" err="1"/>
              <a:t>siarad</a:t>
            </a:r>
            <a:r>
              <a:rPr lang="en-GB" dirty="0"/>
              <a:t> </a:t>
            </a:r>
            <a:r>
              <a:rPr lang="en-GB" dirty="0" err="1"/>
              <a:t>Cernyweg</a:t>
            </a:r>
            <a:r>
              <a:rPr lang="en-GB" dirty="0"/>
              <a:t> </a:t>
            </a:r>
            <a:r>
              <a:rPr lang="en-GB" dirty="0" err="1"/>
              <a:t>yn</a:t>
            </a:r>
            <a:r>
              <a:rPr lang="en-GB" dirty="0"/>
              <a:t> </a:t>
            </a:r>
            <a:r>
              <a:rPr lang="en-GB" dirty="0" err="1"/>
              <a:t>rhugl</a:t>
            </a:r>
            <a:r>
              <a:rPr lang="en-GB" dirty="0"/>
              <a:t> (a </a:t>
            </a:r>
            <a:r>
              <a:rPr lang="en-GB" dirty="0" err="1"/>
              <a:t>thua</a:t>
            </a:r>
            <a:r>
              <a:rPr lang="en-GB" dirty="0"/>
              <a:t> 2,000 </a:t>
            </a:r>
            <a:r>
              <a:rPr lang="en-GB" dirty="0" err="1"/>
              <a:t>yn</a:t>
            </a:r>
            <a:r>
              <a:rPr lang="en-GB" dirty="0"/>
              <a:t> </a:t>
            </a:r>
            <a:r>
              <a:rPr lang="en-GB" dirty="0" err="1"/>
              <a:t>medru</a:t>
            </a:r>
            <a:r>
              <a:rPr lang="en-GB" dirty="0"/>
              <a:t> </a:t>
            </a:r>
            <a:r>
              <a:rPr lang="en-GB" dirty="0" err="1"/>
              <a:t>rhywfaint</a:t>
            </a:r>
            <a:r>
              <a:rPr lang="en-GB" dirty="0"/>
              <a:t> o </a:t>
            </a:r>
            <a:r>
              <a:rPr lang="en-GB" dirty="0" err="1"/>
              <a:t>Gernyweg</a:t>
            </a:r>
            <a:r>
              <a:rPr lang="en-GB" dirty="0"/>
              <a:t>).</a:t>
            </a:r>
          </a:p>
          <a:p>
            <a:r>
              <a:rPr lang="en-GB" dirty="0" err="1"/>
              <a:t>e.e.</a:t>
            </a:r>
            <a:r>
              <a:rPr lang="en-GB" dirty="0"/>
              <a:t> Mae Gwenno </a:t>
            </a:r>
            <a:r>
              <a:rPr lang="en-GB" dirty="0" err="1"/>
              <a:t>yn</a:t>
            </a:r>
            <a:r>
              <a:rPr lang="en-GB" dirty="0"/>
              <a:t> </a:t>
            </a:r>
            <a:r>
              <a:rPr lang="en-GB" dirty="0" err="1"/>
              <a:t>gerddor</a:t>
            </a:r>
            <a:r>
              <a:rPr lang="en-GB" dirty="0"/>
              <a:t> </a:t>
            </a:r>
            <a:r>
              <a:rPr lang="en-GB" dirty="0" err="1"/>
              <a:t>sy’n</a:t>
            </a:r>
            <a:r>
              <a:rPr lang="en-GB" dirty="0"/>
              <a:t> </a:t>
            </a:r>
            <a:r>
              <a:rPr lang="en-GB" dirty="0" err="1"/>
              <a:t>canu</a:t>
            </a:r>
            <a:r>
              <a:rPr lang="en-GB" dirty="0"/>
              <a:t> </a:t>
            </a:r>
            <a:r>
              <a:rPr lang="en-GB" dirty="0" err="1"/>
              <a:t>yng</a:t>
            </a:r>
            <a:r>
              <a:rPr lang="en-GB" dirty="0"/>
              <a:t> </a:t>
            </a:r>
            <a:r>
              <a:rPr lang="en-GB" dirty="0" err="1"/>
              <a:t>Nghernyweg</a:t>
            </a:r>
            <a:r>
              <a:rPr lang="en-GB" dirty="0"/>
              <a:t> a </a:t>
            </a:r>
            <a:r>
              <a:rPr lang="en-GB" dirty="0" err="1"/>
              <a:t>Chymraeg</a:t>
            </a:r>
            <a:r>
              <a:rPr lang="en-GB" dirty="0"/>
              <a:t> (Tresor 2022 </a:t>
            </a:r>
            <a:r>
              <a:rPr lang="en-GB" dirty="0" err="1"/>
              <a:t>ar</a:t>
            </a:r>
            <a:r>
              <a:rPr lang="en-GB" dirty="0"/>
              <a:t> </a:t>
            </a:r>
            <a:r>
              <a:rPr lang="en-GB" dirty="0" err="1"/>
              <a:t>restr</a:t>
            </a:r>
            <a:r>
              <a:rPr lang="en-GB" dirty="0"/>
              <a:t> fer </a:t>
            </a:r>
            <a:r>
              <a:rPr lang="en-GB" dirty="0" err="1"/>
              <a:t>Gwobr</a:t>
            </a:r>
            <a:r>
              <a:rPr lang="en-GB" dirty="0"/>
              <a:t> Mercury) </a:t>
            </a:r>
            <a:r>
              <a:rPr lang="en-GB" dirty="0">
                <a:hlinkClick r:id="rId2"/>
              </a:rPr>
              <a:t>(TV debut) Gwenno - </a:t>
            </a:r>
            <a:r>
              <a:rPr lang="en-GB" dirty="0" err="1">
                <a:hlinkClick r:id="rId2"/>
              </a:rPr>
              <a:t>Tir</a:t>
            </a:r>
            <a:r>
              <a:rPr lang="en-GB" dirty="0">
                <a:hlinkClick r:id="rId2"/>
              </a:rPr>
              <a:t> Ha Mor on Later… with Jools Holland</a:t>
            </a:r>
            <a:endParaRPr lang="en-GB" dirty="0"/>
          </a:p>
        </p:txBody>
      </p:sp>
    </p:spTree>
    <p:extLst>
      <p:ext uri="{BB962C8B-B14F-4D97-AF65-F5344CB8AC3E}">
        <p14:creationId xmlns:p14="http://schemas.microsoft.com/office/powerpoint/2010/main" val="9024428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57200" y="1371600"/>
            <a:ext cx="8229600" cy="5105400"/>
          </a:xfrm>
        </p:spPr>
        <p:txBody>
          <a:bodyPr>
            <a:normAutofit fontScale="77500" lnSpcReduction="20000"/>
          </a:bodyPr>
          <a:lstStyle/>
          <a:p>
            <a:r>
              <a:rPr lang="en-GB" dirty="0" err="1"/>
              <a:t>Cyfrifiad</a:t>
            </a:r>
            <a:r>
              <a:rPr lang="en-GB" dirty="0"/>
              <a:t> 2021 3,107,500 (</a:t>
            </a:r>
            <a:r>
              <a:rPr lang="en-GB" dirty="0" err="1"/>
              <a:t>mwy</a:t>
            </a:r>
            <a:r>
              <a:rPr lang="en-GB" dirty="0"/>
              <a:t> </a:t>
            </a:r>
            <a:r>
              <a:rPr lang="en-GB" dirty="0" err="1"/>
              <a:t>na</a:t>
            </a:r>
            <a:r>
              <a:rPr lang="en-GB" dirty="0"/>
              <a:t> </a:t>
            </a:r>
            <a:r>
              <a:rPr lang="en-GB" dirty="0" err="1"/>
              <a:t>thair</a:t>
            </a:r>
            <a:r>
              <a:rPr lang="en-GB" dirty="0"/>
              <a:t> </a:t>
            </a:r>
            <a:r>
              <a:rPr lang="en-GB" dirty="0" err="1"/>
              <a:t>miliwn</a:t>
            </a:r>
            <a:r>
              <a:rPr lang="en-GB" dirty="0"/>
              <a:t>) = </a:t>
            </a:r>
            <a:r>
              <a:rPr lang="en-GB" dirty="0" err="1"/>
              <a:t>pobl</a:t>
            </a:r>
            <a:r>
              <a:rPr lang="en-GB" dirty="0"/>
              <a:t> </a:t>
            </a:r>
            <a:r>
              <a:rPr lang="en-GB" dirty="0" err="1"/>
              <a:t>yn</a:t>
            </a:r>
            <a:r>
              <a:rPr lang="en-GB" dirty="0"/>
              <a:t> </a:t>
            </a:r>
            <a:r>
              <a:rPr lang="en-GB" dirty="0" err="1"/>
              <a:t>byw</a:t>
            </a:r>
            <a:r>
              <a:rPr lang="en-GB" dirty="0"/>
              <a:t> </a:t>
            </a:r>
            <a:r>
              <a:rPr lang="en-GB" dirty="0" err="1"/>
              <a:t>yng</a:t>
            </a:r>
            <a:r>
              <a:rPr lang="en-GB" dirty="0"/>
              <a:t> </a:t>
            </a:r>
            <a:r>
              <a:rPr lang="en-GB" dirty="0" err="1"/>
              <a:t>Nghymru</a:t>
            </a:r>
            <a:endParaRPr lang="en-GB" dirty="0"/>
          </a:p>
          <a:p>
            <a:r>
              <a:rPr lang="en-GB" dirty="0"/>
              <a:t>538,300 (neu 18%) </a:t>
            </a:r>
            <a:r>
              <a:rPr lang="en-GB" dirty="0" err="1"/>
              <a:t>o’r</a:t>
            </a:r>
            <a:r>
              <a:rPr lang="en-GB" dirty="0"/>
              <a:t> </a:t>
            </a:r>
            <a:r>
              <a:rPr lang="en-GB" dirty="0" err="1"/>
              <a:t>boblogaeth</a:t>
            </a:r>
            <a:r>
              <a:rPr lang="en-GB" dirty="0"/>
              <a:t> </a:t>
            </a:r>
            <a:r>
              <a:rPr lang="en-GB" dirty="0" err="1"/>
              <a:t>yn</a:t>
            </a:r>
            <a:r>
              <a:rPr lang="en-GB" dirty="0"/>
              <a:t> </a:t>
            </a:r>
            <a:r>
              <a:rPr lang="en-GB" dirty="0" err="1"/>
              <a:t>siarad</a:t>
            </a:r>
            <a:r>
              <a:rPr lang="en-GB" dirty="0"/>
              <a:t> Cymraeg</a:t>
            </a:r>
          </a:p>
          <a:p>
            <a:r>
              <a:rPr lang="en-GB" dirty="0" err="1"/>
              <a:t>Yng</a:t>
            </a:r>
            <a:r>
              <a:rPr lang="en-GB" dirty="0"/>
              <a:t> </a:t>
            </a:r>
            <a:r>
              <a:rPr lang="en-GB" dirty="0" err="1"/>
              <a:t>Ngheredigion</a:t>
            </a:r>
            <a:r>
              <a:rPr lang="en-GB" dirty="0"/>
              <a:t> 45% </a:t>
            </a:r>
            <a:r>
              <a:rPr lang="en-GB" dirty="0" err="1"/>
              <a:t>o’r</a:t>
            </a:r>
            <a:r>
              <a:rPr lang="en-GB" dirty="0"/>
              <a:t> </a:t>
            </a:r>
            <a:r>
              <a:rPr lang="en-GB" dirty="0" err="1"/>
              <a:t>boblogaeth</a:t>
            </a:r>
            <a:r>
              <a:rPr lang="en-GB" dirty="0"/>
              <a:t> </a:t>
            </a:r>
            <a:r>
              <a:rPr lang="en-GB" dirty="0" err="1"/>
              <a:t>yn</a:t>
            </a:r>
            <a:r>
              <a:rPr lang="en-GB" dirty="0"/>
              <a:t> </a:t>
            </a:r>
            <a:r>
              <a:rPr lang="en-GB" dirty="0" err="1"/>
              <a:t>gallu</a:t>
            </a:r>
            <a:r>
              <a:rPr lang="en-GB" dirty="0"/>
              <a:t> </a:t>
            </a:r>
            <a:r>
              <a:rPr lang="en-GB" dirty="0" err="1"/>
              <a:t>siarad</a:t>
            </a:r>
            <a:r>
              <a:rPr lang="en-GB" dirty="0"/>
              <a:t>, </a:t>
            </a:r>
            <a:r>
              <a:rPr lang="en-GB" dirty="0" err="1"/>
              <a:t>darllen</a:t>
            </a:r>
            <a:r>
              <a:rPr lang="en-GB" dirty="0"/>
              <a:t> neu </a:t>
            </a:r>
            <a:r>
              <a:rPr lang="en-GB" dirty="0" err="1"/>
              <a:t>ysgrifennu</a:t>
            </a:r>
            <a:r>
              <a:rPr lang="en-GB" dirty="0"/>
              <a:t> </a:t>
            </a:r>
            <a:r>
              <a:rPr lang="en-GB" dirty="0" err="1"/>
              <a:t>yn</a:t>
            </a:r>
            <a:r>
              <a:rPr lang="en-GB" dirty="0"/>
              <a:t> </a:t>
            </a:r>
            <a:r>
              <a:rPr lang="en-GB" dirty="0" err="1"/>
              <a:t>Gymraeg</a:t>
            </a:r>
            <a:r>
              <a:rPr lang="en-GB" dirty="0"/>
              <a:t>; Yn Sir </a:t>
            </a:r>
            <a:r>
              <a:rPr lang="en-GB" dirty="0" err="1"/>
              <a:t>Gaerfyrddin</a:t>
            </a:r>
            <a:r>
              <a:rPr lang="en-GB" dirty="0"/>
              <a:t> 39.9% </a:t>
            </a:r>
            <a:r>
              <a:rPr lang="en-GB" dirty="0" err="1"/>
              <a:t>o’r</a:t>
            </a:r>
            <a:r>
              <a:rPr lang="en-GB" dirty="0"/>
              <a:t> </a:t>
            </a:r>
            <a:r>
              <a:rPr lang="en-GB" dirty="0" err="1"/>
              <a:t>boblogaeth</a:t>
            </a:r>
            <a:r>
              <a:rPr lang="en-GB" dirty="0"/>
              <a:t> neu 72,838 o </a:t>
            </a:r>
            <a:r>
              <a:rPr lang="en-GB" dirty="0" err="1"/>
              <a:t>bobl</a:t>
            </a:r>
            <a:r>
              <a:rPr lang="en-GB" dirty="0"/>
              <a:t> </a:t>
            </a:r>
            <a:r>
              <a:rPr lang="en-GB" dirty="0" err="1"/>
              <a:t>yn</a:t>
            </a:r>
            <a:r>
              <a:rPr lang="en-GB" dirty="0"/>
              <a:t> </a:t>
            </a:r>
            <a:r>
              <a:rPr lang="en-GB" dirty="0" err="1"/>
              <a:t>gallu</a:t>
            </a:r>
            <a:r>
              <a:rPr lang="en-GB" dirty="0"/>
              <a:t> </a:t>
            </a:r>
            <a:r>
              <a:rPr lang="en-GB" dirty="0" err="1"/>
              <a:t>siarad</a:t>
            </a:r>
            <a:r>
              <a:rPr lang="en-GB" dirty="0"/>
              <a:t> Cymraeg</a:t>
            </a:r>
          </a:p>
          <a:p>
            <a:r>
              <a:rPr lang="en-GB" dirty="0"/>
              <a:t>43% </a:t>
            </a:r>
            <a:r>
              <a:rPr lang="en-GB" dirty="0" err="1"/>
              <a:t>o’r</a:t>
            </a:r>
            <a:r>
              <a:rPr lang="en-GB" dirty="0"/>
              <a:t> </a:t>
            </a:r>
            <a:r>
              <a:rPr lang="en-GB" dirty="0" err="1"/>
              <a:t>boblogaeth</a:t>
            </a:r>
            <a:r>
              <a:rPr lang="en-GB" dirty="0"/>
              <a:t> </a:t>
            </a:r>
            <a:r>
              <a:rPr lang="en-GB" dirty="0" err="1"/>
              <a:t>yn</a:t>
            </a:r>
            <a:r>
              <a:rPr lang="en-GB" dirty="0"/>
              <a:t> nodi </a:t>
            </a:r>
            <a:r>
              <a:rPr lang="en-GB" dirty="0" err="1"/>
              <a:t>eu</a:t>
            </a:r>
            <a:r>
              <a:rPr lang="en-GB" dirty="0"/>
              <a:t> bod </a:t>
            </a:r>
            <a:r>
              <a:rPr lang="en-GB" dirty="0" err="1"/>
              <a:t>yn</a:t>
            </a:r>
            <a:r>
              <a:rPr lang="en-GB" dirty="0"/>
              <a:t> </a:t>
            </a:r>
            <a:r>
              <a:rPr lang="en-GB" dirty="0" err="1"/>
              <a:t>Gristnogion</a:t>
            </a:r>
            <a:r>
              <a:rPr lang="en-GB" dirty="0"/>
              <a:t>, 46.5% </a:t>
            </a:r>
            <a:r>
              <a:rPr lang="en-GB" dirty="0" err="1"/>
              <a:t>yn</a:t>
            </a:r>
            <a:r>
              <a:rPr lang="en-GB" dirty="0"/>
              <a:t> nodi </a:t>
            </a:r>
            <a:r>
              <a:rPr lang="en-GB" dirty="0" err="1"/>
              <a:t>nad</a:t>
            </a:r>
            <a:r>
              <a:rPr lang="en-GB" dirty="0"/>
              <a:t> </a:t>
            </a:r>
            <a:r>
              <a:rPr lang="en-GB" dirty="0" err="1"/>
              <a:t>oedd</a:t>
            </a:r>
            <a:r>
              <a:rPr lang="en-GB" dirty="0"/>
              <a:t> </a:t>
            </a:r>
            <a:r>
              <a:rPr lang="en-GB" dirty="0" err="1"/>
              <a:t>ganddynt</a:t>
            </a:r>
            <a:r>
              <a:rPr lang="en-GB" dirty="0"/>
              <a:t> </a:t>
            </a:r>
            <a:r>
              <a:rPr lang="en-GB" dirty="0" err="1"/>
              <a:t>unrhyw</a:t>
            </a:r>
            <a:r>
              <a:rPr lang="en-GB" dirty="0"/>
              <a:t> </a:t>
            </a:r>
            <a:r>
              <a:rPr lang="en-GB" dirty="0" err="1"/>
              <a:t>ffydd</a:t>
            </a:r>
            <a:endParaRPr lang="en-GB" dirty="0"/>
          </a:p>
          <a:p>
            <a:r>
              <a:rPr lang="en-GB" dirty="0"/>
              <a:t>‘Nod </a:t>
            </a:r>
            <a:r>
              <a:rPr lang="en-GB" dirty="0" err="1"/>
              <a:t>Llywodraeth</a:t>
            </a:r>
            <a:r>
              <a:rPr lang="en-GB" dirty="0"/>
              <a:t> Cymru </a:t>
            </a:r>
            <a:r>
              <a:rPr lang="en-GB" dirty="0" err="1"/>
              <a:t>yw</a:t>
            </a:r>
            <a:r>
              <a:rPr lang="en-GB" dirty="0"/>
              <a:t> </a:t>
            </a:r>
            <a:r>
              <a:rPr lang="en-GB" dirty="0" err="1"/>
              <a:t>gweld</a:t>
            </a:r>
            <a:r>
              <a:rPr lang="en-GB" dirty="0"/>
              <a:t> </a:t>
            </a:r>
            <a:r>
              <a:rPr lang="en-GB" dirty="0" err="1"/>
              <a:t>nifer</a:t>
            </a:r>
            <a:r>
              <a:rPr lang="en-GB" dirty="0"/>
              <a:t> y </a:t>
            </a:r>
            <a:r>
              <a:rPr lang="en-GB" dirty="0" err="1"/>
              <a:t>bobl</a:t>
            </a:r>
            <a:r>
              <a:rPr lang="en-GB" dirty="0"/>
              <a:t> </a:t>
            </a:r>
            <a:r>
              <a:rPr lang="en-GB" dirty="0" err="1"/>
              <a:t>sy’n</a:t>
            </a:r>
            <a:r>
              <a:rPr lang="en-GB" dirty="0"/>
              <a:t> </a:t>
            </a:r>
            <a:r>
              <a:rPr lang="en-GB" dirty="0" err="1"/>
              <a:t>gallu</a:t>
            </a:r>
            <a:r>
              <a:rPr lang="en-GB" dirty="0"/>
              <a:t> </a:t>
            </a:r>
            <a:r>
              <a:rPr lang="en-GB" dirty="0" err="1"/>
              <a:t>siarad</a:t>
            </a:r>
            <a:r>
              <a:rPr lang="en-GB" dirty="0"/>
              <a:t> a </a:t>
            </a:r>
            <a:r>
              <a:rPr lang="en-GB" dirty="0" err="1"/>
              <a:t>defnyddio’r</a:t>
            </a:r>
            <a:r>
              <a:rPr lang="en-GB" dirty="0"/>
              <a:t> </a:t>
            </a:r>
            <a:r>
              <a:rPr lang="en-GB" dirty="0" err="1"/>
              <a:t>Gymraeg</a:t>
            </a:r>
            <a:r>
              <a:rPr lang="en-GB" dirty="0"/>
              <a:t> </a:t>
            </a:r>
            <a:r>
              <a:rPr lang="en-GB" dirty="0" err="1"/>
              <a:t>yn</a:t>
            </a:r>
            <a:r>
              <a:rPr lang="en-GB" dirty="0"/>
              <a:t> </a:t>
            </a:r>
            <a:r>
              <a:rPr lang="en-GB" dirty="0" err="1"/>
              <a:t>cyrraedd</a:t>
            </a:r>
            <a:r>
              <a:rPr lang="en-GB" dirty="0"/>
              <a:t> </a:t>
            </a:r>
            <a:r>
              <a:rPr lang="en-GB" dirty="0" err="1"/>
              <a:t>miliwn</a:t>
            </a:r>
            <a:r>
              <a:rPr lang="en-GB" dirty="0"/>
              <a:t> </a:t>
            </a:r>
            <a:r>
              <a:rPr lang="en-GB" dirty="0" err="1"/>
              <a:t>erbyn</a:t>
            </a:r>
            <a:r>
              <a:rPr lang="en-GB" dirty="0"/>
              <a:t> 2050’.</a:t>
            </a:r>
          </a:p>
          <a:p>
            <a:r>
              <a:rPr lang="en-GB" dirty="0"/>
              <a:t>Pa </a:t>
            </a:r>
            <a:r>
              <a:rPr lang="en-GB" dirty="0" err="1"/>
              <a:t>ffactorau</a:t>
            </a:r>
            <a:r>
              <a:rPr lang="en-GB" dirty="0"/>
              <a:t>, </a:t>
            </a:r>
            <a:r>
              <a:rPr lang="en-GB" dirty="0" err="1"/>
              <a:t>yn</a:t>
            </a:r>
            <a:r>
              <a:rPr lang="en-GB" dirty="0"/>
              <a:t> </a:t>
            </a:r>
            <a:r>
              <a:rPr lang="en-GB" dirty="0" err="1"/>
              <a:t>eich</a:t>
            </a:r>
            <a:r>
              <a:rPr lang="en-GB" dirty="0"/>
              <a:t> barn chi, </a:t>
            </a:r>
            <a:r>
              <a:rPr lang="en-GB" dirty="0" err="1"/>
              <a:t>sydd</a:t>
            </a:r>
            <a:r>
              <a:rPr lang="en-GB" dirty="0"/>
              <a:t> </a:t>
            </a:r>
            <a:r>
              <a:rPr lang="en-GB" dirty="0" err="1"/>
              <a:t>wedi</a:t>
            </a:r>
            <a:r>
              <a:rPr lang="en-GB" dirty="0"/>
              <a:t> </a:t>
            </a:r>
            <a:r>
              <a:rPr lang="en-GB" dirty="0" err="1"/>
              <a:t>sicrhau</a:t>
            </a:r>
            <a:r>
              <a:rPr lang="en-GB" dirty="0"/>
              <a:t> </a:t>
            </a:r>
            <a:r>
              <a:rPr lang="en-GB" dirty="0" err="1"/>
              <a:t>nad</a:t>
            </a:r>
            <a:r>
              <a:rPr lang="en-GB" dirty="0"/>
              <a:t> </a:t>
            </a:r>
            <a:r>
              <a:rPr lang="en-GB" dirty="0" err="1"/>
              <a:t>ydym</a:t>
            </a:r>
            <a:r>
              <a:rPr lang="en-GB" dirty="0"/>
              <a:t> </a:t>
            </a:r>
            <a:r>
              <a:rPr lang="en-GB" dirty="0" err="1"/>
              <a:t>wedi</a:t>
            </a:r>
            <a:r>
              <a:rPr lang="en-GB" dirty="0"/>
              <a:t> </a:t>
            </a:r>
            <a:r>
              <a:rPr lang="en-GB" dirty="0" err="1"/>
              <a:t>gweld</a:t>
            </a:r>
            <a:r>
              <a:rPr lang="en-GB" dirty="0"/>
              <a:t> </a:t>
            </a:r>
            <a:r>
              <a:rPr lang="en-GB" dirty="0" err="1"/>
              <a:t>tranc</a:t>
            </a:r>
            <a:r>
              <a:rPr lang="en-GB" dirty="0"/>
              <a:t> yr </a:t>
            </a:r>
            <a:r>
              <a:rPr lang="en-GB" dirty="0" err="1"/>
              <a:t>iaith</a:t>
            </a:r>
            <a:r>
              <a:rPr lang="en-GB" dirty="0"/>
              <a:t> </a:t>
            </a:r>
            <a:r>
              <a:rPr lang="en-GB" dirty="0" err="1"/>
              <a:t>Gymraeg</a:t>
            </a:r>
            <a:r>
              <a:rPr lang="en-GB" dirty="0"/>
              <a:t> (</a:t>
            </a:r>
            <a:r>
              <a:rPr lang="en-GB" dirty="0" err="1"/>
              <a:t>yn</a:t>
            </a:r>
            <a:r>
              <a:rPr lang="en-GB" dirty="0"/>
              <a:t> </a:t>
            </a:r>
            <a:r>
              <a:rPr lang="en-GB" dirty="0" err="1"/>
              <a:t>wahanol</a:t>
            </a:r>
            <a:r>
              <a:rPr lang="en-GB" dirty="0"/>
              <a:t> </a:t>
            </a:r>
            <a:r>
              <a:rPr lang="en-GB" dirty="0" err="1"/>
              <a:t>i</a:t>
            </a:r>
            <a:r>
              <a:rPr lang="en-GB" dirty="0"/>
              <a:t> </a:t>
            </a:r>
            <a:r>
              <a:rPr lang="en-GB" dirty="0" err="1"/>
              <a:t>Gernyweg</a:t>
            </a:r>
            <a:r>
              <a:rPr lang="en-GB" dirty="0"/>
              <a:t> </a:t>
            </a:r>
            <a:r>
              <a:rPr lang="en-GB" dirty="0" err="1"/>
              <a:t>neu’r</a:t>
            </a:r>
            <a:r>
              <a:rPr lang="en-GB" dirty="0"/>
              <a:t> </a:t>
            </a:r>
            <a:r>
              <a:rPr lang="en-GB" dirty="0" err="1"/>
              <a:t>Fanaweg</a:t>
            </a:r>
            <a:r>
              <a:rPr lang="en-GB" dirty="0"/>
              <a:t>?)</a:t>
            </a:r>
          </a:p>
          <a:p>
            <a:endParaRPr lang="en-GB" dirty="0"/>
          </a:p>
          <a:p>
            <a:endParaRPr lang="en-GB" dirty="0"/>
          </a:p>
        </p:txBody>
      </p:sp>
    </p:spTree>
    <p:extLst>
      <p:ext uri="{BB962C8B-B14F-4D97-AF65-F5344CB8AC3E}">
        <p14:creationId xmlns:p14="http://schemas.microsoft.com/office/powerpoint/2010/main" val="4139672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146" y="500742"/>
            <a:ext cx="8229600" cy="1480457"/>
          </a:xfrm>
        </p:spPr>
        <p:txBody>
          <a:bodyPr>
            <a:noAutofit/>
          </a:bodyPr>
          <a:lstStyle/>
          <a:p>
            <a:pPr algn="l"/>
            <a:br>
              <a:rPr lang="en-GB" sz="3200" dirty="0"/>
            </a:br>
            <a:r>
              <a:rPr lang="en-GB" sz="3200" b="1" dirty="0"/>
              <a:t>Oes y Saint </a:t>
            </a:r>
            <a:r>
              <a:rPr lang="en-GB" sz="3200" dirty="0"/>
              <a:t>(Age of the Saints) G5-G8</a:t>
            </a:r>
            <a:br>
              <a:rPr lang="en-GB" sz="3200" dirty="0"/>
            </a:br>
            <a:r>
              <a:rPr lang="en-GB" sz="3200" dirty="0"/>
              <a:t>Dewi Sant– </a:t>
            </a:r>
            <a:r>
              <a:rPr lang="en-GB" sz="3200" i="1" dirty="0" err="1"/>
              <a:t>Buchedd</a:t>
            </a:r>
            <a:r>
              <a:rPr lang="en-GB" sz="3200" i="1" dirty="0"/>
              <a:t> Dewi </a:t>
            </a:r>
            <a:r>
              <a:rPr lang="en-GB" sz="3200" dirty="0" err="1"/>
              <a:t>gan</a:t>
            </a:r>
            <a:r>
              <a:rPr lang="en-GB" sz="3200" dirty="0"/>
              <a:t> </a:t>
            </a:r>
            <a:br>
              <a:rPr lang="en-GB" sz="3200" dirty="0"/>
            </a:br>
            <a:r>
              <a:rPr lang="en-GB" sz="3200" dirty="0" err="1"/>
              <a:t>Rhygyfarch</a:t>
            </a:r>
            <a:r>
              <a:rPr lang="en-GB" sz="3200" dirty="0"/>
              <a:t> c. 1095 (</a:t>
            </a:r>
            <a:r>
              <a:rPr lang="en-GB" sz="3200" dirty="0" err="1"/>
              <a:t>yn</a:t>
            </a:r>
            <a:r>
              <a:rPr lang="en-GB" sz="3200" dirty="0"/>
              <a:t> </a:t>
            </a:r>
            <a:r>
              <a:rPr lang="en-GB" sz="3200" dirty="0" err="1"/>
              <a:t>Lladin</a:t>
            </a:r>
            <a:r>
              <a:rPr lang="en-GB" sz="3200" dirty="0"/>
              <a:t>)</a:t>
            </a:r>
            <a:br>
              <a:rPr lang="en-GB" sz="3200" dirty="0"/>
            </a:br>
            <a:r>
              <a:rPr lang="en-GB" sz="3200" dirty="0" err="1"/>
              <a:t>yn</a:t>
            </a:r>
            <a:r>
              <a:rPr lang="en-GB" sz="3200" dirty="0"/>
              <a:t> </a:t>
            </a:r>
            <a:r>
              <a:rPr lang="en-GB" sz="3200" dirty="0" err="1"/>
              <a:t>Gymraeg</a:t>
            </a:r>
            <a:r>
              <a:rPr lang="en-GB" sz="3200" dirty="0"/>
              <a:t> </a:t>
            </a:r>
            <a:r>
              <a:rPr lang="en-GB" sz="3200" dirty="0" err="1"/>
              <a:t>Llyfr</a:t>
            </a:r>
            <a:r>
              <a:rPr lang="en-GB" sz="3200" dirty="0"/>
              <a:t> </a:t>
            </a:r>
            <a:r>
              <a:rPr lang="en-GB" sz="3200" dirty="0" err="1"/>
              <a:t>Ancr</a:t>
            </a:r>
            <a:r>
              <a:rPr lang="en-GB" sz="3200" dirty="0"/>
              <a:t> </a:t>
            </a:r>
            <a:r>
              <a:rPr lang="en-GB" sz="3200" dirty="0" err="1"/>
              <a:t>Llanddewibrefi</a:t>
            </a:r>
            <a:r>
              <a:rPr lang="en-GB" sz="3200" dirty="0"/>
              <a:t> </a:t>
            </a:r>
            <a:br>
              <a:rPr lang="en-GB" sz="3200" dirty="0"/>
            </a:br>
            <a:r>
              <a:rPr lang="en-GB" sz="3200" dirty="0"/>
              <a:t>c. 1346</a:t>
            </a:r>
            <a:br>
              <a:rPr lang="en-GB" sz="3200" dirty="0"/>
            </a:br>
            <a:r>
              <a:rPr lang="en-GB" sz="3200" dirty="0"/>
              <a:t> </a:t>
            </a:r>
            <a:endParaRPr lang="en-US" sz="3200" dirty="0"/>
          </a:p>
        </p:txBody>
      </p:sp>
      <p:sp>
        <p:nvSpPr>
          <p:cNvPr id="3" name="Content Placeholder 2"/>
          <p:cNvSpPr>
            <a:spLocks noGrp="1"/>
          </p:cNvSpPr>
          <p:nvPr>
            <p:ph idx="1"/>
          </p:nvPr>
        </p:nvSpPr>
        <p:spPr>
          <a:xfrm>
            <a:off x="152400" y="2362200"/>
            <a:ext cx="8552678" cy="4572000"/>
          </a:xfrm>
        </p:spPr>
        <p:txBody>
          <a:bodyPr>
            <a:normAutofit fontScale="92500" lnSpcReduction="20000"/>
          </a:bodyPr>
          <a:lstStyle/>
          <a:p>
            <a:pPr marL="0" indent="0">
              <a:buNone/>
            </a:pPr>
            <a:r>
              <a:rPr lang="en-GB" sz="2300" i="1" dirty="0"/>
              <a:t>Annales Cambriae </a:t>
            </a:r>
            <a:r>
              <a:rPr lang="en-GB" sz="2300" i="1" dirty="0" err="1"/>
              <a:t>Ganed</a:t>
            </a:r>
            <a:r>
              <a:rPr lang="en-GB" sz="2300" i="1" dirty="0"/>
              <a:t> Dewi </a:t>
            </a:r>
            <a:r>
              <a:rPr lang="en-GB" sz="2300" dirty="0"/>
              <a:t>458 a </a:t>
            </a:r>
            <a:r>
              <a:rPr lang="en-GB" sz="2300" dirty="0" err="1"/>
              <a:t>bu</a:t>
            </a:r>
            <a:r>
              <a:rPr lang="en-GB" sz="2300" dirty="0"/>
              <a:t> </a:t>
            </a:r>
            <a:r>
              <a:rPr lang="en-GB" sz="2300" dirty="0" err="1"/>
              <a:t>farw</a:t>
            </a:r>
            <a:r>
              <a:rPr lang="en-GB" sz="2300" dirty="0"/>
              <a:t> 1 </a:t>
            </a:r>
          </a:p>
          <a:p>
            <a:pPr marL="0" indent="0">
              <a:buNone/>
            </a:pPr>
            <a:r>
              <a:rPr lang="en-GB" sz="2300" dirty="0"/>
              <a:t>Mawrth </a:t>
            </a:r>
            <a:r>
              <a:rPr lang="en-GB" sz="2300" dirty="0" err="1"/>
              <a:t>yn</a:t>
            </a:r>
            <a:r>
              <a:rPr lang="en-GB" sz="2300" dirty="0"/>
              <a:t> 147 </a:t>
            </a:r>
            <a:r>
              <a:rPr lang="en-GB" sz="2300" dirty="0" err="1"/>
              <a:t>oed</a:t>
            </a:r>
            <a:r>
              <a:rPr lang="en-GB" sz="2300" dirty="0"/>
              <a:t>!</a:t>
            </a:r>
          </a:p>
          <a:p>
            <a:pPr marL="0" indent="0">
              <a:buNone/>
            </a:pPr>
            <a:r>
              <a:rPr lang="en-GB" sz="2300" i="1" dirty="0"/>
              <a:t>Annales </a:t>
            </a:r>
            <a:r>
              <a:rPr lang="en-GB" sz="2300" i="1" dirty="0" err="1"/>
              <a:t>Inisfallen</a:t>
            </a:r>
            <a:r>
              <a:rPr lang="en-GB" sz="2300" dirty="0"/>
              <a:t> Bu </a:t>
            </a:r>
            <a:r>
              <a:rPr lang="en-GB" sz="2300" dirty="0" err="1"/>
              <a:t>farw</a:t>
            </a:r>
            <a:r>
              <a:rPr lang="en-GB" sz="2300" dirty="0"/>
              <a:t> Dewi 589</a:t>
            </a:r>
          </a:p>
          <a:p>
            <a:pPr marL="0" indent="0">
              <a:buNone/>
            </a:pPr>
            <a:r>
              <a:rPr lang="en-GB" sz="2300" dirty="0" err="1"/>
              <a:t>Cafodd</a:t>
            </a:r>
            <a:r>
              <a:rPr lang="en-GB" sz="2300" dirty="0"/>
              <a:t> </a:t>
            </a:r>
            <a:r>
              <a:rPr lang="en-GB" sz="2300" dirty="0" err="1"/>
              <a:t>ei</a:t>
            </a:r>
            <a:r>
              <a:rPr lang="en-GB" sz="2300" dirty="0"/>
              <a:t> </a:t>
            </a:r>
            <a:r>
              <a:rPr lang="en-GB" sz="2300" dirty="0" err="1"/>
              <a:t>addysg</a:t>
            </a:r>
            <a:r>
              <a:rPr lang="en-GB" sz="2300" dirty="0"/>
              <a:t> </a:t>
            </a:r>
            <a:r>
              <a:rPr lang="en-GB" sz="2300" dirty="0" err="1"/>
              <a:t>yn</a:t>
            </a:r>
            <a:r>
              <a:rPr lang="en-GB" sz="2300" dirty="0"/>
              <a:t> </a:t>
            </a:r>
            <a:r>
              <a:rPr lang="en-GB" sz="2300" dirty="0" err="1"/>
              <a:t>Vetus</a:t>
            </a:r>
            <a:r>
              <a:rPr lang="en-GB" sz="2300" dirty="0"/>
              <a:t> Rubus / </a:t>
            </a:r>
            <a:r>
              <a:rPr lang="en-GB" sz="2300" dirty="0" err="1"/>
              <a:t>Henfynyw</a:t>
            </a:r>
            <a:r>
              <a:rPr lang="en-GB" sz="2300" dirty="0"/>
              <a:t>, a </a:t>
            </a:r>
            <a:r>
              <a:rPr lang="en-GB" sz="2300" dirty="0" err="1"/>
              <a:t>chododd</a:t>
            </a:r>
            <a:endParaRPr lang="en-GB" sz="2300" dirty="0"/>
          </a:p>
          <a:p>
            <a:pPr marL="0" indent="0">
              <a:buNone/>
            </a:pPr>
            <a:r>
              <a:rPr lang="en-GB" sz="2300" dirty="0"/>
              <a:t>y </a:t>
            </a:r>
            <a:r>
              <a:rPr lang="en-GB" sz="2300" dirty="0" err="1"/>
              <a:t>ddaear</a:t>
            </a:r>
            <a:r>
              <a:rPr lang="en-GB" sz="2300" dirty="0"/>
              <a:t> </a:t>
            </a:r>
            <a:r>
              <a:rPr lang="en-GB" sz="2300" dirty="0" err="1"/>
              <a:t>yn</a:t>
            </a:r>
            <a:r>
              <a:rPr lang="en-GB" sz="2300" dirty="0"/>
              <a:t> </a:t>
            </a:r>
            <a:r>
              <a:rPr lang="en-GB" sz="2300" dirty="0" err="1"/>
              <a:t>wyrthiol</a:t>
            </a:r>
            <a:r>
              <a:rPr lang="en-GB" sz="2300" dirty="0"/>
              <a:t> o dan </a:t>
            </a:r>
            <a:r>
              <a:rPr lang="en-GB" sz="2300" dirty="0" err="1"/>
              <a:t>ei</a:t>
            </a:r>
            <a:r>
              <a:rPr lang="en-GB" sz="2300" dirty="0"/>
              <a:t> </a:t>
            </a:r>
            <a:r>
              <a:rPr lang="en-GB" sz="2300" dirty="0" err="1"/>
              <a:t>draed</a:t>
            </a:r>
            <a:r>
              <a:rPr lang="en-GB" sz="2300" dirty="0"/>
              <a:t> </a:t>
            </a:r>
            <a:r>
              <a:rPr lang="en-GB" sz="2300" dirty="0" err="1"/>
              <a:t>yn</a:t>
            </a:r>
            <a:r>
              <a:rPr lang="en-GB" sz="2300" dirty="0"/>
              <a:t> synod </a:t>
            </a:r>
          </a:p>
          <a:p>
            <a:pPr marL="0" indent="0">
              <a:buNone/>
            </a:pPr>
            <a:r>
              <a:rPr lang="en-GB" sz="2300" dirty="0" err="1"/>
              <a:t>Llanddewibrefi</a:t>
            </a:r>
            <a:r>
              <a:rPr lang="en-GB" sz="2300" dirty="0"/>
              <a:t>;</a:t>
            </a:r>
          </a:p>
          <a:p>
            <a:pPr marL="0" indent="0">
              <a:buNone/>
            </a:pPr>
            <a:r>
              <a:rPr lang="en-GB" sz="2300" dirty="0" err="1"/>
              <a:t>Roedd</a:t>
            </a:r>
            <a:r>
              <a:rPr lang="en-GB" sz="2300" dirty="0"/>
              <a:t> </a:t>
            </a:r>
            <a:r>
              <a:rPr lang="en-GB" sz="2300" dirty="0" err="1"/>
              <a:t>ei</a:t>
            </a:r>
            <a:r>
              <a:rPr lang="en-GB" sz="2300" dirty="0"/>
              <a:t> </a:t>
            </a:r>
            <a:r>
              <a:rPr lang="en-GB" sz="2300" dirty="0" err="1"/>
              <a:t>brif</a:t>
            </a:r>
            <a:r>
              <a:rPr lang="en-GB" sz="2300" dirty="0"/>
              <a:t> </a:t>
            </a:r>
            <a:r>
              <a:rPr lang="en-GB" sz="2300" dirty="0" err="1"/>
              <a:t>fynachlog</a:t>
            </a:r>
            <a:r>
              <a:rPr lang="en-GB" sz="2300" dirty="0"/>
              <a:t> </a:t>
            </a:r>
            <a:r>
              <a:rPr lang="en-GB" sz="2300" dirty="0" err="1"/>
              <a:t>yn</a:t>
            </a:r>
            <a:r>
              <a:rPr lang="en-GB" sz="2300" dirty="0"/>
              <a:t>  </a:t>
            </a:r>
            <a:r>
              <a:rPr lang="en-GB" sz="2300" dirty="0" err="1"/>
              <a:t>Vallis</a:t>
            </a:r>
            <a:r>
              <a:rPr lang="en-GB" sz="2300" dirty="0"/>
              <a:t> Rosina (</a:t>
            </a:r>
            <a:r>
              <a:rPr lang="en-GB" sz="2300" dirty="0" err="1"/>
              <a:t>Tyddewi</a:t>
            </a:r>
            <a:r>
              <a:rPr lang="en-GB" sz="2300" dirty="0"/>
              <a:t>, Sir </a:t>
            </a:r>
            <a:r>
              <a:rPr lang="en-GB" sz="2300" dirty="0" err="1"/>
              <a:t>Benfro</a:t>
            </a:r>
            <a:r>
              <a:rPr lang="en-GB" sz="2300" dirty="0"/>
              <a:t>) –</a:t>
            </a:r>
          </a:p>
          <a:p>
            <a:pPr marL="0" indent="0">
              <a:buNone/>
            </a:pPr>
            <a:r>
              <a:rPr lang="en-GB" sz="2300" dirty="0"/>
              <a:t> </a:t>
            </a:r>
            <a:r>
              <a:rPr lang="en-GB" sz="2300" dirty="0" err="1"/>
              <a:t>rhai</a:t>
            </a:r>
            <a:r>
              <a:rPr lang="en-GB" sz="2300" dirty="0"/>
              <a:t> </a:t>
            </a:r>
            <a:r>
              <a:rPr lang="en-GB" sz="2300" dirty="0" err="1"/>
              <a:t>yn</a:t>
            </a:r>
            <a:r>
              <a:rPr lang="en-GB" sz="2300" dirty="0"/>
              <a:t> </a:t>
            </a:r>
            <a:r>
              <a:rPr lang="en-GB" sz="2300" dirty="0" err="1"/>
              <a:t>honni</a:t>
            </a:r>
            <a:r>
              <a:rPr lang="en-GB" sz="2300" dirty="0"/>
              <a:t> </a:t>
            </a:r>
            <a:r>
              <a:rPr lang="en-GB" sz="2300" dirty="0" err="1"/>
              <a:t>mai</a:t>
            </a:r>
            <a:r>
              <a:rPr lang="en-GB" sz="2300" dirty="0"/>
              <a:t> </a:t>
            </a:r>
            <a:r>
              <a:rPr lang="en-GB" sz="2300" dirty="0" err="1"/>
              <a:t>yng</a:t>
            </a:r>
            <a:r>
              <a:rPr lang="en-GB" sz="2300" dirty="0"/>
              <a:t> </a:t>
            </a:r>
            <a:r>
              <a:rPr lang="en-GB" sz="2300" dirty="0" err="1"/>
              <a:t>Ngheredigion</a:t>
            </a:r>
            <a:r>
              <a:rPr lang="en-GB" sz="2300" dirty="0"/>
              <a:t> </a:t>
            </a:r>
            <a:r>
              <a:rPr lang="en-GB" sz="2300" dirty="0" err="1"/>
              <a:t>roedd</a:t>
            </a:r>
            <a:r>
              <a:rPr lang="en-GB" sz="2300" dirty="0"/>
              <a:t> </a:t>
            </a:r>
            <a:r>
              <a:rPr lang="en-GB" sz="2300" dirty="0" err="1"/>
              <a:t>ei</a:t>
            </a:r>
            <a:r>
              <a:rPr lang="en-GB" sz="2300" dirty="0"/>
              <a:t> </a:t>
            </a:r>
            <a:r>
              <a:rPr lang="en-GB" sz="2300" dirty="0" err="1"/>
              <a:t>brif</a:t>
            </a:r>
            <a:r>
              <a:rPr lang="en-GB" sz="2300" dirty="0"/>
              <a:t> </a:t>
            </a:r>
            <a:r>
              <a:rPr lang="en-GB" sz="2300" dirty="0" err="1"/>
              <a:t>fynachlog</a:t>
            </a:r>
            <a:r>
              <a:rPr lang="en-GB" sz="2300" dirty="0"/>
              <a:t>.</a:t>
            </a:r>
          </a:p>
          <a:p>
            <a:pPr marL="0" indent="0">
              <a:buNone/>
            </a:pPr>
            <a:r>
              <a:rPr lang="en-GB" sz="2300" dirty="0" err="1"/>
              <a:t>Rhygyfarch</a:t>
            </a:r>
            <a:r>
              <a:rPr lang="en-GB" sz="2300" dirty="0"/>
              <a:t> (</a:t>
            </a:r>
            <a:r>
              <a:rPr lang="en-GB" sz="2300" dirty="0" err="1"/>
              <a:t>bu</a:t>
            </a:r>
            <a:r>
              <a:rPr lang="en-GB" sz="2300" dirty="0"/>
              <a:t> </a:t>
            </a:r>
            <a:r>
              <a:rPr lang="en-GB" sz="2300" dirty="0" err="1"/>
              <a:t>farw</a:t>
            </a:r>
            <a:r>
              <a:rPr lang="en-GB" sz="2300" dirty="0"/>
              <a:t> 1099) = </a:t>
            </a:r>
            <a:r>
              <a:rPr lang="en-GB" sz="2300" dirty="0" err="1"/>
              <a:t>awdur</a:t>
            </a:r>
            <a:r>
              <a:rPr lang="en-GB" sz="2300" dirty="0"/>
              <a:t> </a:t>
            </a:r>
            <a:r>
              <a:rPr lang="en-GB" sz="2300" dirty="0" err="1"/>
              <a:t>Buchedd</a:t>
            </a:r>
            <a:r>
              <a:rPr lang="en-GB" sz="2300" dirty="0"/>
              <a:t> Dewi (</a:t>
            </a:r>
            <a:r>
              <a:rPr lang="en-GB" sz="2300" dirty="0" err="1"/>
              <a:t>yn</a:t>
            </a:r>
            <a:r>
              <a:rPr lang="en-GB" sz="2300" dirty="0"/>
              <a:t> </a:t>
            </a:r>
            <a:r>
              <a:rPr lang="en-GB" sz="2300" dirty="0" err="1"/>
              <a:t>Lladin</a:t>
            </a:r>
            <a:r>
              <a:rPr lang="en-GB" sz="2300" dirty="0"/>
              <a:t>) </a:t>
            </a:r>
          </a:p>
          <a:p>
            <a:pPr marL="0" indent="0">
              <a:buNone/>
            </a:pPr>
            <a:r>
              <a:rPr lang="en-GB" sz="2300" dirty="0" err="1"/>
              <a:t>Roedd</a:t>
            </a:r>
            <a:r>
              <a:rPr lang="en-GB" sz="2300" dirty="0"/>
              <a:t> tad </a:t>
            </a:r>
            <a:r>
              <a:rPr lang="en-GB" sz="2300" dirty="0" err="1"/>
              <a:t>Rhygyfarch</a:t>
            </a:r>
            <a:r>
              <a:rPr lang="en-GB" sz="2300" dirty="0"/>
              <a:t>, </a:t>
            </a:r>
            <a:r>
              <a:rPr lang="en-GB" sz="2300" dirty="0" err="1"/>
              <a:t>Sulien</a:t>
            </a:r>
            <a:r>
              <a:rPr lang="en-GB" sz="2300" dirty="0"/>
              <a:t> </a:t>
            </a:r>
            <a:r>
              <a:rPr lang="en-GB" sz="2300" dirty="0" err="1"/>
              <a:t>yn</a:t>
            </a:r>
            <a:r>
              <a:rPr lang="en-GB" sz="2300" dirty="0"/>
              <a:t> </a:t>
            </a:r>
            <a:r>
              <a:rPr lang="en-GB" sz="2300" dirty="0" err="1"/>
              <a:t>Esbog</a:t>
            </a:r>
            <a:r>
              <a:rPr lang="en-GB" sz="2300" dirty="0"/>
              <a:t> </a:t>
            </a:r>
            <a:r>
              <a:rPr lang="en-GB" sz="2300" dirty="0" err="1"/>
              <a:t>Tyddewi</a:t>
            </a:r>
            <a:r>
              <a:rPr lang="en-GB" sz="2300" dirty="0"/>
              <a:t> (</a:t>
            </a:r>
            <a:r>
              <a:rPr lang="en-GB" sz="2300" dirty="0" err="1"/>
              <a:t>Llanbadarn</a:t>
            </a:r>
            <a:r>
              <a:rPr lang="en-GB" sz="2300" dirty="0"/>
              <a:t> </a:t>
            </a:r>
            <a:r>
              <a:rPr lang="en-GB" sz="2300" dirty="0" err="1"/>
              <a:t>Fawr</a:t>
            </a:r>
            <a:r>
              <a:rPr lang="en-GB" sz="2300" dirty="0"/>
              <a:t>)</a:t>
            </a:r>
          </a:p>
          <a:p>
            <a:pPr marL="0" indent="0">
              <a:buNone/>
            </a:pPr>
            <a:r>
              <a:rPr lang="en-GB" sz="2300" dirty="0" err="1"/>
              <a:t>Ceir</a:t>
            </a:r>
            <a:r>
              <a:rPr lang="en-GB" sz="2300" dirty="0"/>
              <a:t> </a:t>
            </a:r>
            <a:r>
              <a:rPr lang="en-GB" sz="2300" dirty="0" err="1"/>
              <a:t>buchedd</a:t>
            </a:r>
            <a:r>
              <a:rPr lang="en-GB" sz="2300" dirty="0"/>
              <a:t> Ladin </a:t>
            </a:r>
            <a:r>
              <a:rPr lang="en-GB" sz="2300" dirty="0" err="1"/>
              <a:t>arall</a:t>
            </a:r>
            <a:r>
              <a:rPr lang="en-GB" sz="2300" dirty="0"/>
              <a:t> </a:t>
            </a:r>
            <a:r>
              <a:rPr lang="en-GB" sz="2300" dirty="0" err="1"/>
              <a:t>gan</a:t>
            </a:r>
            <a:r>
              <a:rPr lang="en-GB" sz="2300" dirty="0"/>
              <a:t> Gerallt </a:t>
            </a:r>
            <a:r>
              <a:rPr lang="en-GB" sz="2300" dirty="0" err="1"/>
              <a:t>Gymro</a:t>
            </a:r>
            <a:r>
              <a:rPr lang="en-GB" sz="2300" dirty="0"/>
              <a:t> (1146-1223)</a:t>
            </a:r>
          </a:p>
          <a:p>
            <a:pPr marL="0" indent="0">
              <a:buNone/>
            </a:pPr>
            <a:r>
              <a:rPr lang="en-GB" sz="2300" dirty="0" err="1"/>
              <a:t>Addaswyd</a:t>
            </a:r>
            <a:r>
              <a:rPr lang="en-GB" sz="2300" dirty="0"/>
              <a:t> y </a:t>
            </a:r>
            <a:r>
              <a:rPr lang="en-GB" sz="2300" dirty="0" err="1"/>
              <a:t>fuchedd</a:t>
            </a:r>
            <a:r>
              <a:rPr lang="en-GB" sz="2300" dirty="0"/>
              <a:t> </a:t>
            </a:r>
            <a:r>
              <a:rPr lang="en-GB" sz="2300" dirty="0" err="1"/>
              <a:t>i’r</a:t>
            </a:r>
            <a:r>
              <a:rPr lang="en-GB" sz="2300" dirty="0"/>
              <a:t> </a:t>
            </a:r>
            <a:r>
              <a:rPr lang="en-GB" sz="2300" dirty="0" err="1"/>
              <a:t>Gymraeg</a:t>
            </a:r>
            <a:r>
              <a:rPr lang="en-GB" sz="2300" dirty="0"/>
              <a:t> </a:t>
            </a:r>
            <a:r>
              <a:rPr lang="en-GB" sz="2300" dirty="0" err="1"/>
              <a:t>gan</a:t>
            </a:r>
            <a:r>
              <a:rPr lang="en-GB" sz="2300" dirty="0"/>
              <a:t> </a:t>
            </a:r>
            <a:r>
              <a:rPr lang="en-GB" sz="2300" dirty="0" err="1"/>
              <a:t>ancr</a:t>
            </a:r>
            <a:r>
              <a:rPr lang="en-GB" sz="2300" dirty="0"/>
              <a:t> </a:t>
            </a:r>
            <a:r>
              <a:rPr lang="en-GB" sz="2300" dirty="0" err="1"/>
              <a:t>Llanddewibrefi</a:t>
            </a:r>
            <a:r>
              <a:rPr lang="en-GB" sz="2300" dirty="0"/>
              <a:t> </a:t>
            </a:r>
          </a:p>
          <a:p>
            <a:pPr marL="0" indent="0">
              <a:buNone/>
            </a:pPr>
            <a:r>
              <a:rPr lang="en-GB" sz="2300" dirty="0"/>
              <a:t>c. 1346 </a:t>
            </a:r>
            <a:r>
              <a:rPr lang="en-GB" sz="2300" dirty="0" err="1"/>
              <a:t>Llyfr</a:t>
            </a:r>
            <a:r>
              <a:rPr lang="en-GB" sz="2300" dirty="0"/>
              <a:t> </a:t>
            </a:r>
            <a:r>
              <a:rPr lang="en-GB" sz="2300" dirty="0" err="1"/>
              <a:t>Ancr</a:t>
            </a:r>
            <a:r>
              <a:rPr lang="en-GB" sz="2300" dirty="0"/>
              <a:t> </a:t>
            </a:r>
            <a:r>
              <a:rPr lang="en-GB" sz="2300" dirty="0" err="1"/>
              <a:t>Llanddewibrefi</a:t>
            </a:r>
            <a:endParaRPr lang="en-GB" sz="2300" dirty="0"/>
          </a:p>
          <a:p>
            <a:pPr marL="0" indent="0">
              <a:buNone/>
            </a:pPr>
            <a:r>
              <a:rPr lang="en-GB" sz="2300" dirty="0" err="1"/>
              <a:t>Lladin</a:t>
            </a:r>
            <a:r>
              <a:rPr lang="en-GB" sz="2300" dirty="0"/>
              <a:t> &gt; </a:t>
            </a:r>
            <a:r>
              <a:rPr lang="en-GB" sz="2300" dirty="0" err="1"/>
              <a:t>i’r</a:t>
            </a:r>
            <a:r>
              <a:rPr lang="en-GB" sz="2300" dirty="0"/>
              <a:t> </a:t>
            </a:r>
            <a:r>
              <a:rPr lang="en-GB" sz="2300" dirty="0" err="1"/>
              <a:t>Gymraeg</a:t>
            </a:r>
            <a:endParaRPr lang="en-GB" sz="2300" dirty="0"/>
          </a:p>
          <a:p>
            <a:endParaRPr lang="en-US"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5200" y="237997"/>
            <a:ext cx="1628775" cy="6096000"/>
          </a:xfrm>
          <a:prstGeom prst="rect">
            <a:avLst/>
          </a:prstGeom>
        </p:spPr>
      </p:pic>
    </p:spTree>
    <p:extLst>
      <p:ext uri="{BB962C8B-B14F-4D97-AF65-F5344CB8AC3E}">
        <p14:creationId xmlns:p14="http://schemas.microsoft.com/office/powerpoint/2010/main" val="3811014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CB5DFCDA-694D-4637-8E9B-038575194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7464056" cy="6858000"/>
          </a:xfrm>
          <a:custGeom>
            <a:avLst/>
            <a:gdLst>
              <a:gd name="connsiteX0" fmla="*/ 9952075 w 9952075"/>
              <a:gd name="connsiteY0" fmla="*/ 6858000 h 6858000"/>
              <a:gd name="connsiteX1" fmla="*/ 108694 w 9952075"/>
              <a:gd name="connsiteY1" fmla="*/ 6858000 h 6858000"/>
              <a:gd name="connsiteX2" fmla="*/ 79127 w 9952075"/>
              <a:gd name="connsiteY2" fmla="*/ 6681235 h 6858000"/>
              <a:gd name="connsiteX3" fmla="*/ 0 w 9952075"/>
              <a:gd name="connsiteY3" fmla="*/ 5565888 h 6858000"/>
              <a:gd name="connsiteX4" fmla="*/ 2190696 w 9952075"/>
              <a:gd name="connsiteY4" fmla="*/ 145339 h 6858000"/>
              <a:gd name="connsiteX5" fmla="*/ 2339431 w 9952075"/>
              <a:gd name="connsiteY5" fmla="*/ 0 h 6858000"/>
              <a:gd name="connsiteX6" fmla="*/ 9952075 w 9952075"/>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52075" h="6858000">
                <a:moveTo>
                  <a:pt x="9952075"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9952075"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E4DB276E-BFF1-43F5-AB90-7ABA4B9A9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7239012" cy="6858000"/>
          </a:xfrm>
          <a:custGeom>
            <a:avLst/>
            <a:gdLst>
              <a:gd name="connsiteX0" fmla="*/ 9652017 w 9652017"/>
              <a:gd name="connsiteY0" fmla="*/ 6858000 h 6858000"/>
              <a:gd name="connsiteX1" fmla="*/ 112827 w 9652017"/>
              <a:gd name="connsiteY1" fmla="*/ 6858000 h 6858000"/>
              <a:gd name="connsiteX2" fmla="*/ 76084 w 9652017"/>
              <a:gd name="connsiteY2" fmla="*/ 6638337 h 6858000"/>
              <a:gd name="connsiteX3" fmla="*/ 0 w 9652017"/>
              <a:gd name="connsiteY3" fmla="*/ 5565888 h 6858000"/>
              <a:gd name="connsiteX4" fmla="*/ 2157501 w 9652017"/>
              <a:gd name="connsiteY4" fmla="*/ 301488 h 6858000"/>
              <a:gd name="connsiteX5" fmla="*/ 2472310 w 9652017"/>
              <a:gd name="connsiteY5" fmla="*/ 0 h 6858000"/>
              <a:gd name="connsiteX6" fmla="*/ 9652017 w 9652017"/>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52017" h="6858000">
                <a:moveTo>
                  <a:pt x="9652017" y="6858000"/>
                </a:moveTo>
                <a:lnTo>
                  <a:pt x="112827" y="6858000"/>
                </a:lnTo>
                <a:lnTo>
                  <a:pt x="76084" y="6638337"/>
                </a:lnTo>
                <a:cubicBezTo>
                  <a:pt x="25944" y="6288079"/>
                  <a:pt x="0" y="5930014"/>
                  <a:pt x="0" y="5565888"/>
                </a:cubicBezTo>
                <a:cubicBezTo>
                  <a:pt x="0" y="3514654"/>
                  <a:pt x="823309" y="1655711"/>
                  <a:pt x="2157501" y="301488"/>
                </a:cubicBezTo>
                <a:lnTo>
                  <a:pt x="2472310" y="0"/>
                </a:lnTo>
                <a:lnTo>
                  <a:pt x="9652017" y="0"/>
                </a:ln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8E837BA-42A7-4BB7-92E4-0F7D0C9EED35}"/>
              </a:ext>
            </a:extLst>
          </p:cNvPr>
          <p:cNvSpPr>
            <a:spLocks noGrp="1"/>
          </p:cNvSpPr>
          <p:nvPr>
            <p:ph type="title"/>
          </p:nvPr>
        </p:nvSpPr>
        <p:spPr>
          <a:xfrm>
            <a:off x="628650" y="365126"/>
            <a:ext cx="5818270" cy="1288238"/>
          </a:xfrm>
        </p:spPr>
        <p:txBody>
          <a:bodyPr anchor="b">
            <a:normAutofit fontScale="90000"/>
          </a:bodyPr>
          <a:lstStyle/>
          <a:p>
            <a:pPr algn="l"/>
            <a:r>
              <a:rPr lang="en-GB" dirty="0" err="1">
                <a:solidFill>
                  <a:srgbClr val="FFFF00"/>
                </a:solidFill>
              </a:rPr>
              <a:t>Enwau</a:t>
            </a:r>
            <a:r>
              <a:rPr lang="en-GB" dirty="0">
                <a:solidFill>
                  <a:srgbClr val="FFFF00"/>
                </a:solidFill>
              </a:rPr>
              <a:t> </a:t>
            </a:r>
            <a:r>
              <a:rPr lang="en-GB" dirty="0" err="1">
                <a:solidFill>
                  <a:srgbClr val="FFFF00"/>
                </a:solidFill>
              </a:rPr>
              <a:t>Lleoedd</a:t>
            </a:r>
            <a:r>
              <a:rPr lang="en-GB" dirty="0">
                <a:solidFill>
                  <a:srgbClr val="FFFF00"/>
                </a:solidFill>
              </a:rPr>
              <a:t> – Llan + </a:t>
            </a:r>
            <a:r>
              <a:rPr lang="en-GB" dirty="0" err="1">
                <a:solidFill>
                  <a:srgbClr val="FFFF00"/>
                </a:solidFill>
              </a:rPr>
              <a:t>enw</a:t>
            </a:r>
            <a:r>
              <a:rPr lang="en-GB" dirty="0">
                <a:solidFill>
                  <a:srgbClr val="FFFF00"/>
                </a:solidFill>
              </a:rPr>
              <a:t> </a:t>
            </a:r>
            <a:r>
              <a:rPr lang="en-GB" dirty="0" err="1">
                <a:solidFill>
                  <a:srgbClr val="FFFF00"/>
                </a:solidFill>
              </a:rPr>
              <a:t>sant</a:t>
            </a:r>
            <a:endParaRPr lang="en-GB" dirty="0">
              <a:solidFill>
                <a:srgbClr val="FFFF00"/>
              </a:solidFill>
            </a:endParaRPr>
          </a:p>
        </p:txBody>
      </p:sp>
      <p:sp>
        <p:nvSpPr>
          <p:cNvPr id="3" name="Content Placeholder 2">
            <a:extLst>
              <a:ext uri="{FF2B5EF4-FFF2-40B4-BE49-F238E27FC236}">
                <a16:creationId xmlns:a16="http://schemas.microsoft.com/office/drawing/2014/main" id="{004496C3-A7B7-4C60-A0DA-65D4AA0CBA4C}"/>
              </a:ext>
            </a:extLst>
          </p:cNvPr>
          <p:cNvSpPr>
            <a:spLocks noGrp="1"/>
          </p:cNvSpPr>
          <p:nvPr>
            <p:ph idx="1"/>
          </p:nvPr>
        </p:nvSpPr>
        <p:spPr>
          <a:xfrm>
            <a:off x="628648" y="1956390"/>
            <a:ext cx="5491718" cy="4536484"/>
          </a:xfrm>
        </p:spPr>
        <p:txBody>
          <a:bodyPr anchor="t">
            <a:normAutofit/>
          </a:bodyPr>
          <a:lstStyle/>
          <a:p>
            <a:pPr marL="0" indent="0">
              <a:lnSpc>
                <a:spcPct val="90000"/>
              </a:lnSpc>
              <a:buNone/>
            </a:pPr>
            <a:r>
              <a:rPr lang="en-GB" sz="2400" dirty="0" err="1"/>
              <a:t>Llanddwyn</a:t>
            </a:r>
            <a:r>
              <a:rPr lang="en-GB" sz="2400" dirty="0"/>
              <a:t>		</a:t>
            </a:r>
            <a:r>
              <a:rPr lang="en-GB" sz="2400" dirty="0" err="1"/>
              <a:t>Llanilltud</a:t>
            </a:r>
            <a:r>
              <a:rPr lang="en-GB" sz="2400" dirty="0"/>
              <a:t> </a:t>
            </a:r>
            <a:r>
              <a:rPr lang="en-GB" sz="2400" dirty="0" err="1"/>
              <a:t>Fawr</a:t>
            </a:r>
            <a:endParaRPr lang="en-GB" sz="2400" dirty="0"/>
          </a:p>
          <a:p>
            <a:pPr marL="0" indent="0">
              <a:lnSpc>
                <a:spcPct val="90000"/>
              </a:lnSpc>
              <a:buNone/>
            </a:pPr>
            <a:r>
              <a:rPr lang="en-GB" sz="2400" dirty="0" err="1"/>
              <a:t>Llangain</a:t>
            </a:r>
            <a:r>
              <a:rPr lang="en-GB" sz="2400" dirty="0"/>
              <a:t>		</a:t>
            </a:r>
            <a:r>
              <a:rPr lang="en-GB" sz="2400" dirty="0" err="1"/>
              <a:t>Llansanffraid</a:t>
            </a:r>
            <a:endParaRPr lang="en-GB" sz="2400" dirty="0"/>
          </a:p>
          <a:p>
            <a:pPr marL="0" indent="0">
              <a:lnSpc>
                <a:spcPct val="90000"/>
              </a:lnSpc>
              <a:buNone/>
            </a:pPr>
            <a:r>
              <a:rPr lang="en-GB" sz="2400" dirty="0"/>
              <a:t>Llandeilo		</a:t>
            </a:r>
            <a:r>
              <a:rPr lang="en-GB" sz="2400" dirty="0" err="1"/>
              <a:t>Llangadog</a:t>
            </a:r>
            <a:endParaRPr lang="en-GB" sz="2400" dirty="0"/>
          </a:p>
          <a:p>
            <a:pPr marL="0" indent="0">
              <a:lnSpc>
                <a:spcPct val="90000"/>
              </a:lnSpc>
              <a:buNone/>
            </a:pPr>
            <a:r>
              <a:rPr lang="en-GB" sz="2400" dirty="0" err="1"/>
              <a:t>Llanwenog</a:t>
            </a:r>
            <a:r>
              <a:rPr lang="en-GB" sz="2400" dirty="0"/>
              <a:t>		</a:t>
            </a:r>
            <a:r>
              <a:rPr lang="en-GB" sz="2400" dirty="0" err="1"/>
              <a:t>Llanddewibrefi</a:t>
            </a:r>
            <a:endParaRPr lang="en-GB" sz="2400" dirty="0"/>
          </a:p>
          <a:p>
            <a:pPr marL="0" indent="0">
              <a:lnSpc>
                <a:spcPct val="90000"/>
              </a:lnSpc>
              <a:buNone/>
            </a:pPr>
            <a:r>
              <a:rPr lang="en-GB" sz="2400" dirty="0" err="1"/>
              <a:t>Llanon</a:t>
            </a:r>
            <a:r>
              <a:rPr lang="en-GB" sz="2400" dirty="0"/>
              <a:t>			Llanelli </a:t>
            </a:r>
          </a:p>
          <a:p>
            <a:pPr marL="0" indent="0">
              <a:lnSpc>
                <a:spcPct val="90000"/>
              </a:lnSpc>
              <a:buNone/>
            </a:pPr>
            <a:r>
              <a:rPr lang="en-GB" sz="2400" dirty="0"/>
              <a:t>Llanfair		Llanfair </a:t>
            </a:r>
            <a:r>
              <a:rPr lang="en-GB" sz="2400" dirty="0" err="1"/>
              <a:t>Clydogau</a:t>
            </a:r>
            <a:endParaRPr lang="en-GB" sz="2400" dirty="0"/>
          </a:p>
          <a:p>
            <a:pPr marL="0" indent="0">
              <a:lnSpc>
                <a:spcPct val="90000"/>
              </a:lnSpc>
              <a:buNone/>
            </a:pPr>
            <a:r>
              <a:rPr lang="en-GB" sz="2400" dirty="0" err="1"/>
              <a:t>Llangwyryfon</a:t>
            </a:r>
            <a:r>
              <a:rPr lang="en-GB" sz="2400" dirty="0"/>
              <a:t>		Pennant </a:t>
            </a:r>
            <a:r>
              <a:rPr lang="en-GB" sz="2400" dirty="0" err="1"/>
              <a:t>Melangell</a:t>
            </a:r>
            <a:endParaRPr lang="en-GB" sz="2400" dirty="0"/>
          </a:p>
          <a:p>
            <a:pPr marL="0" indent="0">
              <a:lnSpc>
                <a:spcPct val="90000"/>
              </a:lnSpc>
              <a:buNone/>
            </a:pPr>
            <a:r>
              <a:rPr lang="en-GB" sz="2400" dirty="0"/>
              <a:t>Capel Dewi		Capel </a:t>
            </a:r>
            <a:r>
              <a:rPr lang="en-GB" sz="2400" dirty="0" err="1"/>
              <a:t>Betws</a:t>
            </a:r>
            <a:r>
              <a:rPr lang="en-GB" sz="2400" dirty="0"/>
              <a:t> </a:t>
            </a:r>
            <a:r>
              <a:rPr lang="en-GB" sz="2400" dirty="0" err="1"/>
              <a:t>Leucu</a:t>
            </a:r>
            <a:endParaRPr lang="en-GB" sz="2400" dirty="0"/>
          </a:p>
          <a:p>
            <a:pPr marL="0" indent="0">
              <a:lnSpc>
                <a:spcPct val="90000"/>
              </a:lnSpc>
              <a:buNone/>
            </a:pPr>
            <a:r>
              <a:rPr lang="en-GB" sz="2400" dirty="0"/>
              <a:t>Merthyr </a:t>
            </a:r>
            <a:r>
              <a:rPr lang="en-GB" sz="2400" dirty="0" err="1"/>
              <a:t>Tudful</a:t>
            </a:r>
            <a:r>
              <a:rPr lang="en-GB" sz="2400" dirty="0"/>
              <a:t>	Merthyr </a:t>
            </a:r>
            <a:r>
              <a:rPr lang="en-GB" sz="2400" dirty="0" err="1"/>
              <a:t>Enfail</a:t>
            </a:r>
            <a:endParaRPr lang="en-GB" sz="1800" dirty="0"/>
          </a:p>
          <a:p>
            <a:pPr>
              <a:lnSpc>
                <a:spcPct val="90000"/>
              </a:lnSpc>
            </a:pPr>
            <a:endParaRPr lang="en-GB" sz="1800" dirty="0"/>
          </a:p>
        </p:txBody>
      </p:sp>
    </p:spTree>
    <p:extLst>
      <p:ext uri="{BB962C8B-B14F-4D97-AF65-F5344CB8AC3E}">
        <p14:creationId xmlns:p14="http://schemas.microsoft.com/office/powerpoint/2010/main" val="338435976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16632"/>
            <a:ext cx="8229600" cy="1301006"/>
          </a:xfrm>
        </p:spPr>
        <p:txBody>
          <a:bodyPr>
            <a:normAutofit fontScale="90000"/>
          </a:bodyPr>
          <a:lstStyle/>
          <a:p>
            <a:pPr algn="l"/>
            <a:r>
              <a:rPr lang="en-GB" sz="3600" dirty="0" err="1">
                <a:latin typeface="Times New Roman" pitchFamily="18" charset="0"/>
                <a:cs typeface="Times New Roman" pitchFamily="18" charset="0"/>
              </a:rPr>
              <a:t>Llangwyryfon</a:t>
            </a:r>
            <a:r>
              <a:rPr lang="en-GB" sz="3600" dirty="0">
                <a:latin typeface="Times New Roman" pitchFamily="18" charset="0"/>
                <a:cs typeface="Times New Roman" pitchFamily="18" charset="0"/>
              </a:rPr>
              <a:t> (Church of the Virgins), </a:t>
            </a:r>
            <a:r>
              <a:rPr lang="en-GB" sz="3600" dirty="0" err="1">
                <a:latin typeface="Times New Roman" pitchFamily="18" charset="0"/>
                <a:cs typeface="Times New Roman" pitchFamily="18" charset="0"/>
              </a:rPr>
              <a:t>Santes</a:t>
            </a:r>
            <a:r>
              <a:rPr lang="en-GB" sz="3600" dirty="0">
                <a:latin typeface="Times New Roman" pitchFamily="18" charset="0"/>
                <a:cs typeface="Times New Roman" pitchFamily="18" charset="0"/>
              </a:rPr>
              <a:t> </a:t>
            </a:r>
            <a:r>
              <a:rPr lang="en-GB" sz="3600" dirty="0" err="1">
                <a:latin typeface="Times New Roman" pitchFamily="18" charset="0"/>
                <a:cs typeface="Times New Roman" pitchFamily="18" charset="0"/>
              </a:rPr>
              <a:t>Wrswla</a:t>
            </a:r>
            <a:r>
              <a:rPr lang="en-GB" sz="3600" dirty="0">
                <a:latin typeface="Times New Roman" pitchFamily="18" charset="0"/>
                <a:cs typeface="Times New Roman" pitchFamily="18" charset="0"/>
              </a:rPr>
              <a:t> </a:t>
            </a:r>
            <a:r>
              <a:rPr lang="en-GB" sz="1800" dirty="0" err="1">
                <a:latin typeface="Times New Roman" pitchFamily="18" charset="0"/>
                <a:cs typeface="Times New Roman" pitchFamily="18" charset="0"/>
              </a:rPr>
              <a:t>llun</a:t>
            </a:r>
            <a:r>
              <a:rPr lang="en-GB" sz="1800" dirty="0">
                <a:latin typeface="Times New Roman" pitchFamily="18" charset="0"/>
                <a:cs typeface="Times New Roman" pitchFamily="18" charset="0"/>
              </a:rPr>
              <a:t> </a:t>
            </a:r>
            <a:r>
              <a:rPr lang="en-GB" sz="1800" dirty="0" err="1">
                <a:latin typeface="Times New Roman" pitchFamily="18" charset="0"/>
                <a:cs typeface="Times New Roman" pitchFamily="18" charset="0"/>
              </a:rPr>
              <a:t>o’r</a:t>
            </a:r>
            <a:r>
              <a:rPr lang="en-GB" sz="1800" dirty="0">
                <a:latin typeface="Times New Roman" pitchFamily="18" charset="0"/>
                <a:cs typeface="Times New Roman" pitchFamily="18" charset="0"/>
              </a:rPr>
              <a:t> </a:t>
            </a:r>
            <a:r>
              <a:rPr lang="en-GB" sz="1800" dirty="0" err="1">
                <a:latin typeface="Times New Roman" pitchFamily="18" charset="0"/>
                <a:cs typeface="Times New Roman" pitchFamily="18" charset="0"/>
              </a:rPr>
              <a:t>awyr</a:t>
            </a:r>
            <a:r>
              <a:rPr lang="en-GB" sz="2000" dirty="0">
                <a:latin typeface="Times New Roman" pitchFamily="18" charset="0"/>
                <a:cs typeface="Times New Roman" pitchFamily="18" charset="0"/>
              </a:rPr>
              <a:t>: </a:t>
            </a:r>
            <a:r>
              <a:rPr lang="en-GB" sz="2000" dirty="0" err="1">
                <a:latin typeface="Times New Roman" pitchFamily="18" charset="0"/>
                <a:cs typeface="Times New Roman" pitchFamily="18" charset="0"/>
              </a:rPr>
              <a:t>Coflein</a:t>
            </a:r>
            <a:r>
              <a:rPr lang="en-GB" sz="2000" dirty="0">
                <a:latin typeface="Times New Roman" pitchFamily="18" charset="0"/>
                <a:cs typeface="Times New Roman" pitchFamily="18" charset="0"/>
              </a:rPr>
              <a:t>, RCAHMW </a:t>
            </a:r>
            <a:r>
              <a:rPr lang="en-GB" sz="2000" dirty="0">
                <a:hlinkClick r:id="rId2"/>
              </a:rPr>
              <a:t>Sites (56) | </a:t>
            </a:r>
            <a:r>
              <a:rPr lang="en-GB" sz="2000" dirty="0" err="1">
                <a:hlinkClick r:id="rId2"/>
              </a:rPr>
              <a:t>Coflein</a:t>
            </a:r>
            <a:endParaRPr lang="en-GB" sz="2000" dirty="0">
              <a:latin typeface="Times New Roman" pitchFamily="18" charset="0"/>
              <a:cs typeface="Times New Roman" pitchFamily="18" charset="0"/>
            </a:endParaRP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5536" y="1242000"/>
            <a:ext cx="8476988" cy="5616000"/>
          </a:xfrm>
          <a:prstGeom prst="rect">
            <a:avLst/>
          </a:prstGeom>
        </p:spPr>
      </p:pic>
    </p:spTree>
    <p:extLst>
      <p:ext uri="{BB962C8B-B14F-4D97-AF65-F5344CB8AC3E}">
        <p14:creationId xmlns:p14="http://schemas.microsoft.com/office/powerpoint/2010/main" val="1464341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 Govan’s Head, Sir </a:t>
            </a:r>
            <a:r>
              <a:rPr lang="en-GB" dirty="0" err="1"/>
              <a:t>Benfro</a:t>
            </a:r>
            <a:endParaRPr lang="en-GB"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2900" y="1387737"/>
            <a:ext cx="4038600" cy="2707124"/>
          </a:xfrm>
        </p:spPr>
      </p:pic>
      <p:pic>
        <p:nvPicPr>
          <p:cNvPr id="7"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837095" y="1600200"/>
            <a:ext cx="3660810" cy="4525963"/>
          </a:xfrm>
        </p:spPr>
      </p:pic>
      <p:sp>
        <p:nvSpPr>
          <p:cNvPr id="6" name="Rectangle 5"/>
          <p:cNvSpPr/>
          <p:nvPr/>
        </p:nvSpPr>
        <p:spPr>
          <a:xfrm>
            <a:off x="265095" y="4108365"/>
            <a:ext cx="4572000" cy="430887"/>
          </a:xfrm>
          <a:prstGeom prst="rect">
            <a:avLst/>
          </a:prstGeom>
        </p:spPr>
        <p:txBody>
          <a:bodyPr>
            <a:spAutoFit/>
          </a:bodyPr>
          <a:lstStyle/>
          <a:p>
            <a:r>
              <a:rPr lang="en-GB" sz="1100" dirty="0"/>
              <a:t>Chris Downer [CC BY-SA 2.0 (http://creativecommons.org/licenses/by-sa/2.0)], via Wikimedia Commons</a:t>
            </a:r>
          </a:p>
        </p:txBody>
      </p:sp>
      <p:sp>
        <p:nvSpPr>
          <p:cNvPr id="8" name="Rectangle 7"/>
          <p:cNvSpPr/>
          <p:nvPr/>
        </p:nvSpPr>
        <p:spPr>
          <a:xfrm>
            <a:off x="4381500" y="6126163"/>
            <a:ext cx="5023737" cy="430887"/>
          </a:xfrm>
          <a:prstGeom prst="rect">
            <a:avLst/>
          </a:prstGeom>
        </p:spPr>
        <p:txBody>
          <a:bodyPr wrap="square">
            <a:spAutoFit/>
          </a:bodyPr>
          <a:lstStyle/>
          <a:p>
            <a:r>
              <a:rPr lang="en-GB" sz="1100" dirty="0"/>
              <a:t>By Dave (originally posted to Flickr as St </a:t>
            </a:r>
            <a:r>
              <a:rPr lang="en-GB" sz="1100" dirty="0" err="1"/>
              <a:t>Govans</a:t>
            </a:r>
            <a:r>
              <a:rPr lang="en-GB" sz="1100" dirty="0"/>
              <a:t>) [CC BY-SA 2.0 (http://creativecommons.org/licenses/by-sa/2.0)], via Wikimedia Commons</a:t>
            </a:r>
          </a:p>
        </p:txBody>
      </p:sp>
      <p:sp>
        <p:nvSpPr>
          <p:cNvPr id="10" name="TextBox 9"/>
          <p:cNvSpPr txBox="1"/>
          <p:nvPr/>
        </p:nvSpPr>
        <p:spPr>
          <a:xfrm>
            <a:off x="342900" y="4552756"/>
            <a:ext cx="3914330" cy="1815882"/>
          </a:xfrm>
          <a:prstGeom prst="rect">
            <a:avLst/>
          </a:prstGeom>
          <a:noFill/>
        </p:spPr>
        <p:txBody>
          <a:bodyPr wrap="square" rtlCol="0">
            <a:spAutoFit/>
          </a:bodyPr>
          <a:lstStyle/>
          <a:p>
            <a:r>
              <a:rPr lang="en-GB" sz="1600" dirty="0"/>
              <a:t>Capel </a:t>
            </a:r>
            <a:r>
              <a:rPr lang="en-GB" sz="1600" dirty="0" err="1"/>
              <a:t>Gofan</a:t>
            </a:r>
            <a:r>
              <a:rPr lang="en-GB" sz="1600" dirty="0"/>
              <a:t> ger </a:t>
            </a:r>
            <a:r>
              <a:rPr lang="en-GB" sz="1600" dirty="0" err="1"/>
              <a:t>llynoedd</a:t>
            </a:r>
            <a:r>
              <a:rPr lang="en-GB" sz="1600" dirty="0"/>
              <a:t> </a:t>
            </a:r>
            <a:r>
              <a:rPr lang="en-GB" sz="1600" dirty="0" err="1"/>
              <a:t>Bosherston</a:t>
            </a:r>
            <a:endParaRPr lang="en-GB" sz="1600" dirty="0"/>
          </a:p>
          <a:p>
            <a:pPr marL="285750" indent="-285750">
              <a:buFontTx/>
              <a:buChar char="-"/>
            </a:pPr>
            <a:r>
              <a:rPr lang="en-GB" sz="1600" dirty="0"/>
              <a:t>Sant o </a:t>
            </a:r>
            <a:r>
              <a:rPr lang="en-GB" sz="1600" dirty="0" err="1"/>
              <a:t>Iwerddon</a:t>
            </a:r>
            <a:r>
              <a:rPr lang="en-GB" sz="1600" dirty="0"/>
              <a:t> a </a:t>
            </a:r>
            <a:r>
              <a:rPr lang="en-GB" sz="1600" dirty="0" err="1"/>
              <a:t>guddiodd</a:t>
            </a:r>
            <a:r>
              <a:rPr lang="en-GB" sz="1600" dirty="0"/>
              <a:t> </a:t>
            </a:r>
            <a:r>
              <a:rPr lang="en-GB" sz="1600" dirty="0" err="1"/>
              <a:t>yn</a:t>
            </a:r>
            <a:r>
              <a:rPr lang="en-GB" sz="1600" dirty="0"/>
              <a:t> y </a:t>
            </a:r>
            <a:r>
              <a:rPr lang="en-GB" sz="1600" dirty="0" err="1"/>
              <a:t>creigiau</a:t>
            </a:r>
            <a:r>
              <a:rPr lang="en-GB" sz="1600" dirty="0"/>
              <a:t> er </a:t>
            </a:r>
            <a:r>
              <a:rPr lang="en-GB" sz="1600" dirty="0" err="1"/>
              <a:t>mwyn</a:t>
            </a:r>
            <a:r>
              <a:rPr lang="en-GB" sz="1600" dirty="0"/>
              <a:t> </a:t>
            </a:r>
            <a:r>
              <a:rPr lang="en-GB" sz="1600" dirty="0" err="1"/>
              <a:t>osgoi</a:t>
            </a:r>
            <a:r>
              <a:rPr lang="en-GB" sz="1600" dirty="0"/>
              <a:t> </a:t>
            </a:r>
            <a:r>
              <a:rPr lang="en-GB" sz="1600" dirty="0" err="1"/>
              <a:t>morladron</a:t>
            </a:r>
            <a:r>
              <a:rPr lang="en-GB" sz="1600" dirty="0"/>
              <a:t>; </a:t>
            </a:r>
            <a:r>
              <a:rPr lang="en-GB" sz="1600" dirty="0" err="1"/>
              <a:t>meudwy</a:t>
            </a:r>
            <a:r>
              <a:rPr lang="en-GB" sz="1600" dirty="0"/>
              <a:t> a </a:t>
            </a:r>
            <a:r>
              <a:rPr lang="en-GB" sz="1600" dirty="0" err="1"/>
              <a:t>sefydlodd</a:t>
            </a:r>
            <a:r>
              <a:rPr lang="en-GB" sz="1600" dirty="0"/>
              <a:t> </a:t>
            </a:r>
            <a:r>
              <a:rPr lang="en-GB" sz="1600" dirty="0" err="1"/>
              <a:t>ei</a:t>
            </a:r>
            <a:r>
              <a:rPr lang="en-GB" sz="1600" dirty="0"/>
              <a:t> </a:t>
            </a:r>
            <a:r>
              <a:rPr lang="en-GB" sz="1600" dirty="0" err="1"/>
              <a:t>gell</a:t>
            </a:r>
            <a:r>
              <a:rPr lang="en-GB" sz="1600" dirty="0"/>
              <a:t> </a:t>
            </a:r>
            <a:r>
              <a:rPr lang="en-GB" sz="1600" dirty="0" err="1"/>
              <a:t>yma</a:t>
            </a:r>
            <a:r>
              <a:rPr lang="en-GB" sz="1600" dirty="0"/>
              <a:t>. </a:t>
            </a:r>
          </a:p>
          <a:p>
            <a:pPr marL="285750" indent="-285750">
              <a:buFontTx/>
              <a:buChar char="-"/>
            </a:pPr>
            <a:r>
              <a:rPr lang="en-GB" sz="1600" dirty="0"/>
              <a:t>Yn </a:t>
            </a:r>
            <a:r>
              <a:rPr lang="en-GB" sz="1600" dirty="0" err="1"/>
              <a:t>ôl</a:t>
            </a:r>
            <a:r>
              <a:rPr lang="en-GB" sz="1600" dirty="0"/>
              <a:t> y </a:t>
            </a:r>
            <a:r>
              <a:rPr lang="en-GB" sz="1600" dirty="0" err="1"/>
              <a:t>chwedl</a:t>
            </a:r>
            <a:r>
              <a:rPr lang="en-GB" sz="1600" dirty="0"/>
              <a:t> </a:t>
            </a:r>
            <a:r>
              <a:rPr lang="en-GB" sz="1600" dirty="0" err="1"/>
              <a:t>mae’n</a:t>
            </a:r>
            <a:r>
              <a:rPr lang="en-GB" sz="1600" dirty="0"/>
              <a:t> </a:t>
            </a:r>
            <a:r>
              <a:rPr lang="en-GB" sz="1600" dirty="0" err="1"/>
              <a:t>amhosibl</a:t>
            </a:r>
            <a:r>
              <a:rPr lang="en-GB" sz="1600" dirty="0"/>
              <a:t> </a:t>
            </a:r>
            <a:r>
              <a:rPr lang="en-GB" sz="1600" dirty="0" err="1"/>
              <a:t>i</a:t>
            </a:r>
            <a:r>
              <a:rPr lang="en-GB" sz="1600" dirty="0"/>
              <a:t> chi </a:t>
            </a:r>
            <a:r>
              <a:rPr lang="en-GB" sz="1600" dirty="0" err="1"/>
              <a:t>gyfrif</a:t>
            </a:r>
            <a:r>
              <a:rPr lang="en-GB" sz="1600" dirty="0"/>
              <a:t> y </a:t>
            </a:r>
            <a:r>
              <a:rPr lang="en-GB" sz="1600" dirty="0" err="1"/>
              <a:t>grisiau</a:t>
            </a:r>
            <a:r>
              <a:rPr lang="en-GB" sz="1600" dirty="0"/>
              <a:t> </a:t>
            </a:r>
            <a:r>
              <a:rPr lang="en-GB" sz="1600" dirty="0" err="1"/>
              <a:t>cerrig</a:t>
            </a:r>
            <a:r>
              <a:rPr lang="en-GB" sz="1600" dirty="0"/>
              <a:t> </a:t>
            </a:r>
            <a:r>
              <a:rPr lang="en-GB" sz="1600" dirty="0" err="1"/>
              <a:t>sy’n</a:t>
            </a:r>
            <a:r>
              <a:rPr lang="en-GB" sz="1600" dirty="0"/>
              <a:t> </a:t>
            </a:r>
            <a:r>
              <a:rPr lang="en-GB" sz="1600" dirty="0" err="1"/>
              <a:t>arwain</a:t>
            </a:r>
            <a:r>
              <a:rPr lang="en-GB" sz="1600" dirty="0"/>
              <a:t> </a:t>
            </a:r>
            <a:r>
              <a:rPr lang="en-GB" sz="1600" dirty="0" err="1"/>
              <a:t>lawr</a:t>
            </a:r>
            <a:r>
              <a:rPr lang="en-GB" sz="1600" dirty="0"/>
              <a:t> at y </a:t>
            </a:r>
            <a:r>
              <a:rPr lang="en-GB" sz="1600" dirty="0" err="1"/>
              <a:t>capel</a:t>
            </a:r>
            <a:r>
              <a:rPr lang="en-GB" sz="1600" dirty="0"/>
              <a:t>.</a:t>
            </a:r>
            <a:endParaRPr lang="en-GB" dirty="0"/>
          </a:p>
        </p:txBody>
      </p:sp>
    </p:spTree>
    <p:extLst>
      <p:ext uri="{BB962C8B-B14F-4D97-AF65-F5344CB8AC3E}">
        <p14:creationId xmlns:p14="http://schemas.microsoft.com/office/powerpoint/2010/main" val="16018557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1143000"/>
            <a:ext cx="9156700" cy="893366"/>
          </a:xfrm>
        </p:spPr>
        <p:txBody>
          <a:bodyPr>
            <a:normAutofit fontScale="90000"/>
          </a:bodyPr>
          <a:lstStyle/>
          <a:p>
            <a:r>
              <a:rPr lang="en-GB" sz="2400" dirty="0" err="1">
                <a:latin typeface="Times New Roman" panose="02020603050405020304" pitchFamily="18" charset="0"/>
                <a:cs typeface="Times New Roman" panose="02020603050405020304" pitchFamily="18" charset="0"/>
              </a:rPr>
              <a:t>Ffynnon</a:t>
            </a:r>
            <a:r>
              <a:rPr lang="en-GB" sz="2400" dirty="0">
                <a:latin typeface="Times New Roman" panose="02020603050405020304" pitchFamily="18" charset="0"/>
                <a:cs typeface="Times New Roman" panose="02020603050405020304" pitchFamily="18" charset="0"/>
              </a:rPr>
              <a:t> Non, ger </a:t>
            </a:r>
            <a:r>
              <a:rPr lang="en-GB" sz="2400" dirty="0" err="1">
                <a:latin typeface="Times New Roman" panose="02020603050405020304" pitchFamily="18" charset="0"/>
                <a:cs typeface="Times New Roman" panose="02020603050405020304" pitchFamily="18" charset="0"/>
              </a:rPr>
              <a:t>Tyddewi</a:t>
            </a:r>
            <a:r>
              <a:rPr lang="en-GB" sz="2400" dirty="0">
                <a:latin typeface="Times New Roman" panose="02020603050405020304" pitchFamily="18" charset="0"/>
                <a:cs typeface="Times New Roman" panose="02020603050405020304" pitchFamily="18" charset="0"/>
              </a:rPr>
              <a:t> Sir </a:t>
            </a:r>
            <a:r>
              <a:rPr lang="en-GB" sz="2400" dirty="0" err="1">
                <a:latin typeface="Times New Roman" panose="02020603050405020304" pitchFamily="18" charset="0"/>
                <a:cs typeface="Times New Roman" panose="02020603050405020304" pitchFamily="18" charset="0"/>
              </a:rPr>
              <a:t>Benfro</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Ffynnon</a:t>
            </a:r>
            <a:r>
              <a:rPr lang="en-GB" sz="2400" dirty="0">
                <a:latin typeface="Times New Roman" panose="02020603050405020304" pitchFamily="18" charset="0"/>
                <a:cs typeface="Times New Roman" panose="02020603050405020304" pitchFamily="18" charset="0"/>
              </a:rPr>
              <a:t> Non, </a:t>
            </a:r>
            <a:r>
              <a:rPr lang="en-GB" sz="2400" dirty="0" err="1">
                <a:latin typeface="Times New Roman" panose="02020603050405020304" pitchFamily="18" charset="0"/>
                <a:cs typeface="Times New Roman" panose="02020603050405020304" pitchFamily="18" charset="0"/>
              </a:rPr>
              <a:t>Llannon</a:t>
            </a:r>
            <a:r>
              <a:rPr lang="en-GB" sz="2400" dirty="0">
                <a:latin typeface="Times New Roman" panose="02020603050405020304" pitchFamily="18" charset="0"/>
                <a:cs typeface="Times New Roman" panose="02020603050405020304" pitchFamily="18" charset="0"/>
              </a:rPr>
              <a:t> </a:t>
            </a:r>
            <a:br>
              <a:rPr lang="en-GB" sz="2400" dirty="0">
                <a:latin typeface="Times New Roman" panose="02020603050405020304" pitchFamily="18" charset="0"/>
                <a:cs typeface="Times New Roman" panose="02020603050405020304" pitchFamily="18" charset="0"/>
              </a:rPr>
            </a:br>
            <a:r>
              <a:rPr lang="en-GB" sz="2400" dirty="0">
                <a:latin typeface="Times New Roman" panose="02020603050405020304" pitchFamily="18" charset="0"/>
                <a:cs typeface="Times New Roman" panose="02020603050405020304" pitchFamily="18" charset="0"/>
              </a:rPr>
              <a:t>						Sir </a:t>
            </a:r>
            <a:r>
              <a:rPr lang="en-GB" sz="2400" dirty="0" err="1">
                <a:latin typeface="Times New Roman" panose="02020603050405020304" pitchFamily="18" charset="0"/>
                <a:cs typeface="Times New Roman" panose="02020603050405020304" pitchFamily="18" charset="0"/>
              </a:rPr>
              <a:t>Gaerfyrddin</a:t>
            </a:r>
            <a:r>
              <a:rPr lang="en-GB" sz="2400" dirty="0">
                <a:latin typeface="Times New Roman" panose="02020603050405020304" pitchFamily="18" charset="0"/>
                <a:cs typeface="Times New Roman" panose="02020603050405020304" pitchFamily="18" charset="0"/>
              </a:rPr>
              <a:t>	 			</a:t>
            </a:r>
          </a:p>
        </p:txBody>
      </p:sp>
      <p:graphicFrame>
        <p:nvGraphicFramePr>
          <p:cNvPr id="7" name="Object 2"/>
          <p:cNvGraphicFramePr>
            <a:graphicFrameLocks noGrp="1" noChangeAspect="1"/>
          </p:cNvGraphicFramePr>
          <p:nvPr>
            <p:ph sz="half" idx="1"/>
          </p:nvPr>
        </p:nvGraphicFramePr>
        <p:xfrm>
          <a:off x="628650" y="2305538"/>
          <a:ext cx="3886200" cy="3105365"/>
        </p:xfrm>
        <a:graphic>
          <a:graphicData uri="http://schemas.openxmlformats.org/presentationml/2006/ole">
            <mc:AlternateContent xmlns:mc="http://schemas.openxmlformats.org/markup-compatibility/2006">
              <mc:Choice xmlns:v="urn:schemas-microsoft-com:vml" Requires="v">
                <p:oleObj name="Photo Editor Photo" r:id="rId2" imgW="8580952" imgH="6857143" progId="MSPhotoEd.3">
                  <p:embed/>
                </p:oleObj>
              </mc:Choice>
              <mc:Fallback>
                <p:oleObj name="Photo Editor Photo" r:id="rId2" imgW="8580952" imgH="6857143" progId="MSPhotoEd.3">
                  <p:embed/>
                  <p:pic>
                    <p:nvPicPr>
                      <p:cNvPr id="7" name="Object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 y="2305538"/>
                        <a:ext cx="3886200" cy="3105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Object 2"/>
          <p:cNvGraphicFramePr>
            <a:graphicFrameLocks noGrp="1" noChangeAspect="1"/>
          </p:cNvGraphicFramePr>
          <p:nvPr>
            <p:ph sz="half" idx="2"/>
          </p:nvPr>
        </p:nvGraphicFramePr>
        <p:xfrm>
          <a:off x="5243522" y="1941221"/>
          <a:ext cx="3062324" cy="3834000"/>
        </p:xfrm>
        <a:graphic>
          <a:graphicData uri="http://schemas.openxmlformats.org/presentationml/2006/ole">
            <mc:AlternateContent xmlns:mc="http://schemas.openxmlformats.org/markup-compatibility/2006">
              <mc:Choice xmlns:v="urn:schemas-microsoft-com:vml" Requires="v">
                <p:oleObj name="Photo Editor Photo" r:id="rId4" imgW="8580952" imgH="10742857" progId="MSPhotoEd.3">
                  <p:embed/>
                </p:oleObj>
              </mc:Choice>
              <mc:Fallback>
                <p:oleObj name="Photo Editor Photo" r:id="rId4" imgW="8580952" imgH="10742857" progId="MSPhotoEd.3">
                  <p:embed/>
                  <p:pic>
                    <p:nvPicPr>
                      <p:cNvPr id="8"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43522" y="1941221"/>
                        <a:ext cx="3062324" cy="38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49026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7886700" cy="2025651"/>
          </a:xfrm>
        </p:spPr>
        <p:txBody>
          <a:bodyPr>
            <a:noAutofit/>
          </a:bodyPr>
          <a:lstStyle/>
          <a:p>
            <a:r>
              <a:rPr lang="en-GB" sz="2100" b="1" dirty="0" err="1">
                <a:latin typeface="Times New Roman" panose="02020603050405020304" pitchFamily="18" charset="0"/>
                <a:cs typeface="Times New Roman" panose="02020603050405020304" pitchFamily="18" charset="0"/>
              </a:rPr>
              <a:t>Pereindota</a:t>
            </a:r>
            <a:r>
              <a:rPr lang="en-GB" sz="2100" b="1" dirty="0">
                <a:latin typeface="Times New Roman" panose="02020603050405020304" pitchFamily="18" charset="0"/>
                <a:cs typeface="Times New Roman" panose="02020603050405020304" pitchFamily="18" charset="0"/>
              </a:rPr>
              <a:t> (pilgrimage)</a:t>
            </a:r>
            <a:br>
              <a:rPr lang="en-GB" sz="2100" dirty="0">
                <a:latin typeface="Times New Roman" panose="02020603050405020304" pitchFamily="18" charset="0"/>
                <a:cs typeface="Times New Roman" panose="02020603050405020304" pitchFamily="18" charset="0"/>
              </a:rPr>
            </a:br>
            <a:r>
              <a:rPr lang="en-GB" sz="2100" i="1" dirty="0">
                <a:latin typeface="Times New Roman" panose="02020603050405020304" pitchFamily="18" charset="0"/>
                <a:cs typeface="Times New Roman" panose="02020603050405020304" pitchFamily="18" charset="0"/>
              </a:rPr>
              <a:t>cywydd</a:t>
            </a:r>
            <a:r>
              <a:rPr lang="en-GB" sz="2100" dirty="0">
                <a:latin typeface="Times New Roman" panose="02020603050405020304" pitchFamily="18" charset="0"/>
                <a:cs typeface="Times New Roman" panose="02020603050405020304" pitchFamily="18" charset="0"/>
              </a:rPr>
              <a:t> </a:t>
            </a:r>
            <a:r>
              <a:rPr lang="en-GB" sz="2100" dirty="0" err="1">
                <a:latin typeface="Times New Roman" panose="02020603050405020304" pitchFamily="18" charset="0"/>
                <a:cs typeface="Times New Roman" panose="02020603050405020304" pitchFamily="18" charset="0"/>
              </a:rPr>
              <a:t>gan</a:t>
            </a:r>
            <a:r>
              <a:rPr lang="en-GB" sz="2100" dirty="0">
                <a:latin typeface="Times New Roman" panose="02020603050405020304" pitchFamily="18" charset="0"/>
                <a:cs typeface="Times New Roman" panose="02020603050405020304" pitchFamily="18" charset="0"/>
              </a:rPr>
              <a:t> Lewys Glyn </a:t>
            </a:r>
            <a:r>
              <a:rPr lang="en-GB" sz="2100" dirty="0" err="1">
                <a:latin typeface="Times New Roman" panose="02020603050405020304" pitchFamily="18" charset="0"/>
                <a:cs typeface="Times New Roman" panose="02020603050405020304" pitchFamily="18" charset="0"/>
              </a:rPr>
              <a:t>Cothi</a:t>
            </a:r>
            <a:r>
              <a:rPr lang="en-GB" sz="2100" dirty="0">
                <a:latin typeface="Times New Roman" panose="02020603050405020304" pitchFamily="18" charset="0"/>
                <a:cs typeface="Times New Roman" panose="02020603050405020304" pitchFamily="18" charset="0"/>
              </a:rPr>
              <a:t> G15 </a:t>
            </a:r>
            <a:r>
              <a:rPr lang="en-GB" sz="2100" dirty="0" err="1">
                <a:latin typeface="Times New Roman" panose="02020603050405020304" pitchFamily="18" charset="0"/>
                <a:cs typeface="Times New Roman" panose="02020603050405020304" pitchFamily="18" charset="0"/>
              </a:rPr>
              <a:t>sy’n</a:t>
            </a:r>
            <a:r>
              <a:rPr lang="en-GB" sz="2100" dirty="0">
                <a:latin typeface="Times New Roman" panose="02020603050405020304" pitchFamily="18" charset="0"/>
                <a:cs typeface="Times New Roman" panose="02020603050405020304" pitchFamily="18" charset="0"/>
              </a:rPr>
              <a:t> </a:t>
            </a:r>
            <a:r>
              <a:rPr lang="en-GB" sz="2100" dirty="0" err="1">
                <a:latin typeface="Times New Roman" panose="02020603050405020304" pitchFamily="18" charset="0"/>
                <a:cs typeface="Times New Roman" panose="02020603050405020304" pitchFamily="18" charset="0"/>
              </a:rPr>
              <a:t>sôn</a:t>
            </a:r>
            <a:r>
              <a:rPr lang="en-GB" sz="2100" dirty="0">
                <a:latin typeface="Times New Roman" panose="02020603050405020304" pitchFamily="18" charset="0"/>
                <a:cs typeface="Times New Roman" panose="02020603050405020304" pitchFamily="18" charset="0"/>
              </a:rPr>
              <a:t> am </a:t>
            </a:r>
            <a:br>
              <a:rPr lang="en-GB" sz="2100" dirty="0">
                <a:latin typeface="Times New Roman" panose="02020603050405020304" pitchFamily="18" charset="0"/>
                <a:cs typeface="Times New Roman" panose="02020603050405020304" pitchFamily="18" charset="0"/>
              </a:rPr>
            </a:br>
            <a:r>
              <a:rPr lang="en-GB" sz="2100" i="1" dirty="0" err="1">
                <a:latin typeface="Times New Roman" panose="02020603050405020304" pitchFamily="18" charset="0"/>
                <a:cs typeface="Times New Roman" panose="02020603050405020304" pitchFamily="18" charset="0"/>
              </a:rPr>
              <a:t>Edudful</a:t>
            </a:r>
            <a:r>
              <a:rPr lang="en-GB" sz="2100" i="1" dirty="0">
                <a:latin typeface="Times New Roman" panose="02020603050405020304" pitchFamily="18" charset="0"/>
                <a:cs typeface="Times New Roman" panose="02020603050405020304" pitchFamily="18" charset="0"/>
              </a:rPr>
              <a:t> </a:t>
            </a:r>
            <a:r>
              <a:rPr lang="en-GB" sz="2100" i="1" dirty="0" err="1">
                <a:latin typeface="Times New Roman" panose="02020603050405020304" pitchFamily="18" charset="0"/>
                <a:cs typeface="Times New Roman" panose="02020603050405020304" pitchFamily="18" charset="0"/>
              </a:rPr>
              <a:t>ferch</a:t>
            </a:r>
            <a:r>
              <a:rPr lang="en-GB" sz="2100" i="1" dirty="0">
                <a:latin typeface="Times New Roman" panose="02020603050405020304" pitchFamily="18" charset="0"/>
                <a:cs typeface="Times New Roman" panose="02020603050405020304" pitchFamily="18" charset="0"/>
              </a:rPr>
              <a:t> </a:t>
            </a:r>
            <a:r>
              <a:rPr lang="en-GB" sz="2100" i="1" dirty="0" err="1">
                <a:latin typeface="Times New Roman" panose="02020603050405020304" pitchFamily="18" charset="0"/>
                <a:cs typeface="Times New Roman" panose="02020603050405020304" pitchFamily="18" charset="0"/>
              </a:rPr>
              <a:t>Gadwgon</a:t>
            </a:r>
            <a:r>
              <a:rPr lang="en-GB" sz="2100" i="1" dirty="0">
                <a:latin typeface="Times New Roman" panose="02020603050405020304" pitchFamily="18" charset="0"/>
                <a:cs typeface="Times New Roman" panose="02020603050405020304" pitchFamily="18" charset="0"/>
              </a:rPr>
              <a:t> </a:t>
            </a:r>
            <a:r>
              <a:rPr lang="en-GB" sz="2100" i="1" dirty="0" err="1">
                <a:latin typeface="Times New Roman" panose="02020603050405020304" pitchFamily="18" charset="0"/>
                <a:cs typeface="Times New Roman" panose="02020603050405020304" pitchFamily="18" charset="0"/>
              </a:rPr>
              <a:t>yn</a:t>
            </a:r>
            <a:r>
              <a:rPr lang="en-GB" sz="2100" i="1" dirty="0">
                <a:latin typeface="Times New Roman" panose="02020603050405020304" pitchFamily="18" charset="0"/>
                <a:cs typeface="Times New Roman" panose="02020603050405020304" pitchFamily="18" charset="0"/>
              </a:rPr>
              <a:t> </a:t>
            </a:r>
            <a:r>
              <a:rPr lang="en-GB" sz="2100" i="1" dirty="0" err="1">
                <a:latin typeface="Times New Roman" panose="02020603050405020304" pitchFamily="18" charset="0"/>
                <a:cs typeface="Times New Roman" panose="02020603050405020304" pitchFamily="18" charset="0"/>
              </a:rPr>
              <a:t>pererindota</a:t>
            </a:r>
            <a:r>
              <a:rPr lang="en-GB" sz="2100" i="1" dirty="0">
                <a:latin typeface="Times New Roman" panose="02020603050405020304" pitchFamily="18" charset="0"/>
                <a:cs typeface="Times New Roman" panose="02020603050405020304" pitchFamily="18" charset="0"/>
              </a:rPr>
              <a:t> </a:t>
            </a:r>
            <a:r>
              <a:rPr lang="en-GB" sz="2100" i="1" dirty="0" err="1">
                <a:latin typeface="Times New Roman" panose="02020603050405020304" pitchFamily="18" charset="0"/>
                <a:cs typeface="Times New Roman" panose="02020603050405020304" pitchFamily="18" charset="0"/>
              </a:rPr>
              <a:t>i</a:t>
            </a:r>
            <a:r>
              <a:rPr lang="en-GB" sz="2100" i="1" dirty="0">
                <a:latin typeface="Times New Roman" panose="02020603050405020304" pitchFamily="18" charset="0"/>
                <a:cs typeface="Times New Roman" panose="02020603050405020304" pitchFamily="18" charset="0"/>
              </a:rPr>
              <a:t> </a:t>
            </a:r>
            <a:r>
              <a:rPr lang="en-GB" sz="2100" i="1" dirty="0" err="1">
                <a:latin typeface="Times New Roman" panose="02020603050405020304" pitchFamily="18" charset="0"/>
                <a:cs typeface="Times New Roman" panose="02020603050405020304" pitchFamily="18" charset="0"/>
              </a:rPr>
              <a:t>ffynnon</a:t>
            </a:r>
            <a:r>
              <a:rPr lang="en-GB" sz="2100" i="1" dirty="0">
                <a:latin typeface="Times New Roman" panose="02020603050405020304" pitchFamily="18" charset="0"/>
                <a:cs typeface="Times New Roman" panose="02020603050405020304" pitchFamily="18" charset="0"/>
              </a:rPr>
              <a:t> Non ger </a:t>
            </a:r>
            <a:r>
              <a:rPr lang="en-GB" sz="2100" i="1" dirty="0" err="1">
                <a:latin typeface="Times New Roman" panose="02020603050405020304" pitchFamily="18" charset="0"/>
                <a:cs typeface="Times New Roman" panose="02020603050405020304" pitchFamily="18" charset="0"/>
              </a:rPr>
              <a:t>Tyddewi</a:t>
            </a:r>
            <a:r>
              <a:rPr lang="en-GB" sz="2100" i="1" dirty="0">
                <a:latin typeface="Times New Roman" panose="02020603050405020304" pitchFamily="18" charset="0"/>
                <a:cs typeface="Times New Roman" panose="02020603050405020304" pitchFamily="18" charset="0"/>
              </a:rPr>
              <a:t> ac </a:t>
            </a:r>
            <a:r>
              <a:rPr lang="en-GB" sz="2100" i="1" dirty="0" err="1">
                <a:latin typeface="Times New Roman" panose="02020603050405020304" pitchFamily="18" charset="0"/>
                <a:cs typeface="Times New Roman" panose="02020603050405020304" pitchFamily="18" charset="0"/>
              </a:rPr>
              <a:t>yn</a:t>
            </a:r>
            <a:r>
              <a:rPr lang="en-GB" sz="2100" i="1" dirty="0">
                <a:latin typeface="Times New Roman" panose="02020603050405020304" pitchFamily="18" charset="0"/>
                <a:cs typeface="Times New Roman" panose="02020603050405020304" pitchFamily="18" charset="0"/>
              </a:rPr>
              <a:t> </a:t>
            </a:r>
            <a:r>
              <a:rPr lang="en-GB" sz="2100" i="1" dirty="0" err="1">
                <a:latin typeface="Times New Roman" panose="02020603050405020304" pitchFamily="18" charset="0"/>
                <a:cs typeface="Times New Roman" panose="02020603050405020304" pitchFamily="18" charset="0"/>
              </a:rPr>
              <a:t>golchi</a:t>
            </a:r>
            <a:r>
              <a:rPr lang="en-GB" sz="2100" i="1" dirty="0">
                <a:latin typeface="Times New Roman" panose="02020603050405020304" pitchFamily="18" charset="0"/>
                <a:cs typeface="Times New Roman" panose="02020603050405020304" pitchFamily="18" charset="0"/>
              </a:rPr>
              <a:t> </a:t>
            </a:r>
            <a:r>
              <a:rPr lang="en-GB" sz="2100" i="1" dirty="0" err="1">
                <a:latin typeface="Times New Roman" panose="02020603050405020304" pitchFamily="18" charset="0"/>
                <a:cs typeface="Times New Roman" panose="02020603050405020304" pitchFamily="18" charset="0"/>
              </a:rPr>
              <a:t>yn</a:t>
            </a:r>
            <a:r>
              <a:rPr lang="en-GB" sz="2100" i="1" dirty="0">
                <a:latin typeface="Times New Roman" panose="02020603050405020304" pitchFamily="18" charset="0"/>
                <a:cs typeface="Times New Roman" panose="02020603050405020304" pitchFamily="18" charset="0"/>
              </a:rPr>
              <a:t> </a:t>
            </a:r>
            <a:r>
              <a:rPr lang="en-GB" sz="2100" i="1" dirty="0" err="1">
                <a:latin typeface="Times New Roman" panose="02020603050405020304" pitchFamily="18" charset="0"/>
                <a:cs typeface="Times New Roman" panose="02020603050405020304" pitchFamily="18" charset="0"/>
              </a:rPr>
              <a:t>nŵr</a:t>
            </a:r>
            <a:r>
              <a:rPr lang="en-GB" sz="2100" i="1" dirty="0">
                <a:latin typeface="Times New Roman" panose="02020603050405020304" pitchFamily="18" charset="0"/>
                <a:cs typeface="Times New Roman" panose="02020603050405020304" pitchFamily="18" charset="0"/>
              </a:rPr>
              <a:t> y </a:t>
            </a:r>
            <a:r>
              <a:rPr lang="en-GB" sz="2100" i="1" dirty="0" err="1">
                <a:latin typeface="Times New Roman" panose="02020603050405020304" pitchFamily="18" charset="0"/>
                <a:cs typeface="Times New Roman" panose="02020603050405020304" pitchFamily="18" charset="0"/>
              </a:rPr>
              <a:t>ffynnon</a:t>
            </a:r>
            <a:endParaRPr lang="en-GB" sz="21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8650" y="1822450"/>
            <a:ext cx="7886700" cy="3962400"/>
          </a:xfrm>
        </p:spPr>
        <p:txBody>
          <a:bodyPr>
            <a:normAutofit fontScale="47500" lnSpcReduction="20000"/>
          </a:bodyPr>
          <a:lstStyle/>
          <a:p>
            <a:pPr marL="0" indent="0">
              <a:buNone/>
            </a:pPr>
            <a:r>
              <a:rPr lang="en-GB" dirty="0" err="1"/>
              <a:t>Edudful</a:t>
            </a:r>
            <a:r>
              <a:rPr lang="en-GB" dirty="0"/>
              <a:t> </a:t>
            </a:r>
            <a:r>
              <a:rPr lang="en-GB" dirty="0" err="1"/>
              <a:t>Dduwsul</a:t>
            </a:r>
            <a:r>
              <a:rPr lang="en-GB" dirty="0"/>
              <a:t> a </a:t>
            </a:r>
            <a:r>
              <a:rPr lang="en-GB" dirty="0" err="1"/>
              <a:t>ddaw</a:t>
            </a:r>
            <a:r>
              <a:rPr lang="en-GB" dirty="0"/>
              <a:t>			On Sunday </a:t>
            </a:r>
            <a:r>
              <a:rPr lang="en-GB" dirty="0" err="1"/>
              <a:t>Edudful</a:t>
            </a:r>
            <a:r>
              <a:rPr lang="en-GB" dirty="0"/>
              <a:t> comes</a:t>
            </a:r>
          </a:p>
          <a:p>
            <a:pPr marL="0" indent="0">
              <a:buNone/>
            </a:pPr>
            <a:r>
              <a:rPr lang="en-GB" dirty="0" err="1"/>
              <a:t>ar</a:t>
            </a:r>
            <a:r>
              <a:rPr lang="en-GB" dirty="0"/>
              <a:t> </a:t>
            </a:r>
            <a:r>
              <a:rPr lang="en-GB" dirty="0" err="1"/>
              <a:t>Dduw</a:t>
            </a:r>
            <a:r>
              <a:rPr lang="en-GB" dirty="0"/>
              <a:t> </a:t>
            </a:r>
            <a:r>
              <a:rPr lang="en-GB" dirty="0" err="1"/>
              <a:t>i</a:t>
            </a:r>
            <a:r>
              <a:rPr lang="en-GB" dirty="0"/>
              <a:t> </a:t>
            </a:r>
            <a:r>
              <a:rPr lang="en-GB" dirty="0" err="1"/>
              <a:t>wir</a:t>
            </a:r>
            <a:r>
              <a:rPr lang="en-GB" dirty="0"/>
              <a:t> </a:t>
            </a:r>
            <a:r>
              <a:rPr lang="en-GB" dirty="0" err="1"/>
              <a:t>weddïaw</a:t>
            </a:r>
            <a:r>
              <a:rPr lang="en-GB" dirty="0"/>
              <a:t>;				to pray sincerely to God;</a:t>
            </a:r>
          </a:p>
          <a:p>
            <a:pPr marL="0" indent="0">
              <a:buNone/>
            </a:pPr>
            <a:r>
              <a:rPr lang="en-GB" dirty="0" err="1"/>
              <a:t>bwrw</a:t>
            </a:r>
            <a:r>
              <a:rPr lang="en-GB" dirty="0"/>
              <a:t> </a:t>
            </a:r>
            <a:r>
              <a:rPr lang="en-GB" dirty="0" err="1"/>
              <a:t>ei</a:t>
            </a:r>
            <a:r>
              <a:rPr lang="en-GB" dirty="0"/>
              <a:t> </a:t>
            </a:r>
            <a:r>
              <a:rPr lang="en-GB" dirty="0" err="1"/>
              <a:t>phwys</a:t>
            </a:r>
            <a:r>
              <a:rPr lang="en-GB" dirty="0"/>
              <a:t> </a:t>
            </a:r>
            <a:r>
              <a:rPr lang="en-GB" dirty="0" err="1"/>
              <a:t>yn</a:t>
            </a:r>
            <a:r>
              <a:rPr lang="en-GB" dirty="0"/>
              <a:t> </a:t>
            </a:r>
            <a:r>
              <a:rPr lang="en-GB" dirty="0" err="1"/>
              <a:t>eglwys</a:t>
            </a:r>
            <a:r>
              <a:rPr lang="en-GB" dirty="0"/>
              <a:t> Non,			She visits </a:t>
            </a:r>
            <a:r>
              <a:rPr lang="en-GB" dirty="0" err="1"/>
              <a:t>Non’s</a:t>
            </a:r>
            <a:r>
              <a:rPr lang="en-GB" dirty="0"/>
              <a:t> church,</a:t>
            </a:r>
          </a:p>
          <a:p>
            <a:pPr marL="0" indent="0">
              <a:buNone/>
            </a:pPr>
            <a:r>
              <a:rPr lang="en-GB" dirty="0" err="1"/>
              <a:t>bwrw</a:t>
            </a:r>
            <a:r>
              <a:rPr lang="en-GB" dirty="0"/>
              <a:t> </a:t>
            </a:r>
            <a:r>
              <a:rPr lang="en-GB" dirty="0" err="1"/>
              <a:t>ei</a:t>
            </a:r>
            <a:r>
              <a:rPr lang="en-GB" dirty="0"/>
              <a:t> </a:t>
            </a:r>
            <a:r>
              <a:rPr lang="en-GB" dirty="0" err="1"/>
              <a:t>phen</a:t>
            </a:r>
            <a:r>
              <a:rPr lang="en-GB" dirty="0"/>
              <a:t> </a:t>
            </a:r>
            <a:r>
              <a:rPr lang="en-GB" dirty="0" err="1"/>
              <a:t>lle</a:t>
            </a:r>
            <a:r>
              <a:rPr lang="en-GB" dirty="0"/>
              <a:t> </a:t>
            </a:r>
            <a:r>
              <a:rPr lang="en-GB" dirty="0" err="1"/>
              <a:t>bo’r</a:t>
            </a:r>
            <a:r>
              <a:rPr lang="en-GB" dirty="0"/>
              <a:t> </a:t>
            </a:r>
            <a:r>
              <a:rPr lang="en-GB" dirty="0" err="1"/>
              <a:t>ffynnon</a:t>
            </a:r>
            <a:r>
              <a:rPr lang="en-GB" dirty="0"/>
              <a:t>,			puts her head in the well</a:t>
            </a:r>
          </a:p>
          <a:p>
            <a:pPr marL="0" indent="0">
              <a:buNone/>
            </a:pPr>
            <a:r>
              <a:rPr lang="en-GB" dirty="0" err="1"/>
              <a:t>dyrchaf</a:t>
            </a:r>
            <a:r>
              <a:rPr lang="en-GB" dirty="0"/>
              <a:t> </a:t>
            </a:r>
            <a:r>
              <a:rPr lang="en-GB" dirty="0" err="1"/>
              <a:t>dwylaw</a:t>
            </a:r>
            <a:r>
              <a:rPr lang="en-GB" dirty="0"/>
              <a:t> </a:t>
            </a:r>
            <a:r>
              <a:rPr lang="en-GB" dirty="0" err="1"/>
              <a:t>yn</a:t>
            </a:r>
            <a:r>
              <a:rPr lang="en-GB" dirty="0"/>
              <a:t> </a:t>
            </a:r>
            <a:r>
              <a:rPr lang="en-GB" dirty="0" err="1"/>
              <a:t>llawen</a:t>
            </a:r>
            <a:r>
              <a:rPr lang="en-GB" dirty="0"/>
              <a:t>,			raises her hands merrily,</a:t>
            </a:r>
          </a:p>
          <a:p>
            <a:pPr marL="0" indent="0">
              <a:buNone/>
            </a:pPr>
            <a:r>
              <a:rPr lang="en-GB" dirty="0" err="1"/>
              <a:t>addoli</a:t>
            </a:r>
            <a:r>
              <a:rPr lang="en-GB" dirty="0"/>
              <a:t> </a:t>
            </a:r>
            <a:r>
              <a:rPr lang="en-GB" dirty="0" err="1"/>
              <a:t>oll</a:t>
            </a:r>
            <a:r>
              <a:rPr lang="en-GB" dirty="0"/>
              <a:t> </a:t>
            </a:r>
            <a:r>
              <a:rPr lang="en-GB" dirty="0" err="1"/>
              <a:t>i’r</a:t>
            </a:r>
            <a:r>
              <a:rPr lang="en-GB" dirty="0"/>
              <a:t> </a:t>
            </a:r>
            <a:r>
              <a:rPr lang="en-GB" dirty="0" err="1"/>
              <a:t>ddelw</a:t>
            </a:r>
            <a:r>
              <a:rPr lang="en-GB" dirty="0"/>
              <a:t> wen,			worships the holy image,</a:t>
            </a:r>
          </a:p>
          <a:p>
            <a:pPr marL="0" indent="0">
              <a:buNone/>
            </a:pPr>
            <a:r>
              <a:rPr lang="en-GB" dirty="0" err="1"/>
              <a:t>ennyn</a:t>
            </a:r>
            <a:r>
              <a:rPr lang="en-GB" dirty="0"/>
              <a:t> y </a:t>
            </a:r>
            <a:r>
              <a:rPr lang="en-GB" dirty="0" err="1"/>
              <a:t>cwyr</a:t>
            </a:r>
            <a:r>
              <a:rPr lang="en-GB" dirty="0"/>
              <a:t> </a:t>
            </a:r>
            <a:r>
              <a:rPr lang="en-GB" dirty="0" err="1"/>
              <a:t>melyn</a:t>
            </a:r>
            <a:r>
              <a:rPr lang="en-GB" dirty="0"/>
              <a:t> </a:t>
            </a:r>
            <a:r>
              <a:rPr lang="en-GB" dirty="0" err="1"/>
              <a:t>mawr</a:t>
            </a:r>
            <a:r>
              <a:rPr lang="en-GB" dirty="0"/>
              <a:t>,			lights the large, yellow candles,</a:t>
            </a:r>
          </a:p>
          <a:p>
            <a:pPr marL="0" indent="0">
              <a:buNone/>
            </a:pPr>
            <a:r>
              <a:rPr lang="en-GB" dirty="0" err="1"/>
              <a:t>a’i</a:t>
            </a:r>
            <a:r>
              <a:rPr lang="en-GB" dirty="0"/>
              <a:t> </a:t>
            </a:r>
            <a:r>
              <a:rPr lang="en-GB" dirty="0" err="1"/>
              <a:t>roi</a:t>
            </a:r>
            <a:r>
              <a:rPr lang="en-GB" dirty="0"/>
              <a:t> </a:t>
            </a:r>
            <a:r>
              <a:rPr lang="en-GB" dirty="0" err="1"/>
              <a:t>oll</a:t>
            </a:r>
            <a:r>
              <a:rPr lang="en-GB" dirty="0"/>
              <a:t> </a:t>
            </a:r>
            <a:r>
              <a:rPr lang="en-GB" dirty="0" err="1"/>
              <a:t>ar</a:t>
            </a:r>
            <a:r>
              <a:rPr lang="en-GB" dirty="0"/>
              <a:t> </a:t>
            </a:r>
            <a:r>
              <a:rPr lang="en-GB" dirty="0" err="1"/>
              <a:t>yr</a:t>
            </a:r>
            <a:r>
              <a:rPr lang="en-GB" dirty="0"/>
              <a:t> </a:t>
            </a:r>
            <a:r>
              <a:rPr lang="en-GB" dirty="0" err="1"/>
              <a:t>allawr</a:t>
            </a:r>
            <a:r>
              <a:rPr lang="en-GB" dirty="0"/>
              <a:t>;				and puts all of them on the altar;</a:t>
            </a:r>
          </a:p>
          <a:p>
            <a:pPr marL="0" indent="0">
              <a:buNone/>
            </a:pPr>
            <a:r>
              <a:rPr lang="en-GB" dirty="0" err="1"/>
              <a:t>oddyno</a:t>
            </a:r>
            <a:r>
              <a:rPr lang="en-GB" dirty="0"/>
              <a:t> </a:t>
            </a:r>
            <a:r>
              <a:rPr lang="en-GB" dirty="0" err="1"/>
              <a:t>heibio’dd</a:t>
            </a:r>
            <a:r>
              <a:rPr lang="en-GB" dirty="0"/>
              <a:t> â hi				From there she passes to</a:t>
            </a:r>
          </a:p>
          <a:p>
            <a:pPr marL="0" indent="0">
              <a:buNone/>
            </a:pPr>
            <a:r>
              <a:rPr lang="en-GB" dirty="0" err="1"/>
              <a:t>i</a:t>
            </a:r>
            <a:r>
              <a:rPr lang="en-GB" dirty="0"/>
              <a:t> </a:t>
            </a:r>
            <a:r>
              <a:rPr lang="en-GB" dirty="0" err="1"/>
              <a:t>glos</a:t>
            </a:r>
            <a:r>
              <a:rPr lang="en-GB" dirty="0"/>
              <a:t> da </a:t>
            </a:r>
            <a:r>
              <a:rPr lang="en-GB" dirty="0" err="1"/>
              <a:t>eglwys</a:t>
            </a:r>
            <a:r>
              <a:rPr lang="en-GB" dirty="0"/>
              <a:t> </a:t>
            </a:r>
            <a:r>
              <a:rPr lang="en-GB" dirty="0" err="1"/>
              <a:t>Dewi</a:t>
            </a:r>
            <a:r>
              <a:rPr lang="en-GB" dirty="0"/>
              <a:t>;			      	the good close of St David’s church;</a:t>
            </a:r>
          </a:p>
          <a:p>
            <a:pPr marL="0" indent="0">
              <a:buNone/>
            </a:pPr>
            <a:r>
              <a:rPr lang="en-GB" dirty="0" err="1"/>
              <a:t>offrymu</a:t>
            </a:r>
            <a:r>
              <a:rPr lang="en-GB" dirty="0"/>
              <a:t>, </a:t>
            </a:r>
            <a:r>
              <a:rPr lang="en-GB" dirty="0" err="1"/>
              <a:t>cusanu’r</a:t>
            </a:r>
            <a:r>
              <a:rPr lang="en-GB" dirty="0"/>
              <a:t> saint,			makes an offering of crimson wax</a:t>
            </a:r>
          </a:p>
          <a:p>
            <a:pPr marL="0" indent="0">
              <a:buNone/>
            </a:pPr>
            <a:r>
              <a:rPr lang="en-GB" dirty="0" err="1"/>
              <a:t>iddo</a:t>
            </a:r>
            <a:r>
              <a:rPr lang="en-GB" dirty="0"/>
              <a:t> </a:t>
            </a:r>
            <a:r>
              <a:rPr lang="en-GB" dirty="0" err="1"/>
              <a:t>gŵyr</a:t>
            </a:r>
            <a:r>
              <a:rPr lang="en-GB" dirty="0"/>
              <a:t> </a:t>
            </a:r>
            <a:r>
              <a:rPr lang="en-GB" dirty="0" err="1"/>
              <a:t>rhudd</a:t>
            </a:r>
            <a:r>
              <a:rPr lang="en-GB" dirty="0"/>
              <a:t> ac </a:t>
            </a:r>
            <a:r>
              <a:rPr lang="en-GB" dirty="0" err="1"/>
              <a:t>ariant</a:t>
            </a:r>
            <a:r>
              <a:rPr lang="en-GB" dirty="0"/>
              <a:t>;			and money and kisses the saint;)</a:t>
            </a:r>
          </a:p>
          <a:p>
            <a:endParaRPr lang="en-GB" dirty="0"/>
          </a:p>
          <a:p>
            <a:pPr marL="0" indent="0">
              <a:buNone/>
            </a:pPr>
            <a:r>
              <a:rPr lang="en-GB" dirty="0"/>
              <a:t>(Jane Cartwright, </a:t>
            </a:r>
            <a:r>
              <a:rPr lang="en-GB" i="1" dirty="0"/>
              <a:t>Feminine Sanctity and Spirituality in Medieval Wales</a:t>
            </a:r>
            <a:r>
              <a:rPr lang="en-GB" dirty="0"/>
              <a:t>, t. 106.)</a:t>
            </a:r>
          </a:p>
          <a:p>
            <a:endParaRPr lang="en-GB" dirty="0"/>
          </a:p>
        </p:txBody>
      </p:sp>
    </p:spTree>
    <p:extLst>
      <p:ext uri="{BB962C8B-B14F-4D97-AF65-F5344CB8AC3E}">
        <p14:creationId xmlns:p14="http://schemas.microsoft.com/office/powerpoint/2010/main" val="2497792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28600" y="533400"/>
            <a:ext cx="8229600" cy="1371600"/>
          </a:xfrm>
        </p:spPr>
        <p:txBody>
          <a:bodyPr>
            <a:noAutofit/>
          </a:bodyPr>
          <a:lstStyle/>
          <a:p>
            <a:pPr algn="l"/>
            <a:r>
              <a:rPr lang="en-GB" sz="2400" dirty="0" err="1">
                <a:latin typeface="Times New Roman" panose="02020603050405020304" pitchFamily="18" charset="0"/>
                <a:cs typeface="Times New Roman" panose="02020603050405020304" pitchFamily="18" charset="0"/>
              </a:rPr>
              <a:t>Ffynnon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Santes</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Gwenfrewy</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Winefride</a:t>
            </a:r>
            <a:r>
              <a:rPr lang="en-GB" sz="2400" dirty="0">
                <a:latin typeface="Times New Roman" panose="02020603050405020304" pitchFamily="18" charset="0"/>
                <a:cs typeface="Times New Roman" panose="02020603050405020304" pitchFamily="18" charset="0"/>
              </a:rPr>
              <a:t>) = un o Saith </a:t>
            </a:r>
            <a:r>
              <a:rPr lang="en-GB" sz="2400" dirty="0" err="1">
                <a:latin typeface="Times New Roman" panose="02020603050405020304" pitchFamily="18" charset="0"/>
                <a:cs typeface="Times New Roman" panose="02020603050405020304" pitchFamily="18" charset="0"/>
              </a:rPr>
              <a:t>Ryfeddod</a:t>
            </a:r>
            <a:r>
              <a:rPr lang="en-GB" sz="2400" dirty="0">
                <a:latin typeface="Times New Roman" panose="02020603050405020304" pitchFamily="18" charset="0"/>
                <a:cs typeface="Times New Roman" panose="02020603050405020304" pitchFamily="18" charset="0"/>
              </a:rPr>
              <a:t> Cymru</a:t>
            </a:r>
            <a:br>
              <a:rPr lang="en-GB" sz="2400" dirty="0">
                <a:latin typeface="Times New Roman" panose="02020603050405020304" pitchFamily="18" charset="0"/>
                <a:cs typeface="Times New Roman" panose="02020603050405020304" pitchFamily="18" charset="0"/>
              </a:rPr>
            </a:br>
            <a:r>
              <a:rPr lang="en-GB" sz="2400" dirty="0">
                <a:latin typeface="Times New Roman" panose="02020603050405020304" pitchFamily="18" charset="0"/>
                <a:cs typeface="Times New Roman" panose="02020603050405020304" pitchFamily="18" charset="0"/>
              </a:rPr>
              <a:t>Mae </a:t>
            </a:r>
            <a:r>
              <a:rPr lang="en-GB" sz="2400" dirty="0" err="1">
                <a:latin typeface="Times New Roman" panose="02020603050405020304" pitchFamily="18" charset="0"/>
                <a:cs typeface="Times New Roman" panose="02020603050405020304" pitchFamily="18" charset="0"/>
              </a:rPr>
              <a:t>nifer</a:t>
            </a:r>
            <a:r>
              <a:rPr lang="en-GB" sz="2400" dirty="0">
                <a:latin typeface="Times New Roman" panose="02020603050405020304" pitchFamily="18" charset="0"/>
                <a:cs typeface="Times New Roman" panose="02020603050405020304" pitchFamily="18" charset="0"/>
              </a:rPr>
              <a:t> o </a:t>
            </a:r>
            <a:r>
              <a:rPr lang="en-GB" sz="2400" dirty="0" err="1">
                <a:latin typeface="Times New Roman" panose="02020603050405020304" pitchFamily="18" charset="0"/>
                <a:cs typeface="Times New Roman" panose="02020603050405020304" pitchFamily="18" charset="0"/>
              </a:rPr>
              <a:t>gopïau</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o’i</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buchedd</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yn</a:t>
            </a:r>
            <a:r>
              <a:rPr lang="en-GB" sz="2400" dirty="0">
                <a:latin typeface="Times New Roman" panose="02020603050405020304" pitchFamily="18" charset="0"/>
                <a:cs typeface="Times New Roman" panose="02020603050405020304" pitchFamily="18" charset="0"/>
              </a:rPr>
              <a:t> </a:t>
            </a:r>
            <a:r>
              <a:rPr lang="en-GB" sz="2400" dirty="0" err="1">
                <a:latin typeface="Times New Roman" panose="02020603050405020304" pitchFamily="18" charset="0"/>
                <a:cs typeface="Times New Roman" panose="02020603050405020304" pitchFamily="18" charset="0"/>
              </a:rPr>
              <a:t>Lladin</a:t>
            </a:r>
            <a:r>
              <a:rPr lang="en-GB" sz="2400" dirty="0">
                <a:latin typeface="Times New Roman" panose="02020603050405020304" pitchFamily="18" charset="0"/>
                <a:cs typeface="Times New Roman" panose="02020603050405020304" pitchFamily="18" charset="0"/>
              </a:rPr>
              <a:t> a </a:t>
            </a:r>
            <a:r>
              <a:rPr lang="en-GB" sz="2400" dirty="0" err="1">
                <a:latin typeface="Times New Roman" panose="02020603050405020304" pitchFamily="18" charset="0"/>
                <a:cs typeface="Times New Roman" panose="02020603050405020304" pitchFamily="18" charset="0"/>
              </a:rPr>
              <a:t>Chymraeg</a:t>
            </a:r>
            <a:br>
              <a:rPr lang="en-GB" sz="2400" dirty="0">
                <a:latin typeface="Times New Roman" panose="02020603050405020304" pitchFamily="18" charset="0"/>
                <a:cs typeface="Times New Roman" panose="02020603050405020304" pitchFamily="18" charset="0"/>
              </a:rPr>
            </a:br>
            <a:r>
              <a:rPr lang="en-GB" sz="1600" dirty="0" err="1">
                <a:latin typeface="Times New Roman" panose="02020603050405020304" pitchFamily="18" charset="0"/>
                <a:cs typeface="Times New Roman" panose="02020603050405020304" pitchFamily="18" charset="0"/>
              </a:rPr>
              <a:t>llun</a:t>
            </a:r>
            <a:r>
              <a:rPr lang="en-GB" sz="1600" dirty="0">
                <a:latin typeface="Times New Roman" panose="02020603050405020304" pitchFamily="18" charset="0"/>
                <a:cs typeface="Times New Roman" panose="02020603050405020304" pitchFamily="18" charset="0"/>
              </a:rPr>
              <a:t>: </a:t>
            </a:r>
            <a:r>
              <a:rPr lang="en-GB" sz="1600" i="1" dirty="0" err="1">
                <a:latin typeface="Times New Roman" panose="02020603050405020304" pitchFamily="18" charset="0"/>
                <a:cs typeface="Times New Roman" panose="02020603050405020304" pitchFamily="18" charset="0"/>
              </a:rPr>
              <a:t>Buchedd</a:t>
            </a:r>
            <a:r>
              <a:rPr lang="en-GB" sz="1600" i="1" dirty="0">
                <a:latin typeface="Times New Roman" panose="02020603050405020304" pitchFamily="18" charset="0"/>
                <a:cs typeface="Times New Roman" panose="02020603050405020304" pitchFamily="18" charset="0"/>
              </a:rPr>
              <a:t> </a:t>
            </a:r>
            <a:r>
              <a:rPr lang="en-GB" sz="1800" i="1" dirty="0" err="1">
                <a:latin typeface="Times New Roman" panose="02020603050405020304" pitchFamily="18" charset="0"/>
                <a:cs typeface="Times New Roman" panose="02020603050405020304" pitchFamily="18" charset="0"/>
              </a:rPr>
              <a:t>Gwenfrewy</a:t>
            </a:r>
            <a:r>
              <a:rPr lang="en-GB" sz="1800" i="1" dirty="0">
                <a:latin typeface="Times New Roman" panose="02020603050405020304" pitchFamily="18" charset="0"/>
                <a:cs typeface="Times New Roman" panose="02020603050405020304" pitchFamily="18" charset="0"/>
              </a:rPr>
              <a:t>/The Life of St </a:t>
            </a:r>
            <a:r>
              <a:rPr lang="en-GB" sz="1800" i="1" dirty="0" err="1">
                <a:latin typeface="Times New Roman" panose="02020603050405020304" pitchFamily="18" charset="0"/>
                <a:cs typeface="Times New Roman" panose="02020603050405020304" pitchFamily="18" charset="0"/>
              </a:rPr>
              <a:t>Winefride</a:t>
            </a:r>
            <a:r>
              <a:rPr lang="en-GB" sz="1800" i="1" dirty="0">
                <a:latin typeface="Times New Roman" panose="02020603050405020304" pitchFamily="18" charset="0"/>
                <a:cs typeface="Times New Roman" panose="02020603050405020304" pitchFamily="18" charset="0"/>
              </a:rPr>
              <a:t> </a:t>
            </a:r>
            <a:r>
              <a:rPr lang="en-GB" sz="1800" dirty="0">
                <a:latin typeface="Times New Roman" panose="02020603050405020304" pitchFamily="18" charset="0"/>
                <a:cs typeface="Times New Roman" panose="02020603050405020304" pitchFamily="18" charset="0"/>
              </a:rPr>
              <a:t>Aberystwyth, NLW, MS </a:t>
            </a:r>
            <a:r>
              <a:rPr lang="en-GB" sz="1800" dirty="0" err="1">
                <a:latin typeface="Times New Roman" panose="02020603050405020304" pitchFamily="18" charset="0"/>
                <a:cs typeface="Times New Roman" panose="02020603050405020304" pitchFamily="18" charset="0"/>
              </a:rPr>
              <a:t>Peniarth</a:t>
            </a:r>
            <a:r>
              <a:rPr lang="en-GB" sz="1800" dirty="0">
                <a:latin typeface="Times New Roman" panose="02020603050405020304" pitchFamily="18" charset="0"/>
                <a:cs typeface="Times New Roman" panose="02020603050405020304" pitchFamily="18" charset="0"/>
              </a:rPr>
              <a:t> 27ii, p. 120 G15</a:t>
            </a:r>
            <a:r>
              <a:rPr lang="en-GB" sz="2400" dirty="0">
                <a:latin typeface="Times New Roman" panose="02020603050405020304" pitchFamily="18" charset="0"/>
                <a:cs typeface="Times New Roman" panose="02020603050405020304" pitchFamily="18" charset="0"/>
              </a:rPr>
              <a:t>		</a:t>
            </a:r>
            <a:br>
              <a:rPr lang="en-GB" sz="2400" dirty="0">
                <a:latin typeface="Times New Roman" panose="02020603050405020304" pitchFamily="18" charset="0"/>
                <a:cs typeface="Times New Roman" panose="02020603050405020304" pitchFamily="18" charset="0"/>
              </a:rPr>
            </a:br>
            <a:br>
              <a:rPr lang="en-GB" sz="2400" dirty="0">
                <a:latin typeface="Times New Roman" panose="02020603050405020304" pitchFamily="18" charset="0"/>
                <a:cs typeface="Times New Roman" panose="02020603050405020304" pitchFamily="18" charset="0"/>
              </a:rPr>
            </a:br>
            <a:endParaRPr lang="en-GB" sz="2400" dirty="0">
              <a:latin typeface="Times New Roman" panose="02020603050405020304" pitchFamily="18" charset="0"/>
              <a:cs typeface="Times New Roman" panose="02020603050405020304" pitchFamily="18" charset="0"/>
            </a:endParaRPr>
          </a:p>
        </p:txBody>
      </p:sp>
      <p:pic>
        <p:nvPicPr>
          <p:cNvPr id="7" name="Content Placeholder 3"/>
          <p:cNvPicPr>
            <a:picLocks noGrp="1" noChangeAspect="1"/>
          </p:cNvPicPr>
          <p:nvPr>
            <p:ph idx="1"/>
          </p:nvPr>
        </p:nvPicPr>
        <p:blipFill rotWithShape="1">
          <a:blip r:embed="rId2"/>
          <a:srcRect l="4858" t="3882" r="1573"/>
          <a:stretch/>
        </p:blipFill>
        <p:spPr>
          <a:xfrm>
            <a:off x="304800" y="1905000"/>
            <a:ext cx="3519149" cy="3920331"/>
          </a:xfrm>
          <a:prstGeom prst="rect">
            <a:avLst/>
          </a:prstGeom>
        </p:spPr>
      </p:pic>
      <p:pic>
        <p:nvPicPr>
          <p:cNvPr id="2" name="Picture 1">
            <a:extLst>
              <a:ext uri="{FF2B5EF4-FFF2-40B4-BE49-F238E27FC236}">
                <a16:creationId xmlns:a16="http://schemas.microsoft.com/office/drawing/2014/main" id="{8C9359A5-DA53-AD80-D565-D34C9FDF7644}"/>
              </a:ext>
            </a:extLst>
          </p:cNvPr>
          <p:cNvPicPr>
            <a:picLocks noChangeAspect="1"/>
          </p:cNvPicPr>
          <p:nvPr/>
        </p:nvPicPr>
        <p:blipFill>
          <a:blip r:embed="rId3"/>
          <a:stretch>
            <a:fillRect/>
          </a:stretch>
        </p:blipFill>
        <p:spPr>
          <a:xfrm>
            <a:off x="4343400" y="2209800"/>
            <a:ext cx="4159672" cy="3024000"/>
          </a:xfrm>
          <a:prstGeom prst="rect">
            <a:avLst/>
          </a:prstGeom>
        </p:spPr>
      </p:pic>
    </p:spTree>
    <p:extLst>
      <p:ext uri="{BB962C8B-B14F-4D97-AF65-F5344CB8AC3E}">
        <p14:creationId xmlns:p14="http://schemas.microsoft.com/office/powerpoint/2010/main" val="3709880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FDE71-162A-584E-1F44-59C3EE173E22}"/>
              </a:ext>
            </a:extLst>
          </p:cNvPr>
          <p:cNvSpPr>
            <a:spLocks noGrp="1"/>
          </p:cNvSpPr>
          <p:nvPr>
            <p:ph type="title"/>
          </p:nvPr>
        </p:nvSpPr>
        <p:spPr>
          <a:xfrm>
            <a:off x="628650" y="152400"/>
            <a:ext cx="7886700" cy="1538289"/>
          </a:xfrm>
        </p:spPr>
        <p:txBody>
          <a:bodyPr>
            <a:normAutofit fontScale="90000"/>
          </a:bodyPr>
          <a:lstStyle/>
          <a:p>
            <a:r>
              <a:rPr lang="en-GB" b="1" dirty="0" err="1">
                <a:latin typeface="Times New Roman" panose="02020603050405020304" pitchFamily="18" charset="0"/>
                <a:cs typeface="Times New Roman" panose="02020603050405020304" pitchFamily="18" charset="0"/>
              </a:rPr>
              <a:t>Santes</a:t>
            </a:r>
            <a:r>
              <a:rPr lang="en-GB" b="1" dirty="0">
                <a:latin typeface="Times New Roman" panose="02020603050405020304" pitchFamily="18" charset="0"/>
                <a:cs typeface="Times New Roman" panose="02020603050405020304" pitchFamily="18" charset="0"/>
              </a:rPr>
              <a:t> Dwynwen, </a:t>
            </a:r>
            <a:r>
              <a:rPr lang="en-GB" b="1" dirty="0" err="1">
                <a:latin typeface="Times New Roman" panose="02020603050405020304" pitchFamily="18" charset="0"/>
                <a:cs typeface="Times New Roman" panose="02020603050405020304" pitchFamily="18" charset="0"/>
              </a:rPr>
              <a:t>nawddsantes</a:t>
            </a:r>
            <a:r>
              <a:rPr lang="en-GB" b="1" dirty="0">
                <a:latin typeface="Times New Roman" panose="02020603050405020304" pitchFamily="18" charset="0"/>
                <a:cs typeface="Times New Roman" panose="02020603050405020304" pitchFamily="18" charset="0"/>
              </a:rPr>
              <a:t> </a:t>
            </a:r>
            <a:r>
              <a:rPr lang="en-GB" b="1" dirty="0" err="1">
                <a:latin typeface="Times New Roman" panose="02020603050405020304" pitchFamily="18" charset="0"/>
                <a:cs typeface="Times New Roman" panose="02020603050405020304" pitchFamily="18" charset="0"/>
              </a:rPr>
              <a:t>cariadon</a:t>
            </a:r>
            <a:r>
              <a:rPr lang="en-GB" b="1" dirty="0">
                <a:latin typeface="Times New Roman" panose="02020603050405020304" pitchFamily="18" charset="0"/>
                <a:cs typeface="Times New Roman" panose="02020603050405020304" pitchFamily="18" charset="0"/>
              </a:rPr>
              <a:t> Cymru, </a:t>
            </a:r>
            <a:r>
              <a:rPr lang="en-GB" b="1" dirty="0" err="1">
                <a:latin typeface="Times New Roman" panose="02020603050405020304" pitchFamily="18" charset="0"/>
                <a:cs typeface="Times New Roman" panose="02020603050405020304" pitchFamily="18" charset="0"/>
              </a:rPr>
              <a:t>Dydd</a:t>
            </a:r>
            <a:r>
              <a:rPr lang="en-GB" b="1" dirty="0">
                <a:latin typeface="Times New Roman" panose="02020603050405020304" pitchFamily="18" charset="0"/>
                <a:cs typeface="Times New Roman" panose="02020603050405020304" pitchFamily="18" charset="0"/>
              </a:rPr>
              <a:t> </a:t>
            </a:r>
            <a:r>
              <a:rPr lang="en-GB" b="1" dirty="0" err="1">
                <a:latin typeface="Times New Roman" panose="02020603050405020304" pitchFamily="18" charset="0"/>
                <a:cs typeface="Times New Roman" panose="02020603050405020304" pitchFamily="18" charset="0"/>
              </a:rPr>
              <a:t>Gŵyl</a:t>
            </a:r>
            <a:r>
              <a:rPr lang="en-GB" b="1" dirty="0">
                <a:latin typeface="Times New Roman" panose="02020603050405020304" pitchFamily="18" charset="0"/>
                <a:cs typeface="Times New Roman" panose="02020603050405020304" pitchFamily="18" charset="0"/>
              </a:rPr>
              <a:t> 25 </a:t>
            </a:r>
            <a:r>
              <a:rPr lang="en-GB" b="1" dirty="0" err="1">
                <a:latin typeface="Times New Roman" panose="02020603050405020304" pitchFamily="18" charset="0"/>
                <a:cs typeface="Times New Roman" panose="02020603050405020304" pitchFamily="18" charset="0"/>
              </a:rPr>
              <a:t>Ionawr</a:t>
            </a:r>
            <a:r>
              <a:rPr lang="en-GB" b="1" dirty="0">
                <a:latin typeface="Times New Roman" panose="02020603050405020304" pitchFamily="18" charset="0"/>
                <a:cs typeface="Times New Roman" panose="02020603050405020304" pitchFamily="18" charset="0"/>
              </a:rPr>
              <a:t> </a:t>
            </a:r>
            <a:r>
              <a:rPr lang="en-GB" sz="1800" b="1" dirty="0" err="1">
                <a:latin typeface="Times New Roman" panose="02020603050405020304" pitchFamily="18" charset="0"/>
                <a:cs typeface="Times New Roman" panose="02020603050405020304" pitchFamily="18" charset="0"/>
              </a:rPr>
              <a:t>llun</a:t>
            </a:r>
            <a:r>
              <a:rPr lang="en-GB" sz="1800" b="1" dirty="0">
                <a:latin typeface="Times New Roman" panose="02020603050405020304" pitchFamily="18" charset="0"/>
                <a:cs typeface="Times New Roman" panose="02020603050405020304" pitchFamily="18" charset="0"/>
              </a:rPr>
              <a:t>: Ynys </a:t>
            </a:r>
            <a:r>
              <a:rPr lang="en-GB" sz="1800" b="1" dirty="0" err="1">
                <a:latin typeface="Times New Roman" panose="02020603050405020304" pitchFamily="18" charset="0"/>
                <a:cs typeface="Times New Roman" panose="02020603050405020304" pitchFamily="18" charset="0"/>
              </a:rPr>
              <a:t>Llanddwyn</a:t>
            </a:r>
            <a:r>
              <a:rPr lang="en-GB" sz="1800" b="1" dirty="0">
                <a:latin typeface="Times New Roman" panose="02020603050405020304" pitchFamily="18" charset="0"/>
                <a:cs typeface="Times New Roman" panose="02020603050405020304" pitchFamily="18" charset="0"/>
              </a:rPr>
              <a:t> Jane Cartwright</a:t>
            </a:r>
          </a:p>
        </p:txBody>
      </p:sp>
      <p:pic>
        <p:nvPicPr>
          <p:cNvPr id="1026" name="Picture 2" descr="Image preview">
            <a:extLst>
              <a:ext uri="{FF2B5EF4-FFF2-40B4-BE49-F238E27FC236}">
                <a16:creationId xmlns:a16="http://schemas.microsoft.com/office/drawing/2014/main" id="{3195190A-8383-E0B2-3729-20584ECBE8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752600"/>
            <a:ext cx="6816000" cy="510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7401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DD8BEF-808B-EE51-E58F-94B6A2868EF7}"/>
              </a:ext>
            </a:extLst>
          </p:cNvPr>
          <p:cNvSpPr>
            <a:spLocks noGrp="1"/>
          </p:cNvSpPr>
          <p:nvPr>
            <p:ph type="title"/>
          </p:nvPr>
        </p:nvSpPr>
        <p:spPr>
          <a:xfrm>
            <a:off x="609600" y="548680"/>
            <a:ext cx="7772400" cy="1143000"/>
          </a:xfrm>
        </p:spPr>
        <p:txBody>
          <a:bodyPr/>
          <a:lstStyle/>
          <a:p>
            <a:pPr algn="l"/>
            <a:r>
              <a:rPr lang="en-GB" sz="2000" dirty="0"/>
              <a:t>Iolo Morganwg (1747-1826)</a:t>
            </a:r>
            <a:br>
              <a:rPr lang="en-GB" sz="2000" dirty="0"/>
            </a:br>
            <a:r>
              <a:rPr lang="en-GB" sz="2000" dirty="0" err="1"/>
              <a:t>Llyfr</a:t>
            </a:r>
            <a:r>
              <a:rPr lang="en-GB" sz="2000" dirty="0"/>
              <a:t> </a:t>
            </a:r>
            <a:r>
              <a:rPr lang="en-GB" sz="2000" dirty="0" err="1"/>
              <a:t>Offeren</a:t>
            </a:r>
            <a:r>
              <a:rPr lang="en-GB" sz="2000" dirty="0"/>
              <a:t> Bangor (1494) </a:t>
            </a:r>
            <a:r>
              <a:rPr lang="en-GB" sz="2000" dirty="0" err="1"/>
              <a:t>Maelgwn</a:t>
            </a:r>
            <a:r>
              <a:rPr lang="en-GB" sz="2000" dirty="0"/>
              <a:t> = </a:t>
            </a:r>
            <a:r>
              <a:rPr lang="en-GB" sz="2000" dirty="0" err="1"/>
              <a:t>Maelon</a:t>
            </a:r>
            <a:r>
              <a:rPr lang="en-GB" sz="2000" dirty="0"/>
              <a:t>? </a:t>
            </a:r>
            <a:r>
              <a:rPr lang="en-GB" sz="2000" dirty="0" err="1"/>
              <a:t>Ychwanegwyd</a:t>
            </a:r>
            <a:r>
              <a:rPr lang="en-GB" sz="2000" dirty="0"/>
              <a:t> 3 </a:t>
            </a:r>
            <a:r>
              <a:rPr lang="en-GB" sz="2000" dirty="0" err="1"/>
              <a:t>gweddi</a:t>
            </a:r>
            <a:r>
              <a:rPr lang="en-GB" sz="2000" dirty="0"/>
              <a:t> Ladin</a:t>
            </a:r>
            <a:br>
              <a:rPr lang="en-GB" sz="2000" dirty="0"/>
            </a:br>
            <a:r>
              <a:rPr lang="en-GB" sz="2000" dirty="0" err="1"/>
              <a:t>adfeilion</a:t>
            </a:r>
            <a:r>
              <a:rPr lang="en-GB" sz="2000" dirty="0"/>
              <a:t> yr </a:t>
            </a:r>
            <a:r>
              <a:rPr lang="en-GB" sz="2000" dirty="0" err="1"/>
              <a:t>eglwys</a:t>
            </a:r>
            <a:r>
              <a:rPr lang="en-GB" sz="2000" dirty="0"/>
              <a:t> –</a:t>
            </a:r>
            <a:r>
              <a:rPr lang="en-GB" sz="2000" dirty="0" err="1"/>
              <a:t>cerdd</a:t>
            </a:r>
            <a:r>
              <a:rPr lang="en-GB" sz="2000" dirty="0"/>
              <a:t> </a:t>
            </a:r>
            <a:r>
              <a:rPr lang="en-GB" sz="2000" dirty="0" err="1"/>
              <a:t>ganoloesol</a:t>
            </a:r>
            <a:r>
              <a:rPr lang="en-GB" sz="2000" dirty="0"/>
              <a:t> G16eg Dafydd Trefor (</a:t>
            </a:r>
            <a:r>
              <a:rPr lang="en-GB" sz="2000" i="1" dirty="0"/>
              <a:t>c</a:t>
            </a:r>
            <a:r>
              <a:rPr lang="en-GB" sz="2000" dirty="0"/>
              <a:t>. 1460-</a:t>
            </a:r>
            <a:r>
              <a:rPr lang="en-GB" sz="2000" i="1" dirty="0"/>
              <a:t>c</a:t>
            </a:r>
            <a:r>
              <a:rPr lang="en-GB" sz="2000" dirty="0"/>
              <a:t>. 1528)</a:t>
            </a:r>
          </a:p>
        </p:txBody>
      </p:sp>
      <p:sp>
        <p:nvSpPr>
          <p:cNvPr id="3" name="Content Placeholder 2">
            <a:extLst>
              <a:ext uri="{FF2B5EF4-FFF2-40B4-BE49-F238E27FC236}">
                <a16:creationId xmlns:a16="http://schemas.microsoft.com/office/drawing/2014/main" id="{C3E8D297-11CB-30A2-A543-01CE5FAA374B}"/>
              </a:ext>
            </a:extLst>
          </p:cNvPr>
          <p:cNvSpPr>
            <a:spLocks noGrp="1"/>
          </p:cNvSpPr>
          <p:nvPr>
            <p:ph sz="half" idx="1"/>
          </p:nvPr>
        </p:nvSpPr>
        <p:spPr>
          <a:xfrm>
            <a:off x="0" y="1981200"/>
            <a:ext cx="4495800" cy="4114800"/>
          </a:xfrm>
        </p:spPr>
        <p:txBody>
          <a:bodyPr/>
          <a:lstStyle/>
          <a:p>
            <a:pPr indent="0">
              <a:buNone/>
            </a:pPr>
            <a:r>
              <a:rPr lang="en-GB" sz="2000" dirty="0" err="1">
                <a:effectLst/>
                <a:latin typeface="Times New Roman" panose="02020603050405020304" pitchFamily="18" charset="0"/>
                <a:ea typeface="Times New Roman" panose="02020603050405020304" pitchFamily="18" charset="0"/>
              </a:rPr>
              <a:t>Minteioedd</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ym</a:t>
            </a:r>
            <a:r>
              <a:rPr lang="en-GB" sz="2000" dirty="0">
                <a:effectLst/>
                <a:latin typeface="Times New Roman" panose="02020603050405020304" pitchFamily="18" charset="0"/>
                <a:ea typeface="Times New Roman" panose="02020603050405020304" pitchFamily="18" charset="0"/>
              </a:rPr>
              <a:t> min </a:t>
            </a:r>
            <a:r>
              <a:rPr lang="en-GB" sz="2000" dirty="0" err="1">
                <a:effectLst/>
                <a:latin typeface="Times New Roman" panose="02020603050405020304" pitchFamily="18" charset="0"/>
                <a:ea typeface="Times New Roman" panose="02020603050405020304" pitchFamily="18" charset="0"/>
              </a:rPr>
              <a:t>tywyn</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Merched</a:t>
            </a:r>
            <a:r>
              <a:rPr lang="en-GB" sz="2000" dirty="0">
                <a:effectLst/>
                <a:latin typeface="Times New Roman" panose="02020603050405020304" pitchFamily="18" charset="0"/>
                <a:ea typeface="Times New Roman" panose="02020603050405020304" pitchFamily="18" charset="0"/>
              </a:rPr>
              <a:t> o </a:t>
            </a:r>
            <a:r>
              <a:rPr lang="en-GB" sz="2000" dirty="0" err="1">
                <a:effectLst/>
                <a:latin typeface="Times New Roman" panose="02020603050405020304" pitchFamily="18" charset="0"/>
                <a:ea typeface="Times New Roman" panose="02020603050405020304" pitchFamily="18" charset="0"/>
              </a:rPr>
              <a:t>amrafael</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wledydd</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Meibion</a:t>
            </a:r>
            <a:r>
              <a:rPr lang="en-GB" sz="2000" dirty="0">
                <a:effectLst/>
                <a:latin typeface="Times New Roman" panose="02020603050405020304" pitchFamily="18" charset="0"/>
                <a:ea typeface="Times New Roman" panose="02020603050405020304" pitchFamily="18" charset="0"/>
              </a:rPr>
              <a:t> fil </a:t>
            </a:r>
            <a:r>
              <a:rPr lang="en-GB" sz="2000" dirty="0" err="1">
                <a:effectLst/>
                <a:latin typeface="Times New Roman" panose="02020603050405020304" pitchFamily="18" charset="0"/>
                <a:ea typeface="Times New Roman" panose="02020603050405020304" pitchFamily="18" charset="0"/>
              </a:rPr>
              <a:t>fyrddion</a:t>
            </a:r>
            <a:r>
              <a:rPr lang="en-GB" sz="2000" dirty="0">
                <a:effectLst/>
                <a:latin typeface="Times New Roman" panose="02020603050405020304" pitchFamily="18" charset="0"/>
                <a:ea typeface="Times New Roman" panose="02020603050405020304" pitchFamily="18" charset="0"/>
              </a:rPr>
              <a:t> a </a:t>
            </a:r>
            <a:r>
              <a:rPr lang="en-GB" sz="2000" dirty="0" err="1">
                <a:effectLst/>
                <a:latin typeface="Times New Roman" panose="02020603050405020304" pitchFamily="18" charset="0"/>
                <a:ea typeface="Times New Roman" panose="02020603050405020304" pitchFamily="18" charset="0"/>
              </a:rPr>
              <a:t>fydd</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Cleifion</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rhwng</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ei</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ffynhonnau</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Crupliaid</a:t>
            </a:r>
            <a:r>
              <a:rPr lang="en-GB" sz="2000" dirty="0">
                <a:effectLst/>
                <a:latin typeface="Times New Roman" panose="02020603050405020304" pitchFamily="18" charset="0"/>
                <a:ea typeface="Times New Roman" panose="02020603050405020304" pitchFamily="18" charset="0"/>
              </a:rPr>
              <a:t> a </a:t>
            </a:r>
            <a:r>
              <a:rPr lang="en-GB" sz="2000" dirty="0" err="1">
                <a:effectLst/>
                <a:latin typeface="Times New Roman" panose="02020603050405020304" pitchFamily="18" charset="0"/>
                <a:ea typeface="Times New Roman" panose="02020603050405020304" pitchFamily="18" charset="0"/>
              </a:rPr>
              <a:t>gweniaid</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yn</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gwau</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Bronnydd</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fel</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lluoedd</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brenin</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Pobl</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o’r</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wlad</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pawb</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ar</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ei</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lin</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Taprau</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cwyr</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pabwyr</a:t>
            </a:r>
            <a:r>
              <a:rPr lang="en-GB" sz="2000" dirty="0">
                <a:effectLst/>
                <a:latin typeface="Times New Roman" panose="02020603050405020304" pitchFamily="18" charset="0"/>
                <a:ea typeface="Times New Roman" panose="02020603050405020304" pitchFamily="18" charset="0"/>
              </a:rPr>
              <a:t> er </a:t>
            </a:r>
            <a:r>
              <a:rPr lang="en-GB" sz="2000" dirty="0" err="1">
                <a:effectLst/>
                <a:latin typeface="Times New Roman" panose="02020603050405020304" pitchFamily="18" charset="0"/>
                <a:ea typeface="Times New Roman" panose="02020603050405020304" pitchFamily="18" charset="0"/>
              </a:rPr>
              <a:t>pwyll</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Pibau</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gwin</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pawb</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â’i</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gannwyll</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Crysau’n</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llawn</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brychau</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gerbron</a:t>
            </a:r>
            <a:r>
              <a:rPr lang="en-GB" sz="2000" dirty="0">
                <a:effectLst/>
                <a:latin typeface="Times New Roman" panose="02020603050405020304" pitchFamily="18" charset="0"/>
                <a:ea typeface="Times New Roman" panose="02020603050405020304" pitchFamily="18" charset="0"/>
              </a:rPr>
              <a:t>,</a:t>
            </a:r>
          </a:p>
          <a:p>
            <a:pPr indent="0">
              <a:buNone/>
            </a:pPr>
            <a:r>
              <a:rPr lang="en-GB" sz="2000" dirty="0" err="1">
                <a:effectLst/>
                <a:latin typeface="Times New Roman" panose="02020603050405020304" pitchFamily="18" charset="0"/>
                <a:ea typeface="Times New Roman" panose="02020603050405020304" pitchFamily="18" charset="0"/>
              </a:rPr>
              <a:t>Miragl</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wrth</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godi</a:t>
            </a:r>
            <a:r>
              <a:rPr lang="en-GB" sz="2000" dirty="0">
                <a:effectLst/>
                <a:latin typeface="Times New Roman" panose="02020603050405020304" pitchFamily="18" charset="0"/>
                <a:ea typeface="Times New Roman" panose="02020603050405020304" pitchFamily="18" charset="0"/>
              </a:rPr>
              <a:t> </a:t>
            </a:r>
            <a:r>
              <a:rPr lang="en-GB" sz="2000" dirty="0" err="1">
                <a:effectLst/>
                <a:latin typeface="Times New Roman" panose="02020603050405020304" pitchFamily="18" charset="0"/>
                <a:ea typeface="Times New Roman" panose="02020603050405020304" pitchFamily="18" charset="0"/>
              </a:rPr>
              <a:t>meirwon</a:t>
            </a:r>
            <a:r>
              <a:rPr lang="en-GB" sz="2000" dirty="0">
                <a:effectLst/>
                <a:latin typeface="Times New Roman" panose="02020603050405020304" pitchFamily="18" charset="0"/>
                <a:ea typeface="Times New Roman" panose="02020603050405020304" pitchFamily="18" charset="0"/>
              </a:rPr>
              <a:t>!</a:t>
            </a:r>
          </a:p>
          <a:p>
            <a:pPr marL="0" indent="0" algn="just">
              <a:buNone/>
            </a:pPr>
            <a:r>
              <a:rPr lang="en-GB" sz="1100" i="1" dirty="0">
                <a:effectLst/>
                <a:latin typeface="Times New Roman" panose="02020603050405020304" pitchFamily="18" charset="0"/>
                <a:ea typeface="Times New Roman" panose="02020603050405020304" pitchFamily="18" charset="0"/>
              </a:rPr>
              <a:t>Gwaith </a:t>
            </a:r>
            <a:r>
              <a:rPr lang="en-GB" sz="1100" i="1" dirty="0" err="1">
                <a:effectLst/>
                <a:latin typeface="Times New Roman" panose="02020603050405020304" pitchFamily="18" charset="0"/>
                <a:ea typeface="Times New Roman" panose="02020603050405020304" pitchFamily="18" charset="0"/>
              </a:rPr>
              <a:t>Syr</a:t>
            </a:r>
            <a:r>
              <a:rPr lang="en-GB" sz="1100" i="1" dirty="0">
                <a:effectLst/>
                <a:latin typeface="Times New Roman" panose="02020603050405020304" pitchFamily="18" charset="0"/>
                <a:ea typeface="Times New Roman" panose="02020603050405020304" pitchFamily="18" charset="0"/>
              </a:rPr>
              <a:t> Dafydd Trefor</a:t>
            </a:r>
            <a:r>
              <a:rPr lang="en-GB" sz="1100" dirty="0">
                <a:effectLst/>
                <a:latin typeface="Times New Roman" panose="02020603050405020304" pitchFamily="18" charset="0"/>
                <a:ea typeface="Times New Roman" panose="02020603050405020304" pitchFamily="18" charset="0"/>
              </a:rPr>
              <a:t>, ed. Rhiannon Ifans (Aberystwyth: CAWCS, 2005), p. 67.</a:t>
            </a:r>
          </a:p>
          <a:p>
            <a:endParaRPr lang="en-GB" dirty="0"/>
          </a:p>
        </p:txBody>
      </p:sp>
      <p:sp>
        <p:nvSpPr>
          <p:cNvPr id="4" name="Content Placeholder 3">
            <a:extLst>
              <a:ext uri="{FF2B5EF4-FFF2-40B4-BE49-F238E27FC236}">
                <a16:creationId xmlns:a16="http://schemas.microsoft.com/office/drawing/2014/main" id="{BAD75FC4-8D65-7359-9641-15B59384F714}"/>
              </a:ext>
            </a:extLst>
          </p:cNvPr>
          <p:cNvSpPr>
            <a:spLocks noGrp="1"/>
          </p:cNvSpPr>
          <p:nvPr>
            <p:ph sz="half" idx="2"/>
          </p:nvPr>
        </p:nvSpPr>
        <p:spPr>
          <a:xfrm>
            <a:off x="3707904" y="1981200"/>
            <a:ext cx="5760640" cy="4114800"/>
          </a:xfrm>
        </p:spPr>
        <p:txBody>
          <a:bodyPr/>
          <a:lstStyle/>
          <a:p>
            <a:pPr indent="0">
              <a:buNone/>
            </a:pPr>
            <a:r>
              <a:rPr lang="en-GB" sz="1800" dirty="0">
                <a:effectLst/>
                <a:latin typeface="Times New Roman" panose="02020603050405020304" pitchFamily="18" charset="0"/>
                <a:ea typeface="Times New Roman" panose="02020603050405020304" pitchFamily="18" charset="0"/>
              </a:rPr>
              <a:t>Crowds on the edge of the seashore:</a:t>
            </a:r>
          </a:p>
          <a:p>
            <a:pPr indent="0">
              <a:buNone/>
            </a:pPr>
            <a:r>
              <a:rPr lang="en-GB" sz="1800" dirty="0">
                <a:effectLst/>
                <a:latin typeface="Times New Roman" panose="02020603050405020304" pitchFamily="18" charset="0"/>
                <a:ea typeface="Times New Roman" panose="02020603050405020304" pitchFamily="18" charset="0"/>
              </a:rPr>
              <a:t>Girls from various regions,</a:t>
            </a:r>
          </a:p>
          <a:p>
            <a:pPr indent="0">
              <a:buNone/>
            </a:pPr>
            <a:r>
              <a:rPr lang="en-GB" sz="1800" dirty="0">
                <a:effectLst/>
                <a:latin typeface="Times New Roman" panose="02020603050405020304" pitchFamily="18" charset="0"/>
                <a:ea typeface="Times New Roman" panose="02020603050405020304" pitchFamily="18" charset="0"/>
              </a:rPr>
              <a:t>An innumerable myriad of men are to be found [there]</a:t>
            </a:r>
          </a:p>
          <a:p>
            <a:pPr indent="0">
              <a:buNone/>
            </a:pPr>
            <a:r>
              <a:rPr lang="en-GB" sz="1800" dirty="0">
                <a:effectLst/>
                <a:latin typeface="Times New Roman" panose="02020603050405020304" pitchFamily="18" charset="0"/>
                <a:ea typeface="Times New Roman" panose="02020603050405020304" pitchFamily="18" charset="0"/>
              </a:rPr>
              <a:t>Sick people, cripples and the weak</a:t>
            </a:r>
          </a:p>
          <a:p>
            <a:pPr indent="0">
              <a:buNone/>
            </a:pPr>
            <a:r>
              <a:rPr lang="en-GB" sz="1800" dirty="0">
                <a:effectLst/>
                <a:latin typeface="Times New Roman" panose="02020603050405020304" pitchFamily="18" charset="0"/>
                <a:ea typeface="Times New Roman" panose="02020603050405020304" pitchFamily="18" charset="0"/>
              </a:rPr>
              <a:t>bustling between the holy wells,</a:t>
            </a:r>
          </a:p>
          <a:p>
            <a:pPr indent="0">
              <a:buNone/>
            </a:pPr>
            <a:r>
              <a:rPr lang="en-GB" sz="1800" dirty="0">
                <a:effectLst/>
                <a:latin typeface="Times New Roman" panose="02020603050405020304" pitchFamily="18" charset="0"/>
                <a:ea typeface="Times New Roman" panose="02020603050405020304" pitchFamily="18" charset="0"/>
              </a:rPr>
              <a:t>Hill slopes [covered with people] like a king’s army,</a:t>
            </a:r>
          </a:p>
          <a:p>
            <a:pPr indent="0">
              <a:buNone/>
            </a:pPr>
            <a:r>
              <a:rPr lang="en-GB" sz="1800" dirty="0">
                <a:effectLst/>
                <a:latin typeface="Times New Roman" panose="02020603050405020304" pitchFamily="18" charset="0"/>
                <a:ea typeface="Times New Roman" panose="02020603050405020304" pitchFamily="18" charset="0"/>
              </a:rPr>
              <a:t>People from the countryside, everyone on his knees,</a:t>
            </a:r>
          </a:p>
          <a:p>
            <a:pPr indent="0">
              <a:buNone/>
            </a:pPr>
            <a:r>
              <a:rPr lang="en-GB" sz="1800" dirty="0">
                <a:effectLst/>
                <a:latin typeface="Times New Roman" panose="02020603050405020304" pitchFamily="18" charset="0"/>
                <a:ea typeface="Times New Roman" panose="02020603050405020304" pitchFamily="18" charset="0"/>
              </a:rPr>
              <a:t>Wax tapers, candle wicks for health of mind,</a:t>
            </a:r>
          </a:p>
          <a:p>
            <a:pPr indent="0">
              <a:buNone/>
            </a:pPr>
            <a:r>
              <a:rPr lang="en-GB" sz="1800" dirty="0">
                <a:effectLst/>
                <a:latin typeface="Times New Roman" panose="02020603050405020304" pitchFamily="18" charset="0"/>
                <a:ea typeface="Times New Roman" panose="02020603050405020304" pitchFamily="18" charset="0"/>
              </a:rPr>
              <a:t>Pipes of wine, everyone with his candle,</a:t>
            </a:r>
          </a:p>
          <a:p>
            <a:pPr indent="0">
              <a:buNone/>
            </a:pPr>
            <a:r>
              <a:rPr lang="en-GB" sz="1800" dirty="0">
                <a:effectLst/>
                <a:latin typeface="Times New Roman" panose="02020603050405020304" pitchFamily="18" charset="0"/>
                <a:ea typeface="Times New Roman" panose="02020603050405020304" pitchFamily="18" charset="0"/>
              </a:rPr>
              <a:t>Shirts covered in stains nearby,</a:t>
            </a:r>
          </a:p>
          <a:p>
            <a:pPr indent="0">
              <a:buNone/>
            </a:pPr>
            <a:r>
              <a:rPr lang="en-GB" sz="1800" dirty="0">
                <a:effectLst/>
                <a:latin typeface="Times New Roman" panose="02020603050405020304" pitchFamily="18" charset="0"/>
                <a:ea typeface="Times New Roman" panose="02020603050405020304" pitchFamily="18" charset="0"/>
              </a:rPr>
              <a:t>A miracle as the dead are resurrected!) </a:t>
            </a:r>
          </a:p>
          <a:p>
            <a:pPr indent="0">
              <a:buNone/>
            </a:pPr>
            <a:r>
              <a:rPr lang="en-GB" sz="1200" dirty="0">
                <a:latin typeface="Times New Roman" panose="02020603050405020304" pitchFamily="18" charset="0"/>
                <a:ea typeface="Times New Roman" panose="02020603050405020304" pitchFamily="18" charset="0"/>
              </a:rPr>
              <a:t>trans. Jane Cartwright, </a:t>
            </a:r>
            <a:r>
              <a:rPr lang="en-GB" sz="1200" i="1" dirty="0">
                <a:latin typeface="Times New Roman" panose="02020603050405020304" pitchFamily="18" charset="0"/>
                <a:ea typeface="Times New Roman" panose="02020603050405020304" pitchFamily="18" charset="0"/>
              </a:rPr>
              <a:t>Feminine Sanctity and Spirituality</a:t>
            </a:r>
            <a:r>
              <a:rPr lang="en-GB" sz="1200" dirty="0">
                <a:latin typeface="Times New Roman" panose="02020603050405020304" pitchFamily="18" charset="0"/>
                <a:ea typeface="Times New Roman" panose="02020603050405020304" pitchFamily="18" charset="0"/>
              </a:rPr>
              <a:t> (Cardiff: UWP,, 2008 pp. 90-91)</a:t>
            </a:r>
            <a:endParaRPr lang="en-GB" sz="1200" dirty="0">
              <a:effectLst/>
              <a:latin typeface="Times New Roman" panose="02020603050405020304" pitchFamily="18" charset="0"/>
              <a:ea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771774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C4211-6F93-8CA3-7184-BD45277AADF1}"/>
              </a:ext>
            </a:extLst>
          </p:cNvPr>
          <p:cNvSpPr>
            <a:spLocks noGrp="1"/>
          </p:cNvSpPr>
          <p:nvPr>
            <p:ph type="title"/>
          </p:nvPr>
        </p:nvSpPr>
        <p:spPr/>
        <p:txBody>
          <a:bodyPr/>
          <a:lstStyle/>
          <a:p>
            <a:r>
              <a:rPr lang="en-GB" dirty="0"/>
              <a:t>Y </a:t>
            </a:r>
            <a:r>
              <a:rPr lang="en-GB" dirty="0" err="1"/>
              <a:t>Gododdin</a:t>
            </a:r>
            <a:endParaRPr lang="en-GB" dirty="0"/>
          </a:p>
        </p:txBody>
      </p:sp>
      <p:sp>
        <p:nvSpPr>
          <p:cNvPr id="3" name="Content Placeholder 2">
            <a:extLst>
              <a:ext uri="{FF2B5EF4-FFF2-40B4-BE49-F238E27FC236}">
                <a16:creationId xmlns:a16="http://schemas.microsoft.com/office/drawing/2014/main" id="{04D245A8-2353-0626-4BBD-44315CEAAFF1}"/>
              </a:ext>
            </a:extLst>
          </p:cNvPr>
          <p:cNvSpPr>
            <a:spLocks noGrp="1"/>
          </p:cNvSpPr>
          <p:nvPr>
            <p:ph idx="1"/>
          </p:nvPr>
        </p:nvSpPr>
        <p:spPr/>
        <p:txBody>
          <a:bodyPr>
            <a:normAutofit fontScale="47500" lnSpcReduction="20000"/>
          </a:bodyPr>
          <a:lstStyle/>
          <a:p>
            <a:pPr marL="0" indent="0">
              <a:buNone/>
            </a:pPr>
            <a:r>
              <a:rPr lang="en-GB" b="1" dirty="0" err="1"/>
              <a:t>Pennill</a:t>
            </a:r>
            <a:r>
              <a:rPr lang="en-GB" b="1" dirty="0"/>
              <a:t> </a:t>
            </a:r>
            <a:r>
              <a:rPr lang="en-GB" b="1" dirty="0" err="1"/>
              <a:t>o’r</a:t>
            </a:r>
            <a:r>
              <a:rPr lang="en-GB" b="1" dirty="0"/>
              <a:t> </a:t>
            </a:r>
            <a:r>
              <a:rPr lang="en-GB" b="1" dirty="0" err="1"/>
              <a:t>Gododdin</a:t>
            </a:r>
            <a:r>
              <a:rPr lang="en-GB" b="1" dirty="0"/>
              <a:t> (</a:t>
            </a:r>
            <a:r>
              <a:rPr lang="en-GB" b="1" dirty="0" err="1"/>
              <a:t>mewn</a:t>
            </a:r>
            <a:r>
              <a:rPr lang="en-GB" b="1" dirty="0"/>
              <a:t> </a:t>
            </a:r>
            <a:r>
              <a:rPr lang="en-GB" b="1" dirty="0" err="1"/>
              <a:t>orgraff</a:t>
            </a:r>
            <a:r>
              <a:rPr lang="en-GB" b="1" dirty="0"/>
              <a:t> Cymraeg </a:t>
            </a:r>
            <a:r>
              <a:rPr lang="en-GB" b="1" dirty="0" err="1"/>
              <a:t>Diweddar</a:t>
            </a:r>
            <a:r>
              <a:rPr lang="en-GB" b="1" dirty="0"/>
              <a:t>): </a:t>
            </a:r>
          </a:p>
          <a:p>
            <a:pPr marL="0" indent="0">
              <a:buNone/>
            </a:pPr>
            <a:r>
              <a:rPr lang="cy-GB" sz="3200" dirty="0"/>
              <a:t>Gwŷr a aeth </a:t>
            </a:r>
            <a:r>
              <a:rPr lang="cy-GB" sz="3200" dirty="0" err="1"/>
              <a:t>Gatraeth</a:t>
            </a:r>
            <a:r>
              <a:rPr lang="cy-GB" sz="3200" dirty="0"/>
              <a:t> oedd ffraeth eu llu;    	</a:t>
            </a:r>
            <a:r>
              <a:rPr lang="en-GB" sz="3200" dirty="0"/>
              <a:t>Men went to </a:t>
            </a:r>
            <a:r>
              <a:rPr lang="en-GB" sz="3200" dirty="0" err="1"/>
              <a:t>Catraeth</a:t>
            </a:r>
            <a:r>
              <a:rPr lang="en-GB" sz="3200" dirty="0"/>
              <a:t>, their host was swift,</a:t>
            </a:r>
          </a:p>
          <a:p>
            <a:pPr marL="0" indent="0">
              <a:buNone/>
            </a:pPr>
            <a:r>
              <a:rPr lang="en-GB" sz="3200" dirty="0" err="1"/>
              <a:t>Glasfedd</a:t>
            </a:r>
            <a:r>
              <a:rPr lang="en-GB" sz="3200" dirty="0"/>
              <a:t> </a:t>
            </a:r>
            <a:r>
              <a:rPr lang="en-GB" sz="3200" dirty="0" err="1"/>
              <a:t>eu</a:t>
            </a:r>
            <a:r>
              <a:rPr lang="en-GB" sz="3200" dirty="0"/>
              <a:t> </a:t>
            </a:r>
            <a:r>
              <a:rPr lang="en-GB" sz="3200" dirty="0" err="1"/>
              <a:t>hancwyn</a:t>
            </a:r>
            <a:r>
              <a:rPr lang="en-GB" sz="3200" dirty="0"/>
              <a:t>, a </a:t>
            </a:r>
            <a:r>
              <a:rPr lang="en-GB" sz="3200" dirty="0" err="1"/>
              <a:t>gwenwyn</a:t>
            </a:r>
            <a:r>
              <a:rPr lang="en-GB" sz="3200" dirty="0"/>
              <a:t> fu. 	 Fresh mead was their feast, and it was bitter, </a:t>
            </a:r>
          </a:p>
          <a:p>
            <a:pPr marL="0" indent="0">
              <a:buNone/>
            </a:pPr>
            <a:r>
              <a:rPr lang="en-GB" sz="3200" dirty="0" err="1"/>
              <a:t>Trichant</a:t>
            </a:r>
            <a:r>
              <a:rPr lang="en-GB" sz="3200" dirty="0"/>
              <a:t> </a:t>
            </a:r>
            <a:r>
              <a:rPr lang="en-GB" sz="3200" dirty="0" err="1"/>
              <a:t>trwy</a:t>
            </a:r>
            <a:r>
              <a:rPr lang="en-GB" sz="3200" dirty="0"/>
              <a:t> </a:t>
            </a:r>
            <a:r>
              <a:rPr lang="en-GB" sz="3200" dirty="0" err="1"/>
              <a:t>beiriant</a:t>
            </a:r>
            <a:r>
              <a:rPr lang="en-GB" sz="3200" dirty="0"/>
              <a:t> </a:t>
            </a:r>
            <a:r>
              <a:rPr lang="en-GB" sz="3200" dirty="0" err="1"/>
              <a:t>yn</a:t>
            </a:r>
            <a:r>
              <a:rPr lang="en-GB" sz="3200" dirty="0"/>
              <a:t> </a:t>
            </a:r>
            <a:r>
              <a:rPr lang="en-GB" sz="3200" dirty="0" err="1"/>
              <a:t>catäu</a:t>
            </a:r>
            <a:r>
              <a:rPr lang="en-GB" sz="3200" dirty="0"/>
              <a:t> – 	     	Three hundred fighting under command,</a:t>
            </a:r>
          </a:p>
          <a:p>
            <a:pPr marL="0" indent="0">
              <a:buNone/>
            </a:pPr>
            <a:r>
              <a:rPr lang="en-GB" sz="3200" dirty="0"/>
              <a:t>A </a:t>
            </a:r>
            <a:r>
              <a:rPr lang="en-GB" sz="3200" dirty="0" err="1"/>
              <a:t>gwedi</a:t>
            </a:r>
            <a:r>
              <a:rPr lang="en-GB" sz="3200" dirty="0"/>
              <a:t> </a:t>
            </a:r>
            <a:r>
              <a:rPr lang="en-GB" sz="3200" dirty="0" err="1"/>
              <a:t>elwch</a:t>
            </a:r>
            <a:r>
              <a:rPr lang="en-GB" sz="3200" dirty="0"/>
              <a:t> </a:t>
            </a:r>
            <a:r>
              <a:rPr lang="en-GB" sz="3200" dirty="0" err="1"/>
              <a:t>tawelwch</a:t>
            </a:r>
            <a:r>
              <a:rPr lang="en-GB" sz="3200" dirty="0"/>
              <a:t> fu. 		 And after the cry of jubilation there was silence. </a:t>
            </a:r>
          </a:p>
          <a:p>
            <a:pPr marL="0" indent="0">
              <a:buNone/>
            </a:pPr>
            <a:r>
              <a:rPr lang="en-GB" sz="3200" dirty="0" err="1"/>
              <a:t>Cyd</a:t>
            </a:r>
            <a:r>
              <a:rPr lang="en-GB" sz="3200" dirty="0"/>
              <a:t> </a:t>
            </a:r>
            <a:r>
              <a:rPr lang="en-GB" sz="3200" dirty="0" err="1"/>
              <a:t>elwynt</a:t>
            </a:r>
            <a:r>
              <a:rPr lang="en-GB" sz="3200" dirty="0"/>
              <a:t> </a:t>
            </a:r>
            <a:r>
              <a:rPr lang="en-GB" sz="3200" dirty="0" err="1"/>
              <a:t>lannau</a:t>
            </a:r>
            <a:r>
              <a:rPr lang="en-GB" sz="3200" dirty="0"/>
              <a:t> </a:t>
            </a:r>
            <a:r>
              <a:rPr lang="en-GB" sz="3200" dirty="0" err="1"/>
              <a:t>i</a:t>
            </a:r>
            <a:r>
              <a:rPr lang="en-GB" sz="3200" dirty="0"/>
              <a:t> </a:t>
            </a:r>
            <a:r>
              <a:rPr lang="en-GB" sz="3200" dirty="0" err="1"/>
              <a:t>benydu</a:t>
            </a:r>
            <a:r>
              <a:rPr lang="en-GB" sz="3200" dirty="0"/>
              <a:t>, 		 Though they went to churches to do penance, </a:t>
            </a:r>
          </a:p>
          <a:p>
            <a:pPr marL="0" indent="0">
              <a:buNone/>
            </a:pPr>
            <a:r>
              <a:rPr lang="en-GB" sz="3200" dirty="0" err="1"/>
              <a:t>Dadl</a:t>
            </a:r>
            <a:r>
              <a:rPr lang="en-GB" sz="3200" dirty="0"/>
              <a:t> </a:t>
            </a:r>
            <a:r>
              <a:rPr lang="en-GB" sz="3200" dirty="0" err="1"/>
              <a:t>diau</a:t>
            </a:r>
            <a:r>
              <a:rPr lang="en-GB" sz="3200" dirty="0"/>
              <a:t> </a:t>
            </a:r>
            <a:r>
              <a:rPr lang="en-GB" sz="3200" dirty="0" err="1"/>
              <a:t>angau</a:t>
            </a:r>
            <a:r>
              <a:rPr lang="en-GB" sz="3200" dirty="0"/>
              <a:t> </a:t>
            </a:r>
            <a:r>
              <a:rPr lang="en-GB" sz="3200" dirty="0" err="1"/>
              <a:t>i</a:t>
            </a:r>
            <a:r>
              <a:rPr lang="en-GB" sz="3200" dirty="0"/>
              <a:t> </a:t>
            </a:r>
            <a:r>
              <a:rPr lang="en-GB" sz="3200" dirty="0" err="1"/>
              <a:t>eu</a:t>
            </a:r>
            <a:r>
              <a:rPr lang="en-GB" sz="3200" dirty="0"/>
              <a:t> </a:t>
            </a:r>
            <a:r>
              <a:rPr lang="en-GB" sz="3200" dirty="0" err="1"/>
              <a:t>treiddu</a:t>
            </a:r>
            <a:r>
              <a:rPr lang="en-GB" sz="3200" dirty="0"/>
              <a:t>. 		  The certain meeting with death came to them. </a:t>
            </a:r>
          </a:p>
          <a:p>
            <a:pPr marL="0" indent="0">
              <a:buNone/>
            </a:pPr>
            <a:endParaRPr lang="en-GB" sz="3200" dirty="0"/>
          </a:p>
          <a:p>
            <a:pPr marL="0" indent="0">
              <a:buNone/>
            </a:pPr>
            <a:r>
              <a:rPr lang="en-GB" dirty="0"/>
              <a:t>Y </a:t>
            </a:r>
            <a:r>
              <a:rPr lang="en-GB" dirty="0" err="1"/>
              <a:t>gerdd</a:t>
            </a:r>
            <a:r>
              <a:rPr lang="en-GB" dirty="0"/>
              <a:t> </a:t>
            </a:r>
            <a:r>
              <a:rPr lang="en-GB" dirty="0" err="1"/>
              <a:t>gynharaf</a:t>
            </a:r>
            <a:r>
              <a:rPr lang="en-GB" dirty="0"/>
              <a:t> </a:t>
            </a:r>
            <a:r>
              <a:rPr lang="en-GB" dirty="0" err="1"/>
              <a:t>yn</a:t>
            </a:r>
            <a:r>
              <a:rPr lang="en-GB" dirty="0"/>
              <a:t> yr </a:t>
            </a:r>
            <a:r>
              <a:rPr lang="en-GB" dirty="0" err="1"/>
              <a:t>iaith</a:t>
            </a:r>
            <a:r>
              <a:rPr lang="en-GB" dirty="0"/>
              <a:t> </a:t>
            </a:r>
            <a:r>
              <a:rPr lang="en-GB" dirty="0" err="1"/>
              <a:t>Gymraeg</a:t>
            </a:r>
            <a:r>
              <a:rPr lang="en-GB" dirty="0"/>
              <a:t> – G6? Am </a:t>
            </a:r>
            <a:r>
              <a:rPr lang="en-GB" dirty="0" err="1"/>
              <a:t>frwydr</a:t>
            </a:r>
            <a:r>
              <a:rPr lang="en-GB" dirty="0"/>
              <a:t> </a:t>
            </a:r>
            <a:r>
              <a:rPr lang="en-GB" dirty="0" err="1"/>
              <a:t>yng</a:t>
            </a:r>
            <a:r>
              <a:rPr lang="en-GB" dirty="0"/>
              <a:t> </a:t>
            </a:r>
            <a:r>
              <a:rPr lang="en-GB" dirty="0" err="1"/>
              <a:t>Nghatraeth</a:t>
            </a:r>
            <a:r>
              <a:rPr lang="en-GB" dirty="0"/>
              <a:t>, yr Hen </a:t>
            </a:r>
            <a:r>
              <a:rPr lang="en-GB" dirty="0" err="1"/>
              <a:t>Ogledd</a:t>
            </a:r>
            <a:r>
              <a:rPr lang="en-GB" dirty="0"/>
              <a:t> (</a:t>
            </a:r>
            <a:r>
              <a:rPr lang="en-GB" dirty="0" err="1"/>
              <a:t>sef</a:t>
            </a:r>
            <a:r>
              <a:rPr lang="en-GB" dirty="0"/>
              <a:t> </a:t>
            </a:r>
            <a:r>
              <a:rPr lang="en-GB" dirty="0" err="1"/>
              <a:t>gogledd</a:t>
            </a:r>
            <a:r>
              <a:rPr lang="en-GB" dirty="0"/>
              <a:t> </a:t>
            </a:r>
            <a:r>
              <a:rPr lang="en-GB" dirty="0" err="1"/>
              <a:t>Lloegr</a:t>
            </a:r>
            <a:r>
              <a:rPr lang="en-GB" dirty="0"/>
              <a:t> a </a:t>
            </a:r>
            <a:r>
              <a:rPr lang="en-GB" dirty="0" err="1"/>
              <a:t>De’r</a:t>
            </a:r>
            <a:r>
              <a:rPr lang="en-GB" dirty="0"/>
              <a:t> Alban); </a:t>
            </a:r>
            <a:r>
              <a:rPr lang="en-GB" dirty="0" err="1"/>
              <a:t>Llyfr</a:t>
            </a:r>
            <a:r>
              <a:rPr lang="en-GB" dirty="0"/>
              <a:t> Aneirin G13eg</a:t>
            </a:r>
          </a:p>
          <a:p>
            <a:pPr marL="0" indent="0">
              <a:buNone/>
            </a:pPr>
            <a:endParaRPr lang="en-GB" sz="3200" dirty="0"/>
          </a:p>
          <a:p>
            <a:pPr marL="0" indent="0">
              <a:buNone/>
            </a:pPr>
            <a:r>
              <a:rPr lang="en-GB" dirty="0" err="1"/>
              <a:t>Mae’n</a:t>
            </a:r>
            <a:r>
              <a:rPr lang="en-GB" dirty="0"/>
              <a:t> </a:t>
            </a:r>
            <a:r>
              <a:rPr lang="en-GB" dirty="0" err="1"/>
              <a:t>cynnwys</a:t>
            </a:r>
            <a:r>
              <a:rPr lang="en-GB" dirty="0"/>
              <a:t> un </a:t>
            </a:r>
            <a:r>
              <a:rPr lang="en-GB" dirty="0" err="1"/>
              <a:t>o’r</a:t>
            </a:r>
            <a:r>
              <a:rPr lang="en-GB" dirty="0"/>
              <a:t> </a:t>
            </a:r>
            <a:r>
              <a:rPr lang="en-GB" dirty="0" err="1"/>
              <a:t>cyfeiriadau</a:t>
            </a:r>
            <a:r>
              <a:rPr lang="en-GB" dirty="0"/>
              <a:t> </a:t>
            </a:r>
            <a:r>
              <a:rPr lang="en-GB" dirty="0" err="1"/>
              <a:t>cynharaf</a:t>
            </a:r>
            <a:r>
              <a:rPr lang="en-GB" dirty="0"/>
              <a:t> ay y </a:t>
            </a:r>
            <a:r>
              <a:rPr lang="en-GB" dirty="0" err="1"/>
              <a:t>brenin</a:t>
            </a:r>
            <a:r>
              <a:rPr lang="en-GB" dirty="0"/>
              <a:t> Arthur</a:t>
            </a:r>
            <a:endParaRPr lang="en-GB" sz="3200" dirty="0"/>
          </a:p>
          <a:p>
            <a:pPr marL="0" indent="0">
              <a:buNone/>
            </a:pPr>
            <a:r>
              <a:rPr lang="en-GB" sz="3200" b="1" dirty="0" err="1"/>
              <a:t>Gwawrddur</a:t>
            </a:r>
            <a:r>
              <a:rPr lang="en-GB" sz="3200" b="1" dirty="0"/>
              <a:t> cf. Arthur</a:t>
            </a:r>
          </a:p>
          <a:p>
            <a:pPr marL="0" indent="0">
              <a:buNone/>
            </a:pPr>
            <a:r>
              <a:rPr lang="en-GB" sz="3200" dirty="0" err="1"/>
              <a:t>Gochorai</a:t>
            </a:r>
            <a:r>
              <a:rPr lang="en-GB" sz="3200" dirty="0"/>
              <a:t> brain du </a:t>
            </a:r>
            <a:r>
              <a:rPr lang="en-GB" sz="3200" dirty="0" err="1"/>
              <a:t>ar</a:t>
            </a:r>
            <a:r>
              <a:rPr lang="en-GB" sz="3200" dirty="0"/>
              <a:t> fur </a:t>
            </a:r>
            <a:r>
              <a:rPr lang="en-GB" sz="3200" dirty="0" err="1"/>
              <a:t>caer</a:t>
            </a:r>
            <a:r>
              <a:rPr lang="en-GB" sz="3200" dirty="0"/>
              <a:t>		He fed black ravens on the ramparts of a fortress</a:t>
            </a:r>
          </a:p>
          <a:p>
            <a:pPr marL="0" indent="0">
              <a:buNone/>
            </a:pPr>
            <a:r>
              <a:rPr lang="en-GB" sz="3200" dirty="0" err="1"/>
              <a:t>Cyn</a:t>
            </a:r>
            <a:r>
              <a:rPr lang="en-GB" sz="3200" dirty="0"/>
              <a:t> </a:t>
            </a:r>
            <a:r>
              <a:rPr lang="en-GB" sz="3200" dirty="0" err="1"/>
              <a:t>ni</a:t>
            </a:r>
            <a:r>
              <a:rPr lang="en-GB" sz="3200" dirty="0"/>
              <a:t> bai </a:t>
            </a:r>
            <a:r>
              <a:rPr lang="en-GB" sz="3200" dirty="0" err="1"/>
              <a:t>ef</a:t>
            </a:r>
            <a:r>
              <a:rPr lang="en-GB" sz="3200" dirty="0"/>
              <a:t> Arthur.		   	Though he was no Arthur.</a:t>
            </a:r>
          </a:p>
          <a:p>
            <a:pPr marL="0" indent="0">
              <a:buNone/>
            </a:pPr>
            <a:r>
              <a:rPr lang="en-GB" sz="3200" dirty="0"/>
              <a:t>A. O. H. Jarman (</a:t>
            </a:r>
            <a:r>
              <a:rPr lang="en-GB" sz="3200" dirty="0" err="1"/>
              <a:t>ed.and</a:t>
            </a:r>
            <a:r>
              <a:rPr lang="en-GB" sz="3200" dirty="0"/>
              <a:t> trans.) </a:t>
            </a:r>
            <a:r>
              <a:rPr lang="en-GB" sz="3200" i="1" dirty="0" err="1"/>
              <a:t>Aneirin</a:t>
            </a:r>
            <a:r>
              <a:rPr lang="en-GB" sz="3200" i="1" dirty="0"/>
              <a:t> Y </a:t>
            </a:r>
            <a:r>
              <a:rPr lang="en-GB" sz="3200" i="1" dirty="0" err="1"/>
              <a:t>Gododdin</a:t>
            </a:r>
            <a:r>
              <a:rPr lang="en-GB" sz="3200" i="1" dirty="0"/>
              <a:t> </a:t>
            </a:r>
            <a:r>
              <a:rPr lang="en-GB" sz="3200" dirty="0"/>
              <a:t>(Llandysul: Gomer, 1990), pp. 6-7; 64-65.</a:t>
            </a:r>
          </a:p>
          <a:p>
            <a:endParaRPr lang="en-GB" dirty="0"/>
          </a:p>
        </p:txBody>
      </p:sp>
    </p:spTree>
    <p:extLst>
      <p:ext uri="{BB962C8B-B14F-4D97-AF65-F5344CB8AC3E}">
        <p14:creationId xmlns:p14="http://schemas.microsoft.com/office/powerpoint/2010/main" val="2717252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31380-A4C7-4D8A-8311-A83B9B3729FD}"/>
              </a:ext>
            </a:extLst>
          </p:cNvPr>
          <p:cNvSpPr>
            <a:spLocks noGrp="1"/>
          </p:cNvSpPr>
          <p:nvPr>
            <p:ph type="ctrTitle"/>
          </p:nvPr>
        </p:nvSpPr>
        <p:spPr>
          <a:xfrm>
            <a:off x="685800" y="3276600"/>
            <a:ext cx="6858000" cy="2052536"/>
          </a:xfrm>
        </p:spPr>
        <p:txBody>
          <a:bodyPr>
            <a:normAutofit/>
          </a:bodyPr>
          <a:lstStyle/>
          <a:p>
            <a:r>
              <a:rPr lang="en-GB" sz="900" dirty="0">
                <a:hlinkClick r:id="rId2"/>
              </a:rPr>
              <a:t>File:Llywelyn le Dernier.jpg - Wikimedia Commons</a:t>
            </a:r>
            <a:br>
              <a:rPr lang="en-GB" dirty="0"/>
            </a:br>
            <a:r>
              <a:rPr lang="en-GB" dirty="0" err="1"/>
              <a:t>Tywysogion</a:t>
            </a:r>
            <a:r>
              <a:rPr lang="en-GB" dirty="0"/>
              <a:t> Cymru</a:t>
            </a:r>
          </a:p>
        </p:txBody>
      </p:sp>
      <p:sp>
        <p:nvSpPr>
          <p:cNvPr id="3" name="Subtitle 2">
            <a:extLst>
              <a:ext uri="{FF2B5EF4-FFF2-40B4-BE49-F238E27FC236}">
                <a16:creationId xmlns:a16="http://schemas.microsoft.com/office/drawing/2014/main" id="{8B76A726-944E-4FDE-BD66-89EFC9A94D64}"/>
              </a:ext>
            </a:extLst>
          </p:cNvPr>
          <p:cNvSpPr>
            <a:spLocks noGrp="1"/>
          </p:cNvSpPr>
          <p:nvPr>
            <p:ph type="subTitle" idx="1"/>
          </p:nvPr>
        </p:nvSpPr>
        <p:spPr>
          <a:xfrm>
            <a:off x="1143000" y="3976178"/>
            <a:ext cx="6858000" cy="1577058"/>
          </a:xfrm>
        </p:spPr>
        <p:txBody>
          <a:bodyPr>
            <a:noAutofit/>
          </a:bodyPr>
          <a:lstStyle/>
          <a:p>
            <a:r>
              <a:rPr lang="en-GB" sz="2100" b="1" dirty="0"/>
              <a:t>  </a:t>
            </a:r>
          </a:p>
        </p:txBody>
      </p:sp>
      <p:pic>
        <p:nvPicPr>
          <p:cNvPr id="8194" name="Picture 2">
            <a:extLst>
              <a:ext uri="{FF2B5EF4-FFF2-40B4-BE49-F238E27FC236}">
                <a16:creationId xmlns:a16="http://schemas.microsoft.com/office/drawing/2014/main" id="{4EDFA46C-5D18-4511-809B-FF7F59D4E1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162868"/>
            <a:ext cx="2896154" cy="41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5081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Hywel Dda</a:t>
            </a:r>
            <a:br>
              <a:rPr lang="en-GB" dirty="0"/>
            </a:br>
            <a:r>
              <a:rPr lang="en-GB" dirty="0"/>
              <a:t>c. 880-950</a:t>
            </a:r>
          </a:p>
        </p:txBody>
      </p:sp>
      <p:sp>
        <p:nvSpPr>
          <p:cNvPr id="3" name="Content Placeholder 2"/>
          <p:cNvSpPr>
            <a:spLocks noGrp="1"/>
          </p:cNvSpPr>
          <p:nvPr>
            <p:ph idx="1"/>
          </p:nvPr>
        </p:nvSpPr>
        <p:spPr/>
        <p:txBody>
          <a:bodyPr>
            <a:normAutofit fontScale="92500"/>
          </a:bodyPr>
          <a:lstStyle/>
          <a:p>
            <a:r>
              <a:rPr lang="en-GB" dirty="0"/>
              <a:t>Mab Cadell ac </a:t>
            </a:r>
            <a:r>
              <a:rPr lang="en-GB" dirty="0" err="1"/>
              <a:t>ŵyr</a:t>
            </a:r>
            <a:r>
              <a:rPr lang="en-GB" dirty="0"/>
              <a:t> Rhodri </a:t>
            </a:r>
            <a:r>
              <a:rPr lang="en-GB" dirty="0" err="1"/>
              <a:t>Mawr</a:t>
            </a:r>
            <a:r>
              <a:rPr lang="en-GB" dirty="0"/>
              <a:t>.</a:t>
            </a:r>
          </a:p>
          <a:p>
            <a:r>
              <a:rPr lang="en-GB" dirty="0" err="1"/>
              <a:t>Roedd</a:t>
            </a:r>
            <a:r>
              <a:rPr lang="en-GB" dirty="0"/>
              <a:t> </a:t>
            </a:r>
            <a:r>
              <a:rPr lang="en-GB" dirty="0" err="1"/>
              <a:t>yn</a:t>
            </a:r>
            <a:r>
              <a:rPr lang="en-GB" dirty="0"/>
              <a:t> </a:t>
            </a:r>
            <a:r>
              <a:rPr lang="en-GB" dirty="0" err="1"/>
              <a:t>frenin</a:t>
            </a:r>
            <a:r>
              <a:rPr lang="en-GB" dirty="0"/>
              <a:t> </a:t>
            </a:r>
            <a:r>
              <a:rPr lang="en-GB" dirty="0" err="1"/>
              <a:t>Deheubarth</a:t>
            </a:r>
            <a:r>
              <a:rPr lang="en-GB" dirty="0"/>
              <a:t> (</a:t>
            </a:r>
            <a:r>
              <a:rPr lang="en-GB" dirty="0" err="1"/>
              <a:t>sef</a:t>
            </a:r>
            <a:r>
              <a:rPr lang="en-GB" dirty="0"/>
              <a:t> De Cymru) ac </a:t>
            </a:r>
            <a:r>
              <a:rPr lang="en-GB" dirty="0" err="1"/>
              <a:t>yn</a:t>
            </a:r>
            <a:r>
              <a:rPr lang="en-GB" dirty="0"/>
              <a:t> </a:t>
            </a:r>
            <a:r>
              <a:rPr lang="en-GB" dirty="0" err="1"/>
              <a:t>ddiweddarach</a:t>
            </a:r>
            <a:r>
              <a:rPr lang="en-GB" dirty="0"/>
              <a:t> </a:t>
            </a:r>
            <a:r>
              <a:rPr lang="en-GB" dirty="0" err="1"/>
              <a:t>rheolai’r</a:t>
            </a:r>
            <a:r>
              <a:rPr lang="en-GB" dirty="0"/>
              <a:t> </a:t>
            </a:r>
            <a:r>
              <a:rPr lang="en-GB" dirty="0" err="1"/>
              <a:t>rhan</a:t>
            </a:r>
            <a:r>
              <a:rPr lang="en-GB" dirty="0"/>
              <a:t> </a:t>
            </a:r>
            <a:r>
              <a:rPr lang="en-GB" dirty="0" err="1"/>
              <a:t>fwyaf</a:t>
            </a:r>
            <a:r>
              <a:rPr lang="en-GB" dirty="0"/>
              <a:t> o </a:t>
            </a:r>
            <a:r>
              <a:rPr lang="en-GB" dirty="0" err="1"/>
              <a:t>Gymru</a:t>
            </a:r>
            <a:r>
              <a:rPr lang="en-GB" dirty="0"/>
              <a:t> </a:t>
            </a:r>
            <a:r>
              <a:rPr lang="en-GB" dirty="0" err="1"/>
              <a:t>gan</a:t>
            </a:r>
            <a:r>
              <a:rPr lang="en-GB" dirty="0"/>
              <a:t> </a:t>
            </a:r>
            <a:r>
              <a:rPr lang="en-GB" dirty="0" err="1"/>
              <a:t>gynnwys</a:t>
            </a:r>
            <a:r>
              <a:rPr lang="en-GB" dirty="0"/>
              <a:t> Powys a Gwynedd.</a:t>
            </a:r>
          </a:p>
          <a:p>
            <a:r>
              <a:rPr lang="en-GB" dirty="0" err="1"/>
              <a:t>Priododd</a:t>
            </a:r>
            <a:r>
              <a:rPr lang="en-GB" dirty="0"/>
              <a:t> ag Elen o </a:t>
            </a:r>
            <a:r>
              <a:rPr lang="en-GB" dirty="0" err="1"/>
              <a:t>Ddyfed</a:t>
            </a:r>
            <a:r>
              <a:rPr lang="en-GB" dirty="0"/>
              <a:t> a </a:t>
            </a:r>
            <a:r>
              <a:rPr lang="en-GB" dirty="0" err="1"/>
              <a:t>chafodd</a:t>
            </a:r>
            <a:r>
              <a:rPr lang="en-GB" dirty="0"/>
              <a:t> </a:t>
            </a:r>
            <a:r>
              <a:rPr lang="en-GB" dirty="0" err="1"/>
              <a:t>berthynas</a:t>
            </a:r>
            <a:r>
              <a:rPr lang="en-GB" dirty="0"/>
              <a:t> </a:t>
            </a:r>
            <a:r>
              <a:rPr lang="en-GB" dirty="0" err="1"/>
              <a:t>dda</a:t>
            </a:r>
            <a:r>
              <a:rPr lang="en-GB" dirty="0"/>
              <a:t> </a:t>
            </a:r>
            <a:r>
              <a:rPr lang="en-GB" dirty="0" err="1"/>
              <a:t>gydag</a:t>
            </a:r>
            <a:r>
              <a:rPr lang="en-GB" dirty="0"/>
              <a:t> Aethelstan, </a:t>
            </a:r>
            <a:r>
              <a:rPr lang="en-GB" dirty="0" err="1"/>
              <a:t>brenin</a:t>
            </a:r>
            <a:r>
              <a:rPr lang="en-GB" dirty="0"/>
              <a:t> </a:t>
            </a:r>
            <a:r>
              <a:rPr lang="en-GB" dirty="0" err="1"/>
              <a:t>Lloegr</a:t>
            </a:r>
            <a:r>
              <a:rPr lang="en-GB" dirty="0"/>
              <a:t>.</a:t>
            </a:r>
          </a:p>
          <a:p>
            <a:r>
              <a:rPr lang="en-GB" dirty="0" err="1"/>
              <a:t>Ar</a:t>
            </a:r>
            <a:r>
              <a:rPr lang="en-GB" dirty="0"/>
              <a:t> </a:t>
            </a:r>
            <a:r>
              <a:rPr lang="en-GB" dirty="0" err="1"/>
              <a:t>ddarn</a:t>
            </a:r>
            <a:r>
              <a:rPr lang="en-GB" dirty="0"/>
              <a:t> o </a:t>
            </a:r>
            <a:r>
              <a:rPr lang="en-GB" dirty="0" err="1"/>
              <a:t>arian</a:t>
            </a:r>
            <a:r>
              <a:rPr lang="en-GB" dirty="0"/>
              <a:t> </a:t>
            </a:r>
            <a:r>
              <a:rPr lang="en-GB" dirty="0" err="1"/>
              <a:t>ceir</a:t>
            </a:r>
            <a:r>
              <a:rPr lang="en-GB" dirty="0"/>
              <a:t> y </a:t>
            </a:r>
            <a:r>
              <a:rPr lang="en-GB" dirty="0" err="1"/>
              <a:t>geiriau</a:t>
            </a:r>
            <a:r>
              <a:rPr lang="en-GB" dirty="0"/>
              <a:t> ‘Hywel Rex’ (Hywel </a:t>
            </a:r>
            <a:r>
              <a:rPr lang="en-GB" dirty="0" err="1"/>
              <a:t>Brenin</a:t>
            </a:r>
            <a:r>
              <a:rPr lang="en-GB" dirty="0"/>
              <a:t>) – yr </a:t>
            </a:r>
            <a:r>
              <a:rPr lang="en-GB" dirty="0" err="1"/>
              <a:t>arian</a:t>
            </a:r>
            <a:r>
              <a:rPr lang="en-GB" dirty="0"/>
              <a:t> </a:t>
            </a:r>
            <a:r>
              <a:rPr lang="en-GB" dirty="0" err="1"/>
              <a:t>cynharaf</a:t>
            </a:r>
            <a:r>
              <a:rPr lang="en-GB" dirty="0"/>
              <a:t> </a:t>
            </a:r>
            <a:r>
              <a:rPr lang="en-GB" dirty="0" err="1"/>
              <a:t>gan</a:t>
            </a:r>
            <a:r>
              <a:rPr lang="en-GB" dirty="0"/>
              <a:t> </a:t>
            </a:r>
            <a:r>
              <a:rPr lang="en-GB" dirty="0" err="1"/>
              <a:t>unrhyw</a:t>
            </a:r>
            <a:r>
              <a:rPr lang="en-GB" dirty="0"/>
              <a:t> un o </a:t>
            </a:r>
            <a:r>
              <a:rPr lang="en-GB" dirty="0" err="1"/>
              <a:t>frenhinoedd</a:t>
            </a:r>
            <a:r>
              <a:rPr lang="en-GB" dirty="0"/>
              <a:t> / </a:t>
            </a:r>
            <a:r>
              <a:rPr lang="en-GB" dirty="0" err="1"/>
              <a:t>tywysogion</a:t>
            </a:r>
            <a:r>
              <a:rPr lang="en-GB" dirty="0"/>
              <a:t> Cymru.</a:t>
            </a:r>
          </a:p>
          <a:p>
            <a:endParaRPr lang="en-GB" dirty="0"/>
          </a:p>
          <a:p>
            <a:endParaRPr lang="en-GB" dirty="0"/>
          </a:p>
        </p:txBody>
      </p:sp>
    </p:spTree>
    <p:extLst>
      <p:ext uri="{BB962C8B-B14F-4D97-AF65-F5344CB8AC3E}">
        <p14:creationId xmlns:p14="http://schemas.microsoft.com/office/powerpoint/2010/main" val="2668739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err="1"/>
              <a:t>Honna’r</a:t>
            </a:r>
            <a:r>
              <a:rPr lang="en-GB" dirty="0"/>
              <a:t> </a:t>
            </a:r>
            <a:r>
              <a:rPr lang="en-GB" dirty="0" err="1"/>
              <a:t>llawysgrifau</a:t>
            </a:r>
            <a:r>
              <a:rPr lang="en-GB" dirty="0"/>
              <a:t> </a:t>
            </a:r>
            <a:r>
              <a:rPr lang="en-GB" dirty="0" err="1"/>
              <a:t>fod</a:t>
            </a:r>
            <a:r>
              <a:rPr lang="en-GB" dirty="0"/>
              <a:t> Hywel Dda </a:t>
            </a:r>
            <a:r>
              <a:rPr lang="en-GB" dirty="0" err="1"/>
              <a:t>wedi</a:t>
            </a:r>
            <a:r>
              <a:rPr lang="en-GB" dirty="0"/>
              <a:t> </a:t>
            </a:r>
            <a:r>
              <a:rPr lang="en-GB" dirty="0" err="1"/>
              <a:t>cynnal</a:t>
            </a:r>
            <a:r>
              <a:rPr lang="en-GB" dirty="0"/>
              <a:t> </a:t>
            </a:r>
            <a:r>
              <a:rPr lang="en-GB" dirty="0" err="1"/>
              <a:t>cynhadledd</a:t>
            </a:r>
            <a:r>
              <a:rPr lang="en-GB" dirty="0"/>
              <a:t> </a:t>
            </a:r>
            <a:r>
              <a:rPr lang="en-GB" dirty="0" err="1"/>
              <a:t>yn</a:t>
            </a:r>
            <a:r>
              <a:rPr lang="en-GB" dirty="0"/>
              <a:t> Hendy Gwyn </a:t>
            </a:r>
            <a:r>
              <a:rPr lang="en-GB" dirty="0" err="1"/>
              <a:t>ar</a:t>
            </a:r>
            <a:r>
              <a:rPr lang="en-GB" dirty="0"/>
              <a:t> </a:t>
            </a:r>
            <a:r>
              <a:rPr lang="en-GB" dirty="0" err="1"/>
              <a:t>Daf</a:t>
            </a:r>
            <a:r>
              <a:rPr lang="en-GB" dirty="0"/>
              <a:t> er </a:t>
            </a:r>
            <a:r>
              <a:rPr lang="en-GB" dirty="0" err="1"/>
              <a:t>mwyn</a:t>
            </a:r>
            <a:r>
              <a:rPr lang="en-GB" dirty="0"/>
              <a:t> </a:t>
            </a:r>
            <a:r>
              <a:rPr lang="en-GB" dirty="0" err="1"/>
              <a:t>rhoi</a:t>
            </a:r>
            <a:r>
              <a:rPr lang="en-GB" dirty="0"/>
              <a:t> </a:t>
            </a:r>
            <a:r>
              <a:rPr lang="en-GB" dirty="0" err="1"/>
              <a:t>trefn</a:t>
            </a:r>
            <a:r>
              <a:rPr lang="en-GB" dirty="0"/>
              <a:t> </a:t>
            </a:r>
            <a:r>
              <a:rPr lang="en-GB" dirty="0" err="1"/>
              <a:t>ar</a:t>
            </a:r>
            <a:r>
              <a:rPr lang="en-GB" dirty="0"/>
              <a:t> </a:t>
            </a:r>
            <a:r>
              <a:rPr lang="en-GB" dirty="0" err="1"/>
              <a:t>gyfraith</a:t>
            </a:r>
            <a:r>
              <a:rPr lang="en-GB" dirty="0"/>
              <a:t> Cymru.</a:t>
            </a:r>
          </a:p>
          <a:p>
            <a:r>
              <a:rPr lang="en-GB" dirty="0" err="1"/>
              <a:t>Cyfreithiau</a:t>
            </a:r>
            <a:r>
              <a:rPr lang="en-GB" dirty="0"/>
              <a:t> Hywel Dda = </a:t>
            </a:r>
            <a:r>
              <a:rPr lang="en-GB" dirty="0" err="1"/>
              <a:t>ein</a:t>
            </a:r>
            <a:r>
              <a:rPr lang="en-GB" dirty="0"/>
              <a:t> </a:t>
            </a:r>
            <a:r>
              <a:rPr lang="en-GB" dirty="0" err="1"/>
              <a:t>hiaith</a:t>
            </a:r>
            <a:r>
              <a:rPr lang="en-GB" dirty="0"/>
              <a:t> </a:t>
            </a:r>
            <a:r>
              <a:rPr lang="en-GB" dirty="0" err="1"/>
              <a:t>a’n</a:t>
            </a:r>
            <a:r>
              <a:rPr lang="en-GB" dirty="0"/>
              <a:t> </a:t>
            </a:r>
            <a:r>
              <a:rPr lang="en-GB" dirty="0" err="1"/>
              <a:t>cyfreithiau</a:t>
            </a:r>
            <a:r>
              <a:rPr lang="en-GB" dirty="0"/>
              <a:t> </a:t>
            </a:r>
            <a:r>
              <a:rPr lang="en-GB" dirty="0" err="1"/>
              <a:t>ein</a:t>
            </a:r>
            <a:r>
              <a:rPr lang="en-GB" dirty="0"/>
              <a:t> </a:t>
            </a:r>
            <a:r>
              <a:rPr lang="en-GB" dirty="0" err="1"/>
              <a:t>hunain</a:t>
            </a:r>
            <a:r>
              <a:rPr lang="en-GB" dirty="0"/>
              <a:t> </a:t>
            </a:r>
            <a:r>
              <a:rPr lang="en-GB" dirty="0" err="1"/>
              <a:t>yng</a:t>
            </a:r>
            <a:r>
              <a:rPr lang="en-GB" dirty="0"/>
              <a:t> </a:t>
            </a:r>
            <a:r>
              <a:rPr lang="en-GB" dirty="0" err="1"/>
              <a:t>Nghymru</a:t>
            </a:r>
            <a:r>
              <a:rPr lang="en-GB" dirty="0"/>
              <a:t> </a:t>
            </a:r>
            <a:r>
              <a:rPr lang="en-GB" dirty="0" err="1"/>
              <a:t>yn</a:t>
            </a:r>
            <a:r>
              <a:rPr lang="en-GB" dirty="0"/>
              <a:t> yr </a:t>
            </a:r>
            <a:r>
              <a:rPr lang="en-GB" dirty="0" err="1"/>
              <a:t>Oesoedd</a:t>
            </a:r>
            <a:r>
              <a:rPr lang="en-GB" dirty="0"/>
              <a:t> </a:t>
            </a:r>
            <a:r>
              <a:rPr lang="en-GB" dirty="0" err="1"/>
              <a:t>Canol</a:t>
            </a:r>
            <a:endParaRPr lang="en-GB" dirty="0"/>
          </a:p>
        </p:txBody>
      </p:sp>
    </p:spTree>
    <p:extLst>
      <p:ext uri="{BB962C8B-B14F-4D97-AF65-F5344CB8AC3E}">
        <p14:creationId xmlns:p14="http://schemas.microsoft.com/office/powerpoint/2010/main" val="1328689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75CDF-1304-46E3-B5A9-F2FEBFDC4A9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7E0B127-2F1B-4CA4-BD44-0FF99925C223}"/>
              </a:ext>
            </a:extLst>
          </p:cNvPr>
          <p:cNvSpPr>
            <a:spLocks noGrp="1"/>
          </p:cNvSpPr>
          <p:nvPr>
            <p:ph sz="half" idx="1"/>
          </p:nvPr>
        </p:nvSpPr>
        <p:spPr>
          <a:xfrm>
            <a:off x="322004" y="1214754"/>
            <a:ext cx="4192846" cy="4698522"/>
          </a:xfrm>
        </p:spPr>
        <p:txBody>
          <a:bodyPr>
            <a:normAutofit lnSpcReduction="10000"/>
          </a:bodyPr>
          <a:lstStyle/>
          <a:p>
            <a:r>
              <a:rPr lang="en-GB" dirty="0"/>
              <a:t>Yn yr </a:t>
            </a:r>
            <a:r>
              <a:rPr lang="en-GB" dirty="0" err="1"/>
              <a:t>Oesoedd</a:t>
            </a:r>
            <a:r>
              <a:rPr lang="en-GB" dirty="0"/>
              <a:t> </a:t>
            </a:r>
            <a:r>
              <a:rPr lang="en-GB" dirty="0" err="1"/>
              <a:t>Canol</a:t>
            </a:r>
            <a:r>
              <a:rPr lang="en-GB" dirty="0"/>
              <a:t> </a:t>
            </a:r>
            <a:r>
              <a:rPr lang="en-GB" dirty="0" err="1"/>
              <a:t>roedd</a:t>
            </a:r>
            <a:r>
              <a:rPr lang="en-GB" dirty="0"/>
              <a:t> </a:t>
            </a:r>
            <a:r>
              <a:rPr lang="en-GB" dirty="0" err="1"/>
              <a:t>statws</a:t>
            </a:r>
            <a:r>
              <a:rPr lang="en-GB" dirty="0"/>
              <a:t> </a:t>
            </a:r>
            <a:r>
              <a:rPr lang="en-GB" dirty="0" err="1"/>
              <a:t>yn</a:t>
            </a:r>
            <a:r>
              <a:rPr lang="en-GB" dirty="0"/>
              <a:t> </a:t>
            </a:r>
            <a:r>
              <a:rPr lang="en-GB" dirty="0" err="1"/>
              <a:t>hollbwysig</a:t>
            </a:r>
            <a:r>
              <a:rPr lang="en-GB" dirty="0"/>
              <a:t>.</a:t>
            </a:r>
          </a:p>
          <a:p>
            <a:r>
              <a:rPr lang="en-GB" dirty="0" err="1"/>
              <a:t>Rhoddwyd</a:t>
            </a:r>
            <a:r>
              <a:rPr lang="en-GB" dirty="0"/>
              <a:t> </a:t>
            </a:r>
            <a:r>
              <a:rPr lang="en-GB" dirty="0" err="1"/>
              <a:t>pwylsais</a:t>
            </a:r>
            <a:r>
              <a:rPr lang="en-GB" dirty="0"/>
              <a:t> </a:t>
            </a:r>
            <a:r>
              <a:rPr lang="en-GB" dirty="0" err="1"/>
              <a:t>ar</a:t>
            </a:r>
            <a:r>
              <a:rPr lang="en-GB" dirty="0"/>
              <a:t> </a:t>
            </a:r>
            <a:r>
              <a:rPr lang="en-GB" dirty="0" err="1"/>
              <a:t>dalu</a:t>
            </a:r>
            <a:r>
              <a:rPr lang="en-GB" dirty="0"/>
              <a:t> </a:t>
            </a:r>
            <a:r>
              <a:rPr lang="en-GB" dirty="0" err="1"/>
              <a:t>dirwy</a:t>
            </a:r>
            <a:r>
              <a:rPr lang="en-GB" dirty="0"/>
              <a:t> </a:t>
            </a:r>
            <a:r>
              <a:rPr lang="en-GB" dirty="0" err="1"/>
              <a:t>yn</a:t>
            </a:r>
            <a:r>
              <a:rPr lang="en-GB" dirty="0"/>
              <a:t> </a:t>
            </a:r>
            <a:r>
              <a:rPr lang="en-GB" dirty="0" err="1"/>
              <a:t>hytrach</a:t>
            </a:r>
            <a:r>
              <a:rPr lang="en-GB" dirty="0"/>
              <a:t> </a:t>
            </a:r>
            <a:r>
              <a:rPr lang="en-GB" dirty="0" err="1"/>
              <a:t>na</a:t>
            </a:r>
            <a:r>
              <a:rPr lang="en-GB" dirty="0"/>
              <a:t> </a:t>
            </a:r>
            <a:r>
              <a:rPr lang="en-GB" dirty="0" err="1"/>
              <a:t>chosbi</a:t>
            </a:r>
            <a:r>
              <a:rPr lang="en-GB" dirty="0"/>
              <a:t> </a:t>
            </a:r>
            <a:r>
              <a:rPr lang="en-GB" dirty="0" err="1"/>
              <a:t>rhywun</a:t>
            </a:r>
            <a:r>
              <a:rPr lang="en-GB" dirty="0"/>
              <a:t> </a:t>
            </a:r>
            <a:r>
              <a:rPr lang="en-GB" dirty="0" err="1"/>
              <a:t>yn</a:t>
            </a:r>
            <a:r>
              <a:rPr lang="en-GB" dirty="0"/>
              <a:t> </a:t>
            </a:r>
            <a:r>
              <a:rPr lang="en-GB" dirty="0" err="1"/>
              <a:t>gorfforol</a:t>
            </a:r>
            <a:r>
              <a:rPr lang="en-GB" dirty="0"/>
              <a:t> </a:t>
            </a:r>
            <a:r>
              <a:rPr lang="en-GB" dirty="0" err="1"/>
              <a:t>neu’i</a:t>
            </a:r>
            <a:r>
              <a:rPr lang="en-GB" dirty="0"/>
              <a:t> </a:t>
            </a:r>
            <a:r>
              <a:rPr lang="en-GB" dirty="0" err="1"/>
              <a:t>ddienyddio</a:t>
            </a:r>
            <a:r>
              <a:rPr lang="en-GB" dirty="0"/>
              <a:t>. </a:t>
            </a:r>
          </a:p>
          <a:p>
            <a:r>
              <a:rPr lang="en-GB" dirty="0" err="1"/>
              <a:t>Galanas</a:t>
            </a:r>
            <a:r>
              <a:rPr lang="en-GB" dirty="0"/>
              <a:t> = </a:t>
            </a:r>
            <a:r>
              <a:rPr lang="en-GB" dirty="0" err="1"/>
              <a:t>dirwy</a:t>
            </a:r>
            <a:r>
              <a:rPr lang="en-GB" dirty="0"/>
              <a:t> am </a:t>
            </a:r>
            <a:r>
              <a:rPr lang="en-GB" dirty="0" err="1"/>
              <a:t>ladd</a:t>
            </a:r>
            <a:r>
              <a:rPr lang="en-GB" dirty="0"/>
              <a:t> </a:t>
            </a:r>
            <a:r>
              <a:rPr lang="en-GB" dirty="0" err="1"/>
              <a:t>rhywun</a:t>
            </a:r>
            <a:endParaRPr lang="en-GB" dirty="0"/>
          </a:p>
          <a:p>
            <a:r>
              <a:rPr lang="en-GB" dirty="0" err="1"/>
              <a:t>Galanas</a:t>
            </a:r>
            <a:r>
              <a:rPr lang="en-GB" dirty="0"/>
              <a:t> merch = </a:t>
            </a:r>
            <a:r>
              <a:rPr lang="en-GB" dirty="0" err="1"/>
              <a:t>hanner</a:t>
            </a:r>
            <a:r>
              <a:rPr lang="en-GB" dirty="0"/>
              <a:t> </a:t>
            </a:r>
            <a:r>
              <a:rPr lang="en-GB" dirty="0" err="1"/>
              <a:t>galanas</a:t>
            </a:r>
            <a:r>
              <a:rPr lang="en-GB" dirty="0"/>
              <a:t> </a:t>
            </a:r>
            <a:r>
              <a:rPr lang="en-GB" dirty="0" err="1"/>
              <a:t>ei</a:t>
            </a:r>
            <a:r>
              <a:rPr lang="en-GB" dirty="0"/>
              <a:t> </a:t>
            </a:r>
            <a:r>
              <a:rPr lang="en-GB" dirty="0" err="1"/>
              <a:t>brawd</a:t>
            </a:r>
            <a:endParaRPr lang="en-GB" dirty="0"/>
          </a:p>
          <a:p>
            <a:r>
              <a:rPr lang="en-GB" dirty="0" err="1"/>
              <a:t>Sarhaed</a:t>
            </a:r>
            <a:r>
              <a:rPr lang="en-GB" dirty="0"/>
              <a:t> =</a:t>
            </a:r>
            <a:r>
              <a:rPr lang="en-GB" dirty="0" err="1"/>
              <a:t>dirwy</a:t>
            </a:r>
            <a:r>
              <a:rPr lang="en-GB" dirty="0"/>
              <a:t> am </a:t>
            </a:r>
            <a:r>
              <a:rPr lang="en-GB" dirty="0" err="1"/>
              <a:t>sarhau</a:t>
            </a:r>
            <a:r>
              <a:rPr lang="en-GB" dirty="0"/>
              <a:t> </a:t>
            </a:r>
            <a:r>
              <a:rPr lang="en-GB" dirty="0" err="1"/>
              <a:t>rhywun</a:t>
            </a:r>
            <a:endParaRPr lang="en-GB" dirty="0"/>
          </a:p>
          <a:p>
            <a:r>
              <a:rPr lang="en-GB" sz="1500" b="1" dirty="0" err="1">
                <a:solidFill>
                  <a:srgbClr val="202122"/>
                </a:solidFill>
                <a:latin typeface="Arial" panose="020B0604020202020204" pitchFamily="34" charset="0"/>
              </a:rPr>
              <a:t>Llun</a:t>
            </a:r>
            <a:r>
              <a:rPr lang="en-GB" sz="1500" b="1" dirty="0">
                <a:solidFill>
                  <a:srgbClr val="202122"/>
                </a:solidFill>
                <a:latin typeface="Arial" panose="020B0604020202020204" pitchFamily="34" charset="0"/>
              </a:rPr>
              <a:t>: NLW </a:t>
            </a:r>
            <a:r>
              <a:rPr lang="en-GB" sz="1500" b="1" dirty="0" err="1">
                <a:solidFill>
                  <a:srgbClr val="202122"/>
                </a:solidFill>
                <a:latin typeface="Arial" panose="020B0604020202020204" pitchFamily="34" charset="0"/>
              </a:rPr>
              <a:t>Peniarth</a:t>
            </a:r>
            <a:r>
              <a:rPr lang="en-GB" sz="1500" b="1" dirty="0">
                <a:solidFill>
                  <a:srgbClr val="202122"/>
                </a:solidFill>
                <a:latin typeface="Arial" panose="020B0604020202020204" pitchFamily="34" charset="0"/>
              </a:rPr>
              <a:t> MS 28, </a:t>
            </a:r>
            <a:r>
              <a:rPr lang="en-GB" sz="1500" b="0" i="0" dirty="0">
                <a:solidFill>
                  <a:srgbClr val="202122"/>
                </a:solidFill>
                <a:effectLst/>
                <a:latin typeface="Arial" panose="020B0604020202020204" pitchFamily="34" charset="0"/>
              </a:rPr>
              <a:t>Hair Pulling. A Latin copy of the Laws of Hywel </a:t>
            </a:r>
            <a:r>
              <a:rPr lang="en-GB" sz="1500" b="0" i="0" dirty="0" err="1">
                <a:solidFill>
                  <a:srgbClr val="202122"/>
                </a:solidFill>
                <a:effectLst/>
                <a:latin typeface="Arial" panose="020B0604020202020204" pitchFamily="34" charset="0"/>
              </a:rPr>
              <a:t>Dda</a:t>
            </a:r>
            <a:r>
              <a:rPr lang="en-GB" sz="1500" b="0" i="0" dirty="0">
                <a:solidFill>
                  <a:srgbClr val="202122"/>
                </a:solidFill>
                <a:effectLst/>
                <a:latin typeface="Arial" panose="020B0604020202020204" pitchFamily="34" charset="0"/>
              </a:rPr>
              <a:t>, belongs to one of the National Library of Wales's foundation collections of manuscripts, the </a:t>
            </a:r>
            <a:r>
              <a:rPr lang="en-GB" sz="1500" b="0" i="0" dirty="0" err="1">
                <a:solidFill>
                  <a:srgbClr val="202122"/>
                </a:solidFill>
                <a:effectLst/>
                <a:latin typeface="Arial" panose="020B0604020202020204" pitchFamily="34" charset="0"/>
              </a:rPr>
              <a:t>Peniarth</a:t>
            </a:r>
            <a:r>
              <a:rPr lang="en-GB" sz="1500" b="0" i="0" dirty="0">
                <a:solidFill>
                  <a:srgbClr val="202122"/>
                </a:solidFill>
                <a:effectLst/>
                <a:latin typeface="Arial" panose="020B0604020202020204" pitchFamily="34" charset="0"/>
              </a:rPr>
              <a:t> Manuscripts.</a:t>
            </a:r>
            <a:endParaRPr lang="en-GB" sz="1500" dirty="0"/>
          </a:p>
          <a:p>
            <a:endParaRPr lang="en-GB" dirty="0"/>
          </a:p>
        </p:txBody>
      </p:sp>
      <p:pic>
        <p:nvPicPr>
          <p:cNvPr id="3074" name="Picture 2">
            <a:extLst>
              <a:ext uri="{FF2B5EF4-FFF2-40B4-BE49-F238E27FC236}">
                <a16:creationId xmlns:a16="http://schemas.microsoft.com/office/drawing/2014/main" id="{FE4AE63F-070C-4D3A-9747-E3E77C78E10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661371" y="1676400"/>
            <a:ext cx="4160625" cy="33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8137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9903A-EC24-45CF-8B19-4A612465E55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16E8BE8-4194-4F68-8886-A63A09FAD856}"/>
              </a:ext>
            </a:extLst>
          </p:cNvPr>
          <p:cNvSpPr>
            <a:spLocks noGrp="1"/>
          </p:cNvSpPr>
          <p:nvPr>
            <p:ph sz="half" idx="1"/>
          </p:nvPr>
        </p:nvSpPr>
        <p:spPr>
          <a:xfrm>
            <a:off x="228600" y="533400"/>
            <a:ext cx="4286250" cy="6248400"/>
          </a:xfrm>
        </p:spPr>
        <p:txBody>
          <a:bodyPr>
            <a:normAutofit fontScale="92500" lnSpcReduction="10000"/>
          </a:bodyPr>
          <a:lstStyle/>
          <a:p>
            <a:pPr marL="0" indent="0" algn="just">
              <a:buNone/>
            </a:pPr>
            <a:r>
              <a:rPr lang="en-GB" sz="2000" b="0" i="0" dirty="0" err="1">
                <a:solidFill>
                  <a:srgbClr val="202122"/>
                </a:solidFill>
                <a:effectLst/>
              </a:rPr>
              <a:t>Morwyn</a:t>
            </a:r>
            <a:r>
              <a:rPr lang="en-GB" sz="2000" b="0" i="0" dirty="0">
                <a:solidFill>
                  <a:srgbClr val="202122"/>
                </a:solidFill>
                <a:effectLst/>
              </a:rPr>
              <a:t> &gt; </a:t>
            </a:r>
            <a:r>
              <a:rPr lang="en-GB" sz="2000" b="0" i="0" dirty="0" err="1">
                <a:solidFill>
                  <a:srgbClr val="202122"/>
                </a:solidFill>
                <a:effectLst/>
              </a:rPr>
              <a:t>gwraig</a:t>
            </a:r>
            <a:endParaRPr lang="en-GB" sz="2000" b="0" i="0" dirty="0">
              <a:solidFill>
                <a:srgbClr val="202122"/>
              </a:solidFill>
              <a:effectLst/>
            </a:endParaRPr>
          </a:p>
          <a:p>
            <a:pPr marL="0" indent="0" algn="just">
              <a:buNone/>
            </a:pPr>
            <a:endParaRPr lang="en-GB" sz="2000" dirty="0">
              <a:solidFill>
                <a:srgbClr val="202122"/>
              </a:solidFill>
            </a:endParaRPr>
          </a:p>
          <a:p>
            <a:pPr marL="0" indent="0" algn="just">
              <a:buNone/>
            </a:pPr>
            <a:r>
              <a:rPr lang="en-GB" sz="2000" b="0" i="0" dirty="0">
                <a:solidFill>
                  <a:srgbClr val="202122"/>
                </a:solidFill>
                <a:effectLst/>
              </a:rPr>
              <a:t>9 </a:t>
            </a:r>
            <a:r>
              <a:rPr lang="en-GB" sz="2000" b="0" i="0" dirty="0" err="1">
                <a:solidFill>
                  <a:srgbClr val="202122"/>
                </a:solidFill>
                <a:effectLst/>
              </a:rPr>
              <a:t>gwahanol</a:t>
            </a:r>
            <a:r>
              <a:rPr lang="en-GB" sz="2000" b="0" i="0" dirty="0">
                <a:solidFill>
                  <a:srgbClr val="202122"/>
                </a:solidFill>
                <a:effectLst/>
              </a:rPr>
              <a:t> math o </a:t>
            </a:r>
            <a:r>
              <a:rPr lang="en-GB" sz="2000" b="0" i="0" dirty="0" err="1">
                <a:solidFill>
                  <a:srgbClr val="202122"/>
                </a:solidFill>
                <a:effectLst/>
              </a:rPr>
              <a:t>uniad</a:t>
            </a:r>
            <a:r>
              <a:rPr lang="en-GB" sz="2000" b="0" i="0" dirty="0">
                <a:solidFill>
                  <a:srgbClr val="202122"/>
                </a:solidFill>
                <a:effectLst/>
              </a:rPr>
              <a:t> </a:t>
            </a:r>
            <a:r>
              <a:rPr lang="en-GB" sz="2000" b="0" i="0" dirty="0" err="1">
                <a:solidFill>
                  <a:srgbClr val="202122"/>
                </a:solidFill>
                <a:effectLst/>
              </a:rPr>
              <a:t>cyfreithlon</a:t>
            </a:r>
            <a:r>
              <a:rPr lang="en-GB" sz="2000" b="0" i="0" dirty="0">
                <a:solidFill>
                  <a:srgbClr val="202122"/>
                </a:solidFill>
                <a:effectLst/>
              </a:rPr>
              <a:t> (</a:t>
            </a:r>
            <a:r>
              <a:rPr lang="en-GB" sz="2000" b="0" i="0" dirty="0" err="1">
                <a:solidFill>
                  <a:srgbClr val="202122"/>
                </a:solidFill>
                <a:effectLst/>
              </a:rPr>
              <a:t>i</a:t>
            </a:r>
            <a:r>
              <a:rPr lang="en-GB" sz="2000" b="0" i="0" dirty="0">
                <a:solidFill>
                  <a:srgbClr val="202122"/>
                </a:solidFill>
                <a:effectLst/>
              </a:rPr>
              <a:t>) = </a:t>
            </a:r>
            <a:r>
              <a:rPr lang="en-GB" sz="2000" b="0" i="0" dirty="0" err="1">
                <a:solidFill>
                  <a:srgbClr val="202122"/>
                </a:solidFill>
                <a:effectLst/>
              </a:rPr>
              <a:t>priodas</a:t>
            </a:r>
            <a:endParaRPr lang="en-GB" sz="2000" b="0" i="0" dirty="0">
              <a:solidFill>
                <a:srgbClr val="202122"/>
              </a:solidFill>
              <a:effectLst/>
            </a:endParaRPr>
          </a:p>
          <a:p>
            <a:pPr marL="0" indent="0" algn="just">
              <a:buNone/>
            </a:pPr>
            <a:endParaRPr lang="en-GB" sz="2000" dirty="0">
              <a:solidFill>
                <a:srgbClr val="202122"/>
              </a:solidFill>
            </a:endParaRPr>
          </a:p>
          <a:p>
            <a:pPr marL="0" indent="0" algn="just">
              <a:buNone/>
            </a:pPr>
            <a:r>
              <a:rPr lang="en-GB" sz="2000" b="0" i="0" dirty="0" err="1">
                <a:solidFill>
                  <a:srgbClr val="202122"/>
                </a:solidFill>
                <a:effectLst/>
              </a:rPr>
              <a:t>Cowyll</a:t>
            </a:r>
            <a:r>
              <a:rPr lang="en-GB" sz="2000" b="0" i="0" dirty="0">
                <a:solidFill>
                  <a:srgbClr val="202122"/>
                </a:solidFill>
                <a:effectLst/>
              </a:rPr>
              <a:t> = </a:t>
            </a:r>
            <a:r>
              <a:rPr lang="en-GB" sz="2000" b="0" i="0" dirty="0" err="1">
                <a:solidFill>
                  <a:srgbClr val="202122"/>
                </a:solidFill>
                <a:effectLst/>
              </a:rPr>
              <a:t>tâl</a:t>
            </a:r>
            <a:r>
              <a:rPr lang="en-GB" sz="2000" b="0" i="0" dirty="0">
                <a:solidFill>
                  <a:srgbClr val="202122"/>
                </a:solidFill>
                <a:effectLst/>
              </a:rPr>
              <a:t> am </a:t>
            </a:r>
            <a:r>
              <a:rPr lang="en-GB" sz="2000" b="0" i="0" dirty="0" err="1">
                <a:solidFill>
                  <a:srgbClr val="202122"/>
                </a:solidFill>
                <a:effectLst/>
              </a:rPr>
              <a:t>wyryfdod</a:t>
            </a:r>
            <a:r>
              <a:rPr lang="en-GB" sz="2000" b="0" i="0" dirty="0">
                <a:solidFill>
                  <a:srgbClr val="202122"/>
                </a:solidFill>
                <a:effectLst/>
              </a:rPr>
              <a:t> merch</a:t>
            </a:r>
          </a:p>
          <a:p>
            <a:pPr marL="0" indent="0" algn="just">
              <a:buNone/>
            </a:pPr>
            <a:r>
              <a:rPr lang="en-GB" sz="2000" dirty="0" err="1">
                <a:solidFill>
                  <a:srgbClr val="202122"/>
                </a:solidFill>
              </a:rPr>
              <a:t>Amobr</a:t>
            </a:r>
            <a:r>
              <a:rPr lang="en-GB" sz="2000" dirty="0">
                <a:solidFill>
                  <a:srgbClr val="202122"/>
                </a:solidFill>
              </a:rPr>
              <a:t> = </a:t>
            </a:r>
            <a:r>
              <a:rPr lang="en-GB" sz="2000" dirty="0" err="1">
                <a:solidFill>
                  <a:srgbClr val="202122"/>
                </a:solidFill>
              </a:rPr>
              <a:t>tâl</a:t>
            </a:r>
            <a:r>
              <a:rPr lang="en-GB" sz="2000" dirty="0">
                <a:solidFill>
                  <a:srgbClr val="202122"/>
                </a:solidFill>
              </a:rPr>
              <a:t> </a:t>
            </a:r>
            <a:r>
              <a:rPr lang="en-GB" sz="2000" dirty="0" err="1">
                <a:solidFill>
                  <a:srgbClr val="202122"/>
                </a:solidFill>
              </a:rPr>
              <a:t>i</a:t>
            </a:r>
            <a:r>
              <a:rPr lang="en-GB" sz="2000" dirty="0">
                <a:solidFill>
                  <a:srgbClr val="202122"/>
                </a:solidFill>
              </a:rPr>
              <a:t> </a:t>
            </a:r>
            <a:r>
              <a:rPr lang="en-GB" sz="2000" dirty="0" err="1">
                <a:solidFill>
                  <a:srgbClr val="202122"/>
                </a:solidFill>
              </a:rPr>
              <a:t>arglwydd</a:t>
            </a:r>
            <a:r>
              <a:rPr lang="en-GB" sz="2000" dirty="0">
                <a:solidFill>
                  <a:srgbClr val="202122"/>
                </a:solidFill>
              </a:rPr>
              <a:t> y </a:t>
            </a:r>
            <a:r>
              <a:rPr lang="en-GB" sz="2000" dirty="0" err="1">
                <a:solidFill>
                  <a:srgbClr val="202122"/>
                </a:solidFill>
              </a:rPr>
              <a:t>ferch</a:t>
            </a:r>
            <a:r>
              <a:rPr lang="en-GB" sz="2000" dirty="0">
                <a:solidFill>
                  <a:srgbClr val="202122"/>
                </a:solidFill>
              </a:rPr>
              <a:t> </a:t>
            </a:r>
            <a:r>
              <a:rPr lang="en-GB" sz="2000" dirty="0" err="1">
                <a:solidFill>
                  <a:srgbClr val="202122"/>
                </a:solidFill>
              </a:rPr>
              <a:t>wrth</a:t>
            </a:r>
            <a:r>
              <a:rPr lang="en-GB" sz="2000" dirty="0">
                <a:solidFill>
                  <a:srgbClr val="202122"/>
                </a:solidFill>
              </a:rPr>
              <a:t> </a:t>
            </a:r>
            <a:r>
              <a:rPr lang="en-GB" sz="2000" dirty="0" err="1">
                <a:solidFill>
                  <a:srgbClr val="202122"/>
                </a:solidFill>
              </a:rPr>
              <a:t>iddi</a:t>
            </a:r>
            <a:r>
              <a:rPr lang="en-GB" sz="2000" dirty="0">
                <a:solidFill>
                  <a:srgbClr val="202122"/>
                </a:solidFill>
              </a:rPr>
              <a:t> </a:t>
            </a:r>
            <a:r>
              <a:rPr lang="en-GB" sz="2000" dirty="0" err="1">
                <a:solidFill>
                  <a:srgbClr val="202122"/>
                </a:solidFill>
              </a:rPr>
              <a:t>briodi</a:t>
            </a:r>
            <a:r>
              <a:rPr lang="en-GB" sz="2000" dirty="0">
                <a:solidFill>
                  <a:srgbClr val="202122"/>
                </a:solidFill>
              </a:rPr>
              <a:t> / </a:t>
            </a:r>
            <a:r>
              <a:rPr lang="en-GB" sz="2000" dirty="0" err="1">
                <a:solidFill>
                  <a:srgbClr val="202122"/>
                </a:solidFill>
              </a:rPr>
              <a:t>colli’i</a:t>
            </a:r>
            <a:r>
              <a:rPr lang="en-GB" sz="2000" dirty="0">
                <a:solidFill>
                  <a:srgbClr val="202122"/>
                </a:solidFill>
              </a:rPr>
              <a:t> </a:t>
            </a:r>
            <a:r>
              <a:rPr lang="en-GB" sz="2000" dirty="0" err="1">
                <a:solidFill>
                  <a:srgbClr val="202122"/>
                </a:solidFill>
              </a:rPr>
              <a:t>gwyryfdod</a:t>
            </a:r>
            <a:r>
              <a:rPr lang="en-GB" sz="2000" dirty="0">
                <a:solidFill>
                  <a:srgbClr val="202122"/>
                </a:solidFill>
              </a:rPr>
              <a:t>, </a:t>
            </a:r>
            <a:r>
              <a:rPr lang="en-GB" sz="2000" dirty="0" err="1">
                <a:solidFill>
                  <a:srgbClr val="202122"/>
                </a:solidFill>
              </a:rPr>
              <a:t>bechu’n</a:t>
            </a:r>
            <a:r>
              <a:rPr lang="en-GB" sz="2000" dirty="0">
                <a:solidFill>
                  <a:srgbClr val="202122"/>
                </a:solidFill>
              </a:rPr>
              <a:t> </a:t>
            </a:r>
            <a:r>
              <a:rPr lang="en-GB" sz="2000" dirty="0" err="1">
                <a:solidFill>
                  <a:srgbClr val="202122"/>
                </a:solidFill>
              </a:rPr>
              <a:t>rhywiol</a:t>
            </a:r>
            <a:endParaRPr lang="en-GB" sz="2000" dirty="0">
              <a:solidFill>
                <a:srgbClr val="202122"/>
              </a:solidFill>
            </a:endParaRPr>
          </a:p>
          <a:p>
            <a:pPr marL="0" indent="0" algn="just">
              <a:buNone/>
            </a:pPr>
            <a:endParaRPr lang="en-GB" sz="2000" b="0" i="0" dirty="0">
              <a:solidFill>
                <a:srgbClr val="202122"/>
              </a:solidFill>
              <a:effectLst/>
            </a:endParaRPr>
          </a:p>
          <a:p>
            <a:pPr marL="0" indent="0" algn="just">
              <a:buNone/>
            </a:pPr>
            <a:r>
              <a:rPr lang="en-GB" sz="2000" dirty="0" err="1">
                <a:solidFill>
                  <a:srgbClr val="202122"/>
                </a:solidFill>
              </a:rPr>
              <a:t>Pob</a:t>
            </a:r>
            <a:r>
              <a:rPr lang="en-GB" sz="2000" dirty="0">
                <a:solidFill>
                  <a:srgbClr val="202122"/>
                </a:solidFill>
              </a:rPr>
              <a:t> </a:t>
            </a:r>
            <a:r>
              <a:rPr lang="en-GB" sz="2000" dirty="0" err="1">
                <a:solidFill>
                  <a:srgbClr val="202122"/>
                </a:solidFill>
              </a:rPr>
              <a:t>plentyn</a:t>
            </a:r>
            <a:r>
              <a:rPr lang="en-GB" sz="2000" dirty="0">
                <a:solidFill>
                  <a:srgbClr val="202122"/>
                </a:solidFill>
              </a:rPr>
              <a:t> </a:t>
            </a:r>
            <a:r>
              <a:rPr lang="en-GB" sz="2000" dirty="0" err="1">
                <a:solidFill>
                  <a:srgbClr val="202122"/>
                </a:solidFill>
              </a:rPr>
              <a:t>yn</a:t>
            </a:r>
            <a:r>
              <a:rPr lang="en-GB" sz="2000" dirty="0">
                <a:solidFill>
                  <a:srgbClr val="202122"/>
                </a:solidFill>
              </a:rPr>
              <a:t> </a:t>
            </a:r>
            <a:r>
              <a:rPr lang="en-GB" sz="2000" dirty="0" err="1">
                <a:solidFill>
                  <a:srgbClr val="202122"/>
                </a:solidFill>
              </a:rPr>
              <a:t>blentyn</a:t>
            </a:r>
            <a:r>
              <a:rPr lang="en-GB" sz="2000" dirty="0">
                <a:solidFill>
                  <a:srgbClr val="202122"/>
                </a:solidFill>
              </a:rPr>
              <a:t> </a:t>
            </a:r>
            <a:r>
              <a:rPr lang="en-GB" sz="2000" dirty="0" err="1">
                <a:solidFill>
                  <a:srgbClr val="202122"/>
                </a:solidFill>
              </a:rPr>
              <a:t>cyfreithiol</a:t>
            </a:r>
            <a:r>
              <a:rPr lang="en-GB" sz="2000" dirty="0">
                <a:solidFill>
                  <a:srgbClr val="202122"/>
                </a:solidFill>
              </a:rPr>
              <a:t> – </a:t>
            </a:r>
            <a:r>
              <a:rPr lang="en-GB" sz="2000" dirty="0" err="1">
                <a:solidFill>
                  <a:srgbClr val="202122"/>
                </a:solidFill>
              </a:rPr>
              <a:t>rhannu’r</a:t>
            </a:r>
            <a:r>
              <a:rPr lang="en-GB" sz="2000" dirty="0">
                <a:solidFill>
                  <a:srgbClr val="202122"/>
                </a:solidFill>
              </a:rPr>
              <a:t> </a:t>
            </a:r>
            <a:r>
              <a:rPr lang="en-GB" sz="2000" dirty="0" err="1">
                <a:solidFill>
                  <a:srgbClr val="202122"/>
                </a:solidFill>
              </a:rPr>
              <a:t>tir</a:t>
            </a:r>
            <a:r>
              <a:rPr lang="en-GB" sz="2000" dirty="0">
                <a:solidFill>
                  <a:srgbClr val="202122"/>
                </a:solidFill>
              </a:rPr>
              <a:t> </a:t>
            </a:r>
            <a:r>
              <a:rPr lang="en-GB" sz="2000" dirty="0" err="1">
                <a:solidFill>
                  <a:srgbClr val="202122"/>
                </a:solidFill>
              </a:rPr>
              <a:t>rhwng</a:t>
            </a:r>
            <a:r>
              <a:rPr lang="en-GB" sz="2000" dirty="0">
                <a:solidFill>
                  <a:srgbClr val="202122"/>
                </a:solidFill>
              </a:rPr>
              <a:t> y </a:t>
            </a:r>
            <a:r>
              <a:rPr lang="en-GB" sz="2000" dirty="0" err="1">
                <a:solidFill>
                  <a:srgbClr val="202122"/>
                </a:solidFill>
              </a:rPr>
              <a:t>meibion</a:t>
            </a:r>
            <a:r>
              <a:rPr lang="en-GB" sz="2000" dirty="0">
                <a:solidFill>
                  <a:srgbClr val="202122"/>
                </a:solidFill>
              </a:rPr>
              <a:t> (</a:t>
            </a:r>
            <a:r>
              <a:rPr lang="en-GB" sz="2000" dirty="0" err="1">
                <a:solidFill>
                  <a:srgbClr val="202122"/>
                </a:solidFill>
              </a:rPr>
              <a:t>nid</a:t>
            </a:r>
            <a:r>
              <a:rPr lang="en-GB" sz="2000" dirty="0">
                <a:solidFill>
                  <a:srgbClr val="202122"/>
                </a:solidFill>
              </a:rPr>
              <a:t> y mab </a:t>
            </a:r>
            <a:r>
              <a:rPr lang="en-GB" sz="2000" dirty="0" err="1">
                <a:solidFill>
                  <a:srgbClr val="202122"/>
                </a:solidFill>
              </a:rPr>
              <a:t>hynaf</a:t>
            </a:r>
            <a:r>
              <a:rPr lang="en-GB" sz="2000" dirty="0">
                <a:solidFill>
                  <a:srgbClr val="202122"/>
                </a:solidFill>
              </a:rPr>
              <a:t> </a:t>
            </a:r>
            <a:r>
              <a:rPr lang="en-GB" sz="2000" dirty="0" err="1">
                <a:solidFill>
                  <a:srgbClr val="202122"/>
                </a:solidFill>
              </a:rPr>
              <a:t>yn</a:t>
            </a:r>
            <a:r>
              <a:rPr lang="en-GB" sz="2000" dirty="0">
                <a:solidFill>
                  <a:srgbClr val="202122"/>
                </a:solidFill>
              </a:rPr>
              <a:t> </a:t>
            </a:r>
            <a:r>
              <a:rPr lang="en-GB" sz="2000" dirty="0" err="1">
                <a:solidFill>
                  <a:srgbClr val="202122"/>
                </a:solidFill>
              </a:rPr>
              <a:t>unig</a:t>
            </a:r>
            <a:r>
              <a:rPr lang="en-GB" sz="2000" dirty="0">
                <a:solidFill>
                  <a:srgbClr val="202122"/>
                </a:solidFill>
              </a:rPr>
              <a:t>)</a:t>
            </a:r>
          </a:p>
          <a:p>
            <a:pPr marL="0" indent="0" algn="just">
              <a:buNone/>
            </a:pPr>
            <a:endParaRPr lang="en-GB" sz="2000" b="0" i="0" dirty="0">
              <a:solidFill>
                <a:srgbClr val="202122"/>
              </a:solidFill>
              <a:effectLst/>
            </a:endParaRPr>
          </a:p>
          <a:p>
            <a:pPr marL="0" indent="0" algn="just">
              <a:buNone/>
            </a:pPr>
            <a:r>
              <a:rPr lang="en-GB" sz="2000" dirty="0" err="1">
                <a:solidFill>
                  <a:srgbClr val="202122"/>
                </a:solidFill>
              </a:rPr>
              <a:t>Ar</a:t>
            </a:r>
            <a:r>
              <a:rPr lang="en-GB" sz="2000" dirty="0">
                <a:solidFill>
                  <a:srgbClr val="202122"/>
                </a:solidFill>
              </a:rPr>
              <a:t> </a:t>
            </a:r>
            <a:r>
              <a:rPr lang="en-GB" sz="2000" dirty="0" err="1">
                <a:solidFill>
                  <a:srgbClr val="202122"/>
                </a:solidFill>
              </a:rPr>
              <a:t>ôl</a:t>
            </a:r>
            <a:r>
              <a:rPr lang="en-GB" sz="2000" dirty="0">
                <a:solidFill>
                  <a:srgbClr val="202122"/>
                </a:solidFill>
              </a:rPr>
              <a:t> </a:t>
            </a:r>
            <a:r>
              <a:rPr lang="en-GB" sz="2000" dirty="0" err="1">
                <a:solidFill>
                  <a:srgbClr val="202122"/>
                </a:solidFill>
              </a:rPr>
              <a:t>i</a:t>
            </a:r>
            <a:r>
              <a:rPr lang="en-GB" sz="2000" dirty="0">
                <a:solidFill>
                  <a:srgbClr val="202122"/>
                </a:solidFill>
              </a:rPr>
              <a:t> Hywel Dda </a:t>
            </a:r>
            <a:r>
              <a:rPr lang="en-GB" sz="2000" dirty="0" err="1">
                <a:solidFill>
                  <a:srgbClr val="202122"/>
                </a:solidFill>
              </a:rPr>
              <a:t>farw</a:t>
            </a:r>
            <a:r>
              <a:rPr lang="en-GB" sz="2000" dirty="0">
                <a:solidFill>
                  <a:srgbClr val="202122"/>
                </a:solidFill>
              </a:rPr>
              <a:t> </a:t>
            </a:r>
            <a:r>
              <a:rPr lang="en-GB" sz="2000" dirty="0" err="1">
                <a:solidFill>
                  <a:srgbClr val="202122"/>
                </a:solidFill>
              </a:rPr>
              <a:t>rhennid</a:t>
            </a:r>
            <a:r>
              <a:rPr lang="en-GB" sz="2000" dirty="0">
                <a:solidFill>
                  <a:srgbClr val="202122"/>
                </a:solidFill>
              </a:rPr>
              <a:t> </a:t>
            </a:r>
            <a:r>
              <a:rPr lang="en-GB" sz="2000" dirty="0" err="1">
                <a:solidFill>
                  <a:srgbClr val="202122"/>
                </a:solidFill>
              </a:rPr>
              <a:t>ei</a:t>
            </a:r>
            <a:r>
              <a:rPr lang="en-GB" sz="2000" dirty="0">
                <a:solidFill>
                  <a:srgbClr val="202122"/>
                </a:solidFill>
              </a:rPr>
              <a:t> </a:t>
            </a:r>
            <a:r>
              <a:rPr lang="en-GB" sz="2000" dirty="0" err="1">
                <a:solidFill>
                  <a:srgbClr val="202122"/>
                </a:solidFill>
              </a:rPr>
              <a:t>diroedd</a:t>
            </a:r>
            <a:r>
              <a:rPr lang="en-GB" sz="2000" dirty="0">
                <a:solidFill>
                  <a:srgbClr val="202122"/>
                </a:solidFill>
              </a:rPr>
              <a:t> </a:t>
            </a:r>
            <a:r>
              <a:rPr lang="en-GB" sz="2000" dirty="0" err="1">
                <a:solidFill>
                  <a:srgbClr val="202122"/>
                </a:solidFill>
              </a:rPr>
              <a:t>rhwng</a:t>
            </a:r>
            <a:r>
              <a:rPr lang="en-GB" sz="2000" dirty="0">
                <a:solidFill>
                  <a:srgbClr val="202122"/>
                </a:solidFill>
              </a:rPr>
              <a:t> </a:t>
            </a:r>
            <a:r>
              <a:rPr lang="en-GB" sz="2000" dirty="0" err="1">
                <a:solidFill>
                  <a:srgbClr val="202122"/>
                </a:solidFill>
              </a:rPr>
              <a:t>ei</a:t>
            </a:r>
            <a:r>
              <a:rPr lang="en-GB" sz="2000" dirty="0">
                <a:solidFill>
                  <a:srgbClr val="202122"/>
                </a:solidFill>
              </a:rPr>
              <a:t> </a:t>
            </a:r>
            <a:r>
              <a:rPr lang="en-GB" sz="2000" dirty="0" err="1">
                <a:solidFill>
                  <a:srgbClr val="202122"/>
                </a:solidFill>
              </a:rPr>
              <a:t>dri</a:t>
            </a:r>
            <a:r>
              <a:rPr lang="en-GB" sz="2000" dirty="0">
                <a:solidFill>
                  <a:srgbClr val="202122"/>
                </a:solidFill>
              </a:rPr>
              <a:t> mab </a:t>
            </a:r>
            <a:r>
              <a:rPr lang="en-GB" sz="2000" dirty="0"/>
              <a:t>Owain, Rhodri and Edwin.</a:t>
            </a:r>
          </a:p>
          <a:p>
            <a:pPr marL="0" indent="0" algn="just">
              <a:buNone/>
            </a:pPr>
            <a:endParaRPr lang="en-GB" sz="2000" b="0" i="0" dirty="0">
              <a:solidFill>
                <a:srgbClr val="202122"/>
              </a:solidFill>
              <a:effectLst/>
            </a:endParaRPr>
          </a:p>
          <a:p>
            <a:pPr marL="0" indent="0" algn="just">
              <a:buNone/>
            </a:pPr>
            <a:endParaRPr lang="en-GB" sz="1800" dirty="0">
              <a:solidFill>
                <a:srgbClr val="202122"/>
              </a:solidFill>
            </a:endParaRPr>
          </a:p>
          <a:p>
            <a:pPr marL="0" indent="0" algn="just">
              <a:buNone/>
            </a:pPr>
            <a:r>
              <a:rPr lang="en-GB" sz="1100" b="0" i="0" dirty="0" err="1">
                <a:solidFill>
                  <a:srgbClr val="202122"/>
                </a:solidFill>
                <a:effectLst/>
              </a:rPr>
              <a:t>Llun</a:t>
            </a:r>
            <a:r>
              <a:rPr lang="en-GB" sz="1100" b="0" i="0" dirty="0">
                <a:solidFill>
                  <a:srgbClr val="202122"/>
                </a:solidFill>
                <a:effectLst/>
              </a:rPr>
              <a:t>: NLW </a:t>
            </a:r>
            <a:r>
              <a:rPr lang="en-GB" sz="1100" b="0" i="0" dirty="0" err="1">
                <a:solidFill>
                  <a:srgbClr val="202122"/>
                </a:solidFill>
                <a:effectLst/>
              </a:rPr>
              <a:t>Peniarth</a:t>
            </a:r>
            <a:r>
              <a:rPr lang="en-GB" sz="1100" b="0" i="0" dirty="0">
                <a:solidFill>
                  <a:srgbClr val="202122"/>
                </a:solidFill>
                <a:effectLst/>
              </a:rPr>
              <a:t> 28, Kissing Couple. From a Latin copy of the Laws of Hywel </a:t>
            </a:r>
            <a:r>
              <a:rPr lang="en-GB" sz="1100" b="0" i="0" dirty="0" err="1">
                <a:solidFill>
                  <a:srgbClr val="202122"/>
                </a:solidFill>
                <a:effectLst/>
              </a:rPr>
              <a:t>Dda</a:t>
            </a:r>
            <a:r>
              <a:rPr lang="en-GB" sz="1100" b="0" i="0" dirty="0">
                <a:solidFill>
                  <a:srgbClr val="202122"/>
                </a:solidFill>
                <a:effectLst/>
              </a:rPr>
              <a:t>, which belongs to one of the National Library of Wales's foundation collections of manuscripts, the </a:t>
            </a:r>
            <a:r>
              <a:rPr lang="en-GB" sz="1100" b="0" i="0" dirty="0" err="1">
                <a:solidFill>
                  <a:srgbClr val="202122"/>
                </a:solidFill>
                <a:effectLst/>
              </a:rPr>
              <a:t>Peniarth</a:t>
            </a:r>
            <a:r>
              <a:rPr lang="en-GB" sz="1100" b="0" i="0" dirty="0">
                <a:solidFill>
                  <a:srgbClr val="202122"/>
                </a:solidFill>
                <a:effectLst/>
              </a:rPr>
              <a:t> Manuscripts.</a:t>
            </a:r>
            <a:endParaRPr lang="en-GB" sz="1100" dirty="0">
              <a:effectLst/>
              <a:ea typeface="Times New Roman" panose="02020603050405020304" pitchFamily="18" charset="0"/>
            </a:endParaRPr>
          </a:p>
          <a:p>
            <a:endParaRPr lang="en-GB" dirty="0"/>
          </a:p>
        </p:txBody>
      </p:sp>
      <p:pic>
        <p:nvPicPr>
          <p:cNvPr id="2050" name="Picture 2">
            <a:extLst>
              <a:ext uri="{FF2B5EF4-FFF2-40B4-BE49-F238E27FC236}">
                <a16:creationId xmlns:a16="http://schemas.microsoft.com/office/drawing/2014/main" id="{874EB70F-E08A-4DBE-8F70-B30E533F906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486400" y="2057400"/>
            <a:ext cx="3028950" cy="2875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98496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72EA6-53E7-44CC-9D4F-C9A206BE9A02}"/>
              </a:ext>
            </a:extLst>
          </p:cNvPr>
          <p:cNvSpPr>
            <a:spLocks noGrp="1"/>
          </p:cNvSpPr>
          <p:nvPr>
            <p:ph type="title"/>
          </p:nvPr>
        </p:nvSpPr>
        <p:spPr/>
        <p:txBody>
          <a:bodyPr/>
          <a:lstStyle/>
          <a:p>
            <a:r>
              <a:rPr lang="en-GB" dirty="0" err="1"/>
              <a:t>Peidiwch</a:t>
            </a:r>
            <a:r>
              <a:rPr lang="en-GB" dirty="0"/>
              <a:t> â </a:t>
            </a:r>
            <a:r>
              <a:rPr lang="en-GB" dirty="0" err="1"/>
              <a:t>chymysgu</a:t>
            </a:r>
            <a:r>
              <a:rPr lang="en-GB" dirty="0"/>
              <a:t> </a:t>
            </a:r>
            <a:r>
              <a:rPr lang="en-GB" dirty="0" err="1"/>
              <a:t>rhwng</a:t>
            </a:r>
            <a:r>
              <a:rPr lang="en-GB" dirty="0"/>
              <a:t> un Llywelyn </a:t>
            </a:r>
            <a:r>
              <a:rPr lang="en-GB" dirty="0" err="1"/>
              <a:t>a’r</a:t>
            </a:r>
            <a:r>
              <a:rPr lang="en-GB" dirty="0"/>
              <a:t> </a:t>
            </a:r>
            <a:r>
              <a:rPr lang="en-GB" dirty="0" err="1"/>
              <a:t>llall</a:t>
            </a:r>
            <a:r>
              <a:rPr lang="en-GB" dirty="0"/>
              <a:t>!!</a:t>
            </a:r>
          </a:p>
        </p:txBody>
      </p:sp>
      <p:sp>
        <p:nvSpPr>
          <p:cNvPr id="3" name="Content Placeholder 2">
            <a:extLst>
              <a:ext uri="{FF2B5EF4-FFF2-40B4-BE49-F238E27FC236}">
                <a16:creationId xmlns:a16="http://schemas.microsoft.com/office/drawing/2014/main" id="{73E76C6A-3941-42F7-AB5F-A93BA46A9A2F}"/>
              </a:ext>
            </a:extLst>
          </p:cNvPr>
          <p:cNvSpPr>
            <a:spLocks noGrp="1"/>
          </p:cNvSpPr>
          <p:nvPr>
            <p:ph sz="half" idx="1"/>
          </p:nvPr>
        </p:nvSpPr>
        <p:spPr>
          <a:xfrm>
            <a:off x="628650" y="1949881"/>
            <a:ext cx="3886200" cy="3540092"/>
          </a:xfrm>
        </p:spPr>
        <p:txBody>
          <a:bodyPr/>
          <a:lstStyle/>
          <a:p>
            <a:r>
              <a:rPr lang="en-GB" dirty="0"/>
              <a:t>Llywelyn ab Iorwerth (Llywelyn </a:t>
            </a:r>
            <a:r>
              <a:rPr lang="en-GB" dirty="0" err="1"/>
              <a:t>Fawr</a:t>
            </a:r>
            <a:r>
              <a:rPr lang="en-GB" dirty="0"/>
              <a:t>) a fu </a:t>
            </a:r>
            <a:r>
              <a:rPr lang="en-GB" dirty="0" err="1"/>
              <a:t>farw</a:t>
            </a:r>
            <a:r>
              <a:rPr lang="en-GB" dirty="0"/>
              <a:t> 1240</a:t>
            </a:r>
          </a:p>
        </p:txBody>
      </p:sp>
      <p:sp>
        <p:nvSpPr>
          <p:cNvPr id="4" name="Content Placeholder 3">
            <a:extLst>
              <a:ext uri="{FF2B5EF4-FFF2-40B4-BE49-F238E27FC236}">
                <a16:creationId xmlns:a16="http://schemas.microsoft.com/office/drawing/2014/main" id="{8BDE3888-EBC4-4FA2-A211-A47CD577D106}"/>
              </a:ext>
            </a:extLst>
          </p:cNvPr>
          <p:cNvSpPr>
            <a:spLocks noGrp="1"/>
          </p:cNvSpPr>
          <p:nvPr>
            <p:ph sz="half" idx="2"/>
          </p:nvPr>
        </p:nvSpPr>
        <p:spPr>
          <a:xfrm>
            <a:off x="4629150" y="1949881"/>
            <a:ext cx="3886200" cy="3777026"/>
          </a:xfrm>
        </p:spPr>
        <p:txBody>
          <a:bodyPr/>
          <a:lstStyle/>
          <a:p>
            <a:r>
              <a:rPr lang="en-GB" dirty="0"/>
              <a:t>Llywelyn ap </a:t>
            </a:r>
            <a:r>
              <a:rPr lang="en-GB" dirty="0" err="1"/>
              <a:t>Grufudd</a:t>
            </a:r>
            <a:r>
              <a:rPr lang="en-GB" dirty="0"/>
              <a:t>, </a:t>
            </a:r>
            <a:r>
              <a:rPr lang="en-GB" dirty="0" err="1"/>
              <a:t>ei</a:t>
            </a:r>
            <a:r>
              <a:rPr lang="en-GB" dirty="0"/>
              <a:t> </a:t>
            </a:r>
            <a:r>
              <a:rPr lang="en-GB" dirty="0" err="1"/>
              <a:t>ŵyr</a:t>
            </a:r>
            <a:r>
              <a:rPr lang="en-GB" dirty="0"/>
              <a:t> (Llywelyn y </a:t>
            </a:r>
            <a:r>
              <a:rPr lang="en-GB" dirty="0" err="1"/>
              <a:t>Llyw</a:t>
            </a:r>
            <a:r>
              <a:rPr lang="en-GB" dirty="0"/>
              <a:t> Olaf) a fu </a:t>
            </a:r>
            <a:r>
              <a:rPr lang="en-GB" dirty="0" err="1"/>
              <a:t>farw</a:t>
            </a:r>
            <a:r>
              <a:rPr lang="en-GB" dirty="0"/>
              <a:t> 1282</a:t>
            </a:r>
          </a:p>
        </p:txBody>
      </p:sp>
      <p:pic>
        <p:nvPicPr>
          <p:cNvPr id="5" name="Picture 4">
            <a:extLst>
              <a:ext uri="{FF2B5EF4-FFF2-40B4-BE49-F238E27FC236}">
                <a16:creationId xmlns:a16="http://schemas.microsoft.com/office/drawing/2014/main" id="{7EAB861F-5512-499E-92B0-467E26BD9B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1300" y="3250686"/>
            <a:ext cx="2280899" cy="2997000"/>
          </a:xfrm>
          <a:prstGeom prst="rect">
            <a:avLst/>
          </a:prstGeom>
        </p:spPr>
      </p:pic>
      <p:pic>
        <p:nvPicPr>
          <p:cNvPr id="6" name="Picture 5">
            <a:extLst>
              <a:ext uri="{FF2B5EF4-FFF2-40B4-BE49-F238E27FC236}">
                <a16:creationId xmlns:a16="http://schemas.microsoft.com/office/drawing/2014/main" id="{84314E43-1799-4F25-A0A2-8BD6D8CB0A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4519" y="3253092"/>
            <a:ext cx="2349000" cy="3132000"/>
          </a:xfrm>
          <a:prstGeom prst="rect">
            <a:avLst/>
          </a:prstGeom>
        </p:spPr>
      </p:pic>
    </p:spTree>
    <p:extLst>
      <p:ext uri="{BB962C8B-B14F-4D97-AF65-F5344CB8AC3E}">
        <p14:creationId xmlns:p14="http://schemas.microsoft.com/office/powerpoint/2010/main" val="1574909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03CB32B0-F845-4C1C-9ACC-F9F7306AD8D4}"/>
              </a:ext>
            </a:extLst>
          </p:cNvPr>
          <p:cNvSpPr>
            <a:spLocks noGrp="1"/>
          </p:cNvSpPr>
          <p:nvPr>
            <p:ph type="title"/>
          </p:nvPr>
        </p:nvSpPr>
        <p:spPr>
          <a:xfrm>
            <a:off x="627509" y="-1142999"/>
            <a:ext cx="4501583" cy="3200400"/>
          </a:xfrm>
        </p:spPr>
        <p:txBody>
          <a:bodyPr vert="horz" lIns="68580" tIns="34290" rIns="68580" bIns="34290" rtlCol="0" anchor="ctr">
            <a:normAutofit/>
          </a:bodyPr>
          <a:lstStyle/>
          <a:p>
            <a:r>
              <a:rPr lang="en-US" sz="3000" dirty="0" err="1"/>
              <a:t>Llywelyn</a:t>
            </a:r>
            <a:r>
              <a:rPr lang="en-US" sz="3000" dirty="0"/>
              <a:t> ap </a:t>
            </a:r>
            <a:r>
              <a:rPr lang="en-US" sz="3000" dirty="0" err="1"/>
              <a:t>Gruffydd</a:t>
            </a:r>
            <a:r>
              <a:rPr lang="en-US" sz="3000" dirty="0"/>
              <a:t> (d. 1401)</a:t>
            </a:r>
          </a:p>
        </p:txBody>
      </p:sp>
      <p:sp>
        <p:nvSpPr>
          <p:cNvPr id="3" name="Content Placeholder 2">
            <a:extLst>
              <a:ext uri="{FF2B5EF4-FFF2-40B4-BE49-F238E27FC236}">
                <a16:creationId xmlns:a16="http://schemas.microsoft.com/office/drawing/2014/main" id="{564DB0B7-FFB6-4549-B83E-13AF39FC3936}"/>
              </a:ext>
            </a:extLst>
          </p:cNvPr>
          <p:cNvSpPr>
            <a:spLocks noGrp="1"/>
          </p:cNvSpPr>
          <p:nvPr>
            <p:ph sz="half" idx="1"/>
          </p:nvPr>
        </p:nvSpPr>
        <p:spPr>
          <a:xfrm>
            <a:off x="186590" y="857250"/>
            <a:ext cx="4942503" cy="5772150"/>
          </a:xfrm>
        </p:spPr>
        <p:txBody>
          <a:bodyPr vert="horz" lIns="68580" tIns="34290" rIns="68580" bIns="34290" rtlCol="0">
            <a:normAutofit fontScale="47500" lnSpcReduction="20000"/>
          </a:bodyPr>
          <a:lstStyle/>
          <a:p>
            <a:endParaRPr lang="en-US" sz="1500" dirty="0"/>
          </a:p>
          <a:p>
            <a:pPr marL="0" indent="0">
              <a:buNone/>
            </a:pPr>
            <a:r>
              <a:rPr lang="en-US" sz="3750" dirty="0"/>
              <a:t>Llywelyn ap Gruffydd Fychan o </a:t>
            </a:r>
            <a:r>
              <a:rPr lang="en-US" sz="3750" dirty="0" err="1"/>
              <a:t>Gaeo</a:t>
            </a:r>
            <a:r>
              <a:rPr lang="en-US" sz="3750" dirty="0"/>
              <a:t> (</a:t>
            </a:r>
            <a:r>
              <a:rPr lang="en-US" sz="3750" i="1" dirty="0" err="1"/>
              <a:t>nid</a:t>
            </a:r>
            <a:r>
              <a:rPr lang="en-US" sz="3750" dirty="0"/>
              <a:t> Llywelyn ap Gruffudd, </a:t>
            </a:r>
            <a:r>
              <a:rPr lang="en-US" sz="3750" dirty="0" err="1"/>
              <a:t>tywysog</a:t>
            </a:r>
            <a:r>
              <a:rPr lang="en-US" sz="3750" dirty="0"/>
              <a:t> Cymru).</a:t>
            </a:r>
          </a:p>
          <a:p>
            <a:pPr marL="0" indent="0">
              <a:buNone/>
            </a:pPr>
            <a:r>
              <a:rPr lang="en-US" sz="3750" dirty="0" err="1"/>
              <a:t>Uchelwr</a:t>
            </a:r>
            <a:r>
              <a:rPr lang="en-US" sz="3750" dirty="0"/>
              <a:t> </a:t>
            </a:r>
            <a:r>
              <a:rPr lang="en-US" sz="3750" dirty="0" err="1"/>
              <a:t>cyfoethog</a:t>
            </a:r>
            <a:r>
              <a:rPr lang="en-US" sz="3750" dirty="0"/>
              <a:t> o Sir </a:t>
            </a:r>
            <a:r>
              <a:rPr lang="en-US" sz="3750" dirty="0" err="1"/>
              <a:t>Gaerfyrddin</a:t>
            </a:r>
            <a:r>
              <a:rPr lang="en-US" sz="3750" dirty="0"/>
              <a:t> a </a:t>
            </a:r>
            <a:r>
              <a:rPr lang="en-US" sz="3750" dirty="0" err="1"/>
              <a:t>gafodd</a:t>
            </a:r>
            <a:r>
              <a:rPr lang="en-US" sz="3750" dirty="0"/>
              <a:t> </a:t>
            </a:r>
            <a:r>
              <a:rPr lang="en-US" sz="3750" dirty="0" err="1"/>
              <a:t>ei</a:t>
            </a:r>
            <a:r>
              <a:rPr lang="en-US" sz="3750" dirty="0"/>
              <a:t> </a:t>
            </a:r>
            <a:r>
              <a:rPr lang="en-US" sz="3750" dirty="0" err="1"/>
              <a:t>ddienyddio</a:t>
            </a:r>
            <a:r>
              <a:rPr lang="en-US" sz="3750" dirty="0"/>
              <a:t> </a:t>
            </a:r>
            <a:r>
              <a:rPr lang="en-US" sz="3750" dirty="0" err="1"/>
              <a:t>oherwydd</a:t>
            </a:r>
            <a:r>
              <a:rPr lang="en-US" sz="3750" dirty="0"/>
              <a:t> </a:t>
            </a:r>
            <a:r>
              <a:rPr lang="en-US" sz="3750" dirty="0" err="1"/>
              <a:t>ei</a:t>
            </a:r>
            <a:r>
              <a:rPr lang="en-US" sz="3750" dirty="0"/>
              <a:t> </a:t>
            </a:r>
            <a:r>
              <a:rPr lang="en-US" sz="3750" dirty="0" err="1"/>
              <a:t>fod</a:t>
            </a:r>
            <a:r>
              <a:rPr lang="en-US" sz="3750" dirty="0"/>
              <a:t> </a:t>
            </a:r>
            <a:r>
              <a:rPr lang="en-US" sz="3750" dirty="0" err="1"/>
              <a:t>yn</a:t>
            </a:r>
            <a:r>
              <a:rPr lang="en-US" sz="3750" dirty="0"/>
              <a:t> </a:t>
            </a:r>
            <a:r>
              <a:rPr lang="en-US" sz="3750" dirty="0" err="1"/>
              <a:t>gefnogol</a:t>
            </a:r>
            <a:r>
              <a:rPr lang="en-US" sz="3750" dirty="0"/>
              <a:t> </a:t>
            </a:r>
            <a:r>
              <a:rPr lang="en-US" sz="3750" dirty="0" err="1"/>
              <a:t>i</a:t>
            </a:r>
            <a:r>
              <a:rPr lang="en-US" sz="3750" dirty="0"/>
              <a:t> Owain </a:t>
            </a:r>
            <a:r>
              <a:rPr lang="en-US" sz="3750" dirty="0" err="1"/>
              <a:t>Glyndŵr</a:t>
            </a:r>
            <a:r>
              <a:rPr lang="en-US" sz="3750" dirty="0"/>
              <a:t>. </a:t>
            </a:r>
            <a:r>
              <a:rPr lang="en-US" sz="3750" dirty="0" err="1"/>
              <a:t>Roedd</a:t>
            </a:r>
            <a:r>
              <a:rPr lang="en-US" sz="3750" dirty="0"/>
              <a:t> </a:t>
            </a:r>
            <a:r>
              <a:rPr lang="en-US" sz="3750" dirty="0" err="1"/>
              <a:t>yn</a:t>
            </a:r>
            <a:r>
              <a:rPr lang="en-US" sz="3750" dirty="0"/>
              <a:t> </a:t>
            </a:r>
            <a:r>
              <a:rPr lang="en-US" sz="3750" dirty="0" err="1"/>
              <a:t>briod</a:t>
            </a:r>
            <a:r>
              <a:rPr lang="en-US" sz="3750" dirty="0"/>
              <a:t> â Sioned (un o </a:t>
            </a:r>
            <a:r>
              <a:rPr lang="en-US" sz="3750" dirty="0" err="1"/>
              <a:t>ferched</a:t>
            </a:r>
            <a:r>
              <a:rPr lang="en-US" sz="3750" dirty="0"/>
              <a:t> y </a:t>
            </a:r>
            <a:r>
              <a:rPr lang="en-US" sz="3750" dirty="0" err="1"/>
              <a:t>Scudamores</a:t>
            </a:r>
            <a:r>
              <a:rPr lang="en-US" sz="3750" dirty="0"/>
              <a:t>. </a:t>
            </a:r>
            <a:r>
              <a:rPr lang="en-US" sz="3750" dirty="0" err="1"/>
              <a:t>Roedd</a:t>
            </a:r>
            <a:r>
              <a:rPr lang="en-US" sz="3750" dirty="0"/>
              <a:t> merch O.G. </a:t>
            </a:r>
            <a:r>
              <a:rPr lang="en-US" sz="3750" dirty="0" err="1"/>
              <a:t>ei</a:t>
            </a:r>
            <a:r>
              <a:rPr lang="en-US" sz="3750" dirty="0"/>
              <a:t> </a:t>
            </a:r>
            <a:r>
              <a:rPr lang="en-US" sz="3750" dirty="0" err="1"/>
              <a:t>hun</a:t>
            </a:r>
            <a:r>
              <a:rPr lang="en-US" sz="3750" dirty="0"/>
              <a:t> </a:t>
            </a:r>
            <a:r>
              <a:rPr lang="en-US" sz="3750" dirty="0" err="1"/>
              <a:t>wedi</a:t>
            </a:r>
            <a:r>
              <a:rPr lang="en-US" sz="3750" dirty="0"/>
              <a:t> </a:t>
            </a:r>
            <a:r>
              <a:rPr lang="en-US" sz="3750" dirty="0" err="1"/>
              <a:t>priodi</a:t>
            </a:r>
            <a:r>
              <a:rPr lang="en-US" sz="3750" dirty="0"/>
              <a:t> ag un </a:t>
            </a:r>
            <a:r>
              <a:rPr lang="en-US" sz="3750" dirty="0" err="1"/>
              <a:t>o’r</a:t>
            </a:r>
            <a:r>
              <a:rPr lang="en-US" sz="3750" dirty="0"/>
              <a:t> </a:t>
            </a:r>
            <a:r>
              <a:rPr lang="en-US" sz="3750" dirty="0" err="1"/>
              <a:t>Scudamores</a:t>
            </a:r>
            <a:r>
              <a:rPr lang="en-US" sz="3750" dirty="0"/>
              <a:t>). </a:t>
            </a:r>
            <a:r>
              <a:rPr lang="en-US" sz="3750" dirty="0" err="1"/>
              <a:t>Roedd</a:t>
            </a:r>
            <a:r>
              <a:rPr lang="en-US" sz="3750" dirty="0"/>
              <a:t> </a:t>
            </a:r>
            <a:r>
              <a:rPr lang="en-US" sz="3750" dirty="0" err="1"/>
              <a:t>dau</a:t>
            </a:r>
            <a:r>
              <a:rPr lang="en-US" sz="3750" dirty="0"/>
              <a:t> o </a:t>
            </a:r>
            <a:r>
              <a:rPr lang="en-US" sz="3750" dirty="0" err="1"/>
              <a:t>feibion</a:t>
            </a:r>
            <a:r>
              <a:rPr lang="en-US" sz="3750" dirty="0"/>
              <a:t> Llywelyn </a:t>
            </a:r>
            <a:r>
              <a:rPr lang="en-US" sz="3750" dirty="0" err="1"/>
              <a:t>yn</a:t>
            </a:r>
            <a:r>
              <a:rPr lang="en-US" sz="3750" dirty="0"/>
              <a:t> </a:t>
            </a:r>
            <a:r>
              <a:rPr lang="en-US" sz="3750" dirty="0" err="1"/>
              <a:t>brwydro</a:t>
            </a:r>
            <a:r>
              <a:rPr lang="en-US" sz="3750" dirty="0"/>
              <a:t> </a:t>
            </a:r>
            <a:r>
              <a:rPr lang="en-US" sz="3750" dirty="0" err="1"/>
              <a:t>yn</a:t>
            </a:r>
            <a:r>
              <a:rPr lang="en-US" sz="3750" dirty="0"/>
              <a:t> y </a:t>
            </a:r>
            <a:r>
              <a:rPr lang="en-US" sz="3750" dirty="0" err="1"/>
              <a:t>gwrthryfel</a:t>
            </a:r>
            <a:r>
              <a:rPr lang="en-US" sz="3750" dirty="0"/>
              <a:t> ac </a:t>
            </a:r>
            <a:r>
              <a:rPr lang="en-US" sz="3750" dirty="0" err="1"/>
              <a:t>yn</a:t>
            </a:r>
            <a:r>
              <a:rPr lang="en-US" sz="3750" dirty="0"/>
              <a:t> </a:t>
            </a:r>
            <a:r>
              <a:rPr lang="en-US" sz="3750" dirty="0" err="1"/>
              <a:t>ffyddlon</a:t>
            </a:r>
            <a:r>
              <a:rPr lang="en-US" sz="3750" dirty="0"/>
              <a:t> </a:t>
            </a:r>
            <a:r>
              <a:rPr lang="en-US" sz="3750" dirty="0" err="1"/>
              <a:t>i</a:t>
            </a:r>
            <a:r>
              <a:rPr lang="en-US" sz="3750" dirty="0"/>
              <a:t> </a:t>
            </a:r>
            <a:r>
              <a:rPr lang="en-US" sz="3750" dirty="0" err="1"/>
              <a:t>Glyndŵr</a:t>
            </a:r>
            <a:r>
              <a:rPr lang="en-US" sz="3750" dirty="0"/>
              <a:t>).</a:t>
            </a:r>
          </a:p>
          <a:p>
            <a:pPr marL="0" indent="0">
              <a:buNone/>
            </a:pPr>
            <a:r>
              <a:rPr lang="en-US" sz="3750" dirty="0"/>
              <a:t>Pan </a:t>
            </a:r>
            <a:r>
              <a:rPr lang="en-US" sz="3750" dirty="0" err="1"/>
              <a:t>ofynnodd</a:t>
            </a:r>
            <a:r>
              <a:rPr lang="en-US" sz="3750" dirty="0"/>
              <a:t> </a:t>
            </a:r>
            <a:r>
              <a:rPr lang="en-US" sz="3750" dirty="0" err="1"/>
              <a:t>milwyr</a:t>
            </a:r>
            <a:r>
              <a:rPr lang="en-US" sz="3750" dirty="0"/>
              <a:t> Harri IV, </a:t>
            </a:r>
            <a:r>
              <a:rPr lang="en-US" sz="3750" dirty="0" err="1"/>
              <a:t>brenin</a:t>
            </a:r>
            <a:r>
              <a:rPr lang="en-US" sz="3750" dirty="0"/>
              <a:t> </a:t>
            </a:r>
            <a:r>
              <a:rPr lang="en-US" sz="3750" dirty="0" err="1"/>
              <a:t>Lloegr</a:t>
            </a:r>
            <a:r>
              <a:rPr lang="en-US" sz="3750" dirty="0"/>
              <a:t>, </a:t>
            </a:r>
            <a:r>
              <a:rPr lang="en-US" sz="3750" dirty="0" err="1"/>
              <a:t>i</a:t>
            </a:r>
            <a:r>
              <a:rPr lang="en-US" sz="3750" dirty="0"/>
              <a:t> </a:t>
            </a:r>
            <a:r>
              <a:rPr lang="en-US" sz="3750" dirty="0" err="1"/>
              <a:t>ba</a:t>
            </a:r>
            <a:r>
              <a:rPr lang="en-US" sz="3750" dirty="0"/>
              <a:t> </a:t>
            </a:r>
            <a:r>
              <a:rPr lang="en-US" sz="3750" dirty="0" err="1"/>
              <a:t>gyfeiriad</a:t>
            </a:r>
            <a:r>
              <a:rPr lang="en-US" sz="3750" dirty="0"/>
              <a:t> yr Owain </a:t>
            </a:r>
            <a:r>
              <a:rPr lang="en-US" sz="3750" dirty="0" err="1"/>
              <a:t>Glyndŵr</a:t>
            </a:r>
            <a:r>
              <a:rPr lang="en-US" sz="3750" dirty="0"/>
              <a:t> </a:t>
            </a:r>
            <a:r>
              <a:rPr lang="en-US" sz="3750" dirty="0" err="1"/>
              <a:t>a’i</a:t>
            </a:r>
            <a:r>
              <a:rPr lang="en-US" sz="3750" dirty="0"/>
              <a:t> </a:t>
            </a:r>
            <a:r>
              <a:rPr lang="en-US" sz="3750" dirty="0" err="1"/>
              <a:t>filwyr</a:t>
            </a:r>
            <a:r>
              <a:rPr lang="en-US" sz="3750" dirty="0"/>
              <a:t> </a:t>
            </a:r>
            <a:r>
              <a:rPr lang="en-US" sz="3750" dirty="0" err="1"/>
              <a:t>wedi</a:t>
            </a:r>
            <a:r>
              <a:rPr lang="en-US" sz="3750" dirty="0"/>
              <a:t> </a:t>
            </a:r>
            <a:r>
              <a:rPr lang="en-US" sz="3750" dirty="0" err="1"/>
              <a:t>mynd</a:t>
            </a:r>
            <a:r>
              <a:rPr lang="en-US" sz="3750" dirty="0"/>
              <a:t>, </a:t>
            </a:r>
            <a:r>
              <a:rPr lang="en-US" sz="3750" dirty="0" err="1"/>
              <a:t>gwnaeth</a:t>
            </a:r>
            <a:r>
              <a:rPr lang="en-US" sz="3750" dirty="0"/>
              <a:t> </a:t>
            </a:r>
            <a:r>
              <a:rPr lang="en-US" sz="3750" dirty="0" err="1"/>
              <a:t>eu</a:t>
            </a:r>
            <a:r>
              <a:rPr lang="en-US" sz="3750" dirty="0"/>
              <a:t> </a:t>
            </a:r>
            <a:r>
              <a:rPr lang="en-US" sz="3750" dirty="0" err="1"/>
              <a:t>hanfon</a:t>
            </a:r>
            <a:r>
              <a:rPr lang="en-US" sz="3750" dirty="0"/>
              <a:t> </a:t>
            </a:r>
            <a:r>
              <a:rPr lang="en-US" sz="3750" dirty="0" err="1"/>
              <a:t>i’r</a:t>
            </a:r>
            <a:r>
              <a:rPr lang="en-US" sz="3750" dirty="0"/>
              <a:t> </a:t>
            </a:r>
            <a:r>
              <a:rPr lang="en-US" sz="3750" dirty="0" err="1"/>
              <a:t>cyfeiriad</a:t>
            </a:r>
            <a:r>
              <a:rPr lang="en-US" sz="3750" dirty="0"/>
              <a:t> </a:t>
            </a:r>
            <a:r>
              <a:rPr lang="en-US" sz="3750" dirty="0" err="1"/>
              <a:t>anghywir</a:t>
            </a:r>
            <a:r>
              <a:rPr lang="en-US" sz="3750" dirty="0"/>
              <a:t> </a:t>
            </a:r>
            <a:r>
              <a:rPr lang="en-US" sz="3750" dirty="0" err="1"/>
              <a:t>yn</a:t>
            </a:r>
            <a:r>
              <a:rPr lang="en-US" sz="3750" dirty="0"/>
              <a:t> </a:t>
            </a:r>
            <a:r>
              <a:rPr lang="en-US" sz="3750" dirty="0" err="1"/>
              <a:t>fwriadol</a:t>
            </a:r>
            <a:r>
              <a:rPr lang="en-US" sz="3750" dirty="0"/>
              <a:t>. </a:t>
            </a:r>
          </a:p>
          <a:p>
            <a:pPr marL="0" indent="0">
              <a:buNone/>
            </a:pPr>
            <a:r>
              <a:rPr lang="en-US" sz="3750" dirty="0" err="1"/>
              <a:t>Mynnodd</a:t>
            </a:r>
            <a:r>
              <a:rPr lang="en-US" sz="3750" dirty="0"/>
              <a:t> Harri IV </a:t>
            </a:r>
            <a:r>
              <a:rPr lang="en-US" sz="3750" dirty="0" err="1"/>
              <a:t>fod</a:t>
            </a:r>
            <a:r>
              <a:rPr lang="en-US" sz="3750" dirty="0"/>
              <a:t> Llywelyn </a:t>
            </a:r>
            <a:r>
              <a:rPr lang="en-US" sz="3750" dirty="0" err="1"/>
              <a:t>yn</a:t>
            </a:r>
            <a:r>
              <a:rPr lang="en-US" sz="3750" dirty="0"/>
              <a:t> </a:t>
            </a:r>
            <a:r>
              <a:rPr lang="en-US" sz="3750" dirty="0" err="1"/>
              <a:t>cael</a:t>
            </a:r>
            <a:r>
              <a:rPr lang="en-US" sz="3750" dirty="0"/>
              <a:t> </a:t>
            </a:r>
            <a:r>
              <a:rPr lang="en-US" sz="3750" dirty="0" err="1"/>
              <a:t>ei</a:t>
            </a:r>
            <a:r>
              <a:rPr lang="en-US" sz="3750" dirty="0"/>
              <a:t> </a:t>
            </a:r>
            <a:r>
              <a:rPr lang="en-US" sz="3750" dirty="0" err="1"/>
              <a:t>grogi</a:t>
            </a:r>
            <a:r>
              <a:rPr lang="en-US" sz="3750" dirty="0"/>
              <a:t>, </a:t>
            </a:r>
            <a:r>
              <a:rPr lang="en-US" sz="3750" dirty="0" err="1"/>
              <a:t>ei</a:t>
            </a:r>
            <a:r>
              <a:rPr lang="en-US" sz="3750" dirty="0"/>
              <a:t> </a:t>
            </a:r>
            <a:r>
              <a:rPr lang="en-US" sz="3750" dirty="0" err="1"/>
              <a:t>lusgo</a:t>
            </a:r>
            <a:r>
              <a:rPr lang="en-US" sz="3750" dirty="0"/>
              <a:t> </a:t>
            </a:r>
            <a:r>
              <a:rPr lang="en-US" sz="3750" dirty="0" err="1"/>
              <a:t>gan</a:t>
            </a:r>
            <a:r>
              <a:rPr lang="en-US" sz="3750" dirty="0"/>
              <a:t> </a:t>
            </a:r>
            <a:r>
              <a:rPr lang="en-US" sz="3750" dirty="0" err="1"/>
              <a:t>geffylau</a:t>
            </a:r>
            <a:r>
              <a:rPr lang="en-US" sz="3750" dirty="0"/>
              <a:t> </a:t>
            </a:r>
            <a:r>
              <a:rPr lang="en-US" sz="3750" dirty="0" err="1"/>
              <a:t>a’i</a:t>
            </a:r>
            <a:r>
              <a:rPr lang="en-US" sz="3750" dirty="0"/>
              <a:t> </a:t>
            </a:r>
            <a:r>
              <a:rPr lang="en-US" sz="3750" dirty="0" err="1"/>
              <a:t>arteithio</a:t>
            </a:r>
            <a:r>
              <a:rPr lang="en-US" sz="3750" dirty="0"/>
              <a:t>: </a:t>
            </a:r>
            <a:r>
              <a:rPr lang="en-US" sz="3750" dirty="0" err="1"/>
              <a:t>tynnwyd</a:t>
            </a:r>
            <a:r>
              <a:rPr lang="en-US" sz="3750" dirty="0"/>
              <a:t> </a:t>
            </a:r>
            <a:r>
              <a:rPr lang="en-US" sz="3750" dirty="0" err="1"/>
              <a:t>ei</a:t>
            </a:r>
            <a:r>
              <a:rPr lang="en-US" sz="3750" dirty="0"/>
              <a:t> </a:t>
            </a:r>
            <a:r>
              <a:rPr lang="en-US" sz="3750" dirty="0" err="1"/>
              <a:t>goluddion</a:t>
            </a:r>
            <a:r>
              <a:rPr lang="en-US" sz="3750" dirty="0"/>
              <a:t> </a:t>
            </a:r>
            <a:r>
              <a:rPr lang="en-US" sz="3750" dirty="0" err="1"/>
              <a:t>allan</a:t>
            </a:r>
            <a:r>
              <a:rPr lang="en-US" sz="3750" dirty="0"/>
              <a:t> a </a:t>
            </a:r>
            <a:r>
              <a:rPr lang="en-US" sz="3750" dirty="0" err="1"/>
              <a:t>thorwyd</a:t>
            </a:r>
            <a:r>
              <a:rPr lang="en-US" sz="3750" dirty="0"/>
              <a:t> </a:t>
            </a:r>
            <a:r>
              <a:rPr lang="en-US" sz="3750" dirty="0" err="1"/>
              <a:t>ei</a:t>
            </a:r>
            <a:r>
              <a:rPr lang="en-US" sz="3750" dirty="0"/>
              <a:t> ben </a:t>
            </a:r>
            <a:r>
              <a:rPr lang="en-US" sz="3750" dirty="0" err="1"/>
              <a:t>i</a:t>
            </a:r>
            <a:r>
              <a:rPr lang="en-US" sz="3750" dirty="0"/>
              <a:t> </a:t>
            </a:r>
            <a:r>
              <a:rPr lang="en-US" sz="3750" dirty="0" err="1"/>
              <a:t>ffwrdd</a:t>
            </a:r>
            <a:r>
              <a:rPr lang="en-US" sz="3750" dirty="0"/>
              <a:t> o </a:t>
            </a:r>
            <a:r>
              <a:rPr lang="en-US" sz="3750" dirty="0" err="1"/>
              <a:t>flaen</a:t>
            </a:r>
            <a:r>
              <a:rPr lang="en-US" sz="3750" dirty="0"/>
              <a:t> </a:t>
            </a:r>
            <a:r>
              <a:rPr lang="en-US" sz="3750" dirty="0" err="1"/>
              <a:t>giât</a:t>
            </a:r>
            <a:r>
              <a:rPr lang="en-US" sz="3750" dirty="0"/>
              <a:t> castell </a:t>
            </a:r>
            <a:r>
              <a:rPr lang="en-US" sz="3750" dirty="0" err="1"/>
              <a:t>Llanymddyfri</a:t>
            </a:r>
            <a:r>
              <a:rPr lang="en-US" sz="3750" dirty="0"/>
              <a:t> 9 Hydref 1401 ‘</a:t>
            </a:r>
            <a:r>
              <a:rPr lang="en-US" sz="3750" dirty="0" err="1"/>
              <a:t>yn</a:t>
            </a:r>
            <a:r>
              <a:rPr lang="en-US" sz="3750" dirty="0"/>
              <a:t> </a:t>
            </a:r>
            <a:r>
              <a:rPr lang="en-US" sz="3750" dirty="0" err="1"/>
              <a:t>mhresenoldeb</a:t>
            </a:r>
            <a:r>
              <a:rPr lang="en-US" sz="3750" dirty="0"/>
              <a:t> </a:t>
            </a:r>
            <a:r>
              <a:rPr lang="en-US" sz="3750" dirty="0" err="1"/>
              <a:t>ei</a:t>
            </a:r>
            <a:r>
              <a:rPr lang="en-US" sz="3750" dirty="0"/>
              <a:t> fab </a:t>
            </a:r>
            <a:r>
              <a:rPr lang="en-US" sz="3750" dirty="0" err="1"/>
              <a:t>hynaf</a:t>
            </a:r>
            <a:r>
              <a:rPr lang="en-US" sz="3750" dirty="0"/>
              <a:t>’. </a:t>
            </a:r>
          </a:p>
          <a:p>
            <a:pPr marL="0" indent="0">
              <a:buNone/>
            </a:pPr>
            <a:r>
              <a:rPr lang="en-US" sz="3750" dirty="0" err="1"/>
              <a:t>Fe’i</a:t>
            </a:r>
            <a:r>
              <a:rPr lang="en-US" sz="3750" dirty="0"/>
              <a:t> </a:t>
            </a:r>
            <a:r>
              <a:rPr lang="en-US" sz="3750" dirty="0" err="1"/>
              <a:t>mawrygir</a:t>
            </a:r>
            <a:r>
              <a:rPr lang="en-US" sz="3750" dirty="0"/>
              <a:t> am </a:t>
            </a:r>
            <a:r>
              <a:rPr lang="en-US" sz="3750" dirty="0" err="1"/>
              <a:t>ddewis</a:t>
            </a:r>
            <a:r>
              <a:rPr lang="en-US" sz="3750" dirty="0"/>
              <a:t> </a:t>
            </a:r>
            <a:r>
              <a:rPr lang="en-US" sz="3750" dirty="0" err="1"/>
              <a:t>ffyddlondeb</a:t>
            </a:r>
            <a:r>
              <a:rPr lang="en-US" sz="3750" dirty="0"/>
              <a:t> a </a:t>
            </a:r>
            <a:r>
              <a:rPr lang="en-US" sz="3750" dirty="0" err="1"/>
              <a:t>marwolaeth</a:t>
            </a:r>
            <a:r>
              <a:rPr lang="en-US" sz="3750" dirty="0"/>
              <a:t> </a:t>
            </a:r>
            <a:r>
              <a:rPr lang="en-US" sz="3750" dirty="0" err="1"/>
              <a:t>yn</a:t>
            </a:r>
            <a:r>
              <a:rPr lang="en-US" sz="3750" dirty="0"/>
              <a:t> </a:t>
            </a:r>
            <a:r>
              <a:rPr lang="en-US" sz="3750" dirty="0" err="1"/>
              <a:t>hytrach</a:t>
            </a:r>
            <a:r>
              <a:rPr lang="en-US" sz="3750" dirty="0"/>
              <a:t> </a:t>
            </a:r>
            <a:r>
              <a:rPr lang="en-US" sz="3750" dirty="0" err="1"/>
              <a:t>na</a:t>
            </a:r>
            <a:r>
              <a:rPr lang="en-US" sz="3750" dirty="0"/>
              <a:t> </a:t>
            </a:r>
            <a:r>
              <a:rPr lang="en-US" sz="3750" dirty="0" err="1"/>
              <a:t>bradychu</a:t>
            </a:r>
            <a:r>
              <a:rPr lang="en-US" sz="3750" dirty="0"/>
              <a:t> </a:t>
            </a:r>
            <a:r>
              <a:rPr lang="en-US" sz="3750" dirty="0" err="1"/>
              <a:t>Glyndŵr</a:t>
            </a:r>
            <a:r>
              <a:rPr lang="en-US" sz="3750" dirty="0"/>
              <a:t>.</a:t>
            </a:r>
            <a:r>
              <a:rPr lang="en-GB" sz="3750" dirty="0"/>
              <a:t> </a:t>
            </a:r>
            <a:r>
              <a:rPr lang="en-GB" sz="3750" dirty="0" err="1"/>
              <a:t>Mae’r</a:t>
            </a:r>
            <a:r>
              <a:rPr lang="en-GB" sz="3750" dirty="0"/>
              <a:t> </a:t>
            </a:r>
            <a:r>
              <a:rPr lang="en-GB" sz="3750" dirty="0" err="1"/>
              <a:t>cerflun</a:t>
            </a:r>
            <a:r>
              <a:rPr lang="en-GB" sz="3750" dirty="0"/>
              <a:t> dur </a:t>
            </a:r>
            <a:r>
              <a:rPr lang="en-GB" sz="3750" dirty="0" err="1"/>
              <a:t>anferth</a:t>
            </a:r>
            <a:r>
              <a:rPr lang="en-GB" sz="3750" dirty="0"/>
              <a:t> </a:t>
            </a:r>
            <a:r>
              <a:rPr lang="en-GB" sz="3750" dirty="0" err="1"/>
              <a:t>yma</a:t>
            </a:r>
            <a:r>
              <a:rPr lang="en-GB" sz="3750" dirty="0"/>
              <a:t> – 16 </a:t>
            </a:r>
            <a:r>
              <a:rPr lang="en-GB" sz="3750" dirty="0" err="1"/>
              <a:t>troedfedd</a:t>
            </a:r>
            <a:r>
              <a:rPr lang="en-GB" sz="3750" dirty="0"/>
              <a:t> – </a:t>
            </a:r>
            <a:r>
              <a:rPr lang="en-GB" sz="3750" dirty="0" err="1"/>
              <a:t>yn</a:t>
            </a:r>
            <a:r>
              <a:rPr lang="en-GB" sz="3750" dirty="0"/>
              <a:t> </a:t>
            </a:r>
            <a:r>
              <a:rPr lang="en-GB" sz="3750" dirty="0" err="1"/>
              <a:t>Llanymddyfri</a:t>
            </a:r>
            <a:r>
              <a:rPr lang="en-GB" sz="3750" dirty="0"/>
              <a:t>.</a:t>
            </a:r>
            <a:endParaRPr lang="en-US" sz="3750" dirty="0"/>
          </a:p>
          <a:p>
            <a:pPr marL="0" indent="0">
              <a:buNone/>
            </a:pPr>
            <a:r>
              <a:rPr lang="en-GB" sz="825" dirty="0"/>
              <a:t>Photo: Llywelyn2000, CC BY-SA 3.0 &lt;https://creativecommons.org/licenses/by-sa/3.0&gt;, via Wikimedia Commons</a:t>
            </a:r>
            <a:endParaRPr lang="en-US" sz="825" dirty="0"/>
          </a:p>
        </p:txBody>
      </p:sp>
      <p:pic>
        <p:nvPicPr>
          <p:cNvPr id="3074" name="Picture 2">
            <a:extLst>
              <a:ext uri="{FF2B5EF4-FFF2-40B4-BE49-F238E27FC236}">
                <a16:creationId xmlns:a16="http://schemas.microsoft.com/office/drawing/2014/main" id="{ACFE4591-8FA2-4562-8F00-75FD6EA9DA9C}"/>
              </a:ext>
            </a:extLst>
          </p:cNvPr>
          <p:cNvPicPr>
            <a:picLocks noGrp="1" noChangeAspect="1" noChangeArrowheads="1"/>
          </p:cNvPicPr>
          <p:nvPr>
            <p:ph sz="half" idx="2"/>
          </p:nvPr>
        </p:nvPicPr>
        <p:blipFill rotWithShape="1">
          <a:blip r:embed="rId2" cstate="print">
            <a:extLst>
              <a:ext uri="{28A0092B-C50C-407E-A947-70E740481C1C}">
                <a14:useLocalDpi xmlns:a14="http://schemas.microsoft.com/office/drawing/2010/main" val="0"/>
              </a:ext>
            </a:extLst>
          </a:blip>
          <a:srcRect t="22733" r="-1" b="-1"/>
          <a:stretch/>
        </p:blipFill>
        <p:spPr bwMode="auto">
          <a:xfrm>
            <a:off x="5399580" y="857257"/>
            <a:ext cx="3744420" cy="5143493"/>
          </a:xfrm>
          <a:prstGeom prst="rect">
            <a:avLst/>
          </a:prstGeom>
          <a:noFill/>
          <a:effectLst/>
          <a:extLst>
            <a:ext uri="{909E8E84-426E-40DD-AFC4-6F175D3DCCD1}">
              <a14:hiddenFill xmlns:a14="http://schemas.microsoft.com/office/drawing/2010/main">
                <a:solidFill>
                  <a:srgbClr val="FFFFFF"/>
                </a:solidFill>
              </a14:hiddenFill>
            </a:ext>
          </a:extLst>
        </p:spPr>
      </p:pic>
      <p:sp>
        <p:nvSpPr>
          <p:cNvPr id="6" name="Rectangle 4">
            <a:extLst>
              <a:ext uri="{FF2B5EF4-FFF2-40B4-BE49-F238E27FC236}">
                <a16:creationId xmlns:a16="http://schemas.microsoft.com/office/drawing/2014/main" id="{4547B71A-B6A5-4909-B840-39522B53AE85}"/>
              </a:ext>
            </a:extLst>
          </p:cNvPr>
          <p:cNvSpPr>
            <a:spLocks noChangeArrowheads="1"/>
          </p:cNvSpPr>
          <p:nvPr/>
        </p:nvSpPr>
        <p:spPr bwMode="auto">
          <a:xfrm>
            <a:off x="0" y="936367"/>
            <a:ext cx="186590" cy="18466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685800" rtl="0" eaLnBrk="0" fontAlgn="base" latinLnBrk="0" hangingPunct="0">
              <a:lnSpc>
                <a:spcPct val="100000"/>
              </a:lnSpc>
              <a:spcBef>
                <a:spcPct val="0"/>
              </a:spcBef>
              <a:spcAft>
                <a:spcPct val="0"/>
              </a:spcAft>
              <a:buClrTx/>
              <a:buSzTx/>
              <a:buFontTx/>
              <a:buNone/>
              <a:tabLst/>
            </a:pPr>
            <a:r>
              <a:rPr kumimoji="0" lang="en-US" altLang="en-US" sz="75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a:t>
            </a:r>
            <a:r>
              <a:rPr kumimoji="0" lang="en-US" altLang="en-US" sz="600" b="0" i="0" u="none" strike="noStrike" cap="none" normalizeH="0" baseline="0" dirty="0">
                <a:ln>
                  <a:noFill/>
                </a:ln>
                <a:solidFill>
                  <a:schemeClr val="tx1"/>
                </a:solidFill>
                <a:effectLst/>
              </a:rPr>
              <a:t> </a:t>
            </a:r>
            <a:endParaRPr kumimoji="0" lang="en-US" altLang="en-US" sz="135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48462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marL="0" indent="0"/>
            <a:r>
              <a:rPr lang="en-US" dirty="0"/>
              <a:t>Llywelyn </a:t>
            </a:r>
            <a:r>
              <a:rPr lang="en-US" dirty="0" err="1"/>
              <a:t>Fawr</a:t>
            </a:r>
            <a:r>
              <a:rPr lang="en-US" dirty="0"/>
              <a:t> c. 1173-1240</a:t>
            </a:r>
            <a:br>
              <a:rPr lang="en-US" dirty="0"/>
            </a:br>
            <a:r>
              <a:rPr lang="en-US" dirty="0"/>
              <a:t>(</a:t>
            </a:r>
            <a:r>
              <a:rPr lang="en-US" dirty="0" err="1"/>
              <a:t>Llywelyn</a:t>
            </a:r>
            <a:r>
              <a:rPr lang="en-US" dirty="0"/>
              <a:t> ab </a:t>
            </a:r>
            <a:r>
              <a:rPr lang="en-US" dirty="0" err="1"/>
              <a:t>Iorwerth</a:t>
            </a:r>
            <a:r>
              <a:rPr lang="en-US" dirty="0"/>
              <a:t>)</a:t>
            </a:r>
            <a:br>
              <a:rPr lang="en-US" dirty="0"/>
            </a:br>
            <a:endParaRPr lang="en-GB" dirty="0"/>
          </a:p>
        </p:txBody>
      </p:sp>
      <p:sp>
        <p:nvSpPr>
          <p:cNvPr id="6" name="Content Placeholder 5"/>
          <p:cNvSpPr>
            <a:spLocks noGrp="1"/>
          </p:cNvSpPr>
          <p:nvPr>
            <p:ph idx="1"/>
          </p:nvPr>
        </p:nvSpPr>
        <p:spPr>
          <a:xfrm>
            <a:off x="592810" y="1828800"/>
            <a:ext cx="7008140" cy="4495800"/>
          </a:xfrm>
        </p:spPr>
        <p:txBody>
          <a:bodyPr>
            <a:normAutofit fontScale="70000" lnSpcReduction="20000"/>
          </a:bodyPr>
          <a:lstStyle/>
          <a:p>
            <a:pPr marL="0" indent="0">
              <a:buNone/>
            </a:pPr>
            <a:r>
              <a:rPr lang="en-US" dirty="0"/>
              <a:t>Mab Iorwerth </a:t>
            </a:r>
            <a:r>
              <a:rPr lang="en-US" dirty="0" err="1"/>
              <a:t>Drwyndwn</a:t>
            </a:r>
            <a:r>
              <a:rPr lang="en-US" dirty="0"/>
              <a:t> ac </a:t>
            </a:r>
            <a:r>
              <a:rPr lang="en-US" dirty="0" err="1"/>
              <a:t>ŵyr</a:t>
            </a:r>
            <a:r>
              <a:rPr lang="en-US" dirty="0"/>
              <a:t> </a:t>
            </a:r>
            <a:r>
              <a:rPr lang="en-GB" dirty="0"/>
              <a:t>Owain Gwynedd;</a:t>
            </a:r>
          </a:p>
          <a:p>
            <a:pPr marL="0" indent="0">
              <a:buNone/>
            </a:pPr>
            <a:r>
              <a:rPr lang="en-US" dirty="0" err="1"/>
              <a:t>Teyrnasodd</a:t>
            </a:r>
            <a:r>
              <a:rPr lang="en-US" dirty="0"/>
              <a:t> </a:t>
            </a:r>
            <a:r>
              <a:rPr lang="en-US" dirty="0" err="1"/>
              <a:t>ar</a:t>
            </a:r>
            <a:r>
              <a:rPr lang="en-US" dirty="0"/>
              <a:t> </a:t>
            </a:r>
            <a:r>
              <a:rPr lang="en-US" dirty="0" err="1"/>
              <a:t>ôl</a:t>
            </a:r>
            <a:r>
              <a:rPr lang="en-US" dirty="0"/>
              <a:t> </a:t>
            </a:r>
            <a:r>
              <a:rPr lang="en-US" dirty="0" err="1"/>
              <a:t>ei</a:t>
            </a:r>
            <a:r>
              <a:rPr lang="en-US" dirty="0"/>
              <a:t> </a:t>
            </a:r>
            <a:r>
              <a:rPr lang="en-US" dirty="0" err="1"/>
              <a:t>ewythr</a:t>
            </a:r>
            <a:r>
              <a:rPr lang="en-US" dirty="0"/>
              <a:t> Dafydd ab Owain Gwynedd </a:t>
            </a:r>
            <a:r>
              <a:rPr lang="en-US" dirty="0" err="1"/>
              <a:t>yn</a:t>
            </a:r>
            <a:r>
              <a:rPr lang="en-US" dirty="0"/>
              <a:t> 1195;</a:t>
            </a:r>
          </a:p>
          <a:p>
            <a:pPr marL="0" indent="0">
              <a:buNone/>
            </a:pPr>
            <a:r>
              <a:rPr lang="en-US" dirty="0" err="1"/>
              <a:t>Erbyn</a:t>
            </a:r>
            <a:r>
              <a:rPr lang="en-US" dirty="0"/>
              <a:t> 1201 </a:t>
            </a:r>
            <a:r>
              <a:rPr lang="en-US" dirty="0" err="1"/>
              <a:t>roedd</a:t>
            </a:r>
            <a:r>
              <a:rPr lang="en-US" dirty="0"/>
              <a:t> </a:t>
            </a:r>
            <a:r>
              <a:rPr lang="en-US" dirty="0" err="1"/>
              <a:t>yn</a:t>
            </a:r>
            <a:r>
              <a:rPr lang="en-US" dirty="0"/>
              <a:t> </a:t>
            </a:r>
            <a:r>
              <a:rPr lang="en-US" dirty="0" err="1"/>
              <a:t>rheoli</a:t>
            </a:r>
            <a:r>
              <a:rPr lang="en-US" dirty="0"/>
              <a:t> Gwynedd a </a:t>
            </a:r>
            <a:r>
              <a:rPr lang="en-US" dirty="0" err="1"/>
              <a:t>threfnodd</a:t>
            </a:r>
            <a:r>
              <a:rPr lang="en-US" dirty="0"/>
              <a:t> y </a:t>
            </a:r>
            <a:r>
              <a:rPr lang="en-US" dirty="0" err="1"/>
              <a:t>cytundeb</a:t>
            </a:r>
            <a:r>
              <a:rPr lang="en-US" dirty="0"/>
              <a:t> </a:t>
            </a:r>
            <a:r>
              <a:rPr lang="en-US" dirty="0" err="1"/>
              <a:t>cyntaf</a:t>
            </a:r>
            <a:r>
              <a:rPr lang="en-US" dirty="0"/>
              <a:t> </a:t>
            </a:r>
            <a:r>
              <a:rPr lang="en-US" dirty="0" err="1"/>
              <a:t>rhwng</a:t>
            </a:r>
            <a:r>
              <a:rPr lang="en-US" dirty="0"/>
              <a:t> </a:t>
            </a:r>
            <a:r>
              <a:rPr lang="en-US" dirty="0" err="1"/>
              <a:t>unrhyw</a:t>
            </a:r>
            <a:r>
              <a:rPr lang="en-US" dirty="0"/>
              <a:t> </a:t>
            </a:r>
            <a:r>
              <a:rPr lang="en-US" dirty="0" err="1"/>
              <a:t>arweinydd</a:t>
            </a:r>
            <a:r>
              <a:rPr lang="en-US" dirty="0"/>
              <a:t> o </a:t>
            </a:r>
            <a:r>
              <a:rPr lang="en-US" dirty="0" err="1"/>
              <a:t>Gymru</a:t>
            </a:r>
            <a:r>
              <a:rPr lang="en-US" dirty="0"/>
              <a:t> a </a:t>
            </a:r>
            <a:r>
              <a:rPr lang="en-US" dirty="0" err="1"/>
              <a:t>choron</a:t>
            </a:r>
            <a:r>
              <a:rPr lang="en-US" dirty="0"/>
              <a:t> </a:t>
            </a:r>
            <a:r>
              <a:rPr lang="en-US" dirty="0" err="1"/>
              <a:t>Lloegr</a:t>
            </a:r>
            <a:r>
              <a:rPr lang="en-US" dirty="0"/>
              <a:t>;</a:t>
            </a:r>
          </a:p>
          <a:p>
            <a:pPr marL="0" indent="0">
              <a:buNone/>
            </a:pPr>
            <a:r>
              <a:rPr lang="en-US" dirty="0"/>
              <a:t>c. 1205 </a:t>
            </a:r>
            <a:r>
              <a:rPr lang="en-US" dirty="0" err="1"/>
              <a:t>Priododd</a:t>
            </a:r>
            <a:r>
              <a:rPr lang="en-US" dirty="0"/>
              <a:t> â Joan (S</a:t>
            </a:r>
            <a:r>
              <a:rPr lang="en-GB" dirty="0"/>
              <a:t>iwan) merch </a:t>
            </a:r>
            <a:r>
              <a:rPr lang="en-GB" dirty="0" err="1"/>
              <a:t>anghyfreithlon</a:t>
            </a:r>
            <a:r>
              <a:rPr lang="en-GB" dirty="0"/>
              <a:t> y </a:t>
            </a:r>
            <a:r>
              <a:rPr lang="en-GB" dirty="0" err="1"/>
              <a:t>brenin</a:t>
            </a:r>
            <a:r>
              <a:rPr lang="en-GB" dirty="0"/>
              <a:t> John</a:t>
            </a:r>
            <a:r>
              <a:rPr lang="en-US" dirty="0"/>
              <a:t>;</a:t>
            </a:r>
          </a:p>
          <a:p>
            <a:pPr marL="0" indent="0">
              <a:buNone/>
            </a:pPr>
            <a:r>
              <a:rPr lang="en-US" dirty="0"/>
              <a:t>Pan </a:t>
            </a:r>
            <a:r>
              <a:rPr lang="en-US" dirty="0" err="1"/>
              <a:t>arestioddd</a:t>
            </a:r>
            <a:r>
              <a:rPr lang="en-US" dirty="0"/>
              <a:t> John Gwenwynwyn o </a:t>
            </a:r>
            <a:r>
              <a:rPr lang="en-US" dirty="0" err="1"/>
              <a:t>Bowys</a:t>
            </a:r>
            <a:r>
              <a:rPr lang="en-US" dirty="0"/>
              <a:t> </a:t>
            </a:r>
            <a:r>
              <a:rPr lang="en-US" dirty="0" err="1"/>
              <a:t>yn</a:t>
            </a:r>
            <a:r>
              <a:rPr lang="en-US" dirty="0"/>
              <a:t> 1208 </a:t>
            </a:r>
            <a:r>
              <a:rPr lang="en-US" dirty="0" err="1"/>
              <a:t>cymerodd</a:t>
            </a:r>
            <a:r>
              <a:rPr lang="en-US" dirty="0"/>
              <a:t> Llywelyn </a:t>
            </a:r>
            <a:r>
              <a:rPr lang="en-US" dirty="0" err="1"/>
              <a:t>Dde</a:t>
            </a:r>
            <a:r>
              <a:rPr lang="en-US" dirty="0"/>
              <a:t> Powys.</a:t>
            </a:r>
          </a:p>
          <a:p>
            <a:pPr marL="0" indent="0">
              <a:buNone/>
            </a:pPr>
            <a:r>
              <a:rPr lang="en-US" dirty="0" err="1"/>
              <a:t>Tangwystl</a:t>
            </a:r>
            <a:r>
              <a:rPr lang="en-US" dirty="0"/>
              <a:t> </a:t>
            </a:r>
            <a:r>
              <a:rPr lang="en-US" dirty="0" err="1"/>
              <a:t>oedd</a:t>
            </a:r>
            <a:r>
              <a:rPr lang="en-US" dirty="0"/>
              <a:t> ‘</a:t>
            </a:r>
            <a:r>
              <a:rPr lang="en-US" dirty="0" err="1"/>
              <a:t>gwraig</a:t>
            </a:r>
            <a:r>
              <a:rPr lang="en-US" dirty="0"/>
              <a:t>’ </a:t>
            </a:r>
            <a:r>
              <a:rPr lang="en-US" dirty="0" err="1"/>
              <a:t>gyntaf</a:t>
            </a:r>
            <a:r>
              <a:rPr lang="en-US" dirty="0"/>
              <a:t> Llywelyn (</a:t>
            </a:r>
            <a:r>
              <a:rPr lang="en-US" dirty="0" err="1"/>
              <a:t>cyn</a:t>
            </a:r>
            <a:r>
              <a:rPr lang="en-US" dirty="0"/>
              <a:t> </a:t>
            </a:r>
            <a:r>
              <a:rPr lang="en-US" dirty="0" err="1"/>
              <a:t>iddo</a:t>
            </a:r>
            <a:r>
              <a:rPr lang="en-US" dirty="0"/>
              <a:t> </a:t>
            </a:r>
            <a:r>
              <a:rPr lang="en-US" dirty="0" err="1"/>
              <a:t>briodi</a:t>
            </a:r>
            <a:r>
              <a:rPr lang="en-US" dirty="0"/>
              <a:t> â Siwan </a:t>
            </a:r>
            <a:r>
              <a:rPr lang="en-US" dirty="0" err="1"/>
              <a:t>cafodd</a:t>
            </a:r>
            <a:r>
              <a:rPr lang="en-US" dirty="0"/>
              <a:t> </a:t>
            </a:r>
            <a:r>
              <a:rPr lang="en-US" dirty="0" err="1"/>
              <a:t>nifer</a:t>
            </a:r>
            <a:r>
              <a:rPr lang="en-US" dirty="0"/>
              <a:t> o </a:t>
            </a:r>
            <a:r>
              <a:rPr lang="en-US" dirty="0" err="1"/>
              <a:t>blant</a:t>
            </a:r>
            <a:r>
              <a:rPr lang="en-US" dirty="0"/>
              <a:t> </a:t>
            </a:r>
            <a:r>
              <a:rPr lang="en-US" dirty="0" err="1"/>
              <a:t>gyda’r</a:t>
            </a:r>
            <a:r>
              <a:rPr lang="en-US" dirty="0"/>
              <a:t> </a:t>
            </a:r>
            <a:r>
              <a:rPr lang="en-US" dirty="0" err="1"/>
              <a:t>Gymraes</a:t>
            </a:r>
            <a:r>
              <a:rPr lang="en-US" dirty="0"/>
              <a:t> </a:t>
            </a:r>
            <a:r>
              <a:rPr lang="en-US" dirty="0" err="1"/>
              <a:t>Tangwystl</a:t>
            </a:r>
            <a:r>
              <a:rPr lang="en-US" dirty="0"/>
              <a:t> Gruffudd, </a:t>
            </a:r>
            <a:r>
              <a:rPr lang="en-US" dirty="0" err="1"/>
              <a:t>Margred</a:t>
            </a:r>
            <a:r>
              <a:rPr lang="en-US" dirty="0"/>
              <a:t>, Angharad, </a:t>
            </a:r>
            <a:r>
              <a:rPr lang="en-US" dirty="0" err="1"/>
              <a:t>Tegwedd</a:t>
            </a:r>
            <a:r>
              <a:rPr lang="en-US" dirty="0"/>
              <a:t>, Gwenllian ac, </a:t>
            </a:r>
            <a:r>
              <a:rPr lang="en-US" dirty="0" err="1"/>
              <a:t>yn</a:t>
            </a:r>
            <a:r>
              <a:rPr lang="en-US" dirty="0"/>
              <a:t> </a:t>
            </a:r>
            <a:r>
              <a:rPr lang="en-US" dirty="0" err="1"/>
              <a:t>fwy</a:t>
            </a:r>
            <a:r>
              <a:rPr lang="en-US" dirty="0"/>
              <a:t> </a:t>
            </a:r>
            <a:r>
              <a:rPr lang="en-US" dirty="0" err="1"/>
              <a:t>na</a:t>
            </a:r>
            <a:r>
              <a:rPr lang="en-US" dirty="0"/>
              <a:t> </a:t>
            </a:r>
            <a:r>
              <a:rPr lang="en-US" dirty="0" err="1"/>
              <a:t>thebyg</a:t>
            </a:r>
            <a:r>
              <a:rPr lang="en-US" dirty="0"/>
              <a:t>, </a:t>
            </a:r>
            <a:r>
              <a:rPr lang="en-US" dirty="0" err="1"/>
              <a:t>Gwladus</a:t>
            </a:r>
            <a:r>
              <a:rPr lang="en-US" dirty="0"/>
              <a:t> </a:t>
            </a:r>
            <a:r>
              <a:rPr lang="en-US" dirty="0" err="1"/>
              <a:t>Ddu</a:t>
            </a:r>
            <a:r>
              <a:rPr lang="en-US" dirty="0"/>
              <a:t>); </a:t>
            </a:r>
            <a:r>
              <a:rPr lang="en-US" dirty="0" err="1"/>
              <a:t>ei</a:t>
            </a:r>
            <a:r>
              <a:rPr lang="en-US" dirty="0"/>
              <a:t> </a:t>
            </a:r>
            <a:r>
              <a:rPr lang="en-US" dirty="0" err="1"/>
              <a:t>blant</a:t>
            </a:r>
            <a:r>
              <a:rPr lang="en-US" dirty="0"/>
              <a:t> </a:t>
            </a:r>
            <a:r>
              <a:rPr lang="en-US" dirty="0" err="1"/>
              <a:t>gyda</a:t>
            </a:r>
            <a:r>
              <a:rPr lang="en-US" dirty="0"/>
              <a:t> Siwan =  Dafydd ac Elen.</a:t>
            </a:r>
          </a:p>
          <a:p>
            <a:endParaRPr lang="en-GB" dirty="0"/>
          </a:p>
        </p:txBody>
      </p:sp>
    </p:spTree>
    <p:extLst>
      <p:ext uri="{BB962C8B-B14F-4D97-AF65-F5344CB8AC3E}">
        <p14:creationId xmlns:p14="http://schemas.microsoft.com/office/powerpoint/2010/main" val="13847212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B8510-E20F-9763-911D-E30C32CF57E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B186280-2220-2922-289B-A639ABBAF81B}"/>
              </a:ext>
            </a:extLst>
          </p:cNvPr>
          <p:cNvSpPr>
            <a:spLocks noGrp="1"/>
          </p:cNvSpPr>
          <p:nvPr>
            <p:ph idx="1"/>
          </p:nvPr>
        </p:nvSpPr>
        <p:spPr/>
        <p:txBody>
          <a:bodyPr>
            <a:normAutofit fontScale="92500" lnSpcReduction="10000"/>
          </a:bodyPr>
          <a:lstStyle/>
          <a:p>
            <a:r>
              <a:rPr lang="en-US" dirty="0" err="1"/>
              <a:t>Fodd</a:t>
            </a:r>
            <a:r>
              <a:rPr lang="en-US" dirty="0"/>
              <a:t> </a:t>
            </a:r>
            <a:r>
              <a:rPr lang="en-US" dirty="0" err="1"/>
              <a:t>bynnag</a:t>
            </a:r>
            <a:r>
              <a:rPr lang="en-US" dirty="0"/>
              <a:t> </a:t>
            </a:r>
            <a:r>
              <a:rPr lang="en-US" dirty="0" err="1"/>
              <a:t>erbyn</a:t>
            </a:r>
            <a:r>
              <a:rPr lang="en-US" dirty="0"/>
              <a:t> 1211 </a:t>
            </a:r>
            <a:r>
              <a:rPr lang="en-US" dirty="0" err="1"/>
              <a:t>dechreuai</a:t>
            </a:r>
            <a:r>
              <a:rPr lang="en-US" dirty="0"/>
              <a:t> John </a:t>
            </a:r>
            <a:r>
              <a:rPr lang="en-US" dirty="0" err="1"/>
              <a:t>boeni</a:t>
            </a:r>
            <a:r>
              <a:rPr lang="en-US" dirty="0"/>
              <a:t> bod </a:t>
            </a:r>
            <a:r>
              <a:rPr lang="en-US" dirty="0" err="1"/>
              <a:t>gormod</a:t>
            </a:r>
            <a:r>
              <a:rPr lang="en-US" dirty="0"/>
              <a:t> o </a:t>
            </a:r>
            <a:r>
              <a:rPr lang="en-US" dirty="0" err="1"/>
              <a:t>bwer</a:t>
            </a:r>
            <a:r>
              <a:rPr lang="en-US" dirty="0"/>
              <a:t> </a:t>
            </a:r>
            <a:r>
              <a:rPr lang="en-US" dirty="0" err="1"/>
              <a:t>gan</a:t>
            </a:r>
            <a:r>
              <a:rPr lang="en-US" dirty="0"/>
              <a:t> </a:t>
            </a:r>
            <a:r>
              <a:rPr lang="en-US" dirty="0" err="1"/>
              <a:t>Lywelyn</a:t>
            </a:r>
            <a:r>
              <a:rPr lang="en-US" dirty="0"/>
              <a:t> ac </a:t>
            </a:r>
            <a:r>
              <a:rPr lang="en-US" dirty="0" err="1"/>
              <a:t>anfonodd</a:t>
            </a:r>
            <a:r>
              <a:rPr lang="en-US" dirty="0"/>
              <a:t> </a:t>
            </a:r>
            <a:r>
              <a:rPr lang="en-US" dirty="0" err="1"/>
              <a:t>fyddin</a:t>
            </a:r>
            <a:r>
              <a:rPr lang="en-US" dirty="0"/>
              <a:t> </a:t>
            </a:r>
            <a:r>
              <a:rPr lang="en-US" dirty="0" err="1"/>
              <a:t>i</a:t>
            </a:r>
            <a:r>
              <a:rPr lang="en-US" dirty="0"/>
              <a:t> </a:t>
            </a:r>
            <a:r>
              <a:rPr lang="en-US" dirty="0" err="1"/>
              <a:t>Wynedd</a:t>
            </a:r>
            <a:r>
              <a:rPr lang="en-US" dirty="0"/>
              <a:t>; Yn </a:t>
            </a:r>
            <a:r>
              <a:rPr lang="en-US" dirty="0" err="1"/>
              <a:t>ôl</a:t>
            </a:r>
            <a:r>
              <a:rPr lang="en-US" dirty="0"/>
              <a:t> </a:t>
            </a:r>
            <a:r>
              <a:rPr lang="en-US" i="1" dirty="0"/>
              <a:t>Brut y </a:t>
            </a:r>
            <a:r>
              <a:rPr lang="en-US" i="1" dirty="0" err="1"/>
              <a:t>Tywysogion</a:t>
            </a:r>
            <a:r>
              <a:rPr lang="en-US" i="1" dirty="0"/>
              <a:t> </a:t>
            </a:r>
            <a:r>
              <a:rPr lang="en-US" dirty="0" err="1"/>
              <a:t>cynlluniai</a:t>
            </a:r>
            <a:r>
              <a:rPr lang="en-US" dirty="0"/>
              <a:t> John </a:t>
            </a:r>
            <a:r>
              <a:rPr lang="en-US" dirty="0" err="1"/>
              <a:t>i</a:t>
            </a:r>
            <a:r>
              <a:rPr lang="en-US" dirty="0"/>
              <a:t> ‘</a:t>
            </a:r>
            <a:r>
              <a:rPr lang="en-US" dirty="0" err="1"/>
              <a:t>ddistrywio</a:t>
            </a:r>
            <a:r>
              <a:rPr lang="en-US" dirty="0"/>
              <a:t> Llywelyn’; </a:t>
            </a:r>
            <a:r>
              <a:rPr lang="en-US" dirty="0" err="1"/>
              <a:t>bu’n</a:t>
            </a:r>
            <a:r>
              <a:rPr lang="en-US" dirty="0"/>
              <a:t> </a:t>
            </a:r>
            <a:r>
              <a:rPr lang="en-US" dirty="0" err="1"/>
              <a:t>rhaid</a:t>
            </a:r>
            <a:r>
              <a:rPr lang="en-US" dirty="0"/>
              <a:t> </a:t>
            </a:r>
            <a:r>
              <a:rPr lang="en-US" dirty="0" err="1"/>
              <a:t>i</a:t>
            </a:r>
            <a:r>
              <a:rPr lang="en-US" dirty="0"/>
              <a:t> </a:t>
            </a:r>
            <a:r>
              <a:rPr lang="en-US" dirty="0" err="1"/>
              <a:t>Lywelyn</a:t>
            </a:r>
            <a:r>
              <a:rPr lang="en-US" dirty="0"/>
              <a:t> </a:t>
            </a:r>
            <a:r>
              <a:rPr lang="en-US" dirty="0" err="1"/>
              <a:t>ildio</a:t>
            </a:r>
            <a:r>
              <a:rPr lang="en-US" dirty="0"/>
              <a:t>;</a:t>
            </a:r>
          </a:p>
          <a:p>
            <a:r>
              <a:rPr lang="en-US" dirty="0"/>
              <a:t>Er </a:t>
            </a:r>
            <a:r>
              <a:rPr lang="en-US" dirty="0" err="1"/>
              <a:t>iddo</a:t>
            </a:r>
            <a:r>
              <a:rPr lang="en-US" dirty="0"/>
              <a:t> golli </a:t>
            </a:r>
            <a:r>
              <a:rPr lang="en-US" dirty="0" err="1"/>
              <a:t>nifer</a:t>
            </a:r>
            <a:r>
              <a:rPr lang="en-US" dirty="0"/>
              <a:t> </a:t>
            </a:r>
            <a:r>
              <a:rPr lang="en-US" dirty="0" err="1"/>
              <a:t>o’r</a:t>
            </a:r>
            <a:r>
              <a:rPr lang="en-US" dirty="0"/>
              <a:t> </a:t>
            </a:r>
            <a:r>
              <a:rPr lang="en-US" dirty="0" err="1"/>
              <a:t>diroedd</a:t>
            </a:r>
            <a:r>
              <a:rPr lang="en-US" dirty="0"/>
              <a:t>, </a:t>
            </a:r>
            <a:r>
              <a:rPr lang="en-US" dirty="0" err="1"/>
              <a:t>sicrhaodd</a:t>
            </a:r>
            <a:r>
              <a:rPr lang="en-US" dirty="0"/>
              <a:t> Siwan </a:t>
            </a:r>
            <a:r>
              <a:rPr lang="en-US" dirty="0" err="1"/>
              <a:t>gytundeb</a:t>
            </a:r>
            <a:r>
              <a:rPr lang="en-US" dirty="0"/>
              <a:t> </a:t>
            </a:r>
            <a:r>
              <a:rPr lang="en-US" dirty="0" err="1"/>
              <a:t>rhwng</a:t>
            </a:r>
            <a:r>
              <a:rPr lang="en-US" dirty="0"/>
              <a:t> </a:t>
            </a:r>
            <a:r>
              <a:rPr lang="en-US" dirty="0" err="1"/>
              <a:t>ei</a:t>
            </a:r>
            <a:r>
              <a:rPr lang="en-US" dirty="0"/>
              <a:t> </a:t>
            </a:r>
            <a:r>
              <a:rPr lang="en-US" dirty="0" err="1"/>
              <a:t>thad</a:t>
            </a:r>
            <a:r>
              <a:rPr lang="en-US" dirty="0"/>
              <a:t> a Llywelyn;</a:t>
            </a:r>
          </a:p>
          <a:p>
            <a:r>
              <a:rPr lang="en-US" dirty="0" err="1"/>
              <a:t>Cysylltodd</a:t>
            </a:r>
            <a:r>
              <a:rPr lang="en-US" dirty="0"/>
              <a:t> Llywelyn â </a:t>
            </a:r>
            <a:r>
              <a:rPr lang="en-US" dirty="0" err="1"/>
              <a:t>nifer</a:t>
            </a:r>
            <a:r>
              <a:rPr lang="en-US" dirty="0"/>
              <a:t> o </a:t>
            </a:r>
            <a:r>
              <a:rPr lang="en-US" dirty="0" err="1"/>
              <a:t>dywysogion</a:t>
            </a:r>
            <a:r>
              <a:rPr lang="en-US" dirty="0"/>
              <a:t> ac </a:t>
            </a:r>
            <a:r>
              <a:rPr lang="en-US" dirty="0" err="1"/>
              <a:t>uchelwyr</a:t>
            </a:r>
            <a:r>
              <a:rPr lang="en-US" dirty="0"/>
              <a:t> </a:t>
            </a:r>
            <a:r>
              <a:rPr lang="en-US" dirty="0" err="1"/>
              <a:t>eraill</a:t>
            </a:r>
            <a:r>
              <a:rPr lang="en-US" dirty="0"/>
              <a:t> a </a:t>
            </a:r>
            <a:r>
              <a:rPr lang="en-US" dirty="0" err="1"/>
              <a:t>llwyddodd</a:t>
            </a:r>
            <a:r>
              <a:rPr lang="en-US" dirty="0"/>
              <a:t> </a:t>
            </a:r>
            <a:r>
              <a:rPr lang="en-US" dirty="0" err="1"/>
              <a:t>i</a:t>
            </a:r>
            <a:r>
              <a:rPr lang="en-US" dirty="0"/>
              <a:t> </a:t>
            </a:r>
            <a:r>
              <a:rPr lang="en-US" dirty="0" err="1"/>
              <a:t>adennill</a:t>
            </a:r>
            <a:r>
              <a:rPr lang="en-US" dirty="0"/>
              <a:t> y </a:t>
            </a:r>
            <a:r>
              <a:rPr lang="en-US" dirty="0" err="1"/>
              <a:t>rhan</a:t>
            </a:r>
            <a:r>
              <a:rPr lang="en-US" dirty="0"/>
              <a:t> </a:t>
            </a:r>
            <a:r>
              <a:rPr lang="en-US" dirty="0" err="1"/>
              <a:t>fwyaf</a:t>
            </a:r>
            <a:r>
              <a:rPr lang="en-US" dirty="0"/>
              <a:t> </a:t>
            </a:r>
            <a:r>
              <a:rPr lang="en-US" dirty="0" err="1"/>
              <a:t>o’i</a:t>
            </a:r>
            <a:r>
              <a:rPr lang="en-US" dirty="0"/>
              <a:t> </a:t>
            </a:r>
            <a:r>
              <a:rPr lang="en-US" dirty="0" err="1"/>
              <a:t>diroedd</a:t>
            </a:r>
            <a:r>
              <a:rPr lang="en-US" dirty="0"/>
              <a:t>.  </a:t>
            </a:r>
            <a:r>
              <a:rPr lang="en-US" dirty="0" err="1"/>
              <a:t>Roedd</a:t>
            </a:r>
            <a:r>
              <a:rPr lang="en-US" dirty="0"/>
              <a:t> </a:t>
            </a:r>
            <a:r>
              <a:rPr lang="en-US" dirty="0" err="1"/>
              <a:t>Pab</a:t>
            </a:r>
            <a:r>
              <a:rPr lang="en-US" dirty="0"/>
              <a:t> Innocent III </a:t>
            </a:r>
            <a:r>
              <a:rPr lang="en-US" dirty="0" err="1"/>
              <a:t>hefyd</a:t>
            </a:r>
            <a:r>
              <a:rPr lang="en-US" dirty="0"/>
              <a:t> </a:t>
            </a:r>
            <a:r>
              <a:rPr lang="en-US" dirty="0" err="1"/>
              <a:t>yn</a:t>
            </a:r>
            <a:r>
              <a:rPr lang="en-US" dirty="0"/>
              <a:t> </a:t>
            </a:r>
            <a:r>
              <a:rPr lang="en-US" dirty="0" err="1"/>
              <a:t>ei</a:t>
            </a:r>
            <a:r>
              <a:rPr lang="en-US" dirty="0"/>
              <a:t> </a:t>
            </a:r>
            <a:r>
              <a:rPr lang="en-US" dirty="0" err="1"/>
              <a:t>gefnogi</a:t>
            </a:r>
            <a:r>
              <a:rPr lang="en-US" dirty="0"/>
              <a:t>.</a:t>
            </a:r>
          </a:p>
          <a:p>
            <a:r>
              <a:rPr lang="en-US" dirty="0" err="1"/>
              <a:t>Ym</a:t>
            </a:r>
            <a:r>
              <a:rPr lang="en-US" dirty="0"/>
              <a:t> 1215 </a:t>
            </a:r>
            <a:r>
              <a:rPr lang="en-US" dirty="0" err="1"/>
              <a:t>talodd</a:t>
            </a:r>
            <a:r>
              <a:rPr lang="en-US" dirty="0"/>
              <a:t> </a:t>
            </a:r>
            <a:r>
              <a:rPr lang="en-US" dirty="0" err="1"/>
              <a:t>nifer</a:t>
            </a:r>
            <a:r>
              <a:rPr lang="en-US" dirty="0"/>
              <a:t> o </a:t>
            </a:r>
            <a:r>
              <a:rPr lang="en-US" dirty="0" err="1"/>
              <a:t>arweinwyr</a:t>
            </a:r>
            <a:r>
              <a:rPr lang="en-US" dirty="0"/>
              <a:t> </a:t>
            </a:r>
            <a:r>
              <a:rPr lang="en-US" dirty="0" err="1"/>
              <a:t>eraill</a:t>
            </a:r>
            <a:r>
              <a:rPr lang="en-US" dirty="0"/>
              <a:t> </a:t>
            </a:r>
            <a:r>
              <a:rPr lang="en-US" dirty="0" err="1"/>
              <a:t>wrogaeth</a:t>
            </a:r>
            <a:r>
              <a:rPr lang="en-US" dirty="0"/>
              <a:t> </a:t>
            </a:r>
            <a:r>
              <a:rPr lang="en-US" dirty="0" err="1"/>
              <a:t>iddo</a:t>
            </a:r>
            <a:r>
              <a:rPr lang="en-US" dirty="0"/>
              <a:t> </a:t>
            </a:r>
            <a:r>
              <a:rPr lang="en-US" dirty="0" err="1"/>
              <a:t>yn</a:t>
            </a:r>
            <a:r>
              <a:rPr lang="en-US" dirty="0"/>
              <a:t> </a:t>
            </a:r>
            <a:r>
              <a:rPr lang="en-US" dirty="0" err="1"/>
              <a:t>Aberdyfi</a:t>
            </a:r>
            <a:r>
              <a:rPr lang="en-US" dirty="0"/>
              <a:t> ac </a:t>
            </a:r>
            <a:r>
              <a:rPr lang="en-US" dirty="0" err="1"/>
              <a:t>ym</a:t>
            </a:r>
            <a:r>
              <a:rPr lang="en-US" dirty="0"/>
              <a:t> 1216 Llywelyn </a:t>
            </a:r>
            <a:r>
              <a:rPr lang="en-US" dirty="0" err="1"/>
              <a:t>oedd</a:t>
            </a:r>
            <a:r>
              <a:rPr lang="en-US" dirty="0"/>
              <a:t> y </a:t>
            </a:r>
            <a:r>
              <a:rPr lang="en-US" dirty="0" err="1"/>
              <a:t>rheolwr</a:t>
            </a:r>
            <a:r>
              <a:rPr lang="en-US" dirty="0"/>
              <a:t> </a:t>
            </a:r>
            <a:r>
              <a:rPr lang="en-US" dirty="0" err="1"/>
              <a:t>pwysicach</a:t>
            </a:r>
            <a:r>
              <a:rPr lang="en-US" dirty="0"/>
              <a:t> </a:t>
            </a:r>
            <a:r>
              <a:rPr lang="en-US" dirty="0" err="1"/>
              <a:t>yn</a:t>
            </a:r>
            <a:r>
              <a:rPr lang="en-US" dirty="0"/>
              <a:t> </a:t>
            </a:r>
            <a:r>
              <a:rPr lang="en-US" dirty="0" err="1"/>
              <a:t>holl</a:t>
            </a:r>
            <a:r>
              <a:rPr lang="en-US" dirty="0"/>
              <a:t> </a:t>
            </a:r>
            <a:r>
              <a:rPr lang="en-US" dirty="0" err="1"/>
              <a:t>Gymru</a:t>
            </a:r>
            <a:r>
              <a:rPr lang="en-US" dirty="0"/>
              <a:t>. </a:t>
            </a:r>
          </a:p>
          <a:p>
            <a:endParaRPr lang="en-GB" dirty="0"/>
          </a:p>
        </p:txBody>
      </p:sp>
    </p:spTree>
    <p:extLst>
      <p:ext uri="{BB962C8B-B14F-4D97-AF65-F5344CB8AC3E}">
        <p14:creationId xmlns:p14="http://schemas.microsoft.com/office/powerpoint/2010/main" val="26724381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1" name="Rectangle 308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FE8ED62F-F5C0-BD45-1C8B-21D0D506F210}"/>
              </a:ext>
            </a:extLst>
          </p:cNvPr>
          <p:cNvSpPr>
            <a:spLocks noGrp="1"/>
          </p:cNvSpPr>
          <p:nvPr>
            <p:ph type="title"/>
          </p:nvPr>
        </p:nvSpPr>
        <p:spPr>
          <a:xfrm>
            <a:off x="480060" y="1101277"/>
            <a:ext cx="3276452" cy="1467631"/>
          </a:xfrm>
        </p:spPr>
        <p:txBody>
          <a:bodyPr anchor="b">
            <a:normAutofit/>
          </a:bodyPr>
          <a:lstStyle/>
          <a:p>
            <a:r>
              <a:rPr lang="en-GB" sz="4050" dirty="0"/>
              <a:t>Cymru c. 1217</a:t>
            </a:r>
          </a:p>
        </p:txBody>
      </p:sp>
      <p:sp>
        <p:nvSpPr>
          <p:cNvPr id="308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060" y="2797496"/>
            <a:ext cx="2606040" cy="13716"/>
          </a:xfrm>
          <a:custGeom>
            <a:avLst/>
            <a:gdLst>
              <a:gd name="connsiteX0" fmla="*/ 0 w 2606040"/>
              <a:gd name="connsiteY0" fmla="*/ 0 h 13716"/>
              <a:gd name="connsiteX1" fmla="*/ 625450 w 2606040"/>
              <a:gd name="connsiteY1" fmla="*/ 0 h 13716"/>
              <a:gd name="connsiteX2" fmla="*/ 1224839 w 2606040"/>
              <a:gd name="connsiteY2" fmla="*/ 0 h 13716"/>
              <a:gd name="connsiteX3" fmla="*/ 1824228 w 2606040"/>
              <a:gd name="connsiteY3" fmla="*/ 0 h 13716"/>
              <a:gd name="connsiteX4" fmla="*/ 2606040 w 2606040"/>
              <a:gd name="connsiteY4" fmla="*/ 0 h 13716"/>
              <a:gd name="connsiteX5" fmla="*/ 2606040 w 2606040"/>
              <a:gd name="connsiteY5" fmla="*/ 13716 h 13716"/>
              <a:gd name="connsiteX6" fmla="*/ 1902409 w 2606040"/>
              <a:gd name="connsiteY6" fmla="*/ 13716 h 13716"/>
              <a:gd name="connsiteX7" fmla="*/ 1276960 w 2606040"/>
              <a:gd name="connsiteY7" fmla="*/ 13716 h 13716"/>
              <a:gd name="connsiteX8" fmla="*/ 677570 w 2606040"/>
              <a:gd name="connsiteY8" fmla="*/ 13716 h 13716"/>
              <a:gd name="connsiteX9" fmla="*/ 0 w 2606040"/>
              <a:gd name="connsiteY9" fmla="*/ 13716 h 13716"/>
              <a:gd name="connsiteX10" fmla="*/ 0 w 2606040"/>
              <a:gd name="connsiteY10"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06040" h="13716" fill="none" extrusionOk="0">
                <a:moveTo>
                  <a:pt x="0" y="0"/>
                </a:moveTo>
                <a:cubicBezTo>
                  <a:pt x="266776" y="-600"/>
                  <a:pt x="322756" y="3201"/>
                  <a:pt x="625450" y="0"/>
                </a:cubicBezTo>
                <a:cubicBezTo>
                  <a:pt x="928144" y="-3201"/>
                  <a:pt x="968141" y="9269"/>
                  <a:pt x="1224839" y="0"/>
                </a:cubicBezTo>
                <a:cubicBezTo>
                  <a:pt x="1481537" y="-9269"/>
                  <a:pt x="1569059" y="21947"/>
                  <a:pt x="1824228" y="0"/>
                </a:cubicBezTo>
                <a:cubicBezTo>
                  <a:pt x="2079397" y="-21947"/>
                  <a:pt x="2326053" y="-10194"/>
                  <a:pt x="2606040" y="0"/>
                </a:cubicBezTo>
                <a:cubicBezTo>
                  <a:pt x="2605690" y="5728"/>
                  <a:pt x="2605650" y="7624"/>
                  <a:pt x="2606040" y="13716"/>
                </a:cubicBezTo>
                <a:cubicBezTo>
                  <a:pt x="2256758" y="26838"/>
                  <a:pt x="2173673" y="-17450"/>
                  <a:pt x="1902409" y="13716"/>
                </a:cubicBezTo>
                <a:cubicBezTo>
                  <a:pt x="1631145" y="44882"/>
                  <a:pt x="1461378" y="894"/>
                  <a:pt x="1276960" y="13716"/>
                </a:cubicBezTo>
                <a:cubicBezTo>
                  <a:pt x="1092542" y="26538"/>
                  <a:pt x="890442" y="8641"/>
                  <a:pt x="677570" y="13716"/>
                </a:cubicBezTo>
                <a:cubicBezTo>
                  <a:pt x="464698" y="18792"/>
                  <a:pt x="187648" y="31265"/>
                  <a:pt x="0" y="13716"/>
                </a:cubicBezTo>
                <a:cubicBezTo>
                  <a:pt x="-302" y="10335"/>
                  <a:pt x="417" y="4724"/>
                  <a:pt x="0" y="0"/>
                </a:cubicBezTo>
                <a:close/>
              </a:path>
              <a:path w="2606040" h="13716" stroke="0" extrusionOk="0">
                <a:moveTo>
                  <a:pt x="0" y="0"/>
                </a:moveTo>
                <a:cubicBezTo>
                  <a:pt x="197231" y="3803"/>
                  <a:pt x="358914" y="-9291"/>
                  <a:pt x="599389" y="0"/>
                </a:cubicBezTo>
                <a:cubicBezTo>
                  <a:pt x="839864" y="9291"/>
                  <a:pt x="979371" y="8509"/>
                  <a:pt x="1303020" y="0"/>
                </a:cubicBezTo>
                <a:cubicBezTo>
                  <a:pt x="1626669" y="-8509"/>
                  <a:pt x="1726300" y="7440"/>
                  <a:pt x="1876349" y="0"/>
                </a:cubicBezTo>
                <a:cubicBezTo>
                  <a:pt x="2026398" y="-7440"/>
                  <a:pt x="2430712" y="17957"/>
                  <a:pt x="2606040" y="0"/>
                </a:cubicBezTo>
                <a:cubicBezTo>
                  <a:pt x="2606569" y="5071"/>
                  <a:pt x="2606315" y="7437"/>
                  <a:pt x="2606040" y="13716"/>
                </a:cubicBezTo>
                <a:cubicBezTo>
                  <a:pt x="2393024" y="-2332"/>
                  <a:pt x="2191161" y="34687"/>
                  <a:pt x="1980590" y="13716"/>
                </a:cubicBezTo>
                <a:cubicBezTo>
                  <a:pt x="1770019" y="-7255"/>
                  <a:pt x="1476440" y="31542"/>
                  <a:pt x="1276960" y="13716"/>
                </a:cubicBezTo>
                <a:cubicBezTo>
                  <a:pt x="1077480" y="-4110"/>
                  <a:pt x="880988" y="37553"/>
                  <a:pt x="651510" y="13716"/>
                </a:cubicBezTo>
                <a:cubicBezTo>
                  <a:pt x="422032" y="-10121"/>
                  <a:pt x="130744" y="-6519"/>
                  <a:pt x="0" y="13716"/>
                </a:cubicBezTo>
                <a:cubicBezTo>
                  <a:pt x="198" y="8947"/>
                  <a:pt x="304" y="520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78" name="Content Placeholder 3077">
            <a:extLst>
              <a:ext uri="{FF2B5EF4-FFF2-40B4-BE49-F238E27FC236}">
                <a16:creationId xmlns:a16="http://schemas.microsoft.com/office/drawing/2014/main" id="{CD296089-788A-A3CE-8252-FC68681FA5F5}"/>
              </a:ext>
            </a:extLst>
          </p:cNvPr>
          <p:cNvSpPr>
            <a:spLocks noGrp="1"/>
          </p:cNvSpPr>
          <p:nvPr>
            <p:ph idx="1"/>
          </p:nvPr>
        </p:nvSpPr>
        <p:spPr>
          <a:xfrm>
            <a:off x="480060" y="3011924"/>
            <a:ext cx="3182692" cy="2490501"/>
          </a:xfrm>
        </p:spPr>
        <p:txBody>
          <a:bodyPr>
            <a:normAutofit/>
          </a:bodyPr>
          <a:lstStyle/>
          <a:p>
            <a:r>
              <a:rPr lang="en-US" sz="1650" dirty="0" err="1"/>
              <a:t>Melyn</a:t>
            </a:r>
            <a:r>
              <a:rPr lang="en-US" sz="1650" dirty="0"/>
              <a:t> = dan </a:t>
            </a:r>
            <a:r>
              <a:rPr lang="en-US" sz="1650" dirty="0" err="1"/>
              <a:t>awdurdod</a:t>
            </a:r>
            <a:r>
              <a:rPr lang="en-US" sz="1650" dirty="0"/>
              <a:t> Llywelyn</a:t>
            </a:r>
          </a:p>
          <a:p>
            <a:r>
              <a:rPr lang="en-US" sz="1650" dirty="0" err="1"/>
              <a:t>Llwyd</a:t>
            </a:r>
            <a:r>
              <a:rPr lang="en-US" sz="1650" dirty="0"/>
              <a:t> = </a:t>
            </a:r>
            <a:r>
              <a:rPr lang="en-US" sz="1650" dirty="0" err="1"/>
              <a:t>ardaloedd</a:t>
            </a:r>
            <a:r>
              <a:rPr lang="en-US" sz="1650" dirty="0"/>
              <a:t> o dan </a:t>
            </a:r>
            <a:r>
              <a:rPr lang="en-US" sz="1650" dirty="0" err="1"/>
              <a:t>awdurdod</a:t>
            </a:r>
            <a:r>
              <a:rPr lang="en-US" sz="1650" dirty="0"/>
              <a:t> </a:t>
            </a:r>
            <a:r>
              <a:rPr lang="en-US" sz="1650" dirty="0" err="1"/>
              <a:t>tywysogion</a:t>
            </a:r>
            <a:r>
              <a:rPr lang="en-US" sz="1650" dirty="0"/>
              <a:t> </a:t>
            </a:r>
            <a:r>
              <a:rPr lang="en-US" sz="1650" dirty="0" err="1"/>
              <a:t>eraill</a:t>
            </a:r>
            <a:r>
              <a:rPr lang="en-US" sz="1650" dirty="0"/>
              <a:t> a </a:t>
            </a:r>
            <a:r>
              <a:rPr lang="en-US" sz="1650" dirty="0" err="1"/>
              <a:t>oedd</a:t>
            </a:r>
            <a:r>
              <a:rPr lang="en-US" sz="1650" dirty="0"/>
              <a:t> </a:t>
            </a:r>
            <a:r>
              <a:rPr lang="en-US" sz="1650" dirty="0" err="1"/>
              <a:t>yn</a:t>
            </a:r>
            <a:r>
              <a:rPr lang="en-US" sz="1650" dirty="0"/>
              <a:t> </a:t>
            </a:r>
            <a:r>
              <a:rPr lang="en-US" sz="1650" dirty="0" err="1"/>
              <a:t>cydweithio</a:t>
            </a:r>
            <a:r>
              <a:rPr lang="en-US" sz="1650" dirty="0"/>
              <a:t> â Llywelyn </a:t>
            </a:r>
          </a:p>
          <a:p>
            <a:r>
              <a:rPr lang="en-US" sz="1650" dirty="0" err="1"/>
              <a:t>Gwyrdd</a:t>
            </a:r>
            <a:r>
              <a:rPr lang="en-US" sz="1650" dirty="0"/>
              <a:t> = </a:t>
            </a:r>
            <a:r>
              <a:rPr lang="en-US" sz="1650" dirty="0" err="1"/>
              <a:t>arglwyddi</a:t>
            </a:r>
            <a:r>
              <a:rPr lang="en-US" sz="1650" dirty="0"/>
              <a:t> </a:t>
            </a:r>
            <a:r>
              <a:rPr lang="en-US" sz="1650" dirty="0" err="1"/>
              <a:t>Eingl-Normanaidd</a:t>
            </a:r>
            <a:endParaRPr lang="en-US" sz="1650" dirty="0"/>
          </a:p>
          <a:p>
            <a:endParaRPr lang="en-US" sz="1650" dirty="0"/>
          </a:p>
          <a:p>
            <a:r>
              <a:rPr lang="en-US" sz="1200" dirty="0" err="1"/>
              <a:t>llun</a:t>
            </a:r>
            <a:r>
              <a:rPr lang="en-US" sz="1200" dirty="0"/>
              <a:t>: Wikimedia commons public domain</a:t>
            </a:r>
          </a:p>
        </p:txBody>
      </p:sp>
      <p:pic>
        <p:nvPicPr>
          <p:cNvPr id="3074" name="Picture 2">
            <a:extLst>
              <a:ext uri="{FF2B5EF4-FFF2-40B4-BE49-F238E27FC236}">
                <a16:creationId xmlns:a16="http://schemas.microsoft.com/office/drawing/2014/main" id="{8C6E5DDA-BB1F-389D-35FA-E0AC8BCF1F8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9463"/>
          <a:stretch/>
        </p:blipFill>
        <p:spPr bwMode="auto">
          <a:xfrm>
            <a:off x="3983777" y="857257"/>
            <a:ext cx="5159081" cy="5143493"/>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93239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900" y="1143000"/>
            <a:ext cx="6172200" cy="857250"/>
          </a:xfrm>
        </p:spPr>
        <p:txBody>
          <a:bodyPr>
            <a:normAutofit fontScale="90000"/>
          </a:bodyPr>
          <a:lstStyle/>
          <a:p>
            <a:pPr algn="l"/>
            <a:r>
              <a:rPr lang="en-GB" sz="2700" dirty="0" err="1"/>
              <a:t>Llywelyn</a:t>
            </a:r>
            <a:r>
              <a:rPr lang="en-GB" sz="2700" dirty="0"/>
              <a:t> ab </a:t>
            </a:r>
            <a:r>
              <a:rPr lang="en-GB" sz="2700" dirty="0" err="1"/>
              <a:t>Iorwerth</a:t>
            </a:r>
            <a:r>
              <a:rPr lang="en-GB" sz="2700" dirty="0"/>
              <a:t> (2)</a:t>
            </a:r>
            <a:br>
              <a:rPr lang="en-GB" sz="2700" dirty="0"/>
            </a:br>
            <a:endParaRPr lang="en-GB" sz="2700" dirty="0"/>
          </a:p>
        </p:txBody>
      </p:sp>
      <p:sp>
        <p:nvSpPr>
          <p:cNvPr id="3" name="Content Placeholder 2"/>
          <p:cNvSpPr>
            <a:spLocks noGrp="1"/>
          </p:cNvSpPr>
          <p:nvPr>
            <p:ph idx="1"/>
          </p:nvPr>
        </p:nvSpPr>
        <p:spPr>
          <a:xfrm>
            <a:off x="457200" y="1600202"/>
            <a:ext cx="8229600" cy="4876798"/>
          </a:xfrm>
        </p:spPr>
        <p:txBody>
          <a:bodyPr>
            <a:normAutofit fontScale="92500" lnSpcReduction="20000"/>
          </a:bodyPr>
          <a:lstStyle/>
          <a:p>
            <a:pPr marL="0" indent="0">
              <a:buNone/>
            </a:pPr>
            <a:r>
              <a:rPr lang="en-GB" sz="2550" dirty="0"/>
              <a:t>1230 </a:t>
            </a:r>
            <a:r>
              <a:rPr lang="en-GB" sz="2550" dirty="0" err="1"/>
              <a:t>cafodd</a:t>
            </a:r>
            <a:r>
              <a:rPr lang="en-GB" sz="2550" dirty="0"/>
              <a:t> Siwan </a:t>
            </a:r>
            <a:r>
              <a:rPr lang="en-GB" sz="2550" dirty="0" err="1"/>
              <a:t>berthynas</a:t>
            </a:r>
            <a:r>
              <a:rPr lang="en-GB" sz="2550" dirty="0"/>
              <a:t> </a:t>
            </a:r>
            <a:r>
              <a:rPr lang="en-GB" sz="2550" dirty="0" err="1"/>
              <a:t>rywiol</a:t>
            </a:r>
            <a:r>
              <a:rPr lang="en-GB" sz="2550" dirty="0"/>
              <a:t> </a:t>
            </a:r>
            <a:r>
              <a:rPr lang="en-GB" sz="2550" dirty="0" err="1"/>
              <a:t>gyda</a:t>
            </a:r>
            <a:r>
              <a:rPr lang="en-GB" sz="2550" dirty="0"/>
              <a:t> William de Braose / Gwilym </a:t>
            </a:r>
            <a:r>
              <a:rPr lang="en-GB" sz="2550" dirty="0" err="1"/>
              <a:t>Brewys</a:t>
            </a:r>
            <a:r>
              <a:rPr lang="en-GB" sz="2550" dirty="0"/>
              <a:t>; </a:t>
            </a:r>
            <a:r>
              <a:rPr lang="en-GB" sz="2550" dirty="0" err="1"/>
              <a:t>cafodd</a:t>
            </a:r>
            <a:r>
              <a:rPr lang="en-GB" sz="2550" dirty="0"/>
              <a:t> hi </a:t>
            </a:r>
            <a:r>
              <a:rPr lang="en-GB" sz="2550" dirty="0" err="1"/>
              <a:t>ei</a:t>
            </a:r>
            <a:r>
              <a:rPr lang="en-GB" sz="2550" dirty="0"/>
              <a:t> </a:t>
            </a:r>
            <a:r>
              <a:rPr lang="en-GB" sz="2550" dirty="0" err="1"/>
              <a:t>charchru</a:t>
            </a:r>
            <a:r>
              <a:rPr lang="en-GB" sz="2550" dirty="0"/>
              <a:t> am 12 mis a </a:t>
            </a:r>
            <a:r>
              <a:rPr lang="en-GB" sz="2550" dirty="0" err="1"/>
              <a:t>chrogodd</a:t>
            </a:r>
            <a:r>
              <a:rPr lang="en-GB" sz="2550" dirty="0"/>
              <a:t> Llywelyn Gwilym </a:t>
            </a:r>
            <a:r>
              <a:rPr lang="en-GB" sz="2550" dirty="0" err="1"/>
              <a:t>Brewys</a:t>
            </a:r>
            <a:r>
              <a:rPr lang="en-GB" sz="2550" dirty="0"/>
              <a:t>, </a:t>
            </a:r>
            <a:r>
              <a:rPr lang="en-GB" sz="2550" dirty="0" err="1"/>
              <a:t>ond</a:t>
            </a:r>
            <a:r>
              <a:rPr lang="en-GB" sz="2550" dirty="0"/>
              <a:t> </a:t>
            </a:r>
            <a:r>
              <a:rPr lang="en-GB" sz="2550" dirty="0" err="1"/>
              <a:t>maddeuodd</a:t>
            </a:r>
            <a:r>
              <a:rPr lang="en-GB" sz="2550" dirty="0"/>
              <a:t> </a:t>
            </a:r>
            <a:r>
              <a:rPr lang="en-GB" sz="2550" dirty="0" err="1"/>
              <a:t>i</a:t>
            </a:r>
            <a:r>
              <a:rPr lang="en-GB" sz="2550" dirty="0"/>
              <a:t> Siwan  - cf. </a:t>
            </a:r>
            <a:r>
              <a:rPr lang="en-GB" sz="2550" i="1" dirty="0"/>
              <a:t>Siwan</a:t>
            </a:r>
            <a:r>
              <a:rPr lang="en-GB" sz="2550" dirty="0"/>
              <a:t> drama </a:t>
            </a:r>
            <a:r>
              <a:rPr lang="en-GB" sz="2550" dirty="0" err="1"/>
              <a:t>gan</a:t>
            </a:r>
            <a:r>
              <a:rPr lang="en-GB" sz="2550" dirty="0"/>
              <a:t> Saunders Lewis </a:t>
            </a:r>
          </a:p>
          <a:p>
            <a:pPr marL="0" indent="0">
              <a:buNone/>
            </a:pPr>
            <a:r>
              <a:rPr lang="en-GB" sz="2550" dirty="0" err="1"/>
              <a:t>Tywysog</a:t>
            </a:r>
            <a:r>
              <a:rPr lang="en-GB" sz="2550" dirty="0"/>
              <a:t> </a:t>
            </a:r>
            <a:r>
              <a:rPr lang="en-GB" sz="2550" dirty="0" err="1"/>
              <a:t>Aberffraw</a:t>
            </a:r>
            <a:r>
              <a:rPr lang="en-GB" sz="2550" dirty="0"/>
              <a:t> ac </a:t>
            </a:r>
            <a:r>
              <a:rPr lang="en-GB" sz="2550" dirty="0" err="1"/>
              <a:t>Arglwydd</a:t>
            </a:r>
            <a:r>
              <a:rPr lang="en-GB" sz="2550" dirty="0"/>
              <a:t> Eryri;</a:t>
            </a:r>
          </a:p>
          <a:p>
            <a:pPr marL="0" indent="0">
              <a:buNone/>
            </a:pPr>
            <a:r>
              <a:rPr lang="en-GB" sz="2550" dirty="0"/>
              <a:t>1237 </a:t>
            </a:r>
            <a:r>
              <a:rPr lang="en-GB" sz="2550" dirty="0" err="1"/>
              <a:t>bu</a:t>
            </a:r>
            <a:r>
              <a:rPr lang="en-GB" sz="2550" dirty="0"/>
              <a:t> </a:t>
            </a:r>
            <a:r>
              <a:rPr lang="en-GB" sz="2550" dirty="0" err="1"/>
              <a:t>farw</a:t>
            </a:r>
            <a:r>
              <a:rPr lang="en-GB" sz="2550" dirty="0"/>
              <a:t> Siwan a </a:t>
            </a:r>
            <a:r>
              <a:rPr lang="en-GB" sz="2550" dirty="0" err="1"/>
              <a:t>chafodd</a:t>
            </a:r>
            <a:r>
              <a:rPr lang="en-GB" sz="2550" dirty="0"/>
              <a:t> Llywelyn </a:t>
            </a:r>
            <a:r>
              <a:rPr lang="en-GB" sz="2550" dirty="0" err="1"/>
              <a:t>strôc</a:t>
            </a:r>
            <a:r>
              <a:rPr lang="en-GB" sz="2550" dirty="0"/>
              <a:t>; </a:t>
            </a:r>
          </a:p>
          <a:p>
            <a:pPr marL="0" indent="0">
              <a:buNone/>
            </a:pPr>
            <a:r>
              <a:rPr lang="en-GB" sz="2550" dirty="0"/>
              <a:t>1238 </a:t>
            </a:r>
            <a:r>
              <a:rPr lang="en-GB" sz="2550" dirty="0" err="1"/>
              <a:t>Gofynnodd</a:t>
            </a:r>
            <a:r>
              <a:rPr lang="en-GB" sz="2550" dirty="0"/>
              <a:t> Llywelyn </a:t>
            </a:r>
            <a:r>
              <a:rPr lang="en-GB" sz="2550" dirty="0" err="1"/>
              <a:t>i</a:t>
            </a:r>
            <a:r>
              <a:rPr lang="en-GB" sz="2550" dirty="0"/>
              <a:t> </a:t>
            </a:r>
            <a:r>
              <a:rPr lang="en-GB" sz="2550" dirty="0" err="1"/>
              <a:t>arweinwyr</a:t>
            </a:r>
            <a:r>
              <a:rPr lang="en-GB" sz="2550" dirty="0"/>
              <a:t> </a:t>
            </a:r>
            <a:r>
              <a:rPr lang="en-GB" sz="2550" dirty="0" err="1"/>
              <a:t>eraill</a:t>
            </a:r>
            <a:r>
              <a:rPr lang="en-GB" sz="2550" dirty="0"/>
              <a:t> </a:t>
            </a:r>
            <a:r>
              <a:rPr lang="en-GB" sz="2550" dirty="0" err="1"/>
              <a:t>yng</a:t>
            </a:r>
            <a:r>
              <a:rPr lang="en-GB" sz="2550" dirty="0"/>
              <a:t> </a:t>
            </a:r>
            <a:r>
              <a:rPr lang="en-GB" sz="2550" dirty="0" err="1"/>
              <a:t>Nghymru</a:t>
            </a:r>
            <a:r>
              <a:rPr lang="en-GB" sz="2550" dirty="0"/>
              <a:t> </a:t>
            </a:r>
            <a:r>
              <a:rPr lang="en-GB" sz="2550" dirty="0" err="1"/>
              <a:t>dalu</a:t>
            </a:r>
            <a:r>
              <a:rPr lang="en-GB" sz="2550" dirty="0"/>
              <a:t> </a:t>
            </a:r>
            <a:r>
              <a:rPr lang="en-GB" sz="2550" dirty="0" err="1"/>
              <a:t>gwrogaeth</a:t>
            </a:r>
            <a:r>
              <a:rPr lang="en-GB" sz="2550" dirty="0"/>
              <a:t> </a:t>
            </a:r>
            <a:r>
              <a:rPr lang="en-GB" sz="2550" dirty="0" err="1"/>
              <a:t>i’w</a:t>
            </a:r>
            <a:r>
              <a:rPr lang="en-GB" sz="2550" dirty="0"/>
              <a:t> fab Dafydd (</a:t>
            </a:r>
            <a:r>
              <a:rPr lang="en-GB" sz="2550" dirty="0" err="1"/>
              <a:t>sef</a:t>
            </a:r>
            <a:r>
              <a:rPr lang="en-GB" sz="2550" dirty="0"/>
              <a:t> </a:t>
            </a:r>
            <a:r>
              <a:rPr lang="en-GB" sz="2550" dirty="0" err="1"/>
              <a:t>ei</a:t>
            </a:r>
            <a:r>
              <a:rPr lang="en-GB" sz="2550" dirty="0"/>
              <a:t> fab </a:t>
            </a:r>
            <a:r>
              <a:rPr lang="en-GB" sz="2550" dirty="0" err="1"/>
              <a:t>gyda</a:t>
            </a:r>
            <a:r>
              <a:rPr lang="en-GB" sz="2550" dirty="0"/>
              <a:t> Siwan) </a:t>
            </a:r>
            <a:r>
              <a:rPr lang="en-GB" sz="2550" dirty="0" err="1"/>
              <a:t>yn</a:t>
            </a:r>
            <a:r>
              <a:rPr lang="en-GB" sz="2550" dirty="0"/>
              <a:t> </a:t>
            </a:r>
            <a:r>
              <a:rPr lang="en-GB" sz="2550" dirty="0" err="1"/>
              <a:t>Abaty</a:t>
            </a:r>
            <a:r>
              <a:rPr lang="en-GB" sz="2550" dirty="0"/>
              <a:t> </a:t>
            </a:r>
            <a:r>
              <a:rPr lang="en-GB" sz="2550" dirty="0" err="1"/>
              <a:t>Ystrad</a:t>
            </a:r>
            <a:r>
              <a:rPr lang="en-GB" sz="2550" dirty="0"/>
              <a:t> Fflur, </a:t>
            </a:r>
            <a:r>
              <a:rPr lang="en-GB" sz="2550" dirty="0" err="1"/>
              <a:t>ond</a:t>
            </a:r>
            <a:r>
              <a:rPr lang="en-GB" sz="2550" dirty="0"/>
              <a:t> </a:t>
            </a:r>
            <a:r>
              <a:rPr lang="en-GB" sz="2550" dirty="0" err="1"/>
              <a:t>roedd</a:t>
            </a:r>
            <a:r>
              <a:rPr lang="en-GB" sz="2550" dirty="0"/>
              <a:t> </a:t>
            </a:r>
            <a:r>
              <a:rPr lang="en-GB" sz="2550" dirty="0" err="1"/>
              <a:t>nifer</a:t>
            </a:r>
            <a:r>
              <a:rPr lang="en-GB" sz="2550" dirty="0"/>
              <a:t> </a:t>
            </a:r>
            <a:r>
              <a:rPr lang="en-GB" sz="2550" dirty="0" err="1"/>
              <a:t>ohonynt</a:t>
            </a:r>
            <a:r>
              <a:rPr lang="en-GB" sz="2550" dirty="0"/>
              <a:t> </a:t>
            </a:r>
            <a:r>
              <a:rPr lang="en-GB" sz="2550" dirty="0" err="1"/>
              <a:t>yn</a:t>
            </a:r>
            <a:r>
              <a:rPr lang="en-GB" sz="2550" dirty="0"/>
              <a:t> </a:t>
            </a:r>
            <a:r>
              <a:rPr lang="en-GB" sz="2550" dirty="0" err="1"/>
              <a:t>meddwl</a:t>
            </a:r>
            <a:r>
              <a:rPr lang="en-GB" sz="2550" dirty="0"/>
              <a:t> y </a:t>
            </a:r>
            <a:r>
              <a:rPr lang="en-GB" sz="2550" dirty="0" err="1"/>
              <a:t>dylai</a:t>
            </a:r>
            <a:r>
              <a:rPr lang="en-GB" sz="2550" dirty="0"/>
              <a:t> </a:t>
            </a:r>
            <a:r>
              <a:rPr lang="en-GB" sz="2550" dirty="0" err="1"/>
              <a:t>ei</a:t>
            </a:r>
            <a:r>
              <a:rPr lang="en-GB" sz="2550" dirty="0"/>
              <a:t> fab </a:t>
            </a:r>
            <a:r>
              <a:rPr lang="en-GB" sz="2550" dirty="0" err="1"/>
              <a:t>hynaf</a:t>
            </a:r>
            <a:r>
              <a:rPr lang="en-GB" sz="2550" dirty="0"/>
              <a:t> Gruffudd ap Llywelyn </a:t>
            </a:r>
            <a:r>
              <a:rPr lang="en-GB" sz="2550" dirty="0" err="1"/>
              <a:t>gyda</a:t>
            </a:r>
            <a:r>
              <a:rPr lang="en-GB" sz="2550" dirty="0"/>
              <a:t> Tangwystl </a:t>
            </a:r>
            <a:r>
              <a:rPr lang="en-GB" sz="2550" dirty="0" err="1"/>
              <a:t>ei</a:t>
            </a:r>
            <a:r>
              <a:rPr lang="en-GB" sz="2550" dirty="0"/>
              <a:t> </a:t>
            </a:r>
            <a:r>
              <a:rPr lang="en-GB" sz="2550" dirty="0" err="1"/>
              <a:t>ddilyn</a:t>
            </a:r>
            <a:r>
              <a:rPr lang="en-GB" sz="2550" dirty="0"/>
              <a:t> (</a:t>
            </a:r>
            <a:r>
              <a:rPr lang="en-GB" sz="2550" dirty="0" err="1"/>
              <a:t>Cyfraith</a:t>
            </a:r>
            <a:r>
              <a:rPr lang="en-GB" sz="2550" dirty="0"/>
              <a:t> Hywel Dda </a:t>
            </a:r>
            <a:r>
              <a:rPr lang="en-GB" sz="2550" dirty="0" err="1"/>
              <a:t>yn</a:t>
            </a:r>
            <a:r>
              <a:rPr lang="en-GB" sz="2550" dirty="0"/>
              <a:t> nodi bob </a:t>
            </a:r>
            <a:r>
              <a:rPr lang="en-GB" sz="2550" dirty="0" err="1"/>
              <a:t>pob</a:t>
            </a:r>
            <a:r>
              <a:rPr lang="en-GB" sz="2550" dirty="0"/>
              <a:t> mab </a:t>
            </a:r>
            <a:r>
              <a:rPr lang="en-GB" sz="2550" dirty="0" err="1"/>
              <a:t>yn</a:t>
            </a:r>
            <a:r>
              <a:rPr lang="en-GB" sz="2550" dirty="0"/>
              <a:t> </a:t>
            </a:r>
            <a:r>
              <a:rPr lang="en-GB" sz="2550" dirty="0" err="1"/>
              <a:t>etifedd</a:t>
            </a:r>
            <a:r>
              <a:rPr lang="en-GB" sz="2550" dirty="0"/>
              <a:t> </a:t>
            </a:r>
            <a:r>
              <a:rPr lang="en-GB" sz="2550" dirty="0" err="1"/>
              <a:t>cyfreithlon</a:t>
            </a:r>
            <a:r>
              <a:rPr lang="en-GB" sz="2550" dirty="0"/>
              <a:t>);</a:t>
            </a:r>
          </a:p>
          <a:p>
            <a:pPr marL="0" indent="0">
              <a:buNone/>
            </a:pPr>
            <a:r>
              <a:rPr lang="en-GB" sz="2550" dirty="0"/>
              <a:t>1240 Bu </a:t>
            </a:r>
            <a:r>
              <a:rPr lang="en-GB" sz="2550" dirty="0" err="1"/>
              <a:t>farw</a:t>
            </a:r>
            <a:r>
              <a:rPr lang="en-GB" sz="2550" dirty="0"/>
              <a:t> Llywelyn </a:t>
            </a:r>
            <a:r>
              <a:rPr lang="en-GB" sz="2550" dirty="0" err="1"/>
              <a:t>yn</a:t>
            </a:r>
            <a:r>
              <a:rPr lang="en-GB" sz="2550" dirty="0"/>
              <a:t> </a:t>
            </a:r>
            <a:r>
              <a:rPr lang="en-GB" sz="2550" dirty="0" err="1"/>
              <a:t>Abaty</a:t>
            </a:r>
            <a:r>
              <a:rPr lang="en-GB" sz="2550" dirty="0"/>
              <a:t> </a:t>
            </a:r>
            <a:r>
              <a:rPr lang="en-GB" sz="2550" dirty="0" err="1"/>
              <a:t>Sistersaidd</a:t>
            </a:r>
            <a:r>
              <a:rPr lang="en-GB" sz="2550" dirty="0"/>
              <a:t> </a:t>
            </a:r>
            <a:r>
              <a:rPr lang="en-GB" sz="2550" dirty="0" err="1"/>
              <a:t>Aberconwy</a:t>
            </a:r>
            <a:r>
              <a:rPr lang="en-GB" sz="2550" dirty="0"/>
              <a:t>.</a:t>
            </a:r>
          </a:p>
          <a:p>
            <a:pPr marL="0" marR="0" lvl="0" indent="0" algn="l" defTabSz="685800" rtl="0" eaLnBrk="0" fontAlgn="base" latinLnBrk="0" hangingPunct="0">
              <a:lnSpc>
                <a:spcPct val="100000"/>
              </a:lnSpc>
              <a:spcBef>
                <a:spcPct val="0"/>
              </a:spcBef>
              <a:spcAft>
                <a:spcPct val="0"/>
              </a:spcAft>
              <a:buClrTx/>
              <a:buSzTx/>
              <a:buFontTx/>
              <a:buNone/>
              <a:tabLst/>
            </a:pP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Er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gwaethaf</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nifer</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o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sefyllfaoedd</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anodd</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llwyddodd</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am y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tro</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cyntaf</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i</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greu</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cenedl</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oedd</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yn</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seiliedig</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ar</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y system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ffiwdal</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chyflawni</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ei</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uchelgais</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gan</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drawsnewid</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tirlun</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a:t>
            </a:r>
            <a:r>
              <a:rPr kumimoji="0" lang="en-GB" altLang="zh-CN" sz="2550" b="0" i="0" u="none" strike="noStrike" cap="none" normalizeH="0" baseline="0" dirty="0" err="1">
                <a:ln>
                  <a:noFill/>
                </a:ln>
                <a:solidFill>
                  <a:schemeClr val="tx1"/>
                </a:solidFill>
                <a:effectLst/>
                <a:ea typeface="SimSun" panose="02010600030101010101" pitchFamily="2" charset="-122"/>
                <a:cs typeface="Times New Roman" panose="02020603050405020304" pitchFamily="18" charset="0"/>
              </a:rPr>
              <a:t>gwleidyddol</a:t>
            </a:r>
            <a:r>
              <a:rPr kumimoji="0" lang="en-GB" altLang="zh-CN" sz="2550" b="0" i="0" u="none" strike="noStrike" cap="none" normalizeH="0" baseline="0" dirty="0">
                <a:ln>
                  <a:noFill/>
                </a:ln>
                <a:solidFill>
                  <a:schemeClr val="tx1"/>
                </a:solidFill>
                <a:effectLst/>
                <a:ea typeface="SimSun" panose="02010600030101010101" pitchFamily="2" charset="-122"/>
                <a:cs typeface="Times New Roman" panose="02020603050405020304" pitchFamily="18" charset="0"/>
              </a:rPr>
              <a:t> Cymru. </a:t>
            </a:r>
            <a:endParaRPr lang="en-GB" sz="2550" dirty="0"/>
          </a:p>
          <a:p>
            <a:pPr marL="0" indent="0">
              <a:buNone/>
            </a:pPr>
            <a:endParaRPr lang="en-GB" sz="2550"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8260446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100" dirty="0" err="1"/>
              <a:t>Llywelyn</a:t>
            </a:r>
            <a:r>
              <a:rPr lang="en-US" sz="2100" dirty="0"/>
              <a:t> ab </a:t>
            </a:r>
            <a:r>
              <a:rPr lang="en-US" sz="2100" dirty="0" err="1"/>
              <a:t>Iorwerth</a:t>
            </a:r>
            <a:br>
              <a:rPr lang="en-US" sz="2100" dirty="0"/>
            </a:br>
            <a:r>
              <a:rPr lang="en-US" sz="2100" dirty="0"/>
              <a:t>c. 1173-1240</a:t>
            </a:r>
            <a:br>
              <a:rPr lang="en-US" sz="2100" dirty="0"/>
            </a:br>
            <a:endParaRPr lang="en-US" sz="2100"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Yn </a:t>
            </a:r>
            <a:r>
              <a:rPr lang="en-US" dirty="0" err="1"/>
              <a:t>ddiamau</a:t>
            </a:r>
            <a:r>
              <a:rPr lang="en-US" dirty="0"/>
              <a:t> un o </a:t>
            </a:r>
            <a:r>
              <a:rPr lang="en-US" dirty="0" err="1"/>
              <a:t>arweinwyr</a:t>
            </a:r>
            <a:r>
              <a:rPr lang="en-US" dirty="0"/>
              <a:t> </a:t>
            </a:r>
            <a:r>
              <a:rPr lang="en-US" dirty="0" err="1"/>
              <a:t>pwysicaf</a:t>
            </a:r>
            <a:r>
              <a:rPr lang="en-US" dirty="0"/>
              <a:t> Cymru;</a:t>
            </a:r>
          </a:p>
          <a:p>
            <a:pPr marL="0" indent="0">
              <a:buNone/>
            </a:pPr>
            <a:r>
              <a:rPr lang="en-US" dirty="0"/>
              <a:t>Ei nod – </a:t>
            </a:r>
            <a:r>
              <a:rPr lang="en-US" dirty="0" err="1"/>
              <a:t>creu</a:t>
            </a:r>
            <a:r>
              <a:rPr lang="en-US" dirty="0"/>
              <a:t> un </a:t>
            </a:r>
            <a:r>
              <a:rPr lang="en-US" dirty="0" err="1"/>
              <a:t>genedl</a:t>
            </a:r>
            <a:r>
              <a:rPr lang="en-US" dirty="0"/>
              <a:t> </a:t>
            </a:r>
            <a:r>
              <a:rPr lang="en-US" dirty="0" err="1"/>
              <a:t>Gymreig</a:t>
            </a:r>
            <a:r>
              <a:rPr lang="en-US" dirty="0"/>
              <a:t>;</a:t>
            </a:r>
          </a:p>
          <a:p>
            <a:pPr marL="0" indent="0">
              <a:buNone/>
            </a:pPr>
            <a:r>
              <a:rPr lang="en-US" dirty="0"/>
              <a:t>Ai </a:t>
            </a:r>
            <a:r>
              <a:rPr lang="en-US" dirty="0" err="1"/>
              <a:t>ei</a:t>
            </a:r>
            <a:r>
              <a:rPr lang="en-US" dirty="0"/>
              <a:t> </a:t>
            </a:r>
            <a:r>
              <a:rPr lang="en-US" dirty="0" err="1"/>
              <a:t>bersonoliaeth</a:t>
            </a:r>
            <a:r>
              <a:rPr lang="en-US" dirty="0"/>
              <a:t> </a:t>
            </a:r>
            <a:r>
              <a:rPr lang="en-US" dirty="0" err="1"/>
              <a:t>gref</a:t>
            </a:r>
            <a:r>
              <a:rPr lang="en-US" dirty="0"/>
              <a:t> </a:t>
            </a:r>
            <a:r>
              <a:rPr lang="en-US" dirty="0" err="1"/>
              <a:t>oedd</a:t>
            </a:r>
            <a:r>
              <a:rPr lang="en-US" dirty="0"/>
              <a:t> </a:t>
            </a:r>
            <a:r>
              <a:rPr lang="en-US" dirty="0" err="1"/>
              <a:t>yn</a:t>
            </a:r>
            <a:r>
              <a:rPr lang="en-US" dirty="0"/>
              <a:t> </a:t>
            </a:r>
            <a:r>
              <a:rPr lang="en-US" dirty="0" err="1"/>
              <a:t>gyfrifol</a:t>
            </a:r>
            <a:r>
              <a:rPr lang="en-US" dirty="0"/>
              <a:t> am </a:t>
            </a:r>
            <a:r>
              <a:rPr lang="en-US" dirty="0" err="1"/>
              <a:t>ei</a:t>
            </a:r>
            <a:r>
              <a:rPr lang="en-US" dirty="0"/>
              <a:t> </a:t>
            </a:r>
            <a:r>
              <a:rPr lang="en-US" dirty="0" err="1"/>
              <a:t>lwyddiant</a:t>
            </a:r>
            <a:r>
              <a:rPr lang="en-US" dirty="0"/>
              <a:t>? </a:t>
            </a:r>
          </a:p>
          <a:p>
            <a:pPr marL="0" indent="0">
              <a:buNone/>
            </a:pPr>
            <a:r>
              <a:rPr lang="en-US" dirty="0" err="1"/>
              <a:t>Adeiladodd</a:t>
            </a:r>
            <a:r>
              <a:rPr lang="en-US" dirty="0"/>
              <a:t> </a:t>
            </a:r>
            <a:r>
              <a:rPr lang="en-US" dirty="0" err="1"/>
              <a:t>nifer</a:t>
            </a:r>
            <a:r>
              <a:rPr lang="en-US" dirty="0"/>
              <a:t> o </a:t>
            </a:r>
            <a:r>
              <a:rPr lang="en-US" dirty="0" err="1"/>
              <a:t>gestyll</a:t>
            </a:r>
            <a:r>
              <a:rPr lang="en-US" dirty="0"/>
              <a:t>: </a:t>
            </a:r>
            <a:r>
              <a:rPr lang="en-US" dirty="0" err="1"/>
              <a:t>e.e.</a:t>
            </a:r>
            <a:r>
              <a:rPr lang="en-US" dirty="0"/>
              <a:t> </a:t>
            </a:r>
            <a:r>
              <a:rPr lang="en-US" dirty="0" err="1"/>
              <a:t>Criccieth</a:t>
            </a:r>
            <a:r>
              <a:rPr lang="en-US" dirty="0"/>
              <a:t>, </a:t>
            </a:r>
            <a:r>
              <a:rPr lang="en-US" dirty="0" err="1"/>
              <a:t>Deganwy</a:t>
            </a:r>
            <a:r>
              <a:rPr lang="en-US" dirty="0"/>
              <a:t>, </a:t>
            </a:r>
            <a:r>
              <a:rPr lang="en-US" dirty="0" err="1"/>
              <a:t>Dolbadarn</a:t>
            </a:r>
            <a:r>
              <a:rPr lang="en-US" dirty="0"/>
              <a:t>, </a:t>
            </a:r>
            <a:r>
              <a:rPr lang="en-US" dirty="0" err="1"/>
              <a:t>Dolwyddelan</a:t>
            </a:r>
            <a:r>
              <a:rPr lang="en-US" dirty="0"/>
              <a:t> a </a:t>
            </a:r>
            <a:r>
              <a:rPr lang="en-US" dirty="0" err="1"/>
              <a:t>Chastell</a:t>
            </a:r>
            <a:r>
              <a:rPr lang="en-US" dirty="0"/>
              <a:t> y Bere.</a:t>
            </a:r>
          </a:p>
          <a:p>
            <a:pPr marL="0" indent="0">
              <a:buNone/>
            </a:pPr>
            <a:r>
              <a:rPr lang="en-US" dirty="0" err="1"/>
              <a:t>Fe’i</a:t>
            </a:r>
            <a:r>
              <a:rPr lang="en-US" dirty="0"/>
              <a:t> </a:t>
            </a:r>
            <a:r>
              <a:rPr lang="en-US" dirty="0" err="1"/>
              <a:t>dilynwyd</a:t>
            </a:r>
            <a:r>
              <a:rPr lang="en-US" dirty="0"/>
              <a:t> </a:t>
            </a:r>
            <a:r>
              <a:rPr lang="en-US" dirty="0" err="1"/>
              <a:t>gan</a:t>
            </a:r>
            <a:r>
              <a:rPr lang="en-US" dirty="0"/>
              <a:t> </a:t>
            </a:r>
            <a:r>
              <a:rPr lang="en-US" dirty="0" err="1"/>
              <a:t>ei</a:t>
            </a:r>
            <a:r>
              <a:rPr lang="en-US" dirty="0"/>
              <a:t> ail fab Dafydd (mab Siwan) </a:t>
            </a:r>
            <a:r>
              <a:rPr lang="en-US" dirty="0" err="1"/>
              <a:t>nid</a:t>
            </a:r>
            <a:r>
              <a:rPr lang="en-US" dirty="0"/>
              <a:t> </a:t>
            </a:r>
            <a:r>
              <a:rPr lang="en-US" dirty="0" err="1"/>
              <a:t>ei</a:t>
            </a:r>
            <a:r>
              <a:rPr lang="en-US" dirty="0"/>
              <a:t> fab </a:t>
            </a:r>
            <a:r>
              <a:rPr lang="en-US" dirty="0" err="1"/>
              <a:t>hynaf</a:t>
            </a:r>
            <a:r>
              <a:rPr lang="en-US" dirty="0"/>
              <a:t> Gruffudd (mab </a:t>
            </a:r>
            <a:r>
              <a:rPr lang="en-US" dirty="0" err="1"/>
              <a:t>Tangwystl</a:t>
            </a:r>
            <a:r>
              <a:rPr lang="en-US" dirty="0"/>
              <a:t>)</a:t>
            </a:r>
          </a:p>
          <a:p>
            <a:pPr marL="0" indent="0">
              <a:buNone/>
            </a:pPr>
            <a:r>
              <a:rPr lang="en-US" dirty="0" err="1"/>
              <a:t>Roedd</a:t>
            </a:r>
            <a:r>
              <a:rPr lang="en-US" dirty="0"/>
              <a:t> </a:t>
            </a:r>
            <a:r>
              <a:rPr lang="en-US" dirty="0" err="1"/>
              <a:t>yn</a:t>
            </a:r>
            <a:r>
              <a:rPr lang="en-US" dirty="0"/>
              <a:t> </a:t>
            </a:r>
            <a:r>
              <a:rPr lang="en-US" dirty="0" err="1"/>
              <a:t>ddylanwad</a:t>
            </a:r>
            <a:r>
              <a:rPr lang="en-US" dirty="0"/>
              <a:t> </a:t>
            </a:r>
            <a:r>
              <a:rPr lang="en-US" dirty="0" err="1"/>
              <a:t>mawr</a:t>
            </a:r>
            <a:r>
              <a:rPr lang="en-US" dirty="0"/>
              <a:t> </a:t>
            </a:r>
            <a:r>
              <a:rPr lang="en-US" dirty="0" err="1"/>
              <a:t>ar</a:t>
            </a:r>
            <a:r>
              <a:rPr lang="en-US" dirty="0"/>
              <a:t> </a:t>
            </a:r>
            <a:r>
              <a:rPr lang="en-US" dirty="0" err="1"/>
              <a:t>ei</a:t>
            </a:r>
            <a:r>
              <a:rPr lang="en-US" dirty="0"/>
              <a:t> </a:t>
            </a:r>
            <a:r>
              <a:rPr lang="en-US" dirty="0" err="1"/>
              <a:t>ŵyr</a:t>
            </a:r>
            <a:r>
              <a:rPr lang="en-US" dirty="0"/>
              <a:t> Llywelyn ap Gruffudd.</a:t>
            </a:r>
          </a:p>
          <a:p>
            <a:pPr marL="0" indent="0">
              <a:buNone/>
            </a:pPr>
            <a:endParaRPr lang="en-US" dirty="0"/>
          </a:p>
          <a:p>
            <a:pPr marL="0" indent="0">
              <a:buNone/>
            </a:pPr>
            <a:endParaRPr lang="en-US" dirty="0"/>
          </a:p>
          <a:p>
            <a:pPr marL="0" indent="0">
              <a:buNone/>
            </a:pPr>
            <a:r>
              <a:rPr lang="en-US" sz="900" dirty="0"/>
              <a:t>The death of </a:t>
            </a:r>
            <a:r>
              <a:rPr lang="en-US" sz="900" dirty="0" err="1"/>
              <a:t>Llywelyn</a:t>
            </a:r>
            <a:r>
              <a:rPr lang="en-US" sz="900" dirty="0"/>
              <a:t> – Matthew Paris</a:t>
            </a:r>
          </a:p>
          <a:p>
            <a:pPr marL="0" indent="0">
              <a:buNone/>
            </a:pPr>
            <a:r>
              <a:rPr lang="en-US" sz="900" dirty="0">
                <a:hlinkClick r:id="rId2"/>
              </a:rPr>
              <a:t>http://commons.wikimedia.org/wiki/File%3ALlywelyn_the_Great.JPG</a:t>
            </a:r>
            <a:endParaRPr lang="en-US" sz="900" dirty="0"/>
          </a:p>
          <a:p>
            <a:pPr marL="0" indent="0">
              <a:buNone/>
            </a:pPr>
            <a:r>
              <a:rPr lang="en-US" sz="900" dirty="0"/>
              <a:t>By </a:t>
            </a:r>
            <a:r>
              <a:rPr lang="en-US" sz="900" dirty="0" err="1"/>
              <a:t>User:Lampman</a:t>
            </a:r>
            <a:r>
              <a:rPr lang="en-US" sz="900" dirty="0"/>
              <a:t> [Public domain], via Wikimedia Commons</a:t>
            </a:r>
          </a:p>
          <a:p>
            <a:pPr marL="0" indent="0">
              <a:buNone/>
            </a:pPr>
            <a:endParaRPr lang="en-US" sz="2100" dirty="0"/>
          </a:p>
        </p:txBody>
      </p:sp>
      <p:sp>
        <p:nvSpPr>
          <p:cNvPr id="4" name="Text Placeholder 3"/>
          <p:cNvSpPr>
            <a:spLocks noGrp="1"/>
          </p:cNvSpPr>
          <p:nvPr>
            <p:ph type="body" sz="half" idx="2"/>
          </p:nvPr>
        </p:nvSpPr>
        <p:spPr>
          <a:xfrm>
            <a:off x="1371601" y="1885951"/>
            <a:ext cx="2256235" cy="3518297"/>
          </a:xfrm>
        </p:spPr>
        <p:txBody>
          <a:bodyPr/>
          <a:lstStyle/>
          <a:p>
            <a:r>
              <a:rPr lang="en-US" dirty="0">
                <a:hlinkClick r:id="rId2"/>
              </a:rPr>
              <a:t>http://commons.wikimedia.org/wiki/File%3ALlywelyn_the_Great.JPG</a:t>
            </a:r>
            <a:endParaRPr lang="en-US" dirty="0"/>
          </a:p>
          <a:p>
            <a:r>
              <a:rPr lang="en-US" dirty="0"/>
              <a:t>By </a:t>
            </a:r>
            <a:r>
              <a:rPr lang="en-US" dirty="0" err="1"/>
              <a:t>User:Lampman</a:t>
            </a:r>
            <a:r>
              <a:rPr lang="en-US" dirty="0"/>
              <a:t> [Public domain], via Wikimedia Commons</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1" y="1758455"/>
            <a:ext cx="2280899" cy="2997000"/>
          </a:xfrm>
          <a:prstGeom prst="rect">
            <a:avLst/>
          </a:prstGeom>
        </p:spPr>
      </p:pic>
    </p:spTree>
    <p:extLst>
      <p:ext uri="{BB962C8B-B14F-4D97-AF65-F5344CB8AC3E}">
        <p14:creationId xmlns:p14="http://schemas.microsoft.com/office/powerpoint/2010/main" val="3282321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B1B8D-6F25-4C29-A253-1647210B5B06}"/>
              </a:ext>
            </a:extLst>
          </p:cNvPr>
          <p:cNvSpPr>
            <a:spLocks noGrp="1"/>
          </p:cNvSpPr>
          <p:nvPr>
            <p:ph type="title"/>
          </p:nvPr>
        </p:nvSpPr>
        <p:spPr/>
        <p:txBody>
          <a:bodyPr/>
          <a:lstStyle/>
          <a:p>
            <a:r>
              <a:rPr lang="en-GB" dirty="0" err="1"/>
              <a:t>Pwy</a:t>
            </a:r>
            <a:r>
              <a:rPr lang="en-GB" dirty="0"/>
              <a:t> </a:t>
            </a:r>
            <a:r>
              <a:rPr lang="en-GB" dirty="0" err="1"/>
              <a:t>oedd</a:t>
            </a:r>
            <a:r>
              <a:rPr lang="en-GB" dirty="0"/>
              <a:t> Llywelyn ap Gruffudd </a:t>
            </a:r>
            <a:br>
              <a:rPr lang="en-GB" dirty="0"/>
            </a:br>
            <a:r>
              <a:rPr lang="en-GB" dirty="0"/>
              <a:t>(Y </a:t>
            </a:r>
            <a:r>
              <a:rPr lang="en-GB" dirty="0" err="1"/>
              <a:t>Llyw</a:t>
            </a:r>
            <a:r>
              <a:rPr lang="en-GB" dirty="0"/>
              <a:t> Olaf/The Last Prince)?</a:t>
            </a:r>
          </a:p>
        </p:txBody>
      </p:sp>
      <p:sp>
        <p:nvSpPr>
          <p:cNvPr id="3" name="Content Placeholder 2">
            <a:extLst>
              <a:ext uri="{FF2B5EF4-FFF2-40B4-BE49-F238E27FC236}">
                <a16:creationId xmlns:a16="http://schemas.microsoft.com/office/drawing/2014/main" id="{AE2C4FFB-B196-4F5F-B737-12824D29F3BD}"/>
              </a:ext>
            </a:extLst>
          </p:cNvPr>
          <p:cNvSpPr>
            <a:spLocks noGrp="1"/>
          </p:cNvSpPr>
          <p:nvPr>
            <p:ph idx="1"/>
          </p:nvPr>
        </p:nvSpPr>
        <p:spPr/>
        <p:txBody>
          <a:bodyPr>
            <a:normAutofit fontScale="92500" lnSpcReduction="20000"/>
          </a:bodyPr>
          <a:lstStyle/>
          <a:p>
            <a:pPr marL="0" indent="0">
              <a:buNone/>
            </a:pPr>
            <a:r>
              <a:rPr lang="en-GB" dirty="0" err="1"/>
              <a:t>Ffynhonnell</a:t>
            </a:r>
            <a:r>
              <a:rPr lang="en-GB" dirty="0"/>
              <a:t>: J. B. Smith, </a:t>
            </a:r>
            <a:r>
              <a:rPr lang="en-GB" i="1" dirty="0"/>
              <a:t>Oxford Dictionary of National Biography</a:t>
            </a:r>
          </a:p>
          <a:p>
            <a:pPr marL="0" indent="0">
              <a:buNone/>
            </a:pPr>
            <a:r>
              <a:rPr lang="en-GB" b="1" dirty="0"/>
              <a:t>Llywelyn ap Gruffudd</a:t>
            </a:r>
            <a:r>
              <a:rPr lang="en-GB" dirty="0"/>
              <a:t> (ob</a:t>
            </a:r>
            <a:r>
              <a:rPr lang="en-GB" i="1" dirty="0"/>
              <a:t>.</a:t>
            </a:r>
            <a:r>
              <a:rPr lang="en-GB" dirty="0"/>
              <a:t> 1282), </a:t>
            </a:r>
            <a:r>
              <a:rPr lang="en-GB" dirty="0" err="1"/>
              <a:t>tywysog</a:t>
            </a:r>
            <a:r>
              <a:rPr lang="en-GB" dirty="0"/>
              <a:t> Cymru, </a:t>
            </a:r>
            <a:r>
              <a:rPr lang="en-GB" dirty="0" err="1"/>
              <a:t>oedd</a:t>
            </a:r>
            <a:r>
              <a:rPr lang="en-GB" dirty="0"/>
              <a:t> yr ail o </a:t>
            </a:r>
            <a:r>
              <a:rPr lang="en-GB" dirty="0" err="1"/>
              <a:t>bedwar</a:t>
            </a:r>
            <a:r>
              <a:rPr lang="en-GB" dirty="0"/>
              <a:t> o </a:t>
            </a:r>
            <a:r>
              <a:rPr lang="en-GB" dirty="0" err="1"/>
              <a:t>feibion</a:t>
            </a:r>
            <a:r>
              <a:rPr lang="en-GB" dirty="0"/>
              <a:t> </a:t>
            </a:r>
            <a:r>
              <a:rPr lang="en-GB" dirty="0" err="1"/>
              <a:t>gan</a:t>
            </a:r>
            <a:r>
              <a:rPr lang="en-GB" dirty="0"/>
              <a:t> </a:t>
            </a:r>
            <a:r>
              <a:rPr lang="en-GB" dirty="0">
                <a:hlinkClick r:id="rId2"/>
              </a:rPr>
              <a:t>Gruffudd ap Llywelyn ab Iorwerth (d. 1244)</a:t>
            </a:r>
            <a:r>
              <a:rPr lang="en-GB" dirty="0"/>
              <a:t> </a:t>
            </a:r>
            <a:r>
              <a:rPr lang="en-GB" dirty="0" err="1"/>
              <a:t>a’i</a:t>
            </a:r>
            <a:r>
              <a:rPr lang="en-GB" dirty="0"/>
              <a:t> </a:t>
            </a:r>
            <a:r>
              <a:rPr lang="en-GB" dirty="0" err="1"/>
              <a:t>wraig</a:t>
            </a:r>
            <a:r>
              <a:rPr lang="en-GB" dirty="0"/>
              <a:t> </a:t>
            </a:r>
            <a:r>
              <a:rPr lang="en-GB" dirty="0" err="1"/>
              <a:t>Senana</a:t>
            </a:r>
            <a:r>
              <a:rPr lang="en-GB" dirty="0"/>
              <a:t>.</a:t>
            </a:r>
          </a:p>
          <a:p>
            <a:pPr marL="0" indent="0">
              <a:buNone/>
            </a:pPr>
            <a:r>
              <a:rPr lang="en-GB" dirty="0" err="1"/>
              <a:t>Dilynwyd</a:t>
            </a:r>
            <a:r>
              <a:rPr lang="en-GB" dirty="0"/>
              <a:t> Llywelyn ab Iorwerth (</a:t>
            </a:r>
            <a:r>
              <a:rPr lang="en-GB" dirty="0" err="1"/>
              <a:t>h.y</a:t>
            </a:r>
            <a:r>
              <a:rPr lang="en-GB" dirty="0"/>
              <a:t>. </a:t>
            </a:r>
            <a:r>
              <a:rPr lang="en-GB" dirty="0" err="1"/>
              <a:t>taid</a:t>
            </a:r>
            <a:r>
              <a:rPr lang="en-GB" dirty="0"/>
              <a:t> Llywelyn ap Gruffudd) </a:t>
            </a:r>
            <a:r>
              <a:rPr lang="en-GB" dirty="0" err="1"/>
              <a:t>gan</a:t>
            </a:r>
            <a:r>
              <a:rPr lang="en-GB" dirty="0"/>
              <a:t> </a:t>
            </a:r>
            <a:r>
              <a:rPr lang="en-GB" dirty="0" err="1"/>
              <a:t>ei</a:t>
            </a:r>
            <a:r>
              <a:rPr lang="en-GB" dirty="0"/>
              <a:t> fab </a:t>
            </a:r>
            <a:r>
              <a:rPr lang="en-GB" dirty="0">
                <a:hlinkClick r:id="rId3"/>
              </a:rPr>
              <a:t>Dafydd ap Llywelyn</a:t>
            </a:r>
            <a:r>
              <a:rPr lang="en-GB" dirty="0"/>
              <a:t> a </a:t>
            </a:r>
            <a:r>
              <a:rPr lang="en-GB" dirty="0" err="1"/>
              <a:t>garcharodd</a:t>
            </a:r>
            <a:r>
              <a:rPr lang="en-GB" dirty="0"/>
              <a:t> </a:t>
            </a:r>
            <a:r>
              <a:rPr lang="en-GB" dirty="0" err="1"/>
              <a:t>ei</a:t>
            </a:r>
            <a:r>
              <a:rPr lang="en-GB" dirty="0"/>
              <a:t> </a:t>
            </a:r>
            <a:r>
              <a:rPr lang="en-GB" dirty="0" err="1"/>
              <a:t>hanner</a:t>
            </a:r>
            <a:r>
              <a:rPr lang="en-GB" dirty="0"/>
              <a:t> </a:t>
            </a:r>
            <a:r>
              <a:rPr lang="en-GB" dirty="0" err="1"/>
              <a:t>frawd</a:t>
            </a:r>
            <a:r>
              <a:rPr lang="en-GB" dirty="0"/>
              <a:t> Gruffudd ap Llywelyn (</a:t>
            </a:r>
            <a:r>
              <a:rPr lang="en-GB" dirty="0" err="1"/>
              <a:t>sef</a:t>
            </a:r>
            <a:r>
              <a:rPr lang="en-GB" dirty="0"/>
              <a:t> tad Llywelyn y </a:t>
            </a:r>
            <a:r>
              <a:rPr lang="en-GB" dirty="0" err="1"/>
              <a:t>Llyw</a:t>
            </a:r>
            <a:r>
              <a:rPr lang="en-GB" dirty="0"/>
              <a:t> Olaf).</a:t>
            </a:r>
          </a:p>
          <a:p>
            <a:pPr marL="0" indent="0">
              <a:buNone/>
            </a:pPr>
            <a:r>
              <a:rPr lang="en-GB" dirty="0" err="1"/>
              <a:t>Ceisiodd</a:t>
            </a:r>
            <a:r>
              <a:rPr lang="en-GB" dirty="0"/>
              <a:t> </a:t>
            </a:r>
            <a:r>
              <a:rPr lang="en-GB" dirty="0" err="1"/>
              <a:t>Senana</a:t>
            </a:r>
            <a:r>
              <a:rPr lang="en-GB" dirty="0"/>
              <a:t>, </a:t>
            </a:r>
            <a:r>
              <a:rPr lang="en-GB" dirty="0" err="1"/>
              <a:t>gwraig</a:t>
            </a:r>
            <a:r>
              <a:rPr lang="en-GB" dirty="0"/>
              <a:t> Gruffudd, </a:t>
            </a:r>
            <a:r>
              <a:rPr lang="en-GB" dirty="0" err="1"/>
              <a:t>ddarbwyllo</a:t>
            </a:r>
            <a:r>
              <a:rPr lang="en-GB" dirty="0"/>
              <a:t> Harri III </a:t>
            </a:r>
            <a:r>
              <a:rPr lang="en-GB" dirty="0" err="1"/>
              <a:t>i</a:t>
            </a:r>
            <a:r>
              <a:rPr lang="en-GB" dirty="0"/>
              <a:t> </a:t>
            </a:r>
            <a:r>
              <a:rPr lang="en-GB" dirty="0" err="1"/>
              <a:t>ryddhau’i</a:t>
            </a:r>
            <a:r>
              <a:rPr lang="en-GB" dirty="0"/>
              <a:t> </a:t>
            </a:r>
            <a:r>
              <a:rPr lang="en-GB" dirty="0" err="1"/>
              <a:t>gŵr</a:t>
            </a:r>
            <a:r>
              <a:rPr lang="en-GB" dirty="0"/>
              <a:t> o </a:t>
            </a:r>
            <a:r>
              <a:rPr lang="en-GB" dirty="0" err="1"/>
              <a:t>garchar</a:t>
            </a:r>
            <a:r>
              <a:rPr lang="en-GB" dirty="0"/>
              <a:t> Dafydd. Ni </a:t>
            </a:r>
            <a:r>
              <a:rPr lang="en-GB" dirty="0" err="1"/>
              <a:t>wyddys</a:t>
            </a:r>
            <a:r>
              <a:rPr lang="en-GB" dirty="0"/>
              <a:t> â </a:t>
            </a:r>
            <a:r>
              <a:rPr lang="en-GB" dirty="0" err="1"/>
              <a:t>phwy</a:t>
            </a:r>
            <a:r>
              <a:rPr lang="en-GB" dirty="0"/>
              <a:t> yr </a:t>
            </a:r>
            <a:r>
              <a:rPr lang="en-GB" dirty="0" err="1"/>
              <a:t>oedd</a:t>
            </a:r>
            <a:r>
              <a:rPr lang="en-GB" dirty="0"/>
              <a:t> Llywelyn ap Gruffudd </a:t>
            </a:r>
            <a:r>
              <a:rPr lang="en-GB" dirty="0" err="1"/>
              <a:t>yn</a:t>
            </a:r>
            <a:r>
              <a:rPr lang="en-GB" dirty="0"/>
              <a:t> </a:t>
            </a:r>
            <a:r>
              <a:rPr lang="en-GB" dirty="0" err="1"/>
              <a:t>ochri</a:t>
            </a:r>
            <a:r>
              <a:rPr lang="en-GB" dirty="0"/>
              <a:t> – yr </a:t>
            </a:r>
            <a:r>
              <a:rPr lang="en-GB" dirty="0" err="1"/>
              <a:t>oedd</a:t>
            </a:r>
            <a:r>
              <a:rPr lang="en-GB" dirty="0"/>
              <a:t> </a:t>
            </a:r>
            <a:r>
              <a:rPr lang="en-GB" dirty="0" err="1"/>
              <a:t>tua</a:t>
            </a:r>
            <a:r>
              <a:rPr lang="en-GB" dirty="0"/>
              <a:t> 19 </a:t>
            </a:r>
            <a:r>
              <a:rPr lang="en-GB" dirty="0" err="1"/>
              <a:t>oed</a:t>
            </a:r>
            <a:r>
              <a:rPr lang="en-GB" dirty="0"/>
              <a:t> </a:t>
            </a:r>
            <a:r>
              <a:rPr lang="en-GB" dirty="0" err="1"/>
              <a:t>ar</a:t>
            </a:r>
            <a:r>
              <a:rPr lang="en-GB" dirty="0"/>
              <a:t> y </a:t>
            </a:r>
            <a:r>
              <a:rPr lang="en-GB" dirty="0" err="1"/>
              <a:t>pryd</a:t>
            </a:r>
            <a:r>
              <a:rPr lang="en-GB" dirty="0"/>
              <a:t>. </a:t>
            </a:r>
          </a:p>
        </p:txBody>
      </p:sp>
    </p:spTree>
    <p:extLst>
      <p:ext uri="{BB962C8B-B14F-4D97-AF65-F5344CB8AC3E}">
        <p14:creationId xmlns:p14="http://schemas.microsoft.com/office/powerpoint/2010/main" val="3077729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E581B-196E-4A1D-95AF-0F509E992F9C}"/>
              </a:ext>
            </a:extLst>
          </p:cNvPr>
          <p:cNvSpPr>
            <a:spLocks noGrp="1"/>
          </p:cNvSpPr>
          <p:nvPr>
            <p:ph type="title"/>
          </p:nvPr>
        </p:nvSpPr>
        <p:spPr/>
        <p:txBody>
          <a:bodyPr/>
          <a:lstStyle/>
          <a:p>
            <a:r>
              <a:rPr lang="en-GB" dirty="0" err="1"/>
              <a:t>Llywelyn</a:t>
            </a:r>
            <a:r>
              <a:rPr lang="en-GB" dirty="0"/>
              <a:t> ap </a:t>
            </a:r>
            <a:r>
              <a:rPr lang="en-GB" dirty="0" err="1"/>
              <a:t>Gruffudd</a:t>
            </a:r>
            <a:r>
              <a:rPr lang="en-GB" dirty="0"/>
              <a:t> 2</a:t>
            </a:r>
          </a:p>
        </p:txBody>
      </p:sp>
      <p:sp>
        <p:nvSpPr>
          <p:cNvPr id="3" name="Content Placeholder 2">
            <a:extLst>
              <a:ext uri="{FF2B5EF4-FFF2-40B4-BE49-F238E27FC236}">
                <a16:creationId xmlns:a16="http://schemas.microsoft.com/office/drawing/2014/main" id="{963D540D-CDE4-478E-B555-4ACBFB764D9A}"/>
              </a:ext>
            </a:extLst>
          </p:cNvPr>
          <p:cNvSpPr>
            <a:spLocks noGrp="1"/>
          </p:cNvSpPr>
          <p:nvPr>
            <p:ph idx="1"/>
          </p:nvPr>
        </p:nvSpPr>
        <p:spPr/>
        <p:txBody>
          <a:bodyPr>
            <a:normAutofit fontScale="92500" lnSpcReduction="20000"/>
          </a:bodyPr>
          <a:lstStyle/>
          <a:p>
            <a:r>
              <a:rPr lang="en-GB" dirty="0" err="1"/>
              <a:t>Ym</a:t>
            </a:r>
            <a:r>
              <a:rPr lang="en-GB" dirty="0"/>
              <a:t> 1244 pan </a:t>
            </a:r>
            <a:r>
              <a:rPr lang="en-GB" dirty="0" err="1"/>
              <a:t>ddechreuodd</a:t>
            </a:r>
            <a:r>
              <a:rPr lang="en-GB" dirty="0"/>
              <a:t> Dafydd ap Llywelyn </a:t>
            </a:r>
            <a:r>
              <a:rPr lang="en-GB" dirty="0" err="1"/>
              <a:t>ryfela</a:t>
            </a:r>
            <a:r>
              <a:rPr lang="en-GB" dirty="0"/>
              <a:t> </a:t>
            </a:r>
            <a:r>
              <a:rPr lang="en-GB" dirty="0" err="1"/>
              <a:t>yn</a:t>
            </a:r>
            <a:r>
              <a:rPr lang="en-GB" dirty="0"/>
              <a:t> </a:t>
            </a:r>
            <a:r>
              <a:rPr lang="en-GB" dirty="0" err="1"/>
              <a:t>erbyn</a:t>
            </a:r>
            <a:r>
              <a:rPr lang="en-GB" dirty="0"/>
              <a:t> Harri III, </a:t>
            </a:r>
            <a:r>
              <a:rPr lang="en-GB" dirty="0" err="1"/>
              <a:t>penderfynodd</a:t>
            </a:r>
            <a:r>
              <a:rPr lang="en-GB" dirty="0"/>
              <a:t> Llywelyn </a:t>
            </a:r>
            <a:r>
              <a:rPr lang="en-GB" dirty="0" err="1"/>
              <a:t>gefnogi’i</a:t>
            </a:r>
            <a:r>
              <a:rPr lang="en-GB" dirty="0"/>
              <a:t> </a:t>
            </a:r>
            <a:r>
              <a:rPr lang="en-GB" dirty="0" err="1"/>
              <a:t>ewythr</a:t>
            </a:r>
            <a:r>
              <a:rPr lang="en-GB" dirty="0"/>
              <a:t> Dafydd. </a:t>
            </a:r>
            <a:r>
              <a:rPr lang="en-GB" dirty="0" err="1"/>
              <a:t>Roedd</a:t>
            </a:r>
            <a:r>
              <a:rPr lang="en-GB" dirty="0"/>
              <a:t> </a:t>
            </a:r>
            <a:r>
              <a:rPr lang="en-GB" dirty="0" err="1"/>
              <a:t>hyn</a:t>
            </a:r>
            <a:r>
              <a:rPr lang="en-GB" dirty="0"/>
              <a:t> </a:t>
            </a:r>
            <a:r>
              <a:rPr lang="en-GB" dirty="0" err="1"/>
              <a:t>yn</a:t>
            </a:r>
            <a:r>
              <a:rPr lang="en-GB" dirty="0"/>
              <a:t> </a:t>
            </a:r>
            <a:r>
              <a:rPr lang="en-GB" dirty="0" err="1"/>
              <a:t>golygu’i</a:t>
            </a:r>
            <a:r>
              <a:rPr lang="en-GB" dirty="0"/>
              <a:t> </a:t>
            </a:r>
            <a:r>
              <a:rPr lang="en-GB" dirty="0" err="1"/>
              <a:t>fod</a:t>
            </a:r>
            <a:r>
              <a:rPr lang="en-GB" dirty="0"/>
              <a:t> </a:t>
            </a:r>
            <a:r>
              <a:rPr lang="en-GB" dirty="0" err="1"/>
              <a:t>mewn</a:t>
            </a:r>
            <a:r>
              <a:rPr lang="en-GB" dirty="0"/>
              <a:t> </a:t>
            </a:r>
            <a:r>
              <a:rPr lang="en-GB" dirty="0" err="1"/>
              <a:t>sefyllfa</a:t>
            </a:r>
            <a:r>
              <a:rPr lang="en-GB" dirty="0"/>
              <a:t> </a:t>
            </a:r>
            <a:r>
              <a:rPr lang="en-GB" dirty="0" err="1"/>
              <a:t>gref</a:t>
            </a:r>
            <a:r>
              <a:rPr lang="en-GB" dirty="0"/>
              <a:t> pan fu </a:t>
            </a:r>
            <a:r>
              <a:rPr lang="en-GB" dirty="0" err="1"/>
              <a:t>farw</a:t>
            </a:r>
            <a:r>
              <a:rPr lang="en-GB" dirty="0"/>
              <a:t> Dafydd </a:t>
            </a:r>
            <a:r>
              <a:rPr lang="en-GB" dirty="0" err="1"/>
              <a:t>ym</a:t>
            </a:r>
            <a:r>
              <a:rPr lang="en-GB" dirty="0"/>
              <a:t> mis </a:t>
            </a:r>
            <a:r>
              <a:rPr lang="en-GB" dirty="0" err="1"/>
              <a:t>Chwefror</a:t>
            </a:r>
            <a:r>
              <a:rPr lang="en-GB" dirty="0"/>
              <a:t> 1246 </a:t>
            </a:r>
            <a:r>
              <a:rPr lang="en-GB" dirty="0" err="1"/>
              <a:t>heb</a:t>
            </a:r>
            <a:r>
              <a:rPr lang="en-GB" dirty="0"/>
              <a:t> </a:t>
            </a:r>
            <a:r>
              <a:rPr lang="en-GB" dirty="0" err="1"/>
              <a:t>etifedd</a:t>
            </a:r>
            <a:r>
              <a:rPr lang="en-GB" dirty="0"/>
              <a:t>. </a:t>
            </a:r>
          </a:p>
          <a:p>
            <a:r>
              <a:rPr lang="en-GB" dirty="0" err="1"/>
              <a:t>Rhanwyd</a:t>
            </a:r>
            <a:r>
              <a:rPr lang="en-GB" dirty="0"/>
              <a:t> </a:t>
            </a:r>
            <a:r>
              <a:rPr lang="en-GB" dirty="0" err="1"/>
              <a:t>tiroedd</a:t>
            </a:r>
            <a:r>
              <a:rPr lang="en-GB" dirty="0"/>
              <a:t> Dafydd </a:t>
            </a:r>
            <a:r>
              <a:rPr lang="en-GB" dirty="0" err="1"/>
              <a:t>ym</a:t>
            </a:r>
            <a:r>
              <a:rPr lang="en-GB" dirty="0"/>
              <a:t> 1246 </a:t>
            </a:r>
            <a:r>
              <a:rPr lang="en-GB" dirty="0" err="1"/>
              <a:t>rhwng</a:t>
            </a:r>
            <a:r>
              <a:rPr lang="en-GB" dirty="0"/>
              <a:t> Llywelyn </a:t>
            </a:r>
            <a:r>
              <a:rPr lang="en-GB" dirty="0" err="1"/>
              <a:t>a’i</a:t>
            </a:r>
            <a:r>
              <a:rPr lang="en-GB" dirty="0"/>
              <a:t> </a:t>
            </a:r>
            <a:r>
              <a:rPr lang="en-GB" dirty="0" err="1"/>
              <a:t>frawd</a:t>
            </a:r>
            <a:r>
              <a:rPr lang="en-GB" dirty="0"/>
              <a:t> h</a:t>
            </a:r>
            <a:r>
              <a:rPr lang="cy-GB" dirty="0" err="1"/>
              <a:t>ŷn</a:t>
            </a:r>
            <a:r>
              <a:rPr lang="cy-GB" dirty="0"/>
              <a:t> </a:t>
            </a:r>
            <a:r>
              <a:rPr lang="en-GB" dirty="0"/>
              <a:t>Owain; </a:t>
            </a:r>
            <a:r>
              <a:rPr lang="en-GB" dirty="0" err="1"/>
              <a:t>Roedd</a:t>
            </a:r>
            <a:r>
              <a:rPr lang="en-GB" dirty="0"/>
              <a:t> </a:t>
            </a:r>
            <a:r>
              <a:rPr lang="en-GB" dirty="0" err="1"/>
              <a:t>eu</a:t>
            </a:r>
            <a:r>
              <a:rPr lang="en-GB" dirty="0"/>
              <a:t> </a:t>
            </a:r>
            <a:r>
              <a:rPr lang="en-GB" dirty="0" err="1"/>
              <a:t>brawd</a:t>
            </a:r>
            <a:r>
              <a:rPr lang="en-GB" dirty="0"/>
              <a:t> Dafydd </a:t>
            </a:r>
            <a:r>
              <a:rPr lang="en-GB" dirty="0" err="1"/>
              <a:t>yn</a:t>
            </a:r>
            <a:r>
              <a:rPr lang="en-GB" dirty="0"/>
              <a:t> </a:t>
            </a:r>
            <a:r>
              <a:rPr lang="en-GB" dirty="0" err="1"/>
              <a:t>awyddus</a:t>
            </a:r>
            <a:r>
              <a:rPr lang="en-GB" dirty="0"/>
              <a:t> </a:t>
            </a:r>
            <a:r>
              <a:rPr lang="en-GB" dirty="0" err="1"/>
              <a:t>i</a:t>
            </a:r>
            <a:r>
              <a:rPr lang="en-GB" dirty="0"/>
              <a:t> </a:t>
            </a:r>
            <a:r>
              <a:rPr lang="en-GB" dirty="0" err="1"/>
              <a:t>ennill</a:t>
            </a:r>
            <a:r>
              <a:rPr lang="en-GB" dirty="0"/>
              <a:t> </a:t>
            </a:r>
            <a:r>
              <a:rPr lang="en-GB" dirty="0" err="1"/>
              <a:t>tiroedd</a:t>
            </a:r>
            <a:r>
              <a:rPr lang="en-GB" dirty="0"/>
              <a:t> </a:t>
            </a:r>
            <a:r>
              <a:rPr lang="en-GB" dirty="0" err="1"/>
              <a:t>hefyd</a:t>
            </a:r>
            <a:r>
              <a:rPr lang="en-GB" dirty="0"/>
              <a:t>. </a:t>
            </a:r>
          </a:p>
          <a:p>
            <a:r>
              <a:rPr lang="en-GB" dirty="0" err="1"/>
              <a:t>Ym</a:t>
            </a:r>
            <a:r>
              <a:rPr lang="en-GB" dirty="0"/>
              <a:t> 1255 </a:t>
            </a:r>
            <a:r>
              <a:rPr lang="en-GB" dirty="0" err="1"/>
              <a:t>ym</a:t>
            </a:r>
            <a:r>
              <a:rPr lang="en-GB" dirty="0"/>
              <a:t> </a:t>
            </a:r>
            <a:r>
              <a:rPr lang="en-GB" dirty="0" err="1"/>
              <a:t>Mrwydr</a:t>
            </a:r>
            <a:r>
              <a:rPr lang="en-GB" dirty="0"/>
              <a:t> Bryn Derwin </a:t>
            </a:r>
            <a:r>
              <a:rPr lang="en-GB" dirty="0" err="1"/>
              <a:t>gorchfygodd</a:t>
            </a:r>
            <a:r>
              <a:rPr lang="en-GB" dirty="0"/>
              <a:t> Llywelyn </a:t>
            </a:r>
            <a:r>
              <a:rPr lang="en-GB" dirty="0" err="1"/>
              <a:t>ei</a:t>
            </a:r>
            <a:r>
              <a:rPr lang="en-GB" dirty="0"/>
              <a:t> </a:t>
            </a:r>
            <a:r>
              <a:rPr lang="en-GB" dirty="0" err="1"/>
              <a:t>ddau</a:t>
            </a:r>
            <a:r>
              <a:rPr lang="en-GB" dirty="0"/>
              <a:t> </a:t>
            </a:r>
            <a:r>
              <a:rPr lang="en-GB" dirty="0" err="1"/>
              <a:t>frawd</a:t>
            </a:r>
            <a:r>
              <a:rPr lang="en-GB" dirty="0"/>
              <a:t>.</a:t>
            </a:r>
          </a:p>
          <a:p>
            <a:r>
              <a:rPr lang="en-GB" dirty="0" err="1"/>
              <a:t>Treuliodd</a:t>
            </a:r>
            <a:r>
              <a:rPr lang="en-GB" dirty="0"/>
              <a:t> Owain 20 </a:t>
            </a:r>
            <a:r>
              <a:rPr lang="en-GB" dirty="0" err="1"/>
              <a:t>mlynedd</a:t>
            </a:r>
            <a:r>
              <a:rPr lang="en-GB" dirty="0"/>
              <a:t> </a:t>
            </a:r>
            <a:r>
              <a:rPr lang="en-GB" dirty="0" err="1"/>
              <a:t>yn</a:t>
            </a:r>
            <a:r>
              <a:rPr lang="en-GB" dirty="0"/>
              <a:t> y </a:t>
            </a:r>
            <a:r>
              <a:rPr lang="en-GB" dirty="0" err="1"/>
              <a:t>carchar</a:t>
            </a:r>
            <a:r>
              <a:rPr lang="en-GB" dirty="0"/>
              <a:t>, </a:t>
            </a:r>
            <a:r>
              <a:rPr lang="en-GB" dirty="0" err="1"/>
              <a:t>ond</a:t>
            </a:r>
            <a:r>
              <a:rPr lang="en-GB" dirty="0"/>
              <a:t> </a:t>
            </a:r>
            <a:r>
              <a:rPr lang="en-GB" dirty="0" err="1"/>
              <a:t>rhyddhawyd</a:t>
            </a:r>
            <a:r>
              <a:rPr lang="en-GB" dirty="0"/>
              <a:t> Dafydd a </a:t>
            </a:r>
            <a:r>
              <a:rPr lang="en-GB" dirty="0" err="1"/>
              <a:t>rhoddwyd</a:t>
            </a:r>
            <a:r>
              <a:rPr lang="en-GB" dirty="0"/>
              <a:t> </a:t>
            </a:r>
            <a:r>
              <a:rPr lang="en-GB" dirty="0" err="1"/>
              <a:t>tiroedd</a:t>
            </a:r>
            <a:r>
              <a:rPr lang="en-GB" dirty="0"/>
              <a:t> </a:t>
            </a:r>
            <a:r>
              <a:rPr lang="en-GB" dirty="0" err="1"/>
              <a:t>iddo</a:t>
            </a:r>
            <a:r>
              <a:rPr lang="en-GB" dirty="0"/>
              <a:t> – </a:t>
            </a:r>
            <a:r>
              <a:rPr lang="en-GB" dirty="0" err="1"/>
              <a:t>fel</a:t>
            </a:r>
            <a:r>
              <a:rPr lang="en-GB" dirty="0"/>
              <a:t> tenant </a:t>
            </a:r>
            <a:r>
              <a:rPr lang="en-GB" dirty="0" err="1"/>
              <a:t>i’w</a:t>
            </a:r>
            <a:r>
              <a:rPr lang="en-GB" dirty="0"/>
              <a:t> </a:t>
            </a:r>
            <a:r>
              <a:rPr lang="en-GB" dirty="0" err="1"/>
              <a:t>frawd</a:t>
            </a:r>
            <a:r>
              <a:rPr lang="en-GB" dirty="0"/>
              <a:t> Llywelyn. </a:t>
            </a:r>
          </a:p>
        </p:txBody>
      </p:sp>
    </p:spTree>
    <p:extLst>
      <p:ext uri="{BB962C8B-B14F-4D97-AF65-F5344CB8AC3E}">
        <p14:creationId xmlns:p14="http://schemas.microsoft.com/office/powerpoint/2010/main" val="29183139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2C729-38A0-4E9C-B349-A09C647A6F30}"/>
              </a:ext>
            </a:extLst>
          </p:cNvPr>
          <p:cNvSpPr>
            <a:spLocks noGrp="1"/>
          </p:cNvSpPr>
          <p:nvPr>
            <p:ph type="title"/>
          </p:nvPr>
        </p:nvSpPr>
        <p:spPr/>
        <p:txBody>
          <a:bodyPr/>
          <a:lstStyle/>
          <a:p>
            <a:r>
              <a:rPr lang="en-GB" dirty="0" err="1"/>
              <a:t>Llywelyn</a:t>
            </a:r>
            <a:r>
              <a:rPr lang="en-GB" dirty="0"/>
              <a:t> ap </a:t>
            </a:r>
            <a:r>
              <a:rPr lang="en-GB" dirty="0" err="1"/>
              <a:t>Gruffudd</a:t>
            </a:r>
            <a:r>
              <a:rPr lang="en-GB" dirty="0"/>
              <a:t> 3</a:t>
            </a:r>
          </a:p>
        </p:txBody>
      </p:sp>
      <p:sp>
        <p:nvSpPr>
          <p:cNvPr id="3" name="Content Placeholder 2">
            <a:extLst>
              <a:ext uri="{FF2B5EF4-FFF2-40B4-BE49-F238E27FC236}">
                <a16:creationId xmlns:a16="http://schemas.microsoft.com/office/drawing/2014/main" id="{5E5F8C7C-2109-4C68-9C40-67EF7E8C25E8}"/>
              </a:ext>
            </a:extLst>
          </p:cNvPr>
          <p:cNvSpPr>
            <a:spLocks noGrp="1"/>
          </p:cNvSpPr>
          <p:nvPr>
            <p:ph idx="1"/>
          </p:nvPr>
        </p:nvSpPr>
        <p:spPr/>
        <p:txBody>
          <a:bodyPr>
            <a:normAutofit/>
          </a:bodyPr>
          <a:lstStyle/>
          <a:p>
            <a:r>
              <a:rPr lang="en-GB" dirty="0" err="1"/>
              <a:t>Enillodd</a:t>
            </a:r>
            <a:r>
              <a:rPr lang="en-GB" dirty="0"/>
              <a:t> Llywelyn </a:t>
            </a:r>
            <a:r>
              <a:rPr lang="en-GB" dirty="0" err="1"/>
              <a:t>gefnogaeth</a:t>
            </a:r>
            <a:r>
              <a:rPr lang="en-GB" dirty="0"/>
              <a:t> </a:t>
            </a:r>
            <a:r>
              <a:rPr lang="en-GB" dirty="0" err="1"/>
              <a:t>Maredudd</a:t>
            </a:r>
            <a:r>
              <a:rPr lang="en-GB" dirty="0"/>
              <a:t> ab Owain </a:t>
            </a:r>
            <a:r>
              <a:rPr lang="en-GB" dirty="0" err="1"/>
              <a:t>yng</a:t>
            </a:r>
            <a:r>
              <a:rPr lang="en-GB" dirty="0"/>
              <a:t> </a:t>
            </a:r>
            <a:r>
              <a:rPr lang="en-GB" dirty="0" err="1"/>
              <a:t>Ngheredigion</a:t>
            </a:r>
            <a:r>
              <a:rPr lang="en-GB" dirty="0"/>
              <a:t> ac </a:t>
            </a:r>
            <a:r>
              <a:rPr lang="en-GB" dirty="0" err="1"/>
              <a:t>erbyn</a:t>
            </a:r>
            <a:r>
              <a:rPr lang="en-GB" dirty="0"/>
              <a:t> 1257 yr </a:t>
            </a:r>
            <a:r>
              <a:rPr lang="en-GB" dirty="0" err="1"/>
              <a:t>oedd</a:t>
            </a:r>
            <a:r>
              <a:rPr lang="en-GB" dirty="0"/>
              <a:t> </a:t>
            </a:r>
            <a:r>
              <a:rPr lang="en-GB" dirty="0" err="1"/>
              <a:t>yn</a:t>
            </a:r>
            <a:r>
              <a:rPr lang="en-GB" dirty="0"/>
              <a:t> </a:t>
            </a:r>
            <a:r>
              <a:rPr lang="en-GB" dirty="0" err="1"/>
              <a:t>rheoli</a:t>
            </a:r>
            <a:r>
              <a:rPr lang="en-GB" dirty="0"/>
              <a:t> y </a:t>
            </a:r>
            <a:r>
              <a:rPr lang="en-GB" dirty="0" err="1"/>
              <a:t>rhan</a:t>
            </a:r>
            <a:r>
              <a:rPr lang="en-GB" dirty="0"/>
              <a:t> </a:t>
            </a:r>
            <a:r>
              <a:rPr lang="en-GB" dirty="0" err="1"/>
              <a:t>fwyaf</a:t>
            </a:r>
            <a:r>
              <a:rPr lang="en-GB" dirty="0"/>
              <a:t> o </a:t>
            </a:r>
            <a:r>
              <a:rPr lang="en-GB" i="1" dirty="0"/>
              <a:t>Pura Wallia </a:t>
            </a:r>
            <a:r>
              <a:rPr lang="en-GB" dirty="0"/>
              <a:t>(Cymru </a:t>
            </a:r>
            <a:r>
              <a:rPr lang="en-GB" dirty="0" err="1"/>
              <a:t>frodorol</a:t>
            </a:r>
            <a:r>
              <a:rPr lang="en-GB" dirty="0"/>
              <a:t> </a:t>
            </a:r>
            <a:r>
              <a:rPr lang="en-GB" dirty="0" err="1"/>
              <a:t>Gymreig</a:t>
            </a:r>
            <a:r>
              <a:rPr lang="en-GB" dirty="0"/>
              <a:t>);</a:t>
            </a:r>
          </a:p>
          <a:p>
            <a:r>
              <a:rPr lang="en-GB" dirty="0"/>
              <a:t>Yn </a:t>
            </a:r>
            <a:r>
              <a:rPr lang="en-GB" dirty="0" err="1"/>
              <a:t>ôl</a:t>
            </a:r>
            <a:r>
              <a:rPr lang="en-GB" dirty="0"/>
              <a:t> </a:t>
            </a:r>
            <a:r>
              <a:rPr lang="en-GB" i="1" dirty="0"/>
              <a:t>Brut y </a:t>
            </a:r>
            <a:r>
              <a:rPr lang="en-GB" i="1" dirty="0" err="1"/>
              <a:t>Tywysogyon</a:t>
            </a:r>
            <a:r>
              <a:rPr lang="en-GB" i="1" dirty="0"/>
              <a:t> </a:t>
            </a:r>
            <a:r>
              <a:rPr lang="en-GB" dirty="0" err="1"/>
              <a:t>roedd</a:t>
            </a:r>
            <a:r>
              <a:rPr lang="en-GB" dirty="0"/>
              <a:t> </a:t>
            </a:r>
            <a:r>
              <a:rPr lang="en-GB" dirty="0" err="1"/>
              <a:t>nifer</a:t>
            </a:r>
            <a:r>
              <a:rPr lang="en-GB" dirty="0"/>
              <a:t> o </a:t>
            </a:r>
            <a:r>
              <a:rPr lang="en-GB" dirty="0" err="1"/>
              <a:t>Gymry</a:t>
            </a:r>
            <a:r>
              <a:rPr lang="en-GB" dirty="0"/>
              <a:t> </a:t>
            </a:r>
            <a:r>
              <a:rPr lang="en-GB" dirty="0" err="1"/>
              <a:t>dylanwadol</a:t>
            </a:r>
            <a:r>
              <a:rPr lang="en-GB" dirty="0"/>
              <a:t> </a:t>
            </a:r>
            <a:r>
              <a:rPr lang="en-GB" dirty="0" err="1"/>
              <a:t>wedi</a:t>
            </a:r>
            <a:r>
              <a:rPr lang="en-GB" dirty="0"/>
              <a:t> </a:t>
            </a:r>
            <a:r>
              <a:rPr lang="en-GB" dirty="0" err="1"/>
              <a:t>tyngu</a:t>
            </a:r>
            <a:r>
              <a:rPr lang="en-GB" dirty="0"/>
              <a:t> </a:t>
            </a:r>
            <a:r>
              <a:rPr lang="en-GB" dirty="0" err="1"/>
              <a:t>llw</a:t>
            </a:r>
            <a:r>
              <a:rPr lang="en-GB" dirty="0"/>
              <a:t> o </a:t>
            </a:r>
            <a:r>
              <a:rPr lang="en-GB" dirty="0" err="1"/>
              <a:t>ffyddlondeb</a:t>
            </a:r>
            <a:r>
              <a:rPr lang="en-GB" dirty="0"/>
              <a:t> </a:t>
            </a:r>
            <a:r>
              <a:rPr lang="en-GB" dirty="0" err="1"/>
              <a:t>i</a:t>
            </a:r>
            <a:r>
              <a:rPr lang="en-GB" dirty="0"/>
              <a:t> </a:t>
            </a:r>
            <a:r>
              <a:rPr lang="en-GB" dirty="0" err="1"/>
              <a:t>Lywelyn</a:t>
            </a:r>
            <a:r>
              <a:rPr lang="en-GB" dirty="0"/>
              <a:t> ac </a:t>
            </a:r>
            <a:r>
              <a:rPr lang="en-GB" dirty="0" err="1"/>
              <a:t>ym</a:t>
            </a:r>
            <a:r>
              <a:rPr lang="en-GB" dirty="0"/>
              <a:t> 1258 </a:t>
            </a:r>
            <a:r>
              <a:rPr lang="en-GB" dirty="0" err="1"/>
              <a:t>cafodd</a:t>
            </a:r>
            <a:r>
              <a:rPr lang="en-GB" dirty="0"/>
              <a:t> </a:t>
            </a:r>
            <a:r>
              <a:rPr lang="en-GB" dirty="0" err="1"/>
              <a:t>ei</a:t>
            </a:r>
            <a:r>
              <a:rPr lang="en-GB" dirty="0"/>
              <a:t> </a:t>
            </a:r>
            <a:r>
              <a:rPr lang="en-GB" dirty="0" err="1"/>
              <a:t>gydnabod</a:t>
            </a:r>
            <a:r>
              <a:rPr lang="en-GB" dirty="0"/>
              <a:t> </a:t>
            </a:r>
            <a:r>
              <a:rPr lang="en-GB" dirty="0" err="1"/>
              <a:t>yn</a:t>
            </a:r>
            <a:r>
              <a:rPr lang="en-GB" dirty="0"/>
              <a:t> ‘</a:t>
            </a:r>
            <a:r>
              <a:rPr lang="en-GB" dirty="0" err="1"/>
              <a:t>dywysog</a:t>
            </a:r>
            <a:r>
              <a:rPr lang="en-GB" dirty="0"/>
              <a:t> Cymru’ </a:t>
            </a:r>
            <a:r>
              <a:rPr lang="en-GB" dirty="0" err="1"/>
              <a:t>gan</a:t>
            </a:r>
            <a:r>
              <a:rPr lang="en-GB" dirty="0"/>
              <a:t> </a:t>
            </a:r>
            <a:r>
              <a:rPr lang="en-GB" dirty="0" err="1"/>
              <a:t>uchelwyr</a:t>
            </a:r>
            <a:r>
              <a:rPr lang="en-GB" dirty="0"/>
              <a:t> </a:t>
            </a:r>
            <a:r>
              <a:rPr lang="en-GB" dirty="0" err="1"/>
              <a:t>yn</a:t>
            </a:r>
            <a:r>
              <a:rPr lang="en-GB" dirty="0"/>
              <a:t> yr Alban.</a:t>
            </a:r>
          </a:p>
          <a:p>
            <a:r>
              <a:rPr lang="en-GB" dirty="0" err="1"/>
              <a:t>Cafodd</a:t>
            </a:r>
            <a:r>
              <a:rPr lang="en-GB" dirty="0"/>
              <a:t> </a:t>
            </a:r>
            <a:r>
              <a:rPr lang="en-GB" dirty="0" err="1"/>
              <a:t>hyn</a:t>
            </a:r>
            <a:r>
              <a:rPr lang="en-GB" dirty="0"/>
              <a:t> </a:t>
            </a:r>
            <a:r>
              <a:rPr lang="en-GB" dirty="0" err="1"/>
              <a:t>ei</a:t>
            </a:r>
            <a:r>
              <a:rPr lang="en-GB" dirty="0"/>
              <a:t> </a:t>
            </a:r>
            <a:r>
              <a:rPr lang="en-GB" dirty="0" err="1"/>
              <a:t>gydnabod</a:t>
            </a:r>
            <a:r>
              <a:rPr lang="en-GB" dirty="0"/>
              <a:t> </a:t>
            </a:r>
            <a:r>
              <a:rPr lang="en-GB" dirty="0" err="1"/>
              <a:t>gan</a:t>
            </a:r>
            <a:r>
              <a:rPr lang="en-GB" dirty="0"/>
              <a:t> Harri III </a:t>
            </a:r>
            <a:r>
              <a:rPr lang="en-GB" dirty="0" err="1"/>
              <a:t>yng</a:t>
            </a:r>
            <a:r>
              <a:rPr lang="en-GB" dirty="0"/>
              <a:t> </a:t>
            </a:r>
            <a:r>
              <a:rPr lang="en-GB" dirty="0" err="1"/>
              <a:t>Nghytundeb</a:t>
            </a:r>
            <a:r>
              <a:rPr lang="en-GB" dirty="0"/>
              <a:t> </a:t>
            </a:r>
            <a:r>
              <a:rPr lang="en-GB" dirty="0" err="1"/>
              <a:t>Trefaldwyn</a:t>
            </a:r>
            <a:r>
              <a:rPr lang="en-GB" dirty="0"/>
              <a:t> (Treaty of Montgomery)  </a:t>
            </a:r>
            <a:r>
              <a:rPr lang="en-GB" dirty="0" err="1"/>
              <a:t>ym</a:t>
            </a:r>
            <a:r>
              <a:rPr lang="en-GB" dirty="0"/>
              <a:t> 1267.</a:t>
            </a:r>
          </a:p>
        </p:txBody>
      </p:sp>
    </p:spTree>
    <p:extLst>
      <p:ext uri="{BB962C8B-B14F-4D97-AF65-F5344CB8AC3E}">
        <p14:creationId xmlns:p14="http://schemas.microsoft.com/office/powerpoint/2010/main" val="34966449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4" y="1090837"/>
            <a:ext cx="3249230" cy="4634664"/>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 name="Title 1">
            <a:extLst>
              <a:ext uri="{FF2B5EF4-FFF2-40B4-BE49-F238E27FC236}">
                <a16:creationId xmlns:a16="http://schemas.microsoft.com/office/drawing/2014/main" id="{157F076F-D7E2-5A20-E6B2-53A1F13FBFC0}"/>
              </a:ext>
            </a:extLst>
          </p:cNvPr>
          <p:cNvSpPr>
            <a:spLocks noGrp="1"/>
          </p:cNvSpPr>
          <p:nvPr>
            <p:ph type="title"/>
          </p:nvPr>
        </p:nvSpPr>
        <p:spPr>
          <a:xfrm>
            <a:off x="557213" y="1414463"/>
            <a:ext cx="2607469" cy="3721893"/>
          </a:xfrm>
        </p:spPr>
        <p:txBody>
          <a:bodyPr vert="horz" lIns="68580" tIns="34290" rIns="68580" bIns="34290" rtlCol="0" anchor="ctr">
            <a:normAutofit fontScale="90000"/>
          </a:bodyPr>
          <a:lstStyle/>
          <a:p>
            <a:r>
              <a:rPr lang="en-US" sz="3600" kern="1200" dirty="0">
                <a:solidFill>
                  <a:srgbClr val="FFFFFF"/>
                </a:solidFill>
                <a:latin typeface="+mj-lt"/>
                <a:ea typeface="+mj-ea"/>
                <a:cs typeface="+mj-cs"/>
              </a:rPr>
              <a:t>Pura Wallia(</a:t>
            </a:r>
            <a:r>
              <a:rPr lang="en-US" sz="3600" kern="1200" dirty="0" err="1">
                <a:solidFill>
                  <a:srgbClr val="FFFFFF"/>
                </a:solidFill>
                <a:latin typeface="+mj-lt"/>
                <a:ea typeface="+mj-ea"/>
                <a:cs typeface="+mj-cs"/>
              </a:rPr>
              <a:t>gwyrdd</a:t>
            </a:r>
            <a:r>
              <a:rPr lang="en-US" sz="3600" kern="1200" dirty="0">
                <a:solidFill>
                  <a:srgbClr val="FFFFFF"/>
                </a:solidFill>
                <a:latin typeface="+mj-lt"/>
                <a:ea typeface="+mj-ea"/>
                <a:cs typeface="+mj-cs"/>
              </a:rPr>
              <a:t>) and </a:t>
            </a:r>
            <a:r>
              <a:rPr lang="en-US" sz="3600" kern="1200" dirty="0" err="1">
                <a:solidFill>
                  <a:srgbClr val="FFFFFF"/>
                </a:solidFill>
                <a:latin typeface="+mj-lt"/>
                <a:ea typeface="+mj-ea"/>
                <a:cs typeface="+mj-cs"/>
              </a:rPr>
              <a:t>Marchia</a:t>
            </a:r>
            <a:r>
              <a:rPr lang="en-US" sz="3600" kern="1200" dirty="0">
                <a:solidFill>
                  <a:srgbClr val="FFFFFF"/>
                </a:solidFill>
                <a:latin typeface="+mj-lt"/>
                <a:ea typeface="+mj-ea"/>
                <a:cs typeface="+mj-cs"/>
              </a:rPr>
              <a:t> Wallia (brown)</a:t>
            </a: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r>
              <a:rPr lang="en-US" sz="825" kern="1200" dirty="0">
                <a:solidFill>
                  <a:srgbClr val="FFFFFF"/>
                </a:solidFill>
                <a:latin typeface="+mj-lt"/>
                <a:ea typeface="+mj-ea"/>
                <a:cs typeface="+mj-cs"/>
              </a:rPr>
              <a:t>image: </a:t>
            </a:r>
            <a:r>
              <a:rPr lang="en-GB" sz="825" kern="1200" dirty="0" err="1">
                <a:solidFill>
                  <a:srgbClr val="FFFFFF"/>
                </a:solidFill>
                <a:latin typeface="+mj-lt"/>
                <a:ea typeface="+mj-ea"/>
                <a:cs typeface="+mj-cs"/>
              </a:rPr>
              <a:t>AlexD</a:t>
            </a:r>
            <a:r>
              <a:rPr lang="en-GB" sz="825" kern="1200" dirty="0">
                <a:solidFill>
                  <a:srgbClr val="FFFFFF"/>
                </a:solidFill>
                <a:latin typeface="+mj-lt"/>
                <a:ea typeface="+mj-ea"/>
                <a:cs typeface="+mj-cs"/>
              </a:rPr>
              <a:t>, CC BY-SA 3.0 &lt;https://creativecommons.org/licenses/by-sa/3.0&gt;, via Wikimedia Commons</a:t>
            </a:r>
            <a:endParaRPr lang="en-US" sz="825" kern="1200" dirty="0">
              <a:solidFill>
                <a:srgbClr val="FFFFFF"/>
              </a:solidFill>
              <a:latin typeface="+mj-lt"/>
              <a:ea typeface="+mj-ea"/>
              <a:cs typeface="+mj-cs"/>
            </a:endParaRPr>
          </a:p>
        </p:txBody>
      </p:sp>
      <p:pic>
        <p:nvPicPr>
          <p:cNvPr id="1026" name="Picture 2">
            <a:extLst>
              <a:ext uri="{FF2B5EF4-FFF2-40B4-BE49-F238E27FC236}">
                <a16:creationId xmlns:a16="http://schemas.microsoft.com/office/drawing/2014/main" id="{F19EA9CC-5649-F2B5-302C-8CDAED877D8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763398" y="1226680"/>
            <a:ext cx="3119096" cy="44105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43894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223CF-CD5E-476F-8718-D5FF89A6ABD0}"/>
              </a:ext>
            </a:extLst>
          </p:cNvPr>
          <p:cNvSpPr>
            <a:spLocks noGrp="1"/>
          </p:cNvSpPr>
          <p:nvPr>
            <p:ph type="title"/>
          </p:nvPr>
        </p:nvSpPr>
        <p:spPr/>
        <p:txBody>
          <a:bodyPr/>
          <a:lstStyle/>
          <a:p>
            <a:r>
              <a:rPr lang="en-GB" dirty="0" err="1"/>
              <a:t>Llywelyn</a:t>
            </a:r>
            <a:r>
              <a:rPr lang="en-GB" dirty="0"/>
              <a:t> ap </a:t>
            </a:r>
            <a:r>
              <a:rPr lang="en-GB" dirty="0" err="1"/>
              <a:t>Gruffudd</a:t>
            </a:r>
            <a:r>
              <a:rPr lang="en-GB" dirty="0"/>
              <a:t> 4</a:t>
            </a:r>
          </a:p>
        </p:txBody>
      </p:sp>
      <p:sp>
        <p:nvSpPr>
          <p:cNvPr id="3" name="Content Placeholder 2">
            <a:extLst>
              <a:ext uri="{FF2B5EF4-FFF2-40B4-BE49-F238E27FC236}">
                <a16:creationId xmlns:a16="http://schemas.microsoft.com/office/drawing/2014/main" id="{0FBA641D-12E0-4456-8DD9-6682051718C8}"/>
              </a:ext>
            </a:extLst>
          </p:cNvPr>
          <p:cNvSpPr>
            <a:spLocks noGrp="1"/>
          </p:cNvSpPr>
          <p:nvPr>
            <p:ph idx="1"/>
          </p:nvPr>
        </p:nvSpPr>
        <p:spPr/>
        <p:txBody>
          <a:bodyPr>
            <a:normAutofit fontScale="92500" lnSpcReduction="20000"/>
          </a:bodyPr>
          <a:lstStyle/>
          <a:p>
            <a:r>
              <a:rPr lang="en-GB" dirty="0" err="1"/>
              <a:t>Ond</a:t>
            </a:r>
            <a:r>
              <a:rPr lang="en-GB" dirty="0"/>
              <a:t> </a:t>
            </a:r>
            <a:r>
              <a:rPr lang="en-GB" dirty="0" err="1"/>
              <a:t>ym</a:t>
            </a:r>
            <a:r>
              <a:rPr lang="en-GB" dirty="0"/>
              <a:t> 1274 </a:t>
            </a:r>
            <a:r>
              <a:rPr lang="en-GB" dirty="0" err="1"/>
              <a:t>bu</a:t>
            </a:r>
            <a:r>
              <a:rPr lang="en-GB" dirty="0"/>
              <a:t> </a:t>
            </a:r>
            <a:r>
              <a:rPr lang="en-GB" dirty="0" err="1"/>
              <a:t>farw</a:t>
            </a:r>
            <a:r>
              <a:rPr lang="en-GB" dirty="0"/>
              <a:t> Harri III a </a:t>
            </a:r>
            <a:r>
              <a:rPr lang="en-GB" dirty="0" err="1"/>
              <a:t>gwrthododd</a:t>
            </a:r>
            <a:r>
              <a:rPr lang="en-GB" dirty="0"/>
              <a:t> Llywelyn </a:t>
            </a:r>
            <a:r>
              <a:rPr lang="en-GB" dirty="0" err="1"/>
              <a:t>dalu</a:t>
            </a:r>
            <a:r>
              <a:rPr lang="en-GB" dirty="0"/>
              <a:t> </a:t>
            </a:r>
            <a:r>
              <a:rPr lang="en-GB" dirty="0" err="1"/>
              <a:t>gwrogaeth</a:t>
            </a:r>
            <a:r>
              <a:rPr lang="en-GB" dirty="0"/>
              <a:t> </a:t>
            </a:r>
            <a:r>
              <a:rPr lang="en-GB" dirty="0" err="1"/>
              <a:t>i</a:t>
            </a:r>
            <a:r>
              <a:rPr lang="en-GB" dirty="0"/>
              <a:t> Edward I;</a:t>
            </a:r>
          </a:p>
          <a:p>
            <a:r>
              <a:rPr lang="en-GB" dirty="0"/>
              <a:t>Ni </a:t>
            </a:r>
            <a:r>
              <a:rPr lang="en-GB" dirty="0" err="1"/>
              <a:t>theimlai’n</a:t>
            </a:r>
            <a:r>
              <a:rPr lang="en-GB" dirty="0"/>
              <a:t> </a:t>
            </a:r>
            <a:r>
              <a:rPr lang="en-GB" dirty="0" err="1"/>
              <a:t>ddiogel</a:t>
            </a:r>
            <a:r>
              <a:rPr lang="en-GB" dirty="0"/>
              <a:t> </a:t>
            </a:r>
            <a:r>
              <a:rPr lang="en-GB" dirty="0" err="1"/>
              <a:t>yn</a:t>
            </a:r>
            <a:r>
              <a:rPr lang="en-GB" dirty="0"/>
              <a:t> </a:t>
            </a:r>
            <a:r>
              <a:rPr lang="en-GB" dirty="0" err="1"/>
              <a:t>mynd</a:t>
            </a:r>
            <a:r>
              <a:rPr lang="en-GB" dirty="0"/>
              <a:t> </a:t>
            </a:r>
            <a:r>
              <a:rPr lang="en-GB" dirty="0" err="1"/>
              <a:t>i</a:t>
            </a:r>
            <a:r>
              <a:rPr lang="en-GB" dirty="0"/>
              <a:t> </a:t>
            </a:r>
            <a:r>
              <a:rPr lang="en-GB" dirty="0" err="1"/>
              <a:t>Gaer</a:t>
            </a:r>
            <a:r>
              <a:rPr lang="en-GB" dirty="0"/>
              <a:t> </a:t>
            </a:r>
            <a:r>
              <a:rPr lang="en-GB" dirty="0" err="1"/>
              <a:t>gan</a:t>
            </a:r>
            <a:r>
              <a:rPr lang="en-GB" dirty="0"/>
              <a:t> </a:t>
            </a:r>
            <a:r>
              <a:rPr lang="en-GB" dirty="0" err="1"/>
              <a:t>fod</a:t>
            </a:r>
            <a:r>
              <a:rPr lang="en-GB" dirty="0"/>
              <a:t> </a:t>
            </a:r>
            <a:r>
              <a:rPr lang="en-GB" dirty="0" err="1"/>
              <a:t>ei</a:t>
            </a:r>
            <a:r>
              <a:rPr lang="en-GB" dirty="0"/>
              <a:t> </a:t>
            </a:r>
            <a:r>
              <a:rPr lang="en-GB" dirty="0" err="1"/>
              <a:t>ddau</a:t>
            </a:r>
            <a:r>
              <a:rPr lang="en-GB" dirty="0"/>
              <a:t> </a:t>
            </a:r>
            <a:r>
              <a:rPr lang="en-GB" dirty="0" err="1"/>
              <a:t>frawd</a:t>
            </a:r>
            <a:r>
              <a:rPr lang="en-GB" dirty="0"/>
              <a:t>, Dafydd a Gruffudd, </a:t>
            </a:r>
            <a:r>
              <a:rPr lang="en-GB" dirty="0" err="1"/>
              <a:t>wedi</a:t>
            </a:r>
            <a:r>
              <a:rPr lang="en-GB" dirty="0"/>
              <a:t> </a:t>
            </a:r>
            <a:r>
              <a:rPr lang="en-GB" dirty="0" err="1"/>
              <a:t>cynllunio</a:t>
            </a:r>
            <a:r>
              <a:rPr lang="en-GB" dirty="0"/>
              <a:t> </a:t>
            </a:r>
            <a:r>
              <a:rPr lang="en-GB" dirty="0" err="1"/>
              <a:t>i’w</a:t>
            </a:r>
            <a:r>
              <a:rPr lang="en-GB" dirty="0"/>
              <a:t> </a:t>
            </a:r>
            <a:r>
              <a:rPr lang="en-GB" dirty="0" err="1"/>
              <a:t>ladd</a:t>
            </a:r>
            <a:r>
              <a:rPr lang="en-GB" dirty="0"/>
              <a:t> ac  Edward I </a:t>
            </a:r>
            <a:r>
              <a:rPr lang="en-GB" dirty="0" err="1"/>
              <a:t>wedi</a:t>
            </a:r>
            <a:r>
              <a:rPr lang="en-GB" dirty="0"/>
              <a:t> </a:t>
            </a:r>
            <a:r>
              <a:rPr lang="en-GB" dirty="0" err="1"/>
              <a:t>cynnig</a:t>
            </a:r>
            <a:r>
              <a:rPr lang="en-GB" dirty="0"/>
              <a:t> </a:t>
            </a:r>
            <a:r>
              <a:rPr lang="en-GB" dirty="0" err="1"/>
              <a:t>lloches</a:t>
            </a:r>
            <a:r>
              <a:rPr lang="en-GB" dirty="0"/>
              <a:t> </a:t>
            </a:r>
            <a:r>
              <a:rPr lang="en-GB" dirty="0" err="1"/>
              <a:t>iddynt</a:t>
            </a:r>
            <a:r>
              <a:rPr lang="en-GB" dirty="0"/>
              <a:t> </a:t>
            </a:r>
            <a:r>
              <a:rPr lang="en-GB" dirty="0" err="1"/>
              <a:t>yng</a:t>
            </a:r>
            <a:r>
              <a:rPr lang="en-GB" dirty="0"/>
              <a:t> </a:t>
            </a:r>
            <a:r>
              <a:rPr lang="en-GB" dirty="0" err="1"/>
              <a:t>Nghaer</a:t>
            </a:r>
            <a:r>
              <a:rPr lang="en-GB" dirty="0"/>
              <a:t>. </a:t>
            </a:r>
          </a:p>
          <a:p>
            <a:r>
              <a:rPr lang="en-GB" dirty="0" err="1"/>
              <a:t>Ym</a:t>
            </a:r>
            <a:r>
              <a:rPr lang="en-GB" dirty="0"/>
              <a:t> 1287 </a:t>
            </a:r>
            <a:r>
              <a:rPr lang="en-GB" dirty="0" err="1"/>
              <a:t>priododd</a:t>
            </a:r>
            <a:r>
              <a:rPr lang="en-GB" dirty="0"/>
              <a:t> Llywelyn ag Eleanor </a:t>
            </a:r>
            <a:r>
              <a:rPr lang="en-GB" dirty="0" err="1"/>
              <a:t>ferch</a:t>
            </a:r>
            <a:r>
              <a:rPr lang="en-GB" dirty="0"/>
              <a:t> Simon de Montford, </a:t>
            </a:r>
            <a:r>
              <a:rPr lang="en-GB" dirty="0" err="1"/>
              <a:t>ond</a:t>
            </a:r>
            <a:r>
              <a:rPr lang="en-GB" dirty="0"/>
              <a:t> </a:t>
            </a:r>
            <a:r>
              <a:rPr lang="en-GB" dirty="0" err="1"/>
              <a:t>bu</a:t>
            </a:r>
            <a:r>
              <a:rPr lang="en-GB" dirty="0"/>
              <a:t> hi </a:t>
            </a:r>
            <a:r>
              <a:rPr lang="en-GB" dirty="0" err="1"/>
              <a:t>farw</a:t>
            </a:r>
            <a:r>
              <a:rPr lang="en-GB" dirty="0"/>
              <a:t> </a:t>
            </a:r>
            <a:r>
              <a:rPr lang="en-GB" dirty="0" err="1"/>
              <a:t>tra’n</a:t>
            </a:r>
            <a:r>
              <a:rPr lang="en-GB" dirty="0"/>
              <a:t> </a:t>
            </a:r>
            <a:r>
              <a:rPr lang="en-GB" dirty="0" err="1"/>
              <a:t>rhoi</a:t>
            </a:r>
            <a:r>
              <a:rPr lang="en-GB" dirty="0"/>
              <a:t> </a:t>
            </a:r>
            <a:r>
              <a:rPr lang="en-GB" dirty="0" err="1"/>
              <a:t>genedigaeth</a:t>
            </a:r>
            <a:r>
              <a:rPr lang="en-GB" dirty="0"/>
              <a:t> </a:t>
            </a:r>
            <a:r>
              <a:rPr lang="en-GB" dirty="0" err="1"/>
              <a:t>i</a:t>
            </a:r>
            <a:r>
              <a:rPr lang="en-GB" dirty="0"/>
              <a:t> </a:t>
            </a:r>
            <a:r>
              <a:rPr lang="en-GB" dirty="0" err="1"/>
              <a:t>ferch</a:t>
            </a:r>
            <a:r>
              <a:rPr lang="en-GB" dirty="0"/>
              <a:t> </a:t>
            </a:r>
            <a:r>
              <a:rPr lang="en-GB" dirty="0" err="1"/>
              <a:t>ym</a:t>
            </a:r>
            <a:r>
              <a:rPr lang="en-GB" dirty="0"/>
              <a:t> 1282. </a:t>
            </a:r>
            <a:r>
              <a:rPr lang="en-GB" dirty="0" err="1"/>
              <a:t>Cafodd</a:t>
            </a:r>
            <a:r>
              <a:rPr lang="en-GB" dirty="0"/>
              <a:t> </a:t>
            </a:r>
            <a:r>
              <a:rPr lang="en-GB" dirty="0" err="1"/>
              <a:t>eu</a:t>
            </a:r>
            <a:r>
              <a:rPr lang="en-GB" dirty="0"/>
              <a:t> merch </a:t>
            </a:r>
            <a:r>
              <a:rPr lang="en-GB" dirty="0" err="1"/>
              <a:t>Gwenllïan</a:t>
            </a:r>
            <a:r>
              <a:rPr lang="en-GB" dirty="0"/>
              <a:t> </a:t>
            </a:r>
            <a:r>
              <a:rPr lang="en-GB" dirty="0" err="1"/>
              <a:t>ei</a:t>
            </a:r>
            <a:r>
              <a:rPr lang="en-GB" dirty="0"/>
              <a:t> </a:t>
            </a:r>
            <a:r>
              <a:rPr lang="en-GB" dirty="0" err="1"/>
              <a:t>hanfon</a:t>
            </a:r>
            <a:r>
              <a:rPr lang="en-GB" dirty="0"/>
              <a:t> </a:t>
            </a:r>
            <a:r>
              <a:rPr lang="en-GB" dirty="0" err="1"/>
              <a:t>i</a:t>
            </a:r>
            <a:r>
              <a:rPr lang="en-GB" dirty="0"/>
              <a:t> </a:t>
            </a:r>
            <a:r>
              <a:rPr lang="en-GB" dirty="0" err="1"/>
              <a:t>leiandy</a:t>
            </a:r>
            <a:r>
              <a:rPr lang="en-GB" dirty="0"/>
              <a:t> </a:t>
            </a:r>
            <a:r>
              <a:rPr lang="en-GB" dirty="0" err="1"/>
              <a:t>yn</a:t>
            </a:r>
            <a:r>
              <a:rPr lang="en-GB" dirty="0"/>
              <a:t> </a:t>
            </a:r>
            <a:r>
              <a:rPr lang="en-GB" dirty="0" err="1"/>
              <a:t>Lloegr</a:t>
            </a:r>
            <a:r>
              <a:rPr lang="en-GB" dirty="0"/>
              <a:t> </a:t>
            </a:r>
            <a:r>
              <a:rPr lang="en-GB" dirty="0" err="1"/>
              <a:t>ar</a:t>
            </a:r>
            <a:r>
              <a:rPr lang="en-GB" dirty="0"/>
              <a:t> </a:t>
            </a:r>
            <a:r>
              <a:rPr lang="en-GB" dirty="0" err="1"/>
              <a:t>ôl</a:t>
            </a:r>
            <a:r>
              <a:rPr lang="en-GB" dirty="0"/>
              <a:t> </a:t>
            </a:r>
            <a:r>
              <a:rPr lang="en-GB" dirty="0" err="1"/>
              <a:t>marwolaeth</a:t>
            </a:r>
            <a:r>
              <a:rPr lang="en-GB" dirty="0"/>
              <a:t> </a:t>
            </a:r>
            <a:r>
              <a:rPr lang="en-GB" dirty="0" err="1"/>
              <a:t>ei</a:t>
            </a:r>
            <a:r>
              <a:rPr lang="en-GB" dirty="0"/>
              <a:t> </a:t>
            </a:r>
            <a:r>
              <a:rPr lang="en-GB" dirty="0" err="1"/>
              <a:t>thad</a:t>
            </a:r>
            <a:r>
              <a:rPr lang="en-GB" dirty="0"/>
              <a:t>.</a:t>
            </a:r>
          </a:p>
          <a:p>
            <a:r>
              <a:rPr lang="en-GB" dirty="0" err="1"/>
              <a:t>Gadawodd</a:t>
            </a:r>
            <a:r>
              <a:rPr lang="en-GB" dirty="0"/>
              <a:t> Llywelyn </a:t>
            </a:r>
            <a:r>
              <a:rPr lang="en-GB" dirty="0" err="1"/>
              <a:t>Wynedd</a:t>
            </a:r>
            <a:r>
              <a:rPr lang="en-GB" dirty="0"/>
              <a:t> ac </a:t>
            </a:r>
            <a:r>
              <a:rPr lang="en-GB" dirty="0" err="1"/>
              <a:t>ni</a:t>
            </a:r>
            <a:r>
              <a:rPr lang="en-GB" dirty="0"/>
              <a:t> </a:t>
            </a:r>
            <a:r>
              <a:rPr lang="en-GB" dirty="0" err="1"/>
              <a:t>wyddys</a:t>
            </a:r>
            <a:r>
              <a:rPr lang="en-GB" dirty="0"/>
              <a:t> pam </a:t>
            </a:r>
            <a:r>
              <a:rPr lang="en-GB" dirty="0" err="1"/>
              <a:t>iddo</a:t>
            </a:r>
            <a:r>
              <a:rPr lang="en-GB" dirty="0"/>
              <a:t> </a:t>
            </a:r>
            <a:r>
              <a:rPr lang="en-GB" dirty="0" err="1"/>
              <a:t>deithio</a:t>
            </a:r>
            <a:r>
              <a:rPr lang="en-GB" dirty="0"/>
              <a:t> </a:t>
            </a:r>
            <a:r>
              <a:rPr lang="en-GB" dirty="0" err="1"/>
              <a:t>i’r</a:t>
            </a:r>
            <a:r>
              <a:rPr lang="en-GB" dirty="0"/>
              <a:t> </a:t>
            </a:r>
            <a:r>
              <a:rPr lang="en-GB" dirty="0" err="1"/>
              <a:t>gororau</a:t>
            </a:r>
            <a:r>
              <a:rPr lang="en-GB" dirty="0"/>
              <a:t>, </a:t>
            </a:r>
            <a:r>
              <a:rPr lang="en-GB" dirty="0" err="1"/>
              <a:t>ond</a:t>
            </a:r>
            <a:r>
              <a:rPr lang="en-GB" dirty="0"/>
              <a:t> </a:t>
            </a:r>
            <a:r>
              <a:rPr lang="en-GB" dirty="0" err="1"/>
              <a:t>awgrymwyd</a:t>
            </a:r>
            <a:r>
              <a:rPr lang="en-GB" dirty="0"/>
              <a:t> </a:t>
            </a:r>
            <a:r>
              <a:rPr lang="en-GB" dirty="0" err="1"/>
              <a:t>iddo</a:t>
            </a:r>
            <a:r>
              <a:rPr lang="en-GB" dirty="0"/>
              <a:t> </a:t>
            </a:r>
            <a:r>
              <a:rPr lang="en-GB" dirty="0" err="1"/>
              <a:t>gael</a:t>
            </a:r>
            <a:r>
              <a:rPr lang="en-GB" dirty="0"/>
              <a:t> </a:t>
            </a:r>
            <a:r>
              <a:rPr lang="en-GB" dirty="0" err="1"/>
              <a:t>ei</a:t>
            </a:r>
            <a:r>
              <a:rPr lang="en-GB" dirty="0"/>
              <a:t> </a:t>
            </a:r>
            <a:r>
              <a:rPr lang="en-GB" dirty="0" err="1"/>
              <a:t>denu</a:t>
            </a:r>
            <a:r>
              <a:rPr lang="en-GB" dirty="0"/>
              <a:t> </a:t>
            </a:r>
            <a:r>
              <a:rPr lang="en-GB" dirty="0" err="1"/>
              <a:t>yno</a:t>
            </a:r>
            <a:r>
              <a:rPr lang="en-GB" dirty="0"/>
              <a:t> </a:t>
            </a:r>
            <a:r>
              <a:rPr lang="en-GB" dirty="0" err="1"/>
              <a:t>gan</a:t>
            </a:r>
            <a:r>
              <a:rPr lang="en-GB" dirty="0"/>
              <a:t> </a:t>
            </a:r>
            <a:r>
              <a:rPr lang="en-GB" dirty="0" err="1"/>
              <a:t>Edmwnd</a:t>
            </a:r>
            <a:r>
              <a:rPr lang="en-GB" dirty="0"/>
              <a:t> Mortimer ac, </a:t>
            </a:r>
            <a:r>
              <a:rPr lang="en-GB" dirty="0" err="1"/>
              <a:t>ar</a:t>
            </a:r>
            <a:r>
              <a:rPr lang="en-GB" dirty="0"/>
              <a:t> </a:t>
            </a:r>
            <a:r>
              <a:rPr lang="en-GB" dirty="0" err="1"/>
              <a:t>ôl</a:t>
            </a:r>
            <a:r>
              <a:rPr lang="en-GB" dirty="0"/>
              <a:t> </a:t>
            </a:r>
            <a:r>
              <a:rPr lang="en-GB" dirty="0" err="1"/>
              <a:t>brwydr</a:t>
            </a:r>
            <a:r>
              <a:rPr lang="en-GB" dirty="0"/>
              <a:t>, </a:t>
            </a:r>
            <a:r>
              <a:rPr lang="en-GB" dirty="0" err="1"/>
              <a:t>cafodd</a:t>
            </a:r>
            <a:r>
              <a:rPr lang="en-GB" dirty="0"/>
              <a:t> </a:t>
            </a:r>
            <a:r>
              <a:rPr lang="en-GB" dirty="0" err="1"/>
              <a:t>ei</a:t>
            </a:r>
            <a:r>
              <a:rPr lang="en-GB" dirty="0"/>
              <a:t> </a:t>
            </a:r>
            <a:r>
              <a:rPr lang="en-GB" dirty="0" err="1"/>
              <a:t>wahanu</a:t>
            </a:r>
            <a:r>
              <a:rPr lang="en-GB" dirty="0"/>
              <a:t> </a:t>
            </a:r>
            <a:r>
              <a:rPr lang="en-GB" dirty="0" err="1"/>
              <a:t>oddi</a:t>
            </a:r>
            <a:r>
              <a:rPr lang="en-GB" dirty="0"/>
              <a:t> </a:t>
            </a:r>
            <a:r>
              <a:rPr lang="en-GB" dirty="0" err="1"/>
              <a:t>wrth</a:t>
            </a:r>
            <a:r>
              <a:rPr lang="en-GB" dirty="0"/>
              <a:t> </a:t>
            </a:r>
            <a:r>
              <a:rPr lang="en-GB" dirty="0" err="1"/>
              <a:t>ei</a:t>
            </a:r>
            <a:r>
              <a:rPr lang="en-GB" dirty="0"/>
              <a:t> </a:t>
            </a:r>
            <a:r>
              <a:rPr lang="en-GB" dirty="0" err="1"/>
              <a:t>ddynion</a:t>
            </a:r>
            <a:r>
              <a:rPr lang="en-GB" dirty="0"/>
              <a:t>.</a:t>
            </a:r>
          </a:p>
        </p:txBody>
      </p:sp>
    </p:spTree>
    <p:extLst>
      <p:ext uri="{BB962C8B-B14F-4D97-AF65-F5344CB8AC3E}">
        <p14:creationId xmlns:p14="http://schemas.microsoft.com/office/powerpoint/2010/main" val="19306109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059EB-CBDB-433E-B63E-0C97519638D6}"/>
              </a:ext>
            </a:extLst>
          </p:cNvPr>
          <p:cNvSpPr>
            <a:spLocks noGrp="1"/>
          </p:cNvSpPr>
          <p:nvPr>
            <p:ph type="title"/>
          </p:nvPr>
        </p:nvSpPr>
        <p:spPr/>
        <p:txBody>
          <a:bodyPr/>
          <a:lstStyle/>
          <a:p>
            <a:r>
              <a:rPr lang="en-GB" dirty="0" err="1"/>
              <a:t>Llywelyn</a:t>
            </a:r>
            <a:r>
              <a:rPr lang="en-GB" dirty="0"/>
              <a:t> ap </a:t>
            </a:r>
            <a:r>
              <a:rPr lang="en-GB" dirty="0" err="1"/>
              <a:t>Gruffudd</a:t>
            </a:r>
            <a:r>
              <a:rPr lang="en-GB" dirty="0"/>
              <a:t> 5</a:t>
            </a:r>
          </a:p>
        </p:txBody>
      </p:sp>
      <p:sp>
        <p:nvSpPr>
          <p:cNvPr id="3" name="Content Placeholder 2">
            <a:extLst>
              <a:ext uri="{FF2B5EF4-FFF2-40B4-BE49-F238E27FC236}">
                <a16:creationId xmlns:a16="http://schemas.microsoft.com/office/drawing/2014/main" id="{6FA15D3C-B232-4004-A3F8-26BD0C597981}"/>
              </a:ext>
            </a:extLst>
          </p:cNvPr>
          <p:cNvSpPr>
            <a:spLocks noGrp="1"/>
          </p:cNvSpPr>
          <p:nvPr>
            <p:ph idx="1"/>
          </p:nvPr>
        </p:nvSpPr>
        <p:spPr>
          <a:xfrm>
            <a:off x="628650" y="1918607"/>
            <a:ext cx="7886700" cy="4329793"/>
          </a:xfrm>
        </p:spPr>
        <p:txBody>
          <a:bodyPr>
            <a:normAutofit fontScale="92500" lnSpcReduction="10000"/>
          </a:bodyPr>
          <a:lstStyle/>
          <a:p>
            <a:r>
              <a:rPr lang="en-GB" dirty="0" err="1"/>
              <a:t>Cafodd</a:t>
            </a:r>
            <a:r>
              <a:rPr lang="en-GB" dirty="0"/>
              <a:t> Llywelyn </a:t>
            </a:r>
            <a:r>
              <a:rPr lang="en-GB" dirty="0" err="1"/>
              <a:t>ei</a:t>
            </a:r>
            <a:r>
              <a:rPr lang="en-GB" dirty="0"/>
              <a:t> </a:t>
            </a:r>
            <a:r>
              <a:rPr lang="en-GB" dirty="0" err="1"/>
              <a:t>ladd</a:t>
            </a:r>
            <a:r>
              <a:rPr lang="en-GB" dirty="0"/>
              <a:t> </a:t>
            </a:r>
            <a:r>
              <a:rPr lang="en-GB" dirty="0" err="1"/>
              <a:t>ar</a:t>
            </a:r>
            <a:r>
              <a:rPr lang="en-GB" dirty="0"/>
              <a:t> </a:t>
            </a:r>
            <a:r>
              <a:rPr lang="en-GB" dirty="0" err="1"/>
              <a:t>lan</a:t>
            </a:r>
            <a:r>
              <a:rPr lang="en-GB" dirty="0"/>
              <a:t> </a:t>
            </a:r>
            <a:r>
              <a:rPr lang="en-GB" dirty="0" err="1"/>
              <a:t>afon</a:t>
            </a:r>
            <a:r>
              <a:rPr lang="en-GB" dirty="0"/>
              <a:t>  ger </a:t>
            </a:r>
            <a:r>
              <a:rPr lang="en-GB" dirty="0" err="1"/>
              <a:t>Cilmeri</a:t>
            </a:r>
            <a:r>
              <a:rPr lang="en-GB" dirty="0"/>
              <a:t> ac </a:t>
            </a:r>
            <a:r>
              <a:rPr lang="en-GB" dirty="0" err="1"/>
              <a:t>nid</a:t>
            </a:r>
            <a:r>
              <a:rPr lang="en-GB" dirty="0"/>
              <a:t> </a:t>
            </a:r>
            <a:r>
              <a:rPr lang="en-GB" dirty="0" err="1"/>
              <a:t>yw’r</a:t>
            </a:r>
            <a:r>
              <a:rPr lang="en-GB" dirty="0"/>
              <a:t> union </a:t>
            </a:r>
            <a:r>
              <a:rPr lang="en-GB" dirty="0" err="1"/>
              <a:t>amgylchiadau’n</a:t>
            </a:r>
            <a:r>
              <a:rPr lang="en-GB" dirty="0"/>
              <a:t> </a:t>
            </a:r>
            <a:r>
              <a:rPr lang="en-GB" dirty="0" err="1"/>
              <a:t>hysbys</a:t>
            </a:r>
            <a:r>
              <a:rPr lang="en-GB" dirty="0"/>
              <a:t>: </a:t>
            </a:r>
            <a:r>
              <a:rPr lang="en-GB" dirty="0" err="1"/>
              <a:t>yn</a:t>
            </a:r>
            <a:r>
              <a:rPr lang="en-GB" dirty="0"/>
              <a:t> </a:t>
            </a:r>
            <a:r>
              <a:rPr lang="en-GB" dirty="0" err="1"/>
              <a:t>ôl</a:t>
            </a:r>
            <a:r>
              <a:rPr lang="en-GB" dirty="0"/>
              <a:t> </a:t>
            </a:r>
            <a:r>
              <a:rPr lang="en-GB" dirty="0" err="1"/>
              <a:t>rhai</a:t>
            </a:r>
            <a:r>
              <a:rPr lang="en-GB" dirty="0"/>
              <a:t> </a:t>
            </a:r>
            <a:r>
              <a:rPr lang="en-GB" dirty="0" err="1"/>
              <a:t>cafodd</a:t>
            </a:r>
            <a:r>
              <a:rPr lang="en-GB" dirty="0"/>
              <a:t> </a:t>
            </a:r>
            <a:r>
              <a:rPr lang="en-GB" dirty="0" err="1"/>
              <a:t>ei</a:t>
            </a:r>
            <a:r>
              <a:rPr lang="en-GB" dirty="0"/>
              <a:t> </a:t>
            </a:r>
            <a:r>
              <a:rPr lang="en-GB" dirty="0" err="1"/>
              <a:t>ladd</a:t>
            </a:r>
            <a:r>
              <a:rPr lang="en-GB" dirty="0"/>
              <a:t> </a:t>
            </a:r>
            <a:r>
              <a:rPr lang="en-GB" dirty="0" err="1"/>
              <a:t>gan</a:t>
            </a:r>
            <a:r>
              <a:rPr lang="en-GB" dirty="0"/>
              <a:t> </a:t>
            </a:r>
            <a:r>
              <a:rPr lang="en-GB" dirty="0" err="1"/>
              <a:t>farchog</a:t>
            </a:r>
            <a:r>
              <a:rPr lang="en-GB" dirty="0"/>
              <a:t> </a:t>
            </a:r>
            <a:r>
              <a:rPr lang="en-GB" dirty="0" err="1"/>
              <a:t>Eingl-Normanaidd</a:t>
            </a:r>
            <a:r>
              <a:rPr lang="en-GB" dirty="0"/>
              <a:t> </a:t>
            </a:r>
            <a:r>
              <a:rPr lang="en-GB" dirty="0" err="1"/>
              <a:t>nad</a:t>
            </a:r>
            <a:r>
              <a:rPr lang="en-GB" dirty="0"/>
              <a:t> </a:t>
            </a:r>
            <a:r>
              <a:rPr lang="en-GB" dirty="0" err="1"/>
              <a:t>oedd</a:t>
            </a:r>
            <a:r>
              <a:rPr lang="en-GB" dirty="0"/>
              <a:t> </a:t>
            </a:r>
            <a:r>
              <a:rPr lang="en-GB" dirty="0" err="1"/>
              <a:t>yn</a:t>
            </a:r>
            <a:r>
              <a:rPr lang="en-GB" dirty="0"/>
              <a:t> </a:t>
            </a:r>
            <a:r>
              <a:rPr lang="en-GB" dirty="0" err="1"/>
              <a:t>sylweddoli</a:t>
            </a:r>
            <a:r>
              <a:rPr lang="en-GB" dirty="0"/>
              <a:t> </a:t>
            </a:r>
            <a:r>
              <a:rPr lang="en-GB" dirty="0" err="1"/>
              <a:t>mai</a:t>
            </a:r>
            <a:r>
              <a:rPr lang="en-GB" dirty="0"/>
              <a:t> Llywelyn </a:t>
            </a:r>
            <a:r>
              <a:rPr lang="en-GB" dirty="0" err="1"/>
              <a:t>ydoedd</a:t>
            </a:r>
            <a:r>
              <a:rPr lang="en-GB" dirty="0"/>
              <a:t>, ac </a:t>
            </a:r>
            <a:r>
              <a:rPr lang="en-GB" dirty="0" err="1"/>
              <a:t>ar</a:t>
            </a:r>
            <a:r>
              <a:rPr lang="en-GB" dirty="0"/>
              <a:t> </a:t>
            </a:r>
            <a:r>
              <a:rPr lang="en-GB" dirty="0" err="1"/>
              <a:t>ôl</a:t>
            </a:r>
            <a:r>
              <a:rPr lang="en-GB" dirty="0"/>
              <a:t> </a:t>
            </a:r>
            <a:r>
              <a:rPr lang="en-GB" dirty="0" err="1"/>
              <a:t>ei</a:t>
            </a:r>
            <a:r>
              <a:rPr lang="en-GB" dirty="0"/>
              <a:t> </a:t>
            </a:r>
            <a:r>
              <a:rPr lang="en-GB" dirty="0" err="1"/>
              <a:t>ladd</a:t>
            </a:r>
            <a:r>
              <a:rPr lang="en-GB" dirty="0"/>
              <a:t>, </a:t>
            </a:r>
            <a:r>
              <a:rPr lang="en-GB" dirty="0" err="1"/>
              <a:t>dychwelodd</a:t>
            </a:r>
            <a:r>
              <a:rPr lang="en-GB" dirty="0"/>
              <a:t> </a:t>
            </a:r>
            <a:r>
              <a:rPr lang="en-GB" dirty="0" err="1"/>
              <a:t>i</a:t>
            </a:r>
            <a:r>
              <a:rPr lang="en-GB" dirty="0"/>
              <a:t> </a:t>
            </a:r>
            <a:r>
              <a:rPr lang="en-GB" dirty="0" err="1"/>
              <a:t>dorri’i</a:t>
            </a:r>
            <a:r>
              <a:rPr lang="en-GB" dirty="0"/>
              <a:t> ben </a:t>
            </a:r>
            <a:r>
              <a:rPr lang="en-GB" dirty="0" err="1"/>
              <a:t>i</a:t>
            </a:r>
            <a:r>
              <a:rPr lang="en-GB" dirty="0"/>
              <a:t> </a:t>
            </a:r>
            <a:r>
              <a:rPr lang="en-GB" dirty="0" err="1"/>
              <a:t>ffwrdd</a:t>
            </a:r>
            <a:r>
              <a:rPr lang="en-GB" dirty="0"/>
              <a:t>. </a:t>
            </a:r>
          </a:p>
          <a:p>
            <a:r>
              <a:rPr lang="en-GB" dirty="0" err="1"/>
              <a:t>Awgryma</a:t>
            </a:r>
            <a:r>
              <a:rPr lang="en-GB" dirty="0"/>
              <a:t> </a:t>
            </a:r>
            <a:r>
              <a:rPr lang="en-GB" i="1" dirty="0"/>
              <a:t>Brut y </a:t>
            </a:r>
            <a:r>
              <a:rPr lang="en-GB" i="1" dirty="0" err="1"/>
              <a:t>Tywysogyon</a:t>
            </a:r>
            <a:r>
              <a:rPr lang="en-GB" i="1" dirty="0"/>
              <a:t> </a:t>
            </a:r>
            <a:r>
              <a:rPr lang="en-GB" dirty="0" err="1"/>
              <a:t>iddo</a:t>
            </a:r>
            <a:r>
              <a:rPr lang="en-GB" dirty="0"/>
              <a:t> </a:t>
            </a:r>
            <a:r>
              <a:rPr lang="en-GB" dirty="0" err="1"/>
              <a:t>gael</a:t>
            </a:r>
            <a:r>
              <a:rPr lang="en-GB" dirty="0"/>
              <a:t> </a:t>
            </a:r>
            <a:r>
              <a:rPr lang="en-GB" dirty="0" err="1"/>
              <a:t>ei</a:t>
            </a:r>
            <a:r>
              <a:rPr lang="en-GB" dirty="0"/>
              <a:t> </a:t>
            </a:r>
            <a:r>
              <a:rPr lang="en-GB" dirty="0" err="1"/>
              <a:t>fradychu</a:t>
            </a:r>
            <a:r>
              <a:rPr lang="en-GB" dirty="0"/>
              <a:t> </a:t>
            </a:r>
            <a:r>
              <a:rPr lang="en-GB" dirty="0" err="1"/>
              <a:t>gan</a:t>
            </a:r>
            <a:r>
              <a:rPr lang="en-GB" dirty="0"/>
              <a:t> </a:t>
            </a:r>
            <a:r>
              <a:rPr lang="en-GB" dirty="0" err="1"/>
              <a:t>Gymry</a:t>
            </a:r>
            <a:r>
              <a:rPr lang="en-GB" dirty="0"/>
              <a:t> </a:t>
            </a:r>
            <a:r>
              <a:rPr lang="en-GB" dirty="0" err="1"/>
              <a:t>yng</a:t>
            </a:r>
            <a:r>
              <a:rPr lang="en-GB" dirty="0"/>
              <a:t> </a:t>
            </a:r>
            <a:r>
              <a:rPr lang="en-GB" dirty="0" err="1"/>
              <a:t>nghlochdy</a:t>
            </a:r>
            <a:r>
              <a:rPr lang="en-GB" dirty="0"/>
              <a:t> Bangor </a:t>
            </a:r>
            <a:r>
              <a:rPr lang="en-GB" dirty="0" err="1"/>
              <a:t>gan</a:t>
            </a:r>
            <a:r>
              <a:rPr lang="en-GB" dirty="0"/>
              <a:t> rai </a:t>
            </a:r>
            <a:r>
              <a:rPr lang="en-GB" dirty="0" err="1"/>
              <a:t>o’i</a:t>
            </a:r>
            <a:r>
              <a:rPr lang="en-GB" dirty="0"/>
              <a:t> </a:t>
            </a:r>
            <a:r>
              <a:rPr lang="en-GB" dirty="0" err="1"/>
              <a:t>ddynion</a:t>
            </a:r>
            <a:r>
              <a:rPr lang="en-GB" dirty="0"/>
              <a:t> </a:t>
            </a:r>
            <a:r>
              <a:rPr lang="en-GB" dirty="0" err="1"/>
              <a:t>ei</a:t>
            </a:r>
            <a:r>
              <a:rPr lang="en-GB" dirty="0"/>
              <a:t> </a:t>
            </a:r>
            <a:r>
              <a:rPr lang="en-GB" dirty="0" err="1"/>
              <a:t>hun</a:t>
            </a:r>
            <a:r>
              <a:rPr lang="en-GB" dirty="0"/>
              <a:t>. (Brut: </a:t>
            </a:r>
            <a:r>
              <a:rPr lang="en-GB" dirty="0" err="1"/>
              <a:t>Peniarth</a:t>
            </a:r>
            <a:r>
              <a:rPr lang="en-GB" dirty="0"/>
              <a:t> MS 20, 120). </a:t>
            </a:r>
          </a:p>
          <a:p>
            <a:r>
              <a:rPr lang="en-GB" dirty="0"/>
              <a:t>Mae </a:t>
            </a:r>
            <a:r>
              <a:rPr lang="en-GB" dirty="0" err="1"/>
              <a:t>nifer</a:t>
            </a:r>
            <a:r>
              <a:rPr lang="en-GB" dirty="0"/>
              <a:t> o </a:t>
            </a:r>
            <a:r>
              <a:rPr lang="en-GB" dirty="0" err="1"/>
              <a:t>Groniglau</a:t>
            </a:r>
            <a:r>
              <a:rPr lang="en-GB" dirty="0"/>
              <a:t> </a:t>
            </a:r>
            <a:r>
              <a:rPr lang="en-GB" dirty="0" err="1"/>
              <a:t>yn</a:t>
            </a:r>
            <a:r>
              <a:rPr lang="en-GB" dirty="0"/>
              <a:t> </a:t>
            </a:r>
            <a:r>
              <a:rPr lang="en-GB" dirty="0" err="1"/>
              <a:t>cyfeirio</a:t>
            </a:r>
            <a:r>
              <a:rPr lang="en-GB" dirty="0"/>
              <a:t> at </a:t>
            </a:r>
            <a:r>
              <a:rPr lang="en-GB" dirty="0" err="1"/>
              <a:t>ladd</a:t>
            </a:r>
            <a:r>
              <a:rPr lang="en-GB" dirty="0"/>
              <a:t> Llywelyn </a:t>
            </a:r>
            <a:r>
              <a:rPr lang="en-GB" dirty="0" err="1"/>
              <a:t>ond</a:t>
            </a:r>
            <a:r>
              <a:rPr lang="en-GB" dirty="0"/>
              <a:t> </a:t>
            </a:r>
            <a:r>
              <a:rPr lang="en-GB" dirty="0" err="1"/>
              <a:t>maent</a:t>
            </a:r>
            <a:r>
              <a:rPr lang="en-GB" dirty="0"/>
              <a:t> </a:t>
            </a:r>
            <a:r>
              <a:rPr lang="en-GB" dirty="0" err="1"/>
              <a:t>yn</a:t>
            </a:r>
            <a:r>
              <a:rPr lang="en-GB" dirty="0"/>
              <a:t> </a:t>
            </a:r>
            <a:r>
              <a:rPr lang="en-GB" dirty="0" err="1"/>
              <a:t>anghytuno</a:t>
            </a:r>
            <a:r>
              <a:rPr lang="en-GB" dirty="0"/>
              <a:t> o ran yr union </a:t>
            </a:r>
            <a:r>
              <a:rPr lang="en-GB" dirty="0" err="1"/>
              <a:t>fanylion</a:t>
            </a:r>
            <a:r>
              <a:rPr lang="en-GB" dirty="0"/>
              <a:t>. </a:t>
            </a:r>
            <a:r>
              <a:rPr lang="en-GB" dirty="0" err="1"/>
              <a:t>Cafodd</a:t>
            </a:r>
            <a:r>
              <a:rPr lang="en-GB" dirty="0"/>
              <a:t> </a:t>
            </a:r>
            <a:r>
              <a:rPr lang="en-GB" dirty="0" err="1"/>
              <a:t>ei</a:t>
            </a:r>
            <a:r>
              <a:rPr lang="en-GB" dirty="0"/>
              <a:t> </a:t>
            </a:r>
            <a:r>
              <a:rPr lang="en-GB" dirty="0" err="1"/>
              <a:t>gorff</a:t>
            </a:r>
            <a:r>
              <a:rPr lang="en-GB" dirty="0"/>
              <a:t> </a:t>
            </a:r>
            <a:r>
              <a:rPr lang="en-GB" dirty="0" err="1"/>
              <a:t>ei</a:t>
            </a:r>
            <a:r>
              <a:rPr lang="en-GB" dirty="0"/>
              <a:t> </a:t>
            </a:r>
            <a:r>
              <a:rPr lang="en-GB" dirty="0" err="1"/>
              <a:t>gladdu</a:t>
            </a:r>
            <a:r>
              <a:rPr lang="en-GB" dirty="0"/>
              <a:t> </a:t>
            </a:r>
            <a:r>
              <a:rPr lang="en-GB" dirty="0" err="1"/>
              <a:t>yn</a:t>
            </a:r>
            <a:r>
              <a:rPr lang="en-GB" dirty="0"/>
              <a:t> </a:t>
            </a:r>
            <a:r>
              <a:rPr lang="en-GB" dirty="0" err="1"/>
              <a:t>Abaty</a:t>
            </a:r>
            <a:r>
              <a:rPr lang="en-GB" dirty="0"/>
              <a:t> </a:t>
            </a:r>
            <a:r>
              <a:rPr lang="en-GB" dirty="0" err="1"/>
              <a:t>Cwmhir</a:t>
            </a:r>
            <a:r>
              <a:rPr lang="en-GB" dirty="0"/>
              <a:t> ac </a:t>
            </a:r>
            <a:r>
              <a:rPr lang="en-GB" dirty="0" err="1"/>
              <a:t>aethpwyd</a:t>
            </a:r>
            <a:r>
              <a:rPr lang="en-GB" dirty="0"/>
              <a:t> </a:t>
            </a:r>
            <a:r>
              <a:rPr lang="en-GB" dirty="0" err="1"/>
              <a:t>â’i</a:t>
            </a:r>
            <a:r>
              <a:rPr lang="en-GB" dirty="0"/>
              <a:t> ben </a:t>
            </a:r>
            <a:r>
              <a:rPr lang="en-GB" dirty="0" err="1"/>
              <a:t>i</a:t>
            </a:r>
            <a:r>
              <a:rPr lang="en-GB" dirty="0"/>
              <a:t> </a:t>
            </a:r>
            <a:r>
              <a:rPr lang="en-GB" dirty="0" err="1"/>
              <a:t>Dŵr</a:t>
            </a:r>
            <a:r>
              <a:rPr lang="en-GB" dirty="0"/>
              <a:t> </a:t>
            </a:r>
            <a:r>
              <a:rPr lang="en-GB" dirty="0" err="1"/>
              <a:t>Llundain</a:t>
            </a:r>
            <a:r>
              <a:rPr lang="en-GB" dirty="0"/>
              <a:t>.</a:t>
            </a:r>
          </a:p>
        </p:txBody>
      </p:sp>
    </p:spTree>
    <p:extLst>
      <p:ext uri="{BB962C8B-B14F-4D97-AF65-F5344CB8AC3E}">
        <p14:creationId xmlns:p14="http://schemas.microsoft.com/office/powerpoint/2010/main" val="28940783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7A41A-CAB6-9BBD-8947-A02F8CC5E02E}"/>
              </a:ext>
            </a:extLst>
          </p:cNvPr>
          <p:cNvSpPr>
            <a:spLocks noGrp="1"/>
          </p:cNvSpPr>
          <p:nvPr>
            <p:ph type="title"/>
          </p:nvPr>
        </p:nvSpPr>
        <p:spPr/>
        <p:txBody>
          <a:bodyPr/>
          <a:lstStyle/>
          <a:p>
            <a:endParaRPr lang="en-GB" dirty="0"/>
          </a:p>
        </p:txBody>
      </p:sp>
      <p:sp>
        <p:nvSpPr>
          <p:cNvPr id="3" name="Text Placeholder 2">
            <a:extLst>
              <a:ext uri="{FF2B5EF4-FFF2-40B4-BE49-F238E27FC236}">
                <a16:creationId xmlns:a16="http://schemas.microsoft.com/office/drawing/2014/main" id="{1E07745A-E8FA-D7C1-BEDB-D5D1CD9C0DE3}"/>
              </a:ext>
            </a:extLst>
          </p:cNvPr>
          <p:cNvSpPr>
            <a:spLocks noGrp="1"/>
          </p:cNvSpPr>
          <p:nvPr>
            <p:ph type="body" idx="1"/>
          </p:nvPr>
        </p:nvSpPr>
        <p:spPr/>
        <p:txBody>
          <a:bodyPr>
            <a:normAutofit/>
          </a:bodyPr>
          <a:lstStyle/>
          <a:p>
            <a:endParaRPr lang="en-GB"/>
          </a:p>
        </p:txBody>
      </p:sp>
      <p:sp>
        <p:nvSpPr>
          <p:cNvPr id="4" name="Content Placeholder 3">
            <a:extLst>
              <a:ext uri="{FF2B5EF4-FFF2-40B4-BE49-F238E27FC236}">
                <a16:creationId xmlns:a16="http://schemas.microsoft.com/office/drawing/2014/main" id="{6900D064-829C-497A-A003-3B38491C7400}"/>
              </a:ext>
            </a:extLst>
          </p:cNvPr>
          <p:cNvSpPr>
            <a:spLocks noGrp="1"/>
          </p:cNvSpPr>
          <p:nvPr>
            <p:ph sz="half" idx="2"/>
          </p:nvPr>
        </p:nvSpPr>
        <p:spPr/>
        <p:txBody>
          <a:bodyPr>
            <a:normAutofit fontScale="77500" lnSpcReduction="20000"/>
          </a:bodyPr>
          <a:lstStyle/>
          <a:p>
            <a:endParaRPr lang="en-GB" dirty="0"/>
          </a:p>
        </p:txBody>
      </p:sp>
      <p:sp>
        <p:nvSpPr>
          <p:cNvPr id="5" name="Text Placeholder 4">
            <a:extLst>
              <a:ext uri="{FF2B5EF4-FFF2-40B4-BE49-F238E27FC236}">
                <a16:creationId xmlns:a16="http://schemas.microsoft.com/office/drawing/2014/main" id="{48523850-C017-AD4D-BFD3-A67A17B8959A}"/>
              </a:ext>
            </a:extLst>
          </p:cNvPr>
          <p:cNvSpPr>
            <a:spLocks noGrp="1"/>
          </p:cNvSpPr>
          <p:nvPr>
            <p:ph type="body" sz="quarter" idx="3"/>
          </p:nvPr>
        </p:nvSpPr>
        <p:spPr>
          <a:xfrm>
            <a:off x="4629150" y="609600"/>
            <a:ext cx="3887391" cy="2126457"/>
          </a:xfrm>
        </p:spPr>
        <p:txBody>
          <a:bodyPr>
            <a:normAutofit/>
          </a:bodyPr>
          <a:lstStyle/>
          <a:p>
            <a:r>
              <a:rPr lang="en-GB" b="0" dirty="0"/>
              <a:t>Yn </a:t>
            </a:r>
            <a:r>
              <a:rPr lang="en-GB" b="0" dirty="0" err="1"/>
              <a:t>ôl</a:t>
            </a:r>
            <a:r>
              <a:rPr lang="en-GB" b="0" dirty="0"/>
              <a:t> Llinos B. Smith </a:t>
            </a:r>
            <a:r>
              <a:rPr lang="en-GB" b="0" dirty="0" err="1"/>
              <a:t>yn</a:t>
            </a:r>
            <a:r>
              <a:rPr lang="en-GB" b="0" dirty="0"/>
              <a:t> </a:t>
            </a:r>
            <a:r>
              <a:rPr lang="en-GB" b="0" i="1" dirty="0"/>
              <a:t>Welsh History Review </a:t>
            </a:r>
            <a:r>
              <a:rPr lang="en-GB" b="0" dirty="0"/>
              <a:t>11 (1982-3), 200-213</a:t>
            </a:r>
          </a:p>
        </p:txBody>
      </p:sp>
      <p:sp>
        <p:nvSpPr>
          <p:cNvPr id="6" name="Content Placeholder 5">
            <a:extLst>
              <a:ext uri="{FF2B5EF4-FFF2-40B4-BE49-F238E27FC236}">
                <a16:creationId xmlns:a16="http://schemas.microsoft.com/office/drawing/2014/main" id="{2C78FAD7-B0ED-FF44-93DB-AF028C136406}"/>
              </a:ext>
            </a:extLst>
          </p:cNvPr>
          <p:cNvSpPr>
            <a:spLocks noGrp="1"/>
          </p:cNvSpPr>
          <p:nvPr>
            <p:ph sz="quarter" idx="4"/>
          </p:nvPr>
        </p:nvSpPr>
        <p:spPr>
          <a:xfrm>
            <a:off x="4629150" y="2971800"/>
            <a:ext cx="3887391" cy="3521074"/>
          </a:xfrm>
        </p:spPr>
        <p:txBody>
          <a:bodyPr>
            <a:normAutofit fontScale="77500" lnSpcReduction="20000"/>
          </a:bodyPr>
          <a:lstStyle/>
          <a:p>
            <a:r>
              <a:rPr lang="en-GB" dirty="0"/>
              <a:t>‘Whatever the truth…the day’s events were remembered in history not only as the end of an independent Wales but also as the final event in the history of the British nation. English and Scottish chroniclers alike saw in Llywelyn’s death the extinction of the glory of the Britons, and its permanent acquisition by the nation of the English’ (p. 213)</a:t>
            </a:r>
          </a:p>
          <a:p>
            <a:r>
              <a:rPr lang="en-GB" sz="1575" dirty="0" err="1"/>
              <a:t>llun</a:t>
            </a:r>
            <a:r>
              <a:rPr lang="en-GB" sz="1575" dirty="0"/>
              <a:t>: Llywelyn’s grave at Abbey </a:t>
            </a:r>
            <a:r>
              <a:rPr lang="en-GB" sz="1575" dirty="0" err="1"/>
              <a:t>Cwmhir</a:t>
            </a:r>
            <a:r>
              <a:rPr lang="en-GB" sz="1575" dirty="0"/>
              <a:t>, Jane Cartwright</a:t>
            </a:r>
          </a:p>
        </p:txBody>
      </p:sp>
      <p:pic>
        <p:nvPicPr>
          <p:cNvPr id="1026" name="Picture 2">
            <a:extLst>
              <a:ext uri="{FF2B5EF4-FFF2-40B4-BE49-F238E27FC236}">
                <a16:creationId xmlns:a16="http://schemas.microsoft.com/office/drawing/2014/main" id="{00D298EC-AC3E-2869-C7E4-B7061EEB74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459" y="1056765"/>
            <a:ext cx="3429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00645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FD3DA-5632-4051-B5E1-6B058395F4C0}"/>
              </a:ext>
            </a:extLst>
          </p:cNvPr>
          <p:cNvSpPr>
            <a:spLocks noGrp="1"/>
          </p:cNvSpPr>
          <p:nvPr>
            <p:ph type="title"/>
          </p:nvPr>
        </p:nvSpPr>
        <p:spPr/>
        <p:txBody>
          <a:bodyPr>
            <a:normAutofit fontScale="90000"/>
          </a:bodyPr>
          <a:lstStyle/>
          <a:p>
            <a:r>
              <a:rPr lang="en-GB" dirty="0" err="1"/>
              <a:t>Gruffudd</a:t>
            </a:r>
            <a:r>
              <a:rPr lang="en-GB" dirty="0"/>
              <a:t> ab </a:t>
            </a:r>
            <a:r>
              <a:rPr lang="en-GB" dirty="0" err="1"/>
              <a:t>Yr</a:t>
            </a:r>
            <a:r>
              <a:rPr lang="en-GB" dirty="0"/>
              <a:t> </a:t>
            </a:r>
            <a:r>
              <a:rPr lang="en-GB" dirty="0" err="1"/>
              <a:t>Ynad</a:t>
            </a:r>
            <a:r>
              <a:rPr lang="en-GB" dirty="0"/>
              <a:t> </a:t>
            </a:r>
            <a:r>
              <a:rPr lang="en-GB" dirty="0" err="1"/>
              <a:t>Coch</a:t>
            </a:r>
            <a:r>
              <a:rPr lang="en-GB" dirty="0"/>
              <a:t> ‘Elegy for </a:t>
            </a:r>
            <a:r>
              <a:rPr lang="en-GB" dirty="0" err="1"/>
              <a:t>Llywelyn</a:t>
            </a:r>
            <a:r>
              <a:rPr lang="en-GB" dirty="0"/>
              <a:t> ap </a:t>
            </a:r>
            <a:r>
              <a:rPr lang="en-GB" dirty="0" err="1"/>
              <a:t>Gruffudd</a:t>
            </a:r>
            <a:r>
              <a:rPr lang="en-GB" dirty="0"/>
              <a:t>’ </a:t>
            </a:r>
            <a:r>
              <a:rPr lang="en-GB" sz="2025" dirty="0"/>
              <a:t>(select verses only, ed. Katherine McKenna and trans. Tony Conran)</a:t>
            </a:r>
          </a:p>
        </p:txBody>
      </p:sp>
      <p:sp>
        <p:nvSpPr>
          <p:cNvPr id="3" name="Content Placeholder 2">
            <a:extLst>
              <a:ext uri="{FF2B5EF4-FFF2-40B4-BE49-F238E27FC236}">
                <a16:creationId xmlns:a16="http://schemas.microsoft.com/office/drawing/2014/main" id="{F45DEC3E-7165-4503-BF61-A4E14019589E}"/>
              </a:ext>
            </a:extLst>
          </p:cNvPr>
          <p:cNvSpPr>
            <a:spLocks noGrp="1"/>
          </p:cNvSpPr>
          <p:nvPr>
            <p:ph sz="half" idx="1"/>
          </p:nvPr>
        </p:nvSpPr>
        <p:spPr/>
        <p:txBody>
          <a:bodyPr>
            <a:normAutofit fontScale="77500" lnSpcReduction="20000"/>
          </a:bodyPr>
          <a:lstStyle/>
          <a:p>
            <a:pPr marL="0" indent="0">
              <a:buNone/>
            </a:pPr>
            <a:r>
              <a:rPr lang="en-GB" dirty="0" err="1"/>
              <a:t>Oer</a:t>
            </a:r>
            <a:r>
              <a:rPr lang="en-GB" dirty="0"/>
              <a:t> </a:t>
            </a:r>
            <a:r>
              <a:rPr lang="en-GB" dirty="0" err="1"/>
              <a:t>galon</a:t>
            </a:r>
            <a:r>
              <a:rPr lang="en-GB" dirty="0"/>
              <a:t> dan </a:t>
            </a:r>
            <a:r>
              <a:rPr lang="en-GB" dirty="0" err="1"/>
              <a:t>fron</a:t>
            </a:r>
            <a:r>
              <a:rPr lang="en-GB" dirty="0"/>
              <a:t> o </a:t>
            </a:r>
            <a:r>
              <a:rPr lang="en-GB" dirty="0" err="1"/>
              <a:t>fraw</a:t>
            </a:r>
            <a:r>
              <a:rPr lang="en-GB" dirty="0"/>
              <a:t>—</a:t>
            </a:r>
            <a:r>
              <a:rPr lang="en-GB" dirty="0" err="1"/>
              <a:t>allwynin</a:t>
            </a:r>
            <a:r>
              <a:rPr lang="en-GB" dirty="0"/>
              <a:t> </a:t>
            </a:r>
          </a:p>
          <a:p>
            <a:pPr marL="0" indent="0">
              <a:buNone/>
            </a:pPr>
            <a:r>
              <a:rPr lang="en-GB" dirty="0"/>
              <a:t>Am </a:t>
            </a:r>
            <a:r>
              <a:rPr lang="en-GB" dirty="0" err="1"/>
              <a:t>frenin</a:t>
            </a:r>
            <a:r>
              <a:rPr lang="en-GB" dirty="0"/>
              <a:t>, </a:t>
            </a:r>
            <a:r>
              <a:rPr lang="en-GB" dirty="0" err="1"/>
              <a:t>dderwin</a:t>
            </a:r>
            <a:r>
              <a:rPr lang="en-GB" dirty="0"/>
              <a:t> </a:t>
            </a:r>
            <a:r>
              <a:rPr lang="en-GB" dirty="0" err="1"/>
              <a:t>ddôr</a:t>
            </a:r>
            <a:r>
              <a:rPr lang="en-GB" dirty="0"/>
              <a:t> </a:t>
            </a:r>
            <a:r>
              <a:rPr lang="en-GB" dirty="0" err="1"/>
              <a:t>Aberffraw</a:t>
            </a:r>
            <a:r>
              <a:rPr lang="en-GB" dirty="0"/>
              <a:t>, </a:t>
            </a:r>
          </a:p>
          <a:p>
            <a:pPr marL="0" indent="0">
              <a:buNone/>
            </a:pPr>
            <a:r>
              <a:rPr lang="en-GB" dirty="0" err="1"/>
              <a:t>Aur</a:t>
            </a:r>
            <a:r>
              <a:rPr lang="en-GB" dirty="0"/>
              <a:t> </a:t>
            </a:r>
            <a:r>
              <a:rPr lang="en-GB" dirty="0" err="1"/>
              <a:t>dilyfn</a:t>
            </a:r>
            <a:r>
              <a:rPr lang="en-GB" dirty="0"/>
              <a:t> a </a:t>
            </a:r>
            <a:r>
              <a:rPr lang="en-GB" dirty="0" err="1"/>
              <a:t>delid</a:t>
            </a:r>
            <a:r>
              <a:rPr lang="en-GB" dirty="0"/>
              <a:t> </a:t>
            </a:r>
            <a:r>
              <a:rPr lang="en-GB" dirty="0" err="1"/>
              <a:t>o’i</a:t>
            </a:r>
            <a:r>
              <a:rPr lang="en-GB" dirty="0"/>
              <a:t> law, </a:t>
            </a:r>
          </a:p>
          <a:p>
            <a:pPr marL="0" indent="0">
              <a:buNone/>
            </a:pPr>
            <a:r>
              <a:rPr lang="en-GB" dirty="0" err="1"/>
              <a:t>Aur</a:t>
            </a:r>
            <a:r>
              <a:rPr lang="en-GB" dirty="0"/>
              <a:t> </a:t>
            </a:r>
            <a:r>
              <a:rPr lang="en-GB" dirty="0" err="1"/>
              <a:t>dalaith</a:t>
            </a:r>
            <a:r>
              <a:rPr lang="en-GB" dirty="0"/>
              <a:t> </a:t>
            </a:r>
            <a:r>
              <a:rPr lang="en-GB" dirty="0" err="1"/>
              <a:t>oedd</a:t>
            </a:r>
            <a:r>
              <a:rPr lang="en-GB" dirty="0"/>
              <a:t> </a:t>
            </a:r>
            <a:r>
              <a:rPr lang="en-GB" dirty="0" err="1"/>
              <a:t>deilwng</a:t>
            </a:r>
            <a:r>
              <a:rPr lang="en-GB" dirty="0"/>
              <a:t> </a:t>
            </a:r>
            <a:r>
              <a:rPr lang="en-GB" dirty="0" err="1"/>
              <a:t>iddaw</a:t>
            </a:r>
            <a:r>
              <a:rPr lang="en-GB" dirty="0"/>
              <a:t>,  </a:t>
            </a:r>
            <a:r>
              <a:rPr lang="en-GB" dirty="0" err="1"/>
              <a:t>Eurgyrn</a:t>
            </a:r>
            <a:r>
              <a:rPr lang="en-GB" dirty="0"/>
              <a:t> </a:t>
            </a:r>
            <a:r>
              <a:rPr lang="en-GB" dirty="0" err="1"/>
              <a:t>eurdëyrn</a:t>
            </a:r>
            <a:r>
              <a:rPr lang="en-GB" dirty="0"/>
              <a:t>, </a:t>
            </a:r>
            <a:r>
              <a:rPr lang="en-GB" dirty="0" err="1"/>
              <a:t>ni’m</a:t>
            </a:r>
            <a:r>
              <a:rPr lang="en-GB" dirty="0"/>
              <a:t> daw—</a:t>
            </a:r>
            <a:r>
              <a:rPr lang="en-GB" dirty="0" err="1"/>
              <a:t>llewenydd</a:t>
            </a:r>
            <a:r>
              <a:rPr lang="en-GB" dirty="0"/>
              <a:t>: </a:t>
            </a:r>
          </a:p>
          <a:p>
            <a:pPr marL="0" indent="0">
              <a:buNone/>
            </a:pPr>
            <a:r>
              <a:rPr lang="en-GB" dirty="0" err="1"/>
              <a:t>Llywelyn</a:t>
            </a:r>
            <a:r>
              <a:rPr lang="en-GB" dirty="0"/>
              <a:t> </a:t>
            </a:r>
            <a:r>
              <a:rPr lang="en-GB" dirty="0" err="1"/>
              <a:t>nid</a:t>
            </a:r>
            <a:r>
              <a:rPr lang="en-GB" dirty="0"/>
              <a:t> </a:t>
            </a:r>
            <a:r>
              <a:rPr lang="en-GB" dirty="0" err="1"/>
              <a:t>rhydd</a:t>
            </a:r>
            <a:r>
              <a:rPr lang="en-GB" dirty="0"/>
              <a:t> </a:t>
            </a:r>
            <a:r>
              <a:rPr lang="en-GB" dirty="0" err="1"/>
              <a:t>i’m</a:t>
            </a:r>
            <a:r>
              <a:rPr lang="en-GB" dirty="0"/>
              <a:t> </a:t>
            </a:r>
            <a:r>
              <a:rPr lang="en-GB" dirty="0" err="1"/>
              <a:t>rhwydd</a:t>
            </a:r>
            <a:r>
              <a:rPr lang="en-GB" dirty="0"/>
              <a:t> </a:t>
            </a:r>
            <a:r>
              <a:rPr lang="en-GB" dirty="0" err="1"/>
              <a:t>wisgaw</a:t>
            </a:r>
            <a:r>
              <a:rPr lang="en-GB" dirty="0"/>
              <a:t>. </a:t>
            </a:r>
          </a:p>
          <a:p>
            <a:pPr marL="0" indent="0">
              <a:buNone/>
            </a:pPr>
            <a:r>
              <a:rPr lang="en-GB" dirty="0" err="1"/>
              <a:t>Gwae</a:t>
            </a:r>
            <a:r>
              <a:rPr lang="en-GB" dirty="0"/>
              <a:t> fi am </a:t>
            </a:r>
            <a:r>
              <a:rPr lang="en-GB" dirty="0" err="1"/>
              <a:t>arglwydd</a:t>
            </a:r>
            <a:r>
              <a:rPr lang="en-GB" dirty="0"/>
              <a:t>, </a:t>
            </a:r>
            <a:r>
              <a:rPr lang="en-GB" dirty="0" err="1"/>
              <a:t>gwalch</a:t>
            </a:r>
            <a:r>
              <a:rPr lang="en-GB" dirty="0"/>
              <a:t> </a:t>
            </a:r>
            <a:r>
              <a:rPr lang="en-GB" dirty="0" err="1"/>
              <a:t>diwaradwydd</a:t>
            </a:r>
            <a:r>
              <a:rPr lang="en-GB" dirty="0"/>
              <a:t>! </a:t>
            </a:r>
          </a:p>
        </p:txBody>
      </p:sp>
      <p:sp>
        <p:nvSpPr>
          <p:cNvPr id="4" name="Content Placeholder 3">
            <a:extLst>
              <a:ext uri="{FF2B5EF4-FFF2-40B4-BE49-F238E27FC236}">
                <a16:creationId xmlns:a16="http://schemas.microsoft.com/office/drawing/2014/main" id="{022F41B3-4859-405A-8697-ACEC6BAB8713}"/>
              </a:ext>
            </a:extLst>
          </p:cNvPr>
          <p:cNvSpPr>
            <a:spLocks noGrp="1"/>
          </p:cNvSpPr>
          <p:nvPr>
            <p:ph sz="half" idx="2"/>
          </p:nvPr>
        </p:nvSpPr>
        <p:spPr/>
        <p:txBody>
          <a:bodyPr>
            <a:normAutofit fontScale="77500" lnSpcReduction="20000"/>
          </a:bodyPr>
          <a:lstStyle/>
          <a:p>
            <a:pPr marL="0" indent="0">
              <a:buNone/>
            </a:pPr>
            <a:r>
              <a:rPr lang="en-GB" dirty="0"/>
              <a:t>Cold heart under a  breast of fear -  grieved </a:t>
            </a:r>
          </a:p>
          <a:p>
            <a:pPr marL="0" indent="0">
              <a:buNone/>
            </a:pPr>
            <a:r>
              <a:rPr lang="en-GB" dirty="0"/>
              <a:t>For a  king, oak door of </a:t>
            </a:r>
            <a:r>
              <a:rPr lang="en-GB" dirty="0" err="1"/>
              <a:t>Aberffraw</a:t>
            </a:r>
            <a:r>
              <a:rPr lang="en-GB" dirty="0"/>
              <a:t>, </a:t>
            </a:r>
          </a:p>
          <a:p>
            <a:pPr marL="0" indent="0">
              <a:buNone/>
            </a:pPr>
            <a:r>
              <a:rPr lang="en-GB" dirty="0"/>
              <a:t>Whose hand dealt gold new-minted, </a:t>
            </a:r>
          </a:p>
          <a:p>
            <a:pPr marL="0" indent="0">
              <a:buNone/>
            </a:pPr>
            <a:r>
              <a:rPr lang="en-GB" dirty="0"/>
              <a:t>Whom the gold diadem befitted. </a:t>
            </a:r>
          </a:p>
          <a:p>
            <a:pPr marL="0" indent="0">
              <a:buNone/>
            </a:pPr>
            <a:r>
              <a:rPr lang="en-GB" dirty="0"/>
              <a:t>Gold cups of a  golden king bring me no joy –</a:t>
            </a:r>
          </a:p>
          <a:p>
            <a:pPr marL="0" indent="0">
              <a:buNone/>
            </a:pPr>
            <a:r>
              <a:rPr lang="en-GB" dirty="0" err="1"/>
              <a:t>Llywelyn</a:t>
            </a:r>
            <a:r>
              <a:rPr lang="en-GB" dirty="0"/>
              <a:t> is not free to robe me. </a:t>
            </a:r>
          </a:p>
          <a:p>
            <a:pPr marL="0" indent="0">
              <a:buNone/>
            </a:pPr>
            <a:r>
              <a:rPr lang="en-GB" dirty="0"/>
              <a:t>Woe for my lord, falcon unblemished, </a:t>
            </a:r>
          </a:p>
          <a:p>
            <a:endParaRPr lang="en-GB" dirty="0"/>
          </a:p>
          <a:p>
            <a:endParaRPr lang="en-GB" dirty="0"/>
          </a:p>
        </p:txBody>
      </p:sp>
    </p:spTree>
    <p:extLst>
      <p:ext uri="{BB962C8B-B14F-4D97-AF65-F5344CB8AC3E}">
        <p14:creationId xmlns:p14="http://schemas.microsoft.com/office/powerpoint/2010/main" val="38806460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flipV="1">
            <a:off x="0" y="857250"/>
            <a:ext cx="9144000" cy="5143500"/>
          </a:xfrm>
          <a:prstGeom prst="rect">
            <a:avLst/>
          </a:prstGeom>
        </p:spPr>
      </p:pic>
      <p:pic>
        <p:nvPicPr>
          <p:cNvPr id="1026" name="Picture 2">
            <a:extLst>
              <a:ext uri="{FF2B5EF4-FFF2-40B4-BE49-F238E27FC236}">
                <a16:creationId xmlns:a16="http://schemas.microsoft.com/office/drawing/2014/main" id="{E70A57E2-A0E4-4B47-AA0A-8E44FC685222}"/>
              </a:ext>
            </a:extLst>
          </p:cNvPr>
          <p:cNvPicPr>
            <a:picLocks noGrp="1" noChangeAspect="1" noChangeArrowheads="1"/>
          </p:cNvPicPr>
          <p:nvPr>
            <p:ph sz="half" idx="2"/>
          </p:nvPr>
        </p:nvPicPr>
        <p:blipFill rotWithShape="1">
          <a:blip r:embed="rId3">
            <a:alphaModFix/>
            <a:extLst>
              <a:ext uri="{28A0092B-C50C-407E-A947-70E740481C1C}">
                <a14:useLocalDpi xmlns:a14="http://schemas.microsoft.com/office/drawing/2010/main" val="0"/>
              </a:ext>
            </a:extLst>
          </a:blip>
          <a:srcRect t="12176" r="1" b="8993"/>
          <a:stretch/>
        </p:blipFill>
        <p:spPr bwMode="auto">
          <a:xfrm>
            <a:off x="4348157" y="857257"/>
            <a:ext cx="4795614" cy="51434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637B644-BC6D-4096-8486-64B7F2958828}"/>
              </a:ext>
            </a:extLst>
          </p:cNvPr>
          <p:cNvSpPr>
            <a:spLocks noGrp="1"/>
          </p:cNvSpPr>
          <p:nvPr>
            <p:ph type="title"/>
          </p:nvPr>
        </p:nvSpPr>
        <p:spPr>
          <a:xfrm flipV="1">
            <a:off x="603749" y="1421795"/>
            <a:ext cx="3602727" cy="34289"/>
          </a:xfrm>
        </p:spPr>
        <p:txBody>
          <a:bodyPr vert="horz" lIns="68580" tIns="34290" rIns="68580" bIns="34290" rtlCol="0" anchor="ctr">
            <a:normAutofit fontScale="90000"/>
          </a:bodyPr>
          <a:lstStyle/>
          <a:p>
            <a:endParaRPr lang="en-US" dirty="0">
              <a:solidFill>
                <a:srgbClr val="000000"/>
              </a:solidFill>
            </a:endParaRPr>
          </a:p>
        </p:txBody>
      </p:sp>
      <p:sp>
        <p:nvSpPr>
          <p:cNvPr id="3" name="Content Placeholder 2">
            <a:extLst>
              <a:ext uri="{FF2B5EF4-FFF2-40B4-BE49-F238E27FC236}">
                <a16:creationId xmlns:a16="http://schemas.microsoft.com/office/drawing/2014/main" id="{A84FFC76-5D87-42E2-8495-4F3193520F05}"/>
              </a:ext>
            </a:extLst>
          </p:cNvPr>
          <p:cNvSpPr>
            <a:spLocks noGrp="1"/>
          </p:cNvSpPr>
          <p:nvPr>
            <p:ph sz="half" idx="1"/>
          </p:nvPr>
        </p:nvSpPr>
        <p:spPr>
          <a:xfrm>
            <a:off x="304800" y="381000"/>
            <a:ext cx="3530102" cy="5791200"/>
          </a:xfrm>
        </p:spPr>
        <p:txBody>
          <a:bodyPr vert="horz" lIns="68580" tIns="34290" rIns="68580" bIns="34290" rtlCol="0" anchor="ctr">
            <a:normAutofit fontScale="47500" lnSpcReduction="20000"/>
          </a:bodyPr>
          <a:lstStyle/>
          <a:p>
            <a:pPr marL="0" indent="0">
              <a:buNone/>
            </a:pPr>
            <a:r>
              <a:rPr lang="en-GB" sz="3150" dirty="0" err="1"/>
              <a:t>Gwasgarawdd</a:t>
            </a:r>
            <a:r>
              <a:rPr lang="en-GB" sz="3150" dirty="0"/>
              <a:t> </a:t>
            </a:r>
            <a:r>
              <a:rPr lang="en-GB" sz="3150" dirty="0" err="1"/>
              <a:t>alaf</a:t>
            </a:r>
            <a:r>
              <a:rPr lang="en-GB" sz="3150" dirty="0"/>
              <a:t>, </a:t>
            </a:r>
            <a:r>
              <a:rPr lang="en-GB" sz="3150" dirty="0" err="1"/>
              <a:t>gwisgawdd</a:t>
            </a:r>
            <a:r>
              <a:rPr lang="en-GB" sz="3150" dirty="0"/>
              <a:t> bob </a:t>
            </a:r>
            <a:r>
              <a:rPr lang="en-GB" sz="3150" dirty="0" err="1"/>
              <a:t>gaeaf</a:t>
            </a:r>
            <a:r>
              <a:rPr lang="en-GB" sz="3150" dirty="0"/>
              <a:t> </a:t>
            </a:r>
            <a:r>
              <a:rPr lang="en-GB" sz="3150" dirty="0" err="1"/>
              <a:t>Gwisgoedd</a:t>
            </a:r>
            <a:r>
              <a:rPr lang="en-GB" sz="3150" dirty="0"/>
              <a:t> </a:t>
            </a:r>
            <a:r>
              <a:rPr lang="en-GB" sz="3150" dirty="0" err="1"/>
              <a:t>amdanaf</a:t>
            </a:r>
            <a:r>
              <a:rPr lang="en-GB" sz="3150" dirty="0"/>
              <a:t> </a:t>
            </a:r>
            <a:r>
              <a:rPr lang="en-GB" sz="3150" dirty="0" err="1"/>
              <a:t>i</a:t>
            </a:r>
            <a:r>
              <a:rPr lang="en-GB" sz="3150" dirty="0"/>
              <a:t> </a:t>
            </a:r>
            <a:r>
              <a:rPr lang="en-GB" sz="3150" dirty="0" err="1"/>
              <a:t>amdanaw</a:t>
            </a:r>
            <a:r>
              <a:rPr lang="en-GB" sz="3150" dirty="0"/>
              <a:t>, </a:t>
            </a:r>
          </a:p>
          <a:p>
            <a:pPr marL="0" indent="0">
              <a:buNone/>
            </a:pPr>
            <a:r>
              <a:rPr lang="en-GB" sz="3150" dirty="0" err="1"/>
              <a:t>Bucheslawn</a:t>
            </a:r>
            <a:r>
              <a:rPr lang="en-GB" sz="3150" dirty="0"/>
              <a:t> </a:t>
            </a:r>
            <a:r>
              <a:rPr lang="en-GB" sz="3150" dirty="0" err="1"/>
              <a:t>arglwydd</a:t>
            </a:r>
            <a:r>
              <a:rPr lang="en-GB" sz="3150" dirty="0"/>
              <a:t> (</a:t>
            </a:r>
            <a:r>
              <a:rPr lang="en-GB" sz="3150" dirty="0" err="1"/>
              <a:t>ni’n</a:t>
            </a:r>
            <a:r>
              <a:rPr lang="en-GB" sz="3150" dirty="0"/>
              <a:t> </a:t>
            </a:r>
            <a:r>
              <a:rPr lang="en-GB" sz="3150" dirty="0" err="1"/>
              <a:t>llwydd</a:t>
            </a:r>
            <a:r>
              <a:rPr lang="en-GB" sz="3150" dirty="0"/>
              <a:t> </a:t>
            </a:r>
            <a:r>
              <a:rPr lang="en-GB" sz="3150" dirty="0" err="1"/>
              <a:t>ein</a:t>
            </a:r>
            <a:r>
              <a:rPr lang="en-GB" sz="3150" dirty="0"/>
              <a:t> </a:t>
            </a:r>
            <a:r>
              <a:rPr lang="en-GB" sz="3150" dirty="0" err="1"/>
              <a:t>llaw</a:t>
            </a:r>
            <a:r>
              <a:rPr lang="en-GB" sz="3150" dirty="0"/>
              <a:t>),</a:t>
            </a:r>
          </a:p>
          <a:p>
            <a:pPr marL="0" indent="0">
              <a:buNone/>
            </a:pPr>
            <a:r>
              <a:rPr lang="en-GB" sz="3150" dirty="0"/>
              <a:t> </a:t>
            </a:r>
            <a:r>
              <a:rPr lang="en-GB" sz="3150" dirty="0" err="1"/>
              <a:t>Buchedd</a:t>
            </a:r>
            <a:r>
              <a:rPr lang="en-GB" sz="3150" dirty="0"/>
              <a:t> </a:t>
            </a:r>
            <a:r>
              <a:rPr lang="en-GB" sz="3150" dirty="0" err="1"/>
              <a:t>dragywydd</a:t>
            </a:r>
            <a:r>
              <a:rPr lang="en-GB" sz="3150" dirty="0"/>
              <a:t> a </a:t>
            </a:r>
            <a:r>
              <a:rPr lang="en-GB" sz="3150" dirty="0" err="1"/>
              <a:t>drig</a:t>
            </a:r>
            <a:r>
              <a:rPr lang="en-GB" sz="3150" dirty="0"/>
              <a:t> </a:t>
            </a:r>
            <a:r>
              <a:rPr lang="en-GB" sz="3150" dirty="0" err="1"/>
              <a:t>iddaw</a:t>
            </a:r>
            <a:r>
              <a:rPr lang="en-GB" sz="3150" dirty="0"/>
              <a:t>!</a:t>
            </a:r>
          </a:p>
          <a:p>
            <a:pPr marL="0" indent="0">
              <a:buNone/>
            </a:pPr>
            <a:r>
              <a:rPr lang="en-GB" sz="3150" dirty="0"/>
              <a:t>Ys </a:t>
            </a:r>
            <a:r>
              <a:rPr lang="en-GB" sz="3150" dirty="0" err="1"/>
              <a:t>mau</a:t>
            </a:r>
            <a:r>
              <a:rPr lang="en-GB" sz="3150" dirty="0"/>
              <a:t> </a:t>
            </a:r>
            <a:r>
              <a:rPr lang="en-GB" sz="3150" dirty="0" err="1"/>
              <a:t>llid</a:t>
            </a:r>
            <a:r>
              <a:rPr lang="en-GB" sz="3150" dirty="0"/>
              <a:t> </a:t>
            </a:r>
            <a:r>
              <a:rPr lang="en-GB" sz="3150" dirty="0" err="1"/>
              <a:t>wrth</a:t>
            </a:r>
            <a:r>
              <a:rPr lang="en-GB" sz="3150" dirty="0"/>
              <a:t> Sais am </a:t>
            </a:r>
            <a:r>
              <a:rPr lang="en-GB" sz="3150" dirty="0" err="1"/>
              <a:t>fy</a:t>
            </a:r>
            <a:r>
              <a:rPr lang="en-GB" sz="3150" dirty="0"/>
              <a:t> </a:t>
            </a:r>
            <a:r>
              <a:rPr lang="en-GB" sz="3150" dirty="0" err="1"/>
              <a:t>nhreisiaw</a:t>
            </a:r>
            <a:r>
              <a:rPr lang="en-GB" sz="3150" dirty="0"/>
              <a:t>, </a:t>
            </a:r>
          </a:p>
          <a:p>
            <a:pPr marL="0" indent="0">
              <a:buNone/>
            </a:pPr>
            <a:r>
              <a:rPr lang="en-GB" sz="3150" dirty="0"/>
              <a:t>Ys </a:t>
            </a:r>
            <a:r>
              <a:rPr lang="en-GB" sz="3150" dirty="0" err="1"/>
              <a:t>mau</a:t>
            </a:r>
            <a:r>
              <a:rPr lang="en-GB" sz="3150" dirty="0"/>
              <a:t> </a:t>
            </a:r>
            <a:r>
              <a:rPr lang="en-GB" sz="3150" dirty="0" err="1"/>
              <a:t>rhag</a:t>
            </a:r>
            <a:r>
              <a:rPr lang="en-GB" sz="3150" dirty="0"/>
              <a:t> </a:t>
            </a:r>
            <a:r>
              <a:rPr lang="en-GB" sz="3150" dirty="0" err="1"/>
              <a:t>angau</a:t>
            </a:r>
            <a:r>
              <a:rPr lang="en-GB" sz="3150" dirty="0"/>
              <a:t> </a:t>
            </a:r>
            <a:r>
              <a:rPr lang="en-GB" sz="3150" dirty="0" err="1"/>
              <a:t>angen</a:t>
            </a:r>
            <a:r>
              <a:rPr lang="en-GB" sz="3150" dirty="0"/>
              <a:t> </a:t>
            </a:r>
            <a:r>
              <a:rPr lang="en-GB" sz="3150" dirty="0" err="1"/>
              <a:t>gwynaw</a:t>
            </a:r>
            <a:r>
              <a:rPr lang="en-GB" sz="3150" dirty="0"/>
              <a:t>, </a:t>
            </a:r>
          </a:p>
          <a:p>
            <a:pPr marL="0" indent="0">
              <a:buNone/>
            </a:pPr>
            <a:r>
              <a:rPr lang="en-GB" sz="3150" dirty="0"/>
              <a:t>Ys </a:t>
            </a:r>
            <a:r>
              <a:rPr lang="en-GB" sz="3150" dirty="0" err="1"/>
              <a:t>mau</a:t>
            </a:r>
            <a:r>
              <a:rPr lang="en-GB" sz="3150" dirty="0"/>
              <a:t>, </a:t>
            </a:r>
            <a:r>
              <a:rPr lang="en-GB" sz="3150" dirty="0" err="1"/>
              <a:t>gan</a:t>
            </a:r>
            <a:r>
              <a:rPr lang="en-GB" sz="3150" dirty="0"/>
              <a:t> </a:t>
            </a:r>
            <a:r>
              <a:rPr lang="en-GB" sz="3150" dirty="0" err="1"/>
              <a:t>ddefnydd</a:t>
            </a:r>
            <a:r>
              <a:rPr lang="en-GB" sz="3150" dirty="0"/>
              <a:t>, </a:t>
            </a:r>
            <a:r>
              <a:rPr lang="en-GB" sz="3150" dirty="0" err="1"/>
              <a:t>ymddifanw</a:t>
            </a:r>
            <a:r>
              <a:rPr lang="en-GB" sz="3150" dirty="0"/>
              <a:t> â </a:t>
            </a:r>
            <a:r>
              <a:rPr lang="en-GB" sz="3150" dirty="0" err="1"/>
              <a:t>Duw</a:t>
            </a:r>
            <a:endParaRPr lang="en-GB" sz="3150" dirty="0"/>
          </a:p>
          <a:p>
            <a:pPr marL="0" indent="0">
              <a:buNone/>
            </a:pPr>
            <a:r>
              <a:rPr lang="en-GB" sz="3150" dirty="0" err="1"/>
              <a:t>A’m</a:t>
            </a:r>
            <a:r>
              <a:rPr lang="en-GB" sz="3150" dirty="0"/>
              <a:t> </a:t>
            </a:r>
            <a:r>
              <a:rPr lang="en-GB" sz="3150" dirty="0" err="1"/>
              <a:t>edewis</a:t>
            </a:r>
            <a:r>
              <a:rPr lang="en-GB" sz="3150" dirty="0"/>
              <a:t> </a:t>
            </a:r>
            <a:r>
              <a:rPr lang="en-GB" sz="3150" dirty="0" err="1"/>
              <a:t>hebddaw</a:t>
            </a:r>
            <a:r>
              <a:rPr lang="en-GB" sz="3150" dirty="0"/>
              <a:t>; </a:t>
            </a:r>
          </a:p>
          <a:p>
            <a:pPr marL="0" indent="0">
              <a:buNone/>
            </a:pPr>
            <a:r>
              <a:rPr lang="en-GB" sz="3150" dirty="0"/>
              <a:t>Ys </a:t>
            </a:r>
            <a:r>
              <a:rPr lang="en-GB" sz="3150" dirty="0" err="1"/>
              <a:t>mau</a:t>
            </a:r>
            <a:r>
              <a:rPr lang="en-GB" sz="3150" dirty="0"/>
              <a:t> </a:t>
            </a:r>
            <a:r>
              <a:rPr lang="en-GB" sz="3150" dirty="0" err="1"/>
              <a:t>ei</a:t>
            </a:r>
            <a:r>
              <a:rPr lang="en-GB" sz="3150" dirty="0"/>
              <a:t> </a:t>
            </a:r>
            <a:r>
              <a:rPr lang="en-GB" sz="3150" dirty="0" err="1"/>
              <a:t>ganmawl</a:t>
            </a:r>
            <a:r>
              <a:rPr lang="en-GB" sz="3150" dirty="0"/>
              <a:t> </a:t>
            </a:r>
            <a:r>
              <a:rPr lang="en-GB" sz="3150" dirty="0" err="1"/>
              <a:t>heb</a:t>
            </a:r>
            <a:r>
              <a:rPr lang="en-GB" sz="3150" dirty="0"/>
              <a:t> </a:t>
            </a:r>
            <a:r>
              <a:rPr lang="en-GB" sz="3150" dirty="0" err="1"/>
              <a:t>dawl</a:t>
            </a:r>
            <a:r>
              <a:rPr lang="en-GB" sz="3150" dirty="0"/>
              <a:t>, </a:t>
            </a:r>
            <a:r>
              <a:rPr lang="en-GB" sz="3150" dirty="0" err="1"/>
              <a:t>heb</a:t>
            </a:r>
            <a:r>
              <a:rPr lang="en-GB" sz="3150" dirty="0"/>
              <a:t> daw, </a:t>
            </a:r>
          </a:p>
          <a:p>
            <a:pPr marL="0" indent="0">
              <a:buNone/>
            </a:pPr>
            <a:r>
              <a:rPr lang="en-GB" sz="3150" dirty="0"/>
              <a:t>Ys </a:t>
            </a:r>
            <a:r>
              <a:rPr lang="en-GB" sz="3150" dirty="0" err="1"/>
              <a:t>mau</a:t>
            </a:r>
            <a:r>
              <a:rPr lang="en-GB" sz="3150" dirty="0"/>
              <a:t>, </a:t>
            </a:r>
            <a:r>
              <a:rPr lang="en-GB" sz="3150" dirty="0" err="1"/>
              <a:t>fyth</a:t>
            </a:r>
            <a:r>
              <a:rPr lang="en-GB" sz="3150" dirty="0"/>
              <a:t> </a:t>
            </a:r>
            <a:r>
              <a:rPr lang="en-GB" sz="3150" dirty="0" err="1"/>
              <a:t>bellach</a:t>
            </a:r>
            <a:r>
              <a:rPr lang="en-GB" sz="3150" dirty="0"/>
              <a:t>, </a:t>
            </a:r>
            <a:r>
              <a:rPr lang="en-GB" sz="3150" dirty="0" err="1"/>
              <a:t>ei</a:t>
            </a:r>
            <a:r>
              <a:rPr lang="en-GB" sz="3150" dirty="0"/>
              <a:t> faith </a:t>
            </a:r>
            <a:r>
              <a:rPr lang="en-GB" sz="3150" dirty="0" err="1"/>
              <a:t>bwyllaw</a:t>
            </a:r>
            <a:r>
              <a:rPr lang="en-GB" sz="3150" dirty="0"/>
              <a:t>, </a:t>
            </a:r>
          </a:p>
          <a:p>
            <a:pPr marL="0" indent="0">
              <a:buNone/>
            </a:pPr>
            <a:r>
              <a:rPr lang="en-GB" sz="3150" dirty="0"/>
              <a:t>Ys </a:t>
            </a:r>
            <a:r>
              <a:rPr lang="en-GB" sz="3150" dirty="0" err="1"/>
              <a:t>mau</a:t>
            </a:r>
            <a:r>
              <a:rPr lang="en-GB" sz="3150" dirty="0"/>
              <a:t>, </a:t>
            </a:r>
            <a:r>
              <a:rPr lang="en-GB" sz="3150" dirty="0" err="1"/>
              <a:t>i’m</a:t>
            </a:r>
            <a:r>
              <a:rPr lang="en-GB" sz="3150" dirty="0"/>
              <a:t> </a:t>
            </a:r>
            <a:r>
              <a:rPr lang="en-GB" sz="3150" dirty="0" err="1"/>
              <a:t>dynoedl</a:t>
            </a:r>
            <a:r>
              <a:rPr lang="en-GB" sz="3150" dirty="0"/>
              <a:t>, </a:t>
            </a:r>
            <a:r>
              <a:rPr lang="en-GB" sz="3150" dirty="0" err="1"/>
              <a:t>amdanaw</a:t>
            </a:r>
            <a:r>
              <a:rPr lang="en-GB" sz="3150" dirty="0"/>
              <a:t>—afar, </a:t>
            </a:r>
          </a:p>
          <a:p>
            <a:pPr marL="0" indent="0">
              <a:buNone/>
            </a:pPr>
            <a:r>
              <a:rPr lang="en-GB" sz="3150" dirty="0"/>
              <a:t>Can </a:t>
            </a:r>
            <a:r>
              <a:rPr lang="en-GB" sz="3150" dirty="0" err="1"/>
              <a:t>ys</a:t>
            </a:r>
            <a:r>
              <a:rPr lang="en-GB" sz="3150" dirty="0"/>
              <a:t> </a:t>
            </a:r>
            <a:r>
              <a:rPr lang="en-GB" sz="3150" dirty="0" err="1"/>
              <a:t>mau</a:t>
            </a:r>
            <a:r>
              <a:rPr lang="en-GB" sz="3150" dirty="0"/>
              <a:t> alar, </a:t>
            </a:r>
            <a:r>
              <a:rPr lang="en-GB" sz="3150" dirty="0" err="1"/>
              <a:t>ys</a:t>
            </a:r>
            <a:r>
              <a:rPr lang="en-GB" sz="3150" dirty="0"/>
              <a:t> </a:t>
            </a:r>
            <a:r>
              <a:rPr lang="en-GB" sz="3150" dirty="0" err="1"/>
              <a:t>mau</a:t>
            </a:r>
            <a:r>
              <a:rPr lang="en-GB" sz="3150" dirty="0"/>
              <a:t> </a:t>
            </a:r>
            <a:r>
              <a:rPr lang="en-GB" sz="3150" dirty="0" err="1"/>
              <a:t>wylaw</a:t>
            </a:r>
            <a:r>
              <a:rPr lang="en-GB" sz="3150" dirty="0"/>
              <a:t>. </a:t>
            </a:r>
          </a:p>
          <a:p>
            <a:pPr marL="0" indent="0">
              <a:buNone/>
            </a:pPr>
            <a:r>
              <a:rPr lang="en-GB" sz="3150" dirty="0" err="1"/>
              <a:t>Arglwydd</a:t>
            </a:r>
            <a:r>
              <a:rPr lang="en-GB" sz="3150" dirty="0"/>
              <a:t> a </a:t>
            </a:r>
            <a:r>
              <a:rPr lang="en-GB" sz="3150" dirty="0" err="1"/>
              <a:t>gollais</a:t>
            </a:r>
            <a:r>
              <a:rPr lang="en-GB" sz="3150" dirty="0"/>
              <a:t>, </a:t>
            </a:r>
            <a:r>
              <a:rPr lang="en-GB" sz="3150" dirty="0" err="1"/>
              <a:t>gallaf</a:t>
            </a:r>
            <a:r>
              <a:rPr lang="en-GB" sz="3150" dirty="0"/>
              <a:t> </a:t>
            </a:r>
            <a:r>
              <a:rPr lang="en-GB" sz="3150" dirty="0" err="1"/>
              <a:t>hirfraw</a:t>
            </a:r>
            <a:r>
              <a:rPr lang="en-GB" sz="3150" dirty="0"/>
              <a:t>, </a:t>
            </a:r>
          </a:p>
          <a:p>
            <a:pPr marL="0" indent="0">
              <a:buNone/>
            </a:pPr>
            <a:r>
              <a:rPr lang="en-GB" sz="3150" dirty="0" err="1"/>
              <a:t>Arglwydd</a:t>
            </a:r>
            <a:r>
              <a:rPr lang="en-GB" sz="3150" dirty="0"/>
              <a:t> </a:t>
            </a:r>
            <a:r>
              <a:rPr lang="en-GB" sz="3150" dirty="0" err="1"/>
              <a:t>teÿrnblas</a:t>
            </a:r>
            <a:r>
              <a:rPr lang="en-GB" sz="3150" dirty="0"/>
              <a:t> a las o law: </a:t>
            </a:r>
          </a:p>
          <a:p>
            <a:pPr marL="0" indent="0">
              <a:buNone/>
            </a:pPr>
            <a:r>
              <a:rPr lang="en-GB" sz="3150" dirty="0" err="1"/>
              <a:t>Arglwydd</a:t>
            </a:r>
            <a:r>
              <a:rPr lang="en-GB" sz="3150" dirty="0"/>
              <a:t> </a:t>
            </a:r>
            <a:r>
              <a:rPr lang="en-GB" sz="3150" dirty="0" err="1"/>
              <a:t>cywir</a:t>
            </a:r>
            <a:r>
              <a:rPr lang="en-GB" sz="3150" dirty="0"/>
              <a:t> </a:t>
            </a:r>
            <a:r>
              <a:rPr lang="en-GB" sz="3150" dirty="0" err="1"/>
              <a:t>gwir</a:t>
            </a:r>
            <a:r>
              <a:rPr lang="en-GB" sz="3150" dirty="0"/>
              <a:t>, </a:t>
            </a:r>
            <a:r>
              <a:rPr lang="en-GB" sz="3150" dirty="0" err="1"/>
              <a:t>gwarandaw</a:t>
            </a:r>
            <a:r>
              <a:rPr lang="en-GB" sz="3150" dirty="0"/>
              <a:t>—</a:t>
            </a:r>
            <a:r>
              <a:rPr lang="en-GB" sz="3150" dirty="0" err="1"/>
              <a:t>arnaf</a:t>
            </a:r>
            <a:r>
              <a:rPr lang="en-GB" sz="3150" dirty="0"/>
              <a:t>, </a:t>
            </a:r>
          </a:p>
          <a:p>
            <a:pPr marL="0" indent="0">
              <a:buNone/>
            </a:pPr>
            <a:r>
              <a:rPr lang="en-GB" sz="3150" dirty="0" err="1"/>
              <a:t>Uched</a:t>
            </a:r>
            <a:r>
              <a:rPr lang="en-GB" sz="3150" dirty="0"/>
              <a:t> y </a:t>
            </a:r>
            <a:r>
              <a:rPr lang="en-GB" sz="3150" dirty="0" err="1"/>
              <a:t>cwynaf</a:t>
            </a:r>
            <a:r>
              <a:rPr lang="en-GB" sz="3150" dirty="0"/>
              <a:t>, </a:t>
            </a:r>
            <a:r>
              <a:rPr lang="en-GB" sz="3150" dirty="0" err="1"/>
              <a:t>och</a:t>
            </a:r>
            <a:r>
              <a:rPr lang="en-GB" sz="3150" dirty="0"/>
              <a:t> </a:t>
            </a:r>
            <a:r>
              <a:rPr lang="en-GB" sz="3150" dirty="0" err="1"/>
              <a:t>o’r</a:t>
            </a:r>
            <a:r>
              <a:rPr lang="en-GB" sz="3150" dirty="0"/>
              <a:t> </a:t>
            </a:r>
            <a:r>
              <a:rPr lang="en-GB" sz="3150" dirty="0" err="1"/>
              <a:t>cwynaw</a:t>
            </a:r>
            <a:r>
              <a:rPr lang="en-GB" sz="3150" dirty="0"/>
              <a:t>! </a:t>
            </a:r>
            <a:endParaRPr lang="en-US" sz="3150" dirty="0">
              <a:solidFill>
                <a:srgbClr val="000000"/>
              </a:solidFill>
            </a:endParaRPr>
          </a:p>
          <a:p>
            <a:pPr marL="0" indent="0">
              <a:buNone/>
            </a:pPr>
            <a:endParaRPr lang="en-US" sz="1500" dirty="0">
              <a:solidFill>
                <a:srgbClr val="000000"/>
              </a:solidFill>
            </a:endParaRPr>
          </a:p>
          <a:p>
            <a:r>
              <a:rPr lang="en-GB" sz="1200" dirty="0"/>
              <a:t>Illustrations and photographs of places and events in Welsh history from a children’s book called 'Flame Bearers of Welsh History’, NLW.</a:t>
            </a:r>
            <a:endParaRPr lang="en-US" sz="1200" dirty="0">
              <a:solidFill>
                <a:srgbClr val="000000"/>
              </a:solidFill>
            </a:endParaRPr>
          </a:p>
        </p:txBody>
      </p:sp>
    </p:spTree>
    <p:extLst>
      <p:ext uri="{BB962C8B-B14F-4D97-AF65-F5344CB8AC3E}">
        <p14:creationId xmlns:p14="http://schemas.microsoft.com/office/powerpoint/2010/main" val="1500644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flipV="1">
            <a:off x="0" y="857250"/>
            <a:ext cx="9144000" cy="5143500"/>
          </a:xfrm>
          <a:prstGeom prst="rect">
            <a:avLst/>
          </a:prstGeom>
        </p:spPr>
      </p:pic>
      <p:pic>
        <p:nvPicPr>
          <p:cNvPr id="1026" name="Picture 2">
            <a:extLst>
              <a:ext uri="{FF2B5EF4-FFF2-40B4-BE49-F238E27FC236}">
                <a16:creationId xmlns:a16="http://schemas.microsoft.com/office/drawing/2014/main" id="{E70A57E2-A0E4-4B47-AA0A-8E44FC685222}"/>
              </a:ext>
            </a:extLst>
          </p:cNvPr>
          <p:cNvPicPr>
            <a:picLocks noGrp="1" noChangeAspect="1" noChangeArrowheads="1"/>
          </p:cNvPicPr>
          <p:nvPr>
            <p:ph sz="half" idx="2"/>
          </p:nvPr>
        </p:nvPicPr>
        <p:blipFill rotWithShape="1">
          <a:blip r:embed="rId3">
            <a:alphaModFix/>
            <a:extLst>
              <a:ext uri="{28A0092B-C50C-407E-A947-70E740481C1C}">
                <a14:useLocalDpi xmlns:a14="http://schemas.microsoft.com/office/drawing/2010/main" val="0"/>
              </a:ext>
            </a:extLst>
          </a:blip>
          <a:srcRect t="12176" r="1" b="8993"/>
          <a:stretch/>
        </p:blipFill>
        <p:spPr bwMode="auto">
          <a:xfrm>
            <a:off x="4348157" y="857257"/>
            <a:ext cx="4795614" cy="51434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637B644-BC6D-4096-8486-64B7F2958828}"/>
              </a:ext>
            </a:extLst>
          </p:cNvPr>
          <p:cNvSpPr>
            <a:spLocks noGrp="1"/>
          </p:cNvSpPr>
          <p:nvPr>
            <p:ph type="title"/>
          </p:nvPr>
        </p:nvSpPr>
        <p:spPr>
          <a:xfrm>
            <a:off x="603749" y="1456084"/>
            <a:ext cx="3602727" cy="983748"/>
          </a:xfrm>
        </p:spPr>
        <p:txBody>
          <a:bodyPr vert="horz" lIns="68580" tIns="34290" rIns="68580" bIns="34290" rtlCol="0" anchor="ctr">
            <a:normAutofit/>
          </a:bodyPr>
          <a:lstStyle/>
          <a:p>
            <a:endParaRPr lang="en-US" dirty="0">
              <a:solidFill>
                <a:srgbClr val="000000"/>
              </a:solidFill>
            </a:endParaRPr>
          </a:p>
        </p:txBody>
      </p:sp>
      <p:sp>
        <p:nvSpPr>
          <p:cNvPr id="3" name="Content Placeholder 2">
            <a:extLst>
              <a:ext uri="{FF2B5EF4-FFF2-40B4-BE49-F238E27FC236}">
                <a16:creationId xmlns:a16="http://schemas.microsoft.com/office/drawing/2014/main" id="{A84FFC76-5D87-42E2-8495-4F3193520F05}"/>
              </a:ext>
            </a:extLst>
          </p:cNvPr>
          <p:cNvSpPr>
            <a:spLocks noGrp="1"/>
          </p:cNvSpPr>
          <p:nvPr>
            <p:ph sz="half" idx="1"/>
          </p:nvPr>
        </p:nvSpPr>
        <p:spPr>
          <a:xfrm>
            <a:off x="603748" y="2561357"/>
            <a:ext cx="3530102" cy="2841623"/>
          </a:xfrm>
        </p:spPr>
        <p:txBody>
          <a:bodyPr vert="horz" lIns="68580" tIns="34290" rIns="68580" bIns="34290" rtlCol="0" anchor="ctr">
            <a:normAutofit fontScale="25000" lnSpcReduction="20000"/>
          </a:bodyPr>
          <a:lstStyle/>
          <a:p>
            <a:pPr marL="0" indent="0">
              <a:buNone/>
            </a:pPr>
            <a:r>
              <a:rPr lang="en-GB" sz="6000" dirty="0">
                <a:solidFill>
                  <a:srgbClr val="000000"/>
                </a:solidFill>
              </a:rPr>
              <a:t>He dealt out riches, and every winter</a:t>
            </a:r>
          </a:p>
          <a:p>
            <a:r>
              <a:rPr lang="en-GB" sz="6000" dirty="0">
                <a:solidFill>
                  <a:srgbClr val="000000"/>
                </a:solidFill>
              </a:rPr>
              <a:t>His own apparel put about me. </a:t>
            </a:r>
          </a:p>
          <a:p>
            <a:pPr marL="0" indent="0">
              <a:buNone/>
            </a:pPr>
            <a:r>
              <a:rPr lang="en-GB" sz="6000" dirty="0">
                <a:solidFill>
                  <a:srgbClr val="000000"/>
                </a:solidFill>
              </a:rPr>
              <a:t>That lord, rich in cattle, does not profit our hands </a:t>
            </a:r>
          </a:p>
          <a:p>
            <a:pPr marL="0" indent="0">
              <a:buNone/>
            </a:pPr>
            <a:r>
              <a:rPr lang="en-GB" sz="6000" dirty="0">
                <a:solidFill>
                  <a:srgbClr val="000000"/>
                </a:solidFill>
              </a:rPr>
              <a:t>Eternal life awaits him! </a:t>
            </a:r>
          </a:p>
          <a:p>
            <a:pPr marL="0" indent="0">
              <a:buNone/>
            </a:pPr>
            <a:r>
              <a:rPr lang="en-GB" sz="6000" dirty="0">
                <a:solidFill>
                  <a:srgbClr val="000000"/>
                </a:solidFill>
              </a:rPr>
              <a:t>Mine now to rage against Saxons who've wronged me, </a:t>
            </a:r>
          </a:p>
          <a:p>
            <a:pPr marL="0" indent="0">
              <a:buNone/>
            </a:pPr>
            <a:r>
              <a:rPr lang="en-GB" sz="6000" dirty="0">
                <a:solidFill>
                  <a:srgbClr val="000000"/>
                </a:solidFill>
              </a:rPr>
              <a:t>Mine for this death bitterly to mourn. </a:t>
            </a:r>
          </a:p>
          <a:p>
            <a:pPr marL="0" indent="0">
              <a:buNone/>
            </a:pPr>
            <a:r>
              <a:rPr lang="en-GB" sz="6000" dirty="0">
                <a:solidFill>
                  <a:srgbClr val="000000"/>
                </a:solidFill>
              </a:rPr>
              <a:t>Mine, with good cause, to cry protest to God </a:t>
            </a:r>
          </a:p>
          <a:p>
            <a:pPr marL="0" indent="0">
              <a:buNone/>
            </a:pPr>
            <a:r>
              <a:rPr lang="en-GB" sz="6000" dirty="0">
                <a:solidFill>
                  <a:srgbClr val="000000"/>
                </a:solidFill>
              </a:rPr>
              <a:t>Who has left me without him.</a:t>
            </a:r>
          </a:p>
          <a:p>
            <a:pPr marL="0" indent="0">
              <a:buNone/>
            </a:pPr>
            <a:r>
              <a:rPr lang="en-GB" sz="6000" dirty="0">
                <a:solidFill>
                  <a:srgbClr val="000000"/>
                </a:solidFill>
              </a:rPr>
              <a:t>Mine now his praise, without stint or silence, </a:t>
            </a:r>
          </a:p>
          <a:p>
            <a:pPr marL="0" indent="0">
              <a:buNone/>
            </a:pPr>
            <a:r>
              <a:rPr lang="en-GB" sz="6000" dirty="0">
                <a:solidFill>
                  <a:srgbClr val="000000"/>
                </a:solidFill>
              </a:rPr>
              <a:t>Mine, henceforth, long to consider him. </a:t>
            </a:r>
          </a:p>
          <a:p>
            <a:pPr marL="0" indent="0">
              <a:buNone/>
            </a:pPr>
            <a:r>
              <a:rPr lang="en-GB" sz="6000" dirty="0">
                <a:solidFill>
                  <a:srgbClr val="000000"/>
                </a:solidFill>
              </a:rPr>
              <a:t>Grief, for as long as I  live, I shall have for him; </a:t>
            </a:r>
          </a:p>
          <a:p>
            <a:pPr marL="0" indent="0">
              <a:buNone/>
            </a:pPr>
            <a:r>
              <a:rPr lang="en-GB" sz="6000" dirty="0">
                <a:solidFill>
                  <a:srgbClr val="000000"/>
                </a:solidFill>
              </a:rPr>
              <a:t>As I am full with it, so I  must weep. </a:t>
            </a:r>
          </a:p>
          <a:p>
            <a:endParaRPr lang="en-GB" sz="1500" dirty="0">
              <a:solidFill>
                <a:srgbClr val="000000"/>
              </a:solidFill>
            </a:endParaRPr>
          </a:p>
          <a:p>
            <a:pPr marL="0" indent="0">
              <a:buNone/>
            </a:pPr>
            <a:endParaRPr lang="en-US" sz="1500" dirty="0">
              <a:solidFill>
                <a:srgbClr val="000000"/>
              </a:solidFill>
            </a:endParaRPr>
          </a:p>
          <a:p>
            <a:endParaRPr lang="en-US" sz="1500" dirty="0">
              <a:solidFill>
                <a:srgbClr val="000000"/>
              </a:solidFill>
            </a:endParaRPr>
          </a:p>
          <a:p>
            <a:endParaRPr lang="en-US" sz="1500" dirty="0">
              <a:solidFill>
                <a:srgbClr val="000000"/>
              </a:solidFill>
            </a:endParaRPr>
          </a:p>
          <a:p>
            <a:endParaRPr lang="en-US" sz="1500" dirty="0">
              <a:solidFill>
                <a:srgbClr val="000000"/>
              </a:solidFill>
            </a:endParaRPr>
          </a:p>
          <a:p>
            <a:endParaRPr lang="en-US" sz="1500" dirty="0">
              <a:solidFill>
                <a:srgbClr val="000000"/>
              </a:solidFill>
            </a:endParaRPr>
          </a:p>
          <a:p>
            <a:endParaRPr lang="en-US" sz="1500" dirty="0">
              <a:solidFill>
                <a:srgbClr val="000000"/>
              </a:solidFill>
            </a:endParaRPr>
          </a:p>
          <a:p>
            <a:r>
              <a:rPr lang="en-GB" sz="1200" dirty="0"/>
              <a:t>Illustrations and photographs of places and events in Welsh history from a children’s book called 'Flame Bearers of Welsh History’, NLW.</a:t>
            </a:r>
            <a:endParaRPr lang="en-US" sz="1200" dirty="0">
              <a:solidFill>
                <a:srgbClr val="000000"/>
              </a:solidFill>
            </a:endParaRPr>
          </a:p>
        </p:txBody>
      </p:sp>
    </p:spTree>
    <p:extLst>
      <p:ext uri="{BB962C8B-B14F-4D97-AF65-F5344CB8AC3E}">
        <p14:creationId xmlns:p14="http://schemas.microsoft.com/office/powerpoint/2010/main" val="42661164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CAC71-10CB-4687-B835-E044F13D410C}"/>
              </a:ext>
            </a:extLst>
          </p:cNvPr>
          <p:cNvSpPr>
            <a:spLocks noGrp="1"/>
          </p:cNvSpPr>
          <p:nvPr>
            <p:ph type="title"/>
          </p:nvPr>
        </p:nvSpPr>
        <p:spPr>
          <a:xfrm>
            <a:off x="628651" y="1131095"/>
            <a:ext cx="4879181" cy="198105"/>
          </a:xfrm>
        </p:spPr>
        <p:txBody>
          <a:bodyPr vert="horz" lIns="68580" tIns="34290" rIns="68580" bIns="34290" rtlCol="0" anchor="ctr">
            <a:normAutofit fontScale="90000"/>
          </a:bodyPr>
          <a:lstStyle/>
          <a:p>
            <a:endParaRPr lang="en-US" dirty="0"/>
          </a:p>
        </p:txBody>
      </p:sp>
      <p:sp>
        <p:nvSpPr>
          <p:cNvPr id="3" name="Content Placeholder 2">
            <a:extLst>
              <a:ext uri="{FF2B5EF4-FFF2-40B4-BE49-F238E27FC236}">
                <a16:creationId xmlns:a16="http://schemas.microsoft.com/office/drawing/2014/main" id="{CDD58632-0CA0-47BE-A256-E75955882651}"/>
              </a:ext>
            </a:extLst>
          </p:cNvPr>
          <p:cNvSpPr>
            <a:spLocks noGrp="1"/>
          </p:cNvSpPr>
          <p:nvPr>
            <p:ph sz="half" idx="1"/>
          </p:nvPr>
        </p:nvSpPr>
        <p:spPr>
          <a:xfrm>
            <a:off x="333256" y="1439811"/>
            <a:ext cx="4879181" cy="4015326"/>
          </a:xfrm>
        </p:spPr>
        <p:txBody>
          <a:bodyPr vert="horz" lIns="68580" tIns="34290" rIns="68580" bIns="34290" rtlCol="0">
            <a:normAutofit fontScale="25000" lnSpcReduction="20000"/>
          </a:bodyPr>
          <a:lstStyle/>
          <a:p>
            <a:pPr marL="0" indent="0">
              <a:buNone/>
            </a:pPr>
            <a:r>
              <a:rPr lang="en-GB" sz="4950" dirty="0"/>
              <a:t>Pen pan las, </a:t>
            </a:r>
            <a:r>
              <a:rPr lang="en-GB" sz="4950" dirty="0" err="1"/>
              <a:t>ni</a:t>
            </a:r>
            <a:r>
              <a:rPr lang="en-GB" sz="4950" dirty="0"/>
              <a:t> </a:t>
            </a:r>
            <a:r>
              <a:rPr lang="en-GB" sz="4950" dirty="0" err="1"/>
              <a:t>bu</a:t>
            </a:r>
            <a:r>
              <a:rPr lang="en-GB" sz="4950" dirty="0"/>
              <a:t> gas </a:t>
            </a:r>
            <a:r>
              <a:rPr lang="en-GB" sz="4950" dirty="0" err="1"/>
              <a:t>gymraw</a:t>
            </a:r>
            <a:r>
              <a:rPr lang="en-GB" sz="4950" dirty="0"/>
              <a:t>, </a:t>
            </a:r>
          </a:p>
          <a:p>
            <a:pPr marL="0" indent="0">
              <a:buNone/>
            </a:pPr>
            <a:r>
              <a:rPr lang="en-GB" sz="4950" dirty="0"/>
              <a:t>Pen pan las, </a:t>
            </a:r>
            <a:r>
              <a:rPr lang="en-GB" sz="4950" dirty="0" err="1"/>
              <a:t>oedd</a:t>
            </a:r>
            <a:r>
              <a:rPr lang="en-GB" sz="4950" dirty="0"/>
              <a:t> </a:t>
            </a:r>
            <a:r>
              <a:rPr lang="en-GB" sz="4950" dirty="0" err="1"/>
              <a:t>lesach</a:t>
            </a:r>
            <a:r>
              <a:rPr lang="en-GB" sz="4950" dirty="0"/>
              <a:t> </a:t>
            </a:r>
            <a:r>
              <a:rPr lang="en-GB" sz="4950" dirty="0" err="1"/>
              <a:t>peidiaw</a:t>
            </a:r>
            <a:r>
              <a:rPr lang="en-GB" sz="4950" dirty="0"/>
              <a:t>; </a:t>
            </a:r>
          </a:p>
          <a:p>
            <a:pPr marL="0" indent="0">
              <a:buNone/>
            </a:pPr>
            <a:r>
              <a:rPr lang="en-GB" sz="4950" dirty="0"/>
              <a:t>Pen </a:t>
            </a:r>
            <a:r>
              <a:rPr lang="en-GB" sz="4950" dirty="0" err="1"/>
              <a:t>milwr</a:t>
            </a:r>
            <a:r>
              <a:rPr lang="en-GB" sz="4950" dirty="0"/>
              <a:t>, pen </a:t>
            </a:r>
            <a:r>
              <a:rPr lang="en-GB" sz="4950" dirty="0" err="1"/>
              <a:t>moliant</a:t>
            </a:r>
            <a:r>
              <a:rPr lang="en-GB" sz="4950" dirty="0"/>
              <a:t> </a:t>
            </a:r>
            <a:r>
              <a:rPr lang="en-GB" sz="4950" dirty="0" err="1"/>
              <a:t>rhag</a:t>
            </a:r>
            <a:r>
              <a:rPr lang="en-GB" sz="4950" dirty="0"/>
              <a:t> </a:t>
            </a:r>
            <a:r>
              <a:rPr lang="en-GB" sz="4950" dirty="0" err="1"/>
              <a:t>llaw</a:t>
            </a:r>
            <a:r>
              <a:rPr lang="en-GB" sz="4950" dirty="0"/>
              <a:t>, </a:t>
            </a:r>
          </a:p>
          <a:p>
            <a:pPr marL="0" indent="0">
              <a:buNone/>
            </a:pPr>
            <a:r>
              <a:rPr lang="en-GB" sz="4950" dirty="0"/>
              <a:t>Pen dragon, pen </a:t>
            </a:r>
            <a:r>
              <a:rPr lang="en-GB" sz="4950" dirty="0" err="1"/>
              <a:t>draig</a:t>
            </a:r>
            <a:r>
              <a:rPr lang="en-GB" sz="4950" dirty="0"/>
              <a:t> </a:t>
            </a:r>
            <a:r>
              <a:rPr lang="en-GB" sz="4950" dirty="0" err="1"/>
              <a:t>oedd</a:t>
            </a:r>
            <a:r>
              <a:rPr lang="en-GB" sz="4950" dirty="0"/>
              <a:t> </a:t>
            </a:r>
            <a:r>
              <a:rPr lang="en-GB" sz="4950" dirty="0" err="1"/>
              <a:t>arnaw</a:t>
            </a:r>
            <a:r>
              <a:rPr lang="en-GB" sz="4950" dirty="0"/>
              <a:t>, </a:t>
            </a:r>
          </a:p>
          <a:p>
            <a:pPr marL="0" indent="0">
              <a:buNone/>
            </a:pPr>
            <a:r>
              <a:rPr lang="en-GB" sz="4950" dirty="0"/>
              <a:t>Pen </a:t>
            </a:r>
            <a:r>
              <a:rPr lang="en-GB" sz="4950" dirty="0" err="1"/>
              <a:t>Llywelyn</a:t>
            </a:r>
            <a:r>
              <a:rPr lang="en-GB" sz="4950" dirty="0"/>
              <a:t> </a:t>
            </a:r>
            <a:r>
              <a:rPr lang="en-GB" sz="4950" dirty="0" err="1"/>
              <a:t>deg</a:t>
            </a:r>
            <a:r>
              <a:rPr lang="en-GB" sz="4950" dirty="0"/>
              <a:t>: </a:t>
            </a:r>
            <a:r>
              <a:rPr lang="en-GB" sz="4950" dirty="0" err="1"/>
              <a:t>dygn</a:t>
            </a:r>
            <a:r>
              <a:rPr lang="en-GB" sz="4950" dirty="0"/>
              <a:t> a </a:t>
            </a:r>
            <a:r>
              <a:rPr lang="en-GB" sz="4950" dirty="0" err="1"/>
              <a:t>fraw</a:t>
            </a:r>
            <a:r>
              <a:rPr lang="en-GB" sz="4950" dirty="0"/>
              <a:t>—</a:t>
            </a:r>
            <a:r>
              <a:rPr lang="en-GB" sz="4950" dirty="0" err="1"/>
              <a:t>i’r</a:t>
            </a:r>
            <a:r>
              <a:rPr lang="en-GB" sz="4950" dirty="0"/>
              <a:t> </a:t>
            </a:r>
            <a:r>
              <a:rPr lang="en-GB" sz="4950" dirty="0" err="1"/>
              <a:t>byd</a:t>
            </a:r>
            <a:r>
              <a:rPr lang="en-GB" sz="4950" dirty="0"/>
              <a:t> </a:t>
            </a:r>
          </a:p>
          <a:p>
            <a:pPr marL="0" indent="0">
              <a:buNone/>
            </a:pPr>
            <a:r>
              <a:rPr lang="en-GB" sz="4950" dirty="0"/>
              <a:t>Bod pawl </a:t>
            </a:r>
            <a:r>
              <a:rPr lang="en-GB" sz="4950" dirty="0" err="1"/>
              <a:t>haearn</a:t>
            </a:r>
            <a:r>
              <a:rPr lang="en-GB" sz="4950" dirty="0"/>
              <a:t> </a:t>
            </a:r>
            <a:r>
              <a:rPr lang="en-GB" sz="4950" dirty="0" err="1"/>
              <a:t>trwyddaw</a:t>
            </a:r>
            <a:r>
              <a:rPr lang="en-GB" sz="4950" dirty="0"/>
              <a:t>. </a:t>
            </a:r>
          </a:p>
          <a:p>
            <a:pPr marL="0" indent="0">
              <a:buNone/>
            </a:pPr>
            <a:r>
              <a:rPr lang="en-GB" sz="4950" dirty="0"/>
              <a:t>Pen </a:t>
            </a:r>
            <a:r>
              <a:rPr lang="en-GB" sz="4950" dirty="0" err="1"/>
              <a:t>f’arglwydd</a:t>
            </a:r>
            <a:r>
              <a:rPr lang="en-GB" sz="4950" dirty="0"/>
              <a:t>, </a:t>
            </a:r>
            <a:r>
              <a:rPr lang="en-GB" sz="4950" dirty="0" err="1"/>
              <a:t>poen</a:t>
            </a:r>
            <a:r>
              <a:rPr lang="en-GB" sz="4950" dirty="0"/>
              <a:t> </a:t>
            </a:r>
            <a:r>
              <a:rPr lang="en-GB" sz="4950" dirty="0" err="1"/>
              <a:t>dygngwydd</a:t>
            </a:r>
            <a:r>
              <a:rPr lang="en-GB" sz="4950" dirty="0"/>
              <a:t> </a:t>
            </a:r>
            <a:r>
              <a:rPr lang="en-GB" sz="4950" dirty="0" err="1"/>
              <a:t>a’m</a:t>
            </a:r>
            <a:r>
              <a:rPr lang="en-GB" sz="4950" dirty="0"/>
              <a:t> daw, </a:t>
            </a:r>
          </a:p>
          <a:p>
            <a:pPr marL="0" indent="0">
              <a:buNone/>
            </a:pPr>
            <a:r>
              <a:rPr lang="en-GB" sz="4950" dirty="0"/>
              <a:t>Pen </a:t>
            </a:r>
            <a:r>
              <a:rPr lang="en-GB" sz="4950" dirty="0" err="1"/>
              <a:t>f’enaid</a:t>
            </a:r>
            <a:r>
              <a:rPr lang="en-GB" sz="4950" dirty="0"/>
              <a:t> </a:t>
            </a:r>
            <a:r>
              <a:rPr lang="en-GB" sz="4950" dirty="0" err="1"/>
              <a:t>heb</a:t>
            </a:r>
            <a:r>
              <a:rPr lang="en-GB" sz="4950" dirty="0"/>
              <a:t> </a:t>
            </a:r>
            <a:r>
              <a:rPr lang="en-GB" sz="4950" dirty="0" err="1"/>
              <a:t>fanag</a:t>
            </a:r>
            <a:r>
              <a:rPr lang="en-GB" sz="4950" dirty="0"/>
              <a:t> </a:t>
            </a:r>
            <a:r>
              <a:rPr lang="en-GB" sz="4950" dirty="0" err="1"/>
              <a:t>arnaw</a:t>
            </a:r>
            <a:r>
              <a:rPr lang="en-GB" sz="4950" dirty="0"/>
              <a:t>, </a:t>
            </a:r>
          </a:p>
          <a:p>
            <a:pPr marL="0" indent="0">
              <a:buNone/>
            </a:pPr>
            <a:r>
              <a:rPr lang="en-GB" sz="4950" dirty="0"/>
              <a:t>Pen a fu </a:t>
            </a:r>
            <a:r>
              <a:rPr lang="en-GB" sz="4950" dirty="0" err="1"/>
              <a:t>berchen</a:t>
            </a:r>
            <a:r>
              <a:rPr lang="en-GB" sz="4950" dirty="0"/>
              <a:t> </a:t>
            </a:r>
            <a:r>
              <a:rPr lang="en-GB" sz="4950" dirty="0" err="1"/>
              <a:t>ar</a:t>
            </a:r>
            <a:r>
              <a:rPr lang="en-GB" sz="4950" dirty="0"/>
              <a:t> </a:t>
            </a:r>
            <a:r>
              <a:rPr lang="en-GB" sz="4950" dirty="0" err="1"/>
              <a:t>barch</a:t>
            </a:r>
            <a:r>
              <a:rPr lang="en-GB" sz="4950" dirty="0"/>
              <a:t> </a:t>
            </a:r>
            <a:r>
              <a:rPr lang="en-GB" sz="4950" dirty="0" err="1"/>
              <a:t>naw</a:t>
            </a:r>
            <a:r>
              <a:rPr lang="en-GB" sz="4950" dirty="0"/>
              <a:t>—</a:t>
            </a:r>
            <a:r>
              <a:rPr lang="en-GB" sz="4950" dirty="0" err="1"/>
              <a:t>canwlad</a:t>
            </a:r>
            <a:r>
              <a:rPr lang="en-GB" sz="4950" dirty="0"/>
              <a:t> </a:t>
            </a:r>
          </a:p>
          <a:p>
            <a:pPr marL="0" indent="0">
              <a:buNone/>
            </a:pPr>
            <a:r>
              <a:rPr lang="en-GB" sz="4950" dirty="0"/>
              <a:t>A </a:t>
            </a:r>
            <a:r>
              <a:rPr lang="en-GB" sz="4950" dirty="0" err="1"/>
              <a:t>naw</a:t>
            </a:r>
            <a:r>
              <a:rPr lang="en-GB" sz="4950" dirty="0"/>
              <a:t> </a:t>
            </a:r>
            <a:r>
              <a:rPr lang="en-GB" sz="4950" dirty="0" err="1"/>
              <a:t>canwledd</a:t>
            </a:r>
            <a:r>
              <a:rPr lang="en-GB" sz="4950" dirty="0"/>
              <a:t> </a:t>
            </a:r>
            <a:r>
              <a:rPr lang="en-GB" sz="4950" dirty="0" err="1"/>
              <a:t>iddaw</a:t>
            </a:r>
            <a:r>
              <a:rPr lang="en-GB" sz="4950" dirty="0"/>
              <a:t>;</a:t>
            </a:r>
          </a:p>
          <a:p>
            <a:pPr marL="0" indent="0">
              <a:buNone/>
            </a:pPr>
            <a:r>
              <a:rPr lang="en-GB" sz="4950" dirty="0"/>
              <a:t>Pen </a:t>
            </a:r>
            <a:r>
              <a:rPr lang="en-GB" sz="4950" dirty="0" err="1"/>
              <a:t>tëyrn</a:t>
            </a:r>
            <a:r>
              <a:rPr lang="en-GB" sz="4950" dirty="0"/>
              <a:t>, </a:t>
            </a:r>
            <a:r>
              <a:rPr lang="en-GB" sz="4950" dirty="0" err="1"/>
              <a:t>hëyrn</a:t>
            </a:r>
            <a:r>
              <a:rPr lang="en-GB" sz="4950" dirty="0"/>
              <a:t> </a:t>
            </a:r>
            <a:r>
              <a:rPr lang="en-GB" sz="4950" dirty="0" err="1"/>
              <a:t>hëid</a:t>
            </a:r>
            <a:r>
              <a:rPr lang="en-GB" sz="4950" dirty="0"/>
              <a:t> </a:t>
            </a:r>
            <a:r>
              <a:rPr lang="en-GB" sz="4950" dirty="0" err="1"/>
              <a:t>o’i</a:t>
            </a:r>
            <a:r>
              <a:rPr lang="en-GB" sz="4950" dirty="0"/>
              <a:t> law, </a:t>
            </a:r>
          </a:p>
          <a:p>
            <a:pPr marL="0" indent="0">
              <a:buNone/>
            </a:pPr>
            <a:r>
              <a:rPr lang="en-GB" sz="4950" dirty="0"/>
              <a:t>Pen </a:t>
            </a:r>
            <a:r>
              <a:rPr lang="en-GB" sz="4950" dirty="0" err="1"/>
              <a:t>teÿrnwalch</a:t>
            </a:r>
            <a:r>
              <a:rPr lang="en-GB" sz="4950" dirty="0"/>
              <a:t> </a:t>
            </a:r>
            <a:r>
              <a:rPr lang="en-GB" sz="4950" dirty="0" err="1"/>
              <a:t>balch</a:t>
            </a:r>
            <a:r>
              <a:rPr lang="en-GB" sz="4950" dirty="0"/>
              <a:t>, </a:t>
            </a:r>
            <a:r>
              <a:rPr lang="en-GB" sz="4950" dirty="0" err="1"/>
              <a:t>bwlch</a:t>
            </a:r>
            <a:r>
              <a:rPr lang="en-GB" sz="4950" dirty="0"/>
              <a:t> </a:t>
            </a:r>
            <a:r>
              <a:rPr lang="en-GB" sz="4950" dirty="0" err="1"/>
              <a:t>edeifnaw</a:t>
            </a:r>
            <a:r>
              <a:rPr lang="en-GB" sz="4950" dirty="0"/>
              <a:t>, </a:t>
            </a:r>
          </a:p>
          <a:p>
            <a:pPr marL="0" indent="0">
              <a:buNone/>
            </a:pPr>
            <a:r>
              <a:rPr lang="en-GB" sz="4950" dirty="0"/>
              <a:t>Pen </a:t>
            </a:r>
            <a:r>
              <a:rPr lang="en-GB" sz="4950" dirty="0" err="1"/>
              <a:t>teÿrnaidd</a:t>
            </a:r>
            <a:r>
              <a:rPr lang="en-GB" sz="4950" dirty="0"/>
              <a:t>, </a:t>
            </a:r>
            <a:r>
              <a:rPr lang="en-GB" sz="4950" dirty="0" err="1"/>
              <a:t>flaidd</a:t>
            </a:r>
            <a:r>
              <a:rPr lang="en-GB" sz="4950" dirty="0"/>
              <a:t> </a:t>
            </a:r>
            <a:r>
              <a:rPr lang="en-GB" sz="4950" dirty="0" err="1"/>
              <a:t>flaengar</a:t>
            </a:r>
            <a:r>
              <a:rPr lang="en-GB" sz="4950" dirty="0"/>
              <a:t>, </a:t>
            </a:r>
            <a:r>
              <a:rPr lang="en-GB" sz="4950" dirty="0" err="1"/>
              <a:t>ganthaw</a:t>
            </a:r>
            <a:r>
              <a:rPr lang="en-GB" sz="4950" dirty="0"/>
              <a:t>:</a:t>
            </a:r>
          </a:p>
          <a:p>
            <a:pPr marL="0" indent="0">
              <a:buNone/>
            </a:pPr>
            <a:r>
              <a:rPr lang="en-GB" sz="4950" dirty="0"/>
              <a:t>Pen </a:t>
            </a:r>
            <a:r>
              <a:rPr lang="en-GB" sz="4950" dirty="0" err="1"/>
              <a:t>teÿrnedd</a:t>
            </a:r>
            <a:r>
              <a:rPr lang="en-GB" sz="4950" dirty="0"/>
              <a:t> </a:t>
            </a:r>
            <a:r>
              <a:rPr lang="en-GB" sz="4950" dirty="0" err="1"/>
              <a:t>nef</a:t>
            </a:r>
            <a:r>
              <a:rPr lang="en-GB" sz="4950" dirty="0"/>
              <a:t>, </a:t>
            </a:r>
            <a:r>
              <a:rPr lang="en-GB" sz="4950" dirty="0" err="1"/>
              <a:t>Ei</a:t>
            </a:r>
            <a:r>
              <a:rPr lang="en-GB" sz="4950" dirty="0"/>
              <a:t> </a:t>
            </a:r>
            <a:r>
              <a:rPr lang="en-GB" sz="4950" dirty="0" err="1"/>
              <a:t>nawdd</a:t>
            </a:r>
            <a:r>
              <a:rPr lang="en-GB" sz="4950" dirty="0"/>
              <a:t> </a:t>
            </a:r>
            <a:r>
              <a:rPr lang="en-GB" sz="4950" dirty="0" err="1"/>
              <a:t>arnaw</a:t>
            </a:r>
            <a:r>
              <a:rPr lang="en-GB" sz="4950" dirty="0"/>
              <a:t>! </a:t>
            </a:r>
          </a:p>
          <a:p>
            <a:pPr marL="0" indent="0">
              <a:buNone/>
            </a:pPr>
            <a:r>
              <a:rPr lang="en-GB" sz="4950" dirty="0" err="1"/>
              <a:t>Gwyndëyrn</a:t>
            </a:r>
            <a:r>
              <a:rPr lang="en-GB" sz="4950" dirty="0"/>
              <a:t> (</a:t>
            </a:r>
            <a:r>
              <a:rPr lang="en-GB" sz="4950" dirty="0" err="1"/>
              <a:t>orthyrn</a:t>
            </a:r>
            <a:r>
              <a:rPr lang="en-GB" sz="4950" dirty="0"/>
              <a:t> </a:t>
            </a:r>
            <a:r>
              <a:rPr lang="en-GB" sz="4950" dirty="0" err="1"/>
              <a:t>wrthaw</a:t>
            </a:r>
            <a:r>
              <a:rPr lang="en-GB" sz="4950" dirty="0"/>
              <a:t>—</a:t>
            </a:r>
            <a:r>
              <a:rPr lang="en-GB" sz="4950" dirty="0" err="1"/>
              <a:t>gwendorf</a:t>
            </a:r>
            <a:r>
              <a:rPr lang="en-GB" sz="4950" dirty="0"/>
              <a:t> </a:t>
            </a:r>
            <a:r>
              <a:rPr lang="en-GB" sz="4950" dirty="0" err="1"/>
              <a:t>Gorf</a:t>
            </a:r>
            <a:r>
              <a:rPr lang="en-GB" sz="4950" dirty="0"/>
              <a:t>) </a:t>
            </a:r>
          </a:p>
          <a:p>
            <a:pPr marL="0" indent="0">
              <a:buNone/>
            </a:pPr>
            <a:r>
              <a:rPr lang="en-GB" sz="4950" dirty="0" err="1"/>
              <a:t>Gorfynt</a:t>
            </a:r>
            <a:r>
              <a:rPr lang="en-GB" sz="4950" dirty="0"/>
              <a:t> </a:t>
            </a:r>
            <a:r>
              <a:rPr lang="en-GB" sz="4950" dirty="0" err="1"/>
              <a:t>hynt</a:t>
            </a:r>
            <a:r>
              <a:rPr lang="en-GB" sz="4950" dirty="0"/>
              <a:t> </a:t>
            </a:r>
            <a:r>
              <a:rPr lang="en-GB" sz="4950" dirty="0" err="1"/>
              <a:t>hyd</a:t>
            </a:r>
            <a:r>
              <a:rPr lang="en-GB" sz="4950" dirty="0"/>
              <a:t> </a:t>
            </a:r>
            <a:r>
              <a:rPr lang="en-GB" sz="4950" dirty="0" err="1"/>
              <a:t>Lydaw</a:t>
            </a:r>
            <a:r>
              <a:rPr lang="en-GB" sz="4950" dirty="0"/>
              <a:t>, </a:t>
            </a:r>
          </a:p>
          <a:p>
            <a:pPr marL="0" indent="0">
              <a:buNone/>
            </a:pPr>
            <a:r>
              <a:rPr lang="en-GB" sz="4950" dirty="0" err="1"/>
              <a:t>Gwir</a:t>
            </a:r>
            <a:r>
              <a:rPr lang="en-GB" sz="4950" dirty="0"/>
              <a:t> </a:t>
            </a:r>
            <a:r>
              <a:rPr lang="en-GB" sz="4950" dirty="0" err="1"/>
              <a:t>freiniawl</a:t>
            </a:r>
            <a:r>
              <a:rPr lang="en-GB" sz="4950" dirty="0"/>
              <a:t> </a:t>
            </a:r>
            <a:r>
              <a:rPr lang="en-GB" sz="4950" dirty="0" err="1"/>
              <a:t>frenin</a:t>
            </a:r>
            <a:r>
              <a:rPr lang="en-GB" sz="4950" dirty="0"/>
              <a:t> </a:t>
            </a:r>
            <a:r>
              <a:rPr lang="en-GB" sz="4950" dirty="0" err="1"/>
              <a:t>Aberffraw</a:t>
            </a:r>
            <a:r>
              <a:rPr lang="en-GB" sz="4950" dirty="0"/>
              <a:t>,</a:t>
            </a:r>
          </a:p>
          <a:p>
            <a:pPr marL="0" indent="0">
              <a:buNone/>
            </a:pPr>
            <a:r>
              <a:rPr lang="en-GB" sz="4950" dirty="0"/>
              <a:t> </a:t>
            </a:r>
            <a:r>
              <a:rPr lang="en-GB" sz="4950" dirty="0" err="1"/>
              <a:t>Gwenwlad</a:t>
            </a:r>
            <a:r>
              <a:rPr lang="en-GB" sz="4950" dirty="0"/>
              <a:t> </a:t>
            </a:r>
            <a:r>
              <a:rPr lang="en-GB" sz="4950" dirty="0" err="1"/>
              <a:t>nef</a:t>
            </a:r>
            <a:r>
              <a:rPr lang="en-GB" sz="4950" dirty="0"/>
              <a:t> </a:t>
            </a:r>
            <a:r>
              <a:rPr lang="en-GB" sz="4950" dirty="0" err="1"/>
              <a:t>boed</a:t>
            </a:r>
            <a:r>
              <a:rPr lang="en-GB" sz="4950" dirty="0"/>
              <a:t> </a:t>
            </a:r>
            <a:r>
              <a:rPr lang="en-GB" sz="4950" dirty="0" err="1"/>
              <a:t>addef</a:t>
            </a:r>
            <a:r>
              <a:rPr lang="en-GB" sz="4950" dirty="0"/>
              <a:t> </a:t>
            </a:r>
            <a:r>
              <a:rPr lang="en-GB" sz="4950" dirty="0" err="1"/>
              <a:t>iddaw</a:t>
            </a:r>
            <a:r>
              <a:rPr lang="en-GB" sz="4950" dirty="0"/>
              <a:t>!</a:t>
            </a:r>
            <a:endParaRPr lang="en-US" sz="4650" dirty="0"/>
          </a:p>
          <a:p>
            <a:endParaRPr lang="en-US" sz="4650" dirty="0"/>
          </a:p>
          <a:p>
            <a:endParaRPr lang="en-US" sz="4650" dirty="0"/>
          </a:p>
          <a:p>
            <a:endParaRPr lang="en-US" dirty="0"/>
          </a:p>
          <a:p>
            <a:endParaRPr lang="en-US" dirty="0"/>
          </a:p>
          <a:p>
            <a:endParaRPr lang="en-US" dirty="0"/>
          </a:p>
          <a:p>
            <a:pPr marL="0" indent="0">
              <a:buNone/>
            </a:pPr>
            <a:r>
              <a:rPr lang="en-GB" sz="900" dirty="0"/>
              <a:t>Photo: Seth Whales, Sculpture by Henry Pegram of </a:t>
            </a:r>
            <a:r>
              <a:rPr lang="en-GB" sz="900" dirty="0" err="1"/>
              <a:t>Llywelyn</a:t>
            </a:r>
            <a:r>
              <a:rPr lang="en-GB" sz="900" dirty="0"/>
              <a:t> the Last at City Hall, Cardiff, Wales.</a:t>
            </a:r>
            <a:endParaRPr lang="en-US" sz="900" dirty="0"/>
          </a:p>
        </p:txBody>
      </p:sp>
      <p:pic>
        <p:nvPicPr>
          <p:cNvPr id="2050" name="Picture 2">
            <a:extLst>
              <a:ext uri="{FF2B5EF4-FFF2-40B4-BE49-F238E27FC236}">
                <a16:creationId xmlns:a16="http://schemas.microsoft.com/office/drawing/2014/main" id="{68EC1E39-CB9A-49C9-AE33-3330E5649015}"/>
              </a:ext>
            </a:extLst>
          </p:cNvPr>
          <p:cNvPicPr>
            <a:picLocks noGrp="1" noChangeAspect="1" noChangeArrowheads="1"/>
          </p:cNvPicPr>
          <p:nvPr>
            <p:ph sz="half" idx="2"/>
          </p:nvPr>
        </p:nvPicPr>
        <p:blipFill rotWithShape="1">
          <a:blip r:embed="rId2" cstate="print">
            <a:extLst>
              <a:ext uri="{28A0092B-C50C-407E-A947-70E740481C1C}">
                <a14:useLocalDpi xmlns:a14="http://schemas.microsoft.com/office/drawing/2010/main" val="0"/>
              </a:ext>
            </a:extLst>
          </a:blip>
          <a:srcRect l="17714"/>
          <a:stretch/>
        </p:blipFill>
        <p:spPr bwMode="auto">
          <a:xfrm>
            <a:off x="5803227" y="857250"/>
            <a:ext cx="2666404" cy="5143501"/>
          </a:xfrm>
          <a:prstGeom prst="rect">
            <a:avLst/>
          </a:prstGeom>
          <a:noFill/>
          <a:extLst>
            <a:ext uri="{909E8E84-426E-40DD-AFC4-6F175D3DCCD1}">
              <a14:hiddenFill xmlns:a14="http://schemas.microsoft.com/office/drawing/2010/main">
                <a:solidFill>
                  <a:srgbClr val="FFFFFF"/>
                </a:solidFill>
              </a14:hiddenFill>
            </a:ext>
          </a:extLst>
        </p:spPr>
      </p:pic>
      <p:sp>
        <p:nvSpPr>
          <p:cNvPr id="71" name="Rectangle 70">
            <a:extLst>
              <a:ext uri="{FF2B5EF4-FFF2-40B4-BE49-F238E27FC236}">
                <a16:creationId xmlns:a16="http://schemas.microsoft.com/office/drawing/2014/main" id="{C413D172-8B6A-47F5-9813-DE455773F3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69630" y="857250"/>
            <a:ext cx="685800" cy="514350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sz="1350"/>
          </a:p>
        </p:txBody>
      </p:sp>
    </p:spTree>
    <p:extLst>
      <p:ext uri="{BB962C8B-B14F-4D97-AF65-F5344CB8AC3E}">
        <p14:creationId xmlns:p14="http://schemas.microsoft.com/office/powerpoint/2010/main" val="1085921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CAC71-10CB-4687-B835-E044F13D410C}"/>
              </a:ext>
            </a:extLst>
          </p:cNvPr>
          <p:cNvSpPr>
            <a:spLocks noGrp="1"/>
          </p:cNvSpPr>
          <p:nvPr>
            <p:ph type="title"/>
          </p:nvPr>
        </p:nvSpPr>
        <p:spPr>
          <a:xfrm>
            <a:off x="628651" y="1131095"/>
            <a:ext cx="4879181" cy="198105"/>
          </a:xfrm>
        </p:spPr>
        <p:txBody>
          <a:bodyPr vert="horz" lIns="68580" tIns="34290" rIns="68580" bIns="34290" rtlCol="0" anchor="ctr">
            <a:normAutofit fontScale="90000"/>
          </a:bodyPr>
          <a:lstStyle/>
          <a:p>
            <a:endParaRPr lang="en-US" dirty="0"/>
          </a:p>
        </p:txBody>
      </p:sp>
      <p:sp>
        <p:nvSpPr>
          <p:cNvPr id="3" name="Content Placeholder 2">
            <a:extLst>
              <a:ext uri="{FF2B5EF4-FFF2-40B4-BE49-F238E27FC236}">
                <a16:creationId xmlns:a16="http://schemas.microsoft.com/office/drawing/2014/main" id="{CDD58632-0CA0-47BE-A256-E75955882651}"/>
              </a:ext>
            </a:extLst>
          </p:cNvPr>
          <p:cNvSpPr>
            <a:spLocks noGrp="1"/>
          </p:cNvSpPr>
          <p:nvPr>
            <p:ph sz="half" idx="1"/>
          </p:nvPr>
        </p:nvSpPr>
        <p:spPr>
          <a:xfrm>
            <a:off x="333256" y="1439811"/>
            <a:ext cx="4879181" cy="4015326"/>
          </a:xfrm>
        </p:spPr>
        <p:txBody>
          <a:bodyPr vert="horz" lIns="68580" tIns="34290" rIns="68580" bIns="34290" rtlCol="0">
            <a:normAutofit fontScale="25000" lnSpcReduction="20000"/>
          </a:bodyPr>
          <a:lstStyle/>
          <a:p>
            <a:pPr marL="0" indent="0">
              <a:buNone/>
            </a:pPr>
            <a:r>
              <a:rPr lang="en-GB" sz="4650" dirty="0"/>
              <a:t>When that head fell, men welcomed terror, </a:t>
            </a:r>
          </a:p>
          <a:p>
            <a:pPr marL="0" indent="0">
              <a:buNone/>
            </a:pPr>
            <a:r>
              <a:rPr lang="en-GB" sz="4650" dirty="0"/>
              <a:t>When that head fell, it were better to stop. </a:t>
            </a:r>
          </a:p>
          <a:p>
            <a:pPr marL="0" indent="0">
              <a:buNone/>
            </a:pPr>
            <a:r>
              <a:rPr lang="en-GB" sz="4650" dirty="0"/>
              <a:t>Soldier head, head praised hereafter, </a:t>
            </a:r>
          </a:p>
          <a:p>
            <a:pPr marL="0" indent="0">
              <a:buNone/>
            </a:pPr>
            <a:r>
              <a:rPr lang="en-GB" sz="4650" dirty="0"/>
              <a:t>Head of a dragon, a  hero's head on him, </a:t>
            </a:r>
          </a:p>
          <a:p>
            <a:pPr marL="0" indent="0">
              <a:buNone/>
            </a:pPr>
            <a:r>
              <a:rPr lang="en-GB" sz="4650" dirty="0"/>
              <a:t>Fair head of </a:t>
            </a:r>
            <a:r>
              <a:rPr lang="en-GB" sz="4650" dirty="0" err="1"/>
              <a:t>Llywelyn</a:t>
            </a:r>
            <a:r>
              <a:rPr lang="en-GB" sz="4650" dirty="0"/>
              <a:t>, a  harsh fear to the world </a:t>
            </a:r>
          </a:p>
          <a:p>
            <a:pPr marL="0" indent="0">
              <a:buNone/>
            </a:pPr>
            <a:r>
              <a:rPr lang="en-GB" sz="4650" dirty="0"/>
              <a:t>That an iron stake should rive it.</a:t>
            </a:r>
          </a:p>
          <a:p>
            <a:pPr marL="0" indent="0">
              <a:buNone/>
            </a:pPr>
            <a:r>
              <a:rPr lang="en-GB" sz="4650" dirty="0"/>
              <a:t>Head of my lord, the pain of his downfall, </a:t>
            </a:r>
          </a:p>
          <a:p>
            <a:pPr marL="0" indent="0">
              <a:buNone/>
            </a:pPr>
            <a:r>
              <a:rPr lang="en-GB" sz="4650" dirty="0"/>
              <a:t>Head of my soul, no name upon it, </a:t>
            </a:r>
          </a:p>
          <a:p>
            <a:pPr marL="0" indent="0">
              <a:buNone/>
            </a:pPr>
            <a:r>
              <a:rPr lang="en-GB" sz="4650" dirty="0"/>
              <a:t>A head that, once, nine hundred lands honoured, </a:t>
            </a:r>
          </a:p>
          <a:p>
            <a:pPr marL="0" indent="0">
              <a:buNone/>
            </a:pPr>
            <a:r>
              <a:rPr lang="en-GB" sz="4650" dirty="0"/>
              <a:t>Nine hundred feasts gave homage. </a:t>
            </a:r>
          </a:p>
          <a:p>
            <a:pPr marL="0" indent="0">
              <a:buNone/>
            </a:pPr>
            <a:r>
              <a:rPr lang="en-GB" sz="4650" dirty="0"/>
              <a:t>Head of a  king, iron flew from his hand, </a:t>
            </a:r>
          </a:p>
          <a:p>
            <a:pPr marL="0" indent="0">
              <a:buNone/>
            </a:pPr>
            <a:r>
              <a:rPr lang="en-GB" sz="4650" dirty="0"/>
              <a:t>Proud head of a  king hawk, he breached the war-line, </a:t>
            </a:r>
          </a:p>
          <a:p>
            <a:pPr marL="0" indent="0">
              <a:buNone/>
            </a:pPr>
            <a:r>
              <a:rPr lang="en-GB" sz="4650" dirty="0"/>
              <a:t>Head of a  kingly and thrusting wolf –</a:t>
            </a:r>
          </a:p>
          <a:p>
            <a:pPr marL="0" indent="0">
              <a:buNone/>
            </a:pPr>
            <a:r>
              <a:rPr lang="en-GB" sz="4650" dirty="0"/>
              <a:t>0 high king of heaven, be refuge for him! </a:t>
            </a:r>
          </a:p>
          <a:p>
            <a:pPr marL="0" indent="0">
              <a:buNone/>
            </a:pPr>
            <a:r>
              <a:rPr lang="en-GB" sz="4650" dirty="0"/>
              <a:t>High lord and blest prince, support of the host, </a:t>
            </a:r>
          </a:p>
          <a:p>
            <a:pPr marL="0" indent="0">
              <a:buNone/>
            </a:pPr>
            <a:r>
              <a:rPr lang="en-GB" sz="4650" dirty="0"/>
              <a:t>Ambitious even to Brittany, </a:t>
            </a:r>
          </a:p>
          <a:p>
            <a:pPr marL="0" indent="0">
              <a:buNone/>
            </a:pPr>
            <a:r>
              <a:rPr lang="en-GB" sz="4650" dirty="0"/>
              <a:t>The true and regal king of </a:t>
            </a:r>
            <a:r>
              <a:rPr lang="en-GB" sz="4650" dirty="0" err="1"/>
              <a:t>Aberffraw</a:t>
            </a:r>
            <a:r>
              <a:rPr lang="en-GB" sz="4650" dirty="0"/>
              <a:t>, </a:t>
            </a:r>
          </a:p>
          <a:p>
            <a:pPr marL="0" indent="0">
              <a:buNone/>
            </a:pPr>
            <a:r>
              <a:rPr lang="en-GB" sz="4650" dirty="0"/>
              <a:t>May heaven's white land now be his home! </a:t>
            </a:r>
          </a:p>
          <a:p>
            <a:endParaRPr lang="en-GB" sz="4650" dirty="0"/>
          </a:p>
          <a:p>
            <a:r>
              <a:rPr lang="en-GB" sz="4650" dirty="0"/>
              <a:t>[trans. Conran, Anthony, </a:t>
            </a:r>
            <a:r>
              <a:rPr lang="en-GB" sz="4650" i="1" dirty="0"/>
              <a:t>Welsh verse</a:t>
            </a:r>
            <a:r>
              <a:rPr lang="en-GB" sz="4650" dirty="0"/>
              <a:t>]</a:t>
            </a:r>
            <a:endParaRPr lang="en-US" sz="4650" dirty="0"/>
          </a:p>
          <a:p>
            <a:endParaRPr lang="en-US" sz="4650" dirty="0"/>
          </a:p>
          <a:p>
            <a:endParaRPr lang="en-US" sz="4650" dirty="0"/>
          </a:p>
          <a:p>
            <a:endParaRPr lang="en-US" sz="4650" dirty="0"/>
          </a:p>
          <a:p>
            <a:endParaRPr lang="en-US" dirty="0"/>
          </a:p>
          <a:p>
            <a:endParaRPr lang="en-US" dirty="0"/>
          </a:p>
          <a:p>
            <a:endParaRPr lang="en-US" dirty="0"/>
          </a:p>
          <a:p>
            <a:pPr marL="0" indent="0">
              <a:buNone/>
            </a:pPr>
            <a:r>
              <a:rPr lang="en-GB" sz="900" dirty="0"/>
              <a:t>Photo: Seth Whales, Sculpture by Henry Pegram of </a:t>
            </a:r>
            <a:r>
              <a:rPr lang="en-GB" sz="900" dirty="0" err="1"/>
              <a:t>Llywelyn</a:t>
            </a:r>
            <a:r>
              <a:rPr lang="en-GB" sz="900" dirty="0"/>
              <a:t> the Last at City Hall, Cardiff, Wales.</a:t>
            </a:r>
            <a:endParaRPr lang="en-US" sz="900" dirty="0"/>
          </a:p>
        </p:txBody>
      </p:sp>
      <p:pic>
        <p:nvPicPr>
          <p:cNvPr id="2050" name="Picture 2">
            <a:extLst>
              <a:ext uri="{FF2B5EF4-FFF2-40B4-BE49-F238E27FC236}">
                <a16:creationId xmlns:a16="http://schemas.microsoft.com/office/drawing/2014/main" id="{68EC1E39-CB9A-49C9-AE33-3330E5649015}"/>
              </a:ext>
            </a:extLst>
          </p:cNvPr>
          <p:cNvPicPr>
            <a:picLocks noGrp="1" noChangeAspect="1" noChangeArrowheads="1"/>
          </p:cNvPicPr>
          <p:nvPr>
            <p:ph sz="half" idx="2"/>
          </p:nvPr>
        </p:nvPicPr>
        <p:blipFill rotWithShape="1">
          <a:blip r:embed="rId2" cstate="print">
            <a:extLst>
              <a:ext uri="{28A0092B-C50C-407E-A947-70E740481C1C}">
                <a14:useLocalDpi xmlns:a14="http://schemas.microsoft.com/office/drawing/2010/main" val="0"/>
              </a:ext>
            </a:extLst>
          </a:blip>
          <a:srcRect l="17714"/>
          <a:stretch/>
        </p:blipFill>
        <p:spPr bwMode="auto">
          <a:xfrm>
            <a:off x="5803227" y="857250"/>
            <a:ext cx="2666404" cy="5143501"/>
          </a:xfrm>
          <a:prstGeom prst="rect">
            <a:avLst/>
          </a:prstGeom>
          <a:noFill/>
          <a:extLst>
            <a:ext uri="{909E8E84-426E-40DD-AFC4-6F175D3DCCD1}">
              <a14:hiddenFill xmlns:a14="http://schemas.microsoft.com/office/drawing/2010/main">
                <a:solidFill>
                  <a:srgbClr val="FFFFFF"/>
                </a:solidFill>
              </a14:hiddenFill>
            </a:ext>
          </a:extLst>
        </p:spPr>
      </p:pic>
      <p:sp>
        <p:nvSpPr>
          <p:cNvPr id="71" name="Rectangle 70">
            <a:extLst>
              <a:ext uri="{FF2B5EF4-FFF2-40B4-BE49-F238E27FC236}">
                <a16:creationId xmlns:a16="http://schemas.microsoft.com/office/drawing/2014/main" id="{C413D172-8B6A-47F5-9813-DE455773F3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69630" y="857250"/>
            <a:ext cx="685800" cy="514350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sz="1350"/>
          </a:p>
        </p:txBody>
      </p:sp>
    </p:spTree>
    <p:extLst>
      <p:ext uri="{BB962C8B-B14F-4D97-AF65-F5344CB8AC3E}">
        <p14:creationId xmlns:p14="http://schemas.microsoft.com/office/powerpoint/2010/main" val="5878096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7C902-4FDC-A5D6-3655-EB30C7806AF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F034F8E-5D91-501E-2193-3EB3E2EBB506}"/>
              </a:ext>
            </a:extLst>
          </p:cNvPr>
          <p:cNvSpPr>
            <a:spLocks noGrp="1"/>
          </p:cNvSpPr>
          <p:nvPr>
            <p:ph sz="half" idx="1"/>
          </p:nvPr>
        </p:nvSpPr>
        <p:spPr>
          <a:xfrm>
            <a:off x="628650" y="2226469"/>
            <a:ext cx="3886200" cy="3500438"/>
          </a:xfrm>
        </p:spPr>
        <p:txBody>
          <a:bodyPr>
            <a:normAutofit fontScale="70000" lnSpcReduction="20000"/>
          </a:bodyPr>
          <a:lstStyle/>
          <a:p>
            <a:pPr marL="0" indent="0">
              <a:buNone/>
            </a:pPr>
            <a:r>
              <a:rPr lang="en-GB" dirty="0">
                <a:solidFill>
                  <a:srgbClr val="212529"/>
                </a:solidFill>
                <a:latin typeface="Montserrat" panose="020F0502020204030204" pitchFamily="2" charset="0"/>
              </a:rPr>
              <a:t>Jerry Hunter:</a:t>
            </a:r>
          </a:p>
          <a:p>
            <a:pPr marL="0" indent="0">
              <a:buNone/>
            </a:pPr>
            <a:r>
              <a:rPr lang="en-GB" dirty="0">
                <a:solidFill>
                  <a:srgbClr val="212529"/>
                </a:solidFill>
                <a:latin typeface="Montserrat" panose="020F0502020204030204" pitchFamily="2" charset="0"/>
              </a:rPr>
              <a:t>‘</a:t>
            </a:r>
            <a:r>
              <a:rPr lang="en-GB" b="0" i="0" dirty="0">
                <a:solidFill>
                  <a:srgbClr val="212529"/>
                </a:solidFill>
                <a:effectLst/>
                <a:latin typeface="Montserrat" panose="020F0502020204030204" pitchFamily="2" charset="0"/>
              </a:rPr>
              <a:t>Great poetry is often personal in a way which invites others into that private sphere, the voice of the poet’s persona speaking for the community as well as for himself, making the reception of the text both personal and communal at the same time.’</a:t>
            </a:r>
          </a:p>
          <a:p>
            <a:pPr marL="0" indent="0">
              <a:buNone/>
            </a:pPr>
            <a:r>
              <a:rPr lang="en-GB" dirty="0">
                <a:hlinkClick r:id="rId2"/>
              </a:rPr>
              <a:t>Yr Hen Iaith part twenty two: The end of the world as we knew it</a:t>
            </a:r>
            <a:endParaRPr lang="en-GB" dirty="0"/>
          </a:p>
        </p:txBody>
      </p:sp>
      <p:sp>
        <p:nvSpPr>
          <p:cNvPr id="4" name="Content Placeholder 3">
            <a:extLst>
              <a:ext uri="{FF2B5EF4-FFF2-40B4-BE49-F238E27FC236}">
                <a16:creationId xmlns:a16="http://schemas.microsoft.com/office/drawing/2014/main" id="{63D4D90F-0FA3-963B-D744-F89F8ECF3BE2}"/>
              </a:ext>
            </a:extLst>
          </p:cNvPr>
          <p:cNvSpPr>
            <a:spLocks noGrp="1"/>
          </p:cNvSpPr>
          <p:nvPr>
            <p:ph sz="half" idx="2"/>
          </p:nvPr>
        </p:nvSpPr>
        <p:spPr>
          <a:xfrm>
            <a:off x="4629150" y="2226469"/>
            <a:ext cx="3886200" cy="3427299"/>
          </a:xfrm>
        </p:spPr>
        <p:txBody>
          <a:bodyPr>
            <a:normAutofit fontScale="70000" lnSpcReduction="20000"/>
          </a:bodyPr>
          <a:lstStyle/>
          <a:p>
            <a:endParaRPr lang="en-GB" dirty="0"/>
          </a:p>
        </p:txBody>
      </p:sp>
    </p:spTree>
    <p:extLst>
      <p:ext uri="{BB962C8B-B14F-4D97-AF65-F5344CB8AC3E}">
        <p14:creationId xmlns:p14="http://schemas.microsoft.com/office/powerpoint/2010/main" val="8614755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BE95C-B8B7-494C-AC66-0C53213B9697}"/>
              </a:ext>
            </a:extLst>
          </p:cNvPr>
          <p:cNvSpPr>
            <a:spLocks noGrp="1"/>
          </p:cNvSpPr>
          <p:nvPr>
            <p:ph type="title"/>
          </p:nvPr>
        </p:nvSpPr>
        <p:spPr>
          <a:xfrm>
            <a:off x="353291" y="763732"/>
            <a:ext cx="8554965" cy="1444661"/>
          </a:xfrm>
        </p:spPr>
        <p:txBody>
          <a:bodyPr>
            <a:normAutofit/>
          </a:bodyPr>
          <a:lstStyle/>
          <a:p>
            <a:r>
              <a:rPr lang="en-GB" b="1" dirty="0" err="1"/>
              <a:t>Gerallt</a:t>
            </a:r>
            <a:r>
              <a:rPr lang="en-GB" b="1" dirty="0"/>
              <a:t> Lloyd Owen (1944-2014)</a:t>
            </a:r>
            <a:r>
              <a:rPr lang="en-GB" dirty="0"/>
              <a:t> </a:t>
            </a:r>
            <a:r>
              <a:rPr lang="en-GB" sz="600" dirty="0">
                <a:hlinkClick r:id="rId2"/>
              </a:rPr>
              <a:t>gerallt-lloyd-owen-fe0e2b03-739f-4165-820f-ccdaddcbdd4-resize-750.jpeg (750×422) (alchetron.com)</a:t>
            </a:r>
            <a:endParaRPr lang="en-GB" sz="600" dirty="0"/>
          </a:p>
        </p:txBody>
      </p:sp>
      <p:sp>
        <p:nvSpPr>
          <p:cNvPr id="3" name="Content Placeholder 2">
            <a:extLst>
              <a:ext uri="{FF2B5EF4-FFF2-40B4-BE49-F238E27FC236}">
                <a16:creationId xmlns:a16="http://schemas.microsoft.com/office/drawing/2014/main" id="{A3F2F2E9-0A4F-4C6E-A3D0-5AB9945026EE}"/>
              </a:ext>
            </a:extLst>
          </p:cNvPr>
          <p:cNvSpPr>
            <a:spLocks noGrp="1"/>
          </p:cNvSpPr>
          <p:nvPr>
            <p:ph sz="half" idx="1"/>
          </p:nvPr>
        </p:nvSpPr>
        <p:spPr>
          <a:xfrm>
            <a:off x="235744" y="1865168"/>
            <a:ext cx="4471338" cy="4052455"/>
          </a:xfrm>
        </p:spPr>
        <p:txBody>
          <a:bodyPr>
            <a:normAutofit fontScale="92500" lnSpcReduction="20000"/>
          </a:bodyPr>
          <a:lstStyle/>
          <a:p>
            <a:r>
              <a:rPr lang="en-GB" sz="2800" dirty="0"/>
              <a:t>‘</a:t>
            </a:r>
            <a:r>
              <a:rPr lang="en-GB" sz="2800" dirty="0" err="1"/>
              <a:t>Cilmeri</a:t>
            </a:r>
            <a:r>
              <a:rPr lang="en-GB" sz="2800" dirty="0"/>
              <a:t>’ (1982)</a:t>
            </a:r>
          </a:p>
          <a:p>
            <a:pPr marL="0" indent="0">
              <a:buNone/>
            </a:pPr>
            <a:br>
              <a:rPr lang="en-GB" sz="2800" dirty="0"/>
            </a:br>
            <a:r>
              <a:rPr lang="en-GB" sz="2800" dirty="0"/>
              <a:t>Fin </a:t>
            </a:r>
            <a:r>
              <a:rPr lang="en-GB" sz="2800" dirty="0" err="1"/>
              <a:t>nos</a:t>
            </a:r>
            <a:r>
              <a:rPr lang="en-GB" sz="2800" dirty="0"/>
              <a:t> fan </a:t>
            </a:r>
            <a:r>
              <a:rPr lang="en-GB" sz="2800" dirty="0" err="1"/>
              <a:t>hyn</a:t>
            </a:r>
            <a:br>
              <a:rPr lang="en-GB" sz="2800" dirty="0"/>
            </a:br>
            <a:r>
              <a:rPr lang="en-GB" sz="2800" dirty="0" err="1"/>
              <a:t>Lladdwyd</a:t>
            </a:r>
            <a:r>
              <a:rPr lang="en-GB" sz="2800" dirty="0"/>
              <a:t> Llywelyn.</a:t>
            </a:r>
            <a:br>
              <a:rPr lang="en-GB" sz="2800" dirty="0"/>
            </a:br>
            <a:r>
              <a:rPr lang="en-GB" sz="2800" dirty="0" err="1"/>
              <a:t>Fyth</a:t>
            </a:r>
            <a:r>
              <a:rPr lang="en-GB" sz="2800" dirty="0"/>
              <a:t> </a:t>
            </a:r>
            <a:r>
              <a:rPr lang="en-GB" sz="2800" dirty="0" err="1"/>
              <a:t>nid</a:t>
            </a:r>
            <a:r>
              <a:rPr lang="en-GB" sz="2800" dirty="0"/>
              <a:t> </a:t>
            </a:r>
            <a:r>
              <a:rPr lang="en-GB" sz="2800" dirty="0" err="1"/>
              <a:t>anghofiwn</a:t>
            </a:r>
            <a:r>
              <a:rPr lang="en-GB" sz="2800" dirty="0"/>
              <a:t> </a:t>
            </a:r>
            <a:r>
              <a:rPr lang="en-GB" sz="2800" dirty="0" err="1"/>
              <a:t>hyn</a:t>
            </a:r>
            <a:r>
              <a:rPr lang="en-GB" sz="2800" dirty="0"/>
              <a:t>.</a:t>
            </a:r>
          </a:p>
          <a:p>
            <a:pPr marL="0" indent="0">
              <a:buNone/>
            </a:pPr>
            <a:r>
              <a:rPr lang="en-GB" sz="2800" dirty="0"/>
              <a:t>Y </a:t>
            </a:r>
            <a:r>
              <a:rPr lang="en-GB" sz="2800" dirty="0" err="1"/>
              <a:t>nant</a:t>
            </a:r>
            <a:r>
              <a:rPr lang="en-GB" sz="2800" dirty="0"/>
              <a:t> a </a:t>
            </a:r>
            <a:r>
              <a:rPr lang="en-GB" sz="2800" dirty="0" err="1"/>
              <a:t>welaf</a:t>
            </a:r>
            <a:r>
              <a:rPr lang="en-GB" sz="2800" dirty="0"/>
              <a:t> fan </a:t>
            </a:r>
            <a:r>
              <a:rPr lang="en-GB" sz="2800" dirty="0" err="1"/>
              <a:t>hyn</a:t>
            </a:r>
            <a:endParaRPr lang="en-GB" sz="2800" dirty="0"/>
          </a:p>
          <a:p>
            <a:pPr marL="0" indent="0">
              <a:buNone/>
            </a:pPr>
            <a:r>
              <a:rPr lang="en-GB" dirty="0"/>
              <a:t>A </a:t>
            </a:r>
            <a:r>
              <a:rPr lang="en-GB" dirty="0" err="1"/>
              <a:t>welodd</a:t>
            </a:r>
            <a:r>
              <a:rPr lang="en-GB" dirty="0"/>
              <a:t> Llywelyn,</a:t>
            </a:r>
          </a:p>
          <a:p>
            <a:pPr marL="0" indent="0">
              <a:buNone/>
            </a:pPr>
            <a:r>
              <a:rPr lang="en-GB" sz="2800" dirty="0" err="1"/>
              <a:t>Camodd</a:t>
            </a:r>
            <a:r>
              <a:rPr lang="en-GB" sz="2800" dirty="0"/>
              <a:t> </a:t>
            </a:r>
            <a:r>
              <a:rPr lang="en-GB" sz="2800" dirty="0" err="1"/>
              <a:t>ar</a:t>
            </a:r>
            <a:r>
              <a:rPr lang="en-GB" sz="2800" dirty="0"/>
              <a:t> y </a:t>
            </a:r>
            <a:r>
              <a:rPr lang="en-GB" sz="2800" dirty="0" err="1"/>
              <a:t>cerrig</a:t>
            </a:r>
            <a:r>
              <a:rPr lang="en-GB" sz="2800" dirty="0"/>
              <a:t> </a:t>
            </a:r>
            <a:r>
              <a:rPr lang="en-GB" sz="2800" dirty="0" err="1"/>
              <a:t>hyn</a:t>
            </a:r>
            <a:r>
              <a:rPr lang="en-GB" sz="2800" dirty="0"/>
              <a:t>.</a:t>
            </a:r>
          </a:p>
          <a:p>
            <a:pPr marL="0" indent="0">
              <a:buNone/>
            </a:pPr>
            <a:r>
              <a:rPr lang="en-GB" sz="2800" dirty="0"/>
              <a:t>Fin </a:t>
            </a:r>
            <a:r>
              <a:rPr lang="en-GB" sz="2800" dirty="0" err="1"/>
              <a:t>nos</a:t>
            </a:r>
            <a:r>
              <a:rPr lang="en-GB" sz="2800" dirty="0"/>
              <a:t>, fan </a:t>
            </a:r>
            <a:r>
              <a:rPr lang="en-GB" sz="2800" dirty="0" err="1"/>
              <a:t>hyn</a:t>
            </a:r>
            <a:br>
              <a:rPr lang="en-GB" sz="2800" dirty="0"/>
            </a:br>
            <a:r>
              <a:rPr lang="en-GB" sz="2800" dirty="0" err="1"/>
              <a:t>O'r</a:t>
            </a:r>
            <a:r>
              <a:rPr lang="en-GB" sz="2800" dirty="0"/>
              <a:t> </a:t>
            </a:r>
            <a:r>
              <a:rPr lang="en-GB" sz="2800" dirty="0" err="1"/>
              <a:t>golwg</a:t>
            </a:r>
            <a:r>
              <a:rPr lang="en-GB" sz="2800" dirty="0"/>
              <a:t> </a:t>
            </a:r>
            <a:r>
              <a:rPr lang="en-GB" sz="2800" dirty="0" err="1"/>
              <a:t>nesâi'r</a:t>
            </a:r>
            <a:r>
              <a:rPr lang="en-GB" sz="2800" dirty="0"/>
              <a:t> </a:t>
            </a:r>
            <a:r>
              <a:rPr lang="en-GB" sz="2800" dirty="0" err="1"/>
              <a:t>gelyn</a:t>
            </a:r>
            <a:r>
              <a:rPr lang="en-GB" sz="2800" dirty="0"/>
              <a:t>.</a:t>
            </a:r>
            <a:br>
              <a:rPr lang="en-GB" sz="2800" dirty="0"/>
            </a:br>
            <a:r>
              <a:rPr lang="en-GB" sz="2800" dirty="0"/>
              <a:t>Fe </a:t>
            </a:r>
            <a:r>
              <a:rPr lang="en-GB" sz="2800" dirty="0" err="1"/>
              <a:t>wnaed</a:t>
            </a:r>
            <a:r>
              <a:rPr lang="en-GB" sz="2800" dirty="0"/>
              <a:t> y </a:t>
            </a:r>
            <a:r>
              <a:rPr lang="en-GB" sz="2800" dirty="0" err="1"/>
              <a:t>cyfan</a:t>
            </a:r>
            <a:r>
              <a:rPr lang="en-GB" sz="2800" dirty="0"/>
              <a:t> fan </a:t>
            </a:r>
            <a:r>
              <a:rPr lang="en-GB" sz="2800" dirty="0" err="1"/>
              <a:t>hyn</a:t>
            </a:r>
            <a:r>
              <a:rPr lang="en-GB" sz="2800" dirty="0"/>
              <a:t>.</a:t>
            </a:r>
          </a:p>
          <a:p>
            <a:endParaRPr lang="en-GB" dirty="0"/>
          </a:p>
        </p:txBody>
      </p:sp>
      <p:pic>
        <p:nvPicPr>
          <p:cNvPr id="6146" name="Picture 2" descr="See the source image">
            <a:extLst>
              <a:ext uri="{FF2B5EF4-FFF2-40B4-BE49-F238E27FC236}">
                <a16:creationId xmlns:a16="http://schemas.microsoft.com/office/drawing/2014/main" id="{835935B5-EDAC-4F4E-A9D0-1D3BFE42580C}"/>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629150" y="2764903"/>
            <a:ext cx="3886200" cy="2186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6375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8" name="Picture 70">
            <a:extLst>
              <a:ext uri="{FF2B5EF4-FFF2-40B4-BE49-F238E27FC236}">
                <a16:creationId xmlns:a16="http://schemas.microsoft.com/office/drawing/2014/main" id="{54DDEBDD-D8BD-41A6-8A0D-B00E3768B0F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flipV="1">
            <a:off x="0" y="857250"/>
            <a:ext cx="9144000" cy="5143500"/>
          </a:xfrm>
          <a:prstGeom prst="rect">
            <a:avLst/>
          </a:prstGeom>
        </p:spPr>
      </p:pic>
      <p:pic>
        <p:nvPicPr>
          <p:cNvPr id="6146" name="Picture 2">
            <a:extLst>
              <a:ext uri="{FF2B5EF4-FFF2-40B4-BE49-F238E27FC236}">
                <a16:creationId xmlns:a16="http://schemas.microsoft.com/office/drawing/2014/main" id="{44E35A48-1206-4B0E-B4A5-F8417A31DFAF}"/>
              </a:ext>
            </a:extLst>
          </p:cNvPr>
          <p:cNvPicPr>
            <a:picLocks noGrp="1" noChangeAspect="1" noChangeArrowheads="1"/>
          </p:cNvPicPr>
          <p:nvPr>
            <p:ph sz="half" idx="2"/>
          </p:nvPr>
        </p:nvPicPr>
        <p:blipFill rotWithShape="1">
          <a:blip r:embed="rId3" cstate="print">
            <a:alphaModFix/>
            <a:extLst>
              <a:ext uri="{28A0092B-C50C-407E-A947-70E740481C1C}">
                <a14:useLocalDpi xmlns:a14="http://schemas.microsoft.com/office/drawing/2010/main" val="0"/>
              </a:ext>
            </a:extLst>
          </a:blip>
          <a:srcRect l="18541" r="19223" b="-1"/>
          <a:stretch/>
        </p:blipFill>
        <p:spPr bwMode="auto">
          <a:xfrm>
            <a:off x="4348157" y="857257"/>
            <a:ext cx="4795614" cy="51434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7CC43C0-8DA8-4366-B28F-D98E778DFC5D}"/>
              </a:ext>
            </a:extLst>
          </p:cNvPr>
          <p:cNvSpPr>
            <a:spLocks noGrp="1"/>
          </p:cNvSpPr>
          <p:nvPr>
            <p:ph type="title"/>
          </p:nvPr>
        </p:nvSpPr>
        <p:spPr>
          <a:xfrm>
            <a:off x="221226" y="1041605"/>
            <a:ext cx="3985250" cy="3530395"/>
          </a:xfrm>
        </p:spPr>
        <p:txBody>
          <a:bodyPr vert="horz" lIns="68580" tIns="34290" rIns="68580" bIns="34290" rtlCol="0" anchor="ctr">
            <a:normAutofit/>
          </a:bodyPr>
          <a:lstStyle/>
          <a:p>
            <a:r>
              <a:rPr lang="en-GB" sz="2400" dirty="0" err="1"/>
              <a:t>Rwyf</a:t>
            </a:r>
            <a:r>
              <a:rPr lang="en-GB" sz="2400" dirty="0"/>
              <a:t> </a:t>
            </a:r>
            <a:r>
              <a:rPr lang="en-GB" sz="2400" dirty="0" err="1"/>
              <a:t>fi'n</a:t>
            </a:r>
            <a:r>
              <a:rPr lang="en-GB" sz="2400" dirty="0"/>
              <a:t> </a:t>
            </a:r>
            <a:r>
              <a:rPr lang="en-GB" sz="2400" dirty="0" err="1"/>
              <a:t>awr</a:t>
            </a:r>
            <a:r>
              <a:rPr lang="en-GB" sz="2400" dirty="0"/>
              <a:t> fan </a:t>
            </a:r>
            <a:r>
              <a:rPr lang="en-GB" sz="2400" dirty="0" err="1"/>
              <a:t>hyn</a:t>
            </a:r>
            <a:br>
              <a:rPr lang="en-GB" sz="2400" dirty="0"/>
            </a:br>
            <a:r>
              <a:rPr lang="en-GB" sz="2400" dirty="0" err="1"/>
              <a:t>Lle</a:t>
            </a:r>
            <a:r>
              <a:rPr lang="en-GB" sz="2400" dirty="0"/>
              <a:t> </a:t>
            </a:r>
            <a:r>
              <a:rPr lang="en-GB" sz="2400" dirty="0" err="1"/>
              <a:t>bu'i</a:t>
            </a:r>
            <a:r>
              <a:rPr lang="en-GB" sz="2400" dirty="0"/>
              <a:t> </a:t>
            </a:r>
            <a:r>
              <a:rPr lang="en-GB" sz="2400" dirty="0" err="1"/>
              <a:t>wallt</a:t>
            </a:r>
            <a:r>
              <a:rPr lang="en-GB" sz="2400" dirty="0"/>
              <a:t> </a:t>
            </a:r>
            <a:r>
              <a:rPr lang="en-GB" sz="2400" dirty="0" err="1"/>
              <a:t>ar</a:t>
            </a:r>
            <a:r>
              <a:rPr lang="en-GB" sz="2400" dirty="0"/>
              <a:t> </a:t>
            </a:r>
            <a:r>
              <a:rPr lang="en-GB" sz="2400" dirty="0" err="1"/>
              <a:t>welltyn</a:t>
            </a:r>
            <a:r>
              <a:rPr lang="en-GB" sz="2400" dirty="0"/>
              <a:t>,</a:t>
            </a:r>
            <a:br>
              <a:rPr lang="en-GB" sz="2400" dirty="0"/>
            </a:br>
            <a:r>
              <a:rPr lang="en-GB" sz="2400" dirty="0"/>
              <a:t>A </a:t>
            </a:r>
            <a:r>
              <a:rPr lang="en-GB" sz="2400" dirty="0" err="1"/>
              <a:t>dafnau</a:t>
            </a:r>
            <a:r>
              <a:rPr lang="en-GB" sz="2400" dirty="0"/>
              <a:t> </a:t>
            </a:r>
            <a:r>
              <a:rPr lang="en-GB" sz="2400" dirty="0" err="1"/>
              <a:t>o'i</a:t>
            </a:r>
            <a:r>
              <a:rPr lang="en-GB" sz="2400" dirty="0"/>
              <a:t> </a:t>
            </a:r>
            <a:r>
              <a:rPr lang="en-GB" sz="2400" dirty="0" err="1"/>
              <a:t>waed</a:t>
            </a:r>
            <a:r>
              <a:rPr lang="en-GB" sz="2400" dirty="0"/>
              <a:t> fan </a:t>
            </a:r>
            <a:r>
              <a:rPr lang="en-GB" sz="2400" dirty="0" err="1"/>
              <a:t>hyn</a:t>
            </a:r>
            <a:br>
              <a:rPr lang="en-GB" sz="2400" dirty="0"/>
            </a:br>
            <a:br>
              <a:rPr lang="en-GB" sz="2400" dirty="0"/>
            </a:br>
            <a:r>
              <a:rPr lang="en-GB" sz="2400" dirty="0"/>
              <a:t>Fan </a:t>
            </a:r>
            <a:r>
              <a:rPr lang="en-GB" sz="2400" dirty="0" err="1"/>
              <a:t>hyn</a:t>
            </a:r>
            <a:r>
              <a:rPr lang="en-GB" sz="2400" dirty="0"/>
              <a:t> </a:t>
            </a:r>
            <a:r>
              <a:rPr lang="en-GB" sz="2400" dirty="0" err="1"/>
              <a:t>yw</a:t>
            </a:r>
            <a:r>
              <a:rPr lang="en-GB" sz="2400" dirty="0"/>
              <a:t> </a:t>
            </a:r>
            <a:r>
              <a:rPr lang="en-GB" sz="2400" dirty="0" err="1"/>
              <a:t>ein</a:t>
            </a:r>
            <a:r>
              <a:rPr lang="en-GB" sz="2400" dirty="0"/>
              <a:t> </a:t>
            </a:r>
            <a:r>
              <a:rPr lang="en-GB" sz="2400" dirty="0" err="1"/>
              <a:t>cof</a:t>
            </a:r>
            <a:r>
              <a:rPr lang="en-GB" sz="2400" dirty="0"/>
              <a:t> </a:t>
            </a:r>
            <a:r>
              <a:rPr lang="en-GB" sz="2400" dirty="0" err="1"/>
              <a:t>ni</a:t>
            </a:r>
            <a:r>
              <a:rPr lang="en-GB" sz="2400" dirty="0"/>
              <a:t>,</a:t>
            </a:r>
            <a:br>
              <a:rPr lang="en-GB" sz="2400" dirty="0"/>
            </a:br>
            <a:r>
              <a:rPr lang="en-GB" sz="2400" dirty="0"/>
              <a:t>Fan </a:t>
            </a:r>
            <a:r>
              <a:rPr lang="en-GB" sz="2400" dirty="0" err="1"/>
              <a:t>hyn</a:t>
            </a:r>
            <a:r>
              <a:rPr lang="en-GB" sz="2400" dirty="0"/>
              <a:t> </a:t>
            </a:r>
            <a:r>
              <a:rPr lang="en-GB" sz="2400" dirty="0" err="1"/>
              <a:t>sy'n</a:t>
            </a:r>
            <a:r>
              <a:rPr lang="en-GB" sz="2400" dirty="0"/>
              <a:t> </a:t>
            </a:r>
            <a:r>
              <a:rPr lang="en-GB" sz="2400" dirty="0" err="1"/>
              <a:t>anadl</a:t>
            </a:r>
            <a:r>
              <a:rPr lang="en-GB" sz="2400" dirty="0"/>
              <a:t> </a:t>
            </a:r>
            <a:r>
              <a:rPr lang="en-GB" sz="2400" dirty="0" err="1"/>
              <a:t>inni</a:t>
            </a:r>
            <a:r>
              <a:rPr lang="en-GB" sz="2400" dirty="0"/>
              <a:t>,</a:t>
            </a:r>
            <a:br>
              <a:rPr lang="en-GB" sz="2400" dirty="0"/>
            </a:br>
            <a:r>
              <a:rPr lang="en-GB" sz="2400" dirty="0"/>
              <a:t>Fan </a:t>
            </a:r>
            <a:r>
              <a:rPr lang="en-GB" sz="2400" dirty="0" err="1"/>
              <a:t>hyn</a:t>
            </a:r>
            <a:r>
              <a:rPr lang="en-GB" sz="2400" dirty="0"/>
              <a:t> </a:t>
            </a:r>
            <a:r>
              <a:rPr lang="en-GB" sz="2400" dirty="0" err="1"/>
              <a:t>gynnau</a:t>
            </a:r>
            <a:r>
              <a:rPr lang="en-GB" sz="2400" dirty="0"/>
              <a:t> </a:t>
            </a:r>
            <a:r>
              <a:rPr lang="en-GB" sz="2400" dirty="0" err="1"/>
              <a:t>fu'n</a:t>
            </a:r>
            <a:r>
              <a:rPr lang="en-GB" sz="2400" dirty="0"/>
              <a:t> </a:t>
            </a:r>
            <a:r>
              <a:rPr lang="en-GB" sz="2400" dirty="0" err="1"/>
              <a:t>geni</a:t>
            </a:r>
            <a:r>
              <a:rPr lang="en-GB" sz="2400" dirty="0"/>
              <a:t>.</a:t>
            </a:r>
            <a:endParaRPr lang="en-US" sz="2400" dirty="0">
              <a:solidFill>
                <a:srgbClr val="000000"/>
              </a:solidFill>
            </a:endParaRPr>
          </a:p>
        </p:txBody>
      </p:sp>
      <p:sp>
        <p:nvSpPr>
          <p:cNvPr id="3" name="Content Placeholder 2">
            <a:extLst>
              <a:ext uri="{FF2B5EF4-FFF2-40B4-BE49-F238E27FC236}">
                <a16:creationId xmlns:a16="http://schemas.microsoft.com/office/drawing/2014/main" id="{B3D55F41-3019-44DB-AF45-EE32F465C1C0}"/>
              </a:ext>
            </a:extLst>
          </p:cNvPr>
          <p:cNvSpPr>
            <a:spLocks noGrp="1"/>
          </p:cNvSpPr>
          <p:nvPr>
            <p:ph sz="half" idx="1"/>
          </p:nvPr>
        </p:nvSpPr>
        <p:spPr>
          <a:xfrm>
            <a:off x="603748" y="5257800"/>
            <a:ext cx="3530102" cy="558595"/>
          </a:xfrm>
        </p:spPr>
        <p:txBody>
          <a:bodyPr vert="horz" lIns="68580" tIns="34290" rIns="68580" bIns="34290" rtlCol="0" anchor="ctr">
            <a:normAutofit fontScale="25000" lnSpcReduction="20000"/>
          </a:bodyPr>
          <a:lstStyle/>
          <a:p>
            <a:pPr marL="0" indent="0">
              <a:buNone/>
            </a:pPr>
            <a:endParaRPr lang="en-GB" dirty="0"/>
          </a:p>
          <a:p>
            <a:pPr marL="0" indent="0">
              <a:buNone/>
            </a:pPr>
            <a:r>
              <a:rPr lang="en-GB" sz="1500" dirty="0" err="1">
                <a:hlinkClick r:id="rId4"/>
              </a:rPr>
              <a:t>Gerallt</a:t>
            </a:r>
            <a:r>
              <a:rPr lang="en-GB" sz="1500" dirty="0">
                <a:hlinkClick r:id="rId4"/>
              </a:rPr>
              <a:t> (English Subtitles CC) - YouTube</a:t>
            </a:r>
            <a:endParaRPr lang="en-US" sz="1500" dirty="0">
              <a:solidFill>
                <a:srgbClr val="000000"/>
              </a:solidFill>
            </a:endParaRPr>
          </a:p>
          <a:p>
            <a:endParaRPr lang="en-US" sz="1500" dirty="0">
              <a:solidFill>
                <a:srgbClr val="000000"/>
              </a:solidFill>
            </a:endParaRPr>
          </a:p>
          <a:p>
            <a:endParaRPr lang="en-US" sz="1500" dirty="0">
              <a:solidFill>
                <a:srgbClr val="000000"/>
              </a:solidFill>
            </a:endParaRPr>
          </a:p>
          <a:p>
            <a:endParaRPr lang="en-US" sz="1500" dirty="0">
              <a:solidFill>
                <a:srgbClr val="000000"/>
              </a:solidFill>
            </a:endParaRPr>
          </a:p>
          <a:p>
            <a:pPr marL="0" indent="0">
              <a:buNone/>
            </a:pPr>
            <a:r>
              <a:rPr lang="en-GB" sz="900" dirty="0">
                <a:solidFill>
                  <a:srgbClr val="000000"/>
                </a:solidFill>
              </a:rPr>
              <a:t>Photo by John </a:t>
            </a:r>
            <a:r>
              <a:rPr lang="en-GB" sz="900" dirty="0" err="1">
                <a:solidFill>
                  <a:srgbClr val="000000"/>
                </a:solidFill>
              </a:rPr>
              <a:t>Illtud</a:t>
            </a:r>
            <a:r>
              <a:rPr lang="en-GB" sz="900" dirty="0">
                <a:solidFill>
                  <a:srgbClr val="000000"/>
                </a:solidFill>
              </a:rPr>
              <a:t> Daniel - Scans from J I Daniel collection, CC BY-SA 4.0, https://commons.wikimedia.org/w/index.php?curid=64743955</a:t>
            </a:r>
            <a:endParaRPr lang="en-US" sz="900" dirty="0">
              <a:solidFill>
                <a:srgbClr val="000000"/>
              </a:solidFill>
            </a:endParaRPr>
          </a:p>
        </p:txBody>
      </p:sp>
    </p:spTree>
    <p:extLst>
      <p:ext uri="{BB962C8B-B14F-4D97-AF65-F5344CB8AC3E}">
        <p14:creationId xmlns:p14="http://schemas.microsoft.com/office/powerpoint/2010/main" val="213232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4297</Words>
  <Application>Microsoft Office PowerPoint</Application>
  <PresentationFormat>On-screen Show (4:3)</PresentationFormat>
  <Paragraphs>334</Paragraphs>
  <Slides>40</Slides>
  <Notes>1</Notes>
  <HiddenSlides>0</HiddenSlides>
  <MMClips>0</MMClips>
  <ScaleCrop>false</ScaleCrop>
  <HeadingPairs>
    <vt:vector size="8" baseType="variant">
      <vt:variant>
        <vt:lpstr>Fonts Used</vt:lpstr>
      </vt:variant>
      <vt:variant>
        <vt:i4>6</vt:i4>
      </vt:variant>
      <vt:variant>
        <vt:lpstr>Theme</vt:lpstr>
      </vt:variant>
      <vt:variant>
        <vt:i4>7</vt:i4>
      </vt:variant>
      <vt:variant>
        <vt:lpstr>Embedded OLE Servers</vt:lpstr>
      </vt:variant>
      <vt:variant>
        <vt:i4>1</vt:i4>
      </vt:variant>
      <vt:variant>
        <vt:lpstr>Slide Titles</vt:lpstr>
      </vt:variant>
      <vt:variant>
        <vt:i4>40</vt:i4>
      </vt:variant>
    </vt:vector>
  </HeadingPairs>
  <TitlesOfParts>
    <vt:vector size="54" baseType="lpstr">
      <vt:lpstr>SimSun</vt:lpstr>
      <vt:lpstr>Arial</vt:lpstr>
      <vt:lpstr>Calibri</vt:lpstr>
      <vt:lpstr>Calibri Light</vt:lpstr>
      <vt:lpstr>Montserrat</vt:lpstr>
      <vt:lpstr>Times New Roman</vt:lpstr>
      <vt:lpstr>Office Theme</vt:lpstr>
      <vt:lpstr>Default Design</vt:lpstr>
      <vt:lpstr>Office Theme</vt:lpstr>
      <vt:lpstr>Office Theme</vt:lpstr>
      <vt:lpstr>Office Theme</vt:lpstr>
      <vt:lpstr>Office Theme</vt:lpstr>
      <vt:lpstr>Office Theme</vt:lpstr>
      <vt:lpstr>Photo Editor Photo</vt:lpstr>
      <vt:lpstr> Yr Athro Jane Cartwright  Rhai Uchafbwyntiau yn Hanes Cymru   </vt:lpstr>
      <vt:lpstr>Ydy’r iaith Gymraeg yn hanfodol i’n hunaniaeth fel Cymry?</vt:lpstr>
      <vt:lpstr>PowerPoint Presentation</vt:lpstr>
      <vt:lpstr> Oes y Saint (Age of the Saints) G5-G8 Dewi Sant– Buchedd Dewi gan  Rhygyfarch c. 1095 (yn Lladin) yn Gymraeg Llyfr Ancr Llanddewibrefi  c. 1346  </vt:lpstr>
      <vt:lpstr>Enwau Lleoedd – Llan + enw sant</vt:lpstr>
      <vt:lpstr>Llangwyryfon (Church of the Virgins), Santes Wrswla llun o’r awyr: Coflein, RCAHMW Sites (56) | Coflein</vt:lpstr>
      <vt:lpstr>St Govan’s Head, Sir Benfro</vt:lpstr>
      <vt:lpstr>Ffynnon Non, ger Tyddewi Sir Benfro           Ffynnon Non, Llannon        Sir Gaerfyrddin     </vt:lpstr>
      <vt:lpstr>Pereindota (pilgrimage) cywydd gan Lewys Glyn Cothi G15 sy’n sôn am  Edudful ferch Gadwgon yn pererindota i ffynnon Non ger Tyddewi ac yn golchi yn nŵr y ffynnon</vt:lpstr>
      <vt:lpstr>Ffynnon Santes Gwenfrewy (Winefride) = un o Saith Ryfeddod Cymru Mae nifer o gopïau o’i buchedd yn Lladin a Chymraeg llun: Buchedd Gwenfrewy/The Life of St Winefride Aberystwyth, NLW, MS Peniarth 27ii, p. 120 G15    </vt:lpstr>
      <vt:lpstr>Santes Dwynwen, nawddsantes cariadon Cymru, Dydd Gŵyl 25 Ionawr llun: Ynys Llanddwyn Jane Cartwright</vt:lpstr>
      <vt:lpstr>Iolo Morganwg (1747-1826) Llyfr Offeren Bangor (1494) Maelgwn = Maelon? Ychwanegwyd 3 gweddi Ladin adfeilion yr eglwys –cerdd ganoloesol G16eg Dafydd Trefor (c. 1460-c. 1528)</vt:lpstr>
      <vt:lpstr>Y Gododdin</vt:lpstr>
      <vt:lpstr>File:Llywelyn le Dernier.jpg - Wikimedia Commons Tywysogion Cymru</vt:lpstr>
      <vt:lpstr>Hywel Dda c. 880-950</vt:lpstr>
      <vt:lpstr>PowerPoint Presentation</vt:lpstr>
      <vt:lpstr>PowerPoint Presentation</vt:lpstr>
      <vt:lpstr>PowerPoint Presentation</vt:lpstr>
      <vt:lpstr>Peidiwch â chymysgu rhwng un Llywelyn a’r llall!!</vt:lpstr>
      <vt:lpstr>Llywelyn ap Gruffydd (d. 1401)</vt:lpstr>
      <vt:lpstr>Llywelyn Fawr c. 1173-1240 (Llywelyn ab Iorwerth) </vt:lpstr>
      <vt:lpstr>PowerPoint Presentation</vt:lpstr>
      <vt:lpstr>Cymru c. 1217</vt:lpstr>
      <vt:lpstr>Llywelyn ab Iorwerth (2) </vt:lpstr>
      <vt:lpstr>Llywelyn ab Iorwerth c. 1173-1240 </vt:lpstr>
      <vt:lpstr>Pwy oedd Llywelyn ap Gruffudd  (Y Llyw Olaf/The Last Prince)?</vt:lpstr>
      <vt:lpstr>Llywelyn ap Gruffudd 2</vt:lpstr>
      <vt:lpstr>Llywelyn ap Gruffudd 3</vt:lpstr>
      <vt:lpstr>Pura Wallia(gwyrdd) and Marchia Wallia (brown)  image: AlexD, CC BY-SA 3.0 &lt;https://creativecommons.org/licenses/by-sa/3.0&gt;, via Wikimedia Commons</vt:lpstr>
      <vt:lpstr>Llywelyn ap Gruffudd 4</vt:lpstr>
      <vt:lpstr>Llywelyn ap Gruffudd 5</vt:lpstr>
      <vt:lpstr>PowerPoint Presentation</vt:lpstr>
      <vt:lpstr>Gruffudd ab Yr Ynad Coch ‘Elegy for Llywelyn ap Gruffudd’ (select verses only, ed. Katherine McKenna and trans. Tony Conran)</vt:lpstr>
      <vt:lpstr>PowerPoint Presentation</vt:lpstr>
      <vt:lpstr>PowerPoint Presentation</vt:lpstr>
      <vt:lpstr>PowerPoint Presentation</vt:lpstr>
      <vt:lpstr>PowerPoint Presentation</vt:lpstr>
      <vt:lpstr>PowerPoint Presentation</vt:lpstr>
      <vt:lpstr>Gerallt Lloyd Owen (1944-2014) gerallt-lloyd-owen-fe0e2b03-739f-4165-820f-ccdaddcbdd4-resize-750.jpeg (750×422) (alchetron.com)</vt:lpstr>
      <vt:lpstr>Rwyf fi'n awr fan hyn Lle bu'i wallt ar welltyn, A dafnau o'i waed fan hyn  Fan hyn yw ein cof ni, Fan hyn sy'n anadl inni, Fan hyn gynnau fu'n geni.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Yr Athro Jane Cartwright Hunaniaeth a Pherthyn: Golwg ar Gymru a’i Phobl CYCG5002C</dc:title>
  <dc:creator>Administrator</dc:creator>
  <cp:lastModifiedBy>Jane Cartwright</cp:lastModifiedBy>
  <cp:revision>178</cp:revision>
  <dcterms:created xsi:type="dcterms:W3CDTF">2015-02-09T15:47:49Z</dcterms:created>
  <dcterms:modified xsi:type="dcterms:W3CDTF">2025-06-10T19:56:38Z</dcterms:modified>
</cp:coreProperties>
</file>