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22" y="-90"/>
      </p:cViewPr>
      <p:guideLst>
        <p:guide orient="horz" pos="2160"/>
        <p:guide pos="2880"/>
      </p:guideLst>
    </p:cSldViewPr>
  </p:slideViewPr>
  <p:notesTextViewPr>
    <p:cViewPr>
      <p:scale>
        <a:sx n="100" d="100"/>
        <a:sy n="100" d="100"/>
      </p:scale>
      <p:origin x="0" y="414"/>
    </p:cViewPr>
  </p:notesTextViewPr>
  <p:notesViewPr>
    <p:cSldViewPr>
      <p:cViewPr varScale="1">
        <p:scale>
          <a:sx n="69" d="100"/>
          <a:sy n="69" d="100"/>
        </p:scale>
        <p:origin x="-2790" y="-108"/>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F4D2C6A-9E59-4FC0-BD9C-A0A562A15D8C}" type="datetimeFigureOut">
              <a:rPr lang="en-GB" smtClean="0"/>
              <a:pPr/>
              <a:t>07/12/2012</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7D07228-E218-4510-83F9-B04BBBC7E45B}"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150000"/>
              </a:lnSpc>
            </a:pPr>
            <a:r>
              <a:rPr lang="en-GB" dirty="0" smtClean="0"/>
              <a:t>How are you going to choose the most appropriate type of training or development for your employee?  First of all, you need to know a good deal of information about them and their preferred learning styles, the reasons why they are undertaking the training or development, what previous t &amp; d they have undertaken, what their intelligence level is.</a:t>
            </a:r>
          </a:p>
          <a:p>
            <a:pPr>
              <a:lnSpc>
                <a:spcPct val="150000"/>
              </a:lnSpc>
            </a:pPr>
            <a:r>
              <a:rPr lang="en-GB" dirty="0" smtClean="0"/>
              <a:t> </a:t>
            </a:r>
            <a:endParaRPr lang="en-GB" dirty="0"/>
          </a:p>
        </p:txBody>
      </p:sp>
      <p:sp>
        <p:nvSpPr>
          <p:cNvPr id="4" name="Slide Number Placeholder 3"/>
          <p:cNvSpPr>
            <a:spLocks noGrp="1"/>
          </p:cNvSpPr>
          <p:nvPr>
            <p:ph type="sldNum" sz="quarter" idx="10"/>
          </p:nvPr>
        </p:nvSpPr>
        <p:spPr/>
        <p:txBody>
          <a:bodyPr/>
          <a:lstStyle/>
          <a:p>
            <a:fld id="{77D07228-E218-4510-83F9-B04BBBC7E45B}"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xfrm>
            <a:off x="1143000" y="685800"/>
            <a:ext cx="1925638" cy="1444625"/>
          </a:xfrm>
          <a:noFill/>
          <a:ln>
            <a:solidFill>
              <a:srgbClr val="000000"/>
            </a:solidFill>
            <a:miter lim="800000"/>
            <a:headEnd/>
            <a:tailEnd/>
          </a:ln>
        </p:spPr>
      </p:sp>
      <p:sp>
        <p:nvSpPr>
          <p:cNvPr id="21507" name="Notes Placeholder 2"/>
          <p:cNvSpPr>
            <a:spLocks noGrp="1"/>
          </p:cNvSpPr>
          <p:nvPr>
            <p:ph type="body" idx="1"/>
          </p:nvPr>
        </p:nvSpPr>
        <p:spPr bwMode="auto">
          <a:xfrm>
            <a:off x="685800" y="2411760"/>
            <a:ext cx="5486400" cy="6046440"/>
          </a:xfrm>
          <a:noFill/>
        </p:spPr>
        <p:txBody>
          <a:bodyPr wrap="square" numCol="1" anchor="t" anchorCtr="0" compatLnSpc="1">
            <a:prstTxWarp prst="textNoShape">
              <a:avLst/>
            </a:prstTxWarp>
            <a:normAutofit lnSpcReduction="10000"/>
          </a:bodyPr>
          <a:lstStyle/>
          <a:p>
            <a:pPr>
              <a:lnSpc>
                <a:spcPct val="150000"/>
              </a:lnSpc>
            </a:pPr>
            <a:endParaRPr lang="en-GB" sz="1300" dirty="0"/>
          </a:p>
          <a:p>
            <a:pPr>
              <a:lnSpc>
                <a:spcPct val="150000"/>
              </a:lnSpc>
            </a:pPr>
            <a:r>
              <a:rPr lang="en-GB" sz="1300" dirty="0" smtClean="0"/>
              <a:t>The process </a:t>
            </a:r>
            <a:r>
              <a:rPr lang="en-GB" sz="1300" dirty="0"/>
              <a:t>by which you do this, is called Training Needs Analysis, which according to the CIPD </a:t>
            </a:r>
            <a:r>
              <a:rPr lang="en-GB" sz="1300" dirty="0" smtClean="0"/>
              <a:t> shown above.</a:t>
            </a:r>
            <a:br>
              <a:rPr lang="en-GB" sz="1300" dirty="0" smtClean="0"/>
            </a:br>
            <a:endParaRPr lang="en-GB" sz="1300" dirty="0"/>
          </a:p>
          <a:p>
            <a:pPr>
              <a:lnSpc>
                <a:spcPct val="150000"/>
              </a:lnSpc>
            </a:pPr>
            <a:r>
              <a:rPr lang="en-GB" sz="1300" dirty="0" smtClean="0"/>
              <a:t>TNA </a:t>
            </a:r>
            <a:r>
              <a:rPr lang="en-GB" sz="1300" dirty="0"/>
              <a:t>should flow from the business strategy: the aim of identifying needs is to be able to build a plan to offer appropriate learning opportunities to fill the gaps identified and ensure that there is sufficient capability for the organisation to meet its objectives.</a:t>
            </a:r>
          </a:p>
          <a:p>
            <a:pPr>
              <a:lnSpc>
                <a:spcPct val="150000"/>
              </a:lnSpc>
            </a:pPr>
            <a:r>
              <a:rPr lang="en-GB" sz="1300" dirty="0"/>
              <a:t> </a:t>
            </a:r>
          </a:p>
          <a:p>
            <a:pPr>
              <a:lnSpc>
                <a:spcPct val="150000"/>
              </a:lnSpc>
            </a:pPr>
            <a:r>
              <a:rPr lang="en-GB" sz="1300" dirty="0"/>
              <a:t>Careful analysis of needs is important </a:t>
            </a:r>
            <a:r>
              <a:rPr lang="en-GB" sz="1300" dirty="0" smtClean="0"/>
              <a:t>because organisations need the right people with the </a:t>
            </a:r>
            <a:r>
              <a:rPr lang="en-GB" sz="1300" dirty="0"/>
              <a:t>right </a:t>
            </a:r>
            <a:r>
              <a:rPr lang="en-GB" sz="1300" dirty="0" smtClean="0"/>
              <a:t>skills in the </a:t>
            </a:r>
            <a:r>
              <a:rPr lang="en-GB" sz="1300" dirty="0"/>
              <a:t>right </a:t>
            </a:r>
            <a:r>
              <a:rPr lang="en-GB" sz="1300" dirty="0" smtClean="0"/>
              <a:t>job at the right time.  </a:t>
            </a:r>
            <a:r>
              <a:rPr lang="en-GB" sz="1300" dirty="0"/>
              <a:t>Failure to achieve this will result in failure </a:t>
            </a:r>
            <a:r>
              <a:rPr lang="en-GB" sz="1300" dirty="0" smtClean="0"/>
              <a:t>in achieving  </a:t>
            </a:r>
            <a:r>
              <a:rPr lang="en-GB" sz="1300" dirty="0"/>
              <a:t>organisational goals.  Or even in failure of the organisation, period</a:t>
            </a:r>
            <a:r>
              <a:rPr lang="en-GB" sz="1300" dirty="0" smtClean="0"/>
              <a:t>.</a:t>
            </a:r>
          </a:p>
          <a:p>
            <a:pPr>
              <a:lnSpc>
                <a:spcPct val="150000"/>
              </a:lnSpc>
            </a:pPr>
            <a:endParaRPr lang="en-GB" sz="1300" dirty="0" smtClean="0"/>
          </a:p>
          <a:p>
            <a:pPr>
              <a:lnSpc>
                <a:spcPct val="150000"/>
              </a:lnSpc>
            </a:pPr>
            <a:r>
              <a:rPr lang="en-GB" sz="1400" dirty="0" smtClean="0"/>
              <a:t>Providing learning opportunities for staff enables them to develop and achieve personal and career goals – and it is an effective staff retention strategy.  TNA makes training provision more cost-effective and helps the organisation evaluate how effective their training, learning and development strategies are</a:t>
            </a:r>
            <a:endParaRPr lang="en-GB" sz="1300" dirty="0"/>
          </a:p>
          <a:p>
            <a:pPr>
              <a:lnSpc>
                <a:spcPct val="150000"/>
              </a:lnSpc>
            </a:pPr>
            <a:r>
              <a:rPr lang="en-GB" sz="1300" dirty="0"/>
              <a:t> </a:t>
            </a:r>
          </a:p>
          <a:p>
            <a:endParaRPr lang="en-GB" dirty="0" smtClean="0"/>
          </a:p>
        </p:txBody>
      </p:sp>
      <p:sp>
        <p:nvSpPr>
          <p:cNvPr id="215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1E1E867-4593-4FA1-8D10-65950450EF43}" type="slidenum">
              <a:rPr lang="en-GB" smtClean="0"/>
              <a:pPr/>
              <a:t>2</a:t>
            </a:fld>
            <a:endParaRPr lang="en-GB"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xfrm>
            <a:off x="1143000" y="685800"/>
            <a:ext cx="1917237" cy="1437928"/>
          </a:xfrm>
          <a:noFill/>
          <a:ln>
            <a:solidFill>
              <a:srgbClr val="000000"/>
            </a:solidFill>
            <a:miter lim="800000"/>
            <a:headEnd/>
            <a:tailEnd/>
          </a:ln>
        </p:spPr>
      </p:sp>
      <p:sp>
        <p:nvSpPr>
          <p:cNvPr id="3" name="Notes Placeholder 2"/>
          <p:cNvSpPr>
            <a:spLocks noGrp="1"/>
          </p:cNvSpPr>
          <p:nvPr>
            <p:ph type="body" idx="1"/>
          </p:nvPr>
        </p:nvSpPr>
        <p:spPr>
          <a:xfrm>
            <a:off x="685800" y="2411760"/>
            <a:ext cx="5486400" cy="6046440"/>
          </a:xfrm>
        </p:spPr>
        <p:txBody>
          <a:bodyPr>
            <a:normAutofit fontScale="25000" lnSpcReduction="20000"/>
          </a:bodyPr>
          <a:lstStyle/>
          <a:p>
            <a:pPr>
              <a:lnSpc>
                <a:spcPct val="160000"/>
              </a:lnSpc>
              <a:defRPr/>
            </a:pPr>
            <a:r>
              <a:rPr lang="en-GB" sz="5300" dirty="0"/>
              <a:t> How do you think you could undertake TNA within your workplace:-</a:t>
            </a:r>
          </a:p>
          <a:p>
            <a:pPr>
              <a:lnSpc>
                <a:spcPct val="160000"/>
              </a:lnSpc>
              <a:defRPr/>
            </a:pPr>
            <a:r>
              <a:rPr lang="en-GB" sz="5300" dirty="0" smtClean="0"/>
              <a:t>	For </a:t>
            </a:r>
            <a:r>
              <a:rPr lang="en-GB" sz="5300" dirty="0"/>
              <a:t>an </a:t>
            </a:r>
            <a:r>
              <a:rPr lang="en-GB" sz="5300" dirty="0" smtClean="0"/>
              <a:t>individual?</a:t>
            </a:r>
            <a:endParaRPr lang="en-GB" sz="5300" dirty="0"/>
          </a:p>
          <a:p>
            <a:pPr>
              <a:lnSpc>
                <a:spcPct val="160000"/>
              </a:lnSpc>
              <a:defRPr/>
            </a:pPr>
            <a:r>
              <a:rPr lang="en-GB" sz="5300" dirty="0" smtClean="0"/>
              <a:t>	For </a:t>
            </a:r>
            <a:r>
              <a:rPr lang="en-GB" sz="5300" dirty="0"/>
              <a:t>a team, department, project or area of </a:t>
            </a:r>
            <a:r>
              <a:rPr lang="en-GB" sz="5300" dirty="0" smtClean="0"/>
              <a:t>work?</a:t>
            </a:r>
            <a:endParaRPr lang="en-GB" sz="5300" dirty="0"/>
          </a:p>
          <a:p>
            <a:pPr>
              <a:lnSpc>
                <a:spcPct val="160000"/>
              </a:lnSpc>
              <a:defRPr/>
            </a:pPr>
            <a:r>
              <a:rPr lang="en-GB" sz="5300" dirty="0" smtClean="0"/>
              <a:t>	For </a:t>
            </a:r>
            <a:r>
              <a:rPr lang="en-GB" sz="5300" dirty="0"/>
              <a:t>the organisation as a </a:t>
            </a:r>
            <a:r>
              <a:rPr lang="en-GB" sz="5300" dirty="0" smtClean="0"/>
              <a:t>whole?</a:t>
            </a:r>
            <a:endParaRPr lang="en-GB" sz="5300" dirty="0"/>
          </a:p>
          <a:p>
            <a:pPr>
              <a:lnSpc>
                <a:spcPct val="160000"/>
              </a:lnSpc>
              <a:defRPr/>
            </a:pPr>
            <a:r>
              <a:rPr lang="en-GB" sz="5300" dirty="0"/>
              <a:t>Whichever way you do it, it needs to fit into the bigger picture – so it needs to link in with departmental and organisational goals and objectives, otherwise it becomes meaningless, or it you might experience what we call drift which is where there is a divergence between organisational and individuals.</a:t>
            </a:r>
          </a:p>
          <a:p>
            <a:pPr>
              <a:defRPr/>
            </a:pPr>
            <a:endParaRPr lang="en-GB" sz="2400" dirty="0"/>
          </a:p>
          <a:p>
            <a:pPr>
              <a:defRPr/>
            </a:pPr>
            <a:endParaRPr lang="en-GB" dirty="0" smtClean="0"/>
          </a:p>
          <a:p>
            <a:pPr>
              <a:defRPr/>
            </a:pPr>
            <a:endParaRPr lang="en-GB" dirty="0" smtClean="0"/>
          </a:p>
          <a:p>
            <a:pPr>
              <a:defRPr/>
            </a:pPr>
            <a:endParaRPr lang="en-GB" dirty="0" smtClean="0"/>
          </a:p>
          <a:p>
            <a:pPr>
              <a:defRPr/>
            </a:pPr>
            <a:endParaRPr lang="en-GB" dirty="0" smtClean="0"/>
          </a:p>
          <a:p>
            <a:pPr>
              <a:lnSpc>
                <a:spcPct val="170000"/>
              </a:lnSpc>
              <a:defRPr/>
            </a:pPr>
            <a:r>
              <a:rPr lang="en-GB" sz="5600" dirty="0"/>
              <a:t>The first things you need to know are….</a:t>
            </a:r>
          </a:p>
          <a:p>
            <a:pPr>
              <a:lnSpc>
                <a:spcPct val="170000"/>
              </a:lnSpc>
              <a:defRPr/>
            </a:pPr>
            <a:r>
              <a:rPr lang="en-GB" sz="5600" dirty="0" smtClean="0"/>
              <a:t>a)What </a:t>
            </a:r>
            <a:r>
              <a:rPr lang="en-GB" sz="5600" dirty="0"/>
              <a:t>capabilities are required to do the job?</a:t>
            </a:r>
          </a:p>
          <a:p>
            <a:pPr>
              <a:lnSpc>
                <a:spcPct val="170000"/>
              </a:lnSpc>
              <a:defRPr/>
            </a:pPr>
            <a:r>
              <a:rPr lang="en-GB" sz="5600" dirty="0" smtClean="0"/>
              <a:t>b)What </a:t>
            </a:r>
            <a:r>
              <a:rPr lang="en-GB" sz="5600" dirty="0"/>
              <a:t>capabilities do existing employees possess?</a:t>
            </a:r>
          </a:p>
          <a:p>
            <a:pPr>
              <a:lnSpc>
                <a:spcPct val="170000"/>
              </a:lnSpc>
              <a:defRPr/>
            </a:pPr>
            <a:r>
              <a:rPr lang="en-GB" sz="5600" dirty="0" smtClean="0"/>
              <a:t>Where might you </a:t>
            </a:r>
            <a:r>
              <a:rPr lang="en-GB" sz="5600" dirty="0"/>
              <a:t>find this </a:t>
            </a:r>
            <a:r>
              <a:rPr lang="en-GB" sz="5600" dirty="0" smtClean="0"/>
              <a:t>info – for example a) in a  Job </a:t>
            </a:r>
            <a:r>
              <a:rPr lang="en-GB" sz="5600" dirty="0"/>
              <a:t>description and person </a:t>
            </a:r>
            <a:r>
              <a:rPr lang="en-GB" sz="5600" dirty="0" smtClean="0"/>
              <a:t>specification and b) from the employees’ CV</a:t>
            </a:r>
            <a:r>
              <a:rPr lang="en-GB" sz="5600" dirty="0"/>
              <a:t>/ Application form. Proof of qualifications, work </a:t>
            </a:r>
            <a:r>
              <a:rPr lang="en-GB" sz="5600" dirty="0" smtClean="0"/>
              <a:t>samples/tests, or by simply asking </a:t>
            </a:r>
            <a:r>
              <a:rPr lang="en-GB" sz="5600" dirty="0"/>
              <a:t>the individual</a:t>
            </a:r>
          </a:p>
          <a:p>
            <a:pPr>
              <a:lnSpc>
                <a:spcPct val="170000"/>
              </a:lnSpc>
              <a:defRPr/>
            </a:pPr>
            <a:endParaRPr lang="en-GB" sz="2700" dirty="0"/>
          </a:p>
          <a:p>
            <a:pPr>
              <a:lnSpc>
                <a:spcPct val="170000"/>
              </a:lnSpc>
              <a:defRPr/>
            </a:pPr>
            <a:r>
              <a:rPr lang="en-GB" sz="5300" dirty="0"/>
              <a:t>All this is called Capability Analysis – and we break this down into Knowledge, Skills and Attitude </a:t>
            </a:r>
            <a:r>
              <a:rPr lang="en-GB" sz="5300" dirty="0" smtClean="0"/>
              <a:t>What </a:t>
            </a:r>
            <a:r>
              <a:rPr lang="en-GB" sz="5300" dirty="0"/>
              <a:t>are the gaps between existing capabilities and the new requirements?  This forms the Learning Specification.</a:t>
            </a:r>
          </a:p>
          <a:p>
            <a:pPr>
              <a:lnSpc>
                <a:spcPct val="170000"/>
              </a:lnSpc>
              <a:defRPr/>
            </a:pPr>
            <a:endParaRPr lang="en-GB" sz="5300" dirty="0"/>
          </a:p>
          <a:p>
            <a:pPr>
              <a:lnSpc>
                <a:spcPct val="170000"/>
              </a:lnSpc>
              <a:defRPr/>
            </a:pPr>
            <a:endParaRPr lang="en-GB" sz="1700" dirty="0"/>
          </a:p>
          <a:p>
            <a:pPr>
              <a:defRPr/>
            </a:pPr>
            <a:endParaRPr lang="en-GB" dirty="0"/>
          </a:p>
        </p:txBody>
      </p:sp>
      <p:sp>
        <p:nvSpPr>
          <p:cNvPr id="225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56644E2-CEA5-45A4-BF0F-4CF55E3704C1}" type="slidenum">
              <a:rPr lang="en-GB" smtClean="0"/>
              <a:pPr/>
              <a:t>3</a:t>
            </a:fld>
            <a:endParaRPr lang="en-GB"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xfrm>
            <a:off x="1143000" y="685800"/>
            <a:ext cx="1820863" cy="1365250"/>
          </a:xfrm>
          <a:noFill/>
          <a:ln>
            <a:solidFill>
              <a:srgbClr val="000000"/>
            </a:solidFill>
            <a:miter lim="800000"/>
            <a:headEnd/>
            <a:tailEnd/>
          </a:ln>
        </p:spPr>
      </p:sp>
      <p:sp>
        <p:nvSpPr>
          <p:cNvPr id="23555" name="Notes Placeholder 2"/>
          <p:cNvSpPr>
            <a:spLocks noGrp="1"/>
          </p:cNvSpPr>
          <p:nvPr>
            <p:ph type="body" idx="1"/>
          </p:nvPr>
        </p:nvSpPr>
        <p:spPr bwMode="auto">
          <a:xfrm>
            <a:off x="685800" y="2339752"/>
            <a:ext cx="5486400" cy="6118448"/>
          </a:xfrm>
          <a:noFill/>
        </p:spPr>
        <p:txBody>
          <a:bodyPr wrap="square" numCol="1" anchor="t" anchorCtr="0" compatLnSpc="1">
            <a:prstTxWarp prst="textNoShape">
              <a:avLst/>
            </a:prstTxWarp>
          </a:bodyPr>
          <a:lstStyle/>
          <a:p>
            <a:pPr>
              <a:lnSpc>
                <a:spcPct val="150000"/>
              </a:lnSpc>
            </a:pPr>
            <a:r>
              <a:rPr lang="en-US" dirty="0" smtClean="0"/>
              <a:t>In order to be able to undertake TNA for your organisation,  you first need to be able to plan it. This means understanding what the business objectives are  in terms of targets, outputs, customer services standards etc.  You also need a basic understanding of how jobs are done, what technology is involved, how work groups are currently managed or supervised.  Then you need to understand how this might or is likely to change in the short to medium term. </a:t>
            </a:r>
          </a:p>
          <a:p>
            <a:pPr>
              <a:lnSpc>
                <a:spcPct val="150000"/>
              </a:lnSpc>
            </a:pPr>
            <a:endParaRPr lang="en-US" dirty="0" smtClean="0"/>
          </a:p>
          <a:p>
            <a:pPr>
              <a:lnSpc>
                <a:spcPct val="150000"/>
              </a:lnSpc>
            </a:pPr>
            <a:r>
              <a:rPr lang="en-US" dirty="0" smtClean="0"/>
              <a:t>You also need a good handle on employee demographics:  who do you employ, are your numbers increasing or decreasing – and how is this likely to chance in the short to medium term.  What categories  of employee have you included – for example, have you done TNA across the whole organisation, or have you excluded senior management level?</a:t>
            </a:r>
          </a:p>
          <a:p>
            <a:pPr>
              <a:lnSpc>
                <a:spcPct val="150000"/>
              </a:lnSpc>
            </a:pPr>
            <a:endParaRPr lang="en-US" dirty="0" smtClean="0"/>
          </a:p>
          <a:p>
            <a:pPr>
              <a:lnSpc>
                <a:spcPct val="150000"/>
              </a:lnSpc>
            </a:pPr>
            <a:r>
              <a:rPr lang="en-US" dirty="0" smtClean="0"/>
              <a:t>What expectations have you made about employee’s expectations, their current levels of knowledge or skill, their educational background/qualifications etc?</a:t>
            </a:r>
          </a:p>
        </p:txBody>
      </p:sp>
      <p:sp>
        <p:nvSpPr>
          <p:cNvPr id="235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CF91F53-9EC0-4B66-A3C4-C757DCDFD91C}" type="slidenum">
              <a:rPr lang="en-GB" smtClean="0"/>
              <a:pPr/>
              <a:t>4</a:t>
            </a:fld>
            <a:endParaRPr lang="en-GB"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1629205" cy="1221904"/>
          </a:xfrm>
        </p:spPr>
      </p:sp>
      <p:sp>
        <p:nvSpPr>
          <p:cNvPr id="3" name="Notes Placeholder 2"/>
          <p:cNvSpPr>
            <a:spLocks noGrp="1"/>
          </p:cNvSpPr>
          <p:nvPr>
            <p:ph type="body" idx="1"/>
          </p:nvPr>
        </p:nvSpPr>
        <p:spPr>
          <a:xfrm>
            <a:off x="685800" y="2267744"/>
            <a:ext cx="5486400" cy="6190456"/>
          </a:xfrm>
        </p:spPr>
        <p:txBody>
          <a:bodyPr>
            <a:normAutofit/>
          </a:bodyPr>
          <a:lstStyle/>
          <a:p>
            <a:pPr>
              <a:lnSpc>
                <a:spcPct val="150000"/>
              </a:lnSpc>
            </a:pPr>
            <a:r>
              <a:rPr lang="en-GB" dirty="0" smtClean="0"/>
              <a:t>Then you need to be looking at the previous experience employees have had. What training or development activities have they participated in already.  This needs to be considered both in the context of their current job role, but also in the context of likely future changes. (A crystal ball would be useful!).</a:t>
            </a:r>
          </a:p>
          <a:p>
            <a:pPr>
              <a:lnSpc>
                <a:spcPct val="150000"/>
              </a:lnSpc>
            </a:pPr>
            <a:endParaRPr lang="en-GB" dirty="0" smtClean="0"/>
          </a:p>
          <a:p>
            <a:pPr>
              <a:lnSpc>
                <a:spcPct val="150000"/>
              </a:lnSpc>
            </a:pPr>
            <a:r>
              <a:rPr lang="en-GB" dirty="0" smtClean="0"/>
              <a:t>How competent are the employees -  are they performing at the level expected of them, is performance consistent, what steps have been put in place to address underperformance or inconsistency?</a:t>
            </a:r>
          </a:p>
          <a:p>
            <a:pPr>
              <a:lnSpc>
                <a:spcPct val="150000"/>
              </a:lnSpc>
            </a:pPr>
            <a:endParaRPr lang="en-GB" dirty="0" smtClean="0"/>
          </a:p>
          <a:p>
            <a:pPr>
              <a:lnSpc>
                <a:spcPct val="150000"/>
              </a:lnSpc>
            </a:pPr>
            <a:r>
              <a:rPr lang="en-GB" dirty="0" smtClean="0"/>
              <a:t>From a practical point of view you also need to consider the nature of the employee’s obligations to the company – are they full time or part time – this will have an effect on how and when training is planned.  Are they on a permanent contract, or short term/temporary contracts – in which case will you gain the return on investment for any training or development undertaken.</a:t>
            </a:r>
            <a:endParaRPr lang="en-GB" dirty="0"/>
          </a:p>
        </p:txBody>
      </p:sp>
      <p:sp>
        <p:nvSpPr>
          <p:cNvPr id="4" name="Slide Number Placeholder 3"/>
          <p:cNvSpPr>
            <a:spLocks noGrp="1"/>
          </p:cNvSpPr>
          <p:nvPr>
            <p:ph type="sldNum" sz="quarter" idx="10"/>
          </p:nvPr>
        </p:nvSpPr>
        <p:spPr/>
        <p:txBody>
          <a:bodyPr/>
          <a:lstStyle/>
          <a:p>
            <a:fld id="{77D07228-E218-4510-83F9-B04BBBC7E45B}" type="slidenum">
              <a:rPr lang="en-GB" smtClean="0"/>
              <a:pPr/>
              <a:t>5</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1629205" cy="1221904"/>
          </a:xfrm>
        </p:spPr>
      </p:sp>
      <p:sp>
        <p:nvSpPr>
          <p:cNvPr id="3" name="Notes Placeholder 2"/>
          <p:cNvSpPr>
            <a:spLocks noGrp="1"/>
          </p:cNvSpPr>
          <p:nvPr>
            <p:ph type="body" idx="1"/>
          </p:nvPr>
        </p:nvSpPr>
        <p:spPr>
          <a:xfrm>
            <a:off x="685800" y="2195736"/>
            <a:ext cx="5486400" cy="6262464"/>
          </a:xfrm>
        </p:spPr>
        <p:txBody>
          <a:bodyPr>
            <a:normAutofit/>
          </a:bodyPr>
          <a:lstStyle/>
          <a:p>
            <a:pPr>
              <a:lnSpc>
                <a:spcPct val="150000"/>
              </a:lnSpc>
            </a:pPr>
            <a:r>
              <a:rPr lang="en-GB" dirty="0" smtClean="0"/>
              <a:t>Where are your employees located –a re they all on one site or geographically spread?  What length of time do they have in the job – if they have been with you a long time, then they  may already be highly competent in the role and need less role-specific training or development than a newer employee. However, you should be thinking about how you develop those more experienced team members.</a:t>
            </a:r>
          </a:p>
          <a:p>
            <a:pPr>
              <a:lnSpc>
                <a:spcPct val="150000"/>
              </a:lnSpc>
            </a:pPr>
            <a:endParaRPr lang="en-GB" dirty="0" smtClean="0"/>
          </a:p>
          <a:p>
            <a:pPr>
              <a:lnSpc>
                <a:spcPct val="150000"/>
              </a:lnSpc>
            </a:pPr>
            <a:r>
              <a:rPr lang="en-GB" dirty="0" smtClean="0"/>
              <a:t>Employee attitude is also a big consideration.  Some people are ready and willing to learn new skills or gain experience in different areas, some are more change resistant.  How will this affect the way in which you plan any training?</a:t>
            </a:r>
            <a:endParaRPr lang="en-GB" dirty="0"/>
          </a:p>
        </p:txBody>
      </p:sp>
      <p:sp>
        <p:nvSpPr>
          <p:cNvPr id="4" name="Slide Number Placeholder 3"/>
          <p:cNvSpPr>
            <a:spLocks noGrp="1"/>
          </p:cNvSpPr>
          <p:nvPr>
            <p:ph type="sldNum" sz="quarter" idx="10"/>
          </p:nvPr>
        </p:nvSpPr>
        <p:spPr/>
        <p:txBody>
          <a:bodyPr/>
          <a:lstStyle/>
          <a:p>
            <a:fld id="{77D07228-E218-4510-83F9-B04BBBC7E45B}" type="slidenum">
              <a:rPr lang="en-GB" smtClean="0"/>
              <a:pPr/>
              <a:t>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1533195" cy="1149896"/>
          </a:xfrm>
        </p:spPr>
      </p:sp>
      <p:sp>
        <p:nvSpPr>
          <p:cNvPr id="3" name="Notes Placeholder 2"/>
          <p:cNvSpPr>
            <a:spLocks noGrp="1"/>
          </p:cNvSpPr>
          <p:nvPr>
            <p:ph type="body" idx="1"/>
          </p:nvPr>
        </p:nvSpPr>
        <p:spPr>
          <a:xfrm>
            <a:off x="685800" y="2051720"/>
            <a:ext cx="5486400" cy="6406480"/>
          </a:xfrm>
        </p:spPr>
        <p:txBody>
          <a:bodyPr>
            <a:normAutofit/>
          </a:bodyPr>
          <a:lstStyle/>
          <a:p>
            <a:pPr>
              <a:lnSpc>
                <a:spcPct val="150000"/>
              </a:lnSpc>
            </a:pPr>
            <a:r>
              <a:rPr lang="en-GB" dirty="0" smtClean="0"/>
              <a:t>Having assessed employee specific needs, it is important to align this to organisational need in terms of strategic priorities.  Don’t forget that for many people, ongoing personal development is a key motivational factor.  Consider what you would do if the employee’s need  doesn’t match up with organisational strategy or priority?</a:t>
            </a:r>
          </a:p>
          <a:p>
            <a:pPr>
              <a:lnSpc>
                <a:spcPct val="150000"/>
              </a:lnSpc>
            </a:pPr>
            <a:endParaRPr lang="en-GB" dirty="0" smtClean="0"/>
          </a:p>
          <a:p>
            <a:pPr>
              <a:lnSpc>
                <a:spcPct val="150000"/>
              </a:lnSpc>
            </a:pPr>
            <a:r>
              <a:rPr lang="en-GB" dirty="0" smtClean="0"/>
              <a:t>Having done all of these things, you can then work out an appropriate and cost effective training and development plan to address gaps and improve individual, group and team performance towards goals.</a:t>
            </a:r>
          </a:p>
          <a:p>
            <a:pPr>
              <a:lnSpc>
                <a:spcPct val="150000"/>
              </a:lnSpc>
            </a:pPr>
            <a:endParaRPr lang="en-GB" dirty="0" smtClean="0"/>
          </a:p>
          <a:p>
            <a:pPr>
              <a:lnSpc>
                <a:spcPct val="150000"/>
              </a:lnSpc>
            </a:pPr>
            <a:r>
              <a:rPr lang="en-GB" dirty="0" smtClean="0"/>
              <a:t>It is really important to evaluate training properly – are you getting value for money, are the participants really able to use what they have learned etc.</a:t>
            </a:r>
            <a:endParaRPr lang="en-GB" dirty="0"/>
          </a:p>
        </p:txBody>
      </p:sp>
      <p:sp>
        <p:nvSpPr>
          <p:cNvPr id="4" name="Slide Number Placeholder 3"/>
          <p:cNvSpPr>
            <a:spLocks noGrp="1"/>
          </p:cNvSpPr>
          <p:nvPr>
            <p:ph type="sldNum" sz="quarter" idx="10"/>
          </p:nvPr>
        </p:nvSpPr>
        <p:spPr/>
        <p:txBody>
          <a:bodyPr/>
          <a:lstStyle/>
          <a:p>
            <a:fld id="{77D07228-E218-4510-83F9-B04BBBC7E45B}" type="slidenum">
              <a:rPr lang="en-GB" smtClean="0"/>
              <a:pPr/>
              <a:t>7</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B0267B5-164E-4CB0-B769-1E0A95A88288}" type="datetimeFigureOut">
              <a:rPr lang="en-GB" smtClean="0"/>
              <a:pPr/>
              <a:t>07/12/2012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0267B5-164E-4CB0-B769-1E0A95A88288}" type="datetimeFigureOut">
              <a:rPr lang="en-GB" smtClean="0"/>
              <a:pPr/>
              <a:t>07/12/2012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0267B5-164E-4CB0-B769-1E0A95A88288}" type="datetimeFigureOut">
              <a:rPr lang="en-GB" smtClean="0"/>
              <a:pPr/>
              <a:t>07/12/2012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B0267B5-164E-4CB0-B769-1E0A95A88288}" type="datetimeFigureOut">
              <a:rPr lang="en-GB" smtClean="0"/>
              <a:pPr/>
              <a:t>07/12/2012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B0267B5-164E-4CB0-B769-1E0A95A88288}" type="datetimeFigureOut">
              <a:rPr lang="en-GB" smtClean="0"/>
              <a:pPr/>
              <a:t>07/12/2012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B0267B5-164E-4CB0-B769-1E0A95A88288}" type="datetimeFigureOut">
              <a:rPr lang="en-GB" smtClean="0"/>
              <a:pPr/>
              <a:t>07/12/2012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0267B5-164E-4CB0-B769-1E0A95A88288}" type="datetimeFigureOut">
              <a:rPr lang="en-GB" smtClean="0"/>
              <a:pPr/>
              <a:t>07/12/2012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0267B5-164E-4CB0-B769-1E0A95A88288}" type="datetimeFigureOut">
              <a:rPr lang="en-GB" smtClean="0"/>
              <a:pPr/>
              <a:t>07/12/2012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0267B5-164E-4CB0-B769-1E0A95A88288}" type="datetimeFigureOut">
              <a:rPr lang="en-GB" smtClean="0"/>
              <a:pPr/>
              <a:t>07/12/2012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0267B5-164E-4CB0-B769-1E0A95A88288}" type="datetimeFigureOut">
              <a:rPr lang="en-GB" smtClean="0"/>
              <a:pPr/>
              <a:t>07/12/2012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0267B5-164E-4CB0-B769-1E0A95A88288}" type="datetimeFigureOut">
              <a:rPr lang="en-GB" smtClean="0"/>
              <a:pPr/>
              <a:t>07/12/2012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0E4BCC-89C2-475C-B950-E64E92D4DBC7}"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0267B5-164E-4CB0-B769-1E0A95A88288}" type="datetimeFigureOut">
              <a:rPr lang="en-GB" smtClean="0"/>
              <a:pPr/>
              <a:t>07/12/2012</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0E4BCC-89C2-475C-B950-E64E92D4DBC7}"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Training Needs Analysis</a:t>
            </a:r>
            <a:endParaRPr lang="en-GB" dirty="0"/>
          </a:p>
        </p:txBody>
      </p:sp>
      <p:sp>
        <p:nvSpPr>
          <p:cNvPr id="3" name="Subtitle 2"/>
          <p:cNvSpPr>
            <a:spLocks noGrp="1"/>
          </p:cNvSpPr>
          <p:nvPr>
            <p:ph type="subTitle" idx="1"/>
          </p:nvPr>
        </p:nvSpPr>
        <p:spPr/>
        <p:txBody>
          <a:bodyPr/>
          <a:lstStyle/>
          <a:p>
            <a:r>
              <a:rPr lang="en-GB" dirty="0" smtClean="0"/>
              <a:t>Barbara Barnes</a:t>
            </a:r>
          </a:p>
          <a:p>
            <a:r>
              <a:rPr lang="en-GB" dirty="0" smtClean="0"/>
              <a:t>Workforce Development Fellow</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dirty="0" smtClean="0">
                <a:solidFill>
                  <a:srgbClr val="0000FF"/>
                </a:solidFill>
              </a:rPr>
              <a:t>Training Needs Analysis</a:t>
            </a:r>
            <a:endParaRPr lang="en-US" dirty="0" smtClean="0">
              <a:solidFill>
                <a:srgbClr val="0000FF"/>
              </a:solidFill>
            </a:endParaRPr>
          </a:p>
        </p:txBody>
      </p:sp>
      <p:sp>
        <p:nvSpPr>
          <p:cNvPr id="6147" name="Rectangle 3"/>
          <p:cNvSpPr>
            <a:spLocks noGrp="1" noChangeArrowheads="1"/>
          </p:cNvSpPr>
          <p:nvPr>
            <p:ph type="body" idx="1"/>
          </p:nvPr>
        </p:nvSpPr>
        <p:spPr>
          <a:xfrm>
            <a:off x="1182688" y="2017713"/>
            <a:ext cx="6989762" cy="4114800"/>
          </a:xfrm>
        </p:spPr>
        <p:txBody>
          <a:bodyPr/>
          <a:lstStyle/>
          <a:p>
            <a:pPr>
              <a:lnSpc>
                <a:spcPct val="150000"/>
              </a:lnSpc>
              <a:buFont typeface="Wingdings" pitchFamily="2" charset="2"/>
              <a:buNone/>
            </a:pPr>
            <a:r>
              <a:rPr lang="en-GB" sz="2400" i="1" dirty="0" smtClean="0">
                <a:solidFill>
                  <a:srgbClr val="0000FF"/>
                </a:solidFill>
              </a:rPr>
              <a:t>“The systematic gathering of data to find out where there are gaps in the existing skills, knowledge and attitudes of employees. It involves the gathering of data about existing employee’s capabilities and organisational demands for skills, and the analysis of the implication of new and changed roles for changes in capability.”  CIPD. </a:t>
            </a:r>
          </a:p>
          <a:p>
            <a:pPr>
              <a:lnSpc>
                <a:spcPct val="150000"/>
              </a:lnSpc>
              <a:buFont typeface="Wingdings" pitchFamily="2" charset="2"/>
              <a:buNone/>
            </a:pPr>
            <a:endParaRPr lang="en-US" sz="2400" i="1" dirty="0" smtClean="0">
              <a:solidFill>
                <a:srgbClr val="0000FF"/>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dirty="0" smtClean="0">
                <a:solidFill>
                  <a:srgbClr val="0000FF"/>
                </a:solidFill>
              </a:rPr>
              <a:t>Essential Info…</a:t>
            </a:r>
            <a:endParaRPr lang="en-US" dirty="0" smtClean="0">
              <a:solidFill>
                <a:srgbClr val="0000FF"/>
              </a:solidFill>
            </a:endParaRPr>
          </a:p>
        </p:txBody>
      </p:sp>
      <p:sp>
        <p:nvSpPr>
          <p:cNvPr id="7171" name="Rectangle 3"/>
          <p:cNvSpPr>
            <a:spLocks noGrp="1" noChangeArrowheads="1"/>
          </p:cNvSpPr>
          <p:nvPr>
            <p:ph type="body" sz="half" idx="1"/>
          </p:nvPr>
        </p:nvSpPr>
        <p:spPr>
          <a:xfrm>
            <a:off x="1182688" y="2017713"/>
            <a:ext cx="3814762" cy="4114800"/>
          </a:xfrm>
        </p:spPr>
        <p:txBody>
          <a:bodyPr/>
          <a:lstStyle/>
          <a:p>
            <a:pPr>
              <a:lnSpc>
                <a:spcPct val="90000"/>
              </a:lnSpc>
            </a:pPr>
            <a:r>
              <a:rPr lang="en-GB" dirty="0" smtClean="0">
                <a:solidFill>
                  <a:srgbClr val="0000FF"/>
                </a:solidFill>
              </a:rPr>
              <a:t>What capabilities are required to do the job?</a:t>
            </a:r>
          </a:p>
          <a:p>
            <a:pPr>
              <a:lnSpc>
                <a:spcPct val="90000"/>
              </a:lnSpc>
            </a:pPr>
            <a:r>
              <a:rPr lang="en-GB" dirty="0" smtClean="0">
                <a:solidFill>
                  <a:srgbClr val="0000FF"/>
                </a:solidFill>
              </a:rPr>
              <a:t>What capabilities do existing employees possess?</a:t>
            </a:r>
          </a:p>
          <a:p>
            <a:pPr>
              <a:lnSpc>
                <a:spcPct val="90000"/>
              </a:lnSpc>
            </a:pPr>
            <a:r>
              <a:rPr lang="en-GB" dirty="0" smtClean="0">
                <a:solidFill>
                  <a:srgbClr val="0000FF"/>
                </a:solidFill>
              </a:rPr>
              <a:t>What are the gaps between existing capabilities and the new requirements?</a:t>
            </a:r>
            <a:endParaRPr lang="en-US" dirty="0" smtClean="0">
              <a:solidFill>
                <a:srgbClr val="0000FF"/>
              </a:solidFill>
            </a:endParaRPr>
          </a:p>
        </p:txBody>
      </p:sp>
      <p:sp>
        <p:nvSpPr>
          <p:cNvPr id="7172" name="Rectangle 4"/>
          <p:cNvSpPr>
            <a:spLocks noGrp="1" noChangeArrowheads="1"/>
          </p:cNvSpPr>
          <p:nvPr>
            <p:ph type="body" sz="half" idx="2"/>
          </p:nvPr>
        </p:nvSpPr>
        <p:spPr>
          <a:xfrm>
            <a:off x="5140325" y="2017713"/>
            <a:ext cx="3814763" cy="4114800"/>
          </a:xfrm>
        </p:spPr>
        <p:txBody>
          <a:bodyPr/>
          <a:lstStyle/>
          <a:p>
            <a:pPr>
              <a:lnSpc>
                <a:spcPct val="90000"/>
              </a:lnSpc>
            </a:pPr>
            <a:r>
              <a:rPr lang="en-GB" dirty="0" smtClean="0">
                <a:solidFill>
                  <a:srgbClr val="0000FF"/>
                </a:solidFill>
              </a:rPr>
              <a:t>Person Specification</a:t>
            </a:r>
          </a:p>
          <a:p>
            <a:pPr>
              <a:lnSpc>
                <a:spcPct val="90000"/>
              </a:lnSpc>
            </a:pPr>
            <a:endParaRPr lang="en-GB" dirty="0" smtClean="0">
              <a:solidFill>
                <a:srgbClr val="0000FF"/>
              </a:solidFill>
            </a:endParaRPr>
          </a:p>
          <a:p>
            <a:pPr>
              <a:lnSpc>
                <a:spcPct val="90000"/>
              </a:lnSpc>
            </a:pPr>
            <a:endParaRPr lang="en-GB" dirty="0" smtClean="0">
              <a:solidFill>
                <a:srgbClr val="0000FF"/>
              </a:solidFill>
            </a:endParaRPr>
          </a:p>
          <a:p>
            <a:pPr>
              <a:lnSpc>
                <a:spcPct val="90000"/>
              </a:lnSpc>
            </a:pPr>
            <a:r>
              <a:rPr lang="en-GB" dirty="0" smtClean="0">
                <a:solidFill>
                  <a:srgbClr val="0000FF"/>
                </a:solidFill>
              </a:rPr>
              <a:t>Formal or informal skills analysis.</a:t>
            </a:r>
          </a:p>
          <a:p>
            <a:pPr>
              <a:lnSpc>
                <a:spcPct val="90000"/>
              </a:lnSpc>
            </a:pPr>
            <a:endParaRPr lang="en-GB" dirty="0" smtClean="0">
              <a:solidFill>
                <a:srgbClr val="0000FF"/>
              </a:solidFill>
            </a:endParaRPr>
          </a:p>
          <a:p>
            <a:pPr>
              <a:lnSpc>
                <a:spcPct val="90000"/>
              </a:lnSpc>
            </a:pPr>
            <a:r>
              <a:rPr lang="en-GB" dirty="0" smtClean="0">
                <a:solidFill>
                  <a:srgbClr val="0000FF"/>
                </a:solidFill>
              </a:rPr>
              <a:t>The Learning Specification.</a:t>
            </a:r>
            <a:endParaRPr lang="en-US" dirty="0" smtClean="0">
              <a:solidFill>
                <a:srgbClr val="0000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dirty="0" smtClean="0">
                <a:solidFill>
                  <a:srgbClr val="0000FF"/>
                </a:solidFill>
              </a:rPr>
              <a:t>How to plan a TNA</a:t>
            </a:r>
            <a:endParaRPr lang="en-US" dirty="0" smtClean="0">
              <a:solidFill>
                <a:srgbClr val="0000FF"/>
              </a:solidFill>
            </a:endParaRPr>
          </a:p>
        </p:txBody>
      </p:sp>
      <p:sp>
        <p:nvSpPr>
          <p:cNvPr id="8195" name="Rectangle 3"/>
          <p:cNvSpPr>
            <a:spLocks noGrp="1" noChangeArrowheads="1"/>
          </p:cNvSpPr>
          <p:nvPr>
            <p:ph type="body" sz="half" idx="1"/>
          </p:nvPr>
        </p:nvSpPr>
        <p:spPr>
          <a:xfrm>
            <a:off x="1182688" y="1340768"/>
            <a:ext cx="3001962" cy="4791745"/>
          </a:xfrm>
        </p:spPr>
        <p:txBody>
          <a:bodyPr/>
          <a:lstStyle/>
          <a:p>
            <a:pPr>
              <a:lnSpc>
                <a:spcPct val="90000"/>
              </a:lnSpc>
            </a:pPr>
            <a:r>
              <a:rPr lang="en-GB" sz="2400" dirty="0" smtClean="0">
                <a:solidFill>
                  <a:srgbClr val="0000FF"/>
                </a:solidFill>
              </a:rPr>
              <a:t>Business Objectives</a:t>
            </a:r>
            <a:br>
              <a:rPr lang="en-GB" sz="2400" dirty="0" smtClean="0">
                <a:solidFill>
                  <a:srgbClr val="0000FF"/>
                </a:solidFill>
              </a:rPr>
            </a:br>
            <a:endParaRPr lang="en-GB" sz="2400" dirty="0" smtClean="0">
              <a:solidFill>
                <a:srgbClr val="0000FF"/>
              </a:solidFill>
            </a:endParaRPr>
          </a:p>
          <a:p>
            <a:pPr>
              <a:lnSpc>
                <a:spcPct val="90000"/>
              </a:lnSpc>
            </a:pPr>
            <a:r>
              <a:rPr lang="en-GB" sz="2400" dirty="0" smtClean="0">
                <a:solidFill>
                  <a:srgbClr val="0000FF"/>
                </a:solidFill>
              </a:rPr>
              <a:t>Technology &amp; organisation of work.</a:t>
            </a:r>
            <a:br>
              <a:rPr lang="en-GB" sz="2400" dirty="0" smtClean="0">
                <a:solidFill>
                  <a:srgbClr val="0000FF"/>
                </a:solidFill>
              </a:rPr>
            </a:br>
            <a:endParaRPr lang="en-GB" sz="2400" dirty="0" smtClean="0">
              <a:solidFill>
                <a:srgbClr val="0000FF"/>
              </a:solidFill>
            </a:endParaRPr>
          </a:p>
          <a:p>
            <a:pPr>
              <a:lnSpc>
                <a:spcPct val="90000"/>
              </a:lnSpc>
            </a:pPr>
            <a:r>
              <a:rPr lang="en-GB" sz="2400" dirty="0" smtClean="0">
                <a:solidFill>
                  <a:srgbClr val="0000FF"/>
                </a:solidFill>
              </a:rPr>
              <a:t>Employee Demographics</a:t>
            </a:r>
            <a:br>
              <a:rPr lang="en-GB" sz="2400" dirty="0" smtClean="0">
                <a:solidFill>
                  <a:srgbClr val="0000FF"/>
                </a:solidFill>
              </a:rPr>
            </a:br>
            <a:endParaRPr lang="en-GB" sz="2400" dirty="0" smtClean="0">
              <a:solidFill>
                <a:srgbClr val="0000FF"/>
              </a:solidFill>
            </a:endParaRPr>
          </a:p>
          <a:p>
            <a:pPr>
              <a:lnSpc>
                <a:spcPct val="90000"/>
              </a:lnSpc>
            </a:pPr>
            <a:r>
              <a:rPr lang="en-GB" sz="2400" dirty="0" smtClean="0">
                <a:solidFill>
                  <a:srgbClr val="0000FF"/>
                </a:solidFill>
              </a:rPr>
              <a:t>Education/ Qualifications</a:t>
            </a:r>
            <a:endParaRPr lang="en-US" sz="2400" dirty="0" smtClean="0">
              <a:solidFill>
                <a:srgbClr val="0000FF"/>
              </a:solidFill>
            </a:endParaRPr>
          </a:p>
        </p:txBody>
      </p:sp>
      <p:sp>
        <p:nvSpPr>
          <p:cNvPr id="8196" name="Rectangle 4"/>
          <p:cNvSpPr>
            <a:spLocks noGrp="1" noChangeArrowheads="1"/>
          </p:cNvSpPr>
          <p:nvPr>
            <p:ph type="body" sz="half" idx="2"/>
          </p:nvPr>
        </p:nvSpPr>
        <p:spPr>
          <a:xfrm>
            <a:off x="4211960" y="1340768"/>
            <a:ext cx="4743128" cy="5183857"/>
          </a:xfrm>
        </p:spPr>
        <p:txBody>
          <a:bodyPr/>
          <a:lstStyle/>
          <a:p>
            <a:pPr>
              <a:lnSpc>
                <a:spcPct val="90000"/>
              </a:lnSpc>
            </a:pPr>
            <a:r>
              <a:rPr lang="en-GB" sz="2400" dirty="0" smtClean="0">
                <a:solidFill>
                  <a:srgbClr val="0000FF"/>
                </a:solidFill>
              </a:rPr>
              <a:t>Targets, outputs, customer service standards.</a:t>
            </a:r>
          </a:p>
          <a:p>
            <a:pPr>
              <a:lnSpc>
                <a:spcPct val="90000"/>
              </a:lnSpc>
            </a:pPr>
            <a:r>
              <a:rPr lang="en-GB" sz="2400" dirty="0" smtClean="0">
                <a:solidFill>
                  <a:srgbClr val="0000FF"/>
                </a:solidFill>
              </a:rPr>
              <a:t>How jobs are done. What technology is used. How might this change? Management and supervision of work groups.</a:t>
            </a:r>
          </a:p>
          <a:p>
            <a:pPr>
              <a:lnSpc>
                <a:spcPct val="90000"/>
              </a:lnSpc>
            </a:pPr>
            <a:r>
              <a:rPr lang="en-GB" sz="2400" dirty="0" smtClean="0">
                <a:solidFill>
                  <a:srgbClr val="0000FF"/>
                </a:solidFill>
              </a:rPr>
              <a:t>Who is employed – nos increasing or decreasing? What categories of employee included.</a:t>
            </a:r>
          </a:p>
          <a:p>
            <a:pPr>
              <a:lnSpc>
                <a:spcPct val="90000"/>
              </a:lnSpc>
            </a:pPr>
            <a:r>
              <a:rPr lang="en-GB" sz="2400" dirty="0" smtClean="0">
                <a:solidFill>
                  <a:srgbClr val="0000FF"/>
                </a:solidFill>
              </a:rPr>
              <a:t>Linked to assumptions about people’s expectations, level of current knowledge or skill.</a:t>
            </a:r>
            <a:endParaRPr lang="en-US" sz="2400" dirty="0" smtClean="0">
              <a:solidFill>
                <a:srgbClr val="0000FF"/>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body" sz="half" idx="1"/>
          </p:nvPr>
        </p:nvSpPr>
        <p:spPr>
          <a:xfrm>
            <a:off x="457200" y="2060575"/>
            <a:ext cx="3394075" cy="4608513"/>
          </a:xfrm>
        </p:spPr>
        <p:txBody>
          <a:bodyPr/>
          <a:lstStyle/>
          <a:p>
            <a:pPr>
              <a:lnSpc>
                <a:spcPct val="80000"/>
              </a:lnSpc>
            </a:pPr>
            <a:r>
              <a:rPr lang="en-GB" sz="2400" dirty="0" smtClean="0">
                <a:solidFill>
                  <a:srgbClr val="0000FF"/>
                </a:solidFill>
              </a:rPr>
              <a:t>Past Experience	</a:t>
            </a:r>
          </a:p>
          <a:p>
            <a:pPr>
              <a:lnSpc>
                <a:spcPct val="80000"/>
              </a:lnSpc>
            </a:pPr>
            <a:endParaRPr lang="en-GB" sz="2400" dirty="0" smtClean="0">
              <a:solidFill>
                <a:srgbClr val="0000FF"/>
              </a:solidFill>
            </a:endParaRPr>
          </a:p>
          <a:p>
            <a:pPr>
              <a:lnSpc>
                <a:spcPct val="80000"/>
              </a:lnSpc>
            </a:pPr>
            <a:endParaRPr lang="en-GB" sz="2400" dirty="0" smtClean="0">
              <a:solidFill>
                <a:srgbClr val="0000FF"/>
              </a:solidFill>
            </a:endParaRPr>
          </a:p>
          <a:p>
            <a:pPr>
              <a:lnSpc>
                <a:spcPct val="80000"/>
              </a:lnSpc>
            </a:pPr>
            <a:r>
              <a:rPr lang="en-GB" sz="2400" dirty="0" smtClean="0">
                <a:solidFill>
                  <a:srgbClr val="0000FF"/>
                </a:solidFill>
              </a:rPr>
              <a:t>Job role</a:t>
            </a:r>
            <a:br>
              <a:rPr lang="en-GB" sz="2400" dirty="0" smtClean="0">
                <a:solidFill>
                  <a:srgbClr val="0000FF"/>
                </a:solidFill>
              </a:rPr>
            </a:br>
            <a:r>
              <a:rPr lang="en-GB" sz="2400" dirty="0" smtClean="0">
                <a:solidFill>
                  <a:srgbClr val="0000FF"/>
                </a:solidFill>
              </a:rPr>
              <a:t>/responsibility</a:t>
            </a:r>
            <a:br>
              <a:rPr lang="en-GB" sz="2400" dirty="0" smtClean="0">
                <a:solidFill>
                  <a:srgbClr val="0000FF"/>
                </a:solidFill>
              </a:rPr>
            </a:br>
            <a:endParaRPr lang="en-GB" sz="2400" dirty="0" smtClean="0">
              <a:solidFill>
                <a:srgbClr val="0000FF"/>
              </a:solidFill>
            </a:endParaRPr>
          </a:p>
          <a:p>
            <a:pPr>
              <a:lnSpc>
                <a:spcPct val="80000"/>
              </a:lnSpc>
            </a:pPr>
            <a:r>
              <a:rPr lang="en-GB" sz="2400" dirty="0" smtClean="0">
                <a:solidFill>
                  <a:srgbClr val="0000FF"/>
                </a:solidFill>
              </a:rPr>
              <a:t>Current Competence</a:t>
            </a:r>
          </a:p>
          <a:p>
            <a:pPr>
              <a:lnSpc>
                <a:spcPct val="80000"/>
              </a:lnSpc>
            </a:pPr>
            <a:endParaRPr lang="en-GB" sz="2400" dirty="0" smtClean="0">
              <a:solidFill>
                <a:srgbClr val="0000FF"/>
              </a:solidFill>
            </a:endParaRPr>
          </a:p>
          <a:p>
            <a:pPr>
              <a:lnSpc>
                <a:spcPct val="80000"/>
              </a:lnSpc>
            </a:pPr>
            <a:endParaRPr lang="en-GB" sz="2400" dirty="0" smtClean="0">
              <a:solidFill>
                <a:srgbClr val="0000FF"/>
              </a:solidFill>
            </a:endParaRPr>
          </a:p>
          <a:p>
            <a:pPr>
              <a:lnSpc>
                <a:spcPct val="80000"/>
              </a:lnSpc>
            </a:pPr>
            <a:endParaRPr lang="en-GB" sz="2400" dirty="0" smtClean="0">
              <a:solidFill>
                <a:srgbClr val="0000FF"/>
              </a:solidFill>
            </a:endParaRPr>
          </a:p>
          <a:p>
            <a:pPr>
              <a:lnSpc>
                <a:spcPct val="80000"/>
              </a:lnSpc>
            </a:pPr>
            <a:r>
              <a:rPr lang="en-GB" sz="2400" dirty="0" smtClean="0">
                <a:solidFill>
                  <a:srgbClr val="0000FF"/>
                </a:solidFill>
              </a:rPr>
              <a:t>Employee Status</a:t>
            </a:r>
            <a:endParaRPr lang="en-US" sz="2400" dirty="0" smtClean="0">
              <a:solidFill>
                <a:srgbClr val="0000FF"/>
              </a:solidFill>
            </a:endParaRPr>
          </a:p>
        </p:txBody>
      </p:sp>
      <p:sp>
        <p:nvSpPr>
          <p:cNvPr id="9219" name="Rectangle 3"/>
          <p:cNvSpPr>
            <a:spLocks noGrp="1" noChangeArrowheads="1"/>
          </p:cNvSpPr>
          <p:nvPr>
            <p:ph type="body" sz="half" idx="2"/>
          </p:nvPr>
        </p:nvSpPr>
        <p:spPr>
          <a:xfrm>
            <a:off x="3779838" y="1916113"/>
            <a:ext cx="4906962" cy="4681537"/>
          </a:xfrm>
        </p:spPr>
        <p:txBody>
          <a:bodyPr/>
          <a:lstStyle/>
          <a:p>
            <a:pPr>
              <a:lnSpc>
                <a:spcPct val="80000"/>
              </a:lnSpc>
            </a:pPr>
            <a:r>
              <a:rPr lang="en-GB" sz="2400" dirty="0" smtClean="0">
                <a:solidFill>
                  <a:srgbClr val="0000FF"/>
                </a:solidFill>
              </a:rPr>
              <a:t>What previous experience do employees have. What training have they done previously?</a:t>
            </a:r>
          </a:p>
          <a:p>
            <a:pPr>
              <a:lnSpc>
                <a:spcPct val="80000"/>
              </a:lnSpc>
            </a:pPr>
            <a:r>
              <a:rPr lang="en-GB" sz="2400" dirty="0" smtClean="0">
                <a:solidFill>
                  <a:srgbClr val="0000FF"/>
                </a:solidFill>
              </a:rPr>
              <a:t>What are individuals doing at the moment and what are the implications of any changes.</a:t>
            </a:r>
            <a:br>
              <a:rPr lang="en-GB" sz="2400" dirty="0" smtClean="0">
                <a:solidFill>
                  <a:srgbClr val="0000FF"/>
                </a:solidFill>
              </a:rPr>
            </a:br>
            <a:endParaRPr lang="en-GB" sz="2400" dirty="0" smtClean="0">
              <a:solidFill>
                <a:srgbClr val="0000FF"/>
              </a:solidFill>
            </a:endParaRPr>
          </a:p>
          <a:p>
            <a:pPr>
              <a:lnSpc>
                <a:spcPct val="80000"/>
              </a:lnSpc>
            </a:pPr>
            <a:r>
              <a:rPr lang="en-GB" sz="2400" dirty="0" smtClean="0">
                <a:solidFill>
                  <a:srgbClr val="0000FF"/>
                </a:solidFill>
              </a:rPr>
              <a:t>Performance levels. Areas where competence needs to increase (current and changed roles)</a:t>
            </a:r>
          </a:p>
          <a:p>
            <a:pPr>
              <a:lnSpc>
                <a:spcPct val="80000"/>
              </a:lnSpc>
            </a:pPr>
            <a:r>
              <a:rPr lang="en-GB" sz="2400" dirty="0" smtClean="0">
                <a:solidFill>
                  <a:srgbClr val="0000FF"/>
                </a:solidFill>
              </a:rPr>
              <a:t>Full or part-time. Permanent or temporary. Fixed contract or short term contract.</a:t>
            </a:r>
            <a:endParaRPr lang="en-US" sz="2400" dirty="0" smtClean="0">
              <a:solidFill>
                <a:srgbClr val="0000FF"/>
              </a:solidFill>
            </a:endParaRPr>
          </a:p>
        </p:txBody>
      </p:sp>
      <p:sp>
        <p:nvSpPr>
          <p:cNvPr id="9220" name="Text Box 4"/>
          <p:cNvSpPr txBox="1">
            <a:spLocks noChangeArrowheads="1"/>
          </p:cNvSpPr>
          <p:nvPr/>
        </p:nvSpPr>
        <p:spPr bwMode="auto">
          <a:xfrm>
            <a:off x="1692275" y="692150"/>
            <a:ext cx="6840538" cy="519113"/>
          </a:xfrm>
          <a:prstGeom prst="rect">
            <a:avLst/>
          </a:prstGeom>
          <a:noFill/>
          <a:ln w="9525">
            <a:noFill/>
            <a:miter lim="800000"/>
            <a:headEnd/>
            <a:tailEnd/>
          </a:ln>
        </p:spPr>
        <p:txBody>
          <a:bodyPr>
            <a:spAutoFit/>
          </a:bodyPr>
          <a:lstStyle/>
          <a:p>
            <a:r>
              <a:rPr lang="en-GB" sz="2800" b="1" dirty="0">
                <a:solidFill>
                  <a:schemeClr val="folHlink"/>
                </a:solidFill>
              </a:rPr>
              <a:t>Training Needs Analysis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body" sz="half" idx="1"/>
          </p:nvPr>
        </p:nvSpPr>
        <p:spPr>
          <a:xfrm>
            <a:off x="642938" y="1928813"/>
            <a:ext cx="3814762" cy="3536950"/>
          </a:xfrm>
        </p:spPr>
        <p:txBody>
          <a:bodyPr>
            <a:normAutofit fontScale="92500" lnSpcReduction="10000"/>
          </a:bodyPr>
          <a:lstStyle/>
          <a:p>
            <a:r>
              <a:rPr lang="en-GB" sz="3200" dirty="0" smtClean="0">
                <a:solidFill>
                  <a:srgbClr val="0000FF"/>
                </a:solidFill>
              </a:rPr>
              <a:t>Location</a:t>
            </a:r>
          </a:p>
          <a:p>
            <a:endParaRPr lang="en-GB" sz="3200" dirty="0" smtClean="0">
              <a:solidFill>
                <a:srgbClr val="0000FF"/>
              </a:solidFill>
            </a:endParaRPr>
          </a:p>
          <a:p>
            <a:r>
              <a:rPr lang="en-GB" sz="3200" dirty="0" smtClean="0">
                <a:solidFill>
                  <a:srgbClr val="0000FF"/>
                </a:solidFill>
              </a:rPr>
              <a:t>Length of time </a:t>
            </a:r>
            <a:br>
              <a:rPr lang="en-GB" sz="3200" dirty="0" smtClean="0">
                <a:solidFill>
                  <a:srgbClr val="0000FF"/>
                </a:solidFill>
              </a:rPr>
            </a:br>
            <a:r>
              <a:rPr lang="en-GB" sz="3200" dirty="0" smtClean="0">
                <a:solidFill>
                  <a:srgbClr val="0000FF"/>
                </a:solidFill>
              </a:rPr>
              <a:t>in job</a:t>
            </a:r>
          </a:p>
          <a:p>
            <a:endParaRPr lang="en-GB" sz="3200" dirty="0" smtClean="0">
              <a:solidFill>
                <a:srgbClr val="0000FF"/>
              </a:solidFill>
            </a:endParaRPr>
          </a:p>
          <a:p>
            <a:r>
              <a:rPr lang="en-GB" sz="3200" dirty="0" smtClean="0">
                <a:solidFill>
                  <a:srgbClr val="0000FF"/>
                </a:solidFill>
              </a:rPr>
              <a:t>Employee attitudes &amp; culture</a:t>
            </a:r>
            <a:endParaRPr lang="en-US" sz="3200" dirty="0" smtClean="0">
              <a:solidFill>
                <a:srgbClr val="0000FF"/>
              </a:solidFill>
            </a:endParaRPr>
          </a:p>
        </p:txBody>
      </p:sp>
      <p:sp>
        <p:nvSpPr>
          <p:cNvPr id="10243" name="Rectangle 3"/>
          <p:cNvSpPr>
            <a:spLocks noGrp="1" noChangeArrowheads="1"/>
          </p:cNvSpPr>
          <p:nvPr>
            <p:ph type="body" sz="half" idx="2"/>
          </p:nvPr>
        </p:nvSpPr>
        <p:spPr>
          <a:xfrm>
            <a:off x="4000500" y="1785938"/>
            <a:ext cx="4786313" cy="4743450"/>
          </a:xfrm>
        </p:spPr>
        <p:txBody>
          <a:bodyPr/>
          <a:lstStyle/>
          <a:p>
            <a:r>
              <a:rPr lang="en-GB" sz="2600" dirty="0" smtClean="0">
                <a:solidFill>
                  <a:srgbClr val="0000FF"/>
                </a:solidFill>
              </a:rPr>
              <a:t>Geographical location / access to training provision.</a:t>
            </a:r>
            <a:br>
              <a:rPr lang="en-GB" sz="2600" dirty="0" smtClean="0">
                <a:solidFill>
                  <a:srgbClr val="0000FF"/>
                </a:solidFill>
              </a:rPr>
            </a:br>
            <a:endParaRPr lang="en-GB" sz="2600" dirty="0" smtClean="0">
              <a:solidFill>
                <a:srgbClr val="0000FF"/>
              </a:solidFill>
            </a:endParaRPr>
          </a:p>
          <a:p>
            <a:r>
              <a:rPr lang="en-GB" sz="2600" dirty="0" smtClean="0">
                <a:solidFill>
                  <a:srgbClr val="0000FF"/>
                </a:solidFill>
              </a:rPr>
              <a:t>Will have a bearing in terms of meeting and identifying training needs.</a:t>
            </a:r>
          </a:p>
          <a:p>
            <a:endParaRPr lang="en-GB" sz="2600" dirty="0" smtClean="0">
              <a:solidFill>
                <a:srgbClr val="0000FF"/>
              </a:solidFill>
            </a:endParaRPr>
          </a:p>
          <a:p>
            <a:r>
              <a:rPr lang="en-GB" sz="2600" dirty="0" smtClean="0">
                <a:solidFill>
                  <a:srgbClr val="0000FF"/>
                </a:solidFill>
              </a:rPr>
              <a:t>How employees feel about any changes – opportunity or threat? Willingness to learn and acquire new skills</a:t>
            </a:r>
            <a:r>
              <a:rPr lang="en-GB" sz="2600" dirty="0" smtClean="0"/>
              <a:t>.</a:t>
            </a:r>
            <a:endParaRPr lang="en-US" sz="2600" dirty="0" smtClean="0"/>
          </a:p>
        </p:txBody>
      </p:sp>
      <p:sp>
        <p:nvSpPr>
          <p:cNvPr id="10244" name="Rectangle 4"/>
          <p:cNvSpPr>
            <a:spLocks noChangeArrowheads="1"/>
          </p:cNvSpPr>
          <p:nvPr/>
        </p:nvSpPr>
        <p:spPr bwMode="auto">
          <a:xfrm>
            <a:off x="1979613" y="854075"/>
            <a:ext cx="4443412" cy="519113"/>
          </a:xfrm>
          <a:prstGeom prst="rect">
            <a:avLst/>
          </a:prstGeom>
          <a:noFill/>
          <a:ln w="9525">
            <a:noFill/>
            <a:miter lim="800000"/>
            <a:headEnd/>
            <a:tailEnd/>
          </a:ln>
        </p:spPr>
        <p:txBody>
          <a:bodyPr wrap="none">
            <a:spAutoFit/>
          </a:bodyPr>
          <a:lstStyle/>
          <a:p>
            <a:r>
              <a:rPr lang="en-GB" sz="2800" b="1" dirty="0">
                <a:solidFill>
                  <a:schemeClr val="folHlink"/>
                </a:solidFill>
              </a:rPr>
              <a:t>Training Needs Analysis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sz="2800" b="1" dirty="0" smtClean="0">
                <a:solidFill>
                  <a:schemeClr val="folHlink"/>
                </a:solidFill>
              </a:rPr>
              <a:t>Aligning Learning to Organisational Needs</a:t>
            </a:r>
            <a:endParaRPr lang="en-US" sz="2800" b="1" dirty="0" smtClean="0">
              <a:solidFill>
                <a:schemeClr val="folHlink"/>
              </a:solidFill>
            </a:endParaRPr>
          </a:p>
        </p:txBody>
      </p:sp>
      <p:sp>
        <p:nvSpPr>
          <p:cNvPr id="11267" name="Rectangle 3"/>
          <p:cNvSpPr>
            <a:spLocks noGrp="1" noChangeArrowheads="1"/>
          </p:cNvSpPr>
          <p:nvPr>
            <p:ph type="body" idx="1"/>
          </p:nvPr>
        </p:nvSpPr>
        <p:spPr>
          <a:xfrm>
            <a:off x="1182688" y="2017713"/>
            <a:ext cx="6918325" cy="4114800"/>
          </a:xfrm>
        </p:spPr>
        <p:txBody>
          <a:bodyPr>
            <a:normAutofit lnSpcReduction="10000"/>
          </a:bodyPr>
          <a:lstStyle/>
          <a:p>
            <a:pPr marL="609600" indent="-609600">
              <a:buFontTx/>
              <a:buAutoNum type="arabicPeriod"/>
            </a:pPr>
            <a:r>
              <a:rPr lang="en-GB" dirty="0" smtClean="0">
                <a:solidFill>
                  <a:srgbClr val="0000FF"/>
                </a:solidFill>
              </a:rPr>
              <a:t>Clarify how learning can contribute to strategic priorities.</a:t>
            </a:r>
            <a:br>
              <a:rPr lang="en-GB" dirty="0" smtClean="0">
                <a:solidFill>
                  <a:srgbClr val="0000FF"/>
                </a:solidFill>
              </a:rPr>
            </a:br>
            <a:endParaRPr lang="en-GB" dirty="0" smtClean="0">
              <a:solidFill>
                <a:srgbClr val="0000FF"/>
              </a:solidFill>
            </a:endParaRPr>
          </a:p>
          <a:p>
            <a:pPr marL="609600" indent="-609600">
              <a:buFontTx/>
              <a:buAutoNum type="arabicPeriod"/>
            </a:pPr>
            <a:r>
              <a:rPr lang="en-GB" dirty="0" smtClean="0">
                <a:solidFill>
                  <a:srgbClr val="0000FF"/>
                </a:solidFill>
              </a:rPr>
              <a:t>Deliver and evaluate cost-effective and aligned learning processes.</a:t>
            </a:r>
            <a:br>
              <a:rPr lang="en-GB" dirty="0" smtClean="0">
                <a:solidFill>
                  <a:srgbClr val="0000FF"/>
                </a:solidFill>
              </a:rPr>
            </a:br>
            <a:endParaRPr lang="en-GB" dirty="0" smtClean="0">
              <a:solidFill>
                <a:srgbClr val="0000FF"/>
              </a:solidFill>
            </a:endParaRPr>
          </a:p>
          <a:p>
            <a:pPr marL="609600" indent="-609600">
              <a:buFontTx/>
              <a:buAutoNum type="arabicPeriod"/>
            </a:pPr>
            <a:r>
              <a:rPr lang="en-GB" dirty="0" smtClean="0">
                <a:solidFill>
                  <a:srgbClr val="0000FF"/>
                </a:solidFill>
              </a:rPr>
              <a:t>Maintain ongoing alignment and ensure no ‘drift’ over time.</a:t>
            </a:r>
            <a:endParaRPr lang="en-US" dirty="0" smtClean="0">
              <a:solidFill>
                <a:srgbClr val="0000FF"/>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TotalTime>
  <Words>911</Words>
  <Application>Microsoft Office PowerPoint</Application>
  <PresentationFormat>On-screen Show (4:3)</PresentationFormat>
  <Paragraphs>104</Paragraphs>
  <Slides>7</Slides>
  <Notes>7</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Training Needs Analysis</vt:lpstr>
      <vt:lpstr>Training Needs Analysis</vt:lpstr>
      <vt:lpstr>Essential Info…</vt:lpstr>
      <vt:lpstr>How to plan a TNA</vt:lpstr>
      <vt:lpstr>Slide 5</vt:lpstr>
      <vt:lpstr>Slide 6</vt:lpstr>
      <vt:lpstr>Aligning Learning to Organisational Needs</vt:lpstr>
    </vt:vector>
  </TitlesOfParts>
  <Company>UWIC</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Needs Analysis</dc:title>
  <dc:creator>sm19792</dc:creator>
  <cp:lastModifiedBy>clientadmin</cp:lastModifiedBy>
  <cp:revision>7</cp:revision>
  <dcterms:created xsi:type="dcterms:W3CDTF">2012-07-26T11:08:44Z</dcterms:created>
  <dcterms:modified xsi:type="dcterms:W3CDTF">2012-12-07T12:35:56Z</dcterms:modified>
</cp:coreProperties>
</file>