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921FE8-5AB7-413E-A155-B261D86B5F4F}" v="3" dt="2021-02-26T00:34:27.4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5" autoAdjust="0"/>
    <p:restoredTop sz="94660"/>
  </p:normalViewPr>
  <p:slideViewPr>
    <p:cSldViewPr snapToGrid="0">
      <p:cViewPr varScale="1">
        <p:scale>
          <a:sx n="67" d="100"/>
          <a:sy n="67" d="100"/>
        </p:scale>
        <p:origin x="6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6320987-69CE-415D-BB97-08205EEA0DE1}"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2675543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320987-69CE-415D-BB97-08205EEA0DE1}"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417142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320987-69CE-415D-BB97-08205EEA0DE1}"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3198531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320987-69CE-415D-BB97-08205EEA0DE1}"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57757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320987-69CE-415D-BB97-08205EEA0DE1}" type="datetimeFigureOut">
              <a:rPr lang="en-GB" smtClean="0"/>
              <a:t>25/02/2021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1408167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320987-69CE-415D-BB97-08205EEA0DE1}" type="datetimeFigureOut">
              <a:rPr lang="en-GB" smtClean="0"/>
              <a:t>25/02/2021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659051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320987-69CE-415D-BB97-08205EEA0DE1}" type="datetimeFigureOut">
              <a:rPr lang="en-GB" smtClean="0"/>
              <a:t>25/02/2021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2378578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320987-69CE-415D-BB97-08205EEA0DE1}"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1583992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320987-69CE-415D-BB97-08205EEA0DE1}"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100806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320987-69CE-415D-BB97-08205EEA0DE1}"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3649523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320987-69CE-415D-BB97-08205EEA0DE1}"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DE832-7555-46D8-A33D-AEAF022D3D6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915478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320987-69CE-415D-BB97-08205EEA0DE1}"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1855402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320987-69CE-415D-BB97-08205EEA0DE1}"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DE832-7555-46D8-A33D-AEAF022D3D6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752270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320987-69CE-415D-BB97-08205EEA0DE1}"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2136600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320987-69CE-415D-BB97-08205EEA0DE1}"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10005032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320987-69CE-415D-BB97-08205EEA0DE1}"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DE832-7555-46D8-A33D-AEAF022D3D62}" type="slidenum">
              <a:rPr lang="en-GB" smtClean="0"/>
              <a:t>‹#›</a:t>
            </a:fld>
            <a:endParaRPr lang="en-GB"/>
          </a:p>
        </p:txBody>
      </p:sp>
    </p:spTree>
    <p:extLst>
      <p:ext uri="{BB962C8B-B14F-4D97-AF65-F5344CB8AC3E}">
        <p14:creationId xmlns:p14="http://schemas.microsoft.com/office/powerpoint/2010/main" val="2865067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6320987-69CE-415D-BB97-08205EEA0DE1}" type="datetimeFigureOut">
              <a:rPr lang="en-GB" smtClean="0"/>
              <a:t>25/02/2021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F71DE832-7555-46D8-A33D-AEAF022D3D62}" type="slidenum">
              <a:rPr lang="en-GB" smtClean="0"/>
              <a:t>‹#›</a:t>
            </a:fld>
            <a:endParaRPr lang="en-GB"/>
          </a:p>
        </p:txBody>
      </p:sp>
    </p:spTree>
    <p:extLst>
      <p:ext uri="{BB962C8B-B14F-4D97-AF65-F5344CB8AC3E}">
        <p14:creationId xmlns:p14="http://schemas.microsoft.com/office/powerpoint/2010/main" val="304022543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B776D-9377-49C3-A8BF-92F59CE982FC}"/>
              </a:ext>
            </a:extLst>
          </p:cNvPr>
          <p:cNvSpPr>
            <a:spLocks noGrp="1"/>
          </p:cNvSpPr>
          <p:nvPr>
            <p:ph type="ctrTitle"/>
          </p:nvPr>
        </p:nvSpPr>
        <p:spPr>
          <a:xfrm>
            <a:off x="1524000" y="1041400"/>
            <a:ext cx="9337040" cy="2387600"/>
          </a:xfrm>
        </p:spPr>
        <p:txBody>
          <a:bodyPr>
            <a:normAutofit/>
          </a:bodyPr>
          <a:lstStyle/>
          <a:p>
            <a:br>
              <a:rPr lang="en-GB" sz="2400" b="1"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2E31811-9880-466E-9AE0-1D7FCCC7F732}"/>
              </a:ext>
            </a:extLst>
          </p:cNvPr>
          <p:cNvSpPr>
            <a:spLocks noGrp="1"/>
          </p:cNvSpPr>
          <p:nvPr>
            <p:ph type="subTitle" idx="1"/>
          </p:nvPr>
        </p:nvSpPr>
        <p:spPr>
          <a:xfrm>
            <a:off x="-995680" y="3085466"/>
            <a:ext cx="7807575" cy="950593"/>
          </a:xfrm>
        </p:spPr>
        <p:txBody>
          <a:bodyPr>
            <a:noAutofit/>
          </a:bodyPr>
          <a:lstStyle/>
          <a:p>
            <a:r>
              <a:rPr lang="en-GB" sz="2000" dirty="0">
                <a:latin typeface="Arial" panose="020B0604020202020204" pitchFamily="34" charset="0"/>
                <a:cs typeface="Arial" panose="020B0604020202020204" pitchFamily="34" charset="0"/>
              </a:rPr>
              <a:t>Name: Tahira Jabeen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Number:1715952</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Code: BMHP6009</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Lecture: Joanne Davies</a:t>
            </a:r>
            <a:br>
              <a:rPr lang="en-GB"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9054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3E0DE-02E3-48F0-A317-87BA75FDFCA8}"/>
              </a:ext>
            </a:extLst>
          </p:cNvPr>
          <p:cNvSpPr>
            <a:spLocks noGrp="1"/>
          </p:cNvSpPr>
          <p:nvPr>
            <p:ph type="ctrTitle"/>
          </p:nvPr>
        </p:nvSpPr>
        <p:spPr/>
        <p:txBody>
          <a:bodyPr>
            <a:normAutofit/>
          </a:bodyPr>
          <a:lstStyle/>
          <a:p>
            <a:br>
              <a:rPr lang="en-GB" sz="1200" dirty="0"/>
            </a:br>
            <a:br>
              <a:rPr lang="en-GB" sz="1200" dirty="0"/>
            </a:br>
            <a:endParaRPr lang="en-GB" sz="1200" dirty="0"/>
          </a:p>
        </p:txBody>
      </p:sp>
      <p:sp>
        <p:nvSpPr>
          <p:cNvPr id="13" name="Subtitle 12">
            <a:extLst>
              <a:ext uri="{FF2B5EF4-FFF2-40B4-BE49-F238E27FC236}">
                <a16:creationId xmlns:a16="http://schemas.microsoft.com/office/drawing/2014/main" id="{523BDB3B-3729-4107-B0E6-C024F41287ED}"/>
              </a:ext>
            </a:extLst>
          </p:cNvPr>
          <p:cNvSpPr>
            <a:spLocks noGrp="1"/>
          </p:cNvSpPr>
          <p:nvPr>
            <p:ph type="subTitle" idx="1"/>
          </p:nvPr>
        </p:nvSpPr>
        <p:spPr>
          <a:xfrm>
            <a:off x="-740833" y="2953937"/>
            <a:ext cx="7766936" cy="1096899"/>
          </a:xfrm>
        </p:spPr>
        <p:txBody>
          <a:bodyPr>
            <a:normAutofit/>
          </a:bodyPr>
          <a:lstStyle/>
          <a:p>
            <a:r>
              <a:rPr lang="en-GB" sz="1600" dirty="0">
                <a:latin typeface="Arial" panose="020B0604020202020204" pitchFamily="34" charset="0"/>
                <a:cs typeface="Arial" panose="020B0604020202020204" pitchFamily="34" charset="0"/>
              </a:rPr>
              <a:t>Home Care Support Plan For The Elderly</a:t>
            </a:r>
          </a:p>
        </p:txBody>
      </p:sp>
    </p:spTree>
    <p:extLst>
      <p:ext uri="{BB962C8B-B14F-4D97-AF65-F5344CB8AC3E}">
        <p14:creationId xmlns:p14="http://schemas.microsoft.com/office/powerpoint/2010/main" val="1997261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07DB7-4B3A-4CAD-B1F1-6B900E9FB234}"/>
              </a:ext>
            </a:extLst>
          </p:cNvPr>
          <p:cNvSpPr>
            <a:spLocks noGrp="1"/>
          </p:cNvSpPr>
          <p:nvPr>
            <p:ph type="title"/>
          </p:nvPr>
        </p:nvSpPr>
        <p:spPr>
          <a:xfrm>
            <a:off x="839259" y="495300"/>
            <a:ext cx="8596668" cy="1320800"/>
          </a:xfrm>
        </p:spPr>
        <p:txBody>
          <a:bodyPr>
            <a:normAutofit fontScale="90000"/>
          </a:bodyPr>
          <a:lstStyle/>
          <a:p>
            <a:br>
              <a:rPr lang="en-GB" sz="1200" b="1" dirty="0">
                <a:highlight>
                  <a:srgbClr val="000000"/>
                </a:highlight>
                <a:latin typeface="Arial" panose="020B0604020202020204" pitchFamily="34" charset="0"/>
                <a:cs typeface="Arial" panose="020B0604020202020204" pitchFamily="34" charset="0"/>
              </a:rPr>
            </a:br>
            <a:br>
              <a:rPr lang="en-GB" sz="1200" b="1" dirty="0">
                <a:highlight>
                  <a:srgbClr val="000000"/>
                </a:highlight>
                <a:latin typeface="Arial" panose="020B0604020202020204" pitchFamily="34" charset="0"/>
                <a:cs typeface="Arial" panose="020B0604020202020204" pitchFamily="34" charset="0"/>
              </a:rPr>
            </a:br>
            <a:br>
              <a:rPr lang="en-GB" sz="1200" b="1" dirty="0">
                <a:highlight>
                  <a:srgbClr val="000000"/>
                </a:highlight>
                <a:latin typeface="Arial" panose="020B0604020202020204" pitchFamily="34" charset="0"/>
                <a:cs typeface="Arial" panose="020B0604020202020204" pitchFamily="34" charset="0"/>
              </a:rPr>
            </a:br>
            <a:br>
              <a:rPr lang="en-GB" sz="1200" b="1" dirty="0">
                <a:highlight>
                  <a:srgbClr val="000000"/>
                </a:highlight>
                <a:latin typeface="Arial" panose="020B0604020202020204" pitchFamily="34" charset="0"/>
                <a:cs typeface="Arial" panose="020B0604020202020204" pitchFamily="34" charset="0"/>
              </a:rPr>
            </a:br>
            <a:br>
              <a:rPr lang="en-GB" sz="1200" b="1" dirty="0">
                <a:highlight>
                  <a:srgbClr val="000000"/>
                </a:highlight>
                <a:latin typeface="Arial" panose="020B0604020202020204" pitchFamily="34" charset="0"/>
                <a:cs typeface="Arial" panose="020B0604020202020204" pitchFamily="34" charset="0"/>
              </a:rPr>
            </a:br>
            <a:br>
              <a:rPr lang="en-GB" sz="1200" b="1" dirty="0">
                <a:highlight>
                  <a:srgbClr val="000000"/>
                </a:highlight>
                <a:latin typeface="Arial" panose="020B0604020202020204" pitchFamily="34" charset="0"/>
                <a:cs typeface="Arial" panose="020B0604020202020204" pitchFamily="34" charset="0"/>
              </a:rPr>
            </a:br>
            <a:br>
              <a:rPr lang="en-GB" sz="1200" b="1" dirty="0">
                <a:highlight>
                  <a:srgbClr val="000000"/>
                </a:highlight>
                <a:latin typeface="Arial" panose="020B0604020202020204" pitchFamily="34" charset="0"/>
                <a:cs typeface="Arial" panose="020B0604020202020204" pitchFamily="34" charset="0"/>
              </a:rPr>
            </a:br>
            <a:r>
              <a:rPr lang="en-GB" sz="1200" b="1" dirty="0">
                <a:solidFill>
                  <a:schemeClr val="tx1"/>
                </a:solidFill>
                <a:latin typeface="Arial" panose="020B0604020202020204" pitchFamily="34" charset="0"/>
                <a:cs typeface="Arial" panose="020B0604020202020204" pitchFamily="34" charset="0"/>
              </a:rPr>
              <a:t>Name of service User</a:t>
            </a:r>
            <a:br>
              <a:rPr lang="en-GB" sz="1200" b="1" dirty="0">
                <a:solidFill>
                  <a:schemeClr val="tx1"/>
                </a:solidFill>
                <a:highlight>
                  <a:srgbClr val="000000"/>
                </a:highlight>
                <a:latin typeface="Arial" panose="020B0604020202020204" pitchFamily="34" charset="0"/>
                <a:cs typeface="Arial" panose="020B0604020202020204" pitchFamily="34" charset="0"/>
              </a:rPr>
            </a:br>
            <a:endParaRPr lang="en-GB" sz="1200" b="1" dirty="0">
              <a:solidFill>
                <a:schemeClr val="tx1"/>
              </a:solidFill>
              <a:highlight>
                <a:srgbClr val="000000"/>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4F9A56-32A2-489B-8422-50A9C4ECFF04}"/>
              </a:ext>
            </a:extLst>
          </p:cNvPr>
          <p:cNvSpPr>
            <a:spLocks noGrp="1"/>
          </p:cNvSpPr>
          <p:nvPr>
            <p:ph idx="1"/>
          </p:nvPr>
        </p:nvSpPr>
        <p:spPr>
          <a:xfrm>
            <a:off x="619125" y="2171701"/>
            <a:ext cx="8607252" cy="3907762"/>
          </a:xfrm>
        </p:spPr>
        <p:txBody>
          <a:bodyPr/>
          <a:lstStyle/>
          <a:p>
            <a:r>
              <a:rPr lang="en-GB" sz="1100" dirty="0">
                <a:latin typeface="Arial" panose="020B0604020202020204" pitchFamily="34" charset="0"/>
                <a:cs typeface="Arial" panose="020B0604020202020204" pitchFamily="34" charset="0"/>
              </a:rPr>
              <a:t>Service User: Audrey Smith</a:t>
            </a:r>
          </a:p>
          <a:p>
            <a:r>
              <a:rPr lang="en-GB" sz="1100" dirty="0">
                <a:latin typeface="Arial" panose="020B0604020202020204" pitchFamily="34" charset="0"/>
                <a:cs typeface="Arial" panose="020B0604020202020204" pitchFamily="34" charset="0"/>
              </a:rPr>
              <a:t>Date Of Birth: 04/02/1924</a:t>
            </a:r>
          </a:p>
          <a:p>
            <a:r>
              <a:rPr lang="en-GB" sz="1100" dirty="0">
                <a:latin typeface="Arial" panose="020B0604020202020204" pitchFamily="34" charset="0"/>
                <a:cs typeface="Arial" panose="020B0604020202020204" pitchFamily="34" charset="0"/>
              </a:rPr>
              <a:t>Ethnicity: British Irish</a:t>
            </a:r>
          </a:p>
          <a:p>
            <a:r>
              <a:rPr lang="en-GB" sz="1100" dirty="0">
                <a:latin typeface="Arial" panose="020B0604020202020204" pitchFamily="34" charset="0"/>
                <a:cs typeface="Arial" panose="020B0604020202020204" pitchFamily="34" charset="0"/>
              </a:rPr>
              <a:t>Family: One son  Robert Smith and a Daughter called carol Nicholas</a:t>
            </a:r>
          </a:p>
          <a:p>
            <a:r>
              <a:rPr lang="en-GB" sz="1100" dirty="0">
                <a:latin typeface="Arial" panose="020B0604020202020204" pitchFamily="34" charset="0"/>
                <a:cs typeface="Arial" panose="020B0604020202020204" pitchFamily="34" charset="0"/>
              </a:rPr>
              <a:t>Next of Kin: Robert Smith. (Son)</a:t>
            </a:r>
          </a:p>
          <a:p>
            <a:endParaRPr lang="en-GB" dirty="0"/>
          </a:p>
        </p:txBody>
      </p:sp>
    </p:spTree>
    <p:extLst>
      <p:ext uri="{BB962C8B-B14F-4D97-AF65-F5344CB8AC3E}">
        <p14:creationId xmlns:p14="http://schemas.microsoft.com/office/powerpoint/2010/main" val="1632111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5724E-E5B3-479B-AC70-BCB96AA8DC06}"/>
              </a:ext>
            </a:extLst>
          </p:cNvPr>
          <p:cNvSpPr>
            <a:spLocks noGrp="1"/>
          </p:cNvSpPr>
          <p:nvPr>
            <p:ph type="title"/>
          </p:nvPr>
        </p:nvSpPr>
        <p:spPr>
          <a:xfrm>
            <a:off x="677334" y="1419225"/>
            <a:ext cx="8561916" cy="1301750"/>
          </a:xfrm>
        </p:spPr>
        <p:txBody>
          <a:bodyPr>
            <a:normAutofit/>
          </a:bodyPr>
          <a:lstStyle/>
          <a:p>
            <a:r>
              <a:rPr lang="en-GB" sz="1100" dirty="0">
                <a:solidFill>
                  <a:schemeClr val="tx1"/>
                </a:solidFill>
                <a:latin typeface="Arial" panose="020B0604020202020204" pitchFamily="34" charset="0"/>
                <a:cs typeface="Arial" panose="020B0604020202020204" pitchFamily="34" charset="0"/>
              </a:rPr>
              <a:t>                                                                         </a:t>
            </a:r>
            <a:r>
              <a:rPr lang="en-GB" sz="1100" b="1" dirty="0">
                <a:solidFill>
                  <a:schemeClr val="tx1"/>
                </a:solidFill>
                <a:latin typeface="Arial" panose="020B0604020202020204" pitchFamily="34" charset="0"/>
                <a:cs typeface="Arial" panose="020B0604020202020204" pitchFamily="34" charset="0"/>
              </a:rPr>
              <a:t>Introduction.</a:t>
            </a:r>
            <a:br>
              <a:rPr lang="en-GB" sz="1100" b="1" dirty="0">
                <a:latin typeface="Arial" panose="020B0604020202020204" pitchFamily="34" charset="0"/>
                <a:cs typeface="Arial" panose="020B0604020202020204" pitchFamily="34" charset="0"/>
              </a:rPr>
            </a:br>
            <a:endParaRPr lang="en-GB" sz="11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DCCDDAD-9FA8-4597-AC1D-C80FCD7FD0D3}"/>
              </a:ext>
            </a:extLst>
          </p:cNvPr>
          <p:cNvSpPr>
            <a:spLocks noGrp="1"/>
          </p:cNvSpPr>
          <p:nvPr>
            <p:ph idx="1"/>
          </p:nvPr>
        </p:nvSpPr>
        <p:spPr/>
        <p:txBody>
          <a:bodyPr>
            <a:normAutofit/>
          </a:bodyPr>
          <a:lstStyle/>
          <a:p>
            <a:pPr marL="0" indent="0">
              <a:buNone/>
            </a:pPr>
            <a:r>
              <a:rPr lang="en-GB" sz="1100" dirty="0">
                <a:latin typeface="Arial" panose="020B0604020202020204" pitchFamily="34" charset="0"/>
                <a:cs typeface="Arial" panose="020B0604020202020204" pitchFamily="34" charset="0"/>
              </a:rPr>
              <a:t>Audrey lives alone in her a privately- owned home, care staff are to gain access using the key safe situated outside the front door. Audrey is very independent and prefers to do most daily tasks independently. Audrey has no issues or difficulty opening her bowls or passing water. She can access to toilet independently and uses the commode as in required,. Care staff are to empty and wash out the commode in the bathroom when required to do so,. Audrey can mobilise independently t with aid of a Zimmer frame for support. She does have poor balance if she does not use aids. Audrey has a history of falls due to her poor balance and this has knocked her confidence. Audrey  is independently with her personal care, and only requires assistant with washing and creaming her legs.</a:t>
            </a:r>
          </a:p>
        </p:txBody>
      </p:sp>
    </p:spTree>
    <p:extLst>
      <p:ext uri="{BB962C8B-B14F-4D97-AF65-F5344CB8AC3E}">
        <p14:creationId xmlns:p14="http://schemas.microsoft.com/office/powerpoint/2010/main" val="144923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FEF257-0345-4FF9-82BE-813AAC6E6BEC}"/>
              </a:ext>
            </a:extLst>
          </p:cNvPr>
          <p:cNvSpPr>
            <a:spLocks noGrp="1"/>
          </p:cNvSpPr>
          <p:nvPr>
            <p:ph idx="1"/>
          </p:nvPr>
        </p:nvSpPr>
        <p:spPr>
          <a:xfrm>
            <a:off x="677333" y="2160589"/>
            <a:ext cx="8609542" cy="3925886"/>
          </a:xfrm>
        </p:spPr>
        <p:txBody>
          <a:bodyPr>
            <a:normAutofit/>
          </a:bodyPr>
          <a:lstStyle/>
          <a:p>
            <a:pPr marL="0" indent="0">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Health Needs</a:t>
            </a:r>
          </a:p>
          <a:p>
            <a:pPr marL="0" indent="0">
              <a:buNone/>
            </a:pPr>
            <a:r>
              <a:rPr lang="en-GB" sz="1100" dirty="0">
                <a:latin typeface="Arial" panose="020B0604020202020204" pitchFamily="34" charset="0"/>
                <a:cs typeface="Arial" panose="020B0604020202020204" pitchFamily="34" charset="0"/>
              </a:rPr>
              <a:t>Audery can have a low heart rate, when its low it can cause Audrey to have blackouts, this the one of the main causes for her falls,. If Audrey has a blackout when care staff are present, they are to call 999 and report to office.</a:t>
            </a:r>
          </a:p>
          <a:p>
            <a:pPr marL="0" indent="0">
              <a:buNone/>
            </a:pPr>
            <a:r>
              <a:rPr lang="en-GB" sz="1100" dirty="0">
                <a:latin typeface="Arial" panose="020B0604020202020204" pitchFamily="34" charset="0"/>
                <a:cs typeface="Arial" panose="020B0604020202020204" pitchFamily="34" charset="0"/>
              </a:rPr>
              <a:t>Audrey has a high blood pressure which is controlled by medication. Care staff are to be aware if this is not monitored on a regular basis,  this could cause strain on some of her organs such as brain and kidneys.</a:t>
            </a:r>
          </a:p>
          <a:p>
            <a:pPr marL="0" indent="0">
              <a:buNone/>
            </a:pPr>
            <a:r>
              <a:rPr lang="en-GB" sz="1100" dirty="0">
                <a:latin typeface="Arial" panose="020B0604020202020204" pitchFamily="34" charset="0"/>
                <a:cs typeface="Arial" panose="020B0604020202020204" pitchFamily="34" charset="0"/>
              </a:rPr>
              <a:t>Audery is very hard of hearing and wears hearing aid in one ear as she only has hard of hearing only in her left ear, care staff must ensure Audery have always them in due to not being able to hear anyone or anything without her hearing aid</a:t>
            </a:r>
          </a:p>
          <a:p>
            <a:pPr marL="0" indent="0">
              <a:buNone/>
            </a:pPr>
            <a:r>
              <a:rPr lang="en-GB" sz="1100" dirty="0">
                <a:latin typeface="Arial" panose="020B0604020202020204" pitchFamily="34" charset="0"/>
                <a:cs typeface="Arial" panose="020B0604020202020204" pitchFamily="34" charset="0"/>
              </a:rPr>
              <a:t>Audery Wears glasses to enhance her vision. Audery has Glaucoma; this is an eye condition where optic nerve is damaged by the pressure of fluid in  your eye.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2395743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3AC342-05F0-4CB0-B5DB-CB73FA121E89}"/>
              </a:ext>
            </a:extLst>
          </p:cNvPr>
          <p:cNvSpPr>
            <a:spLocks noGrp="1"/>
          </p:cNvSpPr>
          <p:nvPr>
            <p:ph type="ctrTitle"/>
          </p:nvPr>
        </p:nvSpPr>
        <p:spPr>
          <a:xfrm>
            <a:off x="1123950" y="1594908"/>
            <a:ext cx="7769053" cy="2843741"/>
          </a:xfrm>
        </p:spPr>
        <p:txBody>
          <a:bodyPr/>
          <a:lstStyle/>
          <a:p>
            <a:pPr algn="l"/>
            <a:r>
              <a:rPr lang="en-GB" sz="1200" b="1" dirty="0">
                <a:solidFill>
                  <a:schemeClr val="tx1"/>
                </a:solidFill>
                <a:latin typeface="Arial" panose="020B0604020202020204" pitchFamily="34" charset="0"/>
                <a:cs typeface="Arial" panose="020B0604020202020204" pitchFamily="34" charset="0"/>
              </a:rPr>
              <a:t>                                                                      </a:t>
            </a:r>
            <a:r>
              <a:rPr lang="en-GB" sz="1100" b="1" dirty="0">
                <a:solidFill>
                  <a:schemeClr val="tx1"/>
                </a:solidFill>
                <a:latin typeface="Arial" panose="020B0604020202020204" pitchFamily="34" charset="0"/>
                <a:cs typeface="Arial" panose="020B0604020202020204" pitchFamily="34" charset="0"/>
              </a:rPr>
              <a:t>Glaucoma:</a:t>
            </a:r>
            <a:br>
              <a:rPr lang="en-GB" sz="1100" dirty="0">
                <a:solidFill>
                  <a:schemeClr val="tx1"/>
                </a:solidFill>
                <a:latin typeface="Arial" panose="020B0604020202020204" pitchFamily="34" charset="0"/>
                <a:cs typeface="Arial" panose="020B0604020202020204" pitchFamily="34" charset="0"/>
              </a:rPr>
            </a:br>
            <a:br>
              <a:rPr lang="en-GB" sz="1100" dirty="0">
                <a:solidFill>
                  <a:schemeClr val="tx1"/>
                </a:solidFill>
                <a:latin typeface="Arial" panose="020B0604020202020204" pitchFamily="34" charset="0"/>
                <a:cs typeface="Arial" panose="020B0604020202020204" pitchFamily="34" charset="0"/>
              </a:rPr>
            </a:br>
            <a:r>
              <a:rPr lang="en-GB" sz="1100" dirty="0">
                <a:solidFill>
                  <a:schemeClr val="tx1"/>
                </a:solidFill>
                <a:latin typeface="Arial" panose="020B0604020202020204" pitchFamily="34" charset="0"/>
                <a:cs typeface="Arial" panose="020B0604020202020204" pitchFamily="34" charset="0"/>
              </a:rPr>
              <a:t> Audery Smith suffers from Glaucoma, which is visionary disease that reduces vision.</a:t>
            </a:r>
            <a:r>
              <a:rPr lang="en-GB" sz="1100" b="0" i="0" dirty="0">
                <a:solidFill>
                  <a:srgbClr val="222222"/>
                </a:solidFill>
                <a:effectLst/>
                <a:latin typeface="Arial" panose="020B0604020202020204" pitchFamily="34" charset="0"/>
              </a:rPr>
              <a:t> Quigley, H.A., Addicks, E.M., Green, W.R. and </a:t>
            </a:r>
            <a:r>
              <a:rPr lang="en-GB" sz="1100" b="0" i="0" dirty="0" err="1">
                <a:solidFill>
                  <a:srgbClr val="222222"/>
                </a:solidFill>
                <a:effectLst/>
                <a:latin typeface="Arial" panose="020B0604020202020204" pitchFamily="34" charset="0"/>
              </a:rPr>
              <a:t>Maumenee</a:t>
            </a:r>
            <a:r>
              <a:rPr lang="en-GB" sz="1100" b="0" i="0" dirty="0">
                <a:solidFill>
                  <a:srgbClr val="222222"/>
                </a:solidFill>
                <a:effectLst/>
                <a:latin typeface="Arial" panose="020B0604020202020204" pitchFamily="34" charset="0"/>
              </a:rPr>
              <a:t>, A.E., 1981</a:t>
            </a:r>
            <a:r>
              <a:rPr lang="en-GB" sz="1100" dirty="0">
                <a:solidFill>
                  <a:schemeClr val="tx1"/>
                </a:solidFill>
                <a:latin typeface="Arial" panose="020B0604020202020204" pitchFamily="34" charset="0"/>
                <a:cs typeface="Arial" panose="020B0604020202020204" pitchFamily="34" charset="0"/>
              </a:rPr>
              <a:t> According to the  Site of injury and susceptibly, Glaucoma is an optic nerve head in 15  Persons with a known Glaucoma history The site damage to nerve fibre is the scleral</a:t>
            </a:r>
            <a:br>
              <a:rPr lang="en-GB" sz="1100" dirty="0">
                <a:solidFill>
                  <a:schemeClr val="tx1"/>
                </a:solidFill>
                <a:latin typeface="Arial" panose="020B0604020202020204" pitchFamily="34" charset="0"/>
                <a:cs typeface="Arial" panose="020B0604020202020204" pitchFamily="34" charset="0"/>
              </a:rPr>
            </a:br>
            <a:br>
              <a:rPr lang="en-GB" sz="1100" dirty="0">
                <a:solidFill>
                  <a:schemeClr val="tx1"/>
                </a:solidFill>
                <a:latin typeface="Arial" panose="020B0604020202020204" pitchFamily="34" charset="0"/>
                <a:cs typeface="Arial" panose="020B0604020202020204" pitchFamily="34" charset="0"/>
              </a:rPr>
            </a:br>
            <a:r>
              <a:rPr lang="en-GB" sz="1100" dirty="0">
                <a:solidFill>
                  <a:schemeClr val="tx1"/>
                </a:solidFill>
                <a:latin typeface="Arial" panose="020B0604020202020204" pitchFamily="34" charset="0"/>
                <a:cs typeface="Arial" panose="020B0604020202020204" pitchFamily="34" charset="0"/>
              </a:rPr>
              <a:t>  </a:t>
            </a:r>
            <a:r>
              <a:rPr lang="en-GB" sz="1100" b="0" i="0" dirty="0">
                <a:solidFill>
                  <a:srgbClr val="222222"/>
                </a:solidFill>
                <a:effectLst/>
                <a:latin typeface="Arial" panose="020B0604020202020204" pitchFamily="34" charset="0"/>
              </a:rPr>
              <a:t>Quigley, H.A., Addicks, E.M., Green, W.R. and </a:t>
            </a:r>
            <a:r>
              <a:rPr lang="en-GB" sz="1100" b="0" i="0" dirty="0" err="1">
                <a:solidFill>
                  <a:srgbClr val="222222"/>
                </a:solidFill>
                <a:effectLst/>
                <a:latin typeface="Arial" panose="020B0604020202020204" pitchFamily="34" charset="0"/>
              </a:rPr>
              <a:t>Maumenee</a:t>
            </a:r>
            <a:r>
              <a:rPr lang="en-GB" sz="1100" b="0" i="0" dirty="0">
                <a:solidFill>
                  <a:srgbClr val="222222"/>
                </a:solidFill>
                <a:effectLst/>
                <a:latin typeface="Arial" panose="020B0604020202020204" pitchFamily="34" charset="0"/>
              </a:rPr>
              <a:t>, A.E., 1981. Optic nerve damage in human glaucoma. II. The site of injury and susceptibility to damage. </a:t>
            </a:r>
            <a:r>
              <a:rPr lang="en-GB" sz="1100" b="0" i="1" dirty="0">
                <a:solidFill>
                  <a:srgbClr val="222222"/>
                </a:solidFill>
                <a:effectLst/>
                <a:latin typeface="Arial" panose="020B0604020202020204" pitchFamily="34" charset="0"/>
              </a:rPr>
              <a:t>Archives of Ophthalmology (Chicago, Ill.: 1960)</a:t>
            </a:r>
            <a:r>
              <a:rPr lang="en-GB" sz="1100" b="0" i="0" dirty="0">
                <a:solidFill>
                  <a:srgbClr val="222222"/>
                </a:solidFill>
                <a:effectLst/>
                <a:latin typeface="Arial" panose="020B0604020202020204" pitchFamily="34" charset="0"/>
              </a:rPr>
              <a:t>, </a:t>
            </a:r>
            <a:r>
              <a:rPr lang="en-GB" sz="1100" b="0" i="1" dirty="0">
                <a:solidFill>
                  <a:srgbClr val="222222"/>
                </a:solidFill>
                <a:effectLst/>
                <a:latin typeface="Arial" panose="020B0604020202020204" pitchFamily="34" charset="0"/>
              </a:rPr>
              <a:t>99</a:t>
            </a:r>
            <a:r>
              <a:rPr lang="en-GB" sz="1100" b="0" i="0" dirty="0">
                <a:solidFill>
                  <a:srgbClr val="222222"/>
                </a:solidFill>
                <a:effectLst/>
                <a:latin typeface="Arial" panose="020B0604020202020204" pitchFamily="34" charset="0"/>
              </a:rPr>
              <a:t>(4), pp.635-649</a:t>
            </a:r>
            <a:br>
              <a:rPr lang="en-GB" sz="1100" b="0" i="0" dirty="0">
                <a:solidFill>
                  <a:srgbClr val="222222"/>
                </a:solidFill>
                <a:effectLst/>
                <a:latin typeface="Arial" panose="020B0604020202020204" pitchFamily="34" charset="0"/>
              </a:rPr>
            </a:br>
            <a:r>
              <a:rPr lang="en-GB" sz="1100" b="0" i="0" dirty="0">
                <a:solidFill>
                  <a:srgbClr val="222222"/>
                </a:solidFill>
                <a:effectLst/>
                <a:latin typeface="Arial" panose="020B0604020202020204" pitchFamily="34" charset="0"/>
              </a:rPr>
              <a:t>https://scholar.google.com/scholar?cluster=1919288939617230237&amp;hl=en&amp;as_sdt=0,5</a:t>
            </a:r>
            <a:br>
              <a:rPr lang="en-GB" sz="1100" b="0" i="0" dirty="0">
                <a:solidFill>
                  <a:srgbClr val="222222"/>
                </a:solidFill>
                <a:effectLst/>
                <a:latin typeface="Arial" panose="020B0604020202020204" pitchFamily="34" charset="0"/>
              </a:rPr>
            </a:br>
            <a:br>
              <a:rPr lang="en-GB" sz="1100" b="0" i="0" dirty="0">
                <a:solidFill>
                  <a:srgbClr val="222222"/>
                </a:solidFill>
                <a:effectLst/>
                <a:latin typeface="Arial" panose="020B0604020202020204" pitchFamily="34" charset="0"/>
              </a:rPr>
            </a:br>
            <a:r>
              <a:rPr lang="en-GB" sz="1100" b="0" i="0" dirty="0">
                <a:solidFill>
                  <a:srgbClr val="222222"/>
                </a:solidFill>
                <a:effectLst/>
                <a:latin typeface="Arial" panose="020B0604020202020204" pitchFamily="34" charset="0"/>
              </a:rPr>
              <a:t>.</a:t>
            </a:r>
            <a:br>
              <a:rPr lang="en-GB" sz="1100" b="0" i="0" dirty="0">
                <a:solidFill>
                  <a:srgbClr val="222222"/>
                </a:solidFill>
                <a:effectLst/>
                <a:latin typeface="Arial" panose="020B0604020202020204" pitchFamily="34" charset="0"/>
              </a:rPr>
            </a:br>
            <a:br>
              <a:rPr lang="en-GB" sz="800" b="0" i="0" dirty="0">
                <a:solidFill>
                  <a:srgbClr val="222222"/>
                </a:solidFill>
                <a:effectLst/>
                <a:latin typeface="Arial" panose="020B0604020202020204" pitchFamily="34" charset="0"/>
              </a:rPr>
            </a:br>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436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CAD866-BDAD-4D93-9912-40A510C1D617}"/>
              </a:ext>
            </a:extLst>
          </p:cNvPr>
          <p:cNvSpPr>
            <a:spLocks noGrp="1"/>
          </p:cNvSpPr>
          <p:nvPr>
            <p:ph idx="1"/>
          </p:nvPr>
        </p:nvSpPr>
        <p:spPr>
          <a:xfrm>
            <a:off x="724959" y="1679113"/>
            <a:ext cx="8596668" cy="3880773"/>
          </a:xfrm>
        </p:spPr>
        <p:txBody>
          <a:bodyPr>
            <a:normAutofit fontScale="25000" lnSpcReduction="20000"/>
          </a:bodyPr>
          <a:lstStyle/>
          <a:p>
            <a:pPr marL="0" indent="0">
              <a:buNone/>
            </a:pPr>
            <a:r>
              <a:rPr lang="en-GB" sz="4400" b="1" dirty="0">
                <a:latin typeface="Arial" panose="020B0604020202020204" pitchFamily="34" charset="0"/>
                <a:cs typeface="Arial" panose="020B0604020202020204" pitchFamily="34" charset="0"/>
              </a:rPr>
              <a:t>Medication Need:</a:t>
            </a:r>
            <a:r>
              <a:rPr lang="en-GB" sz="4400" dirty="0">
                <a:latin typeface="Arial" panose="020B0604020202020204" pitchFamily="34" charset="0"/>
                <a:cs typeface="Arial" panose="020B0604020202020204" pitchFamily="34" charset="0"/>
              </a:rPr>
              <a:t> Care Staff are to apply topical medication as per MAR chart and body map. Audery  self-medicates, care staff are not involved in this.</a:t>
            </a:r>
          </a:p>
          <a:p>
            <a:pPr marL="0" indent="0">
              <a:buNone/>
            </a:pPr>
            <a:r>
              <a:rPr lang="en-GB" sz="4400" b="1" dirty="0">
                <a:latin typeface="Arial" panose="020B0604020202020204" pitchFamily="34" charset="0"/>
                <a:cs typeface="Arial" panose="020B0604020202020204" pitchFamily="34" charset="0"/>
              </a:rPr>
              <a:t>Special Dietary Requirements: </a:t>
            </a:r>
            <a:r>
              <a:rPr lang="en-GB" sz="4400" dirty="0">
                <a:latin typeface="Arial" panose="020B0604020202020204" pitchFamily="34" charset="0"/>
                <a:cs typeface="Arial" panose="020B0604020202020204" pitchFamily="34" charset="0"/>
              </a:rPr>
              <a:t>Audery has no special diet, just a normal dietary requirements. Care staff are to prepare meals and drinks for Audery. Always leave either glass of water or Juice before ending their daily calls.</a:t>
            </a:r>
          </a:p>
          <a:p>
            <a:pPr marL="0" indent="0">
              <a:buNone/>
            </a:pPr>
            <a:r>
              <a:rPr lang="en-GB" sz="4400" b="1" dirty="0">
                <a:latin typeface="Arial" panose="020B0604020202020204" pitchFamily="34" charset="0"/>
                <a:cs typeface="Arial" panose="020B0604020202020204" pitchFamily="34" charset="0"/>
              </a:rPr>
              <a:t>Allergies</a:t>
            </a:r>
            <a:r>
              <a:rPr lang="en-GB" sz="4400" dirty="0">
                <a:latin typeface="Arial" panose="020B0604020202020204" pitchFamily="34" charset="0"/>
                <a:cs typeface="Arial" panose="020B0604020202020204" pitchFamily="34" charset="0"/>
              </a:rPr>
              <a:t>: Audery does not have any Known allergies.</a:t>
            </a:r>
          </a:p>
          <a:p>
            <a:pPr marL="0" indent="0">
              <a:buNone/>
            </a:pPr>
            <a:r>
              <a:rPr lang="en-GB" sz="4400" b="1" dirty="0">
                <a:latin typeface="Arial" panose="020B0604020202020204" pitchFamily="34" charset="0"/>
                <a:cs typeface="Arial" panose="020B0604020202020204" pitchFamily="34" charset="0"/>
              </a:rPr>
              <a:t>Manual Handling equipment to be used by Service User. </a:t>
            </a:r>
            <a:r>
              <a:rPr lang="en-GB" sz="4400" dirty="0">
                <a:latin typeface="Arial" panose="020B0604020202020204" pitchFamily="34" charset="0"/>
                <a:cs typeface="Arial" panose="020B0604020202020204" pitchFamily="34" charset="0"/>
              </a:rPr>
              <a:t>Audery mobilises with the aid of her Zimmer frame to walk around her home</a:t>
            </a:r>
          </a:p>
          <a:p>
            <a:pPr marL="0" indent="0">
              <a:buNone/>
            </a:pPr>
            <a:r>
              <a:rPr lang="en-GB" sz="4400" dirty="0">
                <a:latin typeface="Arial" panose="020B0604020202020204" pitchFamily="34" charset="0"/>
                <a:cs typeface="Arial" panose="020B0604020202020204" pitchFamily="34" charset="0"/>
              </a:rPr>
              <a:t>Care staff would assist Audery to use commode and wash is after Audery has used her commode, leave clean and dry for their next call.</a:t>
            </a:r>
          </a:p>
          <a:p>
            <a:pPr marL="0" indent="0">
              <a:buNone/>
            </a:pPr>
            <a:r>
              <a:rPr lang="en-GB" sz="4400" b="1" dirty="0">
                <a:latin typeface="Arial" panose="020B0604020202020204" pitchFamily="34" charset="0"/>
                <a:cs typeface="Arial" panose="020B0604020202020204" pitchFamily="34" charset="0"/>
              </a:rPr>
              <a:t>Objective/ Desired Outcome:</a:t>
            </a:r>
          </a:p>
          <a:p>
            <a:r>
              <a:rPr lang="en-GB" sz="4400" dirty="0">
                <a:latin typeface="Arial" panose="020B0604020202020204" pitchFamily="34" charset="0"/>
                <a:cs typeface="Arial" panose="020B0604020202020204" pitchFamily="34" charset="0"/>
              </a:rPr>
              <a:t>To be cared for her in her own home to a standard of which she has been accustomed to.</a:t>
            </a:r>
          </a:p>
          <a:p>
            <a:r>
              <a:rPr lang="en-GB" sz="4400" dirty="0">
                <a:latin typeface="Arial" panose="020B0604020202020204" pitchFamily="34" charset="0"/>
                <a:cs typeface="Arial" panose="020B0604020202020204" pitchFamily="34" charset="0"/>
              </a:rPr>
              <a:t>To be presented with a choice at every possible opportunity.</a:t>
            </a:r>
          </a:p>
          <a:p>
            <a:r>
              <a:rPr lang="en-GB" sz="4400" dirty="0">
                <a:latin typeface="Arial" panose="020B0604020202020204" pitchFamily="34" charset="0"/>
                <a:cs typeface="Arial" panose="020B0604020202020204" pitchFamily="34" charset="0"/>
              </a:rPr>
              <a:t>To help retain her independence by allowing Audery to do as much as she can do for herself.</a:t>
            </a:r>
          </a:p>
          <a:p>
            <a:r>
              <a:rPr lang="en-GB" sz="4400" dirty="0">
                <a:latin typeface="Arial" panose="020B0604020202020204" pitchFamily="34" charset="0"/>
                <a:cs typeface="Arial" panose="020B0604020202020204" pitchFamily="34" charset="0"/>
              </a:rPr>
              <a:t>To have a dignity, pride upheld and respected throughout the duration of the call.</a:t>
            </a:r>
          </a:p>
          <a:p>
            <a:r>
              <a:rPr lang="en-GB" sz="4400" dirty="0">
                <a:latin typeface="Arial" panose="020B0604020202020204" pitchFamily="34" charset="0"/>
                <a:cs typeface="Arial" panose="020B0604020202020204" pitchFamily="34" charset="0"/>
              </a:rPr>
              <a:t>All staff must complete record notes before leaving or ending their call.</a:t>
            </a:r>
          </a:p>
          <a:p>
            <a:r>
              <a:rPr lang="en-GB" sz="4400" dirty="0">
                <a:latin typeface="Arial" panose="020B0604020202020204" pitchFamily="34" charset="0"/>
                <a:cs typeface="Arial" panose="020B0604020202020204" pitchFamily="34" charset="0"/>
              </a:rPr>
              <a:t>Report any changes back to management.</a:t>
            </a:r>
          </a:p>
          <a:p>
            <a:r>
              <a:rPr lang="en-GB" sz="4400" dirty="0">
                <a:latin typeface="Arial" panose="020B0604020202020204" pitchFamily="34" charset="0"/>
                <a:cs typeface="Arial" panose="020B0604020202020204" pitchFamily="34" charset="0"/>
              </a:rPr>
              <a:t>Make sure service user is left safe and well.</a:t>
            </a:r>
          </a:p>
          <a:p>
            <a:pPr marL="0" indent="0">
              <a:buNone/>
            </a:pPr>
            <a:r>
              <a:rPr lang="en-GB" sz="4400" b="1" dirty="0">
                <a:latin typeface="Arial" panose="020B0604020202020204" pitchFamily="34" charset="0"/>
                <a:cs typeface="Arial" panose="020B0604020202020204" pitchFamily="34" charset="0"/>
              </a:rPr>
              <a:t>Capacity</a:t>
            </a:r>
            <a:r>
              <a:rPr lang="en-GB" sz="4400" dirty="0">
                <a:latin typeface="Arial" panose="020B0604020202020204" pitchFamily="34" charset="0"/>
                <a:cs typeface="Arial" panose="020B0604020202020204" pitchFamily="34" charset="0"/>
              </a:rPr>
              <a:t>: Audery Has full capacity and can express her wishes and needs effectively, however Audery can prefer not to sign on occasions as she can become anxious about what she is signing, her son Robert will sign on her behalf if he is present. </a:t>
            </a: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92792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EC731-043B-4A56-893E-51662C0CCFFF}"/>
              </a:ext>
            </a:extLst>
          </p:cNvPr>
          <p:cNvSpPr>
            <a:spLocks noGrp="1"/>
          </p:cNvSpPr>
          <p:nvPr>
            <p:ph type="title"/>
          </p:nvPr>
        </p:nvSpPr>
        <p:spPr>
          <a:xfrm>
            <a:off x="677334" y="609599"/>
            <a:ext cx="8596668" cy="2143125"/>
          </a:xfrm>
        </p:spPr>
        <p:txBody>
          <a:bodyPr>
            <a:normAutofit/>
          </a:bodyPr>
          <a:lstStyle/>
          <a:p>
            <a:r>
              <a:rPr lang="en-GB" sz="1100" b="1" dirty="0">
                <a:solidFill>
                  <a:schemeClr val="tx1"/>
                </a:solidFill>
                <a:latin typeface="Arial" panose="020B0604020202020204" pitchFamily="34" charset="0"/>
                <a:cs typeface="Arial" panose="020B0604020202020204" pitchFamily="34" charset="0"/>
              </a:rPr>
              <a:t>Risk and falls.</a:t>
            </a:r>
            <a:br>
              <a:rPr lang="en-GB" sz="1100" b="1" dirty="0">
                <a:solidFill>
                  <a:schemeClr val="tx1"/>
                </a:solidFill>
                <a:latin typeface="Arial" panose="020B0604020202020204" pitchFamily="34" charset="0"/>
                <a:cs typeface="Arial" panose="020B0604020202020204" pitchFamily="34" charset="0"/>
              </a:rPr>
            </a:br>
            <a:br>
              <a:rPr lang="en-GB" sz="1100" b="1" dirty="0">
                <a:solidFill>
                  <a:schemeClr val="tx1"/>
                </a:solidFill>
                <a:latin typeface="Arial" panose="020B0604020202020204" pitchFamily="34" charset="0"/>
                <a:cs typeface="Arial" panose="020B0604020202020204" pitchFamily="34" charset="0"/>
              </a:rPr>
            </a:br>
            <a:r>
              <a:rPr lang="en-GB" sz="1100" b="0" i="0" dirty="0">
                <a:solidFill>
                  <a:srgbClr val="222222"/>
                </a:solidFill>
                <a:effectLst/>
                <a:latin typeface="Arial" panose="020B0604020202020204" pitchFamily="34" charset="0"/>
                <a:cs typeface="Arial" panose="020B0604020202020204" pitchFamily="34" charset="0"/>
              </a:rPr>
              <a:t>Falls are a common cause of serious injury and injury-related death in the older adult</a:t>
            </a:r>
            <a:br>
              <a:rPr lang="en-GB" sz="1100" dirty="0">
                <a:latin typeface="Arial" panose="020B0604020202020204" pitchFamily="34" charset="0"/>
                <a:cs typeface="Arial" panose="020B0604020202020204" pitchFamily="34" charset="0"/>
              </a:rPr>
            </a:br>
            <a:r>
              <a:rPr lang="en-GB" sz="1100" b="0" i="0" dirty="0">
                <a:solidFill>
                  <a:srgbClr val="222222"/>
                </a:solidFill>
                <a:effectLst/>
                <a:latin typeface="Arial" panose="020B0604020202020204" pitchFamily="34" charset="0"/>
                <a:cs typeface="Arial" panose="020B0604020202020204" pitchFamily="34" charset="0"/>
              </a:rPr>
              <a:t>population, and may be associated with multiple risks such as age, history of falls, impaired</a:t>
            </a:r>
            <a:br>
              <a:rPr lang="en-GB" sz="1100" dirty="0">
                <a:latin typeface="Arial" panose="020B0604020202020204" pitchFamily="34" charset="0"/>
                <a:cs typeface="Arial" panose="020B0604020202020204" pitchFamily="34" charset="0"/>
              </a:rPr>
            </a:br>
            <a:r>
              <a:rPr lang="en-GB" sz="1100" b="0" i="0" dirty="0">
                <a:solidFill>
                  <a:srgbClr val="222222"/>
                </a:solidFill>
                <a:effectLst/>
                <a:latin typeface="Arial" panose="020B0604020202020204" pitchFamily="34" charset="0"/>
                <a:cs typeface="Arial" panose="020B0604020202020204" pitchFamily="34" charset="0"/>
              </a:rPr>
              <a:t>mobility, balance and gait problems, and medications. Sensory and environmental factors as.</a:t>
            </a:r>
            <a:br>
              <a:rPr lang="en-GB" sz="1100" b="0" i="0" dirty="0">
                <a:solidFill>
                  <a:srgbClr val="222222"/>
                </a:solidFill>
                <a:effectLst/>
                <a:latin typeface="Arial" panose="020B0604020202020204" pitchFamily="34" charset="0"/>
                <a:cs typeface="Arial" panose="020B0604020202020204" pitchFamily="34" charset="0"/>
              </a:rPr>
            </a:br>
            <a:br>
              <a:rPr lang="en-GB" sz="1100" b="0" i="0" dirty="0">
                <a:solidFill>
                  <a:srgbClr val="222222"/>
                </a:solidFill>
                <a:effectLst/>
                <a:latin typeface="Arial" panose="020B0604020202020204" pitchFamily="34" charset="0"/>
                <a:cs typeface="Arial" panose="020B0604020202020204" pitchFamily="34" charset="0"/>
              </a:rPr>
            </a:br>
            <a:r>
              <a:rPr lang="en-GB" sz="800" b="0" i="0" dirty="0">
                <a:solidFill>
                  <a:srgbClr val="222222"/>
                </a:solidFill>
                <a:effectLst/>
                <a:latin typeface="Arial" panose="020B0604020202020204" pitchFamily="34" charset="0"/>
              </a:rPr>
              <a:t>Enderlin, C., </a:t>
            </a:r>
            <a:r>
              <a:rPr lang="en-GB" sz="800" b="0" i="0" dirty="0" err="1">
                <a:solidFill>
                  <a:srgbClr val="222222"/>
                </a:solidFill>
                <a:effectLst/>
                <a:latin typeface="Arial" panose="020B0604020202020204" pitchFamily="34" charset="0"/>
              </a:rPr>
              <a:t>Rooker</a:t>
            </a:r>
            <a:r>
              <a:rPr lang="en-GB" sz="800" b="0" i="0" dirty="0">
                <a:solidFill>
                  <a:srgbClr val="222222"/>
                </a:solidFill>
                <a:effectLst/>
                <a:latin typeface="Arial" panose="020B0604020202020204" pitchFamily="34" charset="0"/>
              </a:rPr>
              <a:t>, J., Ball, S., </a:t>
            </a:r>
            <a:r>
              <a:rPr lang="en-GB" sz="800" b="0" i="0" dirty="0" err="1">
                <a:solidFill>
                  <a:srgbClr val="222222"/>
                </a:solidFill>
                <a:effectLst/>
                <a:latin typeface="Arial" panose="020B0604020202020204" pitchFamily="34" charset="0"/>
              </a:rPr>
              <a:t>Hippensteel</a:t>
            </a:r>
            <a:r>
              <a:rPr lang="en-GB" sz="800" b="0" i="0" dirty="0">
                <a:solidFill>
                  <a:srgbClr val="222222"/>
                </a:solidFill>
                <a:effectLst/>
                <a:latin typeface="Arial" panose="020B0604020202020204" pitchFamily="34" charset="0"/>
              </a:rPr>
              <a:t>, D., Alderman, J., Fisher, S.J., </a:t>
            </a:r>
            <a:r>
              <a:rPr lang="en-GB" sz="800" b="0" i="0" dirty="0" err="1">
                <a:solidFill>
                  <a:srgbClr val="222222"/>
                </a:solidFill>
                <a:effectLst/>
                <a:latin typeface="Arial" panose="020B0604020202020204" pitchFamily="34" charset="0"/>
              </a:rPr>
              <a:t>McLeskey</a:t>
            </a:r>
            <a:r>
              <a:rPr lang="en-GB" sz="800" b="0" i="0" dirty="0">
                <a:solidFill>
                  <a:srgbClr val="222222"/>
                </a:solidFill>
                <a:effectLst/>
                <a:latin typeface="Arial" panose="020B0604020202020204" pitchFamily="34" charset="0"/>
              </a:rPr>
              <a:t>, N. and Jordan, K., 2015. Summary of factors contributing to falls in older adults and nursing implications. </a:t>
            </a:r>
            <a:r>
              <a:rPr lang="en-GB" sz="800" b="0" i="1" dirty="0">
                <a:solidFill>
                  <a:srgbClr val="222222"/>
                </a:solidFill>
                <a:effectLst/>
                <a:latin typeface="Arial" panose="020B0604020202020204" pitchFamily="34" charset="0"/>
              </a:rPr>
              <a:t>Geriatric Nursing</a:t>
            </a:r>
            <a:r>
              <a:rPr lang="en-GB" sz="800" b="0" i="0" dirty="0">
                <a:solidFill>
                  <a:srgbClr val="222222"/>
                </a:solidFill>
                <a:effectLst/>
                <a:latin typeface="Arial" panose="020B0604020202020204" pitchFamily="34" charset="0"/>
              </a:rPr>
              <a:t>, </a:t>
            </a:r>
            <a:r>
              <a:rPr lang="en-GB" sz="800" b="0" i="1" dirty="0">
                <a:solidFill>
                  <a:srgbClr val="222222"/>
                </a:solidFill>
                <a:effectLst/>
                <a:latin typeface="Arial" panose="020B0604020202020204" pitchFamily="34" charset="0"/>
              </a:rPr>
              <a:t>36</a:t>
            </a:r>
            <a:r>
              <a:rPr lang="en-GB" sz="800" b="0" i="0" dirty="0">
                <a:solidFill>
                  <a:srgbClr val="222222"/>
                </a:solidFill>
                <a:effectLst/>
                <a:latin typeface="Arial" panose="020B0604020202020204" pitchFamily="34" charset="0"/>
              </a:rPr>
              <a:t>(5), pp.397-406</a:t>
            </a:r>
            <a:br>
              <a:rPr lang="en-GB" sz="800" b="0" i="0" dirty="0">
                <a:solidFill>
                  <a:srgbClr val="222222"/>
                </a:solidFill>
                <a:effectLst/>
                <a:latin typeface="Arial" panose="020B0604020202020204" pitchFamily="34" charset="0"/>
              </a:rPr>
            </a:br>
            <a:br>
              <a:rPr lang="en-GB" sz="800" b="0" i="0" dirty="0">
                <a:solidFill>
                  <a:srgbClr val="222222"/>
                </a:solidFill>
                <a:effectLst/>
                <a:latin typeface="Arial" panose="020B0604020202020204" pitchFamily="34" charset="0"/>
              </a:rPr>
            </a:br>
            <a:r>
              <a:rPr lang="en-GB" sz="800" b="0" i="0" dirty="0">
                <a:solidFill>
                  <a:srgbClr val="222222"/>
                </a:solidFill>
                <a:effectLst/>
                <a:latin typeface="Arial" panose="020B0604020202020204" pitchFamily="34" charset="0"/>
              </a:rPr>
              <a:t>. https://scholar.google.co.uk/scholar?q=risks+and+falls&amp;hl=en&amp;as_sdt=0&amp;as_vis=1&amp;oi=scholart</a:t>
            </a:r>
            <a:br>
              <a:rPr lang="en-GB" sz="1100" b="0" i="0" dirty="0">
                <a:solidFill>
                  <a:srgbClr val="222222"/>
                </a:solidFill>
                <a:effectLst/>
                <a:latin typeface="Arial" panose="020B0604020202020204" pitchFamily="34" charset="0"/>
                <a:cs typeface="Arial" panose="020B0604020202020204" pitchFamily="34" charset="0"/>
              </a:rPr>
            </a:br>
            <a:endParaRPr lang="en-GB" sz="11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C12314C-11CE-48EC-A87D-7156AAE9BD53}"/>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9699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F4845-06C3-4463-AC13-79BB3D3118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C7D03F-0DEF-4872-BA2C-898AD06A08E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81330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A39B7-92C0-4F04-835D-7B16EEA1BF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6F19F5-0D0B-4A03-AD5B-45475D62B80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35549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CAC28-FA7C-41E1-8DE7-B8A026B120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8869CF-0BA6-4897-8824-1C6958BC3F4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80398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80903-E48D-41C5-BA5A-D7E039B005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139BBC-4A43-40E8-9CB3-B44B2A5F497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090327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TM02900743[[fn=Organic]]</Template>
  <TotalTime>6152</TotalTime>
  <Words>1019</Words>
  <Application>Microsoft Office PowerPoint</Application>
  <PresentationFormat>Widescreen</PresentationFormat>
  <Paragraphs>37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Trebuchet MS</vt:lpstr>
      <vt:lpstr>Wingdings 3</vt:lpstr>
      <vt:lpstr>Facet</vt:lpstr>
      <vt:lpstr> </vt:lpstr>
      <vt:lpstr>  </vt:lpstr>
      <vt:lpstr>       Name of service User </vt:lpstr>
      <vt:lpstr>                                                                         Introduction. </vt:lpstr>
      <vt:lpstr>PowerPoint Presentation</vt:lpstr>
      <vt:lpstr>                                                                      Glaucoma:   Audery Smith suffers from Glaucoma, which is visionary disease that reduces vision. Quigley, H.A., Addicks, E.M., Green, W.R. and Maumenee, A.E., 1981 According to the  Site of injury and susceptibly, Glaucoma is an optic nerve head in 15  Persons with a known Glaucoma history The site damage to nerve fibre is the scleral    Quigley, H.A., Addicks, E.M., Green, W.R. and Maumenee, A.E., 1981. Optic nerve damage in human glaucoma. II. The site of injury and susceptibility to damage. Archives of Ophthalmology (Chicago, Ill.: 1960), 99(4), pp.635-649 https://scholar.google.com/scholar?cluster=1919288939617230237&amp;hl=en&amp;as_sdt=0,5  .  </vt:lpstr>
      <vt:lpstr>PowerPoint Presentation</vt:lpstr>
      <vt:lpstr>Risk and falls.  Falls are a common cause of serious injury and injury-related death in the older adult population, and may be associated with multiple risks such as age, history of falls, impaired mobility, balance and gait problems, and medications. Sensory and environmental factors as.  Enderlin, C., Rooker, J., Ball, S., Hippensteel, D., Alderman, J., Fisher, S.J., McLeskey, N. and Jordan, K., 2015. Summary of factors contributing to falls in older adults and nursing implications. Geriatric Nursing, 36(5), pp.397-406  . https://scholar.google.co.uk/scholar?q=risks+and+falls&amp;hl=en&amp;as_sdt=0&amp;as_vis=1&amp;oi=scholart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 Care  Support Plan</dc:title>
  <dc:creator>Tahira Jabeen</dc:creator>
  <cp:lastModifiedBy>Tahira Jabeen</cp:lastModifiedBy>
  <cp:revision>5</cp:revision>
  <dcterms:created xsi:type="dcterms:W3CDTF">2021-02-06T20:14:24Z</dcterms:created>
  <dcterms:modified xsi:type="dcterms:W3CDTF">2021-02-26T01:10:52Z</dcterms:modified>
</cp:coreProperties>
</file>