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3">
  <p:sldMasterIdLst>
    <p:sldMasterId id="2147483648" r:id="rId4"/>
  </p:sldMasterIdLst>
  <p:notesMasterIdLst>
    <p:notesMasterId r:id="rId26"/>
  </p:notesMasterIdLst>
  <p:handoutMasterIdLst>
    <p:handoutMasterId r:id="rId27"/>
  </p:handoutMasterIdLst>
  <p:sldIdLst>
    <p:sldId id="305" r:id="rId5"/>
    <p:sldId id="296" r:id="rId6"/>
    <p:sldId id="306" r:id="rId7"/>
    <p:sldId id="317" r:id="rId8"/>
    <p:sldId id="319" r:id="rId9"/>
    <p:sldId id="320" r:id="rId10"/>
    <p:sldId id="321" r:id="rId11"/>
    <p:sldId id="322" r:id="rId12"/>
    <p:sldId id="323" r:id="rId13"/>
    <p:sldId id="324" r:id="rId14"/>
    <p:sldId id="326" r:id="rId15"/>
    <p:sldId id="325" r:id="rId16"/>
    <p:sldId id="331" r:id="rId17"/>
    <p:sldId id="332" r:id="rId18"/>
    <p:sldId id="335" r:id="rId19"/>
    <p:sldId id="330" r:id="rId20"/>
    <p:sldId id="310" r:id="rId21"/>
    <p:sldId id="329" r:id="rId22"/>
    <p:sldId id="333" r:id="rId23"/>
    <p:sldId id="334" r:id="rId24"/>
    <p:sldId id="316" r:id="rId25"/>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879" autoAdjust="0"/>
  </p:normalViewPr>
  <p:slideViewPr>
    <p:cSldViewPr snapToGrid="0">
      <p:cViewPr varScale="1">
        <p:scale>
          <a:sx n="70" d="100"/>
          <a:sy n="70" d="100"/>
        </p:scale>
        <p:origin x="738" y="6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BA7E87-7B41-40FF-B67C-16D4A145E7AF}"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A56D9B4F-39BD-446D-9CAC-3FD807BD4A65}">
      <dgm:prSet phldrT="[Text]"/>
      <dgm:spPr>
        <a:solidFill>
          <a:schemeClr val="accent2">
            <a:lumMod val="40000"/>
            <a:lumOff val="60000"/>
          </a:schemeClr>
        </a:solidFill>
      </dgm:spPr>
      <dgm:t>
        <a:bodyPr/>
        <a:lstStyle/>
        <a:p>
          <a:r>
            <a:rPr lang="en-GB" dirty="0"/>
            <a:t>score</a:t>
          </a:r>
        </a:p>
      </dgm:t>
    </dgm:pt>
    <dgm:pt modelId="{5E491364-C1DF-46D8-9298-524AEFE979A0}" type="parTrans" cxnId="{980B4E8B-86AF-4811-8E80-F51A3D06BB12}">
      <dgm:prSet/>
      <dgm:spPr/>
      <dgm:t>
        <a:bodyPr/>
        <a:lstStyle/>
        <a:p>
          <a:endParaRPr lang="en-GB"/>
        </a:p>
      </dgm:t>
    </dgm:pt>
    <dgm:pt modelId="{D27A4D0D-7D30-4BA0-AFF8-416C2EA6489C}" type="sibTrans" cxnId="{980B4E8B-86AF-4811-8E80-F51A3D06BB12}">
      <dgm:prSet/>
      <dgm:spPr/>
      <dgm:t>
        <a:bodyPr/>
        <a:lstStyle/>
        <a:p>
          <a:endParaRPr lang="en-GB"/>
        </a:p>
      </dgm:t>
    </dgm:pt>
    <dgm:pt modelId="{B2EA6A85-944C-4409-9FE9-7F8B8CC79BB8}">
      <dgm:prSet phldrT="[Text]" custT="1"/>
      <dgm:spPr/>
      <dgm:t>
        <a:bodyPr/>
        <a:lstStyle/>
        <a:p>
          <a:r>
            <a:rPr lang="en-GB" sz="2400" dirty="0"/>
            <a:t>5 - mild</a:t>
          </a:r>
        </a:p>
      </dgm:t>
    </dgm:pt>
    <dgm:pt modelId="{4309BC98-B5F1-4EF5-9906-E3FD4FEA3E71}" type="parTrans" cxnId="{208C1C6F-F0A1-4A3F-B71F-44882CE1886F}">
      <dgm:prSet/>
      <dgm:spPr/>
      <dgm:t>
        <a:bodyPr/>
        <a:lstStyle/>
        <a:p>
          <a:endParaRPr lang="en-GB"/>
        </a:p>
      </dgm:t>
    </dgm:pt>
    <dgm:pt modelId="{CEB2C438-0FA9-4165-A948-F0BABD69C1AF}" type="sibTrans" cxnId="{208C1C6F-F0A1-4A3F-B71F-44882CE1886F}">
      <dgm:prSet/>
      <dgm:spPr/>
      <dgm:t>
        <a:bodyPr/>
        <a:lstStyle/>
        <a:p>
          <a:endParaRPr lang="en-GB"/>
        </a:p>
      </dgm:t>
    </dgm:pt>
    <dgm:pt modelId="{D017BA2B-1BFD-4538-8276-35E1A189D168}">
      <dgm:prSet phldrT="[Text]"/>
      <dgm:spPr/>
      <dgm:t>
        <a:bodyPr/>
        <a:lstStyle/>
        <a:p>
          <a:r>
            <a:rPr lang="en-GB" dirty="0"/>
            <a:t>10-moderate</a:t>
          </a:r>
        </a:p>
      </dgm:t>
    </dgm:pt>
    <dgm:pt modelId="{3B80C270-8D75-496B-8CAA-3922895BDC33}" type="parTrans" cxnId="{DB1068F3-2236-4B71-B36C-9379C259EDCA}">
      <dgm:prSet/>
      <dgm:spPr/>
      <dgm:t>
        <a:bodyPr/>
        <a:lstStyle/>
        <a:p>
          <a:endParaRPr lang="en-GB"/>
        </a:p>
      </dgm:t>
    </dgm:pt>
    <dgm:pt modelId="{E57E7CD6-67B6-4F87-B13E-C3C9A2736EEF}" type="sibTrans" cxnId="{DB1068F3-2236-4B71-B36C-9379C259EDCA}">
      <dgm:prSet/>
      <dgm:spPr/>
      <dgm:t>
        <a:bodyPr/>
        <a:lstStyle/>
        <a:p>
          <a:endParaRPr lang="en-GB"/>
        </a:p>
      </dgm:t>
    </dgm:pt>
    <dgm:pt modelId="{CE1E9CCC-EE1F-4B7A-AC35-EB713A81FA06}">
      <dgm:prSet phldrT="[Text]"/>
      <dgm:spPr>
        <a:solidFill>
          <a:schemeClr val="accent5">
            <a:lumMod val="75000"/>
          </a:schemeClr>
        </a:solidFill>
      </dgm:spPr>
      <dgm:t>
        <a:bodyPr/>
        <a:lstStyle/>
        <a:p>
          <a:r>
            <a:rPr lang="en-GB" dirty="0"/>
            <a:t>score</a:t>
          </a:r>
        </a:p>
      </dgm:t>
    </dgm:pt>
    <dgm:pt modelId="{6BBFC7BA-E59B-4D93-A4C7-B1B7CCE2C470}" type="parTrans" cxnId="{2EDCCC09-203C-486F-B6E9-AF6AD7F21616}">
      <dgm:prSet/>
      <dgm:spPr/>
      <dgm:t>
        <a:bodyPr/>
        <a:lstStyle/>
        <a:p>
          <a:endParaRPr lang="en-GB"/>
        </a:p>
      </dgm:t>
    </dgm:pt>
    <dgm:pt modelId="{DBF481C3-E691-4C30-8EE7-66C5FD8CAD2A}" type="sibTrans" cxnId="{2EDCCC09-203C-486F-B6E9-AF6AD7F21616}">
      <dgm:prSet/>
      <dgm:spPr/>
      <dgm:t>
        <a:bodyPr/>
        <a:lstStyle/>
        <a:p>
          <a:endParaRPr lang="en-GB"/>
        </a:p>
      </dgm:t>
    </dgm:pt>
    <dgm:pt modelId="{4EC14E8B-FEA1-478E-B283-7762994898FD}">
      <dgm:prSet phldrT="[Text]"/>
      <dgm:spPr/>
      <dgm:t>
        <a:bodyPr/>
        <a:lstStyle/>
        <a:p>
          <a:r>
            <a:rPr lang="en-GB" dirty="0"/>
            <a:t>15- severe </a:t>
          </a:r>
        </a:p>
      </dgm:t>
    </dgm:pt>
    <dgm:pt modelId="{7876D68B-AB24-4AA2-BB36-6CA28671D3F8}" type="parTrans" cxnId="{18D07032-C277-4D05-A384-E0205C125AB5}">
      <dgm:prSet/>
      <dgm:spPr/>
      <dgm:t>
        <a:bodyPr/>
        <a:lstStyle/>
        <a:p>
          <a:endParaRPr lang="en-GB"/>
        </a:p>
      </dgm:t>
    </dgm:pt>
    <dgm:pt modelId="{A729DD97-C5B4-4CB8-BAA9-A4B93F0190A7}" type="sibTrans" cxnId="{18D07032-C277-4D05-A384-E0205C125AB5}">
      <dgm:prSet/>
      <dgm:spPr/>
      <dgm:t>
        <a:bodyPr/>
        <a:lstStyle/>
        <a:p>
          <a:endParaRPr lang="en-GB"/>
        </a:p>
      </dgm:t>
    </dgm:pt>
    <dgm:pt modelId="{6D5D00C7-BC62-4280-B7F5-A39868E85D1D}">
      <dgm:prSet phldrT="[Text]"/>
      <dgm:spPr>
        <a:solidFill>
          <a:schemeClr val="tx2">
            <a:lumMod val="75000"/>
          </a:schemeClr>
        </a:solidFill>
      </dgm:spPr>
      <dgm:t>
        <a:bodyPr/>
        <a:lstStyle/>
        <a:p>
          <a:r>
            <a:rPr lang="en-GB" dirty="0"/>
            <a:t>score</a:t>
          </a:r>
        </a:p>
      </dgm:t>
    </dgm:pt>
    <dgm:pt modelId="{9C931E20-0B86-4475-9CED-D35FEB2E22FB}" type="sibTrans" cxnId="{61A3F9C6-697A-416C-9456-37CB207D995E}">
      <dgm:prSet/>
      <dgm:spPr/>
      <dgm:t>
        <a:bodyPr/>
        <a:lstStyle/>
        <a:p>
          <a:endParaRPr lang="en-GB"/>
        </a:p>
      </dgm:t>
    </dgm:pt>
    <dgm:pt modelId="{851B4528-8679-4924-9532-C1392F0CD7BF}" type="parTrans" cxnId="{61A3F9C6-697A-416C-9456-37CB207D995E}">
      <dgm:prSet/>
      <dgm:spPr/>
      <dgm:t>
        <a:bodyPr/>
        <a:lstStyle/>
        <a:p>
          <a:endParaRPr lang="en-GB"/>
        </a:p>
      </dgm:t>
    </dgm:pt>
    <dgm:pt modelId="{BB8ADD54-B0C2-4B34-BB5A-731C0D666280}" type="pres">
      <dgm:prSet presAssocID="{FBBA7E87-7B41-40FF-B67C-16D4A145E7AF}" presName="Name0" presStyleCnt="0">
        <dgm:presLayoutVars>
          <dgm:dir/>
          <dgm:animLvl val="lvl"/>
          <dgm:resizeHandles val="exact"/>
        </dgm:presLayoutVars>
      </dgm:prSet>
      <dgm:spPr/>
    </dgm:pt>
    <dgm:pt modelId="{35E606A3-C994-430C-B91D-D6B0DB231158}" type="pres">
      <dgm:prSet presAssocID="{A56D9B4F-39BD-446D-9CAC-3FD807BD4A65}" presName="compositeNode" presStyleCnt="0">
        <dgm:presLayoutVars>
          <dgm:bulletEnabled val="1"/>
        </dgm:presLayoutVars>
      </dgm:prSet>
      <dgm:spPr/>
    </dgm:pt>
    <dgm:pt modelId="{8473BAAA-B9FC-405A-8FA3-89B2C0CFA398}" type="pres">
      <dgm:prSet presAssocID="{A56D9B4F-39BD-446D-9CAC-3FD807BD4A65}" presName="bgRect" presStyleLbl="node1" presStyleIdx="0" presStyleCnt="3"/>
      <dgm:spPr/>
    </dgm:pt>
    <dgm:pt modelId="{CD6C414F-D331-464B-B69A-BEFFCEF4FA58}" type="pres">
      <dgm:prSet presAssocID="{A56D9B4F-39BD-446D-9CAC-3FD807BD4A65}" presName="parentNode" presStyleLbl="node1" presStyleIdx="0" presStyleCnt="3">
        <dgm:presLayoutVars>
          <dgm:chMax val="0"/>
          <dgm:bulletEnabled val="1"/>
        </dgm:presLayoutVars>
      </dgm:prSet>
      <dgm:spPr/>
    </dgm:pt>
    <dgm:pt modelId="{B347FAB4-3CD4-4EEF-862B-8FD7B14083B2}" type="pres">
      <dgm:prSet presAssocID="{A56D9B4F-39BD-446D-9CAC-3FD807BD4A65}" presName="childNode" presStyleLbl="node1" presStyleIdx="0" presStyleCnt="3">
        <dgm:presLayoutVars>
          <dgm:bulletEnabled val="1"/>
        </dgm:presLayoutVars>
      </dgm:prSet>
      <dgm:spPr/>
    </dgm:pt>
    <dgm:pt modelId="{2E822EC9-BA30-4C2D-A858-9FE41FC54290}" type="pres">
      <dgm:prSet presAssocID="{D27A4D0D-7D30-4BA0-AFF8-416C2EA6489C}" presName="hSp" presStyleCnt="0"/>
      <dgm:spPr/>
    </dgm:pt>
    <dgm:pt modelId="{58831440-E844-41FE-91CE-3D2692EC5829}" type="pres">
      <dgm:prSet presAssocID="{D27A4D0D-7D30-4BA0-AFF8-416C2EA6489C}" presName="vProcSp" presStyleCnt="0"/>
      <dgm:spPr/>
    </dgm:pt>
    <dgm:pt modelId="{A8D67076-BA1B-409B-AE3D-996560FA737B}" type="pres">
      <dgm:prSet presAssocID="{D27A4D0D-7D30-4BA0-AFF8-416C2EA6489C}" presName="vSp1" presStyleCnt="0"/>
      <dgm:spPr/>
    </dgm:pt>
    <dgm:pt modelId="{9F365475-2186-474B-AECA-B7FAEFA3DB7A}" type="pres">
      <dgm:prSet presAssocID="{D27A4D0D-7D30-4BA0-AFF8-416C2EA6489C}" presName="simulatedConn" presStyleLbl="solidFgAcc1" presStyleIdx="0" presStyleCnt="2"/>
      <dgm:spPr/>
    </dgm:pt>
    <dgm:pt modelId="{D65A2879-1274-40C6-87CF-167AEF13E0E7}" type="pres">
      <dgm:prSet presAssocID="{D27A4D0D-7D30-4BA0-AFF8-416C2EA6489C}" presName="vSp2" presStyleCnt="0"/>
      <dgm:spPr/>
    </dgm:pt>
    <dgm:pt modelId="{B0977C5A-D43E-462A-BEE6-BFE206485CF7}" type="pres">
      <dgm:prSet presAssocID="{D27A4D0D-7D30-4BA0-AFF8-416C2EA6489C}" presName="sibTrans" presStyleCnt="0"/>
      <dgm:spPr/>
    </dgm:pt>
    <dgm:pt modelId="{E76B8FB3-C7BD-4C49-B7B5-68057D12493E}" type="pres">
      <dgm:prSet presAssocID="{6D5D00C7-BC62-4280-B7F5-A39868E85D1D}" presName="compositeNode" presStyleCnt="0">
        <dgm:presLayoutVars>
          <dgm:bulletEnabled val="1"/>
        </dgm:presLayoutVars>
      </dgm:prSet>
      <dgm:spPr/>
    </dgm:pt>
    <dgm:pt modelId="{B14B1168-EDFB-4983-8857-3ECD86618D92}" type="pres">
      <dgm:prSet presAssocID="{6D5D00C7-BC62-4280-B7F5-A39868E85D1D}" presName="bgRect" presStyleLbl="node1" presStyleIdx="1" presStyleCnt="3"/>
      <dgm:spPr/>
    </dgm:pt>
    <dgm:pt modelId="{7C7EB54F-699F-4B84-B93A-67D075EB1A43}" type="pres">
      <dgm:prSet presAssocID="{6D5D00C7-BC62-4280-B7F5-A39868E85D1D}" presName="parentNode" presStyleLbl="node1" presStyleIdx="1" presStyleCnt="3">
        <dgm:presLayoutVars>
          <dgm:chMax val="0"/>
          <dgm:bulletEnabled val="1"/>
        </dgm:presLayoutVars>
      </dgm:prSet>
      <dgm:spPr/>
    </dgm:pt>
    <dgm:pt modelId="{3594241B-8792-48B4-9308-87FF05373C2E}" type="pres">
      <dgm:prSet presAssocID="{6D5D00C7-BC62-4280-B7F5-A39868E85D1D}" presName="childNode" presStyleLbl="node1" presStyleIdx="1" presStyleCnt="3">
        <dgm:presLayoutVars>
          <dgm:bulletEnabled val="1"/>
        </dgm:presLayoutVars>
      </dgm:prSet>
      <dgm:spPr/>
    </dgm:pt>
    <dgm:pt modelId="{42D39331-40A6-4CF2-92C6-4B48487533F1}" type="pres">
      <dgm:prSet presAssocID="{9C931E20-0B86-4475-9CED-D35FEB2E22FB}" presName="hSp" presStyleCnt="0"/>
      <dgm:spPr/>
    </dgm:pt>
    <dgm:pt modelId="{6D8E41A2-E33A-4FD9-BDDE-8A4692CACDEA}" type="pres">
      <dgm:prSet presAssocID="{9C931E20-0B86-4475-9CED-D35FEB2E22FB}" presName="vProcSp" presStyleCnt="0"/>
      <dgm:spPr/>
    </dgm:pt>
    <dgm:pt modelId="{95767A75-679B-420A-ACA2-D7C3D92CDD15}" type="pres">
      <dgm:prSet presAssocID="{9C931E20-0B86-4475-9CED-D35FEB2E22FB}" presName="vSp1" presStyleCnt="0"/>
      <dgm:spPr/>
    </dgm:pt>
    <dgm:pt modelId="{C05C3E39-4C8B-4025-A81E-509A5DFEB0DE}" type="pres">
      <dgm:prSet presAssocID="{9C931E20-0B86-4475-9CED-D35FEB2E22FB}" presName="simulatedConn" presStyleLbl="solidFgAcc1" presStyleIdx="1" presStyleCnt="2"/>
      <dgm:spPr/>
    </dgm:pt>
    <dgm:pt modelId="{857DE95C-541F-42F2-9572-3A4870A03952}" type="pres">
      <dgm:prSet presAssocID="{9C931E20-0B86-4475-9CED-D35FEB2E22FB}" presName="vSp2" presStyleCnt="0"/>
      <dgm:spPr/>
    </dgm:pt>
    <dgm:pt modelId="{8260022E-C45A-4929-BB08-3CF0087050E7}" type="pres">
      <dgm:prSet presAssocID="{9C931E20-0B86-4475-9CED-D35FEB2E22FB}" presName="sibTrans" presStyleCnt="0"/>
      <dgm:spPr/>
    </dgm:pt>
    <dgm:pt modelId="{614B2655-0013-4BFF-A67D-9F367B9936FA}" type="pres">
      <dgm:prSet presAssocID="{CE1E9CCC-EE1F-4B7A-AC35-EB713A81FA06}" presName="compositeNode" presStyleCnt="0">
        <dgm:presLayoutVars>
          <dgm:bulletEnabled val="1"/>
        </dgm:presLayoutVars>
      </dgm:prSet>
      <dgm:spPr/>
    </dgm:pt>
    <dgm:pt modelId="{11681931-2D64-4B45-A12B-919C3E0E1601}" type="pres">
      <dgm:prSet presAssocID="{CE1E9CCC-EE1F-4B7A-AC35-EB713A81FA06}" presName="bgRect" presStyleLbl="node1" presStyleIdx="2" presStyleCnt="3"/>
      <dgm:spPr/>
    </dgm:pt>
    <dgm:pt modelId="{43DB0CEB-7B63-4461-9251-AC7767CAFEC1}" type="pres">
      <dgm:prSet presAssocID="{CE1E9CCC-EE1F-4B7A-AC35-EB713A81FA06}" presName="parentNode" presStyleLbl="node1" presStyleIdx="2" presStyleCnt="3">
        <dgm:presLayoutVars>
          <dgm:chMax val="0"/>
          <dgm:bulletEnabled val="1"/>
        </dgm:presLayoutVars>
      </dgm:prSet>
      <dgm:spPr/>
    </dgm:pt>
    <dgm:pt modelId="{A361C2A9-8FB9-4EA7-9938-3D1531196E77}" type="pres">
      <dgm:prSet presAssocID="{CE1E9CCC-EE1F-4B7A-AC35-EB713A81FA06}" presName="childNode" presStyleLbl="node1" presStyleIdx="2" presStyleCnt="3">
        <dgm:presLayoutVars>
          <dgm:bulletEnabled val="1"/>
        </dgm:presLayoutVars>
      </dgm:prSet>
      <dgm:spPr/>
    </dgm:pt>
  </dgm:ptLst>
  <dgm:cxnLst>
    <dgm:cxn modelId="{00737502-D8E6-4E93-878C-896A3D223845}" type="presOf" srcId="{CE1E9CCC-EE1F-4B7A-AC35-EB713A81FA06}" destId="{11681931-2D64-4B45-A12B-919C3E0E1601}" srcOrd="0" destOrd="0" presId="urn:microsoft.com/office/officeart/2005/8/layout/hProcess7"/>
    <dgm:cxn modelId="{2EDCCC09-203C-486F-B6E9-AF6AD7F21616}" srcId="{FBBA7E87-7B41-40FF-B67C-16D4A145E7AF}" destId="{CE1E9CCC-EE1F-4B7A-AC35-EB713A81FA06}" srcOrd="2" destOrd="0" parTransId="{6BBFC7BA-E59B-4D93-A4C7-B1B7CCE2C470}" sibTransId="{DBF481C3-E691-4C30-8EE7-66C5FD8CAD2A}"/>
    <dgm:cxn modelId="{74746E0A-5288-4653-BBCF-11321E66B162}" type="presOf" srcId="{A56D9B4F-39BD-446D-9CAC-3FD807BD4A65}" destId="{CD6C414F-D331-464B-B69A-BEFFCEF4FA58}" srcOrd="1" destOrd="0" presId="urn:microsoft.com/office/officeart/2005/8/layout/hProcess7"/>
    <dgm:cxn modelId="{4180DB0B-FE05-4415-8B9A-2D222691E554}" type="presOf" srcId="{B2EA6A85-944C-4409-9FE9-7F8B8CC79BB8}" destId="{B347FAB4-3CD4-4EEF-862B-8FD7B14083B2}" srcOrd="0" destOrd="0" presId="urn:microsoft.com/office/officeart/2005/8/layout/hProcess7"/>
    <dgm:cxn modelId="{680DD213-6FC3-4D34-ABD6-75E709D3D125}" type="presOf" srcId="{D017BA2B-1BFD-4538-8276-35E1A189D168}" destId="{3594241B-8792-48B4-9308-87FF05373C2E}" srcOrd="0" destOrd="0" presId="urn:microsoft.com/office/officeart/2005/8/layout/hProcess7"/>
    <dgm:cxn modelId="{18D07032-C277-4D05-A384-E0205C125AB5}" srcId="{CE1E9CCC-EE1F-4B7A-AC35-EB713A81FA06}" destId="{4EC14E8B-FEA1-478E-B283-7762994898FD}" srcOrd="0" destOrd="0" parTransId="{7876D68B-AB24-4AA2-BB36-6CA28671D3F8}" sibTransId="{A729DD97-C5B4-4CB8-BAA9-A4B93F0190A7}"/>
    <dgm:cxn modelId="{A570173E-ED73-4863-8701-6F25A39FFB50}" type="presOf" srcId="{4EC14E8B-FEA1-478E-B283-7762994898FD}" destId="{A361C2A9-8FB9-4EA7-9938-3D1531196E77}" srcOrd="0" destOrd="0" presId="urn:microsoft.com/office/officeart/2005/8/layout/hProcess7"/>
    <dgm:cxn modelId="{58677260-5788-4CE1-B3E0-49A60F80DA02}" type="presOf" srcId="{FBBA7E87-7B41-40FF-B67C-16D4A145E7AF}" destId="{BB8ADD54-B0C2-4B34-BB5A-731C0D666280}" srcOrd="0" destOrd="0" presId="urn:microsoft.com/office/officeart/2005/8/layout/hProcess7"/>
    <dgm:cxn modelId="{0EC18449-26BF-4922-9110-4E8C40A6B4B8}" type="presOf" srcId="{6D5D00C7-BC62-4280-B7F5-A39868E85D1D}" destId="{7C7EB54F-699F-4B84-B93A-67D075EB1A43}" srcOrd="1" destOrd="0" presId="urn:microsoft.com/office/officeart/2005/8/layout/hProcess7"/>
    <dgm:cxn modelId="{208C1C6F-F0A1-4A3F-B71F-44882CE1886F}" srcId="{A56D9B4F-39BD-446D-9CAC-3FD807BD4A65}" destId="{B2EA6A85-944C-4409-9FE9-7F8B8CC79BB8}" srcOrd="0" destOrd="0" parTransId="{4309BC98-B5F1-4EF5-9906-E3FD4FEA3E71}" sibTransId="{CEB2C438-0FA9-4165-A948-F0BABD69C1AF}"/>
    <dgm:cxn modelId="{51622075-E94F-4B83-8EFF-82C118403BFA}" type="presOf" srcId="{CE1E9CCC-EE1F-4B7A-AC35-EB713A81FA06}" destId="{43DB0CEB-7B63-4461-9251-AC7767CAFEC1}" srcOrd="1" destOrd="0" presId="urn:microsoft.com/office/officeart/2005/8/layout/hProcess7"/>
    <dgm:cxn modelId="{980B4E8B-86AF-4811-8E80-F51A3D06BB12}" srcId="{FBBA7E87-7B41-40FF-B67C-16D4A145E7AF}" destId="{A56D9B4F-39BD-446D-9CAC-3FD807BD4A65}" srcOrd="0" destOrd="0" parTransId="{5E491364-C1DF-46D8-9298-524AEFE979A0}" sibTransId="{D27A4D0D-7D30-4BA0-AFF8-416C2EA6489C}"/>
    <dgm:cxn modelId="{1616628E-1FED-479D-90A7-F0CE4F244E49}" type="presOf" srcId="{A56D9B4F-39BD-446D-9CAC-3FD807BD4A65}" destId="{8473BAAA-B9FC-405A-8FA3-89B2C0CFA398}" srcOrd="0" destOrd="0" presId="urn:microsoft.com/office/officeart/2005/8/layout/hProcess7"/>
    <dgm:cxn modelId="{61A3F9C6-697A-416C-9456-37CB207D995E}" srcId="{FBBA7E87-7B41-40FF-B67C-16D4A145E7AF}" destId="{6D5D00C7-BC62-4280-B7F5-A39868E85D1D}" srcOrd="1" destOrd="0" parTransId="{851B4528-8679-4924-9532-C1392F0CD7BF}" sibTransId="{9C931E20-0B86-4475-9CED-D35FEB2E22FB}"/>
    <dgm:cxn modelId="{9A50EFF1-0C8C-459B-A14A-5720738E4F41}" type="presOf" srcId="{6D5D00C7-BC62-4280-B7F5-A39868E85D1D}" destId="{B14B1168-EDFB-4983-8857-3ECD86618D92}" srcOrd="0" destOrd="0" presId="urn:microsoft.com/office/officeart/2005/8/layout/hProcess7"/>
    <dgm:cxn modelId="{DB1068F3-2236-4B71-B36C-9379C259EDCA}" srcId="{6D5D00C7-BC62-4280-B7F5-A39868E85D1D}" destId="{D017BA2B-1BFD-4538-8276-35E1A189D168}" srcOrd="0" destOrd="0" parTransId="{3B80C270-8D75-496B-8CAA-3922895BDC33}" sibTransId="{E57E7CD6-67B6-4F87-B13E-C3C9A2736EEF}"/>
    <dgm:cxn modelId="{ADCF03D8-D31D-4166-86C5-672FC2BAAC09}" type="presParOf" srcId="{BB8ADD54-B0C2-4B34-BB5A-731C0D666280}" destId="{35E606A3-C994-430C-B91D-D6B0DB231158}" srcOrd="0" destOrd="0" presId="urn:microsoft.com/office/officeart/2005/8/layout/hProcess7"/>
    <dgm:cxn modelId="{D885966A-0433-4274-B317-488013A8B2F3}" type="presParOf" srcId="{35E606A3-C994-430C-B91D-D6B0DB231158}" destId="{8473BAAA-B9FC-405A-8FA3-89B2C0CFA398}" srcOrd="0" destOrd="0" presId="urn:microsoft.com/office/officeart/2005/8/layout/hProcess7"/>
    <dgm:cxn modelId="{A1401C37-C5AD-4AA4-A0D3-9361936D5AE5}" type="presParOf" srcId="{35E606A3-C994-430C-B91D-D6B0DB231158}" destId="{CD6C414F-D331-464B-B69A-BEFFCEF4FA58}" srcOrd="1" destOrd="0" presId="urn:microsoft.com/office/officeart/2005/8/layout/hProcess7"/>
    <dgm:cxn modelId="{069B43E6-32E8-4F29-84F1-0B810D581338}" type="presParOf" srcId="{35E606A3-C994-430C-B91D-D6B0DB231158}" destId="{B347FAB4-3CD4-4EEF-862B-8FD7B14083B2}" srcOrd="2" destOrd="0" presId="urn:microsoft.com/office/officeart/2005/8/layout/hProcess7"/>
    <dgm:cxn modelId="{8E4E0C1E-F431-491D-AE6A-E594C35C5F6B}" type="presParOf" srcId="{BB8ADD54-B0C2-4B34-BB5A-731C0D666280}" destId="{2E822EC9-BA30-4C2D-A858-9FE41FC54290}" srcOrd="1" destOrd="0" presId="urn:microsoft.com/office/officeart/2005/8/layout/hProcess7"/>
    <dgm:cxn modelId="{C26CC005-EE39-493A-84D5-74A9348C8B86}" type="presParOf" srcId="{BB8ADD54-B0C2-4B34-BB5A-731C0D666280}" destId="{58831440-E844-41FE-91CE-3D2692EC5829}" srcOrd="2" destOrd="0" presId="urn:microsoft.com/office/officeart/2005/8/layout/hProcess7"/>
    <dgm:cxn modelId="{E3157599-7EA0-4AFE-8F8B-99836A08198E}" type="presParOf" srcId="{58831440-E844-41FE-91CE-3D2692EC5829}" destId="{A8D67076-BA1B-409B-AE3D-996560FA737B}" srcOrd="0" destOrd="0" presId="urn:microsoft.com/office/officeart/2005/8/layout/hProcess7"/>
    <dgm:cxn modelId="{9A4FDD00-B4EA-4DA4-8F31-C1CFE53AE849}" type="presParOf" srcId="{58831440-E844-41FE-91CE-3D2692EC5829}" destId="{9F365475-2186-474B-AECA-B7FAEFA3DB7A}" srcOrd="1" destOrd="0" presId="urn:microsoft.com/office/officeart/2005/8/layout/hProcess7"/>
    <dgm:cxn modelId="{9E59C7F7-F81F-4C4A-8B53-CF9BB86A9383}" type="presParOf" srcId="{58831440-E844-41FE-91CE-3D2692EC5829}" destId="{D65A2879-1274-40C6-87CF-167AEF13E0E7}" srcOrd="2" destOrd="0" presId="urn:microsoft.com/office/officeart/2005/8/layout/hProcess7"/>
    <dgm:cxn modelId="{05383DB2-B2A9-42AF-B449-ED5B3A9555A2}" type="presParOf" srcId="{BB8ADD54-B0C2-4B34-BB5A-731C0D666280}" destId="{B0977C5A-D43E-462A-BEE6-BFE206485CF7}" srcOrd="3" destOrd="0" presId="urn:microsoft.com/office/officeart/2005/8/layout/hProcess7"/>
    <dgm:cxn modelId="{CF0DD2FE-B828-4D42-9D37-C686C8480CE7}" type="presParOf" srcId="{BB8ADD54-B0C2-4B34-BB5A-731C0D666280}" destId="{E76B8FB3-C7BD-4C49-B7B5-68057D12493E}" srcOrd="4" destOrd="0" presId="urn:microsoft.com/office/officeart/2005/8/layout/hProcess7"/>
    <dgm:cxn modelId="{1E0A0619-F8EC-4CBF-AEA5-FEE8F31964AB}" type="presParOf" srcId="{E76B8FB3-C7BD-4C49-B7B5-68057D12493E}" destId="{B14B1168-EDFB-4983-8857-3ECD86618D92}" srcOrd="0" destOrd="0" presId="urn:microsoft.com/office/officeart/2005/8/layout/hProcess7"/>
    <dgm:cxn modelId="{50789FAB-BBEB-4146-9FE4-E58A2F5154B5}" type="presParOf" srcId="{E76B8FB3-C7BD-4C49-B7B5-68057D12493E}" destId="{7C7EB54F-699F-4B84-B93A-67D075EB1A43}" srcOrd="1" destOrd="0" presId="urn:microsoft.com/office/officeart/2005/8/layout/hProcess7"/>
    <dgm:cxn modelId="{794A0FFC-B9E0-4FD7-B593-BA26C2F53E18}" type="presParOf" srcId="{E76B8FB3-C7BD-4C49-B7B5-68057D12493E}" destId="{3594241B-8792-48B4-9308-87FF05373C2E}" srcOrd="2" destOrd="0" presId="urn:microsoft.com/office/officeart/2005/8/layout/hProcess7"/>
    <dgm:cxn modelId="{0C3CEBA6-CB82-4E63-B689-CA8E8AE5BF45}" type="presParOf" srcId="{BB8ADD54-B0C2-4B34-BB5A-731C0D666280}" destId="{42D39331-40A6-4CF2-92C6-4B48487533F1}" srcOrd="5" destOrd="0" presId="urn:microsoft.com/office/officeart/2005/8/layout/hProcess7"/>
    <dgm:cxn modelId="{9C7C4FE5-E2FE-4BB8-A29E-658590B4474F}" type="presParOf" srcId="{BB8ADD54-B0C2-4B34-BB5A-731C0D666280}" destId="{6D8E41A2-E33A-4FD9-BDDE-8A4692CACDEA}" srcOrd="6" destOrd="0" presId="urn:microsoft.com/office/officeart/2005/8/layout/hProcess7"/>
    <dgm:cxn modelId="{2093F3AB-07CB-47AB-88FF-A16E1A3743B7}" type="presParOf" srcId="{6D8E41A2-E33A-4FD9-BDDE-8A4692CACDEA}" destId="{95767A75-679B-420A-ACA2-D7C3D92CDD15}" srcOrd="0" destOrd="0" presId="urn:microsoft.com/office/officeart/2005/8/layout/hProcess7"/>
    <dgm:cxn modelId="{E21A05DE-8AF2-4642-AEAA-1D4DD6F40303}" type="presParOf" srcId="{6D8E41A2-E33A-4FD9-BDDE-8A4692CACDEA}" destId="{C05C3E39-4C8B-4025-A81E-509A5DFEB0DE}" srcOrd="1" destOrd="0" presId="urn:microsoft.com/office/officeart/2005/8/layout/hProcess7"/>
    <dgm:cxn modelId="{FEC36704-E0C3-4CA2-8444-22C40CAF177E}" type="presParOf" srcId="{6D8E41A2-E33A-4FD9-BDDE-8A4692CACDEA}" destId="{857DE95C-541F-42F2-9572-3A4870A03952}" srcOrd="2" destOrd="0" presId="urn:microsoft.com/office/officeart/2005/8/layout/hProcess7"/>
    <dgm:cxn modelId="{E318B8B3-8ACF-4430-B2FF-FD8A8E612BE3}" type="presParOf" srcId="{BB8ADD54-B0C2-4B34-BB5A-731C0D666280}" destId="{8260022E-C45A-4929-BB08-3CF0087050E7}" srcOrd="7" destOrd="0" presId="urn:microsoft.com/office/officeart/2005/8/layout/hProcess7"/>
    <dgm:cxn modelId="{6598EAF7-E999-49C6-9484-AE405F236B5F}" type="presParOf" srcId="{BB8ADD54-B0C2-4B34-BB5A-731C0D666280}" destId="{614B2655-0013-4BFF-A67D-9F367B9936FA}" srcOrd="8" destOrd="0" presId="urn:microsoft.com/office/officeart/2005/8/layout/hProcess7"/>
    <dgm:cxn modelId="{F680D5C7-67BA-48C0-9872-1BE935B3A7B8}" type="presParOf" srcId="{614B2655-0013-4BFF-A67D-9F367B9936FA}" destId="{11681931-2D64-4B45-A12B-919C3E0E1601}" srcOrd="0" destOrd="0" presId="urn:microsoft.com/office/officeart/2005/8/layout/hProcess7"/>
    <dgm:cxn modelId="{2D7089BC-D96D-4FFB-B635-92AB6C4274B4}" type="presParOf" srcId="{614B2655-0013-4BFF-A67D-9F367B9936FA}" destId="{43DB0CEB-7B63-4461-9251-AC7767CAFEC1}" srcOrd="1" destOrd="0" presId="urn:microsoft.com/office/officeart/2005/8/layout/hProcess7"/>
    <dgm:cxn modelId="{1A8E16D7-5539-4C84-B0B5-E1CF18DAA82C}" type="presParOf" srcId="{614B2655-0013-4BFF-A67D-9F367B9936FA}" destId="{A361C2A9-8FB9-4EA7-9938-3D1531196E77}"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3BAAA-B9FC-405A-8FA3-89B2C0CFA398}">
      <dsp:nvSpPr>
        <dsp:cNvPr id="0" name=""/>
        <dsp:cNvSpPr/>
      </dsp:nvSpPr>
      <dsp:spPr>
        <a:xfrm>
          <a:off x="627" y="0"/>
          <a:ext cx="2698518" cy="914400"/>
        </a:xfrm>
        <a:prstGeom prst="roundRect">
          <a:avLst>
            <a:gd name="adj" fmla="val 5000"/>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kern="1200" dirty="0"/>
            <a:t>score</a:t>
          </a:r>
        </a:p>
      </dsp:txBody>
      <dsp:txXfrm rot="16200000">
        <a:off x="-104425" y="105052"/>
        <a:ext cx="749808" cy="539703"/>
      </dsp:txXfrm>
    </dsp:sp>
    <dsp:sp modelId="{B347FAB4-3CD4-4EEF-862B-8FD7B14083B2}">
      <dsp:nvSpPr>
        <dsp:cNvPr id="0" name=""/>
        <dsp:cNvSpPr/>
      </dsp:nvSpPr>
      <dsp:spPr>
        <a:xfrm>
          <a:off x="540330" y="0"/>
          <a:ext cx="2010396" cy="91440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t>5 - mild</a:t>
          </a:r>
        </a:p>
      </dsp:txBody>
      <dsp:txXfrm>
        <a:off x="540330" y="0"/>
        <a:ext cx="2010396" cy="914400"/>
      </dsp:txXfrm>
    </dsp:sp>
    <dsp:sp modelId="{B14B1168-EDFB-4983-8857-3ECD86618D92}">
      <dsp:nvSpPr>
        <dsp:cNvPr id="0" name=""/>
        <dsp:cNvSpPr/>
      </dsp:nvSpPr>
      <dsp:spPr>
        <a:xfrm>
          <a:off x="2793594" y="0"/>
          <a:ext cx="2698518" cy="914400"/>
        </a:xfrm>
        <a:prstGeom prst="roundRect">
          <a:avLst>
            <a:gd name="adj" fmla="val 5000"/>
          </a:avLst>
        </a:prstGeom>
        <a:solidFill>
          <a:schemeClr val="tx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kern="1200" dirty="0"/>
            <a:t>score</a:t>
          </a:r>
        </a:p>
      </dsp:txBody>
      <dsp:txXfrm rot="16200000">
        <a:off x="2688541" y="105052"/>
        <a:ext cx="749808" cy="539703"/>
      </dsp:txXfrm>
    </dsp:sp>
    <dsp:sp modelId="{9F365475-2186-474B-AECA-B7FAEFA3DB7A}">
      <dsp:nvSpPr>
        <dsp:cNvPr id="0" name=""/>
        <dsp:cNvSpPr/>
      </dsp:nvSpPr>
      <dsp:spPr>
        <a:xfrm rot="5400000">
          <a:off x="2739876" y="581729"/>
          <a:ext cx="134420" cy="404777"/>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94241B-8792-48B4-9308-87FF05373C2E}">
      <dsp:nvSpPr>
        <dsp:cNvPr id="0" name=""/>
        <dsp:cNvSpPr/>
      </dsp:nvSpPr>
      <dsp:spPr>
        <a:xfrm>
          <a:off x="3333297" y="0"/>
          <a:ext cx="2010396" cy="91440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06299" rIns="0" bIns="0" numCol="1" spcCol="1270" anchor="t" anchorCtr="0">
          <a:noAutofit/>
        </a:bodyPr>
        <a:lstStyle/>
        <a:p>
          <a:pPr marL="0" lvl="0" indent="0" algn="l" defTabSz="1377950">
            <a:lnSpc>
              <a:spcPct val="90000"/>
            </a:lnSpc>
            <a:spcBef>
              <a:spcPct val="0"/>
            </a:spcBef>
            <a:spcAft>
              <a:spcPct val="35000"/>
            </a:spcAft>
            <a:buNone/>
          </a:pPr>
          <a:r>
            <a:rPr lang="en-GB" sz="3100" kern="1200" dirty="0"/>
            <a:t>10-moderate</a:t>
          </a:r>
        </a:p>
      </dsp:txBody>
      <dsp:txXfrm>
        <a:off x="3333297" y="0"/>
        <a:ext cx="2010396" cy="914400"/>
      </dsp:txXfrm>
    </dsp:sp>
    <dsp:sp modelId="{11681931-2D64-4B45-A12B-919C3E0E1601}">
      <dsp:nvSpPr>
        <dsp:cNvPr id="0" name=""/>
        <dsp:cNvSpPr/>
      </dsp:nvSpPr>
      <dsp:spPr>
        <a:xfrm>
          <a:off x="5586561" y="0"/>
          <a:ext cx="2698518" cy="914400"/>
        </a:xfrm>
        <a:prstGeom prst="roundRect">
          <a:avLst>
            <a:gd name="adj" fmla="val 5000"/>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kern="1200" dirty="0"/>
            <a:t>score</a:t>
          </a:r>
        </a:p>
      </dsp:txBody>
      <dsp:txXfrm rot="16200000">
        <a:off x="5481508" y="105052"/>
        <a:ext cx="749808" cy="539703"/>
      </dsp:txXfrm>
    </dsp:sp>
    <dsp:sp modelId="{C05C3E39-4C8B-4025-A81E-509A5DFEB0DE}">
      <dsp:nvSpPr>
        <dsp:cNvPr id="0" name=""/>
        <dsp:cNvSpPr/>
      </dsp:nvSpPr>
      <dsp:spPr>
        <a:xfrm rot="5400000">
          <a:off x="5532843" y="581729"/>
          <a:ext cx="134420" cy="404777"/>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61C2A9-8FB9-4EA7-9938-3D1531196E77}">
      <dsp:nvSpPr>
        <dsp:cNvPr id="0" name=""/>
        <dsp:cNvSpPr/>
      </dsp:nvSpPr>
      <dsp:spPr>
        <a:xfrm>
          <a:off x="6126264" y="0"/>
          <a:ext cx="2010396" cy="91440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06299" rIns="0" bIns="0" numCol="1" spcCol="1270" anchor="t" anchorCtr="0">
          <a:noAutofit/>
        </a:bodyPr>
        <a:lstStyle/>
        <a:p>
          <a:pPr marL="0" lvl="0" indent="0" algn="l" defTabSz="1377950">
            <a:lnSpc>
              <a:spcPct val="90000"/>
            </a:lnSpc>
            <a:spcBef>
              <a:spcPct val="0"/>
            </a:spcBef>
            <a:spcAft>
              <a:spcPct val="35000"/>
            </a:spcAft>
            <a:buNone/>
          </a:pPr>
          <a:r>
            <a:rPr lang="en-GB" sz="3100" kern="1200" dirty="0"/>
            <a:t>15- severe </a:t>
          </a:r>
        </a:p>
      </dsp:txBody>
      <dsp:txXfrm>
        <a:off x="6126264" y="0"/>
        <a:ext cx="2010396" cy="91440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62A5AE42-7DC1-8140-9B13-146984FDEF22}" type="datetimeFigureOut">
              <a:rPr lang="en-GB" smtClean="0"/>
              <a:t>02/05/2023</a:t>
            </a:fld>
            <a:endParaRPr lang="en-GB"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17369B77-94AB-0344-9EBF-9DB9EE8D3ABC}" type="slidenum">
              <a:rPr lang="en-GB" smtClean="0"/>
              <a:t>‹#›</a:t>
            </a:fld>
            <a:endParaRPr lang="en-GB"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E8F75F72-8950-AF4F-9381-1D26FB547EA1}" type="datetimeFigureOut">
              <a:rPr lang="en-GB" smtClean="0"/>
              <a:t>02/05/2023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0775476F-A808-1F46-A368-07984F6DA22E}" type="slidenum">
              <a:rPr lang="en-GB" smtClean="0"/>
              <a:t>‹#›</a:t>
            </a:fld>
            <a:endParaRPr lang="en-GB"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775476F-A808-1F46-A368-07984F6DA22E}" type="slidenum">
              <a:rPr lang="en-GB" smtClean="0"/>
              <a:t>1</a:t>
            </a:fld>
            <a:endParaRPr lang="en-GB"/>
          </a:p>
        </p:txBody>
      </p:sp>
    </p:spTree>
    <p:extLst>
      <p:ext uri="{BB962C8B-B14F-4D97-AF65-F5344CB8AC3E}">
        <p14:creationId xmlns:p14="http://schemas.microsoft.com/office/powerpoint/2010/main" val="2308237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a:t>
            </a:fld>
            <a:endParaRPr lang="en-GB" dirty="0"/>
          </a:p>
        </p:txBody>
      </p:sp>
    </p:spTree>
    <p:extLst>
      <p:ext uri="{BB962C8B-B14F-4D97-AF65-F5344CB8AC3E}">
        <p14:creationId xmlns:p14="http://schemas.microsoft.com/office/powerpoint/2010/main" val="3270232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775476F-A808-1F46-A368-07984F6DA22E}" type="slidenum">
              <a:rPr lang="en-GB" smtClean="0"/>
              <a:t>3</a:t>
            </a:fld>
            <a:endParaRPr lang="en-GB"/>
          </a:p>
        </p:txBody>
      </p:sp>
    </p:spTree>
    <p:extLst>
      <p:ext uri="{BB962C8B-B14F-4D97-AF65-F5344CB8AC3E}">
        <p14:creationId xmlns:p14="http://schemas.microsoft.com/office/powerpoint/2010/main" val="880811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775476F-A808-1F46-A368-07984F6DA22E}" type="slidenum">
              <a:rPr lang="en-GB" smtClean="0"/>
              <a:t>17</a:t>
            </a:fld>
            <a:endParaRPr lang="en-GB"/>
          </a:p>
        </p:txBody>
      </p:sp>
    </p:spTree>
    <p:extLst>
      <p:ext uri="{BB962C8B-B14F-4D97-AF65-F5344CB8AC3E}">
        <p14:creationId xmlns:p14="http://schemas.microsoft.com/office/powerpoint/2010/main" val="447940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21</a:t>
            </a:fld>
            <a:endParaRPr lang="en-GB" dirty="0"/>
          </a:p>
        </p:txBody>
      </p:sp>
    </p:spTree>
    <p:extLst>
      <p:ext uri="{BB962C8B-B14F-4D97-AF65-F5344CB8AC3E}">
        <p14:creationId xmlns:p14="http://schemas.microsoft.com/office/powerpoint/2010/main" val="21404702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rtlCol="0" anchor="b">
            <a:noAutofit/>
          </a:bodyPr>
          <a:lstStyle>
            <a:lvl1pPr algn="ctr">
              <a:defRPr lang="en-GB" sz="4600"/>
            </a:lvl1pPr>
          </a:lstStyle>
          <a:p>
            <a:pPr rtl="0"/>
            <a:r>
              <a:rPr lang="en-US"/>
              <a:t>Click to edit Master title style</a:t>
            </a:r>
            <a:endParaRPr lang="en-GB"/>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rtlCol="0"/>
          <a:lstStyle>
            <a:lvl1pPr marL="0" indent="0" algn="ctr">
              <a:buNone/>
              <a:defRPr lang="en-GB" sz="2400"/>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rtlCol="0"/>
          <a:lstStyle>
            <a:defPPr>
              <a:defRPr lang="en-GB"/>
            </a:defPPr>
          </a:lstStyle>
          <a:p>
            <a:pPr rtl="0"/>
            <a:r>
              <a:rPr lang="en-US"/>
              <a:t>Click to edit Master title style</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rtlCol="0">
            <a:normAutofit/>
          </a:bodyPr>
          <a:lstStyle>
            <a:lvl1pPr marL="0" indent="0">
              <a:lnSpc>
                <a:spcPct val="150000"/>
              </a:lnSpc>
              <a:buClr>
                <a:srgbClr val="73292A"/>
              </a:buClr>
              <a:buNone/>
              <a:defRPr lang="en-GB" sz="2400"/>
            </a:lvl1pPr>
            <a:lvl2pPr marL="228600">
              <a:buClr>
                <a:srgbClr val="73292A"/>
              </a:buClr>
              <a:defRPr lang="en-GB" sz="2000"/>
            </a:lvl2pPr>
            <a:lvl3pPr marL="685800">
              <a:buClr>
                <a:srgbClr val="73292A"/>
              </a:buClr>
              <a:defRPr lang="en-GB" sz="1800"/>
            </a:lvl3pPr>
            <a:lvl4pPr marL="1143000">
              <a:buClr>
                <a:srgbClr val="73292A"/>
              </a:buClr>
              <a:defRPr lang="en-GB" sz="1600"/>
            </a:lvl4pPr>
            <a:lvl5pPr marL="1600200">
              <a:buClr>
                <a:srgbClr val="73292A"/>
              </a:buClr>
              <a:defRPr lang="en-GB"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rtlCol="0">
            <a:normAutofit/>
          </a:bodyPr>
          <a:lstStyle>
            <a:lvl1pPr marL="0" indent="0" algn="ctr">
              <a:lnSpc>
                <a:spcPct val="100000"/>
              </a:lnSpc>
              <a:buNone/>
              <a:defRPr lang="en-GB" sz="2000">
                <a:latin typeface="Gill Sans Nova Light" panose="020F0302020204030204" pitchFamily="34" charset="0"/>
                <a:cs typeface="Gill Sans Nova Light" panose="020F0302020204030204" pitchFamily="34" charset="0"/>
              </a:defRPr>
            </a:lvl1pPr>
            <a:lvl2pPr algn="ctr">
              <a:lnSpc>
                <a:spcPct val="100000"/>
              </a:lnSpc>
              <a:defRPr lang="en-GB" sz="18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rtlCol="0" anchor="b">
            <a:normAutofit/>
          </a:bodyPr>
          <a:lstStyle>
            <a:lvl1pPr algn="ctr">
              <a:defRPr lang="en-GB"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rtlCol="0" anchor="ctr"/>
          <a:lstStyle>
            <a:lvl1pPr marL="0" indent="0" algn="ctr">
              <a:buNone/>
              <a:defRPr lang="en-GB" sz="2400">
                <a:solidFill>
                  <a:schemeClr val="tx1">
                    <a:tint val="75000"/>
                  </a:schemeClr>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rtlCol="0" anchor="t">
            <a:normAutofit/>
          </a:bodyPr>
          <a:lstStyle>
            <a:lvl1pPr algn="ctr">
              <a:defRPr lang="en-GB"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rtlCol="0" anchor="ctr"/>
          <a:lstStyle>
            <a:lvl1pPr marL="0" indent="0" algn="ctr">
              <a:buNone/>
              <a:defRPr lang="en-GB" sz="2400">
                <a:solidFill>
                  <a:schemeClr val="accent3"/>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ised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US"/>
              <a:t>Click to edit Master title style</a:t>
            </a:r>
            <a:endParaRPr lang="en-GB"/>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US"/>
              <a:t>Click to edit Master title style</a:t>
            </a:r>
            <a:endParaRPr lang="en-GB"/>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rtlCol="0"/>
          <a:lstStyle>
            <a:defPPr>
              <a:defRPr lang="en-GB"/>
            </a:defPPr>
          </a:lstStyle>
          <a:p>
            <a:pPr rtl="0"/>
            <a:r>
              <a:rPr lang="en-US"/>
              <a:t>Click to edit Master title style</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rtlCol="0"/>
          <a:lstStyle>
            <a:lvl1pPr algn="ctr">
              <a:defRPr lang="en-GB"/>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rtlCol="0"/>
          <a:lstStyle>
            <a:lvl1pPr algn="ctr">
              <a:defRPr lang="en-GB"/>
            </a:lvl1pPr>
          </a:lstStyle>
          <a:p>
            <a:pPr rtl="0"/>
            <a:r>
              <a:rPr lang="en-US"/>
              <a:t>Click to edit Master title style</a:t>
            </a:r>
            <a:endParaRPr lang="en-GB"/>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rtlCol="0" anchor="ctr">
            <a:normAutofit/>
          </a:bodyPr>
          <a:lstStyle>
            <a:lvl1pPr marL="0" indent="0" algn="l">
              <a:lnSpc>
                <a:spcPct val="150000"/>
              </a:lnSpc>
              <a:buNone/>
              <a:defRPr lang="en-GB" sz="2400">
                <a:latin typeface="Gill Sans Nova Light" panose="020F0302020204030204" pitchFamily="34" charset="0"/>
                <a:cs typeface="Gill Sans Nova Light" panose="020F0302020204030204" pitchFamily="34" charset="0"/>
              </a:defRPr>
            </a:lvl1pPr>
            <a:lvl2pPr algn="l">
              <a:lnSpc>
                <a:spcPct val="150000"/>
              </a:lnSpc>
              <a:defRPr lang="en-GB" sz="20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lang="en-GB" sz="1200">
                <a:solidFill>
                  <a:schemeClr val="tx1"/>
                </a:solidFill>
                <a:latin typeface="Gill Sans Nova Light" panose="020F0302020204030204" pitchFamily="34" charset="0"/>
                <a:cs typeface="Gill Sans Nova Light" panose="020F0302020204030204" pitchFamily="34" charset="0"/>
              </a:defRPr>
            </a:lvl1pPr>
          </a:lstStyle>
          <a:p>
            <a:pPr rtl="0"/>
            <a:r>
              <a:rPr lang="en-GB"/>
              <a:t>Presentation title</a:t>
            </a:r>
            <a:endParaRPr lang="en-GB"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lang="en-GB" sz="1200">
                <a:solidFill>
                  <a:schemeClr val="tx1"/>
                </a:solidFill>
                <a:latin typeface="Gill Sans Nova Light" panose="020F0302020204030204" pitchFamily="34" charset="0"/>
                <a:cs typeface="Gill Sans Nova Light" panose="020F0302020204030204" pitchFamily="34" charset="0"/>
              </a:defRPr>
            </a:lvl1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en-GB"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en-GB"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en-GB"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hyperlink" Target="https://doi.org/10.1159/000082025" TargetMode="Externa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hyperlink" Target="https://doi.org/10.1007/s12325-020-01583-9" TargetMode="Externa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3712191" y="2660904"/>
            <a:ext cx="4913194" cy="1088136"/>
          </a:xfrm>
        </p:spPr>
        <p:txBody>
          <a:bodyPr rtlCol="0"/>
          <a:lstStyle>
            <a:defPPr>
              <a:defRPr lang="en-GB"/>
            </a:defPPr>
          </a:lstStyle>
          <a:p>
            <a:pPr rtl="0"/>
            <a:br>
              <a:rPr lang="en-GB" sz="3600" dirty="0"/>
            </a:br>
            <a:br>
              <a:rPr lang="en-GB" sz="3600" dirty="0"/>
            </a:br>
            <a:br>
              <a:rPr lang="en-GB" sz="3600" dirty="0"/>
            </a:br>
            <a:br>
              <a:rPr lang="en-GB" sz="3600" dirty="0"/>
            </a:br>
            <a:br>
              <a:rPr lang="en-GB" sz="3600" dirty="0"/>
            </a:br>
            <a:r>
              <a:rPr lang="en-GB" sz="3200" dirty="0"/>
              <a:t>Rehabilitative Proposal for an individual with </a:t>
            </a:r>
            <a:br>
              <a:rPr lang="en-GB" sz="3600" dirty="0"/>
            </a:br>
            <a:r>
              <a:rPr lang="en-GB" sz="3600" b="1" dirty="0">
                <a:effectLst/>
                <a:ea typeface="Calibri" panose="020F0502020204030204" pitchFamily="34" charset="0"/>
              </a:rPr>
              <a:t>Generalised Anxiety Disorder </a:t>
            </a:r>
            <a:endParaRPr lang="en-GB" sz="3600" dirty="0"/>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p:txBody>
          <a:bodyPr rtlCol="0"/>
          <a:lstStyle>
            <a:defPPr>
              <a:defRPr lang="en-GB"/>
            </a:defPPr>
          </a:lstStyle>
          <a:p>
            <a:pPr rtl="0"/>
            <a:r>
              <a:rPr lang="en-GB" dirty="0"/>
              <a:t>​</a:t>
            </a:r>
          </a:p>
        </p:txBody>
      </p:sp>
    </p:spTree>
    <p:extLst>
      <p:ext uri="{BB962C8B-B14F-4D97-AF65-F5344CB8AC3E}">
        <p14:creationId xmlns:p14="http://schemas.microsoft.com/office/powerpoint/2010/main" val="317718070"/>
      </p:ext>
    </p:extLst>
  </p:cSld>
  <p:clrMapOvr>
    <a:masterClrMapping/>
  </p:clrMapOvr>
  <mc:AlternateContent xmlns:mc="http://schemas.openxmlformats.org/markup-compatibility/2006" xmlns:p14="http://schemas.microsoft.com/office/powerpoint/2010/main">
    <mc:Choice Requires="p14">
      <p:transition spd="slow" p14:dur="2000" advTm="6906"/>
    </mc:Choice>
    <mc:Fallback xmlns="">
      <p:transition spd="slow" advTm="690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p:txBody>
          <a:bodyPr rtlCol="0">
            <a:normAutofit/>
          </a:bodyPr>
          <a:lstStyle>
            <a:defPPr>
              <a:defRPr lang="en-GB"/>
            </a:defPPr>
          </a:lstStyle>
          <a:p>
            <a:pPr rtl="0"/>
            <a:r>
              <a:rPr lang="en-GB" dirty="0">
                <a:solidFill>
                  <a:schemeClr val="accent3"/>
                </a:solidFill>
                <a:latin typeface="Baskerville Old Face" panose="02020602080505020303" pitchFamily="18" charset="77"/>
                <a:cs typeface="Calibri Light"/>
              </a:rPr>
              <a:t>Agenda</a:t>
            </a:r>
            <a:endParaRPr lang="en-GB" dirty="0">
              <a:solidFill>
                <a:schemeClr val="accent3"/>
              </a:solidFill>
              <a:latin typeface="Baskerville Old Face" panose="02020602080505020303" pitchFamily="18" charset="77"/>
            </a:endParaRP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rtlCol="0"/>
          <a:lstStyle>
            <a:defPPr>
              <a:defRPr lang="en-GB"/>
            </a:defPPr>
          </a:lstStyle>
          <a:p>
            <a:pPr rtl="0"/>
            <a:r>
              <a:rPr lang="en-GB"/>
              <a:t>A</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p:txBody>
          <a:bodyPr vert="horz" lIns="91440" tIns="45720" rIns="91440" bIns="45720" rtlCol="0" anchor="t">
            <a:normAutofit/>
          </a:bodyPr>
          <a:lstStyle>
            <a:defPPr>
              <a:defRPr lang="en-GB"/>
            </a:defPPr>
          </a:lstStyle>
          <a:p>
            <a:pPr marL="342900" indent="-342900" rtl="0">
              <a:lnSpc>
                <a:spcPct val="150000"/>
              </a:lnSpc>
              <a:buFont typeface="Wingdings" panose="05000000000000000000" pitchFamily="2" charset="2"/>
              <a:buChar char="Ø"/>
            </a:pPr>
            <a:r>
              <a:rPr lang="en-GB" dirty="0">
                <a:latin typeface="+mj-lt"/>
                <a:cs typeface="Gill Sans Light" panose="020B0302020104020203" pitchFamily="34" charset="-79"/>
              </a:rPr>
              <a:t>Lay summary</a:t>
            </a:r>
          </a:p>
          <a:p>
            <a:pPr marL="342900" indent="-342900" rtl="0">
              <a:lnSpc>
                <a:spcPct val="150000"/>
              </a:lnSpc>
              <a:buFont typeface="Wingdings" panose="05000000000000000000" pitchFamily="2" charset="2"/>
              <a:buChar char="Ø"/>
            </a:pPr>
            <a:r>
              <a:rPr lang="en-GB" dirty="0">
                <a:latin typeface="+mj-lt"/>
                <a:cs typeface="Gill Sans Light" panose="020B0302020104020203" pitchFamily="34" charset="-79"/>
              </a:rPr>
              <a:t>Background literature </a:t>
            </a:r>
          </a:p>
          <a:p>
            <a:pPr marL="342900" indent="-342900" rtl="0">
              <a:lnSpc>
                <a:spcPct val="150000"/>
              </a:lnSpc>
              <a:buFont typeface="Wingdings" panose="05000000000000000000" pitchFamily="2" charset="2"/>
              <a:buChar char="Ø"/>
            </a:pPr>
            <a:r>
              <a:rPr lang="en-GB" sz="2400" dirty="0">
                <a:solidFill>
                  <a:schemeClr val="accent3"/>
                </a:solidFill>
                <a:latin typeface="+mj-lt"/>
                <a:cs typeface="Gill Sans Light" panose="020B0302020104020203" pitchFamily="34" charset="-79"/>
              </a:rPr>
              <a:t>Proposed Methodology</a:t>
            </a:r>
          </a:p>
          <a:p>
            <a:pPr marL="342900" indent="-342900" rtl="0">
              <a:lnSpc>
                <a:spcPct val="150000"/>
              </a:lnSpc>
              <a:buFont typeface="Wingdings" panose="05000000000000000000" pitchFamily="2" charset="2"/>
              <a:buChar char="Ø"/>
            </a:pPr>
            <a:r>
              <a:rPr lang="en-GB" sz="2400" dirty="0">
                <a:solidFill>
                  <a:schemeClr val="accent3"/>
                </a:solidFill>
                <a:latin typeface="+mj-lt"/>
                <a:cs typeface="Gill Sans Light" panose="020B0302020104020203" pitchFamily="34" charset="-79"/>
              </a:rPr>
              <a:t>Outcome measures</a:t>
            </a:r>
          </a:p>
          <a:p>
            <a:pPr marL="342900" indent="-342900" rtl="0">
              <a:lnSpc>
                <a:spcPct val="150000"/>
              </a:lnSpc>
              <a:buFont typeface="Wingdings" panose="05000000000000000000" pitchFamily="2" charset="2"/>
              <a:buChar char="Ø"/>
            </a:pPr>
            <a:r>
              <a:rPr lang="en-GB" sz="2400" dirty="0">
                <a:solidFill>
                  <a:schemeClr val="accent3"/>
                </a:solidFill>
                <a:latin typeface="+mj-lt"/>
                <a:cs typeface="Gill Sans Light" panose="020B0302020104020203" pitchFamily="34" charset="-79"/>
              </a:rPr>
              <a:t>Ethical considerations </a:t>
            </a:r>
          </a:p>
          <a:p>
            <a:pPr rtl="0">
              <a:lnSpc>
                <a:spcPct val="150000"/>
              </a:lnSpc>
            </a:pPr>
            <a:r>
              <a:rPr lang="en-GB" dirty="0">
                <a:latin typeface="+mj-lt"/>
                <a:cs typeface="Gill Sans Light" panose="020B0302020104020203" pitchFamily="34" charset="-79"/>
              </a:rPr>
              <a:t> </a:t>
            </a:r>
            <a:endParaRPr lang="en-GB" sz="2400" dirty="0">
              <a:solidFill>
                <a:schemeClr val="accent3"/>
              </a:solidFill>
              <a:latin typeface="+mj-lt"/>
              <a:cs typeface="Gill Sans Light" panose="020B0302020104020203" pitchFamily="34" charset="-79"/>
            </a:endParaRPr>
          </a:p>
          <a:p>
            <a:pPr rtl="0"/>
            <a:endParaRPr lang="en-GB"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2</a:t>
            </a:fld>
            <a:endParaRPr lang="en-GB" dirty="0"/>
          </a:p>
        </p:txBody>
      </p:sp>
    </p:spTree>
    <p:extLst>
      <p:ext uri="{BB962C8B-B14F-4D97-AF65-F5344CB8AC3E}">
        <p14:creationId xmlns:p14="http://schemas.microsoft.com/office/powerpoint/2010/main" val="1859527893"/>
      </p:ext>
    </p:extLst>
  </p:cSld>
  <p:clrMapOvr>
    <a:masterClrMapping/>
  </p:clrMapOvr>
  <mc:AlternateContent xmlns:mc="http://schemas.openxmlformats.org/markup-compatibility/2006" xmlns:p14="http://schemas.microsoft.com/office/powerpoint/2010/main">
    <mc:Choice Requires="p14">
      <p:transition spd="slow" p14:dur="2000" advTm="4928"/>
    </mc:Choice>
    <mc:Fallback xmlns="">
      <p:transition spd="slow" advTm="492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a:xfrm>
            <a:off x="1612392" y="723900"/>
            <a:ext cx="2921508" cy="590550"/>
          </a:xfrm>
        </p:spPr>
        <p:txBody>
          <a:bodyPr rtlCol="0">
            <a:noAutofit/>
          </a:bodyPr>
          <a:lstStyle>
            <a:defPPr>
              <a:defRPr lang="en-GB"/>
            </a:defPPr>
          </a:lstStyle>
          <a:p>
            <a:pPr rtl="0"/>
            <a:r>
              <a:rPr lang="en-GB" sz="3600" dirty="0"/>
              <a:t>Lay summary </a:t>
            </a:r>
          </a:p>
        </p:txBody>
      </p:sp>
      <p:sp>
        <p:nvSpPr>
          <p:cNvPr id="3" name="Content Placeholder 2">
            <a:extLst>
              <a:ext uri="{FF2B5EF4-FFF2-40B4-BE49-F238E27FC236}">
                <a16:creationId xmlns:a16="http://schemas.microsoft.com/office/drawing/2014/main" id="{1A585715-2793-160B-269E-D9516C84D73A}"/>
              </a:ext>
            </a:extLst>
          </p:cNvPr>
          <p:cNvSpPr>
            <a:spLocks noGrp="1"/>
          </p:cNvSpPr>
          <p:nvPr>
            <p:ph idx="1"/>
          </p:nvPr>
        </p:nvSpPr>
        <p:spPr>
          <a:xfrm>
            <a:off x="1612392" y="1314450"/>
            <a:ext cx="8967216" cy="4034790"/>
          </a:xfrm>
        </p:spPr>
        <p:txBody>
          <a:bodyPr rtlCol="0">
            <a:normAutofit fontScale="92500" lnSpcReduction="20000"/>
          </a:bodyPr>
          <a:lstStyle>
            <a:defPPr>
              <a:defRPr lang="en-GB"/>
            </a:defPPr>
          </a:lstStyle>
          <a:p>
            <a:pPr algn="ct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This rehabilitative proposal is intended for individuals diagnosed with Generalised Anxiety Disorder (GAD) who experiences several difficulties in everyday life related to their illness. </a:t>
            </a:r>
          </a:p>
          <a:p>
            <a:pPr algn="ct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Cognitive Behaviour Therapy (CBT) seemed to be the most popular and thriving in treating GAD patients. However, pharmacological treatment must also be considered to achieve a long time effect and avoid relapse. Moreover, a large amount of research found positive physical activity's therapeutic effect on anxiety.</a:t>
            </a:r>
          </a:p>
          <a:p>
            <a:pPr algn="ct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Patients with GAD could benefit from the combination of psychotherapy, pharmacology, and lifestyle changes. The outcome measure at post-treatment will evaluate the 12 weeks of rehabilitation treatment to validate that it benefits patients with GAD.</a:t>
            </a:r>
          </a:p>
          <a:p>
            <a:pPr rtl="0"/>
            <a:endParaRPr lang="en-GB" dirty="0"/>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3</a:t>
            </a:fld>
            <a:endParaRPr lang="en-GB" dirty="0"/>
          </a:p>
        </p:txBody>
      </p:sp>
    </p:spTree>
    <p:extLst>
      <p:ext uri="{BB962C8B-B14F-4D97-AF65-F5344CB8AC3E}">
        <p14:creationId xmlns:p14="http://schemas.microsoft.com/office/powerpoint/2010/main" val="1732999477"/>
      </p:ext>
    </p:extLst>
  </p:cSld>
  <p:clrMapOvr>
    <a:masterClrMapping/>
  </p:clrMapOvr>
  <mc:AlternateContent xmlns:mc="http://schemas.openxmlformats.org/markup-compatibility/2006" xmlns:p14="http://schemas.microsoft.com/office/powerpoint/2010/main">
    <mc:Choice Requires="p14">
      <p:transition spd="slow" p14:dur="2000" advTm="55702"/>
    </mc:Choice>
    <mc:Fallback xmlns="">
      <p:transition spd="slow" advTm="5570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EDBAF-05FE-3037-2B6D-79E0018CB3B5}"/>
              </a:ext>
            </a:extLst>
          </p:cNvPr>
          <p:cNvSpPr>
            <a:spLocks noGrp="1"/>
          </p:cNvSpPr>
          <p:nvPr>
            <p:ph type="title"/>
          </p:nvPr>
        </p:nvSpPr>
        <p:spPr/>
        <p:txBody>
          <a:bodyPr/>
          <a:lstStyle/>
          <a:p>
            <a:r>
              <a:rPr lang="en-GB" dirty="0">
                <a:cs typeface="Gill Sans Light" panose="020B0302020104020203" pitchFamily="34" charset="-79"/>
              </a:rPr>
              <a:t>Background literature</a:t>
            </a:r>
            <a:endParaRPr lang="en-GB" dirty="0"/>
          </a:p>
        </p:txBody>
      </p:sp>
      <p:sp>
        <p:nvSpPr>
          <p:cNvPr id="4" name="Slide Number Placeholder 3">
            <a:extLst>
              <a:ext uri="{FF2B5EF4-FFF2-40B4-BE49-F238E27FC236}">
                <a16:creationId xmlns:a16="http://schemas.microsoft.com/office/drawing/2014/main" id="{C38F0610-7333-F887-1EAD-9922474995F8}"/>
              </a:ext>
            </a:extLst>
          </p:cNvPr>
          <p:cNvSpPr>
            <a:spLocks noGrp="1"/>
          </p:cNvSpPr>
          <p:nvPr>
            <p:ph type="sldNum" sz="quarter" idx="12"/>
          </p:nvPr>
        </p:nvSpPr>
        <p:spPr/>
        <p:txBody>
          <a:bodyPr/>
          <a:lstStyle/>
          <a:p>
            <a:pPr rtl="0"/>
            <a:fld id="{294A09A9-5501-47C1-A89A-A340965A2BE2}" type="slidenum">
              <a:rPr lang="en-GB" smtClean="0"/>
              <a:t>4</a:t>
            </a:fld>
            <a:endParaRPr lang="en-GB" dirty="0"/>
          </a:p>
        </p:txBody>
      </p:sp>
      <p:sp>
        <p:nvSpPr>
          <p:cNvPr id="5" name="TextBox 4">
            <a:extLst>
              <a:ext uri="{FF2B5EF4-FFF2-40B4-BE49-F238E27FC236}">
                <a16:creationId xmlns:a16="http://schemas.microsoft.com/office/drawing/2014/main" id="{214C2F48-14C3-AFCB-CAD4-D8F66ABF19B9}"/>
              </a:ext>
            </a:extLst>
          </p:cNvPr>
          <p:cNvSpPr txBox="1"/>
          <p:nvPr/>
        </p:nvSpPr>
        <p:spPr>
          <a:xfrm>
            <a:off x="109182" y="2361063"/>
            <a:ext cx="12120349" cy="5668347"/>
          </a:xfrm>
          <a:prstGeom prst="rect">
            <a:avLst/>
          </a:prstGeom>
          <a:noFill/>
        </p:spPr>
        <p:txBody>
          <a:bodyPr wrap="square" rtlCol="0">
            <a:spAutoFit/>
          </a:bodyPr>
          <a:lstStyle/>
          <a:p>
            <a:pPr>
              <a:lnSpc>
                <a:spcPct val="150000"/>
              </a:lnSpc>
              <a:spcAft>
                <a:spcPts val="1000"/>
              </a:spcAft>
            </a:pP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Anxiety</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is a normal reaction to stressful conditions, but it is termed a pathologic illness when it is incapacitating and challenging to manage (DeMartini et al.,2019). </a:t>
            </a:r>
          </a:p>
          <a:p>
            <a:pPr>
              <a:lnSpc>
                <a:spcPct val="150000"/>
              </a:lnSpc>
              <a:spcAft>
                <a:spcPts val="1000"/>
              </a:spcAft>
            </a:pP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Generalised Anxiety Disorder (GAD)</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is the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most common type of anxiety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seen in primary care, which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affects individual life satisfaction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and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general health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(DeMartini et al.,2019).</a:t>
            </a:r>
          </a:p>
          <a:p>
            <a:pPr>
              <a:lnSpc>
                <a:spcPct val="150000"/>
              </a:lnSpc>
              <a:spcAft>
                <a:spcPts val="1000"/>
              </a:spcAft>
            </a:pP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However, the majority of people with GAD do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not obtain any treatment</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Stein et al. (2021) argue that GAD patients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need persistence in seeking assistance</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p>
          <a:p>
            <a:pPr>
              <a:lnSpc>
                <a:spcPct val="150000"/>
              </a:lnSpc>
              <a:spcAft>
                <a:spcPts val="1000"/>
              </a:spcAft>
            </a:pP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Stein et al. (2021) found that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less than 30% of patients with GAD receiving treatment persistence</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p>
          <a:p>
            <a:pPr>
              <a:lnSpc>
                <a:spcPct val="150000"/>
              </a:lnSpc>
              <a:spcAft>
                <a:spcPts val="1000"/>
              </a:spcAft>
            </a:pP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GAD remains the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least effectively treated anxiety condition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(Evans.,2016). </a:t>
            </a:r>
          </a:p>
          <a:p>
            <a:pPr>
              <a:lnSpc>
                <a:spcPct val="150000"/>
              </a:lnSpc>
              <a:spcAft>
                <a:spcPts val="1000"/>
              </a:spcAft>
            </a:pPr>
            <a:endPar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a:p>
            <a:pPr>
              <a:lnSpc>
                <a:spcPct val="150000"/>
              </a:lnSpc>
              <a:spcAft>
                <a:spcPts val="1000"/>
              </a:spcAft>
            </a:pPr>
            <a:endParaRPr lang="en-GB" sz="1800" kern="1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01852530"/>
      </p:ext>
    </p:extLst>
  </p:cSld>
  <p:clrMapOvr>
    <a:masterClrMapping/>
  </p:clrMapOvr>
  <mc:AlternateContent xmlns:mc="http://schemas.openxmlformats.org/markup-compatibility/2006" xmlns:p14="http://schemas.microsoft.com/office/powerpoint/2010/main">
    <mc:Choice Requires="p14">
      <p:transition spd="slow" p14:dur="2000" advTm="50491"/>
    </mc:Choice>
    <mc:Fallback xmlns="">
      <p:transition spd="slow" advTm="5049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7AA4E-0B5A-9F64-F37A-90C8AD3D6E4B}"/>
              </a:ext>
            </a:extLst>
          </p:cNvPr>
          <p:cNvSpPr>
            <a:spLocks noGrp="1"/>
          </p:cNvSpPr>
          <p:nvPr>
            <p:ph type="title"/>
          </p:nvPr>
        </p:nvSpPr>
        <p:spPr>
          <a:xfrm>
            <a:off x="838200" y="682388"/>
            <a:ext cx="10515600" cy="491319"/>
          </a:xfrm>
        </p:spPr>
        <p:txBody>
          <a:bodyPr>
            <a:normAutofit fontScale="90000"/>
          </a:bodyPr>
          <a:lstStyle/>
          <a:p>
            <a:br>
              <a:rPr lang="en-GB" sz="4400" kern="100" dirty="0">
                <a:effectLst/>
                <a:latin typeface="+mj-lt"/>
                <a:ea typeface="Calibri" panose="020F0502020204030204" pitchFamily="34" charset="0"/>
                <a:cs typeface="Times New Roman" panose="02020603050405020304" pitchFamily="18" charset="0"/>
              </a:rPr>
            </a:br>
            <a:r>
              <a:rPr lang="en-GB" kern="100" dirty="0">
                <a:solidFill>
                  <a:schemeClr val="tx1">
                    <a:lumMod val="75000"/>
                    <a:lumOff val="25000"/>
                  </a:schemeClr>
                </a:solidFill>
                <a:latin typeface="+mj-lt"/>
                <a:ea typeface="Calibri" panose="020F0502020204030204" pitchFamily="34" charset="0"/>
                <a:cs typeface="Times New Roman" panose="02020603050405020304" pitchFamily="18" charset="0"/>
              </a:rPr>
              <a:t>DMS-5 (2013) criteria to diagnose GAD </a:t>
            </a:r>
            <a:endParaRPr lang="en-GB" dirty="0"/>
          </a:p>
        </p:txBody>
      </p:sp>
      <p:sp>
        <p:nvSpPr>
          <p:cNvPr id="3" name="Content Placeholder 2">
            <a:extLst>
              <a:ext uri="{FF2B5EF4-FFF2-40B4-BE49-F238E27FC236}">
                <a16:creationId xmlns:a16="http://schemas.microsoft.com/office/drawing/2014/main" id="{177550FF-D02A-E04E-BB44-C7FC468F0784}"/>
              </a:ext>
            </a:extLst>
          </p:cNvPr>
          <p:cNvSpPr>
            <a:spLocks noGrp="1"/>
          </p:cNvSpPr>
          <p:nvPr>
            <p:ph idx="1"/>
          </p:nvPr>
        </p:nvSpPr>
        <p:spPr/>
        <p:txBody>
          <a:bodyPr>
            <a:normAutofit/>
          </a:bodyPr>
          <a:lstStyle/>
          <a:p>
            <a:pPr>
              <a:lnSpc>
                <a:spcPct val="150000"/>
              </a:lnSpc>
              <a:spcAft>
                <a:spcPts val="1000"/>
              </a:spcAft>
            </a:pP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Individuals must present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excessive, unreasonable and persistent worry and anxiety over six months.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They face challenges associated with daily tasks, such as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lack of control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over anxiety,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difficulty calming dow</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n,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struggle to concentrate</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irritability, muscle tension, sleeping difficulties,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which physically affect individual well-being as the body is not resting, restlessness, and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chronic fatigue</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t>
            </a:r>
          </a:p>
          <a:p>
            <a:pPr>
              <a:lnSpc>
                <a:spcPct val="150000"/>
              </a:lnSpc>
              <a:spcAft>
                <a:spcPts val="1000"/>
              </a:spcAft>
            </a:pP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As stated in DMS-5 (2013), an individual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must present three or more symptoms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listed previously and those not resulting from the pharmacological treatment, such as hormones</a:t>
            </a:r>
            <a:endParaRPr lang="en-GB" sz="2000" dirty="0">
              <a:solidFill>
                <a:schemeClr val="tx1">
                  <a:lumMod val="75000"/>
                  <a:lumOff val="25000"/>
                </a:schemeClr>
              </a:solidFill>
              <a:latin typeface="+mj-lt"/>
            </a:endParaRPr>
          </a:p>
        </p:txBody>
      </p:sp>
      <p:sp>
        <p:nvSpPr>
          <p:cNvPr id="5" name="Slide Number Placeholder 4">
            <a:extLst>
              <a:ext uri="{FF2B5EF4-FFF2-40B4-BE49-F238E27FC236}">
                <a16:creationId xmlns:a16="http://schemas.microsoft.com/office/drawing/2014/main" id="{29BBB182-3775-3FD0-3E5A-72935FB28FB6}"/>
              </a:ext>
            </a:extLst>
          </p:cNvPr>
          <p:cNvSpPr>
            <a:spLocks noGrp="1"/>
          </p:cNvSpPr>
          <p:nvPr>
            <p:ph type="sldNum" sz="quarter" idx="11"/>
          </p:nvPr>
        </p:nvSpPr>
        <p:spPr/>
        <p:txBody>
          <a:bodyPr/>
          <a:lstStyle/>
          <a:p>
            <a:pPr rtl="0"/>
            <a:fld id="{294A09A9-5501-47C1-A89A-A340965A2BE2}" type="slidenum">
              <a:rPr lang="en-GB" smtClean="0"/>
              <a:pPr rtl="0"/>
              <a:t>5</a:t>
            </a:fld>
            <a:endParaRPr lang="en-GB" dirty="0"/>
          </a:p>
        </p:txBody>
      </p:sp>
    </p:spTree>
    <p:extLst>
      <p:ext uri="{BB962C8B-B14F-4D97-AF65-F5344CB8AC3E}">
        <p14:creationId xmlns:p14="http://schemas.microsoft.com/office/powerpoint/2010/main" val="2184064611"/>
      </p:ext>
    </p:extLst>
  </p:cSld>
  <p:clrMapOvr>
    <a:masterClrMapping/>
  </p:clrMapOvr>
  <mc:AlternateContent xmlns:mc="http://schemas.openxmlformats.org/markup-compatibility/2006" xmlns:p14="http://schemas.microsoft.com/office/powerpoint/2010/main">
    <mc:Choice Requires="p14">
      <p:transition spd="slow" p14:dur="2000" advTm="66165"/>
    </mc:Choice>
    <mc:Fallback xmlns="">
      <p:transition spd="slow" advTm="6616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croll: Horizontal 5">
            <a:extLst>
              <a:ext uri="{FF2B5EF4-FFF2-40B4-BE49-F238E27FC236}">
                <a16:creationId xmlns:a16="http://schemas.microsoft.com/office/drawing/2014/main" id="{8B6B6B2A-12E3-6DDE-6BCF-2B0108F0DCCD}"/>
              </a:ext>
            </a:extLst>
          </p:cNvPr>
          <p:cNvSpPr/>
          <p:nvPr/>
        </p:nvSpPr>
        <p:spPr>
          <a:xfrm>
            <a:off x="97807" y="23148"/>
            <a:ext cx="11017155" cy="941648"/>
          </a:xfrm>
          <a:prstGeom prst="horizontalScroll">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croll: Horizontal 6">
            <a:extLst>
              <a:ext uri="{FF2B5EF4-FFF2-40B4-BE49-F238E27FC236}">
                <a16:creationId xmlns:a16="http://schemas.microsoft.com/office/drawing/2014/main" id="{91576EDA-6FF1-2282-77C2-A8AEF3E0D038}"/>
              </a:ext>
            </a:extLst>
          </p:cNvPr>
          <p:cNvSpPr/>
          <p:nvPr/>
        </p:nvSpPr>
        <p:spPr>
          <a:xfrm>
            <a:off x="1820839" y="851419"/>
            <a:ext cx="10130370" cy="723331"/>
          </a:xfrm>
          <a:prstGeom prst="horizontalScroll">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croll: Horizontal 7">
            <a:extLst>
              <a:ext uri="{FF2B5EF4-FFF2-40B4-BE49-F238E27FC236}">
                <a16:creationId xmlns:a16="http://schemas.microsoft.com/office/drawing/2014/main" id="{E3253193-F682-0989-AB70-E117A272191E}"/>
              </a:ext>
            </a:extLst>
          </p:cNvPr>
          <p:cNvSpPr/>
          <p:nvPr/>
        </p:nvSpPr>
        <p:spPr>
          <a:xfrm>
            <a:off x="0" y="1587894"/>
            <a:ext cx="11932692" cy="5246958"/>
          </a:xfrm>
          <a:prstGeom prst="horizontalScroll">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C7363F93-3348-848F-FE9C-C9507B9AD3D1}"/>
              </a:ext>
            </a:extLst>
          </p:cNvPr>
          <p:cNvSpPr>
            <a:spLocks noGrp="1"/>
          </p:cNvSpPr>
          <p:nvPr>
            <p:ph idx="1"/>
          </p:nvPr>
        </p:nvSpPr>
        <p:spPr>
          <a:xfrm>
            <a:off x="655093" y="136525"/>
            <a:ext cx="10794240" cy="6468991"/>
          </a:xfrm>
        </p:spPr>
        <p:txBody>
          <a:bodyPr>
            <a:normAutofit fontScale="85000" lnSpcReduction="10000"/>
          </a:bodyPr>
          <a:lstStyle/>
          <a:p>
            <a:pPr marL="0" indent="0">
              <a:lnSpc>
                <a:spcPct val="150000"/>
              </a:lnSpc>
              <a:spcAft>
                <a:spcPts val="1000"/>
              </a:spcAft>
              <a:buNone/>
            </a:pP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The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volume of the insula</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hippocampus</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thalamus,</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superior temporal gyrus and midbrain is  significantly reduced </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 GAD patients        (Moon et al.,2014). </a:t>
            </a:r>
          </a:p>
          <a:p>
            <a:pPr marL="0" indent="0">
              <a:lnSpc>
                <a:spcPct val="150000"/>
              </a:lnSpc>
              <a:spcAft>
                <a:spcPts val="1000"/>
              </a:spcAft>
              <a:buNone/>
            </a:pP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Most adults with GAD find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everyday life difficulties which negatively affect their work productivity </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(Erickson et al.,2009) </a:t>
            </a:r>
          </a:p>
          <a:p>
            <a:pPr marL="0" indent="0">
              <a:lnSpc>
                <a:spcPct val="150000"/>
              </a:lnSpc>
              <a:spcAft>
                <a:spcPts val="1000"/>
              </a:spcAft>
              <a:buNone/>
            </a:pPr>
            <a:endPar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a:p>
            <a:pPr marL="0" indent="0">
              <a:lnSpc>
                <a:spcPct val="150000"/>
              </a:lnSpc>
              <a:spcAft>
                <a:spcPts val="1000"/>
              </a:spcAft>
              <a:buNone/>
            </a:pP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Vytal et al. (2016) discovered that people with GAD experiences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difficulty disengaging from danger and engaging in complex working memory tasks simultaneously</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Those findings suggest that top-down control systems prioritise anxiety reduction over task performance. </a:t>
            </a:r>
          </a:p>
          <a:p>
            <a:pPr marL="0" indent="0">
              <a:lnSpc>
                <a:spcPct val="150000"/>
              </a:lnSpc>
              <a:spcAft>
                <a:spcPts val="1000"/>
              </a:spcAft>
              <a:buNone/>
            </a:pP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Vytal et al. (2016) compared two participants groups, such as the control group of healthy individuals and GAD patients in others. They found that only the control group could eliminate the disturbance by tackling a challenging job. Vytal et al. (2016) concluded that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GAD patients continue to display cognitive impairment under high working memory load </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rather than returning to normal working memory function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under threat </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and that cognitive disturbance in clinical anxiety is substantial and long-lasting, in contrast to adaptive anxiety. Vytal et al. (2016) emphasise the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beneficial role of CBT for patients with GAD</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however, they argue that intervention should include emotion regulation and attentional control techniques. </a:t>
            </a:r>
          </a:p>
          <a:p>
            <a:endParaRPr lang="en-GB" dirty="0"/>
          </a:p>
        </p:txBody>
      </p:sp>
      <p:sp>
        <p:nvSpPr>
          <p:cNvPr id="5" name="Slide Number Placeholder 4">
            <a:extLst>
              <a:ext uri="{FF2B5EF4-FFF2-40B4-BE49-F238E27FC236}">
                <a16:creationId xmlns:a16="http://schemas.microsoft.com/office/drawing/2014/main" id="{F4F6A17B-A9F1-FD51-8E09-F809BA4F9A78}"/>
              </a:ext>
            </a:extLst>
          </p:cNvPr>
          <p:cNvSpPr>
            <a:spLocks noGrp="1"/>
          </p:cNvSpPr>
          <p:nvPr>
            <p:ph type="sldNum" sz="quarter" idx="11"/>
          </p:nvPr>
        </p:nvSpPr>
        <p:spPr/>
        <p:txBody>
          <a:bodyPr/>
          <a:lstStyle/>
          <a:p>
            <a:pPr rtl="0"/>
            <a:fld id="{294A09A9-5501-47C1-A89A-A340965A2BE2}" type="slidenum">
              <a:rPr lang="en-GB" smtClean="0"/>
              <a:pPr rtl="0"/>
              <a:t>6</a:t>
            </a:fld>
            <a:endParaRPr lang="en-GB" dirty="0"/>
          </a:p>
        </p:txBody>
      </p:sp>
    </p:spTree>
    <p:extLst>
      <p:ext uri="{BB962C8B-B14F-4D97-AF65-F5344CB8AC3E}">
        <p14:creationId xmlns:p14="http://schemas.microsoft.com/office/powerpoint/2010/main" val="1475979598"/>
      </p:ext>
    </p:extLst>
  </p:cSld>
  <p:clrMapOvr>
    <a:masterClrMapping/>
  </p:clrMapOvr>
  <mc:AlternateContent xmlns:mc="http://schemas.openxmlformats.org/markup-compatibility/2006" xmlns:p14="http://schemas.microsoft.com/office/powerpoint/2010/main">
    <mc:Choice Requires="p14">
      <p:transition spd="slow" p14:dur="2000" advTm="112966"/>
    </mc:Choice>
    <mc:Fallback xmlns="">
      <p:transition spd="slow" advTm="11296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BEF24-13C9-46AA-DBD7-2F0441171E47}"/>
              </a:ext>
            </a:extLst>
          </p:cNvPr>
          <p:cNvSpPr>
            <a:spLocks noGrp="1"/>
          </p:cNvSpPr>
          <p:nvPr>
            <p:ph type="title"/>
          </p:nvPr>
        </p:nvSpPr>
        <p:spPr>
          <a:xfrm>
            <a:off x="838200" y="1"/>
            <a:ext cx="10515600" cy="1050878"/>
          </a:xfrm>
        </p:spPr>
        <p:txBody>
          <a:bodyPr>
            <a:normAutofit fontScale="90000"/>
          </a:bodyPr>
          <a:lstStyle/>
          <a:p>
            <a:r>
              <a:rPr lang="en-GB" sz="2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Some of the Causes and risk factors of GAD </a:t>
            </a:r>
            <a:br>
              <a:rPr lang="en-GB" sz="1800" kern="1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br>
            <a:endParaRPr lang="en-GB"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E6D63F0C-131C-891D-2C6E-B5E8E4B9FBDA}"/>
              </a:ext>
            </a:extLst>
          </p:cNvPr>
          <p:cNvSpPr>
            <a:spLocks noGrp="1"/>
          </p:cNvSpPr>
          <p:nvPr>
            <p:ph idx="1"/>
          </p:nvPr>
        </p:nvSpPr>
        <p:spPr>
          <a:xfrm>
            <a:off x="559558" y="900753"/>
            <a:ext cx="11022842" cy="5820722"/>
          </a:xfrm>
        </p:spPr>
        <p:txBody>
          <a:bodyPr>
            <a:normAutofit fontScale="25000" lnSpcReduction="20000"/>
          </a:bodyPr>
          <a:lstStyle/>
          <a:p>
            <a:pPr lvl="0">
              <a:lnSpc>
                <a:spcPct val="170000"/>
              </a:lnSpc>
              <a:spcAft>
                <a:spcPts val="1000"/>
              </a:spcAft>
              <a:buFont typeface="Wingdings" panose="05000000000000000000" pitchFamily="2" charset="2"/>
              <a:buChar char="v"/>
            </a:pP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Genetic and environmental </a:t>
            </a:r>
          </a:p>
          <a:p>
            <a:pPr marL="0" lvl="0" indent="0">
              <a:lnSpc>
                <a:spcPct val="170000"/>
              </a:lnSpc>
              <a:spcAft>
                <a:spcPts val="1000"/>
              </a:spcAft>
              <a:buNone/>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Childhood and adolescence period and associated with it brain development play a critical role in the development of GAD. (especially when a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child experience trauma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or any of the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stressful event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which can affect molecular plasticity markers of GAD Gottschalk &amp; Domschke,2022).</a:t>
            </a:r>
          </a:p>
          <a:p>
            <a:pPr>
              <a:lnSpc>
                <a:spcPct val="150000"/>
              </a:lnSpc>
              <a:spcAft>
                <a:spcPts val="1000"/>
              </a:spcAft>
              <a:buFont typeface="Wingdings" panose="05000000000000000000" pitchFamily="2" charset="2"/>
              <a:buChar char="v"/>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Expanding the role of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epigenetics in neuropsychiatry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seemed to be critical to establishing a convincing relationship between genomic load and personal experience (Gottschalk &amp; Domschke</a:t>
            </a:r>
            <a:r>
              <a:rPr lang="en-GB" sz="6400" kern="100" dirty="0">
                <a:solidFill>
                  <a:schemeClr val="tx1">
                    <a:lumMod val="75000"/>
                    <a:lumOff val="25000"/>
                  </a:schemeClr>
                </a:solidFill>
                <a:latin typeface="+mj-lt"/>
                <a:ea typeface="Calibri" panose="020F0502020204030204" pitchFamily="34" charset="0"/>
                <a:cs typeface="Times New Roman" panose="02020603050405020304" pitchFamily="18" charset="0"/>
              </a:rPr>
              <a:t>,</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2022).</a:t>
            </a:r>
          </a:p>
          <a:p>
            <a:pPr lvl="0">
              <a:lnSpc>
                <a:spcPct val="150000"/>
              </a:lnSpc>
              <a:buFont typeface="Wingdings" panose="05000000000000000000" pitchFamily="2" charset="2"/>
              <a:buChar char="v"/>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Run in families. </a:t>
            </a:r>
          </a:p>
          <a:p>
            <a:pPr marL="0" lvl="0" indent="0">
              <a:lnSpc>
                <a:spcPct val="150000"/>
              </a:lnSpc>
              <a:buNone/>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Show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30% of the heritability of GAD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(Gottschalk &amp; Domschke,2022). </a:t>
            </a:r>
          </a:p>
          <a:p>
            <a:pPr marL="0" lvl="0" indent="0">
              <a:lnSpc>
                <a:spcPct val="150000"/>
              </a:lnSpc>
              <a:buNone/>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GAD was significantly associated in patients’ with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parents who suffer for mental illness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(Moreno-Peral et al.,2014)</a:t>
            </a:r>
            <a:endParaRPr lang="en-GB" sz="6400" kern="100" dirty="0">
              <a:solidFill>
                <a:schemeClr val="tx1">
                  <a:lumMod val="75000"/>
                  <a:lumOff val="25000"/>
                </a:schemeClr>
              </a:solidFill>
              <a:latin typeface="+mj-lt"/>
              <a:ea typeface="Calibri" panose="020F0502020204030204" pitchFamily="34" charset="0"/>
              <a:cs typeface="Times New Roman" panose="02020603050405020304" pitchFamily="18" charset="0"/>
            </a:endParaRPr>
          </a:p>
          <a:p>
            <a:pPr lvl="0">
              <a:lnSpc>
                <a:spcPct val="150000"/>
              </a:lnSpc>
              <a:buFont typeface="Wingdings" panose="05000000000000000000" pitchFamily="2" charset="2"/>
              <a:buChar char="v"/>
            </a:pP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Females are at greater risk of GAD than males</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(Patel  &amp; Fancher,2013). </a:t>
            </a:r>
          </a:p>
          <a:p>
            <a:pPr marL="0" lvl="0" indent="0">
              <a:lnSpc>
                <a:spcPct val="150000"/>
              </a:lnSpc>
              <a:buNone/>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Moon et al. (2014) found an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increase in dorsolateral prefrontal cortex volume in women</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t>
            </a:r>
          </a:p>
          <a:p>
            <a:pPr lvl="0">
              <a:lnSpc>
                <a:spcPct val="150000"/>
              </a:lnSpc>
              <a:spcAft>
                <a:spcPts val="1000"/>
              </a:spcAft>
              <a:buFont typeface="Wingdings" panose="05000000000000000000" pitchFamily="2" charset="2"/>
              <a:buChar char="v"/>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Other risk factors, such as physical inactivity . Research found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association between physical activity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and the improvement in individual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well-being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(Steptoe.,1996) </a:t>
            </a:r>
          </a:p>
          <a:p>
            <a:pPr marL="0" indent="0">
              <a:lnSpc>
                <a:spcPct val="150000"/>
              </a:lnSpc>
              <a:spcAft>
                <a:spcPts val="1000"/>
              </a:spcAft>
              <a:buNone/>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p>
          <a:p>
            <a:endParaRPr lang="en-GB" dirty="0"/>
          </a:p>
        </p:txBody>
      </p:sp>
      <p:sp>
        <p:nvSpPr>
          <p:cNvPr id="5" name="Slide Number Placeholder 4">
            <a:extLst>
              <a:ext uri="{FF2B5EF4-FFF2-40B4-BE49-F238E27FC236}">
                <a16:creationId xmlns:a16="http://schemas.microsoft.com/office/drawing/2014/main" id="{8F6881FF-F9E5-9DAB-9F58-0D49391BD085}"/>
              </a:ext>
            </a:extLst>
          </p:cNvPr>
          <p:cNvSpPr>
            <a:spLocks noGrp="1"/>
          </p:cNvSpPr>
          <p:nvPr>
            <p:ph type="sldNum" sz="quarter" idx="11"/>
          </p:nvPr>
        </p:nvSpPr>
        <p:spPr/>
        <p:txBody>
          <a:bodyPr/>
          <a:lstStyle/>
          <a:p>
            <a:pPr rtl="0"/>
            <a:fld id="{294A09A9-5501-47C1-A89A-A340965A2BE2}" type="slidenum">
              <a:rPr lang="en-GB" smtClean="0"/>
              <a:pPr rtl="0"/>
              <a:t>7</a:t>
            </a:fld>
            <a:endParaRPr lang="en-GB" dirty="0"/>
          </a:p>
        </p:txBody>
      </p:sp>
    </p:spTree>
    <p:extLst>
      <p:ext uri="{BB962C8B-B14F-4D97-AF65-F5344CB8AC3E}">
        <p14:creationId xmlns:p14="http://schemas.microsoft.com/office/powerpoint/2010/main" val="2506570046"/>
      </p:ext>
    </p:extLst>
  </p:cSld>
  <p:clrMapOvr>
    <a:masterClrMapping/>
  </p:clrMapOvr>
  <mc:AlternateContent xmlns:mc="http://schemas.openxmlformats.org/markup-compatibility/2006" xmlns:p14="http://schemas.microsoft.com/office/powerpoint/2010/main">
    <mc:Choice Requires="p14">
      <p:transition spd="slow" p14:dur="2000" advTm="91281"/>
    </mc:Choice>
    <mc:Fallback xmlns="">
      <p:transition spd="slow" advTm="9128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A96F2-920D-205C-C076-79E819ABBEDF}"/>
              </a:ext>
            </a:extLst>
          </p:cNvPr>
          <p:cNvSpPr>
            <a:spLocks noGrp="1"/>
          </p:cNvSpPr>
          <p:nvPr>
            <p:ph type="title"/>
          </p:nvPr>
        </p:nvSpPr>
        <p:spPr/>
        <p:txBody>
          <a:bodyPr/>
          <a:lstStyle/>
          <a:p>
            <a:r>
              <a:rPr lang="en-GB" b="1" dirty="0">
                <a:solidFill>
                  <a:schemeClr val="tx1">
                    <a:lumMod val="75000"/>
                    <a:lumOff val="25000"/>
                  </a:schemeClr>
                </a:solidFill>
              </a:rPr>
              <a:t>Interesting facts</a:t>
            </a:r>
          </a:p>
        </p:txBody>
      </p:sp>
      <p:sp>
        <p:nvSpPr>
          <p:cNvPr id="4" name="Slide Number Placeholder 3">
            <a:extLst>
              <a:ext uri="{FF2B5EF4-FFF2-40B4-BE49-F238E27FC236}">
                <a16:creationId xmlns:a16="http://schemas.microsoft.com/office/drawing/2014/main" id="{DE11BA1C-25D8-D570-27F5-5A5B25DCA209}"/>
              </a:ext>
            </a:extLst>
          </p:cNvPr>
          <p:cNvSpPr>
            <a:spLocks noGrp="1"/>
          </p:cNvSpPr>
          <p:nvPr>
            <p:ph type="sldNum" sz="quarter" idx="12"/>
          </p:nvPr>
        </p:nvSpPr>
        <p:spPr/>
        <p:txBody>
          <a:bodyPr/>
          <a:lstStyle/>
          <a:p>
            <a:pPr rtl="0"/>
            <a:fld id="{294A09A9-5501-47C1-A89A-A340965A2BE2}" type="slidenum">
              <a:rPr lang="en-GB" smtClean="0"/>
              <a:t>8</a:t>
            </a:fld>
            <a:endParaRPr lang="en-GB" dirty="0"/>
          </a:p>
        </p:txBody>
      </p:sp>
      <p:sp>
        <p:nvSpPr>
          <p:cNvPr id="5" name="Scroll: Vertical 4">
            <a:extLst>
              <a:ext uri="{FF2B5EF4-FFF2-40B4-BE49-F238E27FC236}">
                <a16:creationId xmlns:a16="http://schemas.microsoft.com/office/drawing/2014/main" id="{048C98C7-D3B0-37C4-B35E-1990BD39BB5C}"/>
              </a:ext>
            </a:extLst>
          </p:cNvPr>
          <p:cNvSpPr/>
          <p:nvPr/>
        </p:nvSpPr>
        <p:spPr>
          <a:xfrm>
            <a:off x="240792" y="1966912"/>
            <a:ext cx="5618328" cy="4572000"/>
          </a:xfrm>
          <a:prstGeom prst="verticalScroll">
            <a:avLst/>
          </a:prstGeom>
          <a:solidFill>
            <a:schemeClr val="accent6">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spcAft>
                <a:spcPts val="1000"/>
              </a:spcAft>
            </a:pPr>
            <a:endPar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a:p>
            <a:pPr>
              <a:lnSpc>
                <a:spcPct val="150000"/>
              </a:lnSpc>
              <a:spcAft>
                <a:spcPts val="1000"/>
              </a:spcAft>
            </a:pP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GAD was linked to an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elevated risk of cardiovascular disease death in middle-aged women. </a:t>
            </a:r>
          </a:p>
          <a:p>
            <a:pPr>
              <a:lnSpc>
                <a:spcPct val="150000"/>
              </a:lnSpc>
              <a:spcAft>
                <a:spcPts val="1000"/>
              </a:spcAft>
            </a:pPr>
            <a:r>
              <a:rPr lang="en-GB" sz="16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Butnoriene</a:t>
            </a:r>
            <a:r>
              <a:rPr lang="en-GB" sz="1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 (2015) findings suggest that independent from traditional cardiovascular disease risk factors and the presence of metabolic syndrome, including high blood pressure, obesity and diabetes, the middle age women with GAD had an elevated risk for cardiovascular mortality</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t>
            </a:r>
          </a:p>
        </p:txBody>
      </p:sp>
      <p:sp>
        <p:nvSpPr>
          <p:cNvPr id="6" name="Scroll: Vertical 5">
            <a:extLst>
              <a:ext uri="{FF2B5EF4-FFF2-40B4-BE49-F238E27FC236}">
                <a16:creationId xmlns:a16="http://schemas.microsoft.com/office/drawing/2014/main" id="{01FFDC02-9153-FD22-AE6C-AB6323A20959}"/>
              </a:ext>
            </a:extLst>
          </p:cNvPr>
          <p:cNvSpPr/>
          <p:nvPr/>
        </p:nvSpPr>
        <p:spPr>
          <a:xfrm>
            <a:off x="6192672" y="2047165"/>
            <a:ext cx="5618328" cy="4572000"/>
          </a:xfrm>
          <a:prstGeom prst="verticalScroll">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spcAft>
                <a:spcPts val="1000"/>
              </a:spcAft>
            </a:pP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 strong </a:t>
            </a:r>
            <a:r>
              <a:rPr lang="en-GB" sz="1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link was found between anxiety symptoms </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and declining dietary </a:t>
            </a:r>
            <a:r>
              <a:rPr lang="en-GB" sz="1400" b="1" kern="100" dirty="0">
                <a:solidFill>
                  <a:schemeClr val="tx1">
                    <a:lumMod val="75000"/>
                    <a:lumOff val="25000"/>
                  </a:schemeClr>
                </a:solidFill>
                <a:latin typeface="+mj-lt"/>
                <a:ea typeface="Calibri" panose="020F0502020204030204" pitchFamily="34" charset="0"/>
                <a:cs typeface="Times New Roman" panose="02020603050405020304" pitchFamily="18" charset="0"/>
              </a:rPr>
              <a:t>V</a:t>
            </a:r>
            <a:r>
              <a:rPr lang="en-GB" sz="1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itamin D</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consumption levels and sun exposure; </a:t>
            </a:r>
          </a:p>
          <a:p>
            <a:pPr>
              <a:lnSpc>
                <a:spcPct val="150000"/>
              </a:lnSpc>
              <a:spcAft>
                <a:spcPts val="1000"/>
              </a:spcAft>
            </a:pP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 history of </a:t>
            </a:r>
            <a:r>
              <a:rPr lang="en-GB" sz="1400" b="1" kern="100" dirty="0">
                <a:solidFill>
                  <a:schemeClr val="tx1">
                    <a:lumMod val="75000"/>
                    <a:lumOff val="25000"/>
                  </a:schemeClr>
                </a:solidFill>
                <a:latin typeface="+mj-lt"/>
                <a:ea typeface="Calibri" panose="020F0502020204030204" pitchFamily="34" charset="0"/>
                <a:cs typeface="Times New Roman" panose="02020603050405020304" pitchFamily="18" charset="0"/>
              </a:rPr>
              <a:t>V</a:t>
            </a:r>
            <a:r>
              <a:rPr lang="en-GB" sz="1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itamin D insufficiency was linked to an increased risk of GAD </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 individuals (Al </a:t>
            </a:r>
            <a:r>
              <a:rPr lang="en-GB" sz="14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Anouti</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 .,2022). </a:t>
            </a:r>
          </a:p>
          <a:p>
            <a:pPr>
              <a:lnSpc>
                <a:spcPct val="150000"/>
              </a:lnSpc>
              <a:spcAft>
                <a:spcPts val="1000"/>
              </a:spcAft>
            </a:pP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Vitamin D is a </a:t>
            </a:r>
            <a:r>
              <a:rPr lang="en-GB" sz="14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neurosteroid</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crucial for the healthy nervous system, brain development and neuroplasticity, beneficial in mood control (Al </a:t>
            </a:r>
            <a:r>
              <a:rPr lang="en-GB" sz="14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Anouti</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al.,2022). </a:t>
            </a:r>
          </a:p>
          <a:p>
            <a:pPr>
              <a:lnSpc>
                <a:spcPct val="150000"/>
              </a:lnSpc>
              <a:spcAft>
                <a:spcPts val="1000"/>
              </a:spcAft>
            </a:pP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Four months of supplementation with Vitamin D show decreased anxiety symptoms (</a:t>
            </a:r>
            <a:r>
              <a:rPr lang="en-GB" sz="14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Fazelian</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al.,2019). </a:t>
            </a:r>
          </a:p>
        </p:txBody>
      </p:sp>
    </p:spTree>
    <p:extLst>
      <p:ext uri="{BB962C8B-B14F-4D97-AF65-F5344CB8AC3E}">
        <p14:creationId xmlns:p14="http://schemas.microsoft.com/office/powerpoint/2010/main" val="2248446451"/>
      </p:ext>
    </p:extLst>
  </p:cSld>
  <p:clrMapOvr>
    <a:masterClrMapping/>
  </p:clrMapOvr>
  <mc:AlternateContent xmlns:mc="http://schemas.openxmlformats.org/markup-compatibility/2006" xmlns:p14="http://schemas.microsoft.com/office/powerpoint/2010/main">
    <mc:Choice Requires="p14">
      <p:transition spd="slow" p14:dur="2000" advTm="59356"/>
    </mc:Choice>
    <mc:Fallback xmlns="">
      <p:transition spd="slow" advTm="5935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7B04-2CEA-2857-2C65-E6B8942B324F}"/>
              </a:ext>
            </a:extLst>
          </p:cNvPr>
          <p:cNvSpPr>
            <a:spLocks noGrp="1"/>
          </p:cNvSpPr>
          <p:nvPr>
            <p:ph type="title"/>
          </p:nvPr>
        </p:nvSpPr>
        <p:spPr/>
        <p:txBody>
          <a:bodyPr>
            <a:noAutofit/>
          </a:bodyPr>
          <a:lstStyle/>
          <a:p>
            <a:r>
              <a:rPr lang="en-GB" sz="3200" dirty="0"/>
              <a:t>Psychotherapy </a:t>
            </a:r>
          </a:p>
        </p:txBody>
      </p:sp>
      <p:sp>
        <p:nvSpPr>
          <p:cNvPr id="3" name="Content Placeholder 2">
            <a:extLst>
              <a:ext uri="{FF2B5EF4-FFF2-40B4-BE49-F238E27FC236}">
                <a16:creationId xmlns:a16="http://schemas.microsoft.com/office/drawing/2014/main" id="{1ED0A072-926F-3B13-8294-80ED487C0DE1}"/>
              </a:ext>
            </a:extLst>
          </p:cNvPr>
          <p:cNvSpPr>
            <a:spLocks noGrp="1"/>
          </p:cNvSpPr>
          <p:nvPr>
            <p:ph idx="1"/>
          </p:nvPr>
        </p:nvSpPr>
        <p:spPr>
          <a:xfrm>
            <a:off x="7137780" y="177422"/>
            <a:ext cx="4776716" cy="6858000"/>
          </a:xfrm>
        </p:spPr>
        <p:txBody>
          <a:bodyPr>
            <a:normAutofit fontScale="40000" lnSpcReduction="20000"/>
          </a:bodyPr>
          <a:lstStyle/>
          <a:p>
            <a:pPr>
              <a:lnSpc>
                <a:spcPct val="150000"/>
              </a:lnSpc>
              <a:spcAft>
                <a:spcPts val="1000"/>
              </a:spcAft>
            </a:pPr>
            <a:r>
              <a:rPr lang="en-GB" sz="4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Cognitive Behaviour Therapy (CBT) </a:t>
            </a:r>
            <a:r>
              <a:rPr lang="en-GB" sz="43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has been beneficial in up to 65% </a:t>
            </a:r>
            <a:r>
              <a:rPr lang="en-GB" sz="43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of individuals with an anxiety disorder (Sarris et al.,2012) </a:t>
            </a:r>
          </a:p>
          <a:p>
            <a:pPr>
              <a:lnSpc>
                <a:spcPct val="150000"/>
              </a:lnSpc>
              <a:spcAft>
                <a:spcPts val="1000"/>
              </a:spcAft>
            </a:pPr>
            <a:r>
              <a:rPr lang="en-GB" sz="43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 </a:t>
            </a:r>
            <a:r>
              <a:rPr lang="en-GB" sz="43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Bandelow</a:t>
            </a:r>
            <a:r>
              <a:rPr lang="en-GB" sz="43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 (2018) research, the </a:t>
            </a:r>
            <a:r>
              <a:rPr lang="en-GB" sz="43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positive effect of CBT lasted for two years after treatment termination</a:t>
            </a:r>
            <a:r>
              <a:rPr lang="en-GB" sz="43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Those findings are promising as there is evidence that the chance of relapse after that period is significantly low and independent of the treatment experienced in the past (</a:t>
            </a:r>
            <a:r>
              <a:rPr lang="en-GB" sz="43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Bandelow</a:t>
            </a:r>
            <a:r>
              <a:rPr lang="en-GB" sz="43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al.,2018).</a:t>
            </a:r>
          </a:p>
          <a:p>
            <a:pPr>
              <a:spcAft>
                <a:spcPts val="1000"/>
              </a:spcAft>
            </a:pPr>
            <a:r>
              <a:rPr lang="en-GB" sz="44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Szkodny</a:t>
            </a:r>
            <a:r>
              <a:rPr lang="en-GB" sz="4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 (2014)introduced the research in which </a:t>
            </a:r>
            <a:r>
              <a:rPr lang="en-GB" sz="4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participants were the psychotherapists </a:t>
            </a:r>
            <a:r>
              <a:rPr lang="en-GB" sz="4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to gain knowledge from their experience for the best treatment of GAD. They found </a:t>
            </a:r>
            <a:r>
              <a:rPr lang="en-GB" sz="4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CBT is the only clinically established treatment for generalised anxiety disorder.</a:t>
            </a:r>
          </a:p>
          <a:p>
            <a:pPr>
              <a:lnSpc>
                <a:spcPct val="150000"/>
              </a:lnSpc>
              <a:spcAft>
                <a:spcPts val="1000"/>
              </a:spcAft>
            </a:pPr>
            <a:endParaRPr lang="en-GB" sz="43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02948460"/>
      </p:ext>
    </p:extLst>
  </p:cSld>
  <p:clrMapOvr>
    <a:masterClrMapping/>
  </p:clrMapOvr>
  <mc:AlternateContent xmlns:mc="http://schemas.openxmlformats.org/markup-compatibility/2006" xmlns:p14="http://schemas.microsoft.com/office/powerpoint/2010/main">
    <mc:Choice Requires="p14">
      <p:transition spd="slow" p14:dur="2000" advTm="60266"/>
    </mc:Choice>
    <mc:Fallback xmlns="">
      <p:transition spd="slow" advTm="6026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28510-4DE1-A1ED-5369-014625113447}"/>
              </a:ext>
            </a:extLst>
          </p:cNvPr>
          <p:cNvSpPr>
            <a:spLocks noGrp="1"/>
          </p:cNvSpPr>
          <p:nvPr>
            <p:ph type="title"/>
          </p:nvPr>
        </p:nvSpPr>
        <p:spPr/>
        <p:txBody>
          <a:bodyPr>
            <a:noAutofit/>
          </a:bodyPr>
          <a:lstStyle/>
          <a:p>
            <a:r>
              <a:rPr lang="en-GB" sz="3600" dirty="0"/>
              <a:t>Psychotherapy</a:t>
            </a:r>
          </a:p>
        </p:txBody>
      </p:sp>
      <p:sp>
        <p:nvSpPr>
          <p:cNvPr id="3" name="Content Placeholder 2">
            <a:extLst>
              <a:ext uri="{FF2B5EF4-FFF2-40B4-BE49-F238E27FC236}">
                <a16:creationId xmlns:a16="http://schemas.microsoft.com/office/drawing/2014/main" id="{B0AE9E3F-0539-2515-E961-D7EC4F195D24}"/>
              </a:ext>
            </a:extLst>
          </p:cNvPr>
          <p:cNvSpPr>
            <a:spLocks noGrp="1"/>
          </p:cNvSpPr>
          <p:nvPr>
            <p:ph idx="1"/>
          </p:nvPr>
        </p:nvSpPr>
        <p:spPr>
          <a:xfrm>
            <a:off x="7083188" y="252483"/>
            <a:ext cx="4858603" cy="6605517"/>
          </a:xfrm>
        </p:spPr>
        <p:txBody>
          <a:bodyPr>
            <a:normAutofit fontScale="70000" lnSpcReduction="20000"/>
          </a:bodyPr>
          <a:lstStyle/>
          <a:p>
            <a:pP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r>
              <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Meta-analyses from 79 studies compared the efficacy of the pharmacological and psychotherapeutic treatment for GAD. They looked at 11002 patients diagnosed with GAD. Carl et al. (2020) discovered that empirically </a:t>
            </a:r>
            <a:r>
              <a:rPr lang="en-GB" sz="2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validated therapies had a medium to substantial influence on GAD </a:t>
            </a:r>
            <a:r>
              <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outcomes, </a:t>
            </a:r>
            <a:r>
              <a:rPr lang="en-GB" sz="2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while pharmacological treatment had a negligible impact. </a:t>
            </a:r>
            <a:r>
              <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However, Carl et al. (2020) argue that results do not drive the simple conclusion that psychotherapy is better than medication because of the </a:t>
            </a:r>
            <a:r>
              <a:rPr lang="en-GB" sz="2400" kern="100" dirty="0">
                <a:solidFill>
                  <a:schemeClr val="tx1">
                    <a:lumMod val="75000"/>
                    <a:lumOff val="25000"/>
                  </a:schemeClr>
                </a:solidFill>
                <a:latin typeface="+mj-lt"/>
                <a:ea typeface="Calibri" panose="020F0502020204030204" pitchFamily="34" charset="0"/>
                <a:cs typeface="Times New Roman" panose="02020603050405020304" pitchFamily="18" charset="0"/>
              </a:rPr>
              <a:t>d</a:t>
            </a:r>
            <a:r>
              <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ifferent control types have been used in the two treatment regimens. Compared to psychotherapy trials, pharmaceutical studies had more placebo control conditions than inactive ones.</a:t>
            </a:r>
          </a:p>
          <a:p>
            <a:pPr>
              <a:lnSpc>
                <a:spcPct val="150000"/>
              </a:lnSpc>
              <a:spcAft>
                <a:spcPts val="1000"/>
              </a:spcAft>
            </a:pPr>
            <a:r>
              <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However</a:t>
            </a:r>
            <a:r>
              <a:rPr lang="en-GB" sz="2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being younger was related to a more significant effect size for psychotherapy</a:t>
            </a:r>
            <a:r>
              <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(Carl et al.,2020)</a:t>
            </a:r>
          </a:p>
          <a:p>
            <a:pPr>
              <a:lnSpc>
                <a:spcPct val="150000"/>
              </a:lnSpc>
              <a:spcAft>
                <a:spcPts val="1000"/>
              </a:spcAft>
            </a:pPr>
            <a:endParaRPr lang="en-GB" dirty="0"/>
          </a:p>
        </p:txBody>
      </p:sp>
    </p:spTree>
    <p:extLst>
      <p:ext uri="{BB962C8B-B14F-4D97-AF65-F5344CB8AC3E}">
        <p14:creationId xmlns:p14="http://schemas.microsoft.com/office/powerpoint/2010/main" val="1767171250"/>
      </p:ext>
    </p:extLst>
  </p:cSld>
  <p:clrMapOvr>
    <a:masterClrMapping/>
  </p:clrMapOvr>
  <mc:AlternateContent xmlns:mc="http://schemas.openxmlformats.org/markup-compatibility/2006" xmlns:p14="http://schemas.microsoft.com/office/powerpoint/2010/main">
    <mc:Choice Requires="p14">
      <p:transition spd="slow" p14:dur="2000" advTm="74081"/>
    </mc:Choice>
    <mc:Fallback xmlns="">
      <p:transition spd="slow" advTm="7408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3EF5B-F87C-C9BA-8E94-9CF88316B176}"/>
              </a:ext>
            </a:extLst>
          </p:cNvPr>
          <p:cNvSpPr>
            <a:spLocks noGrp="1"/>
          </p:cNvSpPr>
          <p:nvPr>
            <p:ph type="title"/>
          </p:nvPr>
        </p:nvSpPr>
        <p:spPr/>
        <p:txBody>
          <a:bodyPr>
            <a:noAutofit/>
          </a:bodyPr>
          <a:lstStyle/>
          <a:p>
            <a:r>
              <a:rPr lang="en-GB" sz="3600" dirty="0"/>
              <a:t>Pharmacology </a:t>
            </a:r>
          </a:p>
        </p:txBody>
      </p:sp>
      <p:sp>
        <p:nvSpPr>
          <p:cNvPr id="3" name="Content Placeholder 2">
            <a:extLst>
              <a:ext uri="{FF2B5EF4-FFF2-40B4-BE49-F238E27FC236}">
                <a16:creationId xmlns:a16="http://schemas.microsoft.com/office/drawing/2014/main" id="{AE095F19-B653-C16B-DC2E-341D2BFE4644}"/>
              </a:ext>
            </a:extLst>
          </p:cNvPr>
          <p:cNvSpPr>
            <a:spLocks noGrp="1"/>
          </p:cNvSpPr>
          <p:nvPr>
            <p:ph idx="1"/>
          </p:nvPr>
        </p:nvSpPr>
        <p:spPr>
          <a:xfrm>
            <a:off x="6864824" y="150126"/>
            <a:ext cx="5244880" cy="4967784"/>
          </a:xfrm>
        </p:spPr>
        <p:txBody>
          <a:bodyPr>
            <a:normAutofit fontScale="62500" lnSpcReduction="20000"/>
          </a:bodyPr>
          <a:lstStyle/>
          <a:p>
            <a:pPr>
              <a:lnSpc>
                <a:spcPct val="150000"/>
              </a:lnSpc>
              <a:spcAft>
                <a:spcPts val="1000"/>
              </a:spcAft>
            </a:pPr>
            <a:r>
              <a:rPr lang="en-GB" sz="26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Medications are helpful in anxiety treatment</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however, after patients stop the medication, immediate anxiety relapse is noticed (</a:t>
            </a:r>
            <a:r>
              <a:rPr lang="en-GB" sz="26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Bandelow</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al.,2018).</a:t>
            </a:r>
          </a:p>
          <a:p>
            <a:pPr>
              <a:lnSpc>
                <a:spcPct val="150000"/>
              </a:lnSpc>
              <a:spcAft>
                <a:spcPts val="1000"/>
              </a:spcAft>
            </a:pP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Sarris et al. (2012) </a:t>
            </a:r>
            <a:r>
              <a:rPr lang="en-GB" sz="26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antidepressants </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can have </a:t>
            </a:r>
            <a:r>
              <a:rPr lang="en-GB" sz="26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 slow effect at the beginning </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of the treatment or </a:t>
            </a:r>
            <a:r>
              <a:rPr lang="en-GB" sz="26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increase anxiety</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In this case, other medication from the group of benzodiazepines can be implemented.</a:t>
            </a:r>
          </a:p>
          <a:p>
            <a:pPr>
              <a:lnSpc>
                <a:spcPct val="150000"/>
              </a:lnSpc>
              <a:spcAft>
                <a:spcPts val="1000"/>
              </a:spcAft>
            </a:pP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Sarris et al. (2012) state that </a:t>
            </a:r>
            <a:r>
              <a:rPr lang="en-GB" sz="26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benzodiazepines are beneficial for patients with GAD;</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however, taking into account their </a:t>
            </a:r>
            <a:r>
              <a:rPr lang="en-GB" sz="26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side effects, such as dependence development and potential abuse to long-term cognitive side effects,</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they can be used for a short period. </a:t>
            </a:r>
          </a:p>
          <a:p>
            <a:endParaRPr lang="en-GB" dirty="0"/>
          </a:p>
        </p:txBody>
      </p:sp>
      <p:sp>
        <p:nvSpPr>
          <p:cNvPr id="8" name="Speech Bubble: Oval 7">
            <a:extLst>
              <a:ext uri="{FF2B5EF4-FFF2-40B4-BE49-F238E27FC236}">
                <a16:creationId xmlns:a16="http://schemas.microsoft.com/office/drawing/2014/main" id="{538A29AD-9588-3240-04C1-B510616D9765}"/>
              </a:ext>
            </a:extLst>
          </p:cNvPr>
          <p:cNvSpPr/>
          <p:nvPr/>
        </p:nvSpPr>
        <p:spPr>
          <a:xfrm>
            <a:off x="330433" y="150125"/>
            <a:ext cx="2098868" cy="1282890"/>
          </a:xfrm>
          <a:prstGeom prst="wedgeEllipseCallou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kern="100">
                <a:solidFill>
                  <a:schemeClr val="tx1">
                    <a:lumMod val="75000"/>
                    <a:lumOff val="25000"/>
                  </a:schemeClr>
                </a:solidFill>
                <a:effectLst/>
                <a:latin typeface="+mj-lt"/>
                <a:ea typeface="Calibri" panose="020F0502020204030204" pitchFamily="34" charset="0"/>
                <a:cs typeface="Times New Roman" panose="02020603050405020304" pitchFamily="18" charset="0"/>
              </a:rPr>
              <a:t>Selective serotonin reuptake inhibitors</a:t>
            </a:r>
            <a:endParaRPr lang="en-GB"/>
          </a:p>
        </p:txBody>
      </p:sp>
      <p:sp>
        <p:nvSpPr>
          <p:cNvPr id="9" name="Speech Bubble: Oval 8">
            <a:extLst>
              <a:ext uri="{FF2B5EF4-FFF2-40B4-BE49-F238E27FC236}">
                <a16:creationId xmlns:a16="http://schemas.microsoft.com/office/drawing/2014/main" id="{4611F21C-4473-1ED5-D581-2B942BF61443}"/>
              </a:ext>
            </a:extLst>
          </p:cNvPr>
          <p:cNvSpPr/>
          <p:nvPr/>
        </p:nvSpPr>
        <p:spPr>
          <a:xfrm>
            <a:off x="0" y="4411690"/>
            <a:ext cx="2728326" cy="1431307"/>
          </a:xfrm>
          <a:prstGeom prst="wedgeEllipseCallout">
            <a:avLst/>
          </a:prstGeom>
          <a:solidFill>
            <a:schemeClr val="tx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lumMod val="75000"/>
                    <a:lumOff val="25000"/>
                  </a:schemeClr>
                </a:solidFill>
                <a:latin typeface="+mj-lt"/>
                <a:ea typeface="Calibri" panose="020F0502020204030204" pitchFamily="34" charset="0"/>
                <a:cs typeface="Times New Roman" panose="02020603050405020304" pitchFamily="18" charset="0"/>
              </a:rPr>
              <a:t>B</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enzodiazepines</a:t>
            </a:r>
            <a:endParaRPr lang="en-GB" dirty="0"/>
          </a:p>
        </p:txBody>
      </p:sp>
      <p:sp>
        <p:nvSpPr>
          <p:cNvPr id="10" name="Speech Bubble: Oval 9">
            <a:extLst>
              <a:ext uri="{FF2B5EF4-FFF2-40B4-BE49-F238E27FC236}">
                <a16:creationId xmlns:a16="http://schemas.microsoft.com/office/drawing/2014/main" id="{AC7FCC95-1D55-FC51-8B36-A2EFF759BCE6}"/>
              </a:ext>
            </a:extLst>
          </p:cNvPr>
          <p:cNvSpPr/>
          <p:nvPr/>
        </p:nvSpPr>
        <p:spPr>
          <a:xfrm>
            <a:off x="3575714" y="4903279"/>
            <a:ext cx="2441722" cy="1210918"/>
          </a:xfrm>
          <a:prstGeom prst="wedgeEllipseCallou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lumMod val="75000"/>
                    <a:lumOff val="25000"/>
                  </a:schemeClr>
                </a:solidFill>
                <a:latin typeface="+mj-lt"/>
                <a:ea typeface="Calibri" panose="020F0502020204030204" pitchFamily="34" charset="0"/>
                <a:cs typeface="Times New Roman" panose="02020603050405020304" pitchFamily="18" charset="0"/>
              </a:rPr>
              <a:t>T</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ricyclic antidepressants</a:t>
            </a:r>
            <a:endParaRPr lang="en-GB" dirty="0"/>
          </a:p>
        </p:txBody>
      </p:sp>
      <p:sp>
        <p:nvSpPr>
          <p:cNvPr id="11" name="Speech Bubble: Oval 10">
            <a:extLst>
              <a:ext uri="{FF2B5EF4-FFF2-40B4-BE49-F238E27FC236}">
                <a16:creationId xmlns:a16="http://schemas.microsoft.com/office/drawing/2014/main" id="{A409EB6E-BDEB-47E4-0653-11191EF5BFB2}"/>
              </a:ext>
            </a:extLst>
          </p:cNvPr>
          <p:cNvSpPr/>
          <p:nvPr/>
        </p:nvSpPr>
        <p:spPr>
          <a:xfrm>
            <a:off x="4403677" y="2995683"/>
            <a:ext cx="1692323" cy="1088135"/>
          </a:xfrm>
          <a:prstGeom prst="wedgeEllipseCallou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lumMod val="75000"/>
                    <a:lumOff val="25000"/>
                  </a:schemeClr>
                </a:solidFill>
                <a:latin typeface="+mj-lt"/>
                <a:ea typeface="Calibri" panose="020F0502020204030204" pitchFamily="34" charset="0"/>
                <a:cs typeface="Times New Roman" panose="02020603050405020304" pitchFamily="18" charset="0"/>
              </a:rPr>
              <a:t>P</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regabalin</a:t>
            </a:r>
            <a:endParaRPr lang="en-GB" dirty="0"/>
          </a:p>
        </p:txBody>
      </p:sp>
      <p:sp>
        <p:nvSpPr>
          <p:cNvPr id="12" name="Speech Bubble: Oval 11">
            <a:extLst>
              <a:ext uri="{FF2B5EF4-FFF2-40B4-BE49-F238E27FC236}">
                <a16:creationId xmlns:a16="http://schemas.microsoft.com/office/drawing/2014/main" id="{C690249F-5644-904E-8DA5-3BF35FEFB844}"/>
              </a:ext>
            </a:extLst>
          </p:cNvPr>
          <p:cNvSpPr/>
          <p:nvPr/>
        </p:nvSpPr>
        <p:spPr>
          <a:xfrm>
            <a:off x="3575715" y="331662"/>
            <a:ext cx="2255382" cy="1456195"/>
          </a:xfrm>
          <a:prstGeom prst="wedgeEllipse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lumMod val="75000"/>
                    <a:lumOff val="25000"/>
                  </a:schemeClr>
                </a:solidFill>
                <a:latin typeface="+mj-lt"/>
                <a:ea typeface="Calibri" panose="020F0502020204030204" pitchFamily="34" charset="0"/>
                <a:cs typeface="Times New Roman" panose="02020603050405020304" pitchFamily="18" charset="0"/>
              </a:rPr>
              <a:t>S</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erotonin-noradrenaline reuptake inhibitors</a:t>
            </a:r>
            <a:endParaRPr lang="en-GB" dirty="0"/>
          </a:p>
        </p:txBody>
      </p:sp>
      <p:sp>
        <p:nvSpPr>
          <p:cNvPr id="13" name="TextBox 12">
            <a:extLst>
              <a:ext uri="{FF2B5EF4-FFF2-40B4-BE49-F238E27FC236}">
                <a16:creationId xmlns:a16="http://schemas.microsoft.com/office/drawing/2014/main" id="{2E0F4162-5EE9-756F-B0EA-363B08DABE94}"/>
              </a:ext>
            </a:extLst>
          </p:cNvPr>
          <p:cNvSpPr txBox="1"/>
          <p:nvPr/>
        </p:nvSpPr>
        <p:spPr>
          <a:xfrm>
            <a:off x="996287" y="6496334"/>
            <a:ext cx="4735773" cy="466923"/>
          </a:xfrm>
          <a:prstGeom prst="rect">
            <a:avLst/>
          </a:prstGeom>
          <a:noFill/>
        </p:spPr>
        <p:txBody>
          <a:bodyPr wrap="square" rtlCol="0">
            <a:spAutoFit/>
          </a:bodyPr>
          <a:lstStyle/>
          <a:p>
            <a:pPr>
              <a:lnSpc>
                <a:spcPct val="150000"/>
              </a:lnSpc>
              <a:spcAft>
                <a:spcPts val="1000"/>
              </a:spcAft>
            </a:pPr>
            <a:r>
              <a:rPr lang="en-GB" sz="1800" kern="100">
                <a:solidFill>
                  <a:schemeClr val="tx1">
                    <a:lumMod val="75000"/>
                    <a:lumOff val="25000"/>
                  </a:schemeClr>
                </a:solidFill>
                <a:effectLst/>
                <a:latin typeface="+mj-lt"/>
                <a:ea typeface="Calibri" panose="020F0502020204030204" pitchFamily="34" charset="0"/>
                <a:cs typeface="Times New Roman" panose="02020603050405020304" pitchFamily="18" charset="0"/>
              </a:rPr>
              <a:t>(Bandelow et al.,2012).</a:t>
            </a:r>
            <a:endPar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3D96AD95-E017-E73D-1338-23F053A9C3B5}"/>
              </a:ext>
            </a:extLst>
          </p:cNvPr>
          <p:cNvSpPr txBox="1"/>
          <p:nvPr/>
        </p:nvSpPr>
        <p:spPr>
          <a:xfrm>
            <a:off x="6174566" y="5240740"/>
            <a:ext cx="4143140" cy="1676356"/>
          </a:xfrm>
          <a:prstGeom prst="rect">
            <a:avLst/>
          </a:prstGeom>
          <a:noFill/>
        </p:spPr>
        <p:txBody>
          <a:bodyPr wrap="square" rtlCol="0">
            <a:spAutoFit/>
          </a:bodyPr>
          <a:lstStyle/>
          <a:p>
            <a:pPr>
              <a:lnSpc>
                <a:spcPct val="150000"/>
              </a:lnSpc>
              <a:spcAft>
                <a:spcPts val="1000"/>
              </a:spcAft>
            </a:pPr>
            <a:r>
              <a:rPr lang="en-GB" sz="1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Antidepressants </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have been shown to affect 50 % of the patient's sexual life negatively (Schweitzer et al.,2009). Other side effects of antidepressants include increased weight gain, suicidality, and violence (McDowell et al.,2019). </a:t>
            </a:r>
          </a:p>
        </p:txBody>
      </p:sp>
    </p:spTree>
    <p:extLst>
      <p:ext uri="{BB962C8B-B14F-4D97-AF65-F5344CB8AC3E}">
        <p14:creationId xmlns:p14="http://schemas.microsoft.com/office/powerpoint/2010/main" val="815144634"/>
      </p:ext>
    </p:extLst>
  </p:cSld>
  <p:clrMapOvr>
    <a:masterClrMapping/>
  </p:clrMapOvr>
  <mc:AlternateContent xmlns:mc="http://schemas.openxmlformats.org/markup-compatibility/2006" xmlns:p14="http://schemas.microsoft.com/office/powerpoint/2010/main">
    <mc:Choice Requires="p14">
      <p:transition spd="slow" p14:dur="2000" advTm="73662"/>
    </mc:Choice>
    <mc:Fallback xmlns="">
      <p:transition spd="slow" advTm="7366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DDC08094-44F4-DC1C-6763-5860AA7D13AF}"/>
              </a:ext>
            </a:extLst>
          </p:cNvPr>
          <p:cNvSpPr>
            <a:spLocks noGrp="1"/>
          </p:cNvSpPr>
          <p:nvPr>
            <p:ph type="ftr" sz="quarter" idx="11"/>
          </p:nvPr>
        </p:nvSpPr>
        <p:spPr/>
        <p:txBody>
          <a:body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B51E3E6E-5246-FD24-79FC-F29CEFCF6A95}"/>
              </a:ext>
            </a:extLst>
          </p:cNvPr>
          <p:cNvSpPr>
            <a:spLocks noGrp="1"/>
          </p:cNvSpPr>
          <p:nvPr>
            <p:ph type="sldNum" sz="quarter" idx="12"/>
          </p:nvPr>
        </p:nvSpPr>
        <p:spPr/>
        <p:txBody>
          <a:bodyPr/>
          <a:lstStyle/>
          <a:p>
            <a:pPr rtl="0"/>
            <a:fld id="{294A09A9-5501-47C1-A89A-A340965A2BE2}" type="slidenum">
              <a:rPr lang="en-GB" smtClean="0"/>
              <a:t>12</a:t>
            </a:fld>
            <a:endParaRPr lang="en-GB" dirty="0"/>
          </a:p>
        </p:txBody>
      </p:sp>
      <p:sp>
        <p:nvSpPr>
          <p:cNvPr id="6" name="Text Placeholder 5">
            <a:extLst>
              <a:ext uri="{FF2B5EF4-FFF2-40B4-BE49-F238E27FC236}">
                <a16:creationId xmlns:a16="http://schemas.microsoft.com/office/drawing/2014/main" id="{B780DAA8-9F0F-81F7-C024-6C8779A5A5B5}"/>
              </a:ext>
            </a:extLst>
          </p:cNvPr>
          <p:cNvSpPr>
            <a:spLocks noGrp="1"/>
          </p:cNvSpPr>
          <p:nvPr>
            <p:ph type="body" sz="quarter" idx="13"/>
          </p:nvPr>
        </p:nvSpPr>
        <p:spPr/>
        <p:txBody>
          <a:bodyPr>
            <a:normAutofit/>
          </a:bodyPr>
          <a:lstStyle/>
          <a:p>
            <a:endParaRPr lang="en-GB" sz="4000" dirty="0">
              <a:solidFill>
                <a:schemeClr val="tx1">
                  <a:lumMod val="75000"/>
                  <a:lumOff val="25000"/>
                </a:schemeClr>
              </a:solidFill>
            </a:endParaRPr>
          </a:p>
          <a:p>
            <a:endParaRPr lang="en-GB" sz="4000" dirty="0">
              <a:solidFill>
                <a:schemeClr val="tx1">
                  <a:lumMod val="75000"/>
                  <a:lumOff val="25000"/>
                </a:schemeClr>
              </a:solidFill>
            </a:endParaRPr>
          </a:p>
          <a:p>
            <a:endParaRPr lang="en-GB" sz="4000" dirty="0">
              <a:solidFill>
                <a:schemeClr val="tx1">
                  <a:lumMod val="75000"/>
                  <a:lumOff val="25000"/>
                </a:schemeClr>
              </a:solidFill>
            </a:endParaRPr>
          </a:p>
          <a:p>
            <a:r>
              <a:rPr lang="en-GB" sz="4000" dirty="0">
                <a:solidFill>
                  <a:schemeClr val="tx1">
                    <a:lumMod val="75000"/>
                    <a:lumOff val="25000"/>
                  </a:schemeClr>
                </a:solidFill>
              </a:rPr>
              <a:t>Physical </a:t>
            </a:r>
          </a:p>
          <a:p>
            <a:r>
              <a:rPr lang="en-GB" sz="4000" dirty="0">
                <a:solidFill>
                  <a:schemeClr val="tx1">
                    <a:lumMod val="75000"/>
                    <a:lumOff val="25000"/>
                  </a:schemeClr>
                </a:solidFill>
              </a:rPr>
              <a:t>Activity </a:t>
            </a:r>
          </a:p>
        </p:txBody>
      </p:sp>
      <p:sp>
        <p:nvSpPr>
          <p:cNvPr id="8" name="Title 1">
            <a:extLst>
              <a:ext uri="{FF2B5EF4-FFF2-40B4-BE49-F238E27FC236}">
                <a16:creationId xmlns:a16="http://schemas.microsoft.com/office/drawing/2014/main" id="{8330B2EF-EC7E-333D-B3AC-B262FBEE6582}"/>
              </a:ext>
            </a:extLst>
          </p:cNvPr>
          <p:cNvSpPr>
            <a:spLocks noGrp="1"/>
          </p:cNvSpPr>
          <p:nvPr>
            <p:ph sz="quarter" idx="4"/>
          </p:nvPr>
        </p:nvSpPr>
        <p:spPr>
          <a:xfrm>
            <a:off x="7232650" y="136525"/>
            <a:ext cx="4700588" cy="6364288"/>
          </a:xfrm>
        </p:spPr>
        <p:txBody>
          <a:bodyPr>
            <a:normAutofit/>
          </a:bodyPr>
          <a:lstStyle/>
          <a:p>
            <a:pP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Physical activity can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protect </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individuals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from developing GAD </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(McDowell et al.,2019)</a:t>
            </a:r>
          </a:p>
          <a:p>
            <a:pP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Physical activity's therapeutic effect on anxiety is most likely the consequence of the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complex interplay between developmental, neurological, and psychological processes </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(Sarris et al.,2012).</a:t>
            </a:r>
          </a:p>
          <a:p>
            <a:pPr>
              <a:lnSpc>
                <a:spcPct val="150000"/>
              </a:lnSpc>
              <a:spcAft>
                <a:spcPts val="1000"/>
              </a:spcAft>
            </a:pP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Physical activity increases hippocampal volume </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and function in patients with GAD, who display decreases in this part of the brain (Kandola et al.,2016). </a:t>
            </a:r>
          </a:p>
          <a:p>
            <a:endParaRPr lang="en-GB" dirty="0"/>
          </a:p>
        </p:txBody>
      </p:sp>
    </p:spTree>
    <p:extLst>
      <p:ext uri="{BB962C8B-B14F-4D97-AF65-F5344CB8AC3E}">
        <p14:creationId xmlns:p14="http://schemas.microsoft.com/office/powerpoint/2010/main" val="3644982049"/>
      </p:ext>
    </p:extLst>
  </p:cSld>
  <p:clrMapOvr>
    <a:masterClrMapping/>
  </p:clrMapOvr>
  <mc:AlternateContent xmlns:mc="http://schemas.openxmlformats.org/markup-compatibility/2006" xmlns:p14="http://schemas.microsoft.com/office/powerpoint/2010/main">
    <mc:Choice Requires="p14">
      <p:transition spd="slow" p14:dur="2000" advTm="43015"/>
    </mc:Choice>
    <mc:Fallback xmlns="">
      <p:transition spd="slow" advTm="43015"/>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FAFC08E0-42B9-5328-DE6F-162F6A1B08F6}"/>
              </a:ext>
            </a:extLst>
          </p:cNvPr>
          <p:cNvSpPr>
            <a:spLocks noGrp="1"/>
          </p:cNvSpPr>
          <p:nvPr>
            <p:ph type="sldNum" sz="quarter" idx="11"/>
          </p:nvPr>
        </p:nvSpPr>
        <p:spPr/>
        <p:txBody>
          <a:bodyPr/>
          <a:lstStyle/>
          <a:p>
            <a:pPr rtl="0"/>
            <a:fld id="{294A09A9-5501-47C1-A89A-A340965A2BE2}" type="slidenum">
              <a:rPr lang="en-GB" smtClean="0"/>
              <a:pPr rtl="0"/>
              <a:t>13</a:t>
            </a:fld>
            <a:endParaRPr lang="en-GB" dirty="0"/>
          </a:p>
        </p:txBody>
      </p:sp>
      <p:sp>
        <p:nvSpPr>
          <p:cNvPr id="10" name="Rectangle 2">
            <a:extLst>
              <a:ext uri="{FF2B5EF4-FFF2-40B4-BE49-F238E27FC236}">
                <a16:creationId xmlns:a16="http://schemas.microsoft.com/office/drawing/2014/main" id="{F9907C5D-7E63-B014-13F2-A2CD7F82DC69}"/>
              </a:ext>
            </a:extLst>
          </p:cNvPr>
          <p:cNvSpPr>
            <a:spLocks noChangeArrowheads="1"/>
          </p:cNvSpPr>
          <p:nvPr/>
        </p:nvSpPr>
        <p:spPr bwMode="auto">
          <a:xfrm>
            <a:off x="1746912" y="1815217"/>
            <a:ext cx="8557147" cy="2262158"/>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This rehabilitative programme will propose a </a:t>
            </a:r>
            <a:r>
              <a:rPr kumimoji="0" lang="en-GB" altLang="en-US" sz="2400" b="1"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combined intervention which will include pharmacological and psychotherapeutic</a:t>
            </a:r>
            <a:r>
              <a:rPr kumimoji="0" lang="en-GB" altLang="en-US" sz="24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  treatment to </a:t>
            </a:r>
            <a:r>
              <a:rPr kumimoji="0" lang="en-GB" altLang="en-US" sz="2400" b="1"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decrease anxiety levels and prevent relapse in individuals with GAD</a:t>
            </a:r>
            <a:r>
              <a:rPr kumimoji="0" lang="en-GB" altLang="en-US" sz="24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 Moreover, participants will be encouraged to change their lifestyle by </a:t>
            </a:r>
            <a:r>
              <a:rPr kumimoji="0" lang="en-GB" altLang="en-US" sz="2400" b="1"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introducing physical activity</a:t>
            </a:r>
            <a:r>
              <a:rPr kumimoji="0" lang="en-GB" altLang="en-US" sz="24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 as research shows the effects of inactivity on GAD aggravation</a:t>
            </a:r>
            <a:r>
              <a:rPr kumimoji="0" lang="en-US" altLang="en-US" sz="1200" b="0" i="0" u="none" strike="noStrike" cap="none" normalizeH="0" baseline="0" dirty="0">
                <a:ln>
                  <a:noFill/>
                </a:ln>
                <a:solidFill>
                  <a:srgbClr val="202124"/>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6" name="TextBox 15">
            <a:extLst>
              <a:ext uri="{FF2B5EF4-FFF2-40B4-BE49-F238E27FC236}">
                <a16:creationId xmlns:a16="http://schemas.microsoft.com/office/drawing/2014/main" id="{50E11AB9-0C57-63AF-E3C3-4F1B1D0FBD85}"/>
              </a:ext>
            </a:extLst>
          </p:cNvPr>
          <p:cNvSpPr txBox="1"/>
          <p:nvPr/>
        </p:nvSpPr>
        <p:spPr>
          <a:xfrm>
            <a:off x="1746912" y="272955"/>
            <a:ext cx="2129052" cy="1321324"/>
          </a:xfrm>
          <a:prstGeom prst="rect">
            <a:avLst/>
          </a:prstGeom>
          <a:noFill/>
        </p:spPr>
        <p:txBody>
          <a:bodyPr wrap="square" rtlCol="0">
            <a:spAutoFit/>
          </a:bodyPr>
          <a:lstStyle/>
          <a:p>
            <a:pPr algn="ctr" rtl="0">
              <a:lnSpc>
                <a:spcPct val="150000"/>
              </a:lnSpc>
            </a:pPr>
            <a:r>
              <a:rPr lang="en-GB" sz="2800" b="1" dirty="0">
                <a:solidFill>
                  <a:schemeClr val="tx1">
                    <a:lumMod val="75000"/>
                    <a:lumOff val="25000"/>
                  </a:schemeClr>
                </a:solidFill>
                <a:latin typeface="+mj-lt"/>
                <a:cs typeface="Gill Sans Light" panose="020B0302020104020203" pitchFamily="34" charset="-79"/>
              </a:rPr>
              <a:t>Proposed Methodology</a:t>
            </a:r>
          </a:p>
        </p:txBody>
      </p:sp>
    </p:spTree>
    <p:extLst>
      <p:ext uri="{BB962C8B-B14F-4D97-AF65-F5344CB8AC3E}">
        <p14:creationId xmlns:p14="http://schemas.microsoft.com/office/powerpoint/2010/main" val="1609154476"/>
      </p:ext>
    </p:extLst>
  </p:cSld>
  <p:clrMapOvr>
    <a:masterClrMapping/>
  </p:clrMapOvr>
  <mc:AlternateContent xmlns:mc="http://schemas.openxmlformats.org/markup-compatibility/2006" xmlns:p14="http://schemas.microsoft.com/office/powerpoint/2010/main">
    <mc:Choice Requires="p14">
      <p:transition spd="slow" p14:dur="2000" advTm="24694"/>
    </mc:Choice>
    <mc:Fallback xmlns="">
      <p:transition spd="slow" advTm="2469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256A36F-5D8F-40DB-2035-75D49071AD81}"/>
              </a:ext>
            </a:extLst>
          </p:cNvPr>
          <p:cNvSpPr>
            <a:spLocks noGrp="1"/>
          </p:cNvSpPr>
          <p:nvPr>
            <p:ph type="ftr" sz="quarter" idx="10"/>
          </p:nvPr>
        </p:nvSpPr>
        <p:spPr/>
        <p:txBody>
          <a:bodyPr/>
          <a:lstStyle/>
          <a:p>
            <a:pPr rtl="0"/>
            <a:r>
              <a:rPr lang="en-GB" dirty="0"/>
              <a:t>Presentation title</a:t>
            </a:r>
          </a:p>
        </p:txBody>
      </p:sp>
      <p:sp>
        <p:nvSpPr>
          <p:cNvPr id="5" name="Slide Number Placeholder 4">
            <a:extLst>
              <a:ext uri="{FF2B5EF4-FFF2-40B4-BE49-F238E27FC236}">
                <a16:creationId xmlns:a16="http://schemas.microsoft.com/office/drawing/2014/main" id="{D03D6E5C-101E-A0E3-C82E-EA1DE3446D08}"/>
              </a:ext>
            </a:extLst>
          </p:cNvPr>
          <p:cNvSpPr>
            <a:spLocks noGrp="1"/>
          </p:cNvSpPr>
          <p:nvPr>
            <p:ph type="sldNum" sz="quarter" idx="11"/>
          </p:nvPr>
        </p:nvSpPr>
        <p:spPr/>
        <p:txBody>
          <a:bodyPr/>
          <a:lstStyle/>
          <a:p>
            <a:pPr rtl="0"/>
            <a:fld id="{294A09A9-5501-47C1-A89A-A340965A2BE2}" type="slidenum">
              <a:rPr lang="en-GB" smtClean="0"/>
              <a:pPr rtl="0"/>
              <a:t>14</a:t>
            </a:fld>
            <a:endParaRPr lang="en-GB" dirty="0"/>
          </a:p>
        </p:txBody>
      </p:sp>
      <p:sp>
        <p:nvSpPr>
          <p:cNvPr id="8" name="Rectangle 4">
            <a:extLst>
              <a:ext uri="{FF2B5EF4-FFF2-40B4-BE49-F238E27FC236}">
                <a16:creationId xmlns:a16="http://schemas.microsoft.com/office/drawing/2014/main" id="{4CB00EBC-4461-256C-7F6C-7666C5C51BB7}"/>
              </a:ext>
            </a:extLst>
          </p:cNvPr>
          <p:cNvSpPr>
            <a:spLocks noGrp="1" noChangeArrowheads="1"/>
          </p:cNvSpPr>
          <p:nvPr>
            <p:ph idx="1"/>
          </p:nvPr>
        </p:nvSpPr>
        <p:spPr bwMode="auto">
          <a:xfrm>
            <a:off x="559558" y="564778"/>
            <a:ext cx="10945505" cy="5539978"/>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lumMod val="75000"/>
                    <a:lumOff val="25000"/>
                  </a:schemeClr>
                </a:solidFill>
                <a:effectLst/>
                <a:latin typeface="+mj-lt"/>
                <a:ea typeface="Calibri" panose="020F0502020204030204" pitchFamily="34" charset="0"/>
                <a:cs typeface="Calibri" panose="020F0502020204030204" pitchFamily="34" charset="0"/>
              </a:rPr>
              <a:t>Pharmacological treatment </a:t>
            </a:r>
            <a:r>
              <a:rPr kumimoji="0" lang="en-GB" altLang="en-US" i="0" u="none" strike="noStrike" cap="none" normalizeH="0" baseline="0" dirty="0">
                <a:ln>
                  <a:noFill/>
                </a:ln>
                <a:solidFill>
                  <a:schemeClr val="tx1">
                    <a:lumMod val="75000"/>
                    <a:lumOff val="25000"/>
                  </a:schemeClr>
                </a:solidFill>
                <a:effectLst/>
                <a:latin typeface="+mj-lt"/>
                <a:ea typeface="Calibri" panose="020F0502020204030204" pitchFamily="34" charset="0"/>
                <a:cs typeface="Calibri" panose="020F0502020204030204" pitchFamily="34" charset="0"/>
              </a:rPr>
              <a:t>(antidepressant and </a:t>
            </a:r>
            <a:r>
              <a:rPr lang="en-GB" b="0" i="0" dirty="0">
                <a:solidFill>
                  <a:schemeClr val="tx1">
                    <a:lumMod val="75000"/>
                    <a:lumOff val="25000"/>
                  </a:schemeClr>
                </a:solidFill>
                <a:effectLst/>
                <a:latin typeface="+mj-lt"/>
              </a:rPr>
              <a:t>benzodiazepines) </a:t>
            </a:r>
            <a:r>
              <a:rPr kumimoji="0" lang="en-GB" altLang="en-US" b="0" i="0" u="none" strike="noStrike" cap="none" normalizeH="0" baseline="0" dirty="0">
                <a:ln>
                  <a:noFill/>
                </a:ln>
                <a:solidFill>
                  <a:schemeClr val="tx1">
                    <a:lumMod val="75000"/>
                    <a:lumOff val="25000"/>
                  </a:schemeClr>
                </a:solidFill>
                <a:effectLst/>
                <a:latin typeface="+mj-lt"/>
                <a:ea typeface="Calibri" panose="020F0502020204030204" pitchFamily="34" charset="0"/>
                <a:cs typeface="Calibri" panose="020F0502020204030204" pitchFamily="34" charset="0"/>
              </a:rPr>
              <a:t>will be extended by supplementation with </a:t>
            </a:r>
            <a:r>
              <a:rPr kumimoji="0" lang="en-GB" altLang="en-US" b="1" i="0" u="none" strike="noStrike" cap="none" normalizeH="0" baseline="0" dirty="0">
                <a:ln>
                  <a:noFill/>
                </a:ln>
                <a:solidFill>
                  <a:schemeClr val="tx1">
                    <a:lumMod val="75000"/>
                    <a:lumOff val="25000"/>
                  </a:schemeClr>
                </a:solidFill>
                <a:effectLst/>
                <a:latin typeface="+mj-lt"/>
                <a:ea typeface="Calibri" panose="020F0502020204030204" pitchFamily="34" charset="0"/>
                <a:cs typeface="Calibri" panose="020F0502020204030204" pitchFamily="34" charset="0"/>
              </a:rPr>
              <a:t>Vitamin D,</a:t>
            </a:r>
            <a:r>
              <a:rPr kumimoji="0" lang="en-GB" altLang="en-US" b="0" i="0" u="none" strike="noStrike" cap="none" normalizeH="0" baseline="0" dirty="0">
                <a:ln>
                  <a:noFill/>
                </a:ln>
                <a:solidFill>
                  <a:schemeClr val="tx1">
                    <a:lumMod val="75000"/>
                    <a:lumOff val="25000"/>
                  </a:schemeClr>
                </a:solidFill>
                <a:effectLst/>
                <a:latin typeface="+mj-lt"/>
                <a:ea typeface="Calibri" panose="020F0502020204030204" pitchFamily="34" charset="0"/>
                <a:cs typeface="Calibri" panose="020F0502020204030204" pitchFamily="34" charset="0"/>
              </a:rPr>
              <a:t> as research shows the benefits of Vitamin D for GAD patients in decreasing anxiety symptoms. </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dirty="0">
              <a:solidFill>
                <a:schemeClr val="tx1">
                  <a:lumMod val="75000"/>
                  <a:lumOff val="25000"/>
                </a:schemeClr>
              </a:solidFill>
              <a:latin typeface="+mj-lt"/>
              <a:ea typeface="Calibri" panose="020F0502020204030204" pitchFamily="34" charset="0"/>
              <a:cs typeface="Calibri" panose="020F050202020403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tx1">
                  <a:lumMod val="75000"/>
                  <a:lumOff val="25000"/>
                </a:schemeClr>
              </a:solidFill>
              <a:effectLst/>
              <a:latin typeface="+mj-lt"/>
              <a:ea typeface="Calibri" panose="020F0502020204030204" pitchFamily="34" charset="0"/>
              <a:cs typeface="Calibri" panose="020F050202020403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GB" altLang="en-US" dirty="0">
              <a:solidFill>
                <a:schemeClr val="tx1">
                  <a:lumMod val="75000"/>
                  <a:lumOff val="25000"/>
                </a:schemeClr>
              </a:solidFill>
              <a:latin typeface="+mj-lt"/>
              <a:ea typeface="Calibri" panose="020F0502020204030204" pitchFamily="34" charset="0"/>
              <a:cs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lang="en-US" altLang="en-US" b="1" dirty="0">
                <a:solidFill>
                  <a:schemeClr val="tx1">
                    <a:lumMod val="75000"/>
                    <a:lumOff val="25000"/>
                  </a:schemeClr>
                </a:solidFill>
                <a:latin typeface="+mj-lt"/>
                <a:ea typeface="Times New Roman" panose="02020603050405020304" pitchFamily="18" charset="0"/>
                <a:cs typeface="Calibri" panose="020F0502020204030204" pitchFamily="34" charset="0"/>
              </a:rPr>
              <a:t>P</a:t>
            </a:r>
            <a:r>
              <a:rPr kumimoji="0" lang="en-US" altLang="en-US" b="1" i="0" u="none" strike="noStrike" cap="none" normalizeH="0" baseline="0" dirty="0">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sychotherapy</a:t>
            </a:r>
            <a:r>
              <a:rPr kumimoji="0" lang="en-US" altLang="en-US" b="0" i="0" u="none" strike="noStrike" cap="none" normalizeH="0" baseline="0" dirty="0">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 will be based on </a:t>
            </a:r>
            <a:r>
              <a:rPr kumimoji="0" lang="en-US" altLang="en-US" b="1" i="0" u="none" strike="noStrike" cap="none" normalizeH="0" baseline="0" dirty="0">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CBT,</a:t>
            </a:r>
            <a:r>
              <a:rPr kumimoji="0" lang="en-US" altLang="en-US" b="0" i="0" u="none" strike="noStrike" cap="none" normalizeH="0" baseline="0" dirty="0">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 as the above research shows that this type of therapy </a:t>
            </a:r>
            <a:r>
              <a:rPr kumimoji="0" lang="en-US" altLang="en-US" b="1" i="0" u="none" strike="noStrike" cap="none" normalizeH="0" baseline="0" dirty="0">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significantly benefits patients with GAD</a:t>
            </a:r>
            <a:r>
              <a:rPr kumimoji="0" lang="en-US" altLang="en-US" b="0" i="0" u="none" strike="noStrike" cap="none" normalizeH="0" baseline="0" dirty="0">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a:t>
            </a:r>
            <a:r>
              <a:rPr kumimoji="0" lang="en-GB" altLang="en-US" b="0"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Linden et al. (2005) found that 25 sessions ( 50 minutes long) of CBT concentrated on </a:t>
            </a:r>
            <a:r>
              <a:rPr kumimoji="0" lang="en-GB" altLang="en-US" b="1"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learning skills for problem-solving, relaxation and managing worries and catastrophic thinking</a:t>
            </a:r>
            <a:r>
              <a:rPr kumimoji="0" lang="en-GB" altLang="en-US" b="0"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 have successfully treated patients with GAD, and that effect remains eight months after</a:t>
            </a:r>
            <a:r>
              <a:rPr kumimoji="0" lang="en-GB" altLang="en-US" sz="24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6873612"/>
      </p:ext>
    </p:extLst>
  </p:cSld>
  <p:clrMapOvr>
    <a:masterClrMapping/>
  </p:clrMapOvr>
  <mc:AlternateContent xmlns:mc="http://schemas.openxmlformats.org/markup-compatibility/2006" xmlns:p14="http://schemas.microsoft.com/office/powerpoint/2010/main">
    <mc:Choice Requires="p14">
      <p:transition spd="slow" p14:dur="2000" advTm="56073"/>
    </mc:Choice>
    <mc:Fallback xmlns="">
      <p:transition spd="slow" advTm="5607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C97FE8-DC30-AD29-B456-470B79DD8A8F}"/>
              </a:ext>
            </a:extLst>
          </p:cNvPr>
          <p:cNvSpPr>
            <a:spLocks noGrp="1"/>
          </p:cNvSpPr>
          <p:nvPr>
            <p:ph idx="1"/>
          </p:nvPr>
        </p:nvSpPr>
        <p:spPr>
          <a:xfrm>
            <a:off x="838200" y="136525"/>
            <a:ext cx="10515600" cy="6059932"/>
          </a:xfrm>
        </p:spPr>
        <p:txBody>
          <a:bodyPr>
            <a:normAutofit fontScale="47500" lnSpcReduction="20000"/>
          </a:bodyPr>
          <a:lstStyle/>
          <a:p>
            <a:pPr marL="0" indent="0">
              <a:buNone/>
            </a:pPr>
            <a:endParaRPr lang="en-GB" sz="2400" dirty="0">
              <a:solidFill>
                <a:schemeClr val="tx1">
                  <a:lumMod val="75000"/>
                  <a:lumOff val="25000"/>
                </a:schemeClr>
              </a:solidFill>
              <a:effectLst/>
              <a:latin typeface="+mj-lt"/>
              <a:ea typeface="Times New Roman" panose="02020603050405020304" pitchFamily="18" charset="0"/>
              <a:cs typeface="Calibri" panose="020F0502020204030204" pitchFamily="34" charset="0"/>
            </a:endParaRPr>
          </a:p>
          <a:p>
            <a:pPr marL="0" indent="0">
              <a:buNone/>
            </a:pPr>
            <a:endParaRPr lang="en-GB" sz="2400" dirty="0">
              <a:solidFill>
                <a:schemeClr val="tx1">
                  <a:lumMod val="75000"/>
                  <a:lumOff val="25000"/>
                </a:schemeClr>
              </a:solidFill>
              <a:latin typeface="+mj-lt"/>
              <a:ea typeface="Times New Roman" panose="02020603050405020304" pitchFamily="18" charset="0"/>
              <a:cs typeface="Calibri" panose="020F0502020204030204" pitchFamily="34" charset="0"/>
            </a:endParaRPr>
          </a:p>
          <a:p>
            <a:pPr marL="0" marR="0" lvl="0" indent="0" algn="just" defTabSz="914400" rtl="0" eaLnBrk="0" fontAlgn="base" latinLnBrk="0" hangingPunct="0">
              <a:lnSpc>
                <a:spcPct val="120000"/>
              </a:lnSpc>
              <a:spcBef>
                <a:spcPct val="0"/>
              </a:spcBef>
              <a:spcAft>
                <a:spcPct val="0"/>
              </a:spcAft>
              <a:buClrTx/>
              <a:buSzTx/>
              <a:buFontTx/>
              <a:buNone/>
              <a:tabLst/>
            </a:pPr>
            <a:r>
              <a:rPr kumimoji="0" lang="en-GB" altLang="en-US" sz="4400" b="1" i="0" u="none" strike="noStrike" cap="none" normalizeH="0" baseline="0" dirty="0" bmk="_Hlk133790116">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In this rehabilitation programme, </a:t>
            </a:r>
            <a:r>
              <a:rPr kumimoji="0" lang="en-US" altLang="en-US" sz="4400" b="1" i="0" u="none" strike="noStrike" cap="none" normalizeH="0" baseline="0" dirty="0" bmk="_Hlk133790116">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CBT sessions will occur twice a week for 12 weeks to </a:t>
            </a:r>
            <a:r>
              <a:rPr kumimoji="0" lang="en-US" altLang="en-US" sz="4400" b="1" i="0" u="none" strike="noStrike" cap="none" normalizeH="0" baseline="0" dirty="0" err="1" bmk="_Hlk133790116">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optimise</a:t>
            </a:r>
            <a:r>
              <a:rPr kumimoji="0" lang="en-US" altLang="en-US" sz="4400" b="1" i="0" u="none" strike="noStrike" cap="none" normalizeH="0" baseline="0" dirty="0" bmk="_Hlk133790116">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 the results. Each session will last 60 minutes and will be provided face-to-face or online regarding the participants' preferences</a:t>
            </a:r>
            <a:r>
              <a:rPr kumimoji="0" lang="en-US" altLang="en-US" sz="4400" b="0" i="0" u="none" strike="noStrike" cap="none" normalizeH="0" baseline="0" dirty="0" bmk="_Hlk133790116">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 Recent research by </a:t>
            </a:r>
            <a:r>
              <a:rPr kumimoji="0" lang="en-GB" altLang="en-US" sz="44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Miller et al. (2021) introduced </a:t>
            </a:r>
            <a:r>
              <a:rPr kumimoji="0" lang="en-GB" altLang="en-US" sz="4400" b="1"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ten weeks of online CBT </a:t>
            </a:r>
            <a:r>
              <a:rPr kumimoji="0" lang="en-GB" altLang="en-US" sz="44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treatment linked to </a:t>
            </a:r>
            <a:r>
              <a:rPr kumimoji="0" lang="en-GB" altLang="en-US" sz="4400" b="1"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improvements in anxiety, </a:t>
            </a:r>
            <a:r>
              <a:rPr kumimoji="0" lang="en-GB" altLang="en-US" sz="44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well-being, and quality of life. Weekly assessment of the symptoms using </a:t>
            </a:r>
            <a:r>
              <a:rPr kumimoji="0" lang="en-GB" altLang="en-US" sz="4400" b="1"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GAD-7 shows improvement from the baseline anxiety level.</a:t>
            </a:r>
            <a:r>
              <a:rPr kumimoji="0" lang="en-GB" altLang="en-US" sz="4400" b="0" i="0" u="none" strike="noStrike" cap="none" normalizeH="0" baseline="0" dirty="0">
                <a:ln>
                  <a:noFill/>
                </a:ln>
                <a:solidFill>
                  <a:schemeClr val="tx1">
                    <a:lumMod val="75000"/>
                    <a:lumOff val="25000"/>
                  </a:schemeClr>
                </a:solidFill>
                <a:effectLst/>
                <a:latin typeface="+mj-lt"/>
              </a:rPr>
              <a:t> </a:t>
            </a:r>
          </a:p>
          <a:p>
            <a:pPr marL="0" marR="0" lvl="0" indent="0" algn="l" defTabSz="914400" rtl="0" eaLnBrk="0" fontAlgn="base" latinLnBrk="0" hangingPunct="0">
              <a:lnSpc>
                <a:spcPct val="120000"/>
              </a:lnSpc>
              <a:spcBef>
                <a:spcPct val="0"/>
              </a:spcBef>
              <a:spcAft>
                <a:spcPct val="0"/>
              </a:spcAft>
              <a:buClrTx/>
              <a:buSzTx/>
              <a:buFontTx/>
              <a:buNone/>
              <a:tabLst/>
            </a:pPr>
            <a:endParaRPr kumimoji="0" lang="en-GB" altLang="en-US" sz="4400" b="0" i="0" u="none" strike="noStrike" cap="none" normalizeH="0" baseline="0" dirty="0">
              <a:ln>
                <a:noFill/>
              </a:ln>
              <a:solidFill>
                <a:schemeClr val="tx1">
                  <a:lumMod val="75000"/>
                  <a:lumOff val="25000"/>
                </a:schemeClr>
              </a:solidFill>
              <a:effectLst/>
              <a:latin typeface="+mj-lt"/>
              <a:ea typeface="Times New Roman" panose="02020603050405020304" pitchFamily="18" charset="0"/>
            </a:endParaRPr>
          </a:p>
          <a:p>
            <a:pPr marL="0" marR="0" lvl="0" indent="0" algn="ctr" defTabSz="914400" rtl="0" eaLnBrk="0" fontAlgn="base" latinLnBrk="0" hangingPunct="0">
              <a:lnSpc>
                <a:spcPct val="120000"/>
              </a:lnSpc>
              <a:spcBef>
                <a:spcPct val="0"/>
              </a:spcBef>
              <a:spcAft>
                <a:spcPct val="0"/>
              </a:spcAft>
              <a:buClrTx/>
              <a:buSzTx/>
              <a:buFontTx/>
              <a:buNone/>
              <a:tabLst/>
            </a:pPr>
            <a:r>
              <a:rPr kumimoji="0" lang="en-GB" altLang="en-US" sz="4400" b="1" i="0" u="none" strike="noStrike" cap="none" normalizeH="0" baseline="0" dirty="0">
                <a:ln>
                  <a:noFill/>
                </a:ln>
                <a:solidFill>
                  <a:schemeClr val="tx1">
                    <a:lumMod val="75000"/>
                    <a:lumOff val="25000"/>
                  </a:schemeClr>
                </a:solidFill>
                <a:effectLst/>
                <a:latin typeface="+mj-lt"/>
                <a:ea typeface="Calibri" panose="020F0502020204030204" pitchFamily="34" charset="0"/>
              </a:rPr>
              <a:t>Participants will have a choice between online and face-to-face sessions, as this approach could help patients successfully complete their treatment giving them more opportunities to attend necessary CBT.</a:t>
            </a:r>
            <a:endParaRPr kumimoji="0" lang="en-GB" altLang="en-US" sz="4400" b="0" i="0" u="none" strike="noStrike" cap="none" normalizeH="0" baseline="0" dirty="0">
              <a:ln>
                <a:noFill/>
              </a:ln>
              <a:solidFill>
                <a:schemeClr val="tx1">
                  <a:lumMod val="75000"/>
                  <a:lumOff val="25000"/>
                </a:schemeClr>
              </a:solidFill>
              <a:effectLst/>
              <a:latin typeface="+mj-lt"/>
            </a:endParaRPr>
          </a:p>
          <a:p>
            <a:pPr marL="0" indent="0">
              <a:lnSpc>
                <a:spcPct val="120000"/>
              </a:lnSpc>
              <a:buNone/>
            </a:pPr>
            <a:endParaRPr lang="en-GB" sz="4400" dirty="0">
              <a:solidFill>
                <a:schemeClr val="tx1">
                  <a:lumMod val="75000"/>
                  <a:lumOff val="25000"/>
                </a:schemeClr>
              </a:solidFill>
              <a:effectLst/>
              <a:latin typeface="+mj-lt"/>
              <a:ea typeface="Times New Roman" panose="02020603050405020304" pitchFamily="18" charset="0"/>
              <a:cs typeface="Calibri" panose="020F0502020204030204" pitchFamily="34" charset="0"/>
            </a:endParaRPr>
          </a:p>
          <a:p>
            <a:pPr marL="0" indent="0">
              <a:lnSpc>
                <a:spcPct val="120000"/>
              </a:lnSpc>
              <a:buNone/>
            </a:pPr>
            <a:r>
              <a:rPr lang="en-GB" sz="4400" dirty="0">
                <a:solidFill>
                  <a:schemeClr val="tx1">
                    <a:lumMod val="75000"/>
                    <a:lumOff val="25000"/>
                  </a:schemeClr>
                </a:solidFill>
                <a:effectLst/>
                <a:latin typeface="+mj-lt"/>
                <a:ea typeface="Times New Roman" panose="02020603050405020304" pitchFamily="18" charset="0"/>
                <a:cs typeface="Calibri" panose="020F0502020204030204" pitchFamily="34" charset="0"/>
              </a:rPr>
              <a:t>Moreover, participants will be encouraged to change their lifestyles. There will take part in 30 minutes of aerobic sessions three times per week during the 12 weeks as </a:t>
            </a:r>
            <a:r>
              <a:rPr lang="en-GB" sz="4400" dirty="0">
                <a:solidFill>
                  <a:schemeClr val="tx1">
                    <a:lumMod val="75000"/>
                    <a:lumOff val="25000"/>
                  </a:schemeClr>
                </a:solidFill>
                <a:effectLst/>
                <a:latin typeface="+mj-lt"/>
                <a:ea typeface="Calibri" panose="020F0502020204030204" pitchFamily="34" charset="0"/>
              </a:rPr>
              <a:t>Herring et al.(2011)found </a:t>
            </a:r>
            <a:r>
              <a:rPr lang="en-GB" sz="4400" dirty="0">
                <a:solidFill>
                  <a:schemeClr val="tx1">
                    <a:lumMod val="75000"/>
                    <a:lumOff val="25000"/>
                  </a:schemeClr>
                </a:solidFill>
                <a:effectLst/>
                <a:latin typeface="+mj-lt"/>
                <a:ea typeface="Times New Roman" panose="02020603050405020304" pitchFamily="18" charset="0"/>
              </a:rPr>
              <a:t>that </a:t>
            </a:r>
            <a:r>
              <a:rPr lang="en-GB" sz="4400" dirty="0">
                <a:solidFill>
                  <a:schemeClr val="tx1">
                    <a:lumMod val="75000"/>
                    <a:lumOff val="25000"/>
                  </a:schemeClr>
                </a:solidFill>
                <a:effectLst/>
                <a:latin typeface="+mj-lt"/>
                <a:ea typeface="Calibri" panose="020F0502020204030204" pitchFamily="34" charset="0"/>
              </a:rPr>
              <a:t>six weeks of </a:t>
            </a:r>
            <a:r>
              <a:rPr lang="en-GB" sz="4400" b="1" dirty="0">
                <a:solidFill>
                  <a:schemeClr val="tx1">
                    <a:lumMod val="75000"/>
                    <a:lumOff val="25000"/>
                  </a:schemeClr>
                </a:solidFill>
                <a:effectLst/>
                <a:latin typeface="+mj-lt"/>
                <a:ea typeface="Calibri" panose="020F0502020204030204" pitchFamily="34" charset="0"/>
              </a:rPr>
              <a:t>resistance and aerobic exercise </a:t>
            </a:r>
            <a:r>
              <a:rPr lang="en-GB" sz="4400" dirty="0">
                <a:solidFill>
                  <a:schemeClr val="tx1">
                    <a:lumMod val="75000"/>
                    <a:lumOff val="25000"/>
                  </a:schemeClr>
                </a:solidFill>
                <a:effectLst/>
                <a:latin typeface="+mj-lt"/>
                <a:ea typeface="Calibri" panose="020F0502020204030204" pitchFamily="34" charset="0"/>
              </a:rPr>
              <a:t>training resulted in </a:t>
            </a:r>
            <a:r>
              <a:rPr lang="en-GB" sz="4400" b="1" dirty="0">
                <a:solidFill>
                  <a:schemeClr val="tx1">
                    <a:lumMod val="75000"/>
                    <a:lumOff val="25000"/>
                  </a:schemeClr>
                </a:solidFill>
                <a:effectLst/>
                <a:latin typeface="+mj-lt"/>
                <a:ea typeface="Calibri" panose="020F0502020204030204" pitchFamily="34" charset="0"/>
              </a:rPr>
              <a:t>significant improvements in the signs and symptoms of GAD</a:t>
            </a:r>
            <a:r>
              <a:rPr lang="en-GB" sz="4400" dirty="0">
                <a:solidFill>
                  <a:schemeClr val="tx1">
                    <a:lumMod val="75000"/>
                    <a:lumOff val="25000"/>
                  </a:schemeClr>
                </a:solidFill>
                <a:effectLst/>
                <a:latin typeface="+mj-lt"/>
                <a:ea typeface="Calibri" panose="020F0502020204030204" pitchFamily="34" charset="0"/>
              </a:rPr>
              <a:t>, especially in a decrease in anxiety, tension and irritability. </a:t>
            </a:r>
            <a:endParaRPr lang="en-GB" sz="4400" dirty="0">
              <a:solidFill>
                <a:schemeClr val="tx1">
                  <a:lumMod val="75000"/>
                  <a:lumOff val="25000"/>
                </a:schemeClr>
              </a:solidFill>
              <a:effectLst/>
              <a:latin typeface="+mj-lt"/>
              <a:ea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0C4A4221-DA9E-1F82-30DD-B31C0645FEE0}"/>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9F9D6538-C936-36E7-030A-64DEC552F8F8}"/>
              </a:ext>
            </a:extLst>
          </p:cNvPr>
          <p:cNvSpPr>
            <a:spLocks noGrp="1"/>
          </p:cNvSpPr>
          <p:nvPr>
            <p:ph type="sldNum" sz="quarter" idx="11"/>
          </p:nvPr>
        </p:nvSpPr>
        <p:spPr/>
        <p:txBody>
          <a:bodyPr/>
          <a:lstStyle/>
          <a:p>
            <a:pPr rtl="0"/>
            <a:fld id="{294A09A9-5501-47C1-A89A-A340965A2BE2}" type="slidenum">
              <a:rPr lang="en-GB" smtClean="0"/>
              <a:pPr rtl="0"/>
              <a:t>15</a:t>
            </a:fld>
            <a:endParaRPr lang="en-GB" dirty="0"/>
          </a:p>
        </p:txBody>
      </p:sp>
    </p:spTree>
    <p:extLst>
      <p:ext uri="{BB962C8B-B14F-4D97-AF65-F5344CB8AC3E}">
        <p14:creationId xmlns:p14="http://schemas.microsoft.com/office/powerpoint/2010/main" val="521470716"/>
      </p:ext>
    </p:extLst>
  </p:cSld>
  <p:clrMapOvr>
    <a:masterClrMapping/>
  </p:clrMapOvr>
  <mc:AlternateContent xmlns:mc="http://schemas.openxmlformats.org/markup-compatibility/2006" xmlns:p14="http://schemas.microsoft.com/office/powerpoint/2010/main">
    <mc:Choice Requires="p14">
      <p:transition spd="slow" p14:dur="2000" advTm="95884"/>
    </mc:Choice>
    <mc:Fallback xmlns="">
      <p:transition spd="slow" advTm="95884"/>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B7637-0CCC-9C15-B837-3BC410686DD3}"/>
              </a:ext>
            </a:extLst>
          </p:cNvPr>
          <p:cNvSpPr>
            <a:spLocks noGrp="1"/>
          </p:cNvSpPr>
          <p:nvPr>
            <p:ph type="title"/>
          </p:nvPr>
        </p:nvSpPr>
        <p:spPr/>
        <p:txBody>
          <a:bodyPr/>
          <a:lstStyle/>
          <a:p>
            <a:r>
              <a:rPr lang="en-GB" sz="4400" dirty="0">
                <a:solidFill>
                  <a:schemeClr val="accent3"/>
                </a:solidFill>
                <a:latin typeface="+mj-lt"/>
                <a:cs typeface="Gill Sans Light" panose="020B0302020104020203" pitchFamily="34" charset="-79"/>
              </a:rPr>
              <a:t>Outcome measures</a:t>
            </a:r>
            <a:br>
              <a:rPr lang="en-GB" sz="4400" dirty="0">
                <a:solidFill>
                  <a:schemeClr val="accent3"/>
                </a:solidFill>
                <a:latin typeface="+mj-lt"/>
                <a:cs typeface="Gill Sans Light" panose="020B0302020104020203" pitchFamily="34" charset="-79"/>
              </a:rPr>
            </a:br>
            <a:endParaRPr lang="en-GB" dirty="0"/>
          </a:p>
        </p:txBody>
      </p:sp>
      <p:sp>
        <p:nvSpPr>
          <p:cNvPr id="4" name="Slide Number Placeholder 3">
            <a:extLst>
              <a:ext uri="{FF2B5EF4-FFF2-40B4-BE49-F238E27FC236}">
                <a16:creationId xmlns:a16="http://schemas.microsoft.com/office/drawing/2014/main" id="{2A8DE50E-4037-EA23-2F6D-40EA9476115D}"/>
              </a:ext>
            </a:extLst>
          </p:cNvPr>
          <p:cNvSpPr>
            <a:spLocks noGrp="1"/>
          </p:cNvSpPr>
          <p:nvPr>
            <p:ph type="sldNum" sz="quarter" idx="12"/>
          </p:nvPr>
        </p:nvSpPr>
        <p:spPr/>
        <p:txBody>
          <a:bodyPr/>
          <a:lstStyle/>
          <a:p>
            <a:pPr rtl="0"/>
            <a:fld id="{294A09A9-5501-47C1-A89A-A340965A2BE2}" type="slidenum">
              <a:rPr lang="en-GB" smtClean="0"/>
              <a:t>16</a:t>
            </a:fld>
            <a:endParaRPr lang="en-GB" dirty="0"/>
          </a:p>
        </p:txBody>
      </p:sp>
      <p:sp>
        <p:nvSpPr>
          <p:cNvPr id="8" name="TextBox 7">
            <a:extLst>
              <a:ext uri="{FF2B5EF4-FFF2-40B4-BE49-F238E27FC236}">
                <a16:creationId xmlns:a16="http://schemas.microsoft.com/office/drawing/2014/main" id="{4701C26E-0705-36BA-0763-F8EF2FAB001B}"/>
              </a:ext>
            </a:extLst>
          </p:cNvPr>
          <p:cNvSpPr txBox="1"/>
          <p:nvPr/>
        </p:nvSpPr>
        <p:spPr>
          <a:xfrm>
            <a:off x="381000" y="5431809"/>
            <a:ext cx="11429999" cy="1145826"/>
          </a:xfrm>
          <a:prstGeom prst="rect">
            <a:avLst/>
          </a:prstGeom>
          <a:noFill/>
        </p:spPr>
        <p:txBody>
          <a:bodyPr wrap="square" rtlCol="0">
            <a:spAutoFit/>
          </a:bodyPr>
          <a:lstStyle/>
          <a:p>
            <a:pPr algn="ctr">
              <a:lnSpc>
                <a:spcPct val="150000"/>
              </a:lnSpc>
              <a:spcAft>
                <a:spcPts val="1000"/>
              </a:spcAft>
            </a:pPr>
            <a:r>
              <a:rPr lang="en-GB" sz="2400" b="1" kern="100" dirty="0">
                <a:solidFill>
                  <a:schemeClr val="tx1">
                    <a:lumMod val="75000"/>
                    <a:lumOff val="25000"/>
                  </a:schemeClr>
                </a:solidFill>
                <a:effectLst/>
                <a:latin typeface="+mj-lt"/>
                <a:ea typeface="Calibri" panose="020F0502020204030204" pitchFamily="34" charset="0"/>
                <a:cs typeface="Calibri" panose="020F0502020204030204" pitchFamily="34" charset="0"/>
              </a:rPr>
              <a:t>There is expected to be a significant improvement in decreased anxiety after the 12 weeks of treatment, and patients will </a:t>
            </a:r>
            <a:r>
              <a:rPr lang="en-GB" sz="2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no longer meet diagnostic criteria. </a:t>
            </a:r>
          </a:p>
        </p:txBody>
      </p:sp>
      <p:sp>
        <p:nvSpPr>
          <p:cNvPr id="9" name="Rectangle 3">
            <a:extLst>
              <a:ext uri="{FF2B5EF4-FFF2-40B4-BE49-F238E27FC236}">
                <a16:creationId xmlns:a16="http://schemas.microsoft.com/office/drawing/2014/main" id="{75335E09-85E3-86CA-766A-9F2C2022C282}"/>
              </a:ext>
            </a:extLst>
          </p:cNvPr>
          <p:cNvSpPr>
            <a:spLocks noChangeArrowheads="1"/>
          </p:cNvSpPr>
          <p:nvPr/>
        </p:nvSpPr>
        <p:spPr bwMode="auto">
          <a:xfrm>
            <a:off x="381000" y="2153314"/>
            <a:ext cx="11430000" cy="1892826"/>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mj-lt"/>
                <a:ea typeface="Calibri" panose="020F0502020204030204" pitchFamily="34" charset="0"/>
                <a:cs typeface="Calibri" panose="020F0502020204030204" pitchFamily="34" charset="0"/>
              </a:rPr>
              <a:t>As an assessment tool before the treatment  and then two weeks after the treatment will finish, screening tools such as the Generalised Anxiety Disorder 7 scale (GAD-7) will be used</a:t>
            </a:r>
            <a:r>
              <a:rPr kumimoji="0" lang="en-GB" altLang="en-US" sz="2400" b="0" i="0" u="none" strike="noStrike" cap="none" normalizeH="0" baseline="0" dirty="0">
                <a:ln>
                  <a:noFill/>
                </a:ln>
                <a:solidFill>
                  <a:schemeClr val="tx1"/>
                </a:solidFill>
                <a:effectLst/>
                <a:latin typeface="+mj-lt"/>
              </a:rPr>
              <a:t>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j-lt"/>
                <a:ea typeface="Calibri" panose="020F0502020204030204" pitchFamily="34" charset="0"/>
                <a:cs typeface="Calibri" panose="020F0502020204030204" pitchFamily="34" charset="0"/>
              </a:rPr>
              <a:t>GAD-7 is a validated and reliable seven-item tool successfully used for assessing GAD patients by </a:t>
            </a:r>
            <a:r>
              <a:rPr kumimoji="0" lang="en-GB" altLang="en-US" sz="2400" b="0" i="0" u="none" strike="noStrike" cap="none" normalizeH="0" baseline="0" dirty="0" err="1">
                <a:ln>
                  <a:noFill/>
                </a:ln>
                <a:solidFill>
                  <a:srgbClr val="222222"/>
                </a:solidFill>
                <a:effectLst/>
                <a:latin typeface="+mj-lt"/>
                <a:ea typeface="Calibri" panose="020F0502020204030204" pitchFamily="34" charset="0"/>
                <a:cs typeface="Calibri" panose="020F0502020204030204" pitchFamily="34" charset="0"/>
              </a:rPr>
              <a:t>Pieh</a:t>
            </a:r>
            <a:r>
              <a:rPr kumimoji="0" lang="en-GB" altLang="en-US" sz="2400" b="0" i="0" u="none" strike="noStrike" cap="none" normalizeH="0" baseline="0" dirty="0">
                <a:ln>
                  <a:noFill/>
                </a:ln>
                <a:solidFill>
                  <a:srgbClr val="222222"/>
                </a:solidFill>
                <a:effectLst/>
                <a:latin typeface="+mj-lt"/>
                <a:ea typeface="Calibri" panose="020F0502020204030204" pitchFamily="34" charset="0"/>
                <a:cs typeface="Calibri" panose="020F0502020204030204" pitchFamily="34" charset="0"/>
              </a:rPr>
              <a:t> et al. (2021) and Hall et al. (2022). </a:t>
            </a:r>
            <a:endParaRPr kumimoji="0" lang="en-GB" altLang="en-US" sz="2400" b="0" i="0" u="none" strike="noStrike" cap="none" normalizeH="0" baseline="0" dirty="0">
              <a:ln>
                <a:noFill/>
              </a:ln>
              <a:solidFill>
                <a:schemeClr val="tx1"/>
              </a:solidFill>
              <a:effectLst/>
              <a:latin typeface="+mj-l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err="1">
                <a:ln>
                  <a:noFill/>
                </a:ln>
                <a:solidFill>
                  <a:srgbClr val="222222"/>
                </a:solidFill>
                <a:effectLst/>
                <a:latin typeface="+mj-lt"/>
                <a:ea typeface="Calibri" panose="020F0502020204030204" pitchFamily="34" charset="0"/>
                <a:cs typeface="Calibri" panose="020F0502020204030204" pitchFamily="34" charset="0"/>
              </a:rPr>
              <a:t>Cutoff</a:t>
            </a:r>
            <a:r>
              <a:rPr kumimoji="0" lang="en-GB" altLang="en-US" sz="2400" b="0" i="0" u="none" strike="noStrike" cap="none" normalizeH="0" baseline="0" dirty="0">
                <a:ln>
                  <a:noFill/>
                </a:ln>
                <a:solidFill>
                  <a:srgbClr val="222222"/>
                </a:solidFill>
                <a:effectLst/>
                <a:latin typeface="+mj-lt"/>
                <a:ea typeface="Calibri" panose="020F0502020204030204" pitchFamily="34" charset="0"/>
                <a:cs typeface="Calibri" panose="020F0502020204030204" pitchFamily="34" charset="0"/>
              </a:rPr>
              <a:t> point:</a:t>
            </a:r>
            <a:endParaRPr kumimoji="0" lang="en-GB" altLang="en-US" sz="2400" b="0" i="0" u="none" strike="noStrike" cap="none" normalizeH="0" baseline="0" dirty="0">
              <a:ln>
                <a:noFill/>
              </a:ln>
              <a:solidFill>
                <a:schemeClr val="tx1"/>
              </a:solidFill>
              <a:effectLst/>
              <a:latin typeface="+mj-lt"/>
            </a:endParaRPr>
          </a:p>
        </p:txBody>
      </p:sp>
      <p:graphicFrame>
        <p:nvGraphicFramePr>
          <p:cNvPr id="10" name="Diagram 9">
            <a:extLst>
              <a:ext uri="{FF2B5EF4-FFF2-40B4-BE49-F238E27FC236}">
                <a16:creationId xmlns:a16="http://schemas.microsoft.com/office/drawing/2014/main" id="{23272BC0-32EE-2947-4AA1-B5BFA578D0BF}"/>
              </a:ext>
            </a:extLst>
          </p:cNvPr>
          <p:cNvGraphicFramePr/>
          <p:nvPr>
            <p:extLst>
              <p:ext uri="{D42A27DB-BD31-4B8C-83A1-F6EECF244321}">
                <p14:modId xmlns:p14="http://schemas.microsoft.com/office/powerpoint/2010/main" val="1712606213"/>
              </p:ext>
            </p:extLst>
          </p:nvPr>
        </p:nvGraphicFramePr>
        <p:xfrm>
          <a:off x="1897180" y="4203510"/>
          <a:ext cx="8285707" cy="91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5818166"/>
      </p:ext>
    </p:extLst>
  </p:cSld>
  <p:clrMapOvr>
    <a:masterClrMapping/>
  </p:clrMapOvr>
  <mc:AlternateContent xmlns:mc="http://schemas.openxmlformats.org/markup-compatibility/2006" xmlns:p14="http://schemas.microsoft.com/office/powerpoint/2010/main">
    <mc:Choice Requires="p14">
      <p:transition spd="slow" p14:dur="2000" advTm="44587"/>
    </mc:Choice>
    <mc:Fallback xmlns="">
      <p:transition spd="slow" advTm="44587"/>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4157-869F-9BBE-CFCF-717129CA6907}"/>
              </a:ext>
            </a:extLst>
          </p:cNvPr>
          <p:cNvSpPr>
            <a:spLocks noGrp="1"/>
          </p:cNvSpPr>
          <p:nvPr>
            <p:ph type="title"/>
          </p:nvPr>
        </p:nvSpPr>
        <p:spPr>
          <a:xfrm>
            <a:off x="1748028" y="1389888"/>
            <a:ext cx="8695944" cy="1325880"/>
          </a:xfrm>
        </p:spPr>
        <p:txBody>
          <a:bodyPr rtlCol="0"/>
          <a:lstStyle>
            <a:defPPr>
              <a:defRPr lang="en-GB"/>
            </a:defPPr>
          </a:lstStyle>
          <a:p>
            <a:pPr rtl="0"/>
            <a:r>
              <a:rPr lang="en-GB" dirty="0">
                <a:solidFill>
                  <a:schemeClr val="accent3"/>
                </a:solidFill>
              </a:rPr>
              <a:t> </a:t>
            </a:r>
            <a:endParaRPr lang="en-GB" dirty="0"/>
          </a:p>
        </p:txBody>
      </p:sp>
      <p:sp>
        <p:nvSpPr>
          <p:cNvPr id="3" name="Content Placeholder 2">
            <a:extLst>
              <a:ext uri="{FF2B5EF4-FFF2-40B4-BE49-F238E27FC236}">
                <a16:creationId xmlns:a16="http://schemas.microsoft.com/office/drawing/2014/main" id="{DC9AC05D-560D-1665-8879-549C0B4EDE5C}"/>
              </a:ext>
            </a:extLst>
          </p:cNvPr>
          <p:cNvSpPr>
            <a:spLocks noGrp="1"/>
          </p:cNvSpPr>
          <p:nvPr>
            <p:ph idx="1"/>
          </p:nvPr>
        </p:nvSpPr>
        <p:spPr>
          <a:xfrm>
            <a:off x="1748028" y="1105469"/>
            <a:ext cx="8695944" cy="4362643"/>
          </a:xfrm>
        </p:spPr>
        <p:txBody>
          <a:bodyPr rtlCol="0">
            <a:normAutofit fontScale="85000" lnSpcReduction="20000"/>
          </a:bodyPr>
          <a:lstStyle>
            <a:defPPr>
              <a:defRPr lang="en-GB"/>
            </a:defPPr>
          </a:lstStyle>
          <a:p>
            <a:pPr>
              <a:lnSpc>
                <a:spcPct val="150000"/>
              </a:lnSpc>
              <a:spcAft>
                <a:spcPts val="1000"/>
              </a:spcAft>
            </a:pPr>
            <a:r>
              <a:rPr lang="en-GB" sz="2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Ethical considerations</a:t>
            </a:r>
            <a:endPar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a:p>
            <a:pP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CBT uses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exposure to triggers </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as a form of therapy (</a:t>
            </a:r>
            <a:r>
              <a:rPr lang="en-GB" sz="19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Szkodny</a:t>
            </a:r>
            <a:r>
              <a:rPr lang="en-GB" sz="19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al.,2014)</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This approach can have some ethical considerations as the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patient can feel distressed and worse than before the therapy</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The therapist's knowledge, competencies and experience in exposure treatment seem to be vital to avoiding participant harm (Olatunji et al.,2009)</a:t>
            </a:r>
          </a:p>
          <a:p>
            <a:pP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Patients with GAD are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 vulnerable groups of people, so their participation must be voluntary. </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Each individual has a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different perception of the treatment</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and whatever someone sees as beneficial for others can be harmful (</a:t>
            </a:r>
            <a:r>
              <a:rPr lang="en-GB" sz="19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Manderius</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al.,2023). </a:t>
            </a:r>
          </a:p>
          <a:p>
            <a:pPr>
              <a:lnSpc>
                <a:spcPct val="150000"/>
              </a:lnSpc>
              <a:spcAft>
                <a:spcPts val="1000"/>
              </a:spcAft>
            </a:pPr>
            <a:r>
              <a:rPr lang="en-GB" sz="1900" b="1" kern="100" dirty="0">
                <a:solidFill>
                  <a:schemeClr val="tx1">
                    <a:lumMod val="75000"/>
                    <a:lumOff val="25000"/>
                  </a:schemeClr>
                </a:solidFill>
                <a:latin typeface="+mj-lt"/>
                <a:ea typeface="Calibri" panose="020F0502020204030204" pitchFamily="34" charset="0"/>
                <a:cs typeface="Times New Roman" panose="02020603050405020304" pitchFamily="18" charset="0"/>
              </a:rPr>
              <a:t>I</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ndividual consent,  integrity, dignity, and self-determination must be respected at every stage of the treatment. </a:t>
            </a:r>
          </a:p>
          <a:p>
            <a:pPr marL="0" indent="0" rtl="0">
              <a:lnSpc>
                <a:spcPct val="100000"/>
              </a:lnSpc>
              <a:buNone/>
            </a:pPr>
            <a:endParaRPr lang="en-GB" dirty="0">
              <a:solidFill>
                <a:schemeClr val="accent3"/>
              </a:solidFill>
              <a:cs typeface="Calibri"/>
            </a:endParaRPr>
          </a:p>
        </p:txBody>
      </p:sp>
      <p:sp>
        <p:nvSpPr>
          <p:cNvPr id="4" name="Footer Placeholder 3">
            <a:extLst>
              <a:ext uri="{FF2B5EF4-FFF2-40B4-BE49-F238E27FC236}">
                <a16:creationId xmlns:a16="http://schemas.microsoft.com/office/drawing/2014/main" id="{8EF088D1-E89A-FD55-EB44-49411774536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94026A48-6EF8-D4D0-2C6E-1F96935EA501}"/>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17</a:t>
            </a:fld>
            <a:endParaRPr lang="en-GB" dirty="0"/>
          </a:p>
        </p:txBody>
      </p:sp>
    </p:spTree>
    <p:extLst>
      <p:ext uri="{BB962C8B-B14F-4D97-AF65-F5344CB8AC3E}">
        <p14:creationId xmlns:p14="http://schemas.microsoft.com/office/powerpoint/2010/main" val="520700503"/>
      </p:ext>
    </p:extLst>
  </p:cSld>
  <p:clrMapOvr>
    <a:masterClrMapping/>
  </p:clrMapOvr>
  <mc:AlternateContent xmlns:mc="http://schemas.openxmlformats.org/markup-compatibility/2006" xmlns:p14="http://schemas.microsoft.com/office/powerpoint/2010/main">
    <mc:Choice Requires="p14">
      <p:transition spd="slow" p14:dur="2000" advTm="55395"/>
    </mc:Choice>
    <mc:Fallback xmlns="">
      <p:transition spd="slow" advTm="5539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45065-9C57-243B-5524-290347B9336A}"/>
              </a:ext>
            </a:extLst>
          </p:cNvPr>
          <p:cNvSpPr>
            <a:spLocks noGrp="1"/>
          </p:cNvSpPr>
          <p:nvPr>
            <p:ph type="title"/>
          </p:nvPr>
        </p:nvSpPr>
        <p:spPr/>
        <p:txBody>
          <a:bodyPr>
            <a:normAutofit/>
          </a:bodyPr>
          <a:lstStyle/>
          <a:p>
            <a:r>
              <a:rPr lang="en-GB" sz="3600" dirty="0"/>
              <a:t>References</a:t>
            </a:r>
          </a:p>
        </p:txBody>
      </p:sp>
      <p:sp>
        <p:nvSpPr>
          <p:cNvPr id="3" name="Content Placeholder 2">
            <a:extLst>
              <a:ext uri="{FF2B5EF4-FFF2-40B4-BE49-F238E27FC236}">
                <a16:creationId xmlns:a16="http://schemas.microsoft.com/office/drawing/2014/main" id="{4E3FF2D6-988D-6384-86C8-781816ECB445}"/>
              </a:ext>
            </a:extLst>
          </p:cNvPr>
          <p:cNvSpPr>
            <a:spLocks noGrp="1"/>
          </p:cNvSpPr>
          <p:nvPr>
            <p:ph idx="1"/>
          </p:nvPr>
        </p:nvSpPr>
        <p:spPr>
          <a:xfrm>
            <a:off x="0" y="1390650"/>
            <a:ext cx="12192000" cy="5330825"/>
          </a:xfrm>
        </p:spPr>
        <p:txBody>
          <a:bodyPr>
            <a:normAutofit fontScale="47500" lnSpcReduction="20000"/>
          </a:bodyPr>
          <a:lstStyle/>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Al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Anouti</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F., Grant, W. B., Thomas, J.,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AlBlooshi</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Karras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(2022). Associations between Dietary Intake of Vitamin D, Sun Exposure, and Generalized Anxiety among College Women.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Nutrients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14</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(24), 5327.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American Psychiatric Association Division of Research. (2013). Highlights of changes from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dsm</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-iv to dsm-5: Somatic symptom and related disorders.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Focus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11</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 525-527.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Bandelow</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Sher, L.,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Bunevicius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 Hollander, E., Kasper, S., Zohar, J.,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Möller</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H.-J. (2012). Guidelines for the pharmacological treatment of anxiety disorders, obsessive-compulsive disorder and posttraumatic stress disorder in primary care.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International Journal of Psychiatry in Clinical Practice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16</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77–84. https://doi.org/10.3109/13651501.2012.667114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Bandelow</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B.,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Reitt</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Röver</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Michaelis, S.,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Görlich</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Y.,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Wedekind</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 (2015). Efficacy of treatments for anxiety disorders: a meta-analysis.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International clinical psychopharmacology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 183-192.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Bandelow</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B.,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Sagebiel</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Belz</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Görlich</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Y., Michaelis, S.,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Wedekind</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 (2018). Enduring effects of psychological treatments for anxiety disorders: meta-analysis of follow-up studies.</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 British Journal of Psychiatry, 212</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(6), 333-338. https://doi.org/10.1192/bjp.2018.49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Borkovec</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 D., Newman, M. G., Pincus, A. L., &amp; Lytle, R. (2002). A component analysis of cognitive-</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behavioral</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therapy for generalised anxiety disorder and the role of interpersonal problems.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consulting and clinical psychology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70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288.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Butnoriene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Bunevicius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Saudargiene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Nemeroff</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B.,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Norkus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Ciceniene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V.,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Bunevicius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 (2015). Metabolic syndrome, major depression, generalised anxiety disorder, and ten-year all-cause and cardiovascular mortality in middle aged and elderly patients.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International journal of cardiology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190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360-366.</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Carl, E., Witcraft, S. M., Kauffman, B. Y., Gillespie, E. M., Becker, E. S.,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Cuijpers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 ... &amp; Powers, M. B. (2020). Psychological and pharmacological treatments for generalised anxiety disorder (GAD): a meta-analysis of randomised controlled trials.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Cognitive Behaviour Therapy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49</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1-21.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DeMartini, J., Patel, G., &amp; Fancher, T. L. (2019). Generalised anxiety disorder.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Annals of internal medicine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170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(7), ITC49-ITC64.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Erickson, S. R., Guthrie, S.,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VanEtten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‐Lee, M.,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Himle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Hoffman, J., Santos, S. F., ... &amp; Abelson, J. L. (2009). Severity of anxiety and work‐related outcomes of patients with anxiety disorders.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Depression and Anxiety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26</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(12), 1165-1171.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A51A0CE5-8FD5-4138-035D-C4A4F0BEF837}"/>
              </a:ext>
            </a:extLst>
          </p:cNvPr>
          <p:cNvSpPr>
            <a:spLocks noGrp="1"/>
          </p:cNvSpPr>
          <p:nvPr>
            <p:ph type="sldNum" sz="quarter" idx="11"/>
          </p:nvPr>
        </p:nvSpPr>
        <p:spPr/>
        <p:txBody>
          <a:bodyPr/>
          <a:lstStyle/>
          <a:p>
            <a:pPr rtl="0"/>
            <a:fld id="{294A09A9-5501-47C1-A89A-A340965A2BE2}" type="slidenum">
              <a:rPr lang="en-GB" smtClean="0"/>
              <a:pPr rtl="0"/>
              <a:t>18</a:t>
            </a:fld>
            <a:endParaRPr lang="en-GB" dirty="0"/>
          </a:p>
        </p:txBody>
      </p:sp>
    </p:spTree>
    <p:extLst>
      <p:ext uri="{BB962C8B-B14F-4D97-AF65-F5344CB8AC3E}">
        <p14:creationId xmlns:p14="http://schemas.microsoft.com/office/powerpoint/2010/main" val="557247178"/>
      </p:ext>
    </p:extLst>
  </p:cSld>
  <p:clrMapOvr>
    <a:masterClrMapping/>
  </p:clrMapOvr>
  <mc:AlternateContent xmlns:mc="http://schemas.openxmlformats.org/markup-compatibility/2006" xmlns:p14="http://schemas.microsoft.com/office/powerpoint/2010/main">
    <mc:Choice Requires="p14">
      <p:transition spd="slow" p14:dur="2000" advTm="3940"/>
    </mc:Choice>
    <mc:Fallback xmlns="">
      <p:transition spd="slow" advTm="394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60FB7-FE1C-4BA7-E589-37AC3954EFC4}"/>
              </a:ext>
            </a:extLst>
          </p:cNvPr>
          <p:cNvSpPr>
            <a:spLocks noGrp="1"/>
          </p:cNvSpPr>
          <p:nvPr>
            <p:ph type="title"/>
          </p:nvPr>
        </p:nvSpPr>
        <p:spPr/>
        <p:txBody>
          <a:bodyPr/>
          <a:lstStyle/>
          <a:p>
            <a:r>
              <a:rPr lang="en-GB" sz="4400" dirty="0"/>
              <a:t>References</a:t>
            </a:r>
            <a:endParaRPr lang="en-GB" dirty="0"/>
          </a:p>
        </p:txBody>
      </p:sp>
      <p:sp>
        <p:nvSpPr>
          <p:cNvPr id="3" name="Content Placeholder 2">
            <a:extLst>
              <a:ext uri="{FF2B5EF4-FFF2-40B4-BE49-F238E27FC236}">
                <a16:creationId xmlns:a16="http://schemas.microsoft.com/office/drawing/2014/main" id="{BD14B18F-B6B6-A948-D0DB-BCE7AAE15B82}"/>
              </a:ext>
            </a:extLst>
          </p:cNvPr>
          <p:cNvSpPr>
            <a:spLocks noGrp="1"/>
          </p:cNvSpPr>
          <p:nvPr>
            <p:ph idx="1"/>
          </p:nvPr>
        </p:nvSpPr>
        <p:spPr>
          <a:xfrm>
            <a:off x="0" y="1314450"/>
            <a:ext cx="12192000" cy="5543550"/>
          </a:xfrm>
        </p:spPr>
        <p:txBody>
          <a:bodyPr>
            <a:normAutofit fontScale="55000" lnSpcReduction="20000"/>
          </a:bodyPr>
          <a:lstStyle/>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Evans, S. (2016). Mindfulness-based cognitive therapy for generalised anxiety disorder.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Mindfulness-based cognitive therapy: Innovative applications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145-154.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Fazelian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Amani, R.,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Paknahad</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Z.,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Kheiri</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Khajehali</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L. (2019). Effect of vitamin D supplement on mood status and inflammation in vitamin D deficient type 2 diabetic women with anxiety: a randomised clinical trial.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International journal of preventive medicine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Gottschalk, M. G.,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Domschke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K. (2022). Genetics of generalised anxiety disorder and related traits.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Dialogues in clinical neuroscience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Hall, L. R., Sanchez, K., da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Graca</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B., Bennett, M. M., Powers, M., &amp; Warren, A. M. (2022). Income differences and COVID-19: Impact on daily life and mental health.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Population Health Management</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25</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 384-391.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Herring, M. P., Jacob, M. L.,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Suveg</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&amp; O'Connor, P. J. (2011). Effects of short-term exercise training on signs and symptoms of generalised anxiety disorder.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Mental Health and Physical Activity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71-77.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Kandola,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Hendrikse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Lucassen, P. J.,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Yücel</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(2016). Aerobic exercise as a tool to improve hippocampal plasticity and function in humans: practical implications for mental health treatment.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Frontiers in human neuroscience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373.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Linden, </a:t>
            </a:r>
            <a:r>
              <a:rPr lang="en-GB" sz="1800" u="sng"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Zubraegel</a:t>
            </a:r>
            <a:r>
              <a:rPr lang="en-GB" sz="1800"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 Baer, T., Franke, U., &amp; Schlattmann, P. (2005</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Efficacy of Cognitive Behaviour Therapy in Generalised Anxiety Disorders: Results of a Controlled Clinical Trial (Berlin CBT-GAD Study).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Psychotherapy and Psychosomatics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74</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36–42. </a:t>
            </a:r>
            <a:r>
              <a:rPr lang="en-GB" sz="1800"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2"/>
              </a:rPr>
              <a:t>https://doi.org/10.1159/000082025</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Manderius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Clintståhl</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K.,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Sjöström</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K.,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Örmon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K. (2023). The psychiatric mental health nurse's ethical considerations regarding the use of coercive measures–a qualitative interview study.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BMC nursing</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22</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McDowell, C. P., Dishman, R. K., Gordon, B. R., &amp; Herring, M. P. (2019). Physical activity and anxiety: a systematic review and meta-analysis of prospective cohort studies.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American journal of preventive medicine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57</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 545-556.</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Miller, C. B., Gu, J., Henry, A. L., Davis, M. L.,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Espie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A., Stott, R., ... &amp; Carl, J. R. (2021). Feasibility and efficacy of a digital CBT intervention for symptoms of Generalised Anxiety Disorder: A randomised multiple-baseline study.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a:t>
            </a:r>
            <a:r>
              <a:rPr lang="en-GB" sz="1800" i="1"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Behavior</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Therapy and Experimental Psychiatry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70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101609.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6A8FFBA4-2656-5600-0B8B-F691CBCD9217}"/>
              </a:ext>
            </a:extLst>
          </p:cNvPr>
          <p:cNvSpPr>
            <a:spLocks noGrp="1"/>
          </p:cNvSpPr>
          <p:nvPr>
            <p:ph type="sldNum" sz="quarter" idx="11"/>
          </p:nvPr>
        </p:nvSpPr>
        <p:spPr/>
        <p:txBody>
          <a:bodyPr/>
          <a:lstStyle/>
          <a:p>
            <a:pPr rtl="0"/>
            <a:fld id="{294A09A9-5501-47C1-A89A-A340965A2BE2}" type="slidenum">
              <a:rPr lang="en-GB" smtClean="0"/>
              <a:pPr rtl="0"/>
              <a:t>19</a:t>
            </a:fld>
            <a:endParaRPr lang="en-GB" dirty="0"/>
          </a:p>
        </p:txBody>
      </p:sp>
    </p:spTree>
    <p:extLst>
      <p:ext uri="{BB962C8B-B14F-4D97-AF65-F5344CB8AC3E}">
        <p14:creationId xmlns:p14="http://schemas.microsoft.com/office/powerpoint/2010/main" val="458064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AFBD3-544B-0182-CD3D-9C7181A8DDC0}"/>
              </a:ext>
            </a:extLst>
          </p:cNvPr>
          <p:cNvSpPr>
            <a:spLocks noGrp="1"/>
          </p:cNvSpPr>
          <p:nvPr>
            <p:ph type="title"/>
          </p:nvPr>
        </p:nvSpPr>
        <p:spPr>
          <a:xfrm>
            <a:off x="838200" y="380999"/>
            <a:ext cx="10515600" cy="552451"/>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B0AAB2FA-4F76-8F3C-2251-CBAA7D286BE7}"/>
              </a:ext>
            </a:extLst>
          </p:cNvPr>
          <p:cNvSpPr>
            <a:spLocks noGrp="1"/>
          </p:cNvSpPr>
          <p:nvPr>
            <p:ph idx="1"/>
          </p:nvPr>
        </p:nvSpPr>
        <p:spPr>
          <a:xfrm>
            <a:off x="0" y="1085850"/>
            <a:ext cx="12192000" cy="5635625"/>
          </a:xfrm>
        </p:spPr>
        <p:txBody>
          <a:bodyPr>
            <a:normAutofit fontScale="40000" lnSpcReduction="20000"/>
          </a:bodyPr>
          <a:lstStyle/>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Moon, C. M., Kim, G. W., &amp; Jeong, G. W. (2014). Whole-brain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gray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matter volume abnormalities in patients with generalised anxiety disorder: voxel-based morphometry. </a:t>
            </a:r>
            <a:r>
              <a:rPr lang="en-GB" sz="1800" i="1"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Neuroreport</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25</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 184-189.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Moreno-Peral, 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Conejo-Cerón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Motrico</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E., Rodríguez-</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Morejón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Fernández, A., García-</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Campayo</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Bellón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Á. (2014). Risk factors for the onset of panic and generalised anxiety disorders in the general adult population: a systematic review of cohort studies.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affective disorders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168</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337-348.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Olatunji, B. O., Deacon, B. J., &amp; Abramowitz, J. S. (2009</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cruelest</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cure? Ethical issues in the implementation of exposure-based treatments.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Cognitive and </a:t>
            </a:r>
            <a:r>
              <a:rPr lang="en-GB" sz="1800" i="1"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Behavioral</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Practice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16</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172-180.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Patel, G., &amp; Fancher, T. L. (2013). Generalised anxiety disorder.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Annals of internal medicine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159</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(11), ITC6-1.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Pieh</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Budimir, S., Delgadillo, J.,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Barkham</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Fontaine, J. R., &amp; Probst, T. (2021). Mental health during COVID-19 lockdown in the United Kingdom.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Psychosomatic medicine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83</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 328-337.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Sarris, J., Moylan, S., Camfield, D.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Pase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Mischoulon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 Berk, M., ... &amp; Schweitzer, I. (2012). Complementary medicine, exercise, meditation, diet, and lifestyle modification for anxiety disorders: a review of current evidence.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Evidence-Based Complementary and Alternative Medicine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2012</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Schweitzer, I., Maguire, K., &amp; Ng, C. (2009). Sexual side-effects of contemporary antidepressants.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Australian &amp; New Zealand Journal of Psychiatry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43</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(9), 795-808.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Spiegelberger</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D., Gorsuch, R. L.,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Lushene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 E. (1970). Manual for the State-Trait anxiety inventory.(self-evaluation questionnaire).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Stein, Khoo, J.-P.,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Picarel-Blanchot</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F., Olivier, V., &amp; Van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Ameringen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(2021). Efficacy of Agomelatine 25–50 mg for the Treatment of Anxious Symptoms and Functional Impairment in Generalised Anxiety Disorder: A Meta-Analysis of Three Placebo-Controlled Studies.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Advances in Therapy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38</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 1567–1583. </a:t>
            </a:r>
            <a:r>
              <a:rPr lang="en-GB" sz="1800"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2"/>
              </a:rPr>
              <a:t>https://doi.org/10.1007/s12325-020-01583-9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Stein, D. J.,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Kazdin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E.,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Ruscio</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M., Chiu, W. T., Sampson, N.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Ziobrowski</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 N., ... &amp; Kessler, R. C. (2021). Perceived helpfulness of treatment for generalised anxiety disorder: a World Mental Health Surveys report.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BMC psychiatry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21</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1-14.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Steptoe, A. S., &amp; Butler, N. (1996). Sports participation and emotional well-being in adolescents.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Lancet</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347</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(9018), 1789-1792.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Szkodny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Newman, M. G.,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Goldfried</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R. (2014). Clinical Experiences in Conducting Empirically Supported Treatments for Generalised Anxiety Disorder. </a:t>
            </a:r>
            <a:r>
              <a:rPr lang="en-GB" sz="1800" i="1"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Behavior</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Therapy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45</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7–20. https://doi.org/10.1016/j.beth.2013.09.009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Vytal, K. E., Arkin, N. E., Overstreet, C., Lieberman, L.,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Grillon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(2016). Induced-anxiety differentially disrupts working memory in generalised anxiety disorder.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BMC psychiatry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16</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1-9.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800" kern="1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8D1D6897-236F-AD7D-74A2-48591FF76271}"/>
              </a:ext>
            </a:extLst>
          </p:cNvPr>
          <p:cNvSpPr>
            <a:spLocks noGrp="1"/>
          </p:cNvSpPr>
          <p:nvPr>
            <p:ph type="sldNum" sz="quarter" idx="11"/>
          </p:nvPr>
        </p:nvSpPr>
        <p:spPr/>
        <p:txBody>
          <a:bodyPr/>
          <a:lstStyle/>
          <a:p>
            <a:pPr rtl="0"/>
            <a:fld id="{294A09A9-5501-47C1-A89A-A340965A2BE2}" type="slidenum">
              <a:rPr lang="en-GB" smtClean="0"/>
              <a:pPr rtl="0"/>
              <a:t>20</a:t>
            </a:fld>
            <a:endParaRPr lang="en-GB" dirty="0"/>
          </a:p>
        </p:txBody>
      </p:sp>
    </p:spTree>
    <p:extLst>
      <p:ext uri="{BB962C8B-B14F-4D97-AF65-F5344CB8AC3E}">
        <p14:creationId xmlns:p14="http://schemas.microsoft.com/office/powerpoint/2010/main" val="7110482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rtlCol="0"/>
          <a:lstStyle>
            <a:defPPr>
              <a:defRPr lang="en-GB"/>
            </a:defPPr>
          </a:lstStyle>
          <a:p>
            <a:pPr rtl="0"/>
            <a:r>
              <a:rPr lang="en-GB"/>
              <a:t>Thank you</a:t>
            </a:r>
          </a:p>
        </p:txBody>
      </p:sp>
      <p:sp>
        <p:nvSpPr>
          <p:cNvPr id="5" name="Content Placeholder 4">
            <a:extLst>
              <a:ext uri="{FF2B5EF4-FFF2-40B4-BE49-F238E27FC236}">
                <a16:creationId xmlns:a16="http://schemas.microsoft.com/office/drawing/2014/main" id="{AAF5CF3F-E5EF-5769-3F83-24ADB4412BBF}"/>
              </a:ext>
            </a:extLst>
          </p:cNvPr>
          <p:cNvSpPr>
            <a:spLocks noGrp="1"/>
          </p:cNvSpPr>
          <p:nvPr>
            <p:ph idx="1"/>
          </p:nvPr>
        </p:nvSpPr>
        <p:spPr/>
        <p:txBody>
          <a:bodyPr rtlCol="0"/>
          <a:lstStyle>
            <a:defPPr>
              <a:defRPr lang="en-GB"/>
            </a:defPPr>
          </a:lstStyle>
          <a:p>
            <a:pPr rtl="0"/>
            <a:r>
              <a:rPr lang="en-GB" dirty="0">
                <a:latin typeface="+mj-lt"/>
              </a:rPr>
              <a:t>Magdalena Milewska ​</a:t>
            </a:r>
          </a:p>
          <a:p>
            <a:pPr algn="ctr" rtl="0"/>
            <a:r>
              <a:rPr lang="en-GB" dirty="0">
                <a:latin typeface="+mj-lt"/>
              </a:rPr>
              <a:t>2007586</a:t>
            </a:r>
          </a:p>
        </p:txBody>
      </p:sp>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997_TF56410444_Win32" id="{28F79E5F-1BE5-42C9-A610-CFFA28326A1C}" vid="{D035A384-0AAF-401E-9042-89215ED03EA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{3DE11052-F203-4678-BAA3-C89881944826}tf56410444_win32</Template>
  <TotalTime>678</TotalTime>
  <Words>3736</Words>
  <Application>Microsoft Office PowerPoint</Application>
  <PresentationFormat>Widescreen</PresentationFormat>
  <Paragraphs>169</Paragraphs>
  <Slides>21</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Arial</vt:lpstr>
      <vt:lpstr>Baskerville</vt:lpstr>
      <vt:lpstr>Baskerville Old Face</vt:lpstr>
      <vt:lpstr>Calibri</vt:lpstr>
      <vt:lpstr>Gill Sans Light</vt:lpstr>
      <vt:lpstr>Gill Sans Nova</vt:lpstr>
      <vt:lpstr>Gill Sans Nova Light</vt:lpstr>
      <vt:lpstr>Wingdings</vt:lpstr>
      <vt:lpstr>Office Theme</vt:lpstr>
      <vt:lpstr>     Rehabilitative Proposal for an individual with  Generalised Anxiety Disorder </vt:lpstr>
      <vt:lpstr>Agenda</vt:lpstr>
      <vt:lpstr>Lay summary </vt:lpstr>
      <vt:lpstr>Background literature</vt:lpstr>
      <vt:lpstr> DMS-5 (2013) criteria to diagnose GAD </vt:lpstr>
      <vt:lpstr>PowerPoint Presentation</vt:lpstr>
      <vt:lpstr>Some of the Causes and risk factors of GAD  </vt:lpstr>
      <vt:lpstr>Interesting facts</vt:lpstr>
      <vt:lpstr>Psychotherapy </vt:lpstr>
      <vt:lpstr>Psychotherapy</vt:lpstr>
      <vt:lpstr>Pharmacology </vt:lpstr>
      <vt:lpstr>PowerPoint Presentation</vt:lpstr>
      <vt:lpstr>PowerPoint Presentation</vt:lpstr>
      <vt:lpstr>PowerPoint Presentation</vt:lpstr>
      <vt:lpstr>PowerPoint Presentation</vt:lpstr>
      <vt:lpstr>Outcome measures </vt:lpstr>
      <vt:lpstr> </vt:lpstr>
      <vt:lpstr>References</vt:lpstr>
      <vt:lpstr>References</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Rehabilitative Proposal for an individual with  General Anxiety Disorder </dc:title>
  <dc:creator>Magda Daria Milewska</dc:creator>
  <cp:lastModifiedBy>Magda Daria Milewska</cp:lastModifiedBy>
  <cp:revision>18</cp:revision>
  <dcterms:created xsi:type="dcterms:W3CDTF">2023-04-27T08:42:27Z</dcterms:created>
  <dcterms:modified xsi:type="dcterms:W3CDTF">2023-05-02T00:21:12Z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