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4"/>
  </p:notesMasterIdLst>
  <p:handoutMasterIdLst>
    <p:handoutMasterId r:id="rId35"/>
  </p:handoutMasterIdLst>
  <p:sldIdLst>
    <p:sldId id="256" r:id="rId5"/>
    <p:sldId id="368" r:id="rId6"/>
    <p:sldId id="388" r:id="rId7"/>
    <p:sldId id="370" r:id="rId8"/>
    <p:sldId id="383" r:id="rId9"/>
    <p:sldId id="389" r:id="rId10"/>
    <p:sldId id="396" r:id="rId11"/>
    <p:sldId id="371" r:id="rId12"/>
    <p:sldId id="384" r:id="rId13"/>
    <p:sldId id="310" r:id="rId14"/>
    <p:sldId id="390" r:id="rId15"/>
    <p:sldId id="391" r:id="rId16"/>
    <p:sldId id="267" r:id="rId17"/>
    <p:sldId id="362" r:id="rId18"/>
    <p:sldId id="268" r:id="rId19"/>
    <p:sldId id="392" r:id="rId20"/>
    <p:sldId id="393" r:id="rId21"/>
    <p:sldId id="394" r:id="rId22"/>
    <p:sldId id="395" r:id="rId23"/>
    <p:sldId id="354" r:id="rId24"/>
    <p:sldId id="355" r:id="rId25"/>
    <p:sldId id="356" r:id="rId26"/>
    <p:sldId id="269" r:id="rId27"/>
    <p:sldId id="353" r:id="rId28"/>
    <p:sldId id="350" r:id="rId29"/>
    <p:sldId id="351" r:id="rId30"/>
    <p:sldId id="352" r:id="rId31"/>
    <p:sldId id="360" r:id="rId32"/>
    <p:sldId id="397"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1864" autoAdjust="0"/>
  </p:normalViewPr>
  <p:slideViewPr>
    <p:cSldViewPr>
      <p:cViewPr varScale="1">
        <p:scale>
          <a:sx n="102" d="100"/>
          <a:sy n="102" d="100"/>
        </p:scale>
        <p:origin x="1884" y="15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24/06/2026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271C06-530D-469F-A1BA-41779AB85BD4}" type="datetimeFigureOut">
              <a:rPr lang="en-GB" smtClean="0"/>
              <a:pPr/>
              <a:t>24/06/2026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A431A8-FCA0-4CBE-ABAB-A78DBAEF8320}" type="slidenum">
              <a:rPr lang="en-GB" smtClean="0"/>
              <a:pPr/>
              <a:t>‹#›</a:t>
            </a:fld>
            <a:endParaRPr lang="en-GB"/>
          </a:p>
        </p:txBody>
      </p:sp>
    </p:spTree>
    <p:extLst>
      <p:ext uri="{BB962C8B-B14F-4D97-AF65-F5344CB8AC3E}">
        <p14:creationId xmlns:p14="http://schemas.microsoft.com/office/powerpoint/2010/main" val="255964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hatis.techtarget.com/definition/matrix"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SWOT </a:t>
            </a:r>
            <a:r>
              <a:rPr lang="en-GB" sz="1200" b="0" i="0" u="sng" kern="1200" dirty="0">
                <a:solidFill>
                  <a:schemeClr val="tx1"/>
                </a:solidFill>
                <a:effectLst/>
                <a:latin typeface="+mn-lt"/>
                <a:ea typeface="+mn-ea"/>
                <a:cs typeface="+mn-cs"/>
                <a:hlinkClick r:id="rId3"/>
              </a:rPr>
              <a:t>matrix</a:t>
            </a:r>
            <a:r>
              <a:rPr lang="en-GB" sz="1200" b="0" i="0" kern="1200" dirty="0">
                <a:solidFill>
                  <a:schemeClr val="tx1"/>
                </a:solidFill>
                <a:effectLst/>
                <a:latin typeface="+mn-lt"/>
                <a:ea typeface="+mn-ea"/>
                <a:cs typeface="+mn-cs"/>
              </a:rPr>
              <a:t> is often used to organize items identified under each of these four elements. A SWOT matrix is usually a square divided into four quadrants, with each quadrant representing one of the specific elements. Decision-makers identify and list specific strengths in the first quadrant, weaknesses in the next, then opportunities and, lastly, threats.</a:t>
            </a:r>
          </a:p>
          <a:p>
            <a:r>
              <a:rPr lang="en-GB" sz="1200" b="0" i="0" kern="1200" dirty="0">
                <a:solidFill>
                  <a:schemeClr val="tx1"/>
                </a:solidFill>
                <a:effectLst/>
                <a:latin typeface="+mn-lt"/>
                <a:ea typeface="+mn-ea"/>
                <a:cs typeface="+mn-cs"/>
              </a:rPr>
              <a:t>Entities undertaking a SWOT analysis can opt to use any one of the various SWOT analysis templates in existence; these templates are generally variations of the standard four-quadrant SWOT matrix.</a:t>
            </a:r>
          </a:p>
          <a:p>
            <a:r>
              <a:rPr lang="en-GB" sz="1200" b="1" i="0" kern="1200" dirty="0">
                <a:solidFill>
                  <a:schemeClr val="tx1"/>
                </a:solidFill>
                <a:effectLst/>
                <a:latin typeface="+mn-lt"/>
                <a:ea typeface="+mn-ea"/>
                <a:cs typeface="+mn-cs"/>
              </a:rPr>
              <a:t>How to do a SWOT analysis</a:t>
            </a:r>
          </a:p>
          <a:p>
            <a:r>
              <a:rPr lang="en-GB" sz="1200" b="0" i="0" kern="1200" dirty="0">
                <a:solidFill>
                  <a:schemeClr val="tx1"/>
                </a:solidFill>
                <a:effectLst/>
                <a:latin typeface="+mn-lt"/>
                <a:ea typeface="+mn-ea"/>
                <a:cs typeface="+mn-cs"/>
              </a:rPr>
              <a:t>A SWOT analysis generally requires decision-makers to first specify the objective they hope to achieve for the business, organization, initiative or individual.</a:t>
            </a:r>
          </a:p>
          <a:p>
            <a:r>
              <a:rPr lang="en-GB" sz="1200" b="0" i="0" kern="1200" dirty="0">
                <a:solidFill>
                  <a:schemeClr val="tx1"/>
                </a:solidFill>
                <a:effectLst/>
                <a:latin typeface="+mn-lt"/>
                <a:ea typeface="+mn-ea"/>
                <a:cs typeface="+mn-cs"/>
              </a:rPr>
              <a:t>From there, the decision-makers list the strengths and weaknesses as well as opportunities and threats.</a:t>
            </a:r>
          </a:p>
          <a:p>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Cate Costa provides an example</a:t>
            </a:r>
            <a:br>
              <a:rPr lang="en-GB" sz="1200" b="0" i="1"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of a simple SWOT analysis.</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Various tools exist to guide decision-makers through the process, often using a series of questions under each of the four elements. For example, decision-makers may be guided through questions such as "What do you do better than anyone else?" and "What advantages do you have?" to identify strengths; they may be asked "Where do you need improvement?” to identify weaknesses. Similarly, they'd run through questions such as "What market trends could increase sales?" and "Where do your competitors have market advantages?" to identify opportunities and threats.</a:t>
            </a:r>
          </a:p>
          <a:p>
            <a:r>
              <a:rPr lang="en-GB" sz="1200" b="1" i="0" kern="1200" dirty="0">
                <a:solidFill>
                  <a:schemeClr val="tx1"/>
                </a:solidFill>
                <a:effectLst/>
                <a:latin typeface="+mn-lt"/>
                <a:ea typeface="+mn-ea"/>
                <a:cs typeface="+mn-cs"/>
              </a:rPr>
              <a:t>Using a SWOT analysis</a:t>
            </a:r>
          </a:p>
          <a:p>
            <a:r>
              <a:rPr lang="en-GB" sz="1200" b="0" i="0" kern="1200" dirty="0">
                <a:solidFill>
                  <a:schemeClr val="tx1"/>
                </a:solidFill>
                <a:effectLst/>
                <a:latin typeface="+mn-lt"/>
                <a:ea typeface="+mn-ea"/>
                <a:cs typeface="+mn-cs"/>
              </a:rPr>
              <a:t>A SWOT analysis should be used to help an entity -- whether it is an organization or an individual -- to gain insight into its current and future position in the marketplace or against a stated goal.</a:t>
            </a:r>
          </a:p>
          <a:p>
            <a:r>
              <a:rPr lang="en-GB" sz="1200" b="0" i="0" kern="1200" dirty="0">
                <a:solidFill>
                  <a:schemeClr val="tx1"/>
                </a:solidFill>
                <a:effectLst/>
                <a:latin typeface="+mn-lt"/>
                <a:ea typeface="+mn-ea"/>
                <a:cs typeface="+mn-cs"/>
              </a:rPr>
              <a:t>The idea is that because entities can see competitive advantages and positive prospects, as well as existing and potential problems, they can develop plans to capitalize on positives, address deficits or do both.</a:t>
            </a:r>
          </a:p>
          <a:p>
            <a:r>
              <a:rPr lang="en-GB" sz="1200" b="0" i="0" kern="1200" dirty="0">
                <a:solidFill>
                  <a:schemeClr val="tx1"/>
                </a:solidFill>
                <a:effectLst/>
                <a:latin typeface="+mn-lt"/>
                <a:ea typeface="+mn-ea"/>
                <a:cs typeface="+mn-cs"/>
              </a:rPr>
              <a:t>In other words, once the SWOT factors are identified, decision-makers should be better able to ascertain if an initiative, project or product is worth pursuing and what is required to make it successful. As such, the analysis aims to help an organization match its resources to the competitive environment in which it operates.</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13</a:t>
            </a:fld>
            <a:endParaRPr lang="en-GB"/>
          </a:p>
        </p:txBody>
      </p:sp>
    </p:spTree>
    <p:extLst>
      <p:ext uri="{BB962C8B-B14F-4D97-AF65-F5344CB8AC3E}">
        <p14:creationId xmlns:p14="http://schemas.microsoft.com/office/powerpoint/2010/main" val="20347504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After this slide do activity one of “SWOT class activities”</a:t>
            </a:r>
          </a:p>
        </p:txBody>
      </p:sp>
      <p:sp>
        <p:nvSpPr>
          <p:cNvPr id="4" name="Slide Number Placeholder 3"/>
          <p:cNvSpPr>
            <a:spLocks noGrp="1"/>
          </p:cNvSpPr>
          <p:nvPr>
            <p:ph type="sldNum" sz="quarter" idx="10"/>
          </p:nvPr>
        </p:nvSpPr>
        <p:spPr/>
        <p:txBody>
          <a:bodyPr/>
          <a:lstStyle/>
          <a:p>
            <a:fld id="{83A431A8-FCA0-4CBE-ABAB-A78DBAEF8320}" type="slidenum">
              <a:rPr lang="en-GB" smtClean="0"/>
              <a:pPr/>
              <a:t>15</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24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a:solidFill>
                  <a:schemeClr val="tx1"/>
                </a:solidFill>
                <a:latin typeface="+mn-lt"/>
                <a:ea typeface="+mn-ea"/>
                <a:cs typeface="+mn-cs"/>
              </a:rPr>
              <a:t>So far, we’ve established that SWOT stands for:</a:t>
            </a:r>
          </a:p>
          <a:p>
            <a:r>
              <a:rPr lang="en-GB" sz="1200" b="1" i="0" kern="1200" dirty="0">
                <a:solidFill>
                  <a:schemeClr val="tx1"/>
                </a:solidFill>
                <a:latin typeface="+mn-lt"/>
                <a:ea typeface="+mn-ea"/>
                <a:cs typeface="+mn-cs"/>
              </a:rPr>
              <a:t>S</a:t>
            </a:r>
            <a:r>
              <a:rPr lang="en-GB" sz="1200" b="0" i="0" kern="1200" dirty="0">
                <a:solidFill>
                  <a:schemeClr val="tx1"/>
                </a:solidFill>
                <a:latin typeface="+mn-lt"/>
                <a:ea typeface="+mn-ea"/>
                <a:cs typeface="+mn-cs"/>
              </a:rPr>
              <a:t>trengths</a:t>
            </a:r>
          </a:p>
          <a:p>
            <a:r>
              <a:rPr lang="en-GB" sz="1200" b="1" i="0" kern="1200" dirty="0">
                <a:solidFill>
                  <a:schemeClr val="tx1"/>
                </a:solidFill>
                <a:latin typeface="+mn-lt"/>
                <a:ea typeface="+mn-ea"/>
                <a:cs typeface="+mn-cs"/>
              </a:rPr>
              <a:t>W</a:t>
            </a:r>
            <a:r>
              <a:rPr lang="en-GB" sz="1200" b="0" i="0" kern="1200" dirty="0">
                <a:solidFill>
                  <a:schemeClr val="tx1"/>
                </a:solidFill>
                <a:latin typeface="+mn-lt"/>
                <a:ea typeface="+mn-ea"/>
                <a:cs typeface="+mn-cs"/>
              </a:rPr>
              <a:t>eaknesses</a:t>
            </a:r>
          </a:p>
          <a:p>
            <a:r>
              <a:rPr lang="en-GB" sz="1200" b="1" i="0" kern="1200" dirty="0">
                <a:solidFill>
                  <a:schemeClr val="tx1"/>
                </a:solidFill>
                <a:latin typeface="+mn-lt"/>
                <a:ea typeface="+mn-ea"/>
                <a:cs typeface="+mn-cs"/>
              </a:rPr>
              <a:t>O</a:t>
            </a:r>
            <a:r>
              <a:rPr lang="en-GB" sz="1200" b="0" i="0" kern="1200" dirty="0">
                <a:solidFill>
                  <a:schemeClr val="tx1"/>
                </a:solidFill>
                <a:latin typeface="+mn-lt"/>
                <a:ea typeface="+mn-ea"/>
                <a:cs typeface="+mn-cs"/>
              </a:rPr>
              <a:t>pportunities</a:t>
            </a:r>
          </a:p>
          <a:p>
            <a:r>
              <a:rPr lang="en-GB" sz="1200" b="1" i="0" kern="1200" dirty="0">
                <a:solidFill>
                  <a:schemeClr val="tx1"/>
                </a:solidFill>
                <a:latin typeface="+mn-lt"/>
                <a:ea typeface="+mn-ea"/>
                <a:cs typeface="+mn-cs"/>
              </a:rPr>
              <a:t>T</a:t>
            </a:r>
            <a:r>
              <a:rPr lang="en-GB" sz="1200" b="0" i="0" kern="1200" dirty="0">
                <a:solidFill>
                  <a:schemeClr val="tx1"/>
                </a:solidFill>
                <a:latin typeface="+mn-lt"/>
                <a:ea typeface="+mn-ea"/>
                <a:cs typeface="+mn-cs"/>
              </a:rPr>
              <a:t>hreats</a:t>
            </a:r>
          </a:p>
          <a:p>
            <a:r>
              <a:rPr lang="en-GB" sz="1200" b="0" i="0" kern="1200" dirty="0">
                <a:solidFill>
                  <a:schemeClr val="tx1"/>
                </a:solidFill>
                <a:latin typeface="+mn-lt"/>
                <a:ea typeface="+mn-ea"/>
                <a:cs typeface="+mn-cs"/>
              </a:rPr>
              <a:t>These components could be described as providing different perspectives through which to explore an issue. We’ll now look at each of these in more detail.</a:t>
            </a:r>
          </a:p>
          <a:p>
            <a:r>
              <a:rPr lang="en-GB" sz="1200" b="1" i="0" kern="1200" dirty="0">
                <a:solidFill>
                  <a:schemeClr val="tx1"/>
                </a:solidFill>
                <a:latin typeface="+mn-lt"/>
                <a:ea typeface="+mn-ea"/>
                <a:cs typeface="+mn-cs"/>
              </a:rPr>
              <a:t>3.1 Strengths and weaknesses</a:t>
            </a:r>
          </a:p>
          <a:p>
            <a:r>
              <a:rPr lang="en-GB" sz="1200" b="1" i="0" kern="1200" dirty="0">
                <a:solidFill>
                  <a:schemeClr val="tx1"/>
                </a:solidFill>
                <a:latin typeface="+mn-lt"/>
                <a:ea typeface="+mn-ea"/>
                <a:cs typeface="+mn-cs"/>
              </a:rPr>
              <a:t>Strengths</a:t>
            </a:r>
            <a:r>
              <a:rPr lang="en-GB" sz="1200" b="0" i="0" kern="1200" dirty="0">
                <a:solidFill>
                  <a:schemeClr val="tx1"/>
                </a:solidFill>
                <a:latin typeface="+mn-lt"/>
                <a:ea typeface="+mn-ea"/>
                <a:cs typeface="+mn-cs"/>
              </a:rPr>
              <a:t> and </a:t>
            </a:r>
            <a:r>
              <a:rPr lang="en-GB" sz="1200" b="1" i="0" kern="1200" dirty="0">
                <a:solidFill>
                  <a:schemeClr val="tx1"/>
                </a:solidFill>
                <a:latin typeface="+mn-lt"/>
                <a:ea typeface="+mn-ea"/>
                <a:cs typeface="+mn-cs"/>
              </a:rPr>
              <a:t>weaknesses</a:t>
            </a:r>
            <a:r>
              <a:rPr lang="en-GB" sz="1200" b="0" i="0" kern="1200" dirty="0">
                <a:solidFill>
                  <a:schemeClr val="tx1"/>
                </a:solidFill>
                <a:latin typeface="+mn-lt"/>
                <a:ea typeface="+mn-ea"/>
                <a:cs typeface="+mn-cs"/>
              </a:rPr>
              <a:t> refer to factors in the </a:t>
            </a:r>
            <a:r>
              <a:rPr lang="en-GB" sz="1200" b="1" i="0" kern="1200" dirty="0">
                <a:solidFill>
                  <a:schemeClr val="tx1"/>
                </a:solidFill>
                <a:latin typeface="+mn-lt"/>
                <a:ea typeface="+mn-ea"/>
                <a:cs typeface="+mn-cs"/>
              </a:rPr>
              <a:t>internal</a:t>
            </a:r>
            <a:r>
              <a:rPr lang="en-GB" sz="1200" b="0" i="0" kern="1200" dirty="0">
                <a:solidFill>
                  <a:schemeClr val="tx1"/>
                </a:solidFill>
                <a:latin typeface="+mn-lt"/>
                <a:ea typeface="+mn-ea"/>
                <a:cs typeface="+mn-cs"/>
              </a:rPr>
              <a:t> environment of the project.</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25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i="0" kern="1200" dirty="0">
                <a:solidFill>
                  <a:schemeClr val="tx1"/>
                </a:solidFill>
                <a:latin typeface="+mn-lt"/>
                <a:ea typeface="+mn-ea"/>
                <a:cs typeface="+mn-cs"/>
              </a:rPr>
              <a:t>Opportunities and threats</a:t>
            </a:r>
          </a:p>
          <a:p>
            <a:r>
              <a:rPr lang="en-GB" sz="1200" b="1" i="0" kern="1200" dirty="0">
                <a:solidFill>
                  <a:schemeClr val="tx1"/>
                </a:solidFill>
                <a:latin typeface="+mn-lt"/>
                <a:ea typeface="+mn-ea"/>
                <a:cs typeface="+mn-cs"/>
              </a:rPr>
              <a:t>Opportunities</a:t>
            </a:r>
            <a:r>
              <a:rPr lang="en-GB" sz="1200" b="0" i="0" kern="1200" dirty="0">
                <a:solidFill>
                  <a:schemeClr val="tx1"/>
                </a:solidFill>
                <a:latin typeface="+mn-lt"/>
                <a:ea typeface="+mn-ea"/>
                <a:cs typeface="+mn-cs"/>
              </a:rPr>
              <a:t> and </a:t>
            </a:r>
            <a:r>
              <a:rPr lang="en-GB" sz="1200" b="1" i="0" kern="1200" dirty="0">
                <a:solidFill>
                  <a:schemeClr val="tx1"/>
                </a:solidFill>
                <a:latin typeface="+mn-lt"/>
                <a:ea typeface="+mn-ea"/>
                <a:cs typeface="+mn-cs"/>
              </a:rPr>
              <a:t>threats</a:t>
            </a:r>
            <a:r>
              <a:rPr lang="en-GB" sz="1200" b="0" i="0" kern="1200" dirty="0">
                <a:solidFill>
                  <a:schemeClr val="tx1"/>
                </a:solidFill>
                <a:latin typeface="+mn-lt"/>
                <a:ea typeface="+mn-ea"/>
                <a:cs typeface="+mn-cs"/>
              </a:rPr>
              <a:t> refer to factors in the </a:t>
            </a:r>
            <a:r>
              <a:rPr lang="en-GB" sz="1200" b="1" i="0" kern="1200" dirty="0">
                <a:solidFill>
                  <a:schemeClr val="tx1"/>
                </a:solidFill>
                <a:latin typeface="+mn-lt"/>
                <a:ea typeface="+mn-ea"/>
                <a:cs typeface="+mn-cs"/>
              </a:rPr>
              <a:t>external</a:t>
            </a:r>
            <a:r>
              <a:rPr lang="en-GB" sz="1200" b="0" i="0" kern="1200" dirty="0">
                <a:solidFill>
                  <a:schemeClr val="tx1"/>
                </a:solidFill>
                <a:latin typeface="+mn-lt"/>
                <a:ea typeface="+mn-ea"/>
                <a:cs typeface="+mn-cs"/>
              </a:rPr>
              <a:t> environment around the project.</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26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i="0" kern="1200" dirty="0">
                <a:solidFill>
                  <a:schemeClr val="tx1"/>
                </a:solidFill>
                <a:latin typeface="+mn-lt"/>
                <a:ea typeface="+mn-ea"/>
                <a:cs typeface="+mn-cs"/>
              </a:rPr>
              <a:t>Key point</a:t>
            </a:r>
          </a:p>
          <a:p>
            <a:r>
              <a:rPr lang="en-GB" sz="1200" b="0" i="0" kern="1200" dirty="0">
                <a:solidFill>
                  <a:schemeClr val="tx1"/>
                </a:solidFill>
                <a:latin typeface="+mn-lt"/>
                <a:ea typeface="+mn-ea"/>
                <a:cs typeface="+mn-cs"/>
              </a:rPr>
              <a:t>It is important that the four components of the SWOT analysis are considered together and not in isolation. This is because a factor can be both a threat </a:t>
            </a:r>
            <a:r>
              <a:rPr lang="en-GB" sz="1200" b="1" i="0" kern="1200" dirty="0" err="1">
                <a:solidFill>
                  <a:schemeClr val="tx1"/>
                </a:solidFill>
                <a:latin typeface="+mn-lt"/>
                <a:ea typeface="+mn-ea"/>
                <a:cs typeface="+mn-cs"/>
              </a:rPr>
              <a:t>or</a:t>
            </a:r>
            <a:r>
              <a:rPr lang="en-GB" sz="1200" b="0" i="0" kern="1200" dirty="0" err="1">
                <a:solidFill>
                  <a:schemeClr val="tx1"/>
                </a:solidFill>
                <a:latin typeface="+mn-lt"/>
                <a:ea typeface="+mn-ea"/>
                <a:cs typeface="+mn-cs"/>
              </a:rPr>
              <a:t>an</a:t>
            </a:r>
            <a:r>
              <a:rPr lang="en-GB" sz="1200" b="0" i="0" kern="1200" dirty="0">
                <a:solidFill>
                  <a:schemeClr val="tx1"/>
                </a:solidFill>
                <a:latin typeface="+mn-lt"/>
                <a:ea typeface="+mn-ea"/>
                <a:cs typeface="+mn-cs"/>
              </a:rPr>
              <a:t> opportunity, depending on the context and how you are able to respond to it</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27</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24/06/2026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24/06/2026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24/06/2026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24/06/2026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24/06/2026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24/06/2026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24/06/2026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24/06/2026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24/06/2026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24/06/2026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24/06/2026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24/06/2026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investopedia.com/terms/s/sector.asp" TargetMode="External"/><Relationship Id="rId2" Type="http://schemas.openxmlformats.org/officeDocument/2006/relationships/hyperlink" Target="https://www.investopedia.com/terms/b/business-activities.asp"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investopedia.com/terms/i/investor.asp"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business.qld.gov.au/running-business/protecting-business/risk-management/identifying-risk"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bstudies.co.za/business-concepts/stakeholder-definition/" TargetMode="External"/><Relationship Id="rId2" Type="http://schemas.openxmlformats.org/officeDocument/2006/relationships/hyperlink" Target="https://www.investopedia.com/terms/m/marketeconomy.asp"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91580" y="1396999"/>
            <a:ext cx="7560840" cy="2032001"/>
          </a:xfrm>
        </p:spPr>
        <p:txBody>
          <a:bodyPr>
            <a:normAutofit/>
          </a:bodyPr>
          <a:lstStyle/>
          <a:p>
            <a:r>
              <a:rPr lang="en-US" altLang="en-US" sz="4000" b="1" dirty="0" err="1">
                <a:ea typeface="ＭＳ Ｐゴシック" panose="020B0600070205080204" pitchFamily="34" charset="-128"/>
              </a:rPr>
              <a:t>Analysing</a:t>
            </a:r>
            <a:r>
              <a:rPr lang="en-US" altLang="en-US" sz="4000" b="1" dirty="0">
                <a:ea typeface="ＭＳ Ｐゴシック" panose="020B0600070205080204" pitchFamily="34" charset="-128"/>
              </a:rPr>
              <a:t> the external environment of problems further</a:t>
            </a:r>
            <a:endParaRPr lang="en-GB" sz="4000" b="1" dirty="0"/>
          </a:p>
        </p:txBody>
      </p:sp>
      <p:sp>
        <p:nvSpPr>
          <p:cNvPr id="3" name="Subtitle 2"/>
          <p:cNvSpPr>
            <a:spLocks noGrp="1"/>
          </p:cNvSpPr>
          <p:nvPr>
            <p:ph type="subTitle" idx="1"/>
          </p:nvPr>
        </p:nvSpPr>
        <p:spPr>
          <a:xfrm>
            <a:off x="1371600" y="3588792"/>
            <a:ext cx="6400800" cy="1008112"/>
          </a:xfrm>
        </p:spPr>
        <p:txBody>
          <a:bodyPr>
            <a:normAutofit/>
          </a:bodyPr>
          <a:lstStyle/>
          <a:p>
            <a:r>
              <a:rPr lang="en-GB" sz="4000" b="1" dirty="0">
                <a:solidFill>
                  <a:schemeClr val="tx1"/>
                </a:solidFill>
                <a:highlight>
                  <a:srgbClr val="FFFF00"/>
                </a:highlight>
              </a:rPr>
              <a:t>Week 3: SWOT Analysis</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EC5FA-1FF7-09B1-4F86-ED2225D4AF56}"/>
              </a:ext>
            </a:extLst>
          </p:cNvPr>
          <p:cNvSpPr>
            <a:spLocks noGrp="1"/>
          </p:cNvSpPr>
          <p:nvPr>
            <p:ph type="title"/>
          </p:nvPr>
        </p:nvSpPr>
        <p:spPr/>
        <p:txBody>
          <a:bodyPr/>
          <a:lstStyle/>
          <a:p>
            <a:r>
              <a:rPr lang="en-US" b="1" dirty="0"/>
              <a:t>Learning outcomes … To</a:t>
            </a:r>
          </a:p>
        </p:txBody>
      </p:sp>
      <p:sp>
        <p:nvSpPr>
          <p:cNvPr id="3" name="Content Placeholder 2">
            <a:extLst>
              <a:ext uri="{FF2B5EF4-FFF2-40B4-BE49-F238E27FC236}">
                <a16:creationId xmlns:a16="http://schemas.microsoft.com/office/drawing/2014/main" id="{7A411C78-8FCB-BD83-016A-5E659397D112}"/>
              </a:ext>
            </a:extLst>
          </p:cNvPr>
          <p:cNvSpPr>
            <a:spLocks noGrp="1"/>
          </p:cNvSpPr>
          <p:nvPr>
            <p:ph idx="1"/>
          </p:nvPr>
        </p:nvSpPr>
        <p:spPr/>
        <p:txBody>
          <a:bodyPr>
            <a:normAutofit/>
          </a:bodyPr>
          <a:lstStyle/>
          <a:p>
            <a:r>
              <a:rPr lang="en-US" dirty="0"/>
              <a:t>Revise learning so far</a:t>
            </a:r>
          </a:p>
          <a:p>
            <a:r>
              <a:rPr lang="en-US" dirty="0"/>
              <a:t>Differentiate industry from market</a:t>
            </a:r>
          </a:p>
          <a:p>
            <a:r>
              <a:rPr lang="en-US" dirty="0"/>
              <a:t>Define ‘stakeholders’ for a business</a:t>
            </a:r>
          </a:p>
          <a:p>
            <a:r>
              <a:rPr lang="en-US" dirty="0"/>
              <a:t>Discuss a new framework - SWOT</a:t>
            </a:r>
          </a:p>
          <a:p>
            <a:r>
              <a:rPr lang="en-US" dirty="0"/>
              <a:t>Apply the framework to the external environment of a case study</a:t>
            </a:r>
          </a:p>
        </p:txBody>
      </p:sp>
    </p:spTree>
    <p:extLst>
      <p:ext uri="{BB962C8B-B14F-4D97-AF65-F5344CB8AC3E}">
        <p14:creationId xmlns:p14="http://schemas.microsoft.com/office/powerpoint/2010/main" val="31354946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73986-E7E3-0438-9837-F5DF49E8EB56}"/>
              </a:ext>
            </a:extLst>
          </p:cNvPr>
          <p:cNvSpPr>
            <a:spLocks noGrp="1"/>
          </p:cNvSpPr>
          <p:nvPr>
            <p:ph type="title"/>
          </p:nvPr>
        </p:nvSpPr>
        <p:spPr/>
        <p:txBody>
          <a:bodyPr/>
          <a:lstStyle/>
          <a:p>
            <a:r>
              <a:rPr lang="en-US" b="1" dirty="0"/>
              <a:t>Revision</a:t>
            </a:r>
            <a:r>
              <a:rPr lang="en-US" dirty="0"/>
              <a:t> </a:t>
            </a:r>
          </a:p>
        </p:txBody>
      </p:sp>
      <p:sp>
        <p:nvSpPr>
          <p:cNvPr id="3" name="Content Placeholder 2">
            <a:extLst>
              <a:ext uri="{FF2B5EF4-FFF2-40B4-BE49-F238E27FC236}">
                <a16:creationId xmlns:a16="http://schemas.microsoft.com/office/drawing/2014/main" id="{B71C84C6-AEFC-1981-DD71-6C91744C213B}"/>
              </a:ext>
            </a:extLst>
          </p:cNvPr>
          <p:cNvSpPr>
            <a:spLocks noGrp="1"/>
          </p:cNvSpPr>
          <p:nvPr>
            <p:ph idx="1"/>
          </p:nvPr>
        </p:nvSpPr>
        <p:spPr/>
        <p:txBody>
          <a:bodyPr/>
          <a:lstStyle/>
          <a:p>
            <a:r>
              <a:rPr lang="en-US" dirty="0"/>
              <a:t>In pairs, please define PESTLE and name three important elements for each macro factor</a:t>
            </a:r>
          </a:p>
          <a:p>
            <a:endParaRPr lang="en-US" dirty="0"/>
          </a:p>
        </p:txBody>
      </p:sp>
    </p:spTree>
    <p:extLst>
      <p:ext uri="{BB962C8B-B14F-4D97-AF65-F5344CB8AC3E}">
        <p14:creationId xmlns:p14="http://schemas.microsoft.com/office/powerpoint/2010/main" val="53235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4F378-62DC-0AC4-E060-99A33C8DCF9A}"/>
              </a:ext>
            </a:extLst>
          </p:cNvPr>
          <p:cNvSpPr>
            <a:spLocks noGrp="1"/>
          </p:cNvSpPr>
          <p:nvPr>
            <p:ph type="title"/>
          </p:nvPr>
        </p:nvSpPr>
        <p:spPr>
          <a:xfrm>
            <a:off x="457200" y="274638"/>
            <a:ext cx="8229600" cy="1066129"/>
          </a:xfrm>
        </p:spPr>
        <p:txBody>
          <a:bodyPr>
            <a:normAutofit/>
          </a:bodyPr>
          <a:lstStyle/>
          <a:p>
            <a:r>
              <a:rPr lang="en-US" b="1" dirty="0"/>
              <a:t>Industry</a:t>
            </a:r>
            <a:endParaRPr lang="en-US" sz="1600" dirty="0"/>
          </a:p>
        </p:txBody>
      </p:sp>
      <p:sp>
        <p:nvSpPr>
          <p:cNvPr id="3" name="Content Placeholder 2">
            <a:extLst>
              <a:ext uri="{FF2B5EF4-FFF2-40B4-BE49-F238E27FC236}">
                <a16:creationId xmlns:a16="http://schemas.microsoft.com/office/drawing/2014/main" id="{6212516C-652A-BD61-7F98-72A1B4BAFAC2}"/>
              </a:ext>
            </a:extLst>
          </p:cNvPr>
          <p:cNvSpPr>
            <a:spLocks noGrp="1"/>
          </p:cNvSpPr>
          <p:nvPr>
            <p:ph idx="1"/>
          </p:nvPr>
        </p:nvSpPr>
        <p:spPr/>
        <p:txBody>
          <a:bodyPr>
            <a:normAutofit lnSpcReduction="10000"/>
          </a:bodyPr>
          <a:lstStyle/>
          <a:p>
            <a:pPr algn="l"/>
            <a:r>
              <a:rPr lang="en-GB" b="0" i="0" u="none" strike="noStrike" dirty="0">
                <a:solidFill>
                  <a:srgbClr val="111111"/>
                </a:solidFill>
                <a:effectLst/>
                <a:latin typeface="SourceSansPro"/>
              </a:rPr>
              <a:t>An industry is a group of companies that are related based on their primary </a:t>
            </a:r>
            <a:r>
              <a:rPr lang="en-GB" b="0" i="0" u="sng" strike="noStrike" dirty="0">
                <a:solidFill>
                  <a:srgbClr val="2C40D0"/>
                </a:solidFill>
                <a:effectLst/>
                <a:latin typeface="SourceSansPro"/>
                <a:hlinkClick r:id="rId2"/>
              </a:rPr>
              <a:t>business activities</a:t>
            </a:r>
            <a:r>
              <a:rPr lang="en-GB" b="0" i="0" u="none" strike="noStrike" dirty="0">
                <a:solidFill>
                  <a:srgbClr val="111111"/>
                </a:solidFill>
                <a:effectLst/>
                <a:latin typeface="SourceSansPro"/>
              </a:rPr>
              <a:t>. </a:t>
            </a:r>
          </a:p>
          <a:p>
            <a:pPr algn="l"/>
            <a:r>
              <a:rPr lang="en-GB" b="0" i="0" u="none" strike="noStrike" dirty="0">
                <a:solidFill>
                  <a:srgbClr val="111111"/>
                </a:solidFill>
                <a:effectLst/>
                <a:latin typeface="SourceSansPro"/>
              </a:rPr>
              <a:t>In modern economies, there are dozens of industry classifications. </a:t>
            </a:r>
          </a:p>
          <a:p>
            <a:pPr algn="l"/>
            <a:r>
              <a:rPr lang="en-GB" b="0" i="0" u="none" strike="noStrike" dirty="0">
                <a:solidFill>
                  <a:srgbClr val="111111"/>
                </a:solidFill>
                <a:effectLst/>
                <a:latin typeface="SourceSansPro"/>
              </a:rPr>
              <a:t>Industry classifications are typically grouped into larger categories called </a:t>
            </a:r>
            <a:r>
              <a:rPr lang="en-GB" b="0" i="0" u="sng" strike="noStrike" dirty="0">
                <a:solidFill>
                  <a:srgbClr val="2C40D0"/>
                </a:solidFill>
                <a:effectLst/>
                <a:latin typeface="SourceSansPro"/>
                <a:hlinkClick r:id="rId3"/>
              </a:rPr>
              <a:t>sectors</a:t>
            </a:r>
            <a:r>
              <a:rPr lang="en-GB" b="0" i="0" u="none" strike="noStrike" dirty="0">
                <a:solidFill>
                  <a:srgbClr val="111111"/>
                </a:solidFill>
                <a:effectLst/>
                <a:latin typeface="SourceSansPro"/>
              </a:rPr>
              <a:t>. (Investopedia.com, 2023)</a:t>
            </a:r>
          </a:p>
          <a:p>
            <a:endParaRPr lang="en-US" dirty="0"/>
          </a:p>
        </p:txBody>
      </p:sp>
    </p:spTree>
    <p:extLst>
      <p:ext uri="{BB962C8B-B14F-4D97-AF65-F5344CB8AC3E}">
        <p14:creationId xmlns:p14="http://schemas.microsoft.com/office/powerpoint/2010/main" val="9348470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B3BDE-EF57-C475-2E1B-0FFFECB858CC}"/>
              </a:ext>
            </a:extLst>
          </p:cNvPr>
          <p:cNvSpPr>
            <a:spLocks noGrp="1"/>
          </p:cNvSpPr>
          <p:nvPr>
            <p:ph type="title"/>
          </p:nvPr>
        </p:nvSpPr>
        <p:spPr/>
        <p:txBody>
          <a:bodyPr>
            <a:normAutofit/>
          </a:bodyPr>
          <a:lstStyle/>
          <a:p>
            <a:r>
              <a:rPr lang="en-US" b="1" dirty="0"/>
              <a:t>Industry and sub-sectors</a:t>
            </a:r>
            <a:br>
              <a:rPr lang="en-US" b="1" dirty="0"/>
            </a:br>
            <a:endParaRPr lang="en-US" sz="2200" b="1" dirty="0"/>
          </a:p>
        </p:txBody>
      </p:sp>
      <p:sp>
        <p:nvSpPr>
          <p:cNvPr id="3" name="Content Placeholder 2">
            <a:extLst>
              <a:ext uri="{FF2B5EF4-FFF2-40B4-BE49-F238E27FC236}">
                <a16:creationId xmlns:a16="http://schemas.microsoft.com/office/drawing/2014/main" id="{3B184266-1485-0862-8318-F3483EFBF27A}"/>
              </a:ext>
            </a:extLst>
          </p:cNvPr>
          <p:cNvSpPr>
            <a:spLocks noGrp="1"/>
          </p:cNvSpPr>
          <p:nvPr>
            <p:ph idx="1"/>
          </p:nvPr>
        </p:nvSpPr>
        <p:spPr/>
        <p:txBody>
          <a:bodyPr>
            <a:normAutofit/>
          </a:bodyPr>
          <a:lstStyle/>
          <a:p>
            <a:r>
              <a:rPr lang="en-GB" b="0" i="0" u="none" strike="noStrike" dirty="0">
                <a:solidFill>
                  <a:srgbClr val="111111"/>
                </a:solidFill>
                <a:effectLst/>
                <a:latin typeface="SourceSansPro"/>
              </a:rPr>
              <a:t>Individual companies are generally classified into an industry based on their largest sources of revenue. </a:t>
            </a:r>
          </a:p>
          <a:p>
            <a:r>
              <a:rPr lang="en-GB" dirty="0">
                <a:solidFill>
                  <a:srgbClr val="111111"/>
                </a:solidFill>
                <a:latin typeface="SourceSansPro"/>
              </a:rPr>
              <a:t>Examples – subsectors – car industry</a:t>
            </a:r>
          </a:p>
          <a:p>
            <a:pPr lvl="1"/>
            <a:r>
              <a:rPr lang="en-GB" b="0" i="0" u="none" strike="noStrike" dirty="0">
                <a:solidFill>
                  <a:srgbClr val="111111"/>
                </a:solidFill>
                <a:effectLst/>
                <a:latin typeface="SourceSansPro"/>
              </a:rPr>
              <a:t>Electric cars / fuel driven cars </a:t>
            </a:r>
            <a:r>
              <a:rPr lang="en-US" sz="2800" dirty="0"/>
              <a:t>(Investopedia.com,2023)</a:t>
            </a:r>
            <a:endParaRPr lang="en-GB" b="0" i="0" u="none" strike="noStrike" dirty="0">
              <a:solidFill>
                <a:srgbClr val="111111"/>
              </a:solidFill>
              <a:effectLst/>
              <a:latin typeface="SourceSansPro"/>
            </a:endParaRPr>
          </a:p>
          <a:p>
            <a:endParaRPr lang="en-US" dirty="0"/>
          </a:p>
        </p:txBody>
      </p:sp>
    </p:spTree>
    <p:extLst>
      <p:ext uri="{BB962C8B-B14F-4D97-AF65-F5344CB8AC3E}">
        <p14:creationId xmlns:p14="http://schemas.microsoft.com/office/powerpoint/2010/main" val="14035159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9D448-7B3E-31C4-0BC4-5B280CB565EF}"/>
              </a:ext>
            </a:extLst>
          </p:cNvPr>
          <p:cNvSpPr>
            <a:spLocks noGrp="1"/>
          </p:cNvSpPr>
          <p:nvPr>
            <p:ph type="title"/>
          </p:nvPr>
        </p:nvSpPr>
        <p:spPr/>
        <p:txBody>
          <a:bodyPr/>
          <a:lstStyle/>
          <a:p>
            <a:r>
              <a:rPr lang="en-US" b="1" dirty="0"/>
              <a:t>Exercise</a:t>
            </a:r>
          </a:p>
        </p:txBody>
      </p:sp>
      <p:sp>
        <p:nvSpPr>
          <p:cNvPr id="3" name="Content Placeholder 2">
            <a:extLst>
              <a:ext uri="{FF2B5EF4-FFF2-40B4-BE49-F238E27FC236}">
                <a16:creationId xmlns:a16="http://schemas.microsoft.com/office/drawing/2014/main" id="{C182D321-F797-FF5D-6569-D3FD1C0112AE}"/>
              </a:ext>
            </a:extLst>
          </p:cNvPr>
          <p:cNvSpPr>
            <a:spLocks noGrp="1"/>
          </p:cNvSpPr>
          <p:nvPr>
            <p:ph idx="1"/>
          </p:nvPr>
        </p:nvSpPr>
        <p:spPr/>
        <p:txBody>
          <a:bodyPr/>
          <a:lstStyle/>
          <a:p>
            <a:r>
              <a:rPr lang="en-US" dirty="0"/>
              <a:t>In small groups, give </a:t>
            </a:r>
            <a:r>
              <a:rPr lang="en-US" u="sng" dirty="0"/>
              <a:t>examples of subsectors</a:t>
            </a:r>
            <a:r>
              <a:rPr lang="en-US" dirty="0"/>
              <a:t> for these industries:</a:t>
            </a:r>
          </a:p>
          <a:p>
            <a:r>
              <a:rPr lang="en-US" dirty="0"/>
              <a:t>Retail</a:t>
            </a:r>
          </a:p>
          <a:p>
            <a:r>
              <a:rPr lang="en-US" dirty="0"/>
              <a:t>Fashion</a:t>
            </a:r>
          </a:p>
          <a:p>
            <a:r>
              <a:rPr lang="en-US" dirty="0"/>
              <a:t>Food </a:t>
            </a:r>
          </a:p>
        </p:txBody>
      </p:sp>
    </p:spTree>
    <p:extLst>
      <p:ext uri="{BB962C8B-B14F-4D97-AF65-F5344CB8AC3E}">
        <p14:creationId xmlns:p14="http://schemas.microsoft.com/office/powerpoint/2010/main" val="25109925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04027-5327-13C9-922D-ECA15ED70A42}"/>
              </a:ext>
            </a:extLst>
          </p:cNvPr>
          <p:cNvSpPr>
            <a:spLocks noGrp="1"/>
          </p:cNvSpPr>
          <p:nvPr>
            <p:ph type="title"/>
          </p:nvPr>
        </p:nvSpPr>
        <p:spPr>
          <a:xfrm>
            <a:off x="457200" y="274638"/>
            <a:ext cx="8229600" cy="274042"/>
          </a:xfrm>
        </p:spPr>
        <p:txBody>
          <a:bodyPr>
            <a:normAutofit fontScale="90000"/>
          </a:bodyPr>
          <a:lstStyle/>
          <a:p>
            <a:r>
              <a:rPr lang="en-GB" dirty="0"/>
              <a:t>Answers</a:t>
            </a:r>
          </a:p>
        </p:txBody>
      </p:sp>
      <p:sp>
        <p:nvSpPr>
          <p:cNvPr id="3" name="Content Placeholder 2">
            <a:extLst>
              <a:ext uri="{FF2B5EF4-FFF2-40B4-BE49-F238E27FC236}">
                <a16:creationId xmlns:a16="http://schemas.microsoft.com/office/drawing/2014/main" id="{988F4F88-EE56-E69F-A4EC-E2E11F0968A0}"/>
              </a:ext>
            </a:extLst>
          </p:cNvPr>
          <p:cNvSpPr>
            <a:spLocks noGrp="1"/>
          </p:cNvSpPr>
          <p:nvPr>
            <p:ph idx="1"/>
          </p:nvPr>
        </p:nvSpPr>
        <p:spPr>
          <a:xfrm>
            <a:off x="457200" y="692696"/>
            <a:ext cx="8229600" cy="5328592"/>
          </a:xfrm>
        </p:spPr>
        <p:txBody>
          <a:bodyPr numCol="2">
            <a:normAutofit fontScale="77500" lnSpcReduction="20000"/>
          </a:bodyPr>
          <a:lstStyle/>
          <a:p>
            <a:pPr marL="0" indent="0">
              <a:buNone/>
            </a:pPr>
            <a:r>
              <a:rPr lang="en-GB" sz="3000" b="1" u="sng" dirty="0">
                <a:latin typeface="Arial" panose="020B0604020202020204" pitchFamily="34" charset="0"/>
                <a:cs typeface="Arial" panose="020B0604020202020204" pitchFamily="34" charset="0"/>
              </a:rPr>
              <a:t>Retail</a:t>
            </a:r>
          </a:p>
          <a:p>
            <a:pPr>
              <a:buFont typeface="Wingdings" panose="05000000000000000000" pitchFamily="2" charset="2"/>
              <a:buChar char="§"/>
            </a:pPr>
            <a:r>
              <a:rPr lang="en-GB" sz="3000" dirty="0">
                <a:latin typeface="Arial" panose="020B0604020202020204" pitchFamily="34" charset="0"/>
                <a:cs typeface="Arial" panose="020B0604020202020204" pitchFamily="34" charset="0"/>
              </a:rPr>
              <a:t>convenient stores</a:t>
            </a:r>
          </a:p>
          <a:p>
            <a:pPr>
              <a:buFont typeface="Wingdings" panose="05000000000000000000" pitchFamily="2" charset="2"/>
              <a:buChar char="§"/>
            </a:pPr>
            <a:r>
              <a:rPr lang="en-GB" sz="3000" dirty="0">
                <a:latin typeface="Arial" panose="020B0604020202020204" pitchFamily="34" charset="0"/>
                <a:cs typeface="Arial" panose="020B0604020202020204" pitchFamily="34" charset="0"/>
              </a:rPr>
              <a:t>department stores</a:t>
            </a:r>
          </a:p>
          <a:p>
            <a:pPr>
              <a:buFont typeface="Wingdings" panose="05000000000000000000" pitchFamily="2" charset="2"/>
              <a:buChar char="§"/>
            </a:pPr>
            <a:r>
              <a:rPr lang="en-GB" sz="3000" dirty="0">
                <a:latin typeface="Arial" panose="020B0604020202020204" pitchFamily="34" charset="0"/>
                <a:cs typeface="Arial" panose="020B0604020202020204" pitchFamily="34" charset="0"/>
              </a:rPr>
              <a:t>supermarkets</a:t>
            </a:r>
          </a:p>
          <a:p>
            <a:pPr>
              <a:buFont typeface="Wingdings" panose="05000000000000000000" pitchFamily="2" charset="2"/>
              <a:buChar char="§"/>
            </a:pPr>
            <a:r>
              <a:rPr lang="en-GB" sz="3000" dirty="0">
                <a:latin typeface="Arial" panose="020B0604020202020204" pitchFamily="34" charset="0"/>
                <a:cs typeface="Arial" panose="020B0604020202020204" pitchFamily="34" charset="0"/>
              </a:rPr>
              <a:t>furniture store</a:t>
            </a:r>
          </a:p>
          <a:p>
            <a:pPr>
              <a:buFont typeface="Wingdings" panose="05000000000000000000" pitchFamily="2" charset="2"/>
              <a:buChar char="§"/>
            </a:pPr>
            <a:r>
              <a:rPr lang="en-GB" sz="3000" dirty="0">
                <a:latin typeface="Arial" panose="020B0604020202020204" pitchFamily="34" charset="0"/>
                <a:cs typeface="Arial" panose="020B0604020202020204" pitchFamily="34" charset="0"/>
              </a:rPr>
              <a:t>consumer electronics</a:t>
            </a:r>
          </a:p>
          <a:p>
            <a:pPr>
              <a:buFont typeface="Wingdings" panose="05000000000000000000" pitchFamily="2" charset="2"/>
              <a:buChar char="§"/>
            </a:pPr>
            <a:r>
              <a:rPr lang="en-GB" sz="3000" dirty="0">
                <a:latin typeface="Arial" panose="020B0604020202020204" pitchFamily="34" charset="0"/>
                <a:cs typeface="Arial" panose="020B0604020202020204" pitchFamily="34" charset="0"/>
              </a:rPr>
              <a:t>health and personal care stores</a:t>
            </a:r>
          </a:p>
          <a:p>
            <a:pPr marL="0" indent="0">
              <a:buNone/>
            </a:pPr>
            <a:endParaRPr lang="en-GB" sz="3000" dirty="0">
              <a:latin typeface="Arial" panose="020B0604020202020204" pitchFamily="34" charset="0"/>
              <a:cs typeface="Arial" panose="020B0604020202020204" pitchFamily="34" charset="0"/>
            </a:endParaRPr>
          </a:p>
          <a:p>
            <a:pPr marL="0" indent="0">
              <a:buNone/>
            </a:pPr>
            <a:r>
              <a:rPr lang="en-GB" sz="3000" b="1" u="sng" dirty="0">
                <a:latin typeface="Arial" panose="020B0604020202020204" pitchFamily="34" charset="0"/>
                <a:cs typeface="Arial" panose="020B0604020202020204" pitchFamily="34" charset="0"/>
              </a:rPr>
              <a:t>Fashion</a:t>
            </a:r>
          </a:p>
          <a:p>
            <a:pPr>
              <a:buFont typeface="Wingdings" panose="05000000000000000000" pitchFamily="2" charset="2"/>
              <a:buChar char="§"/>
            </a:pPr>
            <a:r>
              <a:rPr lang="en-GB" sz="3000" dirty="0">
                <a:solidFill>
                  <a:srgbClr val="202124"/>
                </a:solidFill>
                <a:latin typeface="Arial" panose="020B0604020202020204" pitchFamily="34" charset="0"/>
                <a:cs typeface="Arial" panose="020B0604020202020204" pitchFamily="34" charset="0"/>
              </a:rPr>
              <a:t>t</a:t>
            </a:r>
            <a:r>
              <a:rPr lang="en-GB" sz="3000" b="0" i="0" dirty="0">
                <a:solidFill>
                  <a:srgbClr val="202124"/>
                </a:solidFill>
                <a:effectLst/>
                <a:latin typeface="Arial" panose="020B0604020202020204" pitchFamily="34" charset="0"/>
                <a:cs typeface="Arial" panose="020B0604020202020204" pitchFamily="34" charset="0"/>
              </a:rPr>
              <a:t>extile design and production</a:t>
            </a:r>
          </a:p>
          <a:p>
            <a:pPr>
              <a:buFont typeface="Wingdings" panose="05000000000000000000" pitchFamily="2" charset="2"/>
              <a:buChar char="§"/>
            </a:pPr>
            <a:r>
              <a:rPr lang="en-GB" sz="3000" dirty="0">
                <a:solidFill>
                  <a:srgbClr val="202124"/>
                </a:solidFill>
                <a:latin typeface="Arial" panose="020B0604020202020204" pitchFamily="34" charset="0"/>
                <a:cs typeface="Arial" panose="020B0604020202020204" pitchFamily="34" charset="0"/>
              </a:rPr>
              <a:t>f</a:t>
            </a:r>
            <a:r>
              <a:rPr lang="en-GB" sz="3000" b="0" i="0" dirty="0">
                <a:solidFill>
                  <a:srgbClr val="202124"/>
                </a:solidFill>
                <a:effectLst/>
                <a:latin typeface="Arial" panose="020B0604020202020204" pitchFamily="34" charset="0"/>
                <a:cs typeface="Arial" panose="020B0604020202020204" pitchFamily="34" charset="0"/>
              </a:rPr>
              <a:t>ashion design and manufacturing</a:t>
            </a:r>
          </a:p>
          <a:p>
            <a:pPr>
              <a:buFont typeface="Wingdings" panose="05000000000000000000" pitchFamily="2" charset="2"/>
              <a:buChar char="§"/>
            </a:pPr>
            <a:r>
              <a:rPr lang="en-GB" sz="3000" dirty="0">
                <a:solidFill>
                  <a:srgbClr val="202124"/>
                </a:solidFill>
                <a:latin typeface="Arial" panose="020B0604020202020204" pitchFamily="34" charset="0"/>
                <a:cs typeface="Arial" panose="020B0604020202020204" pitchFamily="34" charset="0"/>
              </a:rPr>
              <a:t>f</a:t>
            </a:r>
            <a:r>
              <a:rPr lang="en-GB" sz="3000" b="0" i="0" dirty="0">
                <a:solidFill>
                  <a:srgbClr val="202124"/>
                </a:solidFill>
                <a:effectLst/>
                <a:latin typeface="Arial" panose="020B0604020202020204" pitchFamily="34" charset="0"/>
                <a:cs typeface="Arial" panose="020B0604020202020204" pitchFamily="34" charset="0"/>
              </a:rPr>
              <a:t>ashion retailing</a:t>
            </a:r>
          </a:p>
          <a:p>
            <a:pPr>
              <a:buFont typeface="Wingdings" panose="05000000000000000000" pitchFamily="2" charset="2"/>
              <a:buChar char="§"/>
            </a:pPr>
            <a:r>
              <a:rPr lang="en-GB" sz="3000" b="0" i="0" dirty="0">
                <a:solidFill>
                  <a:srgbClr val="202124"/>
                </a:solidFill>
                <a:effectLst/>
                <a:latin typeface="Arial" panose="020B0604020202020204" pitchFamily="34" charset="0"/>
                <a:cs typeface="Arial" panose="020B0604020202020204" pitchFamily="34" charset="0"/>
              </a:rPr>
              <a:t>marketing and  merchandising.</a:t>
            </a:r>
          </a:p>
          <a:p>
            <a:pPr>
              <a:buFont typeface="Wingdings" panose="05000000000000000000" pitchFamily="2" charset="2"/>
              <a:buChar char="§"/>
            </a:pPr>
            <a:r>
              <a:rPr lang="en-GB" sz="3000" dirty="0">
                <a:solidFill>
                  <a:srgbClr val="202124"/>
                </a:solidFill>
                <a:latin typeface="Arial" panose="020B0604020202020204" pitchFamily="34" charset="0"/>
                <a:cs typeface="Arial" panose="020B0604020202020204" pitchFamily="34" charset="0"/>
              </a:rPr>
              <a:t>f</a:t>
            </a:r>
            <a:r>
              <a:rPr lang="en-GB" sz="3000" b="0" i="0" dirty="0">
                <a:solidFill>
                  <a:srgbClr val="202124"/>
                </a:solidFill>
                <a:effectLst/>
                <a:latin typeface="Arial" panose="020B0604020202020204" pitchFamily="34" charset="0"/>
                <a:cs typeface="Arial" panose="020B0604020202020204" pitchFamily="34" charset="0"/>
              </a:rPr>
              <a:t>ashion shows. </a:t>
            </a:r>
          </a:p>
          <a:p>
            <a:pPr>
              <a:buFont typeface="Wingdings" panose="05000000000000000000" pitchFamily="2" charset="2"/>
              <a:buChar char="§"/>
            </a:pPr>
            <a:r>
              <a:rPr lang="en-GB" sz="3000" dirty="0">
                <a:solidFill>
                  <a:srgbClr val="202124"/>
                </a:solidFill>
                <a:latin typeface="Arial" panose="020B0604020202020204" pitchFamily="34" charset="0"/>
                <a:cs typeface="Arial" panose="020B0604020202020204" pitchFamily="34" charset="0"/>
              </a:rPr>
              <a:t>m</a:t>
            </a:r>
            <a:r>
              <a:rPr lang="en-GB" sz="3000" b="0" i="0" dirty="0">
                <a:solidFill>
                  <a:srgbClr val="202124"/>
                </a:solidFill>
                <a:effectLst/>
                <a:latin typeface="Arial" panose="020B0604020202020204" pitchFamily="34" charset="0"/>
                <a:cs typeface="Arial" panose="020B0604020202020204" pitchFamily="34" charset="0"/>
              </a:rPr>
              <a:t>edia and marketing.</a:t>
            </a:r>
            <a:endParaRPr lang="en-GB" sz="3000" dirty="0">
              <a:latin typeface="Arial" panose="020B0604020202020204" pitchFamily="34" charset="0"/>
              <a:cs typeface="Arial" panose="020B0604020202020204" pitchFamily="34" charset="0"/>
            </a:endParaRPr>
          </a:p>
          <a:p>
            <a:pPr marL="0" indent="0">
              <a:buNone/>
            </a:pPr>
            <a:endParaRPr lang="en-GB" b="1" dirty="0"/>
          </a:p>
          <a:p>
            <a:pPr marL="0" indent="0">
              <a:buNone/>
            </a:pPr>
            <a:r>
              <a:rPr lang="en-GB" b="1" u="sng" dirty="0"/>
              <a:t>Food</a:t>
            </a:r>
          </a:p>
          <a:p>
            <a:pPr>
              <a:buFont typeface="Wingdings" panose="05000000000000000000" pitchFamily="2" charset="2"/>
              <a:buChar char="§"/>
            </a:pPr>
            <a:r>
              <a:rPr lang="en-GB" dirty="0"/>
              <a:t>food processing</a:t>
            </a:r>
          </a:p>
          <a:p>
            <a:pPr>
              <a:buFont typeface="Wingdings" panose="05000000000000000000" pitchFamily="2" charset="2"/>
              <a:buChar char="§"/>
            </a:pPr>
            <a:r>
              <a:rPr lang="en-GB" dirty="0"/>
              <a:t>dairy products</a:t>
            </a:r>
          </a:p>
          <a:p>
            <a:pPr>
              <a:buFont typeface="Wingdings" panose="05000000000000000000" pitchFamily="2" charset="2"/>
              <a:buChar char="§"/>
            </a:pPr>
            <a:r>
              <a:rPr lang="en-GB" dirty="0"/>
              <a:t>seafood</a:t>
            </a:r>
          </a:p>
          <a:p>
            <a:pPr>
              <a:buFont typeface="Wingdings" panose="05000000000000000000" pitchFamily="2" charset="2"/>
              <a:buChar char="§"/>
            </a:pPr>
            <a:r>
              <a:rPr lang="en-GB" dirty="0"/>
              <a:t>fruit and vegetables</a:t>
            </a:r>
          </a:p>
          <a:p>
            <a:pPr>
              <a:buFont typeface="Wingdings" panose="05000000000000000000" pitchFamily="2" charset="2"/>
              <a:buChar char="§"/>
            </a:pPr>
            <a:r>
              <a:rPr lang="en-GB" dirty="0"/>
              <a:t>organic</a:t>
            </a:r>
          </a:p>
          <a:p>
            <a:pPr>
              <a:buFont typeface="Wingdings" panose="05000000000000000000" pitchFamily="2" charset="2"/>
              <a:buChar char="§"/>
            </a:pPr>
            <a:r>
              <a:rPr lang="en-GB" dirty="0"/>
              <a:t>ready meals</a:t>
            </a:r>
          </a:p>
          <a:p>
            <a:pPr>
              <a:buFont typeface="Wingdings" panose="05000000000000000000" pitchFamily="2" charset="2"/>
              <a:buChar char="§"/>
            </a:pPr>
            <a:r>
              <a:rPr lang="en-GB" dirty="0"/>
              <a:t>beverages</a:t>
            </a:r>
          </a:p>
          <a:p>
            <a:pPr marL="0" indent="0">
              <a:buNone/>
            </a:pPr>
            <a:endParaRPr lang="en-GB" b="1" dirty="0"/>
          </a:p>
        </p:txBody>
      </p:sp>
    </p:spTree>
    <p:extLst>
      <p:ext uri="{BB962C8B-B14F-4D97-AF65-F5344CB8AC3E}">
        <p14:creationId xmlns:p14="http://schemas.microsoft.com/office/powerpoint/2010/main" val="4089823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34CA7-38A4-BDB2-D5A6-14955D75213C}"/>
              </a:ext>
            </a:extLst>
          </p:cNvPr>
          <p:cNvSpPr>
            <a:spLocks noGrp="1"/>
          </p:cNvSpPr>
          <p:nvPr>
            <p:ph type="title"/>
          </p:nvPr>
        </p:nvSpPr>
        <p:spPr>
          <a:xfrm>
            <a:off x="457200" y="274638"/>
            <a:ext cx="8229600" cy="346050"/>
          </a:xfrm>
        </p:spPr>
        <p:txBody>
          <a:bodyPr>
            <a:normAutofit fontScale="90000"/>
          </a:bodyPr>
          <a:lstStyle/>
          <a:p>
            <a:r>
              <a:rPr lang="en-US" b="1" dirty="0"/>
              <a:t>Market</a:t>
            </a:r>
          </a:p>
        </p:txBody>
      </p:sp>
      <p:sp>
        <p:nvSpPr>
          <p:cNvPr id="3" name="Content Placeholder 2">
            <a:extLst>
              <a:ext uri="{FF2B5EF4-FFF2-40B4-BE49-F238E27FC236}">
                <a16:creationId xmlns:a16="http://schemas.microsoft.com/office/drawing/2014/main" id="{B6ECA44D-8540-FE38-A373-3DC76B3B5704}"/>
              </a:ext>
            </a:extLst>
          </p:cNvPr>
          <p:cNvSpPr>
            <a:spLocks noGrp="1"/>
          </p:cNvSpPr>
          <p:nvPr>
            <p:ph idx="1"/>
          </p:nvPr>
        </p:nvSpPr>
        <p:spPr>
          <a:xfrm>
            <a:off x="457200" y="908720"/>
            <a:ext cx="8229600" cy="4608513"/>
          </a:xfrm>
        </p:spPr>
        <p:txBody>
          <a:bodyPr/>
          <a:lstStyle/>
          <a:p>
            <a:pPr algn="just"/>
            <a:r>
              <a:rPr lang="en-GB" sz="2400" b="0" i="0" u="none" strike="noStrike" dirty="0">
                <a:effectLst/>
                <a:latin typeface="Arial" panose="020B0604020202020204" pitchFamily="34" charset="0"/>
              </a:rPr>
              <a:t>The market is the stage on which economic actors—firms, households, and unions—meet and make key economic decisions for society. (</a:t>
            </a:r>
            <a:r>
              <a:rPr lang="en-GB" sz="2400" dirty="0">
                <a:latin typeface="Arial" panose="020B0604020202020204" pitchFamily="34" charset="0"/>
              </a:rPr>
              <a:t>E</a:t>
            </a:r>
            <a:r>
              <a:rPr lang="en-GB" sz="2400" b="0" i="0" u="none" strike="noStrike" dirty="0">
                <a:effectLst/>
                <a:latin typeface="Arial" panose="020B0604020202020204" pitchFamily="34" charset="0"/>
              </a:rPr>
              <a:t>ncyclopedia.com, 2023)</a:t>
            </a:r>
          </a:p>
          <a:p>
            <a:pPr algn="just"/>
            <a:endParaRPr lang="en-GB" b="0" i="0" u="none" strike="noStrike" dirty="0">
              <a:effectLst/>
              <a:latin typeface="Arial" panose="020B0604020202020204" pitchFamily="34" charset="0"/>
            </a:endParaRPr>
          </a:p>
          <a:p>
            <a:pPr algn="just"/>
            <a:endParaRPr lang="en-US" dirty="0"/>
          </a:p>
        </p:txBody>
      </p:sp>
      <p:sp>
        <p:nvSpPr>
          <p:cNvPr id="4" name="Content Placeholder 2">
            <a:extLst>
              <a:ext uri="{FF2B5EF4-FFF2-40B4-BE49-F238E27FC236}">
                <a16:creationId xmlns:a16="http://schemas.microsoft.com/office/drawing/2014/main" id="{3905279A-9714-CC23-7BF9-6A1F83E770D7}"/>
              </a:ext>
            </a:extLst>
          </p:cNvPr>
          <p:cNvSpPr txBox="1">
            <a:spLocks/>
          </p:cNvSpPr>
          <p:nvPr/>
        </p:nvSpPr>
        <p:spPr>
          <a:xfrm>
            <a:off x="2238941" y="3045679"/>
            <a:ext cx="4212468" cy="1154028"/>
          </a:xfrm>
          <a:prstGeom prst="rect">
            <a:avLst/>
          </a:prstGeom>
        </p:spPr>
        <p:txBody>
          <a:bodyPr vert="horz" lIns="91440" tIns="45720" rIns="91440" bIns="45720" rtlCol="0">
            <a:normAutofit fontScale="4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a:latin typeface="Arial" panose="020B0604020202020204" pitchFamily="34" charset="0"/>
              </a:rPr>
              <a:t>The market is the stage on which economic actors—firms, households, and unions—meet and make key economic decisions for society. (Encyclopedia.com, 2023)</a:t>
            </a:r>
          </a:p>
          <a:p>
            <a:pPr algn="just"/>
            <a:endParaRPr lang="en-US" dirty="0"/>
          </a:p>
        </p:txBody>
      </p:sp>
      <p:pic>
        <p:nvPicPr>
          <p:cNvPr id="5" name="Picture 2" descr="What Is a Market Economy, and How Does It Work?">
            <a:extLst>
              <a:ext uri="{FF2B5EF4-FFF2-40B4-BE49-F238E27FC236}">
                <a16:creationId xmlns:a16="http://schemas.microsoft.com/office/drawing/2014/main" id="{42D48D8C-7D0C-006B-0713-08D0BF10513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35696" y="2276872"/>
            <a:ext cx="4968552" cy="309600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CF18820-69EE-F3A7-B845-4EE57BF6F7A9}"/>
              </a:ext>
            </a:extLst>
          </p:cNvPr>
          <p:cNvSpPr txBox="1"/>
          <p:nvPr/>
        </p:nvSpPr>
        <p:spPr>
          <a:xfrm>
            <a:off x="6804248" y="4653136"/>
            <a:ext cx="2232248" cy="338554"/>
          </a:xfrm>
          <a:prstGeom prst="rect">
            <a:avLst/>
          </a:prstGeom>
          <a:noFill/>
        </p:spPr>
        <p:txBody>
          <a:bodyPr wrap="square" rtlCol="0">
            <a:spAutoFit/>
          </a:bodyPr>
          <a:lstStyle/>
          <a:p>
            <a:r>
              <a:rPr lang="en-GB" sz="1600" dirty="0"/>
              <a:t>(Investopedia, 2025)</a:t>
            </a:r>
          </a:p>
        </p:txBody>
      </p:sp>
    </p:spTree>
    <p:extLst>
      <p:ext uri="{BB962C8B-B14F-4D97-AF65-F5344CB8AC3E}">
        <p14:creationId xmlns:p14="http://schemas.microsoft.com/office/powerpoint/2010/main" val="4959230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EDA98-E9C6-CA9D-C1B3-EC4B2AE93722}"/>
              </a:ext>
            </a:extLst>
          </p:cNvPr>
          <p:cNvSpPr>
            <a:spLocks noGrp="1"/>
          </p:cNvSpPr>
          <p:nvPr>
            <p:ph type="title"/>
          </p:nvPr>
        </p:nvSpPr>
        <p:spPr/>
        <p:txBody>
          <a:bodyPr/>
          <a:lstStyle/>
          <a:p>
            <a:r>
              <a:rPr lang="en-US" b="1" dirty="0"/>
              <a:t>Market types</a:t>
            </a:r>
          </a:p>
        </p:txBody>
      </p:sp>
      <p:sp>
        <p:nvSpPr>
          <p:cNvPr id="3" name="Content Placeholder 2">
            <a:extLst>
              <a:ext uri="{FF2B5EF4-FFF2-40B4-BE49-F238E27FC236}">
                <a16:creationId xmlns:a16="http://schemas.microsoft.com/office/drawing/2014/main" id="{E124C8DD-C3F4-571F-49D1-998DA9002341}"/>
              </a:ext>
            </a:extLst>
          </p:cNvPr>
          <p:cNvSpPr>
            <a:spLocks noGrp="1"/>
          </p:cNvSpPr>
          <p:nvPr>
            <p:ph idx="1"/>
          </p:nvPr>
        </p:nvSpPr>
        <p:spPr/>
        <p:txBody>
          <a:bodyPr>
            <a:normAutofit fontScale="92500" lnSpcReduction="20000"/>
          </a:bodyPr>
          <a:lstStyle/>
          <a:p>
            <a:r>
              <a:rPr lang="en-US" dirty="0"/>
              <a:t>Differentiated by the end buyer:</a:t>
            </a:r>
          </a:p>
          <a:p>
            <a:pPr lvl="1"/>
            <a:r>
              <a:rPr lang="en-US" dirty="0"/>
              <a:t>Business to business B2B</a:t>
            </a:r>
          </a:p>
          <a:p>
            <a:pPr lvl="1"/>
            <a:r>
              <a:rPr lang="en-US" dirty="0"/>
              <a:t>Business to consumer B2C</a:t>
            </a:r>
          </a:p>
          <a:p>
            <a:pPr lvl="1"/>
            <a:r>
              <a:rPr lang="en-US" dirty="0"/>
              <a:t>Business to government B2G</a:t>
            </a:r>
          </a:p>
          <a:p>
            <a:pPr lvl="1"/>
            <a:r>
              <a:rPr lang="en-US" dirty="0"/>
              <a:t>Consumer to consumer C2C</a:t>
            </a:r>
          </a:p>
          <a:p>
            <a:r>
              <a:rPr lang="en-US" dirty="0"/>
              <a:t>Differentiated by type of goods</a:t>
            </a:r>
          </a:p>
          <a:p>
            <a:pPr lvl="1"/>
            <a:r>
              <a:rPr lang="en-US" dirty="0"/>
              <a:t>Durable – cars</a:t>
            </a:r>
          </a:p>
          <a:p>
            <a:pPr lvl="1"/>
            <a:r>
              <a:rPr lang="en-US" dirty="0"/>
              <a:t>Perishable – fresh food</a:t>
            </a:r>
          </a:p>
          <a:p>
            <a:pPr lvl="1"/>
            <a:r>
              <a:rPr lang="en-US" dirty="0"/>
              <a:t>Electrical</a:t>
            </a:r>
          </a:p>
        </p:txBody>
      </p:sp>
    </p:spTree>
    <p:extLst>
      <p:ext uri="{BB962C8B-B14F-4D97-AF65-F5344CB8AC3E}">
        <p14:creationId xmlns:p14="http://schemas.microsoft.com/office/powerpoint/2010/main" val="35138517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8C4BC-1A8A-0885-9751-4142DD3B1022}"/>
              </a:ext>
            </a:extLst>
          </p:cNvPr>
          <p:cNvSpPr>
            <a:spLocks noGrp="1"/>
          </p:cNvSpPr>
          <p:nvPr>
            <p:ph type="title"/>
          </p:nvPr>
        </p:nvSpPr>
        <p:spPr/>
        <p:txBody>
          <a:bodyPr/>
          <a:lstStyle/>
          <a:p>
            <a:r>
              <a:rPr lang="en-US" b="1" dirty="0"/>
              <a:t>Stakeholder definition</a:t>
            </a:r>
          </a:p>
        </p:txBody>
      </p:sp>
      <p:sp>
        <p:nvSpPr>
          <p:cNvPr id="3" name="Content Placeholder 2">
            <a:extLst>
              <a:ext uri="{FF2B5EF4-FFF2-40B4-BE49-F238E27FC236}">
                <a16:creationId xmlns:a16="http://schemas.microsoft.com/office/drawing/2014/main" id="{2197A598-C6D1-01BD-5695-C91991FC2BAD}"/>
              </a:ext>
            </a:extLst>
          </p:cNvPr>
          <p:cNvSpPr>
            <a:spLocks noGrp="1"/>
          </p:cNvSpPr>
          <p:nvPr>
            <p:ph idx="1"/>
          </p:nvPr>
        </p:nvSpPr>
        <p:spPr>
          <a:xfrm>
            <a:off x="457200" y="1600201"/>
            <a:ext cx="8229600" cy="3917032"/>
          </a:xfrm>
        </p:spPr>
        <p:txBody>
          <a:bodyPr>
            <a:normAutofit fontScale="85000" lnSpcReduction="20000"/>
          </a:bodyPr>
          <a:lstStyle/>
          <a:p>
            <a:r>
              <a:rPr lang="en-GB" b="0" i="0" u="none" strike="noStrike" dirty="0">
                <a:solidFill>
                  <a:srgbClr val="111111"/>
                </a:solidFill>
                <a:effectLst/>
                <a:latin typeface="SourceSansPro"/>
              </a:rPr>
              <a:t>A stakeholder is a party that has an interest in a company and can either affect or be affected by the business.</a:t>
            </a:r>
          </a:p>
          <a:p>
            <a:r>
              <a:rPr lang="en-GB" b="0" i="0" u="none" strike="noStrike" dirty="0">
                <a:solidFill>
                  <a:srgbClr val="111111"/>
                </a:solidFill>
                <a:effectLst/>
                <a:latin typeface="SourceSansPro"/>
              </a:rPr>
              <a:t>The primary stakeholders in a typical corporation are its </a:t>
            </a:r>
            <a:r>
              <a:rPr lang="en-GB" b="0" i="0" u="sng" dirty="0">
                <a:solidFill>
                  <a:srgbClr val="2C40D0"/>
                </a:solidFill>
                <a:effectLst/>
                <a:latin typeface="SourceSansPro"/>
                <a:hlinkClick r:id="rId2"/>
              </a:rPr>
              <a:t>investors</a:t>
            </a:r>
            <a:r>
              <a:rPr lang="en-GB" b="0" i="0" u="none" strike="noStrike" dirty="0">
                <a:solidFill>
                  <a:srgbClr val="111111"/>
                </a:solidFill>
                <a:effectLst/>
                <a:latin typeface="SourceSansPro"/>
              </a:rPr>
              <a:t>, employees, customers, suppliers. (Investopedia.com</a:t>
            </a:r>
            <a:r>
              <a:rPr lang="en-GB" dirty="0">
                <a:solidFill>
                  <a:srgbClr val="111111"/>
                </a:solidFill>
                <a:latin typeface="SourceSansPro"/>
              </a:rPr>
              <a:t>,20</a:t>
            </a:r>
            <a:r>
              <a:rPr lang="en-GB" b="0" i="0" u="none" strike="noStrike" dirty="0">
                <a:solidFill>
                  <a:srgbClr val="111111"/>
                </a:solidFill>
                <a:effectLst/>
                <a:latin typeface="SourceSansPro"/>
              </a:rPr>
              <a:t>23)</a:t>
            </a:r>
          </a:p>
          <a:p>
            <a:pPr lvl="1"/>
            <a:r>
              <a:rPr lang="en-GB" dirty="0">
                <a:solidFill>
                  <a:srgbClr val="111111"/>
                </a:solidFill>
                <a:latin typeface="SourceSansPro"/>
              </a:rPr>
              <a:t>Other stakeholders are banks, associations, the public, the natural environment</a:t>
            </a:r>
            <a:endParaRPr lang="en-GB" b="0" i="0" u="none" strike="noStrike" dirty="0">
              <a:solidFill>
                <a:srgbClr val="111111"/>
              </a:solidFill>
              <a:effectLst/>
              <a:latin typeface="SourceSansPro"/>
            </a:endParaRPr>
          </a:p>
          <a:p>
            <a:r>
              <a:rPr lang="en-GB" b="0" i="0" u="none" strike="noStrike" dirty="0">
                <a:solidFill>
                  <a:srgbClr val="111111"/>
                </a:solidFill>
                <a:effectLst/>
                <a:latin typeface="SourceSansPro"/>
              </a:rPr>
              <a:t>An organisation’s stakeholders can be both internal or external to the organization</a:t>
            </a:r>
            <a:endParaRPr lang="en-US" dirty="0"/>
          </a:p>
        </p:txBody>
      </p:sp>
    </p:spTree>
    <p:extLst>
      <p:ext uri="{BB962C8B-B14F-4D97-AF65-F5344CB8AC3E}">
        <p14:creationId xmlns:p14="http://schemas.microsoft.com/office/powerpoint/2010/main" val="28648684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E5E99E1-D381-BE5D-0758-8B8A02E1E830}"/>
              </a:ext>
            </a:extLst>
          </p:cNvPr>
          <p:cNvSpPr>
            <a:spLocks noGrp="1"/>
          </p:cNvSpPr>
          <p:nvPr>
            <p:ph type="title"/>
          </p:nvPr>
        </p:nvSpPr>
        <p:spPr>
          <a:xfrm>
            <a:off x="1259632" y="188641"/>
            <a:ext cx="7128792" cy="646332"/>
          </a:xfrm>
        </p:spPr>
        <p:txBody>
          <a:bodyPr>
            <a:noAutofit/>
          </a:bodyPr>
          <a:lstStyle/>
          <a:p>
            <a:r>
              <a:rPr lang="en-US" sz="3600" b="1" dirty="0"/>
              <a:t>Differentiating stakeholders</a:t>
            </a:r>
          </a:p>
        </p:txBody>
      </p:sp>
      <p:sp>
        <p:nvSpPr>
          <p:cNvPr id="6" name="TextBox 5">
            <a:extLst>
              <a:ext uri="{FF2B5EF4-FFF2-40B4-BE49-F238E27FC236}">
                <a16:creationId xmlns:a16="http://schemas.microsoft.com/office/drawing/2014/main" id="{84A68F7C-0D9C-7556-B323-F0FB4B4AE9C2}"/>
              </a:ext>
            </a:extLst>
          </p:cNvPr>
          <p:cNvSpPr txBox="1"/>
          <p:nvPr/>
        </p:nvSpPr>
        <p:spPr>
          <a:xfrm>
            <a:off x="3275856" y="4653136"/>
            <a:ext cx="2160240" cy="369332"/>
          </a:xfrm>
          <a:prstGeom prst="rect">
            <a:avLst/>
          </a:prstGeom>
          <a:noFill/>
        </p:spPr>
        <p:txBody>
          <a:bodyPr wrap="square">
            <a:spAutoFit/>
          </a:bodyPr>
          <a:lstStyle/>
          <a:p>
            <a:r>
              <a:rPr lang="en-US" dirty="0"/>
              <a:t>Tshabalala (2025)</a:t>
            </a:r>
          </a:p>
        </p:txBody>
      </p:sp>
      <p:pic>
        <p:nvPicPr>
          <p:cNvPr id="8" name="Picture 7" descr="Diagram&#10;&#10;Description automatically generated">
            <a:extLst>
              <a:ext uri="{FF2B5EF4-FFF2-40B4-BE49-F238E27FC236}">
                <a16:creationId xmlns:a16="http://schemas.microsoft.com/office/drawing/2014/main" id="{12959E16-0BA7-2966-30AC-55AB2C2DB0F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8636" y="980728"/>
            <a:ext cx="5837660" cy="3672408"/>
          </a:xfrm>
          <a:prstGeom prst="rect">
            <a:avLst/>
          </a:prstGeom>
        </p:spPr>
      </p:pic>
    </p:spTree>
    <p:extLst>
      <p:ext uri="{BB962C8B-B14F-4D97-AF65-F5344CB8AC3E}">
        <p14:creationId xmlns:p14="http://schemas.microsoft.com/office/powerpoint/2010/main" val="32519740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6643EE3-4BC3-8FEC-B819-416507B1BE54}"/>
              </a:ext>
            </a:extLst>
          </p:cNvPr>
          <p:cNvSpPr>
            <a:spLocks noGrp="1"/>
          </p:cNvSpPr>
          <p:nvPr>
            <p:ph type="title"/>
          </p:nvPr>
        </p:nvSpPr>
        <p:spPr/>
        <p:txBody>
          <a:bodyPr/>
          <a:lstStyle/>
          <a:p>
            <a:r>
              <a:rPr lang="en-US" b="1" dirty="0"/>
              <a:t>Exercise</a:t>
            </a:r>
          </a:p>
        </p:txBody>
      </p:sp>
      <p:sp>
        <p:nvSpPr>
          <p:cNvPr id="4" name="Content Placeholder 3">
            <a:extLst>
              <a:ext uri="{FF2B5EF4-FFF2-40B4-BE49-F238E27FC236}">
                <a16:creationId xmlns:a16="http://schemas.microsoft.com/office/drawing/2014/main" id="{8A503238-74CB-7EE0-2009-6F2B3CB7BF79}"/>
              </a:ext>
            </a:extLst>
          </p:cNvPr>
          <p:cNvSpPr>
            <a:spLocks noGrp="1"/>
          </p:cNvSpPr>
          <p:nvPr>
            <p:ph idx="1"/>
          </p:nvPr>
        </p:nvSpPr>
        <p:spPr/>
        <p:txBody>
          <a:bodyPr/>
          <a:lstStyle/>
          <a:p>
            <a:r>
              <a:rPr lang="en-US" dirty="0"/>
              <a:t>Group A </a:t>
            </a:r>
          </a:p>
          <a:p>
            <a:r>
              <a:rPr lang="en-US" dirty="0"/>
              <a:t>List all relevant stakeholders for a university in London</a:t>
            </a:r>
          </a:p>
          <a:p>
            <a:endParaRPr lang="en-US" dirty="0"/>
          </a:p>
          <a:p>
            <a:r>
              <a:rPr lang="en-US" dirty="0"/>
              <a:t>Group B</a:t>
            </a:r>
          </a:p>
          <a:p>
            <a:r>
              <a:rPr lang="en-US" dirty="0"/>
              <a:t>List all stakeholders for a Pizza take-away owned by three brothers</a:t>
            </a:r>
          </a:p>
        </p:txBody>
      </p:sp>
    </p:spTree>
    <p:extLst>
      <p:ext uri="{BB962C8B-B14F-4D97-AF65-F5344CB8AC3E}">
        <p14:creationId xmlns:p14="http://schemas.microsoft.com/office/powerpoint/2010/main" val="23200175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754BD-5F0C-4BA0-A0A8-E11369AD8AD7}"/>
              </a:ext>
            </a:extLst>
          </p:cNvPr>
          <p:cNvSpPr>
            <a:spLocks noGrp="1"/>
          </p:cNvSpPr>
          <p:nvPr>
            <p:ph type="title"/>
          </p:nvPr>
        </p:nvSpPr>
        <p:spPr>
          <a:xfrm>
            <a:off x="457200" y="116632"/>
            <a:ext cx="8229600" cy="850106"/>
          </a:xfrm>
        </p:spPr>
        <p:txBody>
          <a:bodyPr>
            <a:normAutofit fontScale="90000"/>
          </a:bodyPr>
          <a:lstStyle/>
          <a:p>
            <a:r>
              <a:rPr lang="en-GB" sz="3600" b="1" dirty="0">
                <a:solidFill>
                  <a:srgbClr val="002060"/>
                </a:solidFill>
              </a:rPr>
              <a:t>SWOT Analysis</a:t>
            </a:r>
            <a:br>
              <a:rPr lang="en-GB" sz="3600" b="1" dirty="0">
                <a:solidFill>
                  <a:srgbClr val="002060"/>
                </a:solidFill>
              </a:rPr>
            </a:br>
            <a:r>
              <a:rPr lang="en-GB" sz="3600" b="1" dirty="0">
                <a:solidFill>
                  <a:srgbClr val="002060"/>
                </a:solidFill>
              </a:rPr>
              <a:t>What is SWOT Analysis?</a:t>
            </a:r>
          </a:p>
        </p:txBody>
      </p:sp>
      <p:sp>
        <p:nvSpPr>
          <p:cNvPr id="3" name="Content Placeholder 2">
            <a:extLst>
              <a:ext uri="{FF2B5EF4-FFF2-40B4-BE49-F238E27FC236}">
                <a16:creationId xmlns:a16="http://schemas.microsoft.com/office/drawing/2014/main" id="{C4BA5BEC-E5CD-47B9-AD06-3A39799BC4E7}"/>
              </a:ext>
            </a:extLst>
          </p:cNvPr>
          <p:cNvSpPr>
            <a:spLocks noGrp="1"/>
          </p:cNvSpPr>
          <p:nvPr>
            <p:ph idx="1"/>
          </p:nvPr>
        </p:nvSpPr>
        <p:spPr>
          <a:xfrm>
            <a:off x="2591780" y="1266294"/>
            <a:ext cx="3960440" cy="2162706"/>
          </a:xfrm>
        </p:spPr>
        <p:txBody>
          <a:bodyPr>
            <a:normAutofit fontScale="77500" lnSpcReduction="20000"/>
          </a:bodyPr>
          <a:lstStyle/>
          <a:p>
            <a:r>
              <a:rPr lang="en-GB" sz="2800" b="1" dirty="0">
                <a:solidFill>
                  <a:srgbClr val="002060"/>
                </a:solidFill>
              </a:rPr>
              <a:t>What is SWOT Analysis?</a:t>
            </a:r>
          </a:p>
          <a:p>
            <a:pPr marL="0" indent="0">
              <a:buNone/>
            </a:pPr>
            <a:r>
              <a:rPr lang="en-GB" sz="2800" b="1" dirty="0">
                <a:solidFill>
                  <a:srgbClr val="002060"/>
                </a:solidFill>
              </a:rPr>
              <a:t> </a:t>
            </a:r>
          </a:p>
          <a:p>
            <a:r>
              <a:rPr lang="en-GB" sz="2800" dirty="0"/>
              <a:t>Strengths</a:t>
            </a:r>
          </a:p>
          <a:p>
            <a:r>
              <a:rPr lang="en-GB" sz="2800" dirty="0"/>
              <a:t>Weaknesses</a:t>
            </a:r>
          </a:p>
          <a:p>
            <a:r>
              <a:rPr lang="en-GB" sz="2800" dirty="0"/>
              <a:t>Opportunities </a:t>
            </a:r>
          </a:p>
          <a:p>
            <a:r>
              <a:rPr lang="en-GB" sz="2800" dirty="0"/>
              <a:t>Threats</a:t>
            </a:r>
          </a:p>
        </p:txBody>
      </p:sp>
      <p:sp>
        <p:nvSpPr>
          <p:cNvPr id="4" name="Rectangle 3">
            <a:extLst>
              <a:ext uri="{FF2B5EF4-FFF2-40B4-BE49-F238E27FC236}">
                <a16:creationId xmlns:a16="http://schemas.microsoft.com/office/drawing/2014/main" id="{6B370281-E635-4698-A20A-79F55342803F}"/>
              </a:ext>
            </a:extLst>
          </p:cNvPr>
          <p:cNvSpPr/>
          <p:nvPr/>
        </p:nvSpPr>
        <p:spPr>
          <a:xfrm>
            <a:off x="611560" y="3861048"/>
            <a:ext cx="8075240" cy="1323439"/>
          </a:xfrm>
          <a:prstGeom prst="rect">
            <a:avLst/>
          </a:prstGeom>
        </p:spPr>
        <p:txBody>
          <a:bodyPr wrap="square">
            <a:spAutoFit/>
          </a:bodyPr>
          <a:lstStyle/>
          <a:p>
            <a:pPr algn="just"/>
            <a:r>
              <a:rPr lang="en-GB" sz="2000" dirty="0"/>
              <a:t>SWOT analysis (strengths, weaknesses, opportunities and threats analysis) is a framework for identifying and </a:t>
            </a:r>
            <a:r>
              <a:rPr lang="en-GB" sz="2000" dirty="0" err="1"/>
              <a:t>analyzing</a:t>
            </a:r>
            <a:r>
              <a:rPr lang="en-GB" sz="2000" dirty="0"/>
              <a:t> the internal and external factors that can have an impact on the viability of an organisation or a market or an industry or a project.</a:t>
            </a:r>
          </a:p>
        </p:txBody>
      </p:sp>
    </p:spTree>
    <p:extLst>
      <p:ext uri="{BB962C8B-B14F-4D97-AF65-F5344CB8AC3E}">
        <p14:creationId xmlns:p14="http://schemas.microsoft.com/office/powerpoint/2010/main" val="1488787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8AE38-9D0B-4933-9003-2A58CEC8B768}"/>
              </a:ext>
            </a:extLst>
          </p:cNvPr>
          <p:cNvSpPr>
            <a:spLocks noGrp="1"/>
          </p:cNvSpPr>
          <p:nvPr>
            <p:ph type="title"/>
          </p:nvPr>
        </p:nvSpPr>
        <p:spPr/>
        <p:txBody>
          <a:bodyPr>
            <a:normAutofit/>
          </a:bodyPr>
          <a:lstStyle/>
          <a:p>
            <a:r>
              <a:rPr lang="en-GB" sz="3600" b="1" dirty="0"/>
              <a:t>SWOT – Meaning of the components</a:t>
            </a:r>
          </a:p>
        </p:txBody>
      </p:sp>
      <p:sp>
        <p:nvSpPr>
          <p:cNvPr id="3" name="Content Placeholder 2">
            <a:extLst>
              <a:ext uri="{FF2B5EF4-FFF2-40B4-BE49-F238E27FC236}">
                <a16:creationId xmlns:a16="http://schemas.microsoft.com/office/drawing/2014/main" id="{A8335439-D339-4AF7-BECA-E4E6DCA8ECB2}"/>
              </a:ext>
            </a:extLst>
          </p:cNvPr>
          <p:cNvSpPr>
            <a:spLocks noGrp="1"/>
          </p:cNvSpPr>
          <p:nvPr>
            <p:ph idx="1"/>
          </p:nvPr>
        </p:nvSpPr>
        <p:spPr/>
        <p:txBody>
          <a:bodyPr>
            <a:normAutofit fontScale="85000" lnSpcReduction="10000"/>
          </a:bodyPr>
          <a:lstStyle/>
          <a:p>
            <a:r>
              <a:rPr lang="en-GB" b="1" dirty="0"/>
              <a:t>Strengths:</a:t>
            </a:r>
            <a:r>
              <a:rPr lang="en-GB" dirty="0"/>
              <a:t> Attributes of the organization that are helpful to achieving the objective (e.g., resources).</a:t>
            </a:r>
            <a:br>
              <a:rPr lang="en-GB" dirty="0"/>
            </a:br>
            <a:r>
              <a:rPr lang="en-GB" b="1" dirty="0"/>
              <a:t>Weaknesses:</a:t>
            </a:r>
            <a:r>
              <a:rPr lang="en-GB" dirty="0"/>
              <a:t> Attributes of the organization that are harmful to achieving the objective (e.g., lack of needed resources).</a:t>
            </a:r>
            <a:br>
              <a:rPr lang="en-GB" dirty="0"/>
            </a:br>
            <a:r>
              <a:rPr lang="en-GB" b="1" dirty="0"/>
              <a:t>Opportunities:</a:t>
            </a:r>
            <a:r>
              <a:rPr lang="en-GB" dirty="0"/>
              <a:t> External conditions that are helpful to achieving the objective (e.g., low tax rates)</a:t>
            </a:r>
            <a:br>
              <a:rPr lang="en-GB" dirty="0"/>
            </a:br>
            <a:r>
              <a:rPr lang="en-GB" b="1" dirty="0"/>
              <a:t>Threats:</a:t>
            </a:r>
            <a:r>
              <a:rPr lang="en-GB" dirty="0"/>
              <a:t> External conditions that are harmful to achieving the objective (e.g., recessions, COVID-19)</a:t>
            </a:r>
          </a:p>
          <a:p>
            <a:endParaRPr lang="en-GB" dirty="0"/>
          </a:p>
        </p:txBody>
      </p:sp>
    </p:spTree>
    <p:extLst>
      <p:ext uri="{BB962C8B-B14F-4D97-AF65-F5344CB8AC3E}">
        <p14:creationId xmlns:p14="http://schemas.microsoft.com/office/powerpoint/2010/main" val="9381671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324B3-D060-4697-BB4B-F86F0A6F565D}"/>
              </a:ext>
            </a:extLst>
          </p:cNvPr>
          <p:cNvSpPr>
            <a:spLocks noGrp="1"/>
          </p:cNvSpPr>
          <p:nvPr>
            <p:ph type="title"/>
          </p:nvPr>
        </p:nvSpPr>
        <p:spPr>
          <a:xfrm>
            <a:off x="457200" y="174810"/>
            <a:ext cx="8229600" cy="1143000"/>
          </a:xfrm>
        </p:spPr>
        <p:txBody>
          <a:bodyPr/>
          <a:lstStyle/>
          <a:p>
            <a:r>
              <a:rPr lang="en-GB" b="1" dirty="0">
                <a:solidFill>
                  <a:srgbClr val="C00000"/>
                </a:solidFill>
              </a:rPr>
              <a:t>SWOT Analysis</a:t>
            </a:r>
          </a:p>
        </p:txBody>
      </p:sp>
      <p:cxnSp>
        <p:nvCxnSpPr>
          <p:cNvPr id="7" name="Straight Arrow Connector 6">
            <a:extLst>
              <a:ext uri="{FF2B5EF4-FFF2-40B4-BE49-F238E27FC236}">
                <a16:creationId xmlns:a16="http://schemas.microsoft.com/office/drawing/2014/main" id="{499AD04D-1BC4-4535-8750-7E16A28CF0BD}"/>
              </a:ext>
            </a:extLst>
          </p:cNvPr>
          <p:cNvCxnSpPr/>
          <p:nvPr/>
        </p:nvCxnSpPr>
        <p:spPr>
          <a:xfrm>
            <a:off x="4572000" y="1772816"/>
            <a:ext cx="0" cy="3672408"/>
          </a:xfrm>
          <a:prstGeom prst="straightConnector1">
            <a:avLst/>
          </a:prstGeom>
          <a:ln w="76200">
            <a:solidFill>
              <a:srgbClr val="7030A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87B731FB-91E1-4B7C-A523-6D69C35AB761}"/>
              </a:ext>
            </a:extLst>
          </p:cNvPr>
          <p:cNvCxnSpPr/>
          <p:nvPr/>
        </p:nvCxnSpPr>
        <p:spPr>
          <a:xfrm>
            <a:off x="1655676" y="3439551"/>
            <a:ext cx="5832648" cy="0"/>
          </a:xfrm>
          <a:prstGeom prst="straightConnector1">
            <a:avLst/>
          </a:prstGeom>
          <a:ln w="76200">
            <a:headEnd type="triangle"/>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7043C3CE-E6E6-4BE1-8A34-56AA04AF0F75}"/>
              </a:ext>
            </a:extLst>
          </p:cNvPr>
          <p:cNvSpPr txBox="1"/>
          <p:nvPr/>
        </p:nvSpPr>
        <p:spPr>
          <a:xfrm>
            <a:off x="2577002" y="2343766"/>
            <a:ext cx="1512167" cy="369332"/>
          </a:xfrm>
          <a:prstGeom prst="rect">
            <a:avLst/>
          </a:prstGeom>
          <a:noFill/>
        </p:spPr>
        <p:txBody>
          <a:bodyPr wrap="square" rtlCol="0">
            <a:spAutoFit/>
          </a:bodyPr>
          <a:lstStyle/>
          <a:p>
            <a:pPr algn="ctr"/>
            <a:r>
              <a:rPr lang="en-GB" dirty="0"/>
              <a:t>Strengths</a:t>
            </a:r>
          </a:p>
        </p:txBody>
      </p:sp>
      <p:sp>
        <p:nvSpPr>
          <p:cNvPr id="11" name="TextBox 10">
            <a:extLst>
              <a:ext uri="{FF2B5EF4-FFF2-40B4-BE49-F238E27FC236}">
                <a16:creationId xmlns:a16="http://schemas.microsoft.com/office/drawing/2014/main" id="{C3E6CE14-014E-40AA-8218-12875ECAEB46}"/>
              </a:ext>
            </a:extLst>
          </p:cNvPr>
          <p:cNvSpPr txBox="1"/>
          <p:nvPr/>
        </p:nvSpPr>
        <p:spPr>
          <a:xfrm>
            <a:off x="5148064" y="4257722"/>
            <a:ext cx="1512167" cy="369332"/>
          </a:xfrm>
          <a:prstGeom prst="rect">
            <a:avLst/>
          </a:prstGeom>
          <a:noFill/>
        </p:spPr>
        <p:txBody>
          <a:bodyPr wrap="square" rtlCol="0">
            <a:spAutoFit/>
          </a:bodyPr>
          <a:lstStyle/>
          <a:p>
            <a:pPr algn="ctr"/>
            <a:r>
              <a:rPr lang="en-GB" dirty="0"/>
              <a:t>Threats</a:t>
            </a:r>
          </a:p>
        </p:txBody>
      </p:sp>
      <p:sp>
        <p:nvSpPr>
          <p:cNvPr id="12" name="TextBox 11">
            <a:extLst>
              <a:ext uri="{FF2B5EF4-FFF2-40B4-BE49-F238E27FC236}">
                <a16:creationId xmlns:a16="http://schemas.microsoft.com/office/drawing/2014/main" id="{455737B8-3E4E-4F8C-8048-27BF48F771B0}"/>
              </a:ext>
            </a:extLst>
          </p:cNvPr>
          <p:cNvSpPr txBox="1"/>
          <p:nvPr/>
        </p:nvSpPr>
        <p:spPr>
          <a:xfrm>
            <a:off x="5148064" y="2343766"/>
            <a:ext cx="1512167" cy="369332"/>
          </a:xfrm>
          <a:prstGeom prst="rect">
            <a:avLst/>
          </a:prstGeom>
          <a:noFill/>
        </p:spPr>
        <p:txBody>
          <a:bodyPr wrap="square" rtlCol="0">
            <a:spAutoFit/>
          </a:bodyPr>
          <a:lstStyle/>
          <a:p>
            <a:pPr algn="ctr"/>
            <a:r>
              <a:rPr lang="en-GB" dirty="0"/>
              <a:t>Weaknesses</a:t>
            </a:r>
          </a:p>
        </p:txBody>
      </p:sp>
      <p:sp>
        <p:nvSpPr>
          <p:cNvPr id="13" name="TextBox 12">
            <a:extLst>
              <a:ext uri="{FF2B5EF4-FFF2-40B4-BE49-F238E27FC236}">
                <a16:creationId xmlns:a16="http://schemas.microsoft.com/office/drawing/2014/main" id="{E3ECCDEC-1B2F-4353-87E4-51348FD7E466}"/>
              </a:ext>
            </a:extLst>
          </p:cNvPr>
          <p:cNvSpPr txBox="1"/>
          <p:nvPr/>
        </p:nvSpPr>
        <p:spPr>
          <a:xfrm>
            <a:off x="2532187" y="4257722"/>
            <a:ext cx="1601798" cy="369332"/>
          </a:xfrm>
          <a:prstGeom prst="rect">
            <a:avLst/>
          </a:prstGeom>
          <a:noFill/>
        </p:spPr>
        <p:txBody>
          <a:bodyPr wrap="square" rtlCol="0">
            <a:spAutoFit/>
          </a:bodyPr>
          <a:lstStyle/>
          <a:p>
            <a:pPr algn="ctr"/>
            <a:r>
              <a:rPr lang="en-GB" dirty="0"/>
              <a:t>Opportunities</a:t>
            </a:r>
          </a:p>
        </p:txBody>
      </p:sp>
      <p:sp>
        <p:nvSpPr>
          <p:cNvPr id="15" name="Speech Bubble: Oval 14">
            <a:extLst>
              <a:ext uri="{FF2B5EF4-FFF2-40B4-BE49-F238E27FC236}">
                <a16:creationId xmlns:a16="http://schemas.microsoft.com/office/drawing/2014/main" id="{56DF5BFB-B5F2-4B4F-BF5F-F396BEB1DF1F}"/>
              </a:ext>
            </a:extLst>
          </p:cNvPr>
          <p:cNvSpPr/>
          <p:nvPr/>
        </p:nvSpPr>
        <p:spPr>
          <a:xfrm>
            <a:off x="611560" y="1417638"/>
            <a:ext cx="1728186" cy="1003247"/>
          </a:xfrm>
          <a:prstGeom prst="wedgeEllipseCallout">
            <a:avLst>
              <a:gd name="adj1" fmla="val 39637"/>
              <a:gd name="adj2" fmla="val 5548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internal</a:t>
            </a:r>
          </a:p>
        </p:txBody>
      </p:sp>
      <p:sp>
        <p:nvSpPr>
          <p:cNvPr id="16" name="Speech Bubble: Oval 15">
            <a:extLst>
              <a:ext uri="{FF2B5EF4-FFF2-40B4-BE49-F238E27FC236}">
                <a16:creationId xmlns:a16="http://schemas.microsoft.com/office/drawing/2014/main" id="{59E541AC-8AAC-424B-81A5-C1EB49C97EE6}"/>
              </a:ext>
            </a:extLst>
          </p:cNvPr>
          <p:cNvSpPr/>
          <p:nvPr/>
        </p:nvSpPr>
        <p:spPr>
          <a:xfrm>
            <a:off x="6805711" y="3935492"/>
            <a:ext cx="1728186" cy="1003247"/>
          </a:xfrm>
          <a:prstGeom prst="wedgeEllipseCallout">
            <a:avLst>
              <a:gd name="adj1" fmla="val -51533"/>
              <a:gd name="adj2" fmla="val 4988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external</a:t>
            </a:r>
          </a:p>
        </p:txBody>
      </p:sp>
      <p:sp>
        <p:nvSpPr>
          <p:cNvPr id="17" name="Speech Bubble: Oval 16">
            <a:extLst>
              <a:ext uri="{FF2B5EF4-FFF2-40B4-BE49-F238E27FC236}">
                <a16:creationId xmlns:a16="http://schemas.microsoft.com/office/drawing/2014/main" id="{3CDA326D-71D4-462B-A957-D434A6827B9E}"/>
              </a:ext>
            </a:extLst>
          </p:cNvPr>
          <p:cNvSpPr/>
          <p:nvPr/>
        </p:nvSpPr>
        <p:spPr>
          <a:xfrm>
            <a:off x="6804254" y="1411954"/>
            <a:ext cx="1882543" cy="1003247"/>
          </a:xfrm>
          <a:prstGeom prst="wedgeEllipseCallout">
            <a:avLst>
              <a:gd name="adj1" fmla="val -38508"/>
              <a:gd name="adj2" fmla="val 61098"/>
            </a:avLst>
          </a:prstGeom>
          <a:solidFill>
            <a:schemeClr val="accent4"/>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limitations</a:t>
            </a:r>
          </a:p>
        </p:txBody>
      </p:sp>
      <p:sp>
        <p:nvSpPr>
          <p:cNvPr id="18" name="Speech Bubble: Oval 17">
            <a:extLst>
              <a:ext uri="{FF2B5EF4-FFF2-40B4-BE49-F238E27FC236}">
                <a16:creationId xmlns:a16="http://schemas.microsoft.com/office/drawing/2014/main" id="{4722CF6E-9B79-4951-B825-D95CFD6D4128}"/>
              </a:ext>
            </a:extLst>
          </p:cNvPr>
          <p:cNvSpPr/>
          <p:nvPr/>
        </p:nvSpPr>
        <p:spPr>
          <a:xfrm>
            <a:off x="611560" y="3935492"/>
            <a:ext cx="1728186" cy="1003247"/>
          </a:xfrm>
          <a:prstGeom prst="wedgeEllipseCallout">
            <a:avLst>
              <a:gd name="adj1" fmla="val 39637"/>
              <a:gd name="adj2" fmla="val 55489"/>
            </a:avLst>
          </a:prstGeom>
          <a:solidFill>
            <a:schemeClr val="accent4"/>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These are positive</a:t>
            </a:r>
          </a:p>
        </p:txBody>
      </p:sp>
    </p:spTree>
    <p:extLst>
      <p:ext uri="{BB962C8B-B14F-4D97-AF65-F5344CB8AC3E}">
        <p14:creationId xmlns:p14="http://schemas.microsoft.com/office/powerpoint/2010/main" val="378375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P spid="13" grpId="0"/>
      <p:bldP spid="15" grpId="0" animBg="1"/>
      <p:bldP spid="16" grpId="0" animBg="1"/>
      <p:bldP spid="17" grpId="0" animBg="1"/>
      <p:bldP spid="18"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70CDD-CC9F-43C5-B2C4-C842EFF98330}"/>
              </a:ext>
            </a:extLst>
          </p:cNvPr>
          <p:cNvSpPr>
            <a:spLocks noGrp="1"/>
          </p:cNvSpPr>
          <p:nvPr>
            <p:ph type="title"/>
          </p:nvPr>
        </p:nvSpPr>
        <p:spPr/>
        <p:txBody>
          <a:bodyPr>
            <a:normAutofit fontScale="90000"/>
          </a:bodyPr>
          <a:lstStyle/>
          <a:p>
            <a:r>
              <a:rPr lang="en-GB" sz="4400" b="1" i="0" kern="1200" dirty="0">
                <a:solidFill>
                  <a:schemeClr val="tx1"/>
                </a:solidFill>
                <a:effectLst/>
                <a:latin typeface="+mn-lt"/>
                <a:ea typeface="+mn-ea"/>
                <a:cs typeface="+mn-cs"/>
              </a:rPr>
              <a:t>When and why you should do a SWOT analysis?</a:t>
            </a:r>
            <a:endParaRPr lang="en-US" dirty="0"/>
          </a:p>
        </p:txBody>
      </p:sp>
      <p:sp>
        <p:nvSpPr>
          <p:cNvPr id="3" name="Content Placeholder 2">
            <a:extLst>
              <a:ext uri="{FF2B5EF4-FFF2-40B4-BE49-F238E27FC236}">
                <a16:creationId xmlns:a16="http://schemas.microsoft.com/office/drawing/2014/main" id="{0FA896A0-E2D5-74B7-D86B-D31D7508CE8D}"/>
              </a:ext>
            </a:extLst>
          </p:cNvPr>
          <p:cNvSpPr>
            <a:spLocks noGrp="1"/>
          </p:cNvSpPr>
          <p:nvPr>
            <p:ph idx="1"/>
          </p:nvPr>
        </p:nvSpPr>
        <p:spPr/>
        <p:txBody>
          <a:bodyPr>
            <a:noAutofit/>
          </a:bodyPr>
          <a:lstStyle/>
          <a:p>
            <a:r>
              <a:rPr lang="en-GB" sz="2800" b="0" i="0" kern="1200" dirty="0">
                <a:solidFill>
                  <a:schemeClr val="tx1"/>
                </a:solidFill>
                <a:effectLst/>
                <a:latin typeface="+mn-lt"/>
                <a:ea typeface="+mn-ea"/>
                <a:cs typeface="+mn-cs"/>
              </a:rPr>
              <a:t>At the start of or as part of a strategic planning exercise </a:t>
            </a:r>
            <a:endParaRPr lang="en-GB" sz="2800" dirty="0"/>
          </a:p>
          <a:p>
            <a:r>
              <a:rPr lang="en-GB" sz="2800" dirty="0"/>
              <a:t>W</a:t>
            </a:r>
            <a:r>
              <a:rPr lang="en-GB" sz="2800" b="0" i="0" kern="1200" dirty="0">
                <a:solidFill>
                  <a:schemeClr val="tx1"/>
                </a:solidFill>
                <a:effectLst/>
                <a:latin typeface="+mn-lt"/>
                <a:ea typeface="+mn-ea"/>
                <a:cs typeface="+mn-cs"/>
              </a:rPr>
              <a:t>hen identifying / analysing the problem context . </a:t>
            </a:r>
          </a:p>
          <a:p>
            <a:r>
              <a:rPr lang="en-GB" sz="2800" dirty="0"/>
              <a:t>Can be </a:t>
            </a:r>
            <a:r>
              <a:rPr lang="en-GB" sz="2800" b="0" i="0" kern="1200" dirty="0">
                <a:solidFill>
                  <a:schemeClr val="tx1"/>
                </a:solidFill>
                <a:effectLst/>
                <a:latin typeface="+mn-lt"/>
                <a:ea typeface="+mn-ea"/>
                <a:cs typeface="+mn-cs"/>
              </a:rPr>
              <a:t>a powerful support for decision-making because it enables to uncover opportunities for success that were previously unarticulated or to highlight threats before they become overly burdensome. </a:t>
            </a:r>
          </a:p>
        </p:txBody>
      </p:sp>
    </p:spTree>
    <p:extLst>
      <p:ext uri="{BB962C8B-B14F-4D97-AF65-F5344CB8AC3E}">
        <p14:creationId xmlns:p14="http://schemas.microsoft.com/office/powerpoint/2010/main" val="29771399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DB3B6E-7F7F-6B17-3B67-4D905C5129D4}"/>
              </a:ext>
            </a:extLst>
          </p:cNvPr>
          <p:cNvSpPr>
            <a:spLocks noGrp="1"/>
          </p:cNvSpPr>
          <p:nvPr>
            <p:ph type="title"/>
          </p:nvPr>
        </p:nvSpPr>
        <p:spPr/>
        <p:txBody>
          <a:bodyPr/>
          <a:lstStyle/>
          <a:p>
            <a:r>
              <a:rPr lang="en-US" dirty="0"/>
              <a:t>When and how to use SWOT</a:t>
            </a:r>
          </a:p>
        </p:txBody>
      </p:sp>
      <p:sp>
        <p:nvSpPr>
          <p:cNvPr id="3" name="Content Placeholder 2">
            <a:extLst>
              <a:ext uri="{FF2B5EF4-FFF2-40B4-BE49-F238E27FC236}">
                <a16:creationId xmlns:a16="http://schemas.microsoft.com/office/drawing/2014/main" id="{045DBCBB-5EE2-B293-4517-3A2A4CD0F340}"/>
              </a:ext>
            </a:extLst>
          </p:cNvPr>
          <p:cNvSpPr>
            <a:spLocks noGrp="1"/>
          </p:cNvSpPr>
          <p:nvPr>
            <p:ph idx="1"/>
          </p:nvPr>
        </p:nvSpPr>
        <p:spPr/>
        <p:txBody>
          <a:bodyPr/>
          <a:lstStyle/>
          <a:p>
            <a:pPr marL="0" indent="0">
              <a:buNone/>
            </a:pPr>
            <a:r>
              <a:rPr lang="en-US" u="sng" dirty="0"/>
              <a:t>Example</a:t>
            </a:r>
          </a:p>
          <a:p>
            <a:r>
              <a:rPr lang="en-US" dirty="0"/>
              <a:t>Growing your business – opening new shops / offering a new product / service</a:t>
            </a:r>
          </a:p>
          <a:p>
            <a:endParaRPr lang="en-US" dirty="0"/>
          </a:p>
        </p:txBody>
      </p:sp>
    </p:spTree>
    <p:extLst>
      <p:ext uri="{BB962C8B-B14F-4D97-AF65-F5344CB8AC3E}">
        <p14:creationId xmlns:p14="http://schemas.microsoft.com/office/powerpoint/2010/main" val="13892773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56848-A378-C99F-FD91-436F7B8A2A94}"/>
              </a:ext>
            </a:extLst>
          </p:cNvPr>
          <p:cNvSpPr>
            <a:spLocks noGrp="1"/>
          </p:cNvSpPr>
          <p:nvPr>
            <p:ph type="title"/>
          </p:nvPr>
        </p:nvSpPr>
        <p:spPr/>
        <p:txBody>
          <a:bodyPr>
            <a:normAutofit/>
          </a:bodyPr>
          <a:lstStyle/>
          <a:p>
            <a:r>
              <a:rPr lang="en-GB" sz="4400" b="1" i="0" kern="1200" dirty="0">
                <a:solidFill>
                  <a:schemeClr val="tx1"/>
                </a:solidFill>
                <a:effectLst/>
                <a:latin typeface="+mn-lt"/>
                <a:ea typeface="+mn-ea"/>
                <a:cs typeface="+mn-cs"/>
              </a:rPr>
              <a:t>SWOT analysis: </a:t>
            </a:r>
            <a:r>
              <a:rPr lang="en-GB" sz="4400" b="1" i="0" kern="1200" dirty="0">
                <a:solidFill>
                  <a:schemeClr val="tx1"/>
                </a:solidFill>
                <a:effectLst/>
                <a:highlight>
                  <a:srgbClr val="FFFF00"/>
                </a:highlight>
                <a:latin typeface="+mn-lt"/>
                <a:ea typeface="+mn-ea"/>
                <a:cs typeface="+mn-cs"/>
              </a:rPr>
              <a:t>pros</a:t>
            </a:r>
            <a:endParaRPr lang="en-US" dirty="0">
              <a:highlight>
                <a:srgbClr val="FFFF00"/>
              </a:highlight>
            </a:endParaRPr>
          </a:p>
        </p:txBody>
      </p:sp>
      <p:sp>
        <p:nvSpPr>
          <p:cNvPr id="3" name="Content Placeholder 2">
            <a:extLst>
              <a:ext uri="{FF2B5EF4-FFF2-40B4-BE49-F238E27FC236}">
                <a16:creationId xmlns:a16="http://schemas.microsoft.com/office/drawing/2014/main" id="{B23E5949-6C0D-7D65-5849-07772C03EEE5}"/>
              </a:ext>
            </a:extLst>
          </p:cNvPr>
          <p:cNvSpPr>
            <a:spLocks noGrp="1"/>
          </p:cNvSpPr>
          <p:nvPr>
            <p:ph idx="1"/>
          </p:nvPr>
        </p:nvSpPr>
        <p:spPr>
          <a:xfrm>
            <a:off x="453024" y="1412323"/>
            <a:ext cx="8583471" cy="3917032"/>
          </a:xfrm>
        </p:spPr>
        <p:txBody>
          <a:bodyPr>
            <a:normAutofit fontScale="85000" lnSpcReduction="20000"/>
          </a:bodyPr>
          <a:lstStyle/>
          <a:p>
            <a:pPr algn="just"/>
            <a:r>
              <a:rPr lang="en-GB" sz="3200" b="1" i="0" kern="1200" dirty="0">
                <a:solidFill>
                  <a:srgbClr val="00B050"/>
                </a:solidFill>
                <a:effectLst/>
                <a:latin typeface="+mn-lt"/>
                <a:ea typeface="+mn-ea"/>
                <a:cs typeface="+mn-cs"/>
              </a:rPr>
              <a:t>PRO - SWOT analysis can help the decision-making process by creating a visual representation of the various factors </a:t>
            </a:r>
          </a:p>
          <a:p>
            <a:pPr marL="171450" indent="-171450">
              <a:buFont typeface="Arial" panose="020B0604020202020204" pitchFamily="34" charset="0"/>
              <a:buChar char="•"/>
            </a:pPr>
            <a:r>
              <a:rPr lang="en-GB" sz="3200" b="0" i="0" kern="1200" dirty="0">
                <a:solidFill>
                  <a:schemeClr val="tx1"/>
                </a:solidFill>
                <a:effectLst/>
                <a:latin typeface="+mn-lt"/>
                <a:ea typeface="+mn-ea"/>
                <a:cs typeface="+mn-cs"/>
              </a:rPr>
              <a:t>understand your business better</a:t>
            </a:r>
          </a:p>
          <a:p>
            <a:pPr marL="171450" indent="-171450">
              <a:buFont typeface="Arial" panose="020B0604020202020204" pitchFamily="34" charset="0"/>
              <a:buChar char="•"/>
            </a:pPr>
            <a:r>
              <a:rPr lang="en-GB" sz="3200" b="0" i="0" kern="1200" dirty="0">
                <a:solidFill>
                  <a:schemeClr val="tx1"/>
                </a:solidFill>
                <a:effectLst/>
                <a:latin typeface="+mn-lt"/>
                <a:ea typeface="+mn-ea"/>
                <a:cs typeface="+mn-cs"/>
              </a:rPr>
              <a:t>address weaknesses</a:t>
            </a:r>
          </a:p>
          <a:p>
            <a:pPr marL="171450" indent="-171450">
              <a:buFont typeface="Arial" panose="020B0604020202020204" pitchFamily="34" charset="0"/>
              <a:buChar char="•"/>
            </a:pPr>
            <a:r>
              <a:rPr lang="en-GB" sz="3200" b="0" i="0" kern="1200" dirty="0">
                <a:solidFill>
                  <a:schemeClr val="tx1"/>
                </a:solidFill>
                <a:effectLst/>
                <a:latin typeface="+mn-lt"/>
                <a:ea typeface="+mn-ea"/>
                <a:cs typeface="+mn-cs"/>
              </a:rPr>
              <a:t>deter </a:t>
            </a:r>
            <a:r>
              <a:rPr lang="en-GB" sz="3200" b="0" i="0" u="none" strike="noStrike" kern="1200" dirty="0">
                <a:solidFill>
                  <a:schemeClr val="tx1"/>
                </a:solidFill>
                <a:effectLst/>
                <a:latin typeface="+mn-lt"/>
                <a:ea typeface="+mn-ea"/>
                <a:cs typeface="+mn-cs"/>
                <a:hlinkClick r:id="rId2"/>
              </a:rPr>
              <a:t>threats</a:t>
            </a:r>
            <a:endParaRPr lang="en-GB" sz="3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3200" b="0" i="0" kern="1200" dirty="0">
                <a:solidFill>
                  <a:schemeClr val="tx1"/>
                </a:solidFill>
                <a:effectLst/>
                <a:latin typeface="+mn-lt"/>
                <a:ea typeface="+mn-ea"/>
                <a:cs typeface="+mn-cs"/>
              </a:rPr>
              <a:t>capitalise on opportunities</a:t>
            </a:r>
          </a:p>
          <a:p>
            <a:pPr marL="171450" indent="-171450">
              <a:buFont typeface="Arial" panose="020B0604020202020204" pitchFamily="34" charset="0"/>
              <a:buChar char="•"/>
            </a:pPr>
            <a:r>
              <a:rPr lang="en-GB" sz="3200" b="0" i="0" kern="1200" dirty="0">
                <a:solidFill>
                  <a:schemeClr val="tx1"/>
                </a:solidFill>
                <a:effectLst/>
                <a:latin typeface="+mn-lt"/>
                <a:ea typeface="+mn-ea"/>
                <a:cs typeface="+mn-cs"/>
              </a:rPr>
              <a:t>take advantage of your strengths</a:t>
            </a:r>
          </a:p>
          <a:p>
            <a:pPr marL="171450" indent="-171450">
              <a:buFont typeface="Arial" panose="020B0604020202020204" pitchFamily="34" charset="0"/>
              <a:buChar char="•"/>
            </a:pPr>
            <a:r>
              <a:rPr lang="en-GB" sz="3200" b="0" i="0" kern="1200" dirty="0">
                <a:solidFill>
                  <a:schemeClr val="tx1"/>
                </a:solidFill>
                <a:effectLst/>
                <a:latin typeface="+mn-lt"/>
                <a:ea typeface="+mn-ea"/>
                <a:cs typeface="+mn-cs"/>
              </a:rPr>
              <a:t>develop business goals and strategies for achieving them.</a:t>
            </a:r>
          </a:p>
          <a:p>
            <a:endParaRPr lang="en-US" dirty="0"/>
          </a:p>
        </p:txBody>
      </p:sp>
    </p:spTree>
    <p:extLst>
      <p:ext uri="{BB962C8B-B14F-4D97-AF65-F5344CB8AC3E}">
        <p14:creationId xmlns:p14="http://schemas.microsoft.com/office/powerpoint/2010/main" val="29216105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E555D-752E-9EE0-0E8A-7BE324F39F29}"/>
              </a:ext>
            </a:extLst>
          </p:cNvPr>
          <p:cNvSpPr>
            <a:spLocks noGrp="1"/>
          </p:cNvSpPr>
          <p:nvPr>
            <p:ph type="title"/>
          </p:nvPr>
        </p:nvSpPr>
        <p:spPr/>
        <p:txBody>
          <a:bodyPr>
            <a:normAutofit/>
          </a:bodyPr>
          <a:lstStyle/>
          <a:p>
            <a:r>
              <a:rPr lang="en-GB" sz="4400" b="1" i="0" kern="1200" dirty="0">
                <a:solidFill>
                  <a:schemeClr val="tx1"/>
                </a:solidFill>
                <a:effectLst/>
                <a:latin typeface="+mn-lt"/>
                <a:ea typeface="+mn-ea"/>
                <a:cs typeface="+mn-cs"/>
              </a:rPr>
              <a:t>SWOT analysis </a:t>
            </a:r>
            <a:r>
              <a:rPr lang="en-GB" sz="4400" b="1" i="0" kern="1200" dirty="0">
                <a:solidFill>
                  <a:schemeClr val="tx1"/>
                </a:solidFill>
                <a:effectLst/>
                <a:highlight>
                  <a:srgbClr val="FFFF00"/>
                </a:highlight>
                <a:latin typeface="+mn-lt"/>
                <a:ea typeface="+mn-ea"/>
                <a:cs typeface="+mn-cs"/>
              </a:rPr>
              <a:t>limitations</a:t>
            </a:r>
            <a:endParaRPr lang="en-US" dirty="0">
              <a:highlight>
                <a:srgbClr val="FFFF00"/>
              </a:highlight>
            </a:endParaRPr>
          </a:p>
        </p:txBody>
      </p:sp>
      <p:sp>
        <p:nvSpPr>
          <p:cNvPr id="3" name="Content Placeholder 2">
            <a:extLst>
              <a:ext uri="{FF2B5EF4-FFF2-40B4-BE49-F238E27FC236}">
                <a16:creationId xmlns:a16="http://schemas.microsoft.com/office/drawing/2014/main" id="{B2392E42-D875-4C33-8E17-765167B7D806}"/>
              </a:ext>
            </a:extLst>
          </p:cNvPr>
          <p:cNvSpPr>
            <a:spLocks noGrp="1"/>
          </p:cNvSpPr>
          <p:nvPr>
            <p:ph idx="1"/>
          </p:nvPr>
        </p:nvSpPr>
        <p:spPr/>
        <p:txBody>
          <a:bodyPr>
            <a:normAutofit fontScale="85000" lnSpcReduction="20000"/>
          </a:bodyPr>
          <a:lstStyle/>
          <a:p>
            <a:r>
              <a:rPr lang="en-GB" sz="3200" b="1" i="0" kern="1200" dirty="0">
                <a:solidFill>
                  <a:srgbClr val="00B050"/>
                </a:solidFill>
                <a:effectLst/>
                <a:latin typeface="+mn-lt"/>
                <a:ea typeface="+mn-ea"/>
                <a:cs typeface="+mn-cs"/>
              </a:rPr>
              <a:t>LIMITATIONS </a:t>
            </a:r>
            <a:r>
              <a:rPr lang="en-GB" sz="3200" b="1" i="0" kern="1200" dirty="0">
                <a:solidFill>
                  <a:schemeClr val="tx1"/>
                </a:solidFill>
                <a:effectLst/>
                <a:latin typeface="+mn-lt"/>
                <a:ea typeface="+mn-ea"/>
                <a:cs typeface="+mn-cs"/>
              </a:rPr>
              <a:t>-</a:t>
            </a:r>
            <a:r>
              <a:rPr lang="en-GB" sz="3200" b="0" i="0" kern="1200" dirty="0">
                <a:solidFill>
                  <a:schemeClr val="tx1"/>
                </a:solidFill>
                <a:effectLst/>
                <a:latin typeface="+mn-lt"/>
                <a:ea typeface="+mn-ea"/>
                <a:cs typeface="+mn-cs"/>
              </a:rPr>
              <a:t> The analysis may not include all relevant factors for all four elements, thereby giving a skewed perspective. </a:t>
            </a:r>
          </a:p>
          <a:p>
            <a:r>
              <a:rPr lang="en-GB" sz="3200" b="0" i="0" kern="1200" dirty="0">
                <a:solidFill>
                  <a:schemeClr val="tx1"/>
                </a:solidFill>
                <a:effectLst/>
                <a:latin typeface="+mn-lt"/>
                <a:ea typeface="+mn-ea"/>
                <a:cs typeface="+mn-cs"/>
              </a:rPr>
              <a:t>It only only offers a snap-shot – it captures factors at a particular point in time and doesn't allow for how those factors could change over time.</a:t>
            </a:r>
          </a:p>
          <a:p>
            <a:r>
              <a:rPr lang="en-GB" dirty="0"/>
              <a:t>It takes time to do it well.</a:t>
            </a:r>
          </a:p>
          <a:p>
            <a:r>
              <a:rPr lang="en-GB" dirty="0"/>
              <a:t>It does not</a:t>
            </a:r>
            <a:r>
              <a:rPr lang="en-GB" sz="3200" b="0" i="0" kern="1200" dirty="0">
                <a:solidFill>
                  <a:schemeClr val="tx1"/>
                </a:solidFill>
                <a:effectLst/>
                <a:latin typeface="+mn-lt"/>
                <a:ea typeface="+mn-ea"/>
                <a:cs typeface="+mn-cs"/>
              </a:rPr>
              <a:t> prioritise factors listed or offer solutions / ways to interpret them or their links to each other.</a:t>
            </a:r>
          </a:p>
          <a:p>
            <a:endParaRPr lang="en-US" dirty="0"/>
          </a:p>
        </p:txBody>
      </p:sp>
    </p:spTree>
    <p:extLst>
      <p:ext uri="{BB962C8B-B14F-4D97-AF65-F5344CB8AC3E}">
        <p14:creationId xmlns:p14="http://schemas.microsoft.com/office/powerpoint/2010/main" val="19759168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2EDCD-473B-4501-AA4A-EEC0DADE3F66}"/>
              </a:ext>
            </a:extLst>
          </p:cNvPr>
          <p:cNvSpPr>
            <a:spLocks noGrp="1"/>
          </p:cNvSpPr>
          <p:nvPr>
            <p:ph type="title"/>
          </p:nvPr>
        </p:nvSpPr>
        <p:spPr>
          <a:xfrm>
            <a:off x="429200" y="10127"/>
            <a:ext cx="8229600" cy="1143000"/>
          </a:xfrm>
        </p:spPr>
        <p:txBody>
          <a:bodyPr/>
          <a:lstStyle/>
          <a:p>
            <a:r>
              <a:rPr lang="en-GB" dirty="0"/>
              <a:t>Activity</a:t>
            </a:r>
          </a:p>
        </p:txBody>
      </p:sp>
      <p:sp>
        <p:nvSpPr>
          <p:cNvPr id="3" name="Content Placeholder 2">
            <a:extLst>
              <a:ext uri="{FF2B5EF4-FFF2-40B4-BE49-F238E27FC236}">
                <a16:creationId xmlns:a16="http://schemas.microsoft.com/office/drawing/2014/main" id="{5FE8A33E-0695-4EDA-9BA9-DDE047948B5A}"/>
              </a:ext>
            </a:extLst>
          </p:cNvPr>
          <p:cNvSpPr>
            <a:spLocks noGrp="1"/>
          </p:cNvSpPr>
          <p:nvPr>
            <p:ph idx="1"/>
          </p:nvPr>
        </p:nvSpPr>
        <p:spPr>
          <a:xfrm>
            <a:off x="457200" y="980728"/>
            <a:ext cx="8229600" cy="4752528"/>
          </a:xfrm>
        </p:spPr>
        <p:txBody>
          <a:bodyPr>
            <a:normAutofit fontScale="62500" lnSpcReduction="20000"/>
          </a:bodyPr>
          <a:lstStyle/>
          <a:p>
            <a:pPr marL="0" indent="0">
              <a:buNone/>
            </a:pPr>
            <a:r>
              <a:rPr lang="en-GB" dirty="0"/>
              <a:t>Below is a list of factors that could affect a project (e.g., a decision or problem context). </a:t>
            </a:r>
            <a:r>
              <a:rPr lang="en-GB" b="1" dirty="0">
                <a:solidFill>
                  <a:srgbClr val="FF0000"/>
                </a:solidFill>
              </a:rPr>
              <a:t>For a retail outlet, </a:t>
            </a:r>
            <a:r>
              <a:rPr lang="en-GB" dirty="0"/>
              <a:t>indicate whether you think it is </a:t>
            </a:r>
            <a:r>
              <a:rPr lang="en-GB" b="1" dirty="0"/>
              <a:t>internal</a:t>
            </a:r>
            <a:r>
              <a:rPr lang="en-GB" dirty="0"/>
              <a:t> (something you can control or manage), or if it is more likely to be </a:t>
            </a:r>
            <a:r>
              <a:rPr lang="en-GB" b="1" dirty="0"/>
              <a:t>external</a:t>
            </a:r>
            <a:r>
              <a:rPr lang="en-GB" dirty="0"/>
              <a:t> (something outside of your influence). </a:t>
            </a:r>
          </a:p>
          <a:p>
            <a:pPr marL="0" indent="0">
              <a:buNone/>
            </a:pPr>
            <a:endParaRPr lang="en-GB" dirty="0"/>
          </a:p>
          <a:p>
            <a:pPr lvl="0"/>
            <a:r>
              <a:rPr lang="en-GB" b="1" dirty="0"/>
              <a:t>Society, culture and politics</a:t>
            </a:r>
            <a:r>
              <a:rPr lang="en-GB" dirty="0"/>
              <a:t> - Internal or External</a:t>
            </a:r>
          </a:p>
          <a:p>
            <a:pPr lvl="0"/>
            <a:r>
              <a:rPr lang="en-GB" b="1" dirty="0"/>
              <a:t>Pricing</a:t>
            </a:r>
            <a:r>
              <a:rPr lang="en-GB" dirty="0"/>
              <a:t> - Internal or External</a:t>
            </a:r>
          </a:p>
          <a:p>
            <a:pPr lvl="0"/>
            <a:r>
              <a:rPr lang="en-GB" b="1" dirty="0"/>
              <a:t>Knowledge (of team members)</a:t>
            </a:r>
            <a:r>
              <a:rPr lang="en-GB" dirty="0"/>
              <a:t> - Internal or External</a:t>
            </a:r>
          </a:p>
          <a:p>
            <a:pPr lvl="0"/>
            <a:r>
              <a:rPr lang="en-GB" b="1" dirty="0"/>
              <a:t>Competitor activity</a:t>
            </a:r>
            <a:r>
              <a:rPr lang="en-GB" dirty="0"/>
              <a:t> - Internal or External</a:t>
            </a:r>
          </a:p>
          <a:p>
            <a:pPr lvl="0"/>
            <a:r>
              <a:rPr lang="en-GB" b="1" dirty="0"/>
              <a:t>Value for money</a:t>
            </a:r>
            <a:r>
              <a:rPr lang="en-GB" dirty="0"/>
              <a:t> - Internal or External</a:t>
            </a:r>
          </a:p>
          <a:p>
            <a:pPr lvl="0"/>
            <a:r>
              <a:rPr lang="en-GB" b="1" dirty="0"/>
              <a:t>Economic climate</a:t>
            </a:r>
            <a:r>
              <a:rPr lang="en-GB" dirty="0"/>
              <a:t> - Internal or External</a:t>
            </a:r>
          </a:p>
          <a:p>
            <a:pPr lvl="0"/>
            <a:r>
              <a:rPr lang="en-GB" b="1" dirty="0"/>
              <a:t>Legislation</a:t>
            </a:r>
            <a:r>
              <a:rPr lang="en-GB" dirty="0"/>
              <a:t> - Internal or External</a:t>
            </a:r>
          </a:p>
          <a:p>
            <a:pPr lvl="0"/>
            <a:r>
              <a:rPr lang="en-GB" b="1" dirty="0"/>
              <a:t>Product quality</a:t>
            </a:r>
            <a:r>
              <a:rPr lang="en-GB" dirty="0"/>
              <a:t> - Internal or External</a:t>
            </a:r>
          </a:p>
          <a:p>
            <a:pPr lvl="0"/>
            <a:r>
              <a:rPr lang="en-GB" b="1" dirty="0"/>
              <a:t>Technological change</a:t>
            </a:r>
            <a:r>
              <a:rPr lang="en-GB" dirty="0"/>
              <a:t> - Internal or External</a:t>
            </a:r>
          </a:p>
          <a:p>
            <a:pPr lvl="0"/>
            <a:r>
              <a:rPr lang="en-GB" b="1" dirty="0"/>
              <a:t>People and skills (team members)</a:t>
            </a:r>
            <a:r>
              <a:rPr lang="en-GB" dirty="0"/>
              <a:t> - Internal or External</a:t>
            </a:r>
          </a:p>
          <a:p>
            <a:endParaRPr lang="en-GB" dirty="0"/>
          </a:p>
        </p:txBody>
      </p:sp>
    </p:spTree>
    <p:extLst>
      <p:ext uri="{BB962C8B-B14F-4D97-AF65-F5344CB8AC3E}">
        <p14:creationId xmlns:p14="http://schemas.microsoft.com/office/powerpoint/2010/main" val="38148631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08E23-D924-4C99-B6B1-4F8C4E28A3E4}"/>
              </a:ext>
            </a:extLst>
          </p:cNvPr>
          <p:cNvSpPr>
            <a:spLocks noGrp="1"/>
          </p:cNvSpPr>
          <p:nvPr>
            <p:ph type="title"/>
          </p:nvPr>
        </p:nvSpPr>
        <p:spPr/>
        <p:txBody>
          <a:bodyPr/>
          <a:lstStyle/>
          <a:p>
            <a:r>
              <a:rPr lang="en-GB" dirty="0"/>
              <a:t>Answers</a:t>
            </a:r>
          </a:p>
        </p:txBody>
      </p:sp>
      <p:sp>
        <p:nvSpPr>
          <p:cNvPr id="3" name="Content Placeholder 2">
            <a:extLst>
              <a:ext uri="{FF2B5EF4-FFF2-40B4-BE49-F238E27FC236}">
                <a16:creationId xmlns:a16="http://schemas.microsoft.com/office/drawing/2014/main" id="{75877B76-1BB2-4CCA-9A2D-8F4C3B2636A2}"/>
              </a:ext>
            </a:extLst>
          </p:cNvPr>
          <p:cNvSpPr>
            <a:spLocks noGrp="1"/>
          </p:cNvSpPr>
          <p:nvPr>
            <p:ph idx="1"/>
          </p:nvPr>
        </p:nvSpPr>
        <p:spPr>
          <a:xfrm>
            <a:off x="457200" y="1268760"/>
            <a:ext cx="8229600" cy="4320480"/>
          </a:xfrm>
        </p:spPr>
        <p:txBody>
          <a:bodyPr>
            <a:normAutofit fontScale="70000" lnSpcReduction="20000"/>
          </a:bodyPr>
          <a:lstStyle/>
          <a:p>
            <a:pPr lvl="0"/>
            <a:r>
              <a:rPr lang="en-GB" b="1" dirty="0"/>
              <a:t>Society, culture and politics</a:t>
            </a:r>
            <a:r>
              <a:rPr lang="en-GB" dirty="0"/>
              <a:t> - External</a:t>
            </a:r>
          </a:p>
          <a:p>
            <a:pPr lvl="0"/>
            <a:r>
              <a:rPr lang="en-GB" b="1" dirty="0"/>
              <a:t>Pricing</a:t>
            </a:r>
            <a:r>
              <a:rPr lang="en-GB" dirty="0"/>
              <a:t> – Internal/Ext</a:t>
            </a:r>
          </a:p>
          <a:p>
            <a:pPr lvl="0"/>
            <a:r>
              <a:rPr lang="en-GB" b="1" dirty="0"/>
              <a:t>Knowledge (of team members)</a:t>
            </a:r>
            <a:r>
              <a:rPr lang="en-GB" dirty="0"/>
              <a:t> - Internal</a:t>
            </a:r>
          </a:p>
          <a:p>
            <a:pPr lvl="0"/>
            <a:r>
              <a:rPr lang="en-GB" b="1" dirty="0"/>
              <a:t>Competitor activity</a:t>
            </a:r>
            <a:r>
              <a:rPr lang="en-GB" dirty="0"/>
              <a:t> - External</a:t>
            </a:r>
          </a:p>
          <a:p>
            <a:pPr lvl="0"/>
            <a:r>
              <a:rPr lang="en-GB" b="1" dirty="0"/>
              <a:t>Value for money</a:t>
            </a:r>
            <a:r>
              <a:rPr lang="en-GB" dirty="0"/>
              <a:t> – External/Int?</a:t>
            </a:r>
          </a:p>
          <a:p>
            <a:pPr lvl="0"/>
            <a:r>
              <a:rPr lang="en-GB" b="1" dirty="0"/>
              <a:t>Economic climate</a:t>
            </a:r>
            <a:r>
              <a:rPr lang="en-GB" dirty="0"/>
              <a:t> - External</a:t>
            </a:r>
          </a:p>
          <a:p>
            <a:pPr lvl="0"/>
            <a:r>
              <a:rPr lang="en-GB" b="1" dirty="0"/>
              <a:t>Legislation</a:t>
            </a:r>
            <a:r>
              <a:rPr lang="en-GB" dirty="0"/>
              <a:t> - External</a:t>
            </a:r>
          </a:p>
          <a:p>
            <a:pPr lvl="0"/>
            <a:r>
              <a:rPr lang="en-GB" b="1" dirty="0"/>
              <a:t>Product quality</a:t>
            </a:r>
            <a:r>
              <a:rPr lang="en-GB" dirty="0"/>
              <a:t> - Internal</a:t>
            </a:r>
          </a:p>
          <a:p>
            <a:pPr lvl="0"/>
            <a:r>
              <a:rPr lang="en-GB" b="1" dirty="0"/>
              <a:t>Technological change</a:t>
            </a:r>
            <a:r>
              <a:rPr lang="en-GB" dirty="0"/>
              <a:t> – External</a:t>
            </a:r>
          </a:p>
          <a:p>
            <a:pPr lvl="0"/>
            <a:r>
              <a:rPr lang="en-GB" b="1" dirty="0"/>
              <a:t>People and skills (team members)</a:t>
            </a:r>
            <a:r>
              <a:rPr lang="en-GB" dirty="0"/>
              <a:t> – Internal</a:t>
            </a:r>
          </a:p>
          <a:p>
            <a:pPr lvl="0"/>
            <a:endParaRPr lang="en-GB" dirty="0"/>
          </a:p>
          <a:p>
            <a:pPr marL="0" lvl="0" indent="0">
              <a:buNone/>
            </a:pPr>
            <a:r>
              <a:rPr lang="en-GB" dirty="0"/>
              <a:t>Do you see any link to PESTEL here? Identify the PESTEL factors</a:t>
            </a:r>
          </a:p>
          <a:p>
            <a:endParaRPr lang="en-GB" dirty="0"/>
          </a:p>
        </p:txBody>
      </p:sp>
    </p:spTree>
    <p:extLst>
      <p:ext uri="{BB962C8B-B14F-4D97-AF65-F5344CB8AC3E}">
        <p14:creationId xmlns:p14="http://schemas.microsoft.com/office/powerpoint/2010/main" val="8235217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7240B-BC7D-7456-41C2-2A8FE8C077D6}"/>
              </a:ext>
            </a:extLst>
          </p:cNvPr>
          <p:cNvSpPr>
            <a:spLocks noGrp="1"/>
          </p:cNvSpPr>
          <p:nvPr>
            <p:ph type="title"/>
          </p:nvPr>
        </p:nvSpPr>
        <p:spPr/>
        <p:txBody>
          <a:bodyPr>
            <a:normAutofit fontScale="90000"/>
          </a:bodyPr>
          <a:lstStyle/>
          <a:p>
            <a:r>
              <a:rPr lang="en-US" dirty="0"/>
              <a:t>How are SWOT and PESTLE linked?</a:t>
            </a:r>
          </a:p>
        </p:txBody>
      </p:sp>
      <p:sp>
        <p:nvSpPr>
          <p:cNvPr id="3" name="Content Placeholder 2">
            <a:extLst>
              <a:ext uri="{FF2B5EF4-FFF2-40B4-BE49-F238E27FC236}">
                <a16:creationId xmlns:a16="http://schemas.microsoft.com/office/drawing/2014/main" id="{9901CEA6-C9AB-47B1-A313-59210D3A22A9}"/>
              </a:ext>
            </a:extLst>
          </p:cNvPr>
          <p:cNvSpPr>
            <a:spLocks noGrp="1"/>
          </p:cNvSpPr>
          <p:nvPr>
            <p:ph idx="1"/>
          </p:nvPr>
        </p:nvSpPr>
        <p:spPr/>
        <p:txBody>
          <a:bodyPr>
            <a:normAutofit/>
          </a:bodyPr>
          <a:lstStyle/>
          <a:p>
            <a:pPr marL="0" indent="0">
              <a:buNone/>
            </a:pPr>
            <a:r>
              <a:rPr lang="en-GB" dirty="0"/>
              <a:t>PESTLE elements, some factors, </a:t>
            </a:r>
            <a:r>
              <a:rPr lang="en-GB" u="sng" dirty="0"/>
              <a:t>could be sources of</a:t>
            </a:r>
            <a:r>
              <a:rPr lang="en-GB" dirty="0"/>
              <a:t> Opportunities or Threats for an organisation / business.</a:t>
            </a:r>
          </a:p>
          <a:p>
            <a:endParaRPr lang="en-GB" dirty="0"/>
          </a:p>
        </p:txBody>
      </p:sp>
    </p:spTree>
    <p:extLst>
      <p:ext uri="{BB962C8B-B14F-4D97-AF65-F5344CB8AC3E}">
        <p14:creationId xmlns:p14="http://schemas.microsoft.com/office/powerpoint/2010/main" val="16322470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19A4C-29B3-440C-93FB-667C3D696EDD}"/>
              </a:ext>
            </a:extLst>
          </p:cNvPr>
          <p:cNvSpPr>
            <a:spLocks noGrp="1"/>
          </p:cNvSpPr>
          <p:nvPr>
            <p:ph type="title"/>
          </p:nvPr>
        </p:nvSpPr>
        <p:spPr>
          <a:xfrm>
            <a:off x="491697" y="188640"/>
            <a:ext cx="8229600" cy="595436"/>
          </a:xfrm>
        </p:spPr>
        <p:txBody>
          <a:bodyPr>
            <a:noAutofit/>
          </a:bodyPr>
          <a:lstStyle/>
          <a:p>
            <a:r>
              <a:rPr lang="en-GB" sz="3200" b="1" dirty="0">
                <a:solidFill>
                  <a:srgbClr val="0070C0"/>
                </a:solidFill>
              </a:rPr>
              <a:t>Why do you want to use SWOT Analysis?</a:t>
            </a:r>
          </a:p>
        </p:txBody>
      </p:sp>
      <p:sp>
        <p:nvSpPr>
          <p:cNvPr id="3" name="Content Placeholder 2">
            <a:extLst>
              <a:ext uri="{FF2B5EF4-FFF2-40B4-BE49-F238E27FC236}">
                <a16:creationId xmlns:a16="http://schemas.microsoft.com/office/drawing/2014/main" id="{A4D4D4AA-7860-4901-BC55-358E25BD4A88}"/>
              </a:ext>
            </a:extLst>
          </p:cNvPr>
          <p:cNvSpPr>
            <a:spLocks noGrp="1"/>
          </p:cNvSpPr>
          <p:nvPr>
            <p:ph idx="1"/>
          </p:nvPr>
        </p:nvSpPr>
        <p:spPr>
          <a:xfrm>
            <a:off x="214009" y="859233"/>
            <a:ext cx="8507288" cy="4949180"/>
          </a:xfrm>
        </p:spPr>
        <p:txBody>
          <a:bodyPr>
            <a:noAutofit/>
          </a:bodyPr>
          <a:lstStyle/>
          <a:p>
            <a:r>
              <a:rPr lang="en-GB" sz="2000" b="1" dirty="0"/>
              <a:t>Create links between strengths and weaknesses of a situation / challenge</a:t>
            </a:r>
          </a:p>
          <a:p>
            <a:pPr lvl="1"/>
            <a:r>
              <a:rPr lang="en-GB" sz="2000" dirty="0"/>
              <a:t>Can the organisation  use one of its strengths to reverse/limit one of its weaknesses? E.g., Ocado - use available technology to make up for not having physical stores as it did during COVID?</a:t>
            </a:r>
          </a:p>
          <a:p>
            <a:pPr lvl="1"/>
            <a:r>
              <a:rPr lang="en-GB" sz="2000" dirty="0"/>
              <a:t>Can the organisation avoid a threat through taking advantage of an opportunity? </a:t>
            </a:r>
          </a:p>
          <a:p>
            <a:pPr lvl="2"/>
            <a:r>
              <a:rPr lang="en-GB" sz="1600" dirty="0"/>
              <a:t>Supermarkets reducing the threat of reduced sales from COVID-19 by using technology (internet sales /contactless payment) to tap into increased demands for online shopping?</a:t>
            </a:r>
          </a:p>
          <a:p>
            <a:r>
              <a:rPr lang="en-GB" sz="2000" b="1" dirty="0"/>
              <a:t>Create links between internal and external sides of a situation</a:t>
            </a:r>
          </a:p>
          <a:p>
            <a:pPr lvl="1"/>
            <a:r>
              <a:rPr lang="en-GB" sz="2000" dirty="0"/>
              <a:t>Can the organisation use a strength to take advantage of market opportunities?</a:t>
            </a:r>
          </a:p>
          <a:p>
            <a:pPr lvl="1"/>
            <a:r>
              <a:rPr lang="en-GB" sz="2000" dirty="0"/>
              <a:t>Might one of the organisations weaknesses hold it back from opportunities? </a:t>
            </a:r>
          </a:p>
        </p:txBody>
      </p:sp>
    </p:spTree>
    <p:extLst>
      <p:ext uri="{BB962C8B-B14F-4D97-AF65-F5344CB8AC3E}">
        <p14:creationId xmlns:p14="http://schemas.microsoft.com/office/powerpoint/2010/main" val="1967953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648072"/>
          </a:xfrm>
        </p:spPr>
        <p:txBody>
          <a:bodyPr>
            <a:normAutofit/>
          </a:bodyPr>
          <a:lstStyle/>
          <a:p>
            <a:r>
              <a:rPr lang="en-GB" sz="3600" b="1" dirty="0">
                <a:solidFill>
                  <a:srgbClr val="0070C0"/>
                </a:solidFill>
              </a:rPr>
              <a:t>SWOT – as a Problem Solving Tool</a:t>
            </a:r>
          </a:p>
        </p:txBody>
      </p:sp>
      <p:pic>
        <p:nvPicPr>
          <p:cNvPr id="4" name="Content Placeholder 3" descr="C:\Users\se046\AppData\Local\Microsoft\Windows\Temporary Internet Files\Content.Word\New Picture.bmp"/>
          <p:cNvPicPr>
            <a:picLocks noGrp="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755576" y="980728"/>
            <a:ext cx="7931224" cy="4680520"/>
          </a:xfrm>
          <a:prstGeom prst="rect">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648072"/>
          </a:xfrm>
        </p:spPr>
        <p:txBody>
          <a:bodyPr>
            <a:noAutofit/>
          </a:bodyPr>
          <a:lstStyle/>
          <a:p>
            <a:r>
              <a:rPr lang="en-GB" sz="3200" b="1" dirty="0">
                <a:solidFill>
                  <a:srgbClr val="0070C0"/>
                </a:solidFill>
              </a:rPr>
              <a:t>The four components of SWOT analysis</a:t>
            </a:r>
            <a:endParaRPr lang="en-GB" sz="3200" dirty="0">
              <a:solidFill>
                <a:srgbClr val="0070C0"/>
              </a:solidFill>
            </a:endParaRPr>
          </a:p>
        </p:txBody>
      </p:sp>
      <p:pic>
        <p:nvPicPr>
          <p:cNvPr id="1026" name="Picture 2"/>
          <p:cNvPicPr>
            <a:picLocks noGrp="1" noChangeAspect="1" noChangeArrowheads="1"/>
          </p:cNvPicPr>
          <p:nvPr>
            <p:ph idx="1"/>
          </p:nvPr>
        </p:nvPicPr>
        <p:blipFill>
          <a:blip r:embed="rId3" cstate="print"/>
          <a:srcRect/>
          <a:stretch>
            <a:fillRect/>
          </a:stretch>
        </p:blipFill>
        <p:spPr bwMode="auto">
          <a:xfrm>
            <a:off x="457200" y="980728"/>
            <a:ext cx="8229600" cy="4608512"/>
          </a:xfrm>
          <a:prstGeom prst="rect">
            <a:avLst/>
          </a:prstGeom>
          <a:noFill/>
          <a:ln w="9525">
            <a:noFill/>
            <a:miter lim="800000"/>
            <a:headEnd/>
            <a:tailEnd/>
          </a:ln>
          <a:effec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76622" y="260648"/>
            <a:ext cx="8229600" cy="576064"/>
          </a:xfrm>
        </p:spPr>
        <p:txBody>
          <a:bodyPr>
            <a:noAutofit/>
          </a:bodyPr>
          <a:lstStyle/>
          <a:p>
            <a:r>
              <a:rPr lang="en-GB" sz="3200" b="1" dirty="0">
                <a:solidFill>
                  <a:srgbClr val="0070C0"/>
                </a:solidFill>
              </a:rPr>
              <a:t>The four components of SWOT analysis</a:t>
            </a:r>
            <a:endParaRPr lang="en-GB" sz="3200" dirty="0">
              <a:solidFill>
                <a:srgbClr val="0070C0"/>
              </a:solidFill>
            </a:endParaRPr>
          </a:p>
        </p:txBody>
      </p:sp>
      <p:pic>
        <p:nvPicPr>
          <p:cNvPr id="2050" name="Picture 2"/>
          <p:cNvPicPr>
            <a:picLocks noGrp="1" noChangeAspect="1" noChangeArrowheads="1"/>
          </p:cNvPicPr>
          <p:nvPr>
            <p:ph idx="1"/>
          </p:nvPr>
        </p:nvPicPr>
        <p:blipFill>
          <a:blip r:embed="rId3" cstate="print"/>
          <a:srcRect/>
          <a:stretch>
            <a:fillRect/>
          </a:stretch>
        </p:blipFill>
        <p:spPr bwMode="auto">
          <a:xfrm>
            <a:off x="452040" y="1304764"/>
            <a:ext cx="8229600" cy="4248472"/>
          </a:xfrm>
          <a:prstGeom prst="rect">
            <a:avLst/>
          </a:prstGeom>
          <a:noFill/>
          <a:ln w="9525">
            <a:noFill/>
            <a:miter lim="800000"/>
            <a:headEnd/>
            <a:tailEnd/>
          </a:ln>
          <a:effec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Autofit/>
          </a:bodyPr>
          <a:lstStyle/>
          <a:p>
            <a:r>
              <a:rPr lang="en-GB" sz="3200" b="1" dirty="0">
                <a:solidFill>
                  <a:srgbClr val="0070C0"/>
                </a:solidFill>
              </a:rPr>
              <a:t>The four components of SWOT analysis</a:t>
            </a:r>
            <a:endParaRPr lang="en-GB" sz="3200" dirty="0">
              <a:solidFill>
                <a:srgbClr val="0070C0"/>
              </a:solidFill>
            </a:endParaRPr>
          </a:p>
        </p:txBody>
      </p:sp>
      <p:pic>
        <p:nvPicPr>
          <p:cNvPr id="3076" name="Picture 4"/>
          <p:cNvPicPr>
            <a:picLocks noGrp="1" noChangeAspect="1" noChangeArrowheads="1"/>
          </p:cNvPicPr>
          <p:nvPr>
            <p:ph idx="1"/>
          </p:nvPr>
        </p:nvPicPr>
        <p:blipFill>
          <a:blip r:embed="rId3" cstate="print"/>
          <a:srcRect/>
          <a:stretch>
            <a:fillRect/>
          </a:stretch>
        </p:blipFill>
        <p:spPr bwMode="auto">
          <a:xfrm>
            <a:off x="457200" y="1588826"/>
            <a:ext cx="8229600" cy="3680347"/>
          </a:xfrm>
          <a:prstGeom prst="rect">
            <a:avLst/>
          </a:prstGeom>
          <a:noFill/>
          <a:ln w="9525">
            <a:noFill/>
            <a:miter lim="800000"/>
            <a:headEnd/>
            <a:tailEnd/>
          </a:ln>
          <a:effec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FA8DA-9331-4968-981D-08C58699E40B}"/>
              </a:ext>
            </a:extLst>
          </p:cNvPr>
          <p:cNvSpPr>
            <a:spLocks noGrp="1"/>
          </p:cNvSpPr>
          <p:nvPr>
            <p:ph type="title"/>
          </p:nvPr>
        </p:nvSpPr>
        <p:spPr/>
        <p:txBody>
          <a:bodyPr>
            <a:normAutofit fontScale="90000"/>
          </a:bodyPr>
          <a:lstStyle/>
          <a:p>
            <a:r>
              <a:rPr lang="en-GB" dirty="0"/>
              <a:t>Activity 2</a:t>
            </a:r>
            <a:br>
              <a:rPr lang="en-GB"/>
            </a:br>
            <a:endParaRPr lang="en-GB" dirty="0"/>
          </a:p>
        </p:txBody>
      </p:sp>
      <p:sp>
        <p:nvSpPr>
          <p:cNvPr id="3" name="Content Placeholder 2">
            <a:extLst>
              <a:ext uri="{FF2B5EF4-FFF2-40B4-BE49-F238E27FC236}">
                <a16:creationId xmlns:a16="http://schemas.microsoft.com/office/drawing/2014/main" id="{322AFA11-A1D4-4D0D-8E6C-2E6C4B3DD63F}"/>
              </a:ext>
            </a:extLst>
          </p:cNvPr>
          <p:cNvSpPr>
            <a:spLocks noGrp="1"/>
          </p:cNvSpPr>
          <p:nvPr>
            <p:ph idx="1"/>
          </p:nvPr>
        </p:nvSpPr>
        <p:spPr/>
        <p:txBody>
          <a:bodyPr>
            <a:normAutofit/>
          </a:bodyPr>
          <a:lstStyle/>
          <a:p>
            <a:endParaRPr lang="en-GB" dirty="0"/>
          </a:p>
          <a:p>
            <a:r>
              <a:rPr lang="en-GB" dirty="0"/>
              <a:t>Read your case study and </a:t>
            </a:r>
            <a:r>
              <a:rPr lang="en-GB" b="1" dirty="0"/>
              <a:t>conduct a SWOT analysis for the organisation provided.</a:t>
            </a:r>
          </a:p>
          <a:p>
            <a:endParaRPr lang="en-GB" b="1" i="1" dirty="0"/>
          </a:p>
          <a:p>
            <a:endParaRPr lang="en-GB" dirty="0"/>
          </a:p>
        </p:txBody>
      </p:sp>
    </p:spTree>
    <p:extLst>
      <p:ext uri="{BB962C8B-B14F-4D97-AF65-F5344CB8AC3E}">
        <p14:creationId xmlns:p14="http://schemas.microsoft.com/office/powerpoint/2010/main" val="21474623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806A9-6750-528C-1BFD-74BE58811D2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70973A5-8993-6692-CF4A-A2F25BFFD3E2}"/>
              </a:ext>
            </a:extLst>
          </p:cNvPr>
          <p:cNvSpPr>
            <a:spLocks noGrp="1"/>
          </p:cNvSpPr>
          <p:nvPr>
            <p:ph idx="1"/>
          </p:nvPr>
        </p:nvSpPr>
        <p:spPr/>
        <p:txBody>
          <a:bodyPr>
            <a:normAutofit fontScale="92500" lnSpcReduction="20000"/>
          </a:bodyPr>
          <a:lstStyle/>
          <a:p>
            <a:r>
              <a:rPr lang="en-GB" sz="2800" dirty="0"/>
              <a:t>Investopedia (2025) </a:t>
            </a:r>
            <a:r>
              <a:rPr lang="en-GB" sz="2800" i="1" dirty="0"/>
              <a:t>What Is a Market Economy, and How Does It Work? </a:t>
            </a:r>
            <a:r>
              <a:rPr lang="en-GB" sz="2800" dirty="0"/>
              <a:t>Available at: </a:t>
            </a:r>
            <a:r>
              <a:rPr lang="en-GB" sz="2800" dirty="0">
                <a:hlinkClick r:id="rId2">
                  <a:extLst>
                    <a:ext uri="{A12FA001-AC4F-418D-AE19-62706E023703}">
                      <ahyp:hlinkClr xmlns:ahyp="http://schemas.microsoft.com/office/drawing/2018/hyperlinkcolor" val="tx"/>
                    </a:ext>
                  </a:extLst>
                </a:hlinkClick>
              </a:rPr>
              <a:t>https://www.investopedia.com/terms/m/marketeconomy.asp</a:t>
            </a:r>
            <a:r>
              <a:rPr lang="en-GB" sz="2800" dirty="0"/>
              <a:t> (Accessed: 24 June 2025).</a:t>
            </a:r>
          </a:p>
          <a:p>
            <a:endParaRPr lang="en-GB" sz="2800" dirty="0"/>
          </a:p>
          <a:p>
            <a:r>
              <a:rPr lang="en-GB" sz="2800" dirty="0"/>
              <a:t>Tshabalala, N. (2025) </a:t>
            </a:r>
            <a:r>
              <a:rPr lang="en-GB" i="1" dirty="0">
                <a:hlinkClick r:id="rId3">
                  <a:extLst>
                    <a:ext uri="{A12FA001-AC4F-418D-AE19-62706E023703}">
                      <ahyp:hlinkClr xmlns:ahyp="http://schemas.microsoft.com/office/drawing/2018/hyperlinkcolor" val="tx"/>
                    </a:ext>
                  </a:extLst>
                </a:hlinkClick>
              </a:rPr>
              <a:t>What is a Stakeholder in Business?</a:t>
            </a:r>
            <a:r>
              <a:rPr lang="en-GB" i="1" dirty="0"/>
              <a:t> </a:t>
            </a:r>
            <a:r>
              <a:rPr lang="en-GB" dirty="0"/>
              <a:t>Available at: </a:t>
            </a:r>
            <a:r>
              <a:rPr lang="en-GB" dirty="0">
                <a:hlinkClick r:id="rId3">
                  <a:extLst>
                    <a:ext uri="{A12FA001-AC4F-418D-AE19-62706E023703}">
                      <ahyp:hlinkClr xmlns:ahyp="http://schemas.microsoft.com/office/drawing/2018/hyperlinkcolor" val="tx"/>
                    </a:ext>
                  </a:extLst>
                </a:hlinkClick>
              </a:rPr>
              <a:t>https://www.bstudies.co.za/business-concepts/stakeholder-definition/</a:t>
            </a:r>
            <a:r>
              <a:rPr lang="en-GB" dirty="0"/>
              <a:t> (Accessed: 24 June 2025).</a:t>
            </a:r>
          </a:p>
          <a:p>
            <a:endParaRPr lang="en-GB" sz="2800" dirty="0"/>
          </a:p>
          <a:p>
            <a:endParaRPr lang="en-GB" dirty="0"/>
          </a:p>
        </p:txBody>
      </p:sp>
    </p:spTree>
    <p:extLst>
      <p:ext uri="{BB962C8B-B14F-4D97-AF65-F5344CB8AC3E}">
        <p14:creationId xmlns:p14="http://schemas.microsoft.com/office/powerpoint/2010/main" val="323621006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3188</TotalTime>
  <Words>1835</Words>
  <Application>Microsoft Office PowerPoint</Application>
  <PresentationFormat>On-screen Show (4:3)</PresentationFormat>
  <Paragraphs>191</Paragraphs>
  <Slides>29</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ＭＳ Ｐゴシック</vt:lpstr>
      <vt:lpstr>Myriad Pro</vt:lpstr>
      <vt:lpstr>SourceSansPro</vt:lpstr>
      <vt:lpstr>Arial</vt:lpstr>
      <vt:lpstr>Calibri</vt:lpstr>
      <vt:lpstr>Wingdings</vt:lpstr>
      <vt:lpstr>20140311PresentationUWTSDTemplate</vt:lpstr>
      <vt:lpstr>Analysing the external environment of problems further</vt:lpstr>
      <vt:lpstr>Learning outcomes … To</vt:lpstr>
      <vt:lpstr>Revision </vt:lpstr>
      <vt:lpstr>Industry</vt:lpstr>
      <vt:lpstr>Industry and sub-sectors </vt:lpstr>
      <vt:lpstr>Exercise</vt:lpstr>
      <vt:lpstr>Answers</vt:lpstr>
      <vt:lpstr>Market</vt:lpstr>
      <vt:lpstr>Market types</vt:lpstr>
      <vt:lpstr>Stakeholder definition</vt:lpstr>
      <vt:lpstr>Differentiating stakeholders</vt:lpstr>
      <vt:lpstr>Exercise</vt:lpstr>
      <vt:lpstr>SWOT Analysis What is SWOT Analysis?</vt:lpstr>
      <vt:lpstr>SWOT – Meaning of the components</vt:lpstr>
      <vt:lpstr>SWOT Analysis</vt:lpstr>
      <vt:lpstr>When and why you should do a SWOT analysis?</vt:lpstr>
      <vt:lpstr>When and how to use SWOT</vt:lpstr>
      <vt:lpstr>SWOT analysis: pros</vt:lpstr>
      <vt:lpstr>SWOT analysis limitations</vt:lpstr>
      <vt:lpstr>Activity</vt:lpstr>
      <vt:lpstr>Answers</vt:lpstr>
      <vt:lpstr>How are SWOT and PESTLE linked?</vt:lpstr>
      <vt:lpstr>Why do you want to use SWOT Analysis?</vt:lpstr>
      <vt:lpstr>SWOT – as a Problem Solving Tool</vt:lpstr>
      <vt:lpstr>The four components of SWOT analysis</vt:lpstr>
      <vt:lpstr>The four components of SWOT analysis</vt:lpstr>
      <vt:lpstr>The four components of SWOT analysis</vt:lpstr>
      <vt:lpstr>Activity 2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Anita Nan</cp:lastModifiedBy>
  <cp:revision>85</cp:revision>
  <dcterms:created xsi:type="dcterms:W3CDTF">2015-04-14T15:21:28Z</dcterms:created>
  <dcterms:modified xsi:type="dcterms:W3CDTF">2026-06-24T12:59:11Z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