
<file path=[Content_Types].xml><?xml version="1.0" encoding="utf-8"?>
<Types xmlns="http://schemas.openxmlformats.org/package/2006/content-types">
  <Default Extension="jpeg" ContentType="image/jpe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4" r:id="rId8"/>
    <p:sldId id="262" r:id="rId9"/>
    <p:sldId id="263"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C526EAE-CD3D-4A79-99FE-4F2C77E20CB8}" type="datetimeFigureOut">
              <a:rPr lang="en-GB" smtClean="0"/>
              <a:t>05/02/2019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0B9D78-D4D3-4534-BF9C-AC156F88C6C1}" type="slidenum">
              <a:rPr lang="en-GB" smtClean="0"/>
              <a:t>‹#›</a:t>
            </a:fld>
            <a:endParaRPr lang="en-GB" dirty="0"/>
          </a:p>
        </p:txBody>
      </p:sp>
    </p:spTree>
    <p:extLst>
      <p:ext uri="{BB962C8B-B14F-4D97-AF65-F5344CB8AC3E}">
        <p14:creationId xmlns:p14="http://schemas.microsoft.com/office/powerpoint/2010/main" val="460272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526EAE-CD3D-4A79-99FE-4F2C77E20CB8}" type="datetimeFigureOut">
              <a:rPr lang="en-GB" smtClean="0"/>
              <a:t>05/02/2019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0B9D78-D4D3-4534-BF9C-AC156F88C6C1}" type="slidenum">
              <a:rPr lang="en-GB" smtClean="0"/>
              <a:t>‹#›</a:t>
            </a:fld>
            <a:endParaRPr lang="en-GB" dirty="0"/>
          </a:p>
        </p:txBody>
      </p:sp>
    </p:spTree>
    <p:extLst>
      <p:ext uri="{BB962C8B-B14F-4D97-AF65-F5344CB8AC3E}">
        <p14:creationId xmlns:p14="http://schemas.microsoft.com/office/powerpoint/2010/main" val="487863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526EAE-CD3D-4A79-99FE-4F2C77E20CB8}" type="datetimeFigureOut">
              <a:rPr lang="en-GB" smtClean="0"/>
              <a:t>05/02/2019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0B9D78-D4D3-4534-BF9C-AC156F88C6C1}" type="slidenum">
              <a:rPr lang="en-GB" smtClean="0"/>
              <a:t>‹#›</a:t>
            </a:fld>
            <a:endParaRPr lang="en-GB" dirty="0"/>
          </a:p>
        </p:txBody>
      </p:sp>
    </p:spTree>
    <p:extLst>
      <p:ext uri="{BB962C8B-B14F-4D97-AF65-F5344CB8AC3E}">
        <p14:creationId xmlns:p14="http://schemas.microsoft.com/office/powerpoint/2010/main" val="4100809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C526EAE-CD3D-4A79-99FE-4F2C77E20CB8}" type="datetimeFigureOut">
              <a:rPr lang="en-GB" smtClean="0"/>
              <a:t>05/02/2019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E0B9D78-D4D3-4534-BF9C-AC156F88C6C1}" type="slidenum">
              <a:rPr lang="en-GB" smtClean="0"/>
              <a:t>‹#›</a:t>
            </a:fld>
            <a:endParaRPr lang="en-GB" dirty="0"/>
          </a:p>
        </p:txBody>
      </p:sp>
    </p:spTree>
    <p:extLst>
      <p:ext uri="{BB962C8B-B14F-4D97-AF65-F5344CB8AC3E}">
        <p14:creationId xmlns:p14="http://schemas.microsoft.com/office/powerpoint/2010/main" val="1214308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C526EAE-CD3D-4A79-99FE-4F2C77E20CB8}" type="datetimeFigureOut">
              <a:rPr lang="en-GB" smtClean="0"/>
              <a:t>05/02/2019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E0B9D78-D4D3-4534-BF9C-AC156F88C6C1}" type="slidenum">
              <a:rPr lang="en-GB" smtClean="0"/>
              <a:t>‹#›</a:t>
            </a:fld>
            <a:endParaRPr lang="en-GB" dirty="0"/>
          </a:p>
        </p:txBody>
      </p:sp>
    </p:spTree>
    <p:extLst>
      <p:ext uri="{BB962C8B-B14F-4D97-AF65-F5344CB8AC3E}">
        <p14:creationId xmlns:p14="http://schemas.microsoft.com/office/powerpoint/2010/main" val="1118905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C526EAE-CD3D-4A79-99FE-4F2C77E20CB8}" type="datetimeFigureOut">
              <a:rPr lang="en-GB" smtClean="0"/>
              <a:t>05/02/2019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E0B9D78-D4D3-4534-BF9C-AC156F88C6C1}" type="slidenum">
              <a:rPr lang="en-GB" smtClean="0"/>
              <a:t>‹#›</a:t>
            </a:fld>
            <a:endParaRPr lang="en-GB" dirty="0"/>
          </a:p>
        </p:txBody>
      </p:sp>
    </p:spTree>
    <p:extLst>
      <p:ext uri="{BB962C8B-B14F-4D97-AF65-F5344CB8AC3E}">
        <p14:creationId xmlns:p14="http://schemas.microsoft.com/office/powerpoint/2010/main" val="1613053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526EAE-CD3D-4A79-99FE-4F2C77E20CB8}" type="datetimeFigureOut">
              <a:rPr lang="en-GB" smtClean="0"/>
              <a:t>05/02/2019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E0B9D78-D4D3-4534-BF9C-AC156F88C6C1}" type="slidenum">
              <a:rPr lang="en-GB" smtClean="0"/>
              <a:t>‹#›</a:t>
            </a:fld>
            <a:endParaRPr lang="en-GB" dirty="0"/>
          </a:p>
        </p:txBody>
      </p:sp>
    </p:spTree>
    <p:extLst>
      <p:ext uri="{BB962C8B-B14F-4D97-AF65-F5344CB8AC3E}">
        <p14:creationId xmlns:p14="http://schemas.microsoft.com/office/powerpoint/2010/main" val="1633309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526EAE-CD3D-4A79-99FE-4F2C77E20CB8}" type="datetimeFigureOut">
              <a:rPr lang="en-GB" smtClean="0"/>
              <a:t>05/02/2019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E0B9D78-D4D3-4534-BF9C-AC156F88C6C1}" type="slidenum">
              <a:rPr lang="en-GB" smtClean="0"/>
              <a:t>‹#›</a:t>
            </a:fld>
            <a:endParaRPr lang="en-GB" dirty="0"/>
          </a:p>
        </p:txBody>
      </p:sp>
    </p:spTree>
    <p:extLst>
      <p:ext uri="{BB962C8B-B14F-4D97-AF65-F5344CB8AC3E}">
        <p14:creationId xmlns:p14="http://schemas.microsoft.com/office/powerpoint/2010/main" val="3646787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526EAE-CD3D-4A79-99FE-4F2C77E20CB8}" type="datetimeFigureOut">
              <a:rPr lang="en-GB" smtClean="0"/>
              <a:t>05/02/2019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E0B9D78-D4D3-4534-BF9C-AC156F88C6C1}" type="slidenum">
              <a:rPr lang="en-GB" smtClean="0"/>
              <a:t>‹#›</a:t>
            </a:fld>
            <a:endParaRPr lang="en-GB" dirty="0"/>
          </a:p>
        </p:txBody>
      </p:sp>
    </p:spTree>
    <p:extLst>
      <p:ext uri="{BB962C8B-B14F-4D97-AF65-F5344CB8AC3E}">
        <p14:creationId xmlns:p14="http://schemas.microsoft.com/office/powerpoint/2010/main" val="3629398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526EAE-CD3D-4A79-99FE-4F2C77E20CB8}" type="datetimeFigureOut">
              <a:rPr lang="en-GB" smtClean="0"/>
              <a:t>05/02/2019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0B9D78-D4D3-4534-BF9C-AC156F88C6C1}" type="slidenum">
              <a:rPr lang="en-GB" smtClean="0"/>
              <a:t>‹#›</a:t>
            </a:fld>
            <a:endParaRPr lang="en-GB" dirty="0"/>
          </a:p>
        </p:txBody>
      </p:sp>
    </p:spTree>
    <p:extLst>
      <p:ext uri="{BB962C8B-B14F-4D97-AF65-F5344CB8AC3E}">
        <p14:creationId xmlns:p14="http://schemas.microsoft.com/office/powerpoint/2010/main" val="4273463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526EAE-CD3D-4A79-99FE-4F2C77E20CB8}" type="datetimeFigureOut">
              <a:rPr lang="en-GB" smtClean="0"/>
              <a:t>05/02/2019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0B9D78-D4D3-4534-BF9C-AC156F88C6C1}" type="slidenum">
              <a:rPr lang="en-GB" smtClean="0"/>
              <a:t>‹#›</a:t>
            </a:fld>
            <a:endParaRPr lang="en-GB" dirty="0"/>
          </a:p>
        </p:txBody>
      </p:sp>
    </p:spTree>
    <p:extLst>
      <p:ext uri="{BB962C8B-B14F-4D97-AF65-F5344CB8AC3E}">
        <p14:creationId xmlns:p14="http://schemas.microsoft.com/office/powerpoint/2010/main" val="3423177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60000"/>
                <a:lumOff val="4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526EAE-CD3D-4A79-99FE-4F2C77E20CB8}" type="datetimeFigureOut">
              <a:rPr lang="en-GB" smtClean="0"/>
              <a:t>05/02/2019</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0B9D78-D4D3-4534-BF9C-AC156F88C6C1}" type="slidenum">
              <a:rPr lang="en-GB" smtClean="0"/>
              <a:t>‹#›</a:t>
            </a:fld>
            <a:endParaRPr lang="en-GB" dirty="0"/>
          </a:p>
        </p:txBody>
      </p:sp>
    </p:spTree>
    <p:extLst>
      <p:ext uri="{BB962C8B-B14F-4D97-AF65-F5344CB8AC3E}">
        <p14:creationId xmlns:p14="http://schemas.microsoft.com/office/powerpoint/2010/main" val="2789314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google.co.uk/url?sa=i&amp;rct=j&amp;q=&amp;esrc=s&amp;source=images&amp;cd=&amp;cad=rja&amp;uact=8&amp;ved=2ahUKEwj_-JS78Z7eAhVQ_qQKHXFeBRoQjRx6BAgBEAU&amp;url=http://www.onegreenplanet.org/news/whale-filled-with-plastic-trash/&amp;psig=AOvVaw3kJeU7mnA8eN5wtn8WJTkr&amp;ust=1540463875132107" TargetMode="Externa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irc_mi" descr="Image result for whales made of rubbish">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33000"/>
                    </a14:imgEffect>
                  </a14:imgLayer>
                </a14:imgProps>
              </a:ext>
              <a:ext uri="{28A0092B-C50C-407E-A947-70E740481C1C}">
                <a14:useLocalDpi xmlns:a14="http://schemas.microsoft.com/office/drawing/2010/main" val="0"/>
              </a:ext>
            </a:extLst>
          </a:blip>
          <a:srcRect/>
          <a:stretch>
            <a:fillRect/>
          </a:stretch>
        </p:blipFill>
        <p:spPr bwMode="auto">
          <a:xfrm>
            <a:off x="683569" y="908719"/>
            <a:ext cx="7848872" cy="4899297"/>
          </a:xfrm>
          <a:prstGeom prst="rect">
            <a:avLst/>
          </a:prstGeom>
          <a:noFill/>
          <a:ln w="57150">
            <a:solidFill>
              <a:srgbClr val="006600"/>
            </a:solidFill>
            <a:miter lim="800000"/>
            <a:headEnd/>
            <a:tailEnd/>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683569" y="908719"/>
            <a:ext cx="7848872" cy="4899297"/>
          </a:xfrm>
          <a:prstGeom prst="rect">
            <a:avLst/>
          </a:prstGeom>
          <a:solidFill>
            <a:schemeClr val="accent1">
              <a:alpha val="3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ctrTitle"/>
          </p:nvPr>
        </p:nvSpPr>
        <p:spPr>
          <a:xfrm>
            <a:off x="683569" y="1196752"/>
            <a:ext cx="7772400" cy="4683272"/>
          </a:xfrm>
        </p:spPr>
        <p:txBody>
          <a:bodyPr>
            <a:noAutofit/>
          </a:bodyPr>
          <a:lstStyle/>
          <a:p>
            <a:r>
              <a:rPr lang="en-US" sz="4800" b="1" dirty="0">
                <a:solidFill>
                  <a:schemeClr val="accent3">
                    <a:lumMod val="60000"/>
                    <a:lumOff val="40000"/>
                  </a:schemeClr>
                </a:solidFill>
                <a:effectLst>
                  <a:outerShdw blurRad="38100" dist="38100" dir="2700000" algn="tl">
                    <a:srgbClr val="000000">
                      <a:alpha val="43137"/>
                    </a:srgbClr>
                  </a:outerShdw>
                </a:effectLst>
                <a:latin typeface="Bradley Hand ITC" panose="03070402050302030203" pitchFamily="66" charset="0"/>
              </a:rPr>
              <a:t>A study into how environmentalist recycling behavior and consumer habits alter due to enhanced information on what can be recycled locally  </a:t>
            </a:r>
            <a:br>
              <a:rPr lang="en-GB" sz="4800" dirty="0">
                <a:solidFill>
                  <a:schemeClr val="accent3">
                    <a:lumMod val="60000"/>
                    <a:lumOff val="40000"/>
                  </a:schemeClr>
                </a:solidFill>
                <a:effectLst>
                  <a:outerShdw blurRad="38100" dist="38100" dir="2700000" algn="tl">
                    <a:srgbClr val="000000">
                      <a:alpha val="43137"/>
                    </a:srgbClr>
                  </a:outerShdw>
                </a:effectLst>
              </a:rPr>
            </a:br>
            <a:endParaRPr lang="en-GB" sz="4800" dirty="0">
              <a:solidFill>
                <a:schemeClr val="accent3">
                  <a:lumMod val="60000"/>
                  <a:lumOff val="40000"/>
                </a:schemeClr>
              </a:solidFill>
              <a:effectLst>
                <a:outerShdw blurRad="38100" dist="38100" dir="2700000" algn="tl">
                  <a:srgbClr val="000000">
                    <a:alpha val="43137"/>
                  </a:srgbClr>
                </a:outerShdw>
              </a:effectLst>
            </a:endParaRPr>
          </a:p>
        </p:txBody>
      </p:sp>
      <p:sp>
        <p:nvSpPr>
          <p:cNvPr id="5" name="TextBox 4"/>
          <p:cNvSpPr txBox="1"/>
          <p:nvPr/>
        </p:nvSpPr>
        <p:spPr>
          <a:xfrm>
            <a:off x="6012160" y="5373216"/>
            <a:ext cx="2304256" cy="369332"/>
          </a:xfrm>
          <a:prstGeom prst="rect">
            <a:avLst/>
          </a:prstGeom>
          <a:noFill/>
        </p:spPr>
        <p:txBody>
          <a:bodyPr wrap="square" rtlCol="0">
            <a:spAutoFit/>
          </a:bodyPr>
          <a:lstStyle/>
          <a:p>
            <a:r>
              <a:rPr lang="en-GB" b="1" dirty="0">
                <a:solidFill>
                  <a:schemeClr val="accent3">
                    <a:lumMod val="60000"/>
                    <a:lumOff val="40000"/>
                  </a:schemeClr>
                </a:solidFill>
                <a:latin typeface="Bradley Hand ITC" panose="03070402050302030203" pitchFamily="66" charset="0"/>
              </a:rPr>
              <a:t>Tracey McGillvray</a:t>
            </a:r>
          </a:p>
        </p:txBody>
      </p:sp>
    </p:spTree>
    <p:extLst>
      <p:ext uri="{BB962C8B-B14F-4D97-AF65-F5344CB8AC3E}">
        <p14:creationId xmlns:p14="http://schemas.microsoft.com/office/powerpoint/2010/main" val="4250136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Bradley Hand ITC" panose="03070402050302030203" pitchFamily="66" charset="0"/>
              </a:rPr>
              <a:t>Introduction </a:t>
            </a:r>
          </a:p>
        </p:txBody>
      </p:sp>
      <p:sp>
        <p:nvSpPr>
          <p:cNvPr id="3" name="Content Placeholder 2"/>
          <p:cNvSpPr>
            <a:spLocks noGrp="1"/>
          </p:cNvSpPr>
          <p:nvPr>
            <p:ph idx="1"/>
          </p:nvPr>
        </p:nvSpPr>
        <p:spPr>
          <a:xfrm>
            <a:off x="467544" y="1484784"/>
            <a:ext cx="8229600" cy="4525963"/>
          </a:xfrm>
        </p:spPr>
        <p:txBody>
          <a:bodyPr>
            <a:normAutofit/>
          </a:bodyPr>
          <a:lstStyle/>
          <a:p>
            <a:pPr marL="0" indent="0">
              <a:buNone/>
            </a:pPr>
            <a:r>
              <a:rPr lang="en-GB" sz="2400" b="1" dirty="0">
                <a:latin typeface="Bradley Hand ITC" panose="03070402050302030203" pitchFamily="66" charset="0"/>
              </a:rPr>
              <a:t>Initial ideas: </a:t>
            </a:r>
          </a:p>
          <a:p>
            <a:r>
              <a:rPr lang="en-GB" sz="2400" b="1" dirty="0">
                <a:latin typeface="Bradley Hand ITC" panose="03070402050302030203" pitchFamily="66" charset="0"/>
              </a:rPr>
              <a:t>Ethnographic research into how people engage with perspectives on recycling in their daily life </a:t>
            </a:r>
          </a:p>
          <a:p>
            <a:r>
              <a:rPr lang="en-GB" sz="2400" b="1" dirty="0">
                <a:latin typeface="Bradley Hand ITC" panose="03070402050302030203" pitchFamily="66" charset="0"/>
              </a:rPr>
              <a:t>How this impacts upon their consumer habits</a:t>
            </a:r>
          </a:p>
          <a:p>
            <a:r>
              <a:rPr lang="en-GB" sz="2400" b="1" dirty="0">
                <a:latin typeface="Bradley Hand ITC" panose="03070402050302030203" pitchFamily="66" charset="0"/>
              </a:rPr>
              <a:t>How it impacts upon their waste products</a:t>
            </a:r>
          </a:p>
          <a:p>
            <a:r>
              <a:rPr lang="en-GB" sz="2400" b="1" dirty="0">
                <a:latin typeface="Bradley Hand ITC" panose="03070402050302030203" pitchFamily="66" charset="0"/>
              </a:rPr>
              <a:t>How this impacts upon their wider environmentalist views </a:t>
            </a:r>
          </a:p>
          <a:p>
            <a:pPr marL="0" indent="0">
              <a:buNone/>
            </a:pPr>
            <a:endParaRPr lang="en-GB" sz="2400" b="1" dirty="0">
              <a:latin typeface="Bradley Hand ITC" panose="03070402050302030203" pitchFamily="66" charset="0"/>
            </a:endParaRPr>
          </a:p>
          <a:p>
            <a:pPr marL="0" indent="0">
              <a:buNone/>
            </a:pPr>
            <a:r>
              <a:rPr lang="en-GB" sz="2400" b="1" dirty="0">
                <a:latin typeface="Bradley Hand ITC" panose="03070402050302030203" pitchFamily="66" charset="0"/>
              </a:rPr>
              <a:t>Later themes which developed are: </a:t>
            </a:r>
          </a:p>
          <a:p>
            <a:r>
              <a:rPr lang="en-GB" sz="2400" b="1" dirty="0">
                <a:latin typeface="Bradley Hand ITC" panose="03070402050302030203" pitchFamily="66" charset="0"/>
              </a:rPr>
              <a:t>How peer pressure impacts</a:t>
            </a:r>
          </a:p>
          <a:p>
            <a:r>
              <a:rPr lang="en-GB" sz="2400" b="1" dirty="0">
                <a:latin typeface="Bradley Hand ITC" panose="03070402050302030203" pitchFamily="66" charset="0"/>
              </a:rPr>
              <a:t>How cultural perspectives impact</a:t>
            </a:r>
          </a:p>
          <a:p>
            <a:endParaRPr lang="en-GB" sz="2400" b="1" dirty="0">
              <a:latin typeface="Bradley Hand ITC" panose="03070402050302030203" pitchFamily="66" charset="0"/>
            </a:endParaRPr>
          </a:p>
          <a:p>
            <a:pPr marL="0" indent="0">
              <a:buNone/>
            </a:pPr>
            <a:endParaRPr lang="en-GB" sz="2400" b="1" dirty="0">
              <a:latin typeface="Bradley Hand ITC" panose="03070402050302030203" pitchFamily="66" charset="0"/>
            </a:endParaRPr>
          </a:p>
        </p:txBody>
      </p:sp>
    </p:spTree>
    <p:extLst>
      <p:ext uri="{BB962C8B-B14F-4D97-AF65-F5344CB8AC3E}">
        <p14:creationId xmlns:p14="http://schemas.microsoft.com/office/powerpoint/2010/main" val="3818705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Bradley Hand ITC" panose="03070402050302030203" pitchFamily="66" charset="0"/>
              </a:rPr>
              <a:t>Methodology</a:t>
            </a:r>
          </a:p>
        </p:txBody>
      </p:sp>
      <p:sp>
        <p:nvSpPr>
          <p:cNvPr id="3" name="Content Placeholder 2"/>
          <p:cNvSpPr>
            <a:spLocks noGrp="1"/>
          </p:cNvSpPr>
          <p:nvPr>
            <p:ph idx="1"/>
          </p:nvPr>
        </p:nvSpPr>
        <p:spPr>
          <a:xfrm>
            <a:off x="457200" y="1340768"/>
            <a:ext cx="8229600" cy="4785395"/>
          </a:xfrm>
        </p:spPr>
        <p:txBody>
          <a:bodyPr>
            <a:normAutofit fontScale="85000" lnSpcReduction="10000"/>
          </a:bodyPr>
          <a:lstStyle/>
          <a:p>
            <a:r>
              <a:rPr lang="en-GB" sz="2400" b="1" dirty="0">
                <a:latin typeface="Bradley Hand ITC" panose="03070402050302030203" pitchFamily="66" charset="0"/>
              </a:rPr>
              <a:t>Starting with recruiting members of the local community to engage in the research.</a:t>
            </a:r>
          </a:p>
          <a:p>
            <a:pPr lvl="1"/>
            <a:r>
              <a:rPr lang="en-GB" sz="2000" b="1" dirty="0">
                <a:latin typeface="Bradley Hand ITC" panose="03070402050302030203" pitchFamily="66" charset="0"/>
              </a:rPr>
              <a:t>This was achieved by engaging in a number of local events and joining groups and committees to access gatekeepers, who introduced me to a wider number of potential participants</a:t>
            </a:r>
          </a:p>
          <a:p>
            <a:r>
              <a:rPr lang="en-GB" sz="2400" b="1" dirty="0">
                <a:latin typeface="Bradley Hand ITC" panose="03070402050302030203" pitchFamily="66" charset="0"/>
              </a:rPr>
              <a:t>I initially began by asking if I could weigh their rubbish bags on the morning of collection, every week for 3 months (July-September). </a:t>
            </a:r>
          </a:p>
          <a:p>
            <a:pPr lvl="1"/>
            <a:r>
              <a:rPr lang="en-GB" sz="2000" b="1" dirty="0">
                <a:latin typeface="Bradley Hand ITC" panose="03070402050302030203" pitchFamily="66" charset="0"/>
              </a:rPr>
              <a:t>This was to see if better knowledge of what could be recycled helped to change the process of how waste was managed in households</a:t>
            </a:r>
          </a:p>
          <a:p>
            <a:r>
              <a:rPr lang="en-GB" sz="2400" b="1" dirty="0">
                <a:latin typeface="Bradley Hand ITC" panose="03070402050302030203" pitchFamily="66" charset="0"/>
              </a:rPr>
              <a:t>I also asked for volunteers to be interviewed</a:t>
            </a:r>
          </a:p>
          <a:p>
            <a:r>
              <a:rPr lang="en-GB" sz="2400" b="1" dirty="0">
                <a:latin typeface="Bradley Hand ITC" panose="03070402050302030203" pitchFamily="66" charset="0"/>
              </a:rPr>
              <a:t>In addition, informal focus group sessions evolved naturally, through discussions which arose in the groups and committees attended. </a:t>
            </a:r>
          </a:p>
          <a:p>
            <a:r>
              <a:rPr lang="en-GB" sz="2400" b="1" dirty="0">
                <a:latin typeface="Bradley Hand ITC" panose="03070402050302030203" pitchFamily="66" charset="0"/>
              </a:rPr>
              <a:t>Once participants had agreed and signed permission to gather data about their actions and thoughts, and the initial couple of bag weighs had occurred, they were given information about what could/could not be recycled in their local area.</a:t>
            </a:r>
          </a:p>
          <a:p>
            <a:pPr marL="0" indent="0">
              <a:buNone/>
            </a:pPr>
            <a:endParaRPr lang="en-GB" sz="2400" b="1" dirty="0">
              <a:latin typeface="Bradley Hand ITC" panose="03070402050302030203" pitchFamily="66" charset="0"/>
            </a:endParaRPr>
          </a:p>
          <a:p>
            <a:pPr marL="0" indent="0">
              <a:buNone/>
            </a:pPr>
            <a:endParaRPr lang="en-GB" sz="2400" b="1" dirty="0">
              <a:latin typeface="Bradley Hand ITC" panose="03070402050302030203" pitchFamily="66" charset="0"/>
            </a:endParaRPr>
          </a:p>
        </p:txBody>
      </p:sp>
    </p:spTree>
    <p:extLst>
      <p:ext uri="{BB962C8B-B14F-4D97-AF65-F5344CB8AC3E}">
        <p14:creationId xmlns:p14="http://schemas.microsoft.com/office/powerpoint/2010/main" val="733917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Bradley Hand ITC" panose="03070402050302030203" pitchFamily="66" charset="0"/>
              </a:rPr>
              <a:t>Methodology Continued</a:t>
            </a:r>
          </a:p>
        </p:txBody>
      </p:sp>
      <p:sp>
        <p:nvSpPr>
          <p:cNvPr id="3" name="Content Placeholder 2"/>
          <p:cNvSpPr>
            <a:spLocks noGrp="1"/>
          </p:cNvSpPr>
          <p:nvPr>
            <p:ph idx="1"/>
          </p:nvPr>
        </p:nvSpPr>
        <p:spPr>
          <a:xfrm>
            <a:off x="457200" y="1340768"/>
            <a:ext cx="8229600" cy="4785395"/>
          </a:xfrm>
        </p:spPr>
        <p:txBody>
          <a:bodyPr>
            <a:normAutofit fontScale="92500" lnSpcReduction="10000"/>
          </a:bodyPr>
          <a:lstStyle/>
          <a:p>
            <a:r>
              <a:rPr lang="en-GB" sz="2400" b="1" dirty="0">
                <a:latin typeface="Bradley Hand ITC" panose="03070402050302030203" pitchFamily="66" charset="0"/>
              </a:rPr>
              <a:t>To gain correct information on what could be recycled locally, the manager of Carmarthenshire Waste Management (CWM) was contacted </a:t>
            </a:r>
          </a:p>
          <a:p>
            <a:r>
              <a:rPr lang="en-GB" sz="2400" b="1" dirty="0">
                <a:latin typeface="Bradley Hand ITC" panose="03070402050302030203" pitchFamily="66" charset="0"/>
              </a:rPr>
              <a:t>I then met him at the waste recycling centre and was given a guided tour. </a:t>
            </a:r>
          </a:p>
          <a:p>
            <a:r>
              <a:rPr lang="en-GB" sz="2400" b="1" dirty="0">
                <a:latin typeface="Bradley Hand ITC" panose="03070402050302030203" pitchFamily="66" charset="0"/>
              </a:rPr>
              <a:t>I contacted the ‘Keep Wales Tidy Team’ and a member of the policy team has been an important informant for developing theories from wider body of the data collected on this subject.</a:t>
            </a:r>
          </a:p>
          <a:p>
            <a:pPr lvl="1"/>
            <a:r>
              <a:rPr lang="en-GB" sz="2000" b="1" dirty="0">
                <a:latin typeface="Bradley Hand ITC" panose="03070402050302030203" pitchFamily="66" charset="0"/>
              </a:rPr>
              <a:t>Other governmental /council bodies were less forthcoming</a:t>
            </a:r>
          </a:p>
          <a:p>
            <a:r>
              <a:rPr lang="en-GB" sz="2400" b="1" dirty="0">
                <a:latin typeface="Bradley Hand ITC" panose="03070402050302030203" pitchFamily="66" charset="0"/>
              </a:rPr>
              <a:t>Other important research came from secondary sources, particularly media coverage of the David Attenborough ‘Green Planet’ </a:t>
            </a:r>
          </a:p>
          <a:p>
            <a:pPr lvl="1"/>
            <a:r>
              <a:rPr lang="en-GB" sz="2000" b="1" dirty="0">
                <a:latin typeface="Bradley Hand ITC" panose="03070402050302030203" pitchFamily="66" charset="0"/>
              </a:rPr>
              <a:t>Media impact upon cultural behaviour is a primary driver for behavioural change and development. </a:t>
            </a:r>
          </a:p>
        </p:txBody>
      </p:sp>
    </p:spTree>
    <p:extLst>
      <p:ext uri="{BB962C8B-B14F-4D97-AF65-F5344CB8AC3E}">
        <p14:creationId xmlns:p14="http://schemas.microsoft.com/office/powerpoint/2010/main" val="1794052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Bradley Hand ITC" panose="03070402050302030203" pitchFamily="66" charset="0"/>
              </a:rPr>
              <a:t>Reflexivity</a:t>
            </a:r>
          </a:p>
        </p:txBody>
      </p:sp>
      <p:sp>
        <p:nvSpPr>
          <p:cNvPr id="3" name="Content Placeholder 2"/>
          <p:cNvSpPr>
            <a:spLocks noGrp="1"/>
          </p:cNvSpPr>
          <p:nvPr>
            <p:ph idx="1"/>
          </p:nvPr>
        </p:nvSpPr>
        <p:spPr>
          <a:xfrm>
            <a:off x="457200" y="1484784"/>
            <a:ext cx="8229600" cy="4641379"/>
          </a:xfrm>
        </p:spPr>
        <p:txBody>
          <a:bodyPr>
            <a:normAutofit/>
          </a:bodyPr>
          <a:lstStyle/>
          <a:p>
            <a:r>
              <a:rPr lang="en-GB" sz="2000" b="1" dirty="0">
                <a:latin typeface="Bradley Hand ITC" panose="03070402050302030203" pitchFamily="66" charset="0"/>
              </a:rPr>
              <a:t>Personal ideas and perspectives can lead questions and the direction of information given by participants as a result. </a:t>
            </a:r>
          </a:p>
          <a:p>
            <a:r>
              <a:rPr lang="en-GB" sz="2000" b="1" dirty="0">
                <a:latin typeface="Bradley Hand ITC" panose="03070402050302030203" pitchFamily="66" charset="0"/>
              </a:rPr>
              <a:t>It has therefore been something very important to work on during this study</a:t>
            </a:r>
          </a:p>
          <a:p>
            <a:pPr lvl="1"/>
            <a:r>
              <a:rPr lang="en-GB" sz="1600" b="1" dirty="0">
                <a:latin typeface="Bradley Hand ITC" panose="03070402050302030203" pitchFamily="66" charset="0"/>
              </a:rPr>
              <a:t>My own views on other people’s perspectives and my knowledge of local recycling has altered as a result of this research</a:t>
            </a:r>
          </a:p>
          <a:p>
            <a:r>
              <a:rPr lang="en-GB" sz="2000" b="1" dirty="0">
                <a:latin typeface="Bradley Hand ITC" panose="03070402050302030203" pitchFamily="66" charset="0"/>
              </a:rPr>
              <a:t>Avoiding personal bias has been difficult, and one of the hardest parts of the process. This also needs to be considered in writing up the results and the critical analysis</a:t>
            </a:r>
          </a:p>
          <a:p>
            <a:r>
              <a:rPr lang="en-GB" sz="2000" b="1" dirty="0">
                <a:latin typeface="Bradley Hand ITC" panose="03070402050302030203" pitchFamily="66" charset="0"/>
              </a:rPr>
              <a:t>There has been a significantly broad range of perspectives on this topic, far more than anticipated.</a:t>
            </a:r>
          </a:p>
          <a:p>
            <a:r>
              <a:rPr lang="en-GB" sz="2000" b="1" dirty="0">
                <a:latin typeface="Bradley Hand ITC" panose="03070402050302030203" pitchFamily="66" charset="0"/>
              </a:rPr>
              <a:t>The requirement to become a central part of the community, to engage in this research has caused this to be an immersive experience, which will be far reaching, beyond the constraints of the study. </a:t>
            </a:r>
          </a:p>
        </p:txBody>
      </p:sp>
    </p:spTree>
    <p:extLst>
      <p:ext uri="{BB962C8B-B14F-4D97-AF65-F5344CB8AC3E}">
        <p14:creationId xmlns:p14="http://schemas.microsoft.com/office/powerpoint/2010/main" val="1615048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Bradley Hand ITC" panose="03070402050302030203" pitchFamily="66" charset="0"/>
              </a:rPr>
              <a:t>Recycling information gathered </a:t>
            </a:r>
          </a:p>
        </p:txBody>
      </p:sp>
      <p:sp>
        <p:nvSpPr>
          <p:cNvPr id="3" name="Content Placeholder 2"/>
          <p:cNvSpPr>
            <a:spLocks noGrp="1"/>
          </p:cNvSpPr>
          <p:nvPr>
            <p:ph idx="1"/>
          </p:nvPr>
        </p:nvSpPr>
        <p:spPr/>
        <p:txBody>
          <a:bodyPr>
            <a:normAutofit fontScale="77500" lnSpcReduction="20000"/>
          </a:bodyPr>
          <a:lstStyle/>
          <a:p>
            <a:r>
              <a:rPr lang="en-GB" b="1" dirty="0">
                <a:latin typeface="Bradley Hand ITC" panose="03070402050302030203" pitchFamily="66" charset="0"/>
              </a:rPr>
              <a:t>Incineration is actually very green</a:t>
            </a:r>
          </a:p>
          <a:p>
            <a:r>
              <a:rPr lang="en-GB" b="1" dirty="0">
                <a:latin typeface="Bradley Hand ITC" panose="03070402050302030203" pitchFamily="66" charset="0"/>
              </a:rPr>
              <a:t>Locally, very little is NOT recycled (even the black bags)</a:t>
            </a:r>
          </a:p>
          <a:p>
            <a:r>
              <a:rPr lang="en-GB" b="1" dirty="0">
                <a:latin typeface="Bradley Hand ITC" panose="03070402050302030203" pitchFamily="66" charset="0"/>
              </a:rPr>
              <a:t>Nothing goes into land fill</a:t>
            </a:r>
          </a:p>
          <a:p>
            <a:r>
              <a:rPr lang="en-GB" b="1" dirty="0">
                <a:latin typeface="Bradley Hand ITC" panose="03070402050302030203" pitchFamily="66" charset="0"/>
              </a:rPr>
              <a:t>It is being dug up to access high quality plastics</a:t>
            </a:r>
          </a:p>
          <a:p>
            <a:r>
              <a:rPr lang="en-GB" b="1" dirty="0">
                <a:latin typeface="Bradley Hand ITC" panose="03070402050302030203" pitchFamily="66" charset="0"/>
              </a:rPr>
              <a:t>Plastics are sent abroad (how reputable the destination/ businesses are cannot be confirmed).</a:t>
            </a:r>
          </a:p>
          <a:p>
            <a:r>
              <a:rPr lang="en-GB" b="1" dirty="0">
                <a:latin typeface="Bradley Hand ITC" panose="03070402050302030203" pitchFamily="66" charset="0"/>
              </a:rPr>
              <a:t>Metals are processed in Britain</a:t>
            </a:r>
          </a:p>
          <a:p>
            <a:r>
              <a:rPr lang="en-GB" b="1" dirty="0">
                <a:latin typeface="Bradley Hand ITC" panose="03070402050302030203" pitchFamily="66" charset="0"/>
              </a:rPr>
              <a:t>Paper and card is processed in Britain, it is made into blocks which goes into the building trade to be made into thermal boards and insulation products, or to be burnt as briquettes. </a:t>
            </a:r>
          </a:p>
          <a:p>
            <a:r>
              <a:rPr lang="en-GB" b="1" dirty="0">
                <a:latin typeface="Bradley Hand ITC" panose="03070402050302030203" pitchFamily="66" charset="0"/>
              </a:rPr>
              <a:t>High levels of compost are made from food waste. </a:t>
            </a:r>
          </a:p>
          <a:p>
            <a:endParaRPr lang="en-GB" b="1" dirty="0">
              <a:latin typeface="Bradley Hand ITC" panose="03070402050302030203" pitchFamily="66" charset="0"/>
            </a:endParaRPr>
          </a:p>
          <a:p>
            <a:endParaRPr lang="en-GB" b="1" dirty="0">
              <a:latin typeface="Bradley Hand ITC" panose="03070402050302030203" pitchFamily="66" charset="0"/>
            </a:endParaRPr>
          </a:p>
          <a:p>
            <a:endParaRPr lang="en-GB" b="1" dirty="0">
              <a:latin typeface="Bradley Hand ITC" panose="03070402050302030203" pitchFamily="66" charset="0"/>
            </a:endParaRPr>
          </a:p>
          <a:p>
            <a:endParaRPr lang="en-GB" b="1" dirty="0">
              <a:latin typeface="Bradley Hand ITC" panose="03070402050302030203" pitchFamily="66" charset="0"/>
            </a:endParaRPr>
          </a:p>
        </p:txBody>
      </p:sp>
    </p:spTree>
    <p:extLst>
      <p:ext uri="{BB962C8B-B14F-4D97-AF65-F5344CB8AC3E}">
        <p14:creationId xmlns:p14="http://schemas.microsoft.com/office/powerpoint/2010/main" val="3840425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Bradley Hand ITC" panose="03070402050302030203" pitchFamily="66" charset="0"/>
              </a:rPr>
              <a:t>The participants </a:t>
            </a:r>
          </a:p>
        </p:txBody>
      </p:sp>
      <p:sp>
        <p:nvSpPr>
          <p:cNvPr id="3" name="Content Placeholder 2"/>
          <p:cNvSpPr>
            <a:spLocks noGrp="1"/>
          </p:cNvSpPr>
          <p:nvPr>
            <p:ph idx="1"/>
          </p:nvPr>
        </p:nvSpPr>
        <p:spPr/>
        <p:txBody>
          <a:bodyPr/>
          <a:lstStyle/>
          <a:p>
            <a:r>
              <a:rPr lang="en-GB" b="1" dirty="0">
                <a:latin typeface="Bradley Hand ITC" panose="03070402050302030203" pitchFamily="66" charset="0"/>
              </a:rPr>
              <a:t>27 households engaged with bag weighing</a:t>
            </a:r>
          </a:p>
          <a:p>
            <a:r>
              <a:rPr lang="en-GB" b="1" dirty="0">
                <a:latin typeface="Bradley Hand ITC" panose="03070402050302030203" pitchFamily="66" charset="0"/>
              </a:rPr>
              <a:t>400 different conversations/ informal interviews / focus groups have taken place</a:t>
            </a:r>
          </a:p>
          <a:p>
            <a:r>
              <a:rPr lang="en-GB" b="1" dirty="0">
                <a:latin typeface="Bradley Hand ITC" panose="03070402050302030203" pitchFamily="66" charset="0"/>
              </a:rPr>
              <a:t>Approximately 200 people have been involved </a:t>
            </a:r>
          </a:p>
          <a:p>
            <a:r>
              <a:rPr lang="en-GB" b="1" dirty="0">
                <a:latin typeface="Bradley Hand ITC" panose="03070402050302030203" pitchFamily="66" charset="0"/>
              </a:rPr>
              <a:t>From a broad cross section of this local community in rural Wales.</a:t>
            </a:r>
          </a:p>
          <a:p>
            <a:endParaRPr lang="en-GB" b="1" dirty="0">
              <a:latin typeface="Bradley Hand ITC" panose="03070402050302030203" pitchFamily="66" charset="0"/>
            </a:endParaRPr>
          </a:p>
          <a:p>
            <a:endParaRPr lang="en-GB" b="1" dirty="0">
              <a:latin typeface="Bradley Hand ITC" panose="03070402050302030203" pitchFamily="66" charset="0"/>
            </a:endParaRPr>
          </a:p>
        </p:txBody>
      </p:sp>
    </p:spTree>
    <p:extLst>
      <p:ext uri="{BB962C8B-B14F-4D97-AF65-F5344CB8AC3E}">
        <p14:creationId xmlns:p14="http://schemas.microsoft.com/office/powerpoint/2010/main" val="253118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Bradley Hand ITC" panose="03070402050302030203" pitchFamily="66" charset="0"/>
              </a:rPr>
              <a:t>How the research was received </a:t>
            </a:r>
          </a:p>
        </p:txBody>
      </p:sp>
      <p:sp>
        <p:nvSpPr>
          <p:cNvPr id="3" name="Content Placeholder 2"/>
          <p:cNvSpPr>
            <a:spLocks noGrp="1"/>
          </p:cNvSpPr>
          <p:nvPr>
            <p:ph idx="1"/>
          </p:nvPr>
        </p:nvSpPr>
        <p:spPr>
          <a:xfrm>
            <a:off x="467544" y="1323725"/>
            <a:ext cx="3970784" cy="4886003"/>
          </a:xfrm>
        </p:spPr>
        <p:txBody>
          <a:bodyPr>
            <a:normAutofit lnSpcReduction="10000"/>
          </a:bodyPr>
          <a:lstStyle/>
          <a:p>
            <a:pPr marL="0" indent="0">
              <a:buNone/>
            </a:pPr>
            <a:r>
              <a:rPr lang="en-GB" sz="2400" b="1" u="sng" dirty="0">
                <a:latin typeface="Bradley Hand ITC" panose="03070402050302030203" pitchFamily="66" charset="0"/>
              </a:rPr>
              <a:t>The participants</a:t>
            </a:r>
          </a:p>
          <a:p>
            <a:r>
              <a:rPr lang="en-GB" sz="2000" b="1" dirty="0">
                <a:latin typeface="Bradley Hand ITC" panose="03070402050302030203" pitchFamily="66" charset="0"/>
              </a:rPr>
              <a:t>Many found the process useful</a:t>
            </a:r>
          </a:p>
          <a:p>
            <a:r>
              <a:rPr lang="en-GB" sz="2000" b="1" dirty="0">
                <a:latin typeface="Bradley Hand ITC" panose="03070402050302030203" pitchFamily="66" charset="0"/>
              </a:rPr>
              <a:t>About half positively engaged with the process</a:t>
            </a:r>
          </a:p>
          <a:p>
            <a:r>
              <a:rPr lang="en-GB" sz="2000" b="1" dirty="0">
                <a:latin typeface="Bradley Hand ITC" panose="03070402050302030203" pitchFamily="66" charset="0"/>
              </a:rPr>
              <a:t>Many refused to engage in focus groups (preferred just bag weigh and interview) </a:t>
            </a:r>
          </a:p>
          <a:p>
            <a:r>
              <a:rPr lang="en-GB" sz="2000" b="1" dirty="0">
                <a:latin typeface="Bradley Hand ITC" panose="03070402050302030203" pitchFamily="66" charset="0"/>
              </a:rPr>
              <a:t>Wider community members (not engaged in bag weigh)were predominant members of the focus groups</a:t>
            </a:r>
          </a:p>
          <a:p>
            <a:r>
              <a:rPr lang="en-GB" sz="2000" b="1" dirty="0">
                <a:latin typeface="Bradley Hand ITC" panose="03070402050302030203" pitchFamily="66" charset="0"/>
              </a:rPr>
              <a:t>Majority very interested in the study, the information offered regarding recycling, and the findings. </a:t>
            </a:r>
          </a:p>
          <a:p>
            <a:endParaRPr lang="en-GB" sz="2400" b="1" dirty="0">
              <a:latin typeface="Bradley Hand ITC" panose="03070402050302030203" pitchFamily="66" charset="0"/>
            </a:endParaRPr>
          </a:p>
          <a:p>
            <a:endParaRPr lang="en-GB" sz="2400" b="1" dirty="0">
              <a:latin typeface="Bradley Hand ITC" panose="03070402050302030203" pitchFamily="66" charset="0"/>
            </a:endParaRPr>
          </a:p>
        </p:txBody>
      </p:sp>
      <p:sp>
        <p:nvSpPr>
          <p:cNvPr id="4" name="Content Placeholder 2"/>
          <p:cNvSpPr txBox="1">
            <a:spLocks/>
          </p:cNvSpPr>
          <p:nvPr/>
        </p:nvSpPr>
        <p:spPr>
          <a:xfrm>
            <a:off x="4740067" y="1340768"/>
            <a:ext cx="4114800" cy="488600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400" b="1" u="sng" dirty="0">
                <a:latin typeface="Bradley Hand ITC" panose="03070402050302030203" pitchFamily="66" charset="0"/>
              </a:rPr>
              <a:t>Those who declined</a:t>
            </a:r>
          </a:p>
          <a:p>
            <a:r>
              <a:rPr lang="en-GB" sz="2000" b="1" dirty="0">
                <a:latin typeface="Bradley Hand ITC" panose="03070402050302030203" pitchFamily="66" charset="0"/>
              </a:rPr>
              <a:t>Changed their behaviour towards me to avoid any engagement.</a:t>
            </a:r>
          </a:p>
          <a:p>
            <a:r>
              <a:rPr lang="en-GB" sz="2000" b="1" dirty="0">
                <a:latin typeface="Bradley Hand ITC" panose="03070402050302030203" pitchFamily="66" charset="0"/>
              </a:rPr>
              <a:t>Some were suspect of being judged, and of having the contents of their bags examined if they did engage.</a:t>
            </a:r>
          </a:p>
          <a:p>
            <a:r>
              <a:rPr lang="en-GB" sz="2000" b="1" dirty="0">
                <a:latin typeface="Bradley Hand ITC" panose="03070402050302030203" pitchFamily="66" charset="0"/>
              </a:rPr>
              <a:t>Invasion of privacy </a:t>
            </a:r>
          </a:p>
          <a:p>
            <a:endParaRPr lang="en-GB" sz="2000" b="1" dirty="0">
              <a:latin typeface="Bradley Hand ITC" panose="03070402050302030203" pitchFamily="66" charset="0"/>
            </a:endParaRPr>
          </a:p>
          <a:p>
            <a:endParaRPr lang="en-GB" sz="2000" b="1" dirty="0">
              <a:latin typeface="Bradley Hand ITC" panose="03070402050302030203" pitchFamily="66" charset="0"/>
            </a:endParaRPr>
          </a:p>
          <a:p>
            <a:endParaRPr lang="en-GB" sz="2400" b="1" dirty="0">
              <a:latin typeface="Bradley Hand ITC" panose="03070402050302030203" pitchFamily="66" charset="0"/>
            </a:endParaRPr>
          </a:p>
        </p:txBody>
      </p:sp>
    </p:spTree>
    <p:extLst>
      <p:ext uri="{BB962C8B-B14F-4D97-AF65-F5344CB8AC3E}">
        <p14:creationId xmlns:p14="http://schemas.microsoft.com/office/powerpoint/2010/main" val="4141240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Bradley Hand ITC" panose="03070402050302030203" pitchFamily="66" charset="0"/>
              </a:rPr>
              <a:t>The data collected</a:t>
            </a:r>
          </a:p>
        </p:txBody>
      </p:sp>
      <p:sp>
        <p:nvSpPr>
          <p:cNvPr id="3" name="Content Placeholder 2"/>
          <p:cNvSpPr>
            <a:spLocks noGrp="1"/>
          </p:cNvSpPr>
          <p:nvPr>
            <p:ph idx="1"/>
          </p:nvPr>
        </p:nvSpPr>
        <p:spPr>
          <a:xfrm>
            <a:off x="467544" y="1323725"/>
            <a:ext cx="3970784" cy="4886003"/>
          </a:xfrm>
        </p:spPr>
        <p:txBody>
          <a:bodyPr>
            <a:normAutofit/>
          </a:bodyPr>
          <a:lstStyle/>
          <a:p>
            <a:pPr marL="0" indent="0">
              <a:buNone/>
            </a:pPr>
            <a:r>
              <a:rPr lang="en-GB" sz="2000" b="1" dirty="0">
                <a:latin typeface="Bradley Hand ITC" panose="03070402050302030203" pitchFamily="66" charset="0"/>
              </a:rPr>
              <a:t>THE BAG WEIGH</a:t>
            </a:r>
          </a:p>
          <a:p>
            <a:r>
              <a:rPr lang="en-GB" sz="1900" b="1" dirty="0">
                <a:latin typeface="Bradley Hand ITC" panose="03070402050302030203" pitchFamily="66" charset="0"/>
              </a:rPr>
              <a:t>The bag weigh was hoped to show how knowledge would impact upon more being recycled, and less thrown out in the black bags.</a:t>
            </a:r>
          </a:p>
          <a:p>
            <a:r>
              <a:rPr lang="en-GB" sz="1900" b="1" dirty="0">
                <a:latin typeface="Bradley Hand ITC" panose="03070402050302030203" pitchFamily="66" charset="0"/>
              </a:rPr>
              <a:t>Some data was skewed due to people hiding bags until after the weigh had been finished. </a:t>
            </a:r>
          </a:p>
          <a:p>
            <a:r>
              <a:rPr lang="en-GB" sz="1900" b="1" dirty="0">
                <a:latin typeface="Bradley Hand ITC" panose="03070402050302030203" pitchFamily="66" charset="0"/>
              </a:rPr>
              <a:t>The data is still being processed, but initial themes seem to be that there is little difference seen in weight. </a:t>
            </a:r>
          </a:p>
          <a:p>
            <a:r>
              <a:rPr lang="en-GB" sz="1900" b="1" dirty="0">
                <a:latin typeface="Bradley Hand ITC" panose="03070402050302030203" pitchFamily="66" charset="0"/>
              </a:rPr>
              <a:t>However, feedback shows that consumer habits are altering regarding products purchased </a:t>
            </a:r>
          </a:p>
        </p:txBody>
      </p:sp>
      <p:sp>
        <p:nvSpPr>
          <p:cNvPr id="4" name="Content Placeholder 2"/>
          <p:cNvSpPr txBox="1">
            <a:spLocks/>
          </p:cNvSpPr>
          <p:nvPr/>
        </p:nvSpPr>
        <p:spPr>
          <a:xfrm>
            <a:off x="4788024" y="1312018"/>
            <a:ext cx="3864381" cy="488600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000" b="1" dirty="0">
                <a:latin typeface="Bradley Hand ITC" panose="03070402050302030203" pitchFamily="66" charset="0"/>
              </a:rPr>
              <a:t>RECYCLING INFORMATION</a:t>
            </a:r>
          </a:p>
          <a:p>
            <a:r>
              <a:rPr lang="en-GB" sz="2000" b="1" dirty="0">
                <a:latin typeface="Bradley Hand ITC" panose="03070402050302030203" pitchFamily="66" charset="0"/>
              </a:rPr>
              <a:t>Informants found that they were given false hopes on what was ‘biodegradable’</a:t>
            </a:r>
          </a:p>
          <a:p>
            <a:r>
              <a:rPr lang="en-GB" sz="2000" b="1" dirty="0">
                <a:latin typeface="Bradley Hand ITC" panose="03070402050302030203" pitchFamily="66" charset="0"/>
              </a:rPr>
              <a:t>Shock at the knowledge that:</a:t>
            </a:r>
          </a:p>
          <a:p>
            <a:pPr lvl="1"/>
            <a:r>
              <a:rPr lang="en-GB" sz="1600" b="1" dirty="0">
                <a:latin typeface="Bradley Hand ITC" panose="03070402050302030203" pitchFamily="66" charset="0"/>
              </a:rPr>
              <a:t> cat food pouches are the worst thing for not being recyclable </a:t>
            </a:r>
          </a:p>
          <a:p>
            <a:pPr lvl="1"/>
            <a:r>
              <a:rPr lang="en-GB" sz="1600" b="1" dirty="0">
                <a:latin typeface="Bradley Hand ITC" panose="03070402050302030203" pitchFamily="66" charset="0"/>
              </a:rPr>
              <a:t>Drinks cartons are also a problem due to coating</a:t>
            </a:r>
          </a:p>
          <a:p>
            <a:pPr lvl="1"/>
            <a:r>
              <a:rPr lang="en-GB" sz="1600" b="1" dirty="0">
                <a:latin typeface="Bradley Hand ITC" panose="03070402050302030203" pitchFamily="66" charset="0"/>
              </a:rPr>
              <a:t>Labels on plastic items stop a thing being easily recyclable</a:t>
            </a:r>
          </a:p>
          <a:p>
            <a:pPr lvl="1"/>
            <a:r>
              <a:rPr lang="en-GB" sz="1600" b="1" dirty="0">
                <a:latin typeface="Bradley Hand ITC" panose="03070402050302030203" pitchFamily="66" charset="0"/>
              </a:rPr>
              <a:t>Some products say a plastic item is not recyclable when it is- just because they are different grades of plastic</a:t>
            </a:r>
          </a:p>
          <a:p>
            <a:r>
              <a:rPr lang="en-GB" sz="2000" b="1" dirty="0">
                <a:latin typeface="Bradley Hand ITC" panose="03070402050302030203" pitchFamily="66" charset="0"/>
              </a:rPr>
              <a:t>Frustration at the inconsistent way that information and processing differs across Britain</a:t>
            </a:r>
          </a:p>
          <a:p>
            <a:pPr marL="457200" lvl="1" indent="0">
              <a:buNone/>
            </a:pPr>
            <a:endParaRPr lang="en-GB" sz="1600" b="1" dirty="0">
              <a:latin typeface="Bradley Hand ITC" panose="03070402050302030203" pitchFamily="66" charset="0"/>
            </a:endParaRPr>
          </a:p>
          <a:p>
            <a:endParaRPr lang="en-GB" sz="2400" b="1" dirty="0">
              <a:latin typeface="Bradley Hand ITC" panose="03070402050302030203" pitchFamily="66" charset="0"/>
            </a:endParaRPr>
          </a:p>
        </p:txBody>
      </p:sp>
    </p:spTree>
    <p:extLst>
      <p:ext uri="{BB962C8B-B14F-4D97-AF65-F5344CB8AC3E}">
        <p14:creationId xmlns:p14="http://schemas.microsoft.com/office/powerpoint/2010/main" val="130589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Bradley Hand ITC" panose="03070402050302030203" pitchFamily="66" charset="0"/>
              </a:rPr>
              <a:t>Some Themes Arsing From Research Findings</a:t>
            </a:r>
          </a:p>
        </p:txBody>
      </p:sp>
      <p:sp>
        <p:nvSpPr>
          <p:cNvPr id="3" name="Content Placeholder 2"/>
          <p:cNvSpPr>
            <a:spLocks noGrp="1"/>
          </p:cNvSpPr>
          <p:nvPr>
            <p:ph idx="1"/>
          </p:nvPr>
        </p:nvSpPr>
        <p:spPr/>
        <p:txBody>
          <a:bodyPr/>
          <a:lstStyle/>
          <a:p>
            <a:r>
              <a:rPr lang="en-GB" sz="2000" b="1" dirty="0">
                <a:latin typeface="Bradley Hand ITC" panose="03070402050302030203" pitchFamily="66" charset="0"/>
              </a:rPr>
              <a:t>Older generation of  people see recycling differently</a:t>
            </a:r>
          </a:p>
          <a:p>
            <a:pPr lvl="1"/>
            <a:r>
              <a:rPr lang="en-GB" sz="2000" b="1" dirty="0">
                <a:latin typeface="Bradley Hand ITC" panose="03070402050302030203" pitchFamily="66" charset="0"/>
              </a:rPr>
              <a:t>They burn their rubbish at the bottom of the garden </a:t>
            </a:r>
          </a:p>
          <a:p>
            <a:pPr lvl="1"/>
            <a:r>
              <a:rPr lang="en-GB" sz="2000" b="1" dirty="0">
                <a:latin typeface="Bradley Hand ITC" panose="03070402050302030203" pitchFamily="66" charset="0"/>
              </a:rPr>
              <a:t>Young people pointed out that they would be more likely to be reported for this than someone older.</a:t>
            </a:r>
          </a:p>
          <a:p>
            <a:r>
              <a:rPr lang="en-GB" sz="2000" b="1" dirty="0">
                <a:latin typeface="Bradley Hand ITC" panose="03070402050302030203" pitchFamily="66" charset="0"/>
              </a:rPr>
              <a:t>Peer pressure has the strongest influence upon engaging with change of habits</a:t>
            </a:r>
          </a:p>
          <a:p>
            <a:r>
              <a:rPr lang="en-GB" sz="2000" b="1" dirty="0">
                <a:latin typeface="Bradley Hand ITC" panose="03070402050302030203" pitchFamily="66" charset="0"/>
              </a:rPr>
              <a:t>Knowledge promoted better engagement with recycling through informed choice</a:t>
            </a:r>
          </a:p>
          <a:p>
            <a:endParaRPr lang="en-GB" sz="2400" b="1" dirty="0">
              <a:latin typeface="Bradley Hand ITC" panose="03070402050302030203" pitchFamily="66" charset="0"/>
            </a:endParaRPr>
          </a:p>
          <a:p>
            <a:endParaRPr lang="en-GB" sz="2400" b="1" dirty="0">
              <a:latin typeface="Bradley Hand ITC" panose="03070402050302030203" pitchFamily="66" charset="0"/>
            </a:endParaRPr>
          </a:p>
          <a:p>
            <a:endParaRPr lang="en-GB" b="1" dirty="0">
              <a:latin typeface="Bradley Hand ITC" panose="03070402050302030203" pitchFamily="66" charset="0"/>
            </a:endParaRPr>
          </a:p>
        </p:txBody>
      </p:sp>
    </p:spTree>
    <p:extLst>
      <p:ext uri="{BB962C8B-B14F-4D97-AF65-F5344CB8AC3E}">
        <p14:creationId xmlns:p14="http://schemas.microsoft.com/office/powerpoint/2010/main" val="1504515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Bradley Hand ITC" panose="03070402050302030203" pitchFamily="66" charset="0"/>
              </a:rPr>
              <a:t>continued</a:t>
            </a:r>
          </a:p>
        </p:txBody>
      </p:sp>
      <p:sp>
        <p:nvSpPr>
          <p:cNvPr id="3" name="Content Placeholder 2"/>
          <p:cNvSpPr>
            <a:spLocks noGrp="1"/>
          </p:cNvSpPr>
          <p:nvPr>
            <p:ph idx="1"/>
          </p:nvPr>
        </p:nvSpPr>
        <p:spPr/>
        <p:txBody>
          <a:bodyPr/>
          <a:lstStyle/>
          <a:p>
            <a:r>
              <a:rPr lang="en-GB" sz="2000" b="1" dirty="0">
                <a:latin typeface="Bradley Hand ITC" panose="03070402050302030203" pitchFamily="66" charset="0"/>
              </a:rPr>
              <a:t>Stuff </a:t>
            </a:r>
          </a:p>
          <a:p>
            <a:r>
              <a:rPr lang="en-GB" sz="2000" b="1" dirty="0">
                <a:latin typeface="Bradley Hand ITC" panose="03070402050302030203" pitchFamily="66" charset="0"/>
              </a:rPr>
              <a:t>Mary Douglas – matter out of place</a:t>
            </a:r>
          </a:p>
          <a:p>
            <a:r>
              <a:rPr lang="en-GB" sz="2000" b="1" dirty="0" err="1">
                <a:latin typeface="Bradley Hand ITC" panose="03070402050302030203" pitchFamily="66" charset="0"/>
              </a:rPr>
              <a:t>Heideggar</a:t>
            </a:r>
            <a:r>
              <a:rPr lang="en-GB" sz="2000" b="1" dirty="0">
                <a:latin typeface="Bradley Hand ITC" panose="03070402050302030203" pitchFamily="66" charset="0"/>
              </a:rPr>
              <a:t> – things in motion – what is a thing?</a:t>
            </a:r>
          </a:p>
          <a:p>
            <a:r>
              <a:rPr lang="en-GB" sz="2000" b="1" dirty="0">
                <a:latin typeface="Bradley Hand ITC" panose="03070402050302030203" pitchFamily="66" charset="0"/>
              </a:rPr>
              <a:t>Bennet – vibrant matter</a:t>
            </a:r>
          </a:p>
          <a:p>
            <a:r>
              <a:rPr lang="en-GB" sz="2000" b="1" dirty="0">
                <a:latin typeface="Bradley Hand ITC" panose="03070402050302030203" pitchFamily="66" charset="0"/>
              </a:rPr>
              <a:t>Foucault – knowledge is power</a:t>
            </a:r>
          </a:p>
          <a:p>
            <a:r>
              <a:rPr lang="en-GB" sz="2000" b="1" dirty="0" err="1">
                <a:latin typeface="Bradley Hand ITC" panose="03070402050302030203" pitchFamily="66" charset="0"/>
              </a:rPr>
              <a:t>Appardurai</a:t>
            </a:r>
            <a:r>
              <a:rPr lang="en-GB" sz="2000" b="1" dirty="0">
                <a:latin typeface="Bradley Hand ITC" panose="03070402050302030203" pitchFamily="66" charset="0"/>
              </a:rPr>
              <a:t> – social life of things</a:t>
            </a:r>
          </a:p>
          <a:p>
            <a:r>
              <a:rPr lang="en-GB" sz="2000" b="1" dirty="0">
                <a:latin typeface="Bradley Hand ITC" panose="03070402050302030203" pitchFamily="66" charset="0"/>
              </a:rPr>
              <a:t>Ingold – </a:t>
            </a:r>
          </a:p>
          <a:p>
            <a:r>
              <a:rPr lang="en-GB" sz="2000" b="1" dirty="0">
                <a:latin typeface="Bradley Hand ITC" panose="03070402050302030203" pitchFamily="66" charset="0"/>
              </a:rPr>
              <a:t>La tour – ANT</a:t>
            </a:r>
          </a:p>
          <a:p>
            <a:endParaRPr lang="en-GB" sz="2000" b="1" dirty="0">
              <a:latin typeface="Bradley Hand ITC" panose="03070402050302030203" pitchFamily="66" charset="0"/>
            </a:endParaRPr>
          </a:p>
          <a:p>
            <a:endParaRPr lang="en-GB" sz="2400" b="1" dirty="0">
              <a:latin typeface="Bradley Hand ITC" panose="03070402050302030203" pitchFamily="66" charset="0"/>
            </a:endParaRPr>
          </a:p>
          <a:p>
            <a:endParaRPr lang="en-GB" sz="2400" b="1" dirty="0">
              <a:latin typeface="Bradley Hand ITC" panose="03070402050302030203" pitchFamily="66" charset="0"/>
            </a:endParaRPr>
          </a:p>
          <a:p>
            <a:endParaRPr lang="en-GB" b="1" dirty="0">
              <a:latin typeface="Bradley Hand ITC" panose="03070402050302030203" pitchFamily="66" charset="0"/>
            </a:endParaRPr>
          </a:p>
        </p:txBody>
      </p:sp>
    </p:spTree>
    <p:extLst>
      <p:ext uri="{BB962C8B-B14F-4D97-AF65-F5344CB8AC3E}">
        <p14:creationId xmlns:p14="http://schemas.microsoft.com/office/powerpoint/2010/main" val="9257213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TotalTime>
  <Words>1021</Words>
  <Application>Microsoft Office PowerPoint</Application>
  <PresentationFormat>On-screen Show (4:3)</PresentationFormat>
  <Paragraphs>94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Bradley Hand ITC</vt:lpstr>
      <vt:lpstr>Calibri</vt:lpstr>
      <vt:lpstr>Office Theme</vt:lpstr>
      <vt:lpstr>A study into how environmentalist recycling behavior and consumer habits alter due to enhanced information on what can be recycled locally   </vt:lpstr>
      <vt:lpstr>Introduction </vt:lpstr>
      <vt:lpstr>Methodology</vt:lpstr>
      <vt:lpstr>Methodology Continued</vt:lpstr>
      <vt:lpstr>Reflexivity</vt:lpstr>
      <vt:lpstr>Recycling information gathered </vt:lpstr>
      <vt:lpstr>The participants </vt:lpstr>
      <vt:lpstr>How the research was received </vt:lpstr>
      <vt:lpstr>The data collected</vt:lpstr>
      <vt:lpstr>Some Themes Arsing From Research Findings</vt:lpstr>
      <vt:lpstr>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knowledge regarding recycling empower individuals to reconnect with their role as a consumer and how they interact with the environment?</dc:title>
  <dc:creator>Administrator</dc:creator>
  <cp:lastModifiedBy>Tracey McGillvray</cp:lastModifiedBy>
  <cp:revision>15</cp:revision>
  <dcterms:created xsi:type="dcterms:W3CDTF">2019-02-04T13:16:35Z</dcterms:created>
  <dcterms:modified xsi:type="dcterms:W3CDTF">2019-02-05T19:37:29Z</dcterms:modified>
</cp:coreProperties>
</file>