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7"/>
  </p:notesMasterIdLst>
  <p:sldIdLst>
    <p:sldId id="256" r:id="rId2"/>
    <p:sldId id="303" r:id="rId3"/>
    <p:sldId id="281" r:id="rId4"/>
    <p:sldId id="282" r:id="rId5"/>
    <p:sldId id="285" r:id="rId6"/>
    <p:sldId id="283" r:id="rId7"/>
    <p:sldId id="284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7" r:id="rId19"/>
    <p:sldId id="296" r:id="rId20"/>
    <p:sldId id="298" r:id="rId21"/>
    <p:sldId id="299" r:id="rId22"/>
    <p:sldId id="300" r:id="rId23"/>
    <p:sldId id="301" r:id="rId24"/>
    <p:sldId id="305" r:id="rId25"/>
    <p:sldId id="304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5B2747-2B0B-4D39-8ED2-12DB3363E233}" v="12" dt="2021-02-23T14:03:50.8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4172" autoAdjust="0"/>
  </p:normalViewPr>
  <p:slideViewPr>
    <p:cSldViewPr>
      <p:cViewPr varScale="1">
        <p:scale>
          <a:sx n="60" d="100"/>
          <a:sy n="60" d="100"/>
        </p:scale>
        <p:origin x="1680" y="2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Murphy" userId="9ba79fcb-d62b-4ed0-b66e-b4415e918fea" providerId="ADAL" clId="{6D5B2747-2B0B-4D39-8ED2-12DB3363E233}"/>
    <pc:docChg chg="custSel addSld delSld modSld">
      <pc:chgData name="Alison Murphy" userId="9ba79fcb-d62b-4ed0-b66e-b4415e918fea" providerId="ADAL" clId="{6D5B2747-2B0B-4D39-8ED2-12DB3363E233}" dt="2021-02-23T14:03:51.089" v="484" actId="27636"/>
      <pc:docMkLst>
        <pc:docMk/>
      </pc:docMkLst>
      <pc:sldChg chg="modSp mod">
        <pc:chgData name="Alison Murphy" userId="9ba79fcb-d62b-4ed0-b66e-b4415e918fea" providerId="ADAL" clId="{6D5B2747-2B0B-4D39-8ED2-12DB3363E233}" dt="2021-02-23T13:37:09.863" v="48" actId="20577"/>
        <pc:sldMkLst>
          <pc:docMk/>
          <pc:sldMk cId="0" sldId="256"/>
        </pc:sldMkLst>
        <pc:spChg chg="mod">
          <ac:chgData name="Alison Murphy" userId="9ba79fcb-d62b-4ed0-b66e-b4415e918fea" providerId="ADAL" clId="{6D5B2747-2B0B-4D39-8ED2-12DB3363E233}" dt="2021-02-23T13:37:09.863" v="48" actId="20577"/>
          <ac:spMkLst>
            <pc:docMk/>
            <pc:sldMk cId="0" sldId="256"/>
            <ac:spMk id="3" creationId="{00000000-0000-0000-0000-000000000000}"/>
          </ac:spMkLst>
        </pc:spChg>
      </pc:sldChg>
      <pc:sldChg chg="modSp mod">
        <pc:chgData name="Alison Murphy" userId="9ba79fcb-d62b-4ed0-b66e-b4415e918fea" providerId="ADAL" clId="{6D5B2747-2B0B-4D39-8ED2-12DB3363E233}" dt="2021-02-23T13:49:52.734" v="222" actId="20577"/>
        <pc:sldMkLst>
          <pc:docMk/>
          <pc:sldMk cId="0" sldId="292"/>
        </pc:sldMkLst>
        <pc:spChg chg="mod">
          <ac:chgData name="Alison Murphy" userId="9ba79fcb-d62b-4ed0-b66e-b4415e918fea" providerId="ADAL" clId="{6D5B2747-2B0B-4D39-8ED2-12DB3363E233}" dt="2021-02-23T13:49:52.734" v="222" actId="20577"/>
          <ac:spMkLst>
            <pc:docMk/>
            <pc:sldMk cId="0" sldId="292"/>
            <ac:spMk id="30723" creationId="{00000000-0000-0000-0000-000000000000}"/>
          </ac:spMkLst>
        </pc:spChg>
      </pc:sldChg>
      <pc:sldChg chg="del">
        <pc:chgData name="Alison Murphy" userId="9ba79fcb-d62b-4ed0-b66e-b4415e918fea" providerId="ADAL" clId="{6D5B2747-2B0B-4D39-8ED2-12DB3363E233}" dt="2021-02-23T13:39:40.855" v="49" actId="47"/>
        <pc:sldMkLst>
          <pc:docMk/>
          <pc:sldMk cId="0" sldId="302"/>
        </pc:sldMkLst>
      </pc:sldChg>
      <pc:sldChg chg="addSp delSp modSp mod">
        <pc:chgData name="Alison Murphy" userId="9ba79fcb-d62b-4ed0-b66e-b4415e918fea" providerId="ADAL" clId="{6D5B2747-2B0B-4D39-8ED2-12DB3363E233}" dt="2021-02-23T14:03:51.089" v="484" actId="27636"/>
        <pc:sldMkLst>
          <pc:docMk/>
          <pc:sldMk cId="0" sldId="304"/>
        </pc:sldMkLst>
        <pc:spChg chg="del mod">
          <ac:chgData name="Alison Murphy" userId="9ba79fcb-d62b-4ed0-b66e-b4415e918fea" providerId="ADAL" clId="{6D5B2747-2B0B-4D39-8ED2-12DB3363E233}" dt="2021-02-23T13:58:25.194" v="361"/>
          <ac:spMkLst>
            <pc:docMk/>
            <pc:sldMk cId="0" sldId="304"/>
            <ac:spMk id="2" creationId="{00000000-0000-0000-0000-000000000000}"/>
          </ac:spMkLst>
        </pc:spChg>
        <pc:spChg chg="mod">
          <ac:chgData name="Alison Murphy" userId="9ba79fcb-d62b-4ed0-b66e-b4415e918fea" providerId="ADAL" clId="{6D5B2747-2B0B-4D39-8ED2-12DB3363E233}" dt="2021-02-23T13:59:23.125" v="366"/>
          <ac:spMkLst>
            <pc:docMk/>
            <pc:sldMk cId="0" sldId="304"/>
            <ac:spMk id="3" creationId="{00000000-0000-0000-0000-000000000000}"/>
          </ac:spMkLst>
        </pc:spChg>
        <pc:spChg chg="add del mod">
          <ac:chgData name="Alison Murphy" userId="9ba79fcb-d62b-4ed0-b66e-b4415e918fea" providerId="ADAL" clId="{6D5B2747-2B0B-4D39-8ED2-12DB3363E233}" dt="2021-02-23T13:58:35.082" v="362"/>
          <ac:spMkLst>
            <pc:docMk/>
            <pc:sldMk cId="0" sldId="304"/>
            <ac:spMk id="4" creationId="{65F96B98-FA91-43F3-9EE3-39DF54A8185C}"/>
          </ac:spMkLst>
        </pc:spChg>
        <pc:spChg chg="add del mod">
          <ac:chgData name="Alison Murphy" userId="9ba79fcb-d62b-4ed0-b66e-b4415e918fea" providerId="ADAL" clId="{6D5B2747-2B0B-4D39-8ED2-12DB3363E233}" dt="2021-02-23T13:59:12.238" v="363"/>
          <ac:spMkLst>
            <pc:docMk/>
            <pc:sldMk cId="0" sldId="304"/>
            <ac:spMk id="5" creationId="{1BBB3F8A-1CC4-4375-95BA-CE37ACC7BC03}"/>
          </ac:spMkLst>
        </pc:spChg>
        <pc:spChg chg="add mod">
          <ac:chgData name="Alison Murphy" userId="9ba79fcb-d62b-4ed0-b66e-b4415e918fea" providerId="ADAL" clId="{6D5B2747-2B0B-4D39-8ED2-12DB3363E233}" dt="2021-02-23T14:03:51.086" v="483" actId="27636"/>
          <ac:spMkLst>
            <pc:docMk/>
            <pc:sldMk cId="0" sldId="304"/>
            <ac:spMk id="6" creationId="{8A360443-22F0-4AC4-BABD-2D893C9743DA}"/>
          </ac:spMkLst>
        </pc:spChg>
        <pc:spChg chg="add mod">
          <ac:chgData name="Alison Murphy" userId="9ba79fcb-d62b-4ed0-b66e-b4415e918fea" providerId="ADAL" clId="{6D5B2747-2B0B-4D39-8ED2-12DB3363E233}" dt="2021-02-23T14:03:51.089" v="484" actId="27636"/>
          <ac:spMkLst>
            <pc:docMk/>
            <pc:sldMk cId="0" sldId="304"/>
            <ac:spMk id="7" creationId="{E2AE4B78-81FC-4544-A9C8-8DFD41E2DF1F}"/>
          </ac:spMkLst>
        </pc:spChg>
        <pc:spChg chg="add mod">
          <ac:chgData name="Alison Murphy" userId="9ba79fcb-d62b-4ed0-b66e-b4415e918fea" providerId="ADAL" clId="{6D5B2747-2B0B-4D39-8ED2-12DB3363E233}" dt="2021-02-23T14:01:26.697" v="451" actId="20577"/>
          <ac:spMkLst>
            <pc:docMk/>
            <pc:sldMk cId="0" sldId="304"/>
            <ac:spMk id="8" creationId="{29B8E5D6-2010-4D92-A5BC-5C7ECCEC8D24}"/>
          </ac:spMkLst>
        </pc:spChg>
        <pc:picChg chg="add mod">
          <ac:chgData name="Alison Murphy" userId="9ba79fcb-d62b-4ed0-b66e-b4415e918fea" providerId="ADAL" clId="{6D5B2747-2B0B-4D39-8ED2-12DB3363E233}" dt="2021-02-23T13:59:23.125" v="366"/>
          <ac:picMkLst>
            <pc:docMk/>
            <pc:sldMk cId="0" sldId="304"/>
            <ac:picMk id="1030" creationId="{35B4B2D8-F95D-40B6-AFB8-3FB211F45439}"/>
          </ac:picMkLst>
        </pc:picChg>
      </pc:sldChg>
      <pc:sldChg chg="modSp new mod">
        <pc:chgData name="Alison Murphy" userId="9ba79fcb-d62b-4ed0-b66e-b4415e918fea" providerId="ADAL" clId="{6D5B2747-2B0B-4D39-8ED2-12DB3363E233}" dt="2021-02-23T13:57:29.940" v="359" actId="20577"/>
        <pc:sldMkLst>
          <pc:docMk/>
          <pc:sldMk cId="147017052" sldId="305"/>
        </pc:sldMkLst>
        <pc:spChg chg="mod">
          <ac:chgData name="Alison Murphy" userId="9ba79fcb-d62b-4ed0-b66e-b4415e918fea" providerId="ADAL" clId="{6D5B2747-2B0B-4D39-8ED2-12DB3363E233}" dt="2021-02-23T13:57:29.940" v="359" actId="20577"/>
          <ac:spMkLst>
            <pc:docMk/>
            <pc:sldMk cId="147017052" sldId="305"/>
            <ac:spMk id="2" creationId="{EDCD4352-EC61-4E61-BEB9-A3336432ED0B}"/>
          </ac:spMkLst>
        </pc:spChg>
        <pc:spChg chg="mod">
          <ac:chgData name="Alison Murphy" userId="9ba79fcb-d62b-4ed0-b66e-b4415e918fea" providerId="ADAL" clId="{6D5B2747-2B0B-4D39-8ED2-12DB3363E233}" dt="2021-02-23T13:46:06.365" v="61" actId="20577"/>
          <ac:spMkLst>
            <pc:docMk/>
            <pc:sldMk cId="147017052" sldId="305"/>
            <ac:spMk id="3" creationId="{9F7CCE3C-7448-4C2E-9F20-07A21F5EDFF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D188F7-F5B8-4F60-BF57-496A0040014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1C2455-70B0-49E7-8434-242DFECA612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C2455-70B0-49E7-8434-242DFECA612B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252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162800" cy="685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990600"/>
            <a:ext cx="377190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990600"/>
            <a:ext cx="377190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BFA5C-3AAD-4B5E-AC7D-76A38A130F0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8303B-7BB0-48D8-8578-0F3D6B37FCA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47035C-BE83-4B20-8DE9-2A78678A8C1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6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361DAAF-1AB6-4DFB-AC89-AD1DD0FAC209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666807F-AC5F-4BA9-9533-6464CED6F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http://www.xmission.com/~seldom74/chem1110int/ch05/human-growth-hormone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http://hagar.up.ac.za/catts/learner/1999/venter_jw/lro/theory/Image15.gif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http://www.alisonleigh.net/img/cognitive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VZb2len6f18&amp;feature=player_embedded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http://www.therapysearch.net/images/art/about_therapy_psychoanalytic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Gender development 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ECES4008</a:t>
            </a:r>
          </a:p>
          <a:p>
            <a:r>
              <a:rPr lang="en-GB" dirty="0"/>
              <a:t>Session 6 – Asynchronous Learning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Explore theories of gender development</a:t>
            </a:r>
          </a:p>
          <a:p>
            <a:pPr>
              <a:buNone/>
            </a:pPr>
            <a:endParaRPr lang="en-GB" dirty="0"/>
          </a:p>
          <a:p>
            <a:pPr lvl="1"/>
            <a:r>
              <a:rPr lang="en-GB" dirty="0"/>
              <a:t>Biological explanations</a:t>
            </a:r>
          </a:p>
          <a:p>
            <a:pPr lvl="1"/>
            <a:r>
              <a:rPr lang="en-GB" dirty="0"/>
              <a:t>Social learning approaches</a:t>
            </a:r>
          </a:p>
          <a:p>
            <a:pPr lvl="1"/>
            <a:r>
              <a:rPr lang="en-GB" dirty="0"/>
              <a:t>Cognitive approaches</a:t>
            </a:r>
          </a:p>
          <a:p>
            <a:pPr lvl="1"/>
            <a:r>
              <a:rPr lang="en-GB" dirty="0"/>
              <a:t>Psychoanalytical approaches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objectives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800" b="1" u="sng">
                <a:latin typeface="Comic Sans MS" pitchFamily="66" charset="0"/>
              </a:rPr>
              <a:t>Biological Explanations</a:t>
            </a:r>
          </a:p>
        </p:txBody>
      </p:sp>
      <p:sp>
        <p:nvSpPr>
          <p:cNvPr id="409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419600" y="1600200"/>
            <a:ext cx="42672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800">
                <a:latin typeface="Comic Sans MS" pitchFamily="66" charset="0"/>
              </a:rPr>
              <a:t>Assumes gender &amp; sex are interrelated. </a:t>
            </a:r>
          </a:p>
          <a:p>
            <a:pPr eaLnBrk="1" hangingPunct="1">
              <a:lnSpc>
                <a:spcPct val="90000"/>
              </a:lnSpc>
            </a:pPr>
            <a:r>
              <a:rPr lang="en-GB" sz="2800">
                <a:latin typeface="Comic Sans MS" pitchFamily="66" charset="0"/>
              </a:rPr>
              <a:t>Differences between sexes are attributed to anatomical differences &amp; action of hormones. </a:t>
            </a:r>
          </a:p>
          <a:p>
            <a:pPr eaLnBrk="1" hangingPunct="1">
              <a:lnSpc>
                <a:spcPct val="90000"/>
              </a:lnSpc>
            </a:pPr>
            <a:r>
              <a:rPr lang="en-GB" sz="2800">
                <a:latin typeface="Comic Sans MS" pitchFamily="66" charset="0"/>
              </a:rPr>
              <a:t>(Stress on internal factors/ Nature argument – ‘anatomy is destiny’.) </a:t>
            </a:r>
          </a:p>
        </p:txBody>
      </p:sp>
      <p:pic>
        <p:nvPicPr>
          <p:cNvPr id="4100" name="Picture 6" descr="http://www.xmission.com/~seldom74/chem1110int/ch05/human-growth-hormon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r:link="rId3" cstate="print"/>
          <a:srcRect/>
          <a:stretch>
            <a:fillRect/>
          </a:stretch>
        </p:blipFill>
        <p:spPr>
          <a:xfrm>
            <a:off x="457200" y="2286000"/>
            <a:ext cx="3810000" cy="2819400"/>
          </a:xfr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3600" b="1" u="sng">
                <a:latin typeface="Comic Sans MS" pitchFamily="66" charset="0"/>
              </a:rPr>
              <a:t>Typical Sex Chromosome Patterns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71600"/>
            <a:ext cx="5943600" cy="4724400"/>
          </a:xfrm>
        </p:spPr>
        <p:txBody>
          <a:bodyPr/>
          <a:lstStyle/>
          <a:p>
            <a:pPr eaLnBrk="1" hangingPunct="1"/>
            <a:r>
              <a:rPr lang="en-GB" sz="2800" b="1">
                <a:latin typeface="Comic Sans MS" pitchFamily="66" charset="0"/>
              </a:rPr>
              <a:t>Chromosomes</a:t>
            </a:r>
            <a:r>
              <a:rPr lang="en-GB" sz="2800">
                <a:latin typeface="Comic Sans MS" pitchFamily="66" charset="0"/>
              </a:rPr>
              <a:t> = biochemical units of heredity – have 46 matched into 23 pairs (each controls different area of development)</a:t>
            </a:r>
          </a:p>
          <a:p>
            <a:pPr eaLnBrk="1" hangingPunct="1"/>
            <a:r>
              <a:rPr lang="en-GB" sz="2800" b="1">
                <a:latin typeface="Comic Sans MS" pitchFamily="66" charset="0"/>
              </a:rPr>
              <a:t>Pair 23</a:t>
            </a:r>
            <a:r>
              <a:rPr lang="en-GB" sz="2800">
                <a:latin typeface="Comic Sans MS" pitchFamily="66" charset="0"/>
              </a:rPr>
              <a:t> = control anatomical sex of person</a:t>
            </a:r>
          </a:p>
          <a:p>
            <a:pPr eaLnBrk="1" hangingPunct="1"/>
            <a:r>
              <a:rPr lang="en-GB" sz="2800" b="1">
                <a:latin typeface="Comic Sans MS" pitchFamily="66" charset="0"/>
              </a:rPr>
              <a:t>Normal chromosome pattern = </a:t>
            </a:r>
          </a:p>
          <a:p>
            <a:pPr lvl="1" eaLnBrk="1" hangingPunct="1"/>
            <a:r>
              <a:rPr lang="en-GB" sz="2400" b="1">
                <a:latin typeface="Comic Sans MS" pitchFamily="66" charset="0"/>
              </a:rPr>
              <a:t>XX = female</a:t>
            </a:r>
          </a:p>
          <a:p>
            <a:pPr lvl="1" eaLnBrk="1" hangingPunct="1"/>
            <a:r>
              <a:rPr lang="en-GB" sz="2400" b="1">
                <a:latin typeface="Comic Sans MS" pitchFamily="66" charset="0"/>
              </a:rPr>
              <a:t>XY = male</a:t>
            </a:r>
          </a:p>
          <a:p>
            <a:pPr eaLnBrk="1" hangingPunct="1"/>
            <a:endParaRPr lang="en-GB" sz="2800" b="1">
              <a:latin typeface="Comic Sans MS" pitchFamily="66" charset="0"/>
            </a:endParaRPr>
          </a:p>
          <a:p>
            <a:pPr eaLnBrk="1" hangingPunct="1"/>
            <a:endParaRPr lang="en-GB" sz="2800">
              <a:latin typeface="Comic Sans MS" pitchFamily="66" charset="0"/>
            </a:endParaRPr>
          </a:p>
        </p:txBody>
      </p:sp>
      <p:pic>
        <p:nvPicPr>
          <p:cNvPr id="5124" name="Picture 9" descr="chromosome_3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1100" y="2362200"/>
            <a:ext cx="2439988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 b="1" u="sng">
                <a:latin typeface="Comic Sans MS" pitchFamily="66" charset="0"/>
              </a:rPr>
              <a:t>Influence of sex hormones (1)</a:t>
            </a:r>
          </a:p>
        </p:txBody>
      </p:sp>
      <p:sp>
        <p:nvSpPr>
          <p:cNvPr id="819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71600"/>
            <a:ext cx="5486400" cy="43735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b="1" u="sng">
                <a:latin typeface="Comic Sans MS" pitchFamily="66" charset="0"/>
              </a:rPr>
              <a:t>Hormones</a:t>
            </a:r>
            <a:r>
              <a:rPr lang="en-GB" sz="2800">
                <a:latin typeface="Comic Sans MS" pitchFamily="66" charset="0"/>
              </a:rPr>
              <a:t> = chemical substances in the glands (endocrine system)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b="1" u="sng">
                <a:latin typeface="Comic Sans MS" pitchFamily="66" charset="0"/>
              </a:rPr>
              <a:t>Sex hormones</a:t>
            </a:r>
            <a:r>
              <a:rPr lang="en-GB" sz="2800">
                <a:latin typeface="Comic Sans MS" pitchFamily="66" charset="0"/>
              </a:rPr>
              <a:t> = </a:t>
            </a:r>
            <a:r>
              <a:rPr lang="en-GB" sz="2800" b="1">
                <a:latin typeface="Comic Sans MS" pitchFamily="66" charset="0"/>
              </a:rPr>
              <a:t>androgens (including testosterone), oestrogen, progesterone.</a:t>
            </a:r>
            <a:r>
              <a:rPr lang="en-GB" sz="2800">
                <a:latin typeface="Comic Sans MS" pitchFamily="66" charset="0"/>
              </a:rPr>
              <a:t> Each are present in normal males &amp; females but in differing amounts.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b="1">
                <a:latin typeface="Comic Sans MS" pitchFamily="66" charset="0"/>
              </a:rPr>
              <a:t>Evidence of effects of sex hormones supports biological explanation of gender development.</a:t>
            </a:r>
            <a:endParaRPr lang="en-GB" sz="2800" b="1" u="sng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800" b="1">
              <a:latin typeface="Comic Sans MS" pitchFamily="66" charset="0"/>
            </a:endParaRPr>
          </a:p>
        </p:txBody>
      </p:sp>
      <p:pic>
        <p:nvPicPr>
          <p:cNvPr id="8196" name="Picture 12" descr="hormo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1295400"/>
            <a:ext cx="33337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4" descr="g2241hormon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4343400"/>
            <a:ext cx="238125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3200" b="1" u="sng">
                <a:latin typeface="Comic Sans MS" pitchFamily="66" charset="0"/>
              </a:rPr>
              <a:t>Influence of sex hormones (2)</a:t>
            </a:r>
            <a:br>
              <a:rPr lang="en-GB" sz="3200" b="1" u="sng">
                <a:latin typeface="Comic Sans MS" pitchFamily="66" charset="0"/>
              </a:rPr>
            </a:br>
            <a:r>
              <a:rPr lang="en-GB" sz="3200" b="1" u="sng">
                <a:latin typeface="Comic Sans MS" pitchFamily="66" charset="0"/>
              </a:rPr>
              <a:t>Testosterone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76400"/>
            <a:ext cx="5486400" cy="43735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b="1" u="sng">
                <a:latin typeface="Comic Sans MS" pitchFamily="66" charset="0"/>
              </a:rPr>
              <a:t>Androgens</a:t>
            </a:r>
            <a:r>
              <a:rPr lang="en-GB" sz="2800">
                <a:latin typeface="Comic Sans MS" pitchFamily="66" charset="0"/>
              </a:rPr>
              <a:t> = associated with male development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80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b="1" u="sng">
                <a:latin typeface="Comic Sans MS" pitchFamily="66" charset="0"/>
              </a:rPr>
              <a:t>Testosterone</a:t>
            </a:r>
            <a:r>
              <a:rPr lang="en-GB" sz="2800">
                <a:latin typeface="Comic Sans MS" pitchFamily="66" charset="0"/>
              </a:rPr>
              <a:t> = most important androgen. Leads to development of male external sexual organs. Acts on brain &amp; pituitary system.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b="1" u="sng">
                <a:latin typeface="Comic Sans MS" pitchFamily="66" charset="0"/>
              </a:rPr>
              <a:t>Effects</a:t>
            </a:r>
            <a:r>
              <a:rPr lang="en-GB" sz="2800" b="1">
                <a:latin typeface="Comic Sans MS" pitchFamily="66" charset="0"/>
              </a:rPr>
              <a:t> – high levels are associated with aggression.</a:t>
            </a:r>
            <a:endParaRPr lang="en-GB" sz="2800" b="1" u="sng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800" b="1">
              <a:latin typeface="Comic Sans MS" pitchFamily="66" charset="0"/>
            </a:endParaRPr>
          </a:p>
        </p:txBody>
      </p:sp>
      <p:pic>
        <p:nvPicPr>
          <p:cNvPr id="9220" name="Picture 5" descr="Estradi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1295400"/>
            <a:ext cx="2486025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7" descr="high_testoster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4191000"/>
            <a:ext cx="2357438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3200" b="1" u="sng">
                <a:latin typeface="Comic Sans MS" pitchFamily="66" charset="0"/>
              </a:rPr>
              <a:t>Influence of sex hormones (3)</a:t>
            </a:r>
            <a:br>
              <a:rPr lang="en-GB" sz="3200" b="1" u="sng">
                <a:latin typeface="Comic Sans MS" pitchFamily="66" charset="0"/>
              </a:rPr>
            </a:br>
            <a:r>
              <a:rPr lang="en-GB" sz="3200" b="1" u="sng">
                <a:latin typeface="Comic Sans MS" pitchFamily="66" charset="0"/>
              </a:rPr>
              <a:t>Oestrogen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76400"/>
            <a:ext cx="5486400" cy="437356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400" b="1" u="sng">
                <a:latin typeface="Comic Sans MS" pitchFamily="66" charset="0"/>
              </a:rPr>
              <a:t>Oestrogen</a:t>
            </a:r>
            <a:r>
              <a:rPr lang="en-GB" sz="2400">
                <a:latin typeface="Comic Sans MS" pitchFamily="66" charset="0"/>
              </a:rPr>
              <a:t> = responsible for controlling onset of menstruation &amp; foetal development when pregnant. Important in females after puberty due to influence on menstrual cycle.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400" b="1" u="sng">
                <a:latin typeface="Comic Sans MS" pitchFamily="66" charset="0"/>
              </a:rPr>
              <a:t>Behavioural Effects</a:t>
            </a:r>
            <a:r>
              <a:rPr lang="en-GB" sz="2400" b="1">
                <a:latin typeface="Comic Sans MS" pitchFamily="66" charset="0"/>
              </a:rPr>
              <a:t> – in some women can lead to PMT/PMS. In some women can lead to aggression, anti-social behaviour, criminal acts (e.g. shoplifting – PMS has been used as defence in court cases) </a:t>
            </a:r>
            <a:endParaRPr lang="en-GB" sz="2400" b="1" u="sng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400" b="1">
              <a:latin typeface="Comic Sans MS" pitchFamily="66" charset="0"/>
            </a:endParaRPr>
          </a:p>
        </p:txBody>
      </p:sp>
      <p:pic>
        <p:nvPicPr>
          <p:cNvPr id="10244" name="Picture 7" descr="uN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485900"/>
            <a:ext cx="2781300" cy="209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9" descr="little-miss-PMT_b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3962400"/>
            <a:ext cx="243840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u="sng">
                <a:latin typeface="Comic Sans MS" pitchFamily="66" charset="0"/>
              </a:rPr>
              <a:t>Social Learning Approach</a:t>
            </a:r>
          </a:p>
        </p:txBody>
      </p:sp>
      <p:sp>
        <p:nvSpPr>
          <p:cNvPr id="17411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124200" y="1447800"/>
            <a:ext cx="5638800" cy="46783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/>
              <a:t>Assumes behaviour is a product of environmental influences and is learned as a result of observation &amp; modelling. </a:t>
            </a:r>
          </a:p>
          <a:p>
            <a:pPr eaLnBrk="1" hangingPunct="1">
              <a:lnSpc>
                <a:spcPct val="80000"/>
              </a:lnSpc>
            </a:pPr>
            <a:r>
              <a:rPr lang="en-GB" sz="2400"/>
              <a:t>(Stress on external factors/ Nurture argument) </a:t>
            </a:r>
          </a:p>
          <a:p>
            <a:pPr eaLnBrk="1" hangingPunct="1">
              <a:lnSpc>
                <a:spcPct val="80000"/>
              </a:lnSpc>
            </a:pPr>
            <a:r>
              <a:rPr lang="en-GB" sz="2400"/>
              <a:t>Children learn by observing what types of attitudes &amp; behaviours are associated with their gender. If this behaviour is rewarded it is more likely to be repeated. Therefore their behaviour is shaped by those around them in a social context (opposite to biological approach)</a:t>
            </a:r>
          </a:p>
        </p:txBody>
      </p:sp>
      <p:pic>
        <p:nvPicPr>
          <p:cNvPr id="17412" name="Picture 7" descr="http://hagar.up.ac.za/catts/learner/1999/venter_jw/lro/theory/Image15.gi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r:link="rId3" cstate="print"/>
          <a:srcRect/>
          <a:stretch>
            <a:fillRect/>
          </a:stretch>
        </p:blipFill>
        <p:spPr>
          <a:xfrm>
            <a:off x="304800" y="1828800"/>
            <a:ext cx="2686050" cy="3771900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b="1" u="sng">
                <a:latin typeface="Comic Sans MS" pitchFamily="66" charset="0"/>
              </a:rPr>
              <a:t>Social Learning Approach </a:t>
            </a:r>
          </a:p>
        </p:txBody>
      </p:sp>
      <p:sp>
        <p:nvSpPr>
          <p:cNvPr id="18435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71600"/>
            <a:ext cx="5257800" cy="47545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400" b="1" u="sng">
                <a:latin typeface="Comic Sans MS" pitchFamily="66" charset="0"/>
              </a:rPr>
              <a:t>Reinforcement</a:t>
            </a:r>
          </a:p>
          <a:p>
            <a:pPr eaLnBrk="1" hangingPunct="1">
              <a:lnSpc>
                <a:spcPct val="80000"/>
              </a:lnSpc>
            </a:pPr>
            <a:r>
              <a:rPr lang="en-GB" sz="2400">
                <a:latin typeface="Comic Sans MS" pitchFamily="66" charset="0"/>
              </a:rPr>
              <a:t>When behaviour becomes associated with a positive or negative response.</a:t>
            </a:r>
          </a:p>
          <a:p>
            <a:pPr eaLnBrk="1" hangingPunct="1">
              <a:lnSpc>
                <a:spcPct val="80000"/>
              </a:lnSpc>
            </a:pPr>
            <a:r>
              <a:rPr lang="en-GB" sz="2400">
                <a:latin typeface="Comic Sans MS" pitchFamily="66" charset="0"/>
              </a:rPr>
              <a:t>If the response to the behaviour is positive, it is more likely to be repeated (reinforcement). If the response is negative (e.g. punishment) it is less likely to be repeated.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b="1">
                <a:latin typeface="Comic Sans MS" pitchFamily="66" charset="0"/>
              </a:rPr>
              <a:t>Mischel (1966)</a:t>
            </a:r>
            <a:r>
              <a:rPr lang="en-GB" sz="2400">
                <a:latin typeface="Comic Sans MS" pitchFamily="66" charset="0"/>
              </a:rPr>
              <a:t> – children learn sex-roles by being reinforced directly for doing sex-appropriate things &amp; for imitating same sex role models.</a:t>
            </a:r>
          </a:p>
          <a:p>
            <a:pPr eaLnBrk="1" hangingPunct="1">
              <a:lnSpc>
                <a:spcPct val="80000"/>
              </a:lnSpc>
            </a:pPr>
            <a:endParaRPr lang="en-GB" sz="2400">
              <a:latin typeface="Comic Sans MS" pitchFamily="66" charset="0"/>
            </a:endParaRPr>
          </a:p>
        </p:txBody>
      </p:sp>
      <p:pic>
        <p:nvPicPr>
          <p:cNvPr id="18436" name="Picture 14" descr="Fiesta Red Reward Ch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67413" y="1676400"/>
            <a:ext cx="29083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u="sng">
                <a:latin typeface="Comic Sans MS" pitchFamily="66" charset="0"/>
              </a:rPr>
              <a:t>Social Learning Approach</a:t>
            </a:r>
          </a:p>
        </p:txBody>
      </p:sp>
      <p:sp>
        <p:nvSpPr>
          <p:cNvPr id="1945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3581400" y="1371600"/>
            <a:ext cx="5105400" cy="4754563"/>
          </a:xfrm>
        </p:spPr>
        <p:txBody>
          <a:bodyPr>
            <a:normAutofit fontScale="92500"/>
          </a:bodyPr>
          <a:lstStyle/>
          <a:p>
            <a:pPr eaLnBrk="1" hangingPunct="1">
              <a:buFontTx/>
              <a:buNone/>
            </a:pPr>
            <a:r>
              <a:rPr lang="en-GB" sz="2400" b="1" u="sng">
                <a:latin typeface="Comic Sans MS" pitchFamily="66" charset="0"/>
              </a:rPr>
              <a:t>Modelling</a:t>
            </a:r>
          </a:p>
          <a:p>
            <a:pPr eaLnBrk="1" hangingPunct="1"/>
            <a:r>
              <a:rPr lang="en-GB" sz="2400">
                <a:latin typeface="Comic Sans MS" pitchFamily="66" charset="0"/>
              </a:rPr>
              <a:t>Modelling refers to behaviour which is observed (1), and having been observed can be repeated &amp; imitated.</a:t>
            </a:r>
          </a:p>
          <a:p>
            <a:pPr eaLnBrk="1" hangingPunct="1"/>
            <a:r>
              <a:rPr lang="en-GB" sz="2400">
                <a:latin typeface="Comic Sans MS" pitchFamily="66" charset="0"/>
              </a:rPr>
              <a:t>One person is the model (who provides the example), the other individual (e.g. the child) interprets the behaviour</a:t>
            </a:r>
          </a:p>
          <a:p>
            <a:pPr eaLnBrk="1" hangingPunct="1"/>
            <a:r>
              <a:rPr lang="en-GB" sz="2400">
                <a:latin typeface="Comic Sans MS" pitchFamily="66" charset="0"/>
              </a:rPr>
              <a:t>Factors which increase chance of modelling are: appropriateness &amp; relevance of model (e.g. same sex role model)</a:t>
            </a:r>
          </a:p>
        </p:txBody>
      </p:sp>
      <p:pic>
        <p:nvPicPr>
          <p:cNvPr id="19460" name="Picture 15" descr="child_cooking_with_m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133600"/>
            <a:ext cx="3048000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b="1" u="sng">
                <a:latin typeface="Comic Sans MS" pitchFamily="66" charset="0"/>
              </a:rPr>
              <a:t>Social Learning Approach</a:t>
            </a:r>
          </a:p>
        </p:txBody>
      </p:sp>
      <p:sp>
        <p:nvSpPr>
          <p:cNvPr id="20483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495800" cy="4525963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  <a:buNone/>
            </a:pPr>
            <a:r>
              <a:rPr lang="en-GB" sz="2800" b="1" u="sng" dirty="0">
                <a:latin typeface="Comic Sans MS" pitchFamily="66" charset="0"/>
              </a:rPr>
              <a:t>Imitation </a:t>
            </a:r>
            <a:r>
              <a:rPr lang="en-GB" sz="2800" b="1" u="sng" dirty="0" err="1">
                <a:latin typeface="Comic Sans MS" pitchFamily="66" charset="0"/>
              </a:rPr>
              <a:t>e.g.Bandura</a:t>
            </a:r>
            <a:r>
              <a:rPr lang="en-GB" sz="2800" b="1" u="sng" dirty="0">
                <a:latin typeface="Comic Sans MS" pitchFamily="66" charset="0"/>
              </a:rPr>
              <a:t> et al (1963)</a:t>
            </a:r>
            <a:br>
              <a:rPr lang="en-GB" sz="2800" b="1" u="sng" dirty="0">
                <a:latin typeface="Comic Sans MS" pitchFamily="66" charset="0"/>
              </a:rPr>
            </a:br>
            <a:endParaRPr lang="en-GB" sz="2800" b="1" u="sng" dirty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2800" dirty="0">
                <a:latin typeface="Comic Sans MS" pitchFamily="66" charset="0"/>
              </a:rPr>
              <a:t>Copying behaviour = the quickest type of learning in humans and animals.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>
                <a:latin typeface="Comic Sans MS" pitchFamily="66" charset="0"/>
              </a:rPr>
              <a:t>Behaviour is imitated as it is seen as rewarding – if reinforcement doesn’t happen, imitation usually ends.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800" dirty="0">
              <a:latin typeface="Comic Sans MS" pitchFamily="66" charset="0"/>
            </a:endParaRPr>
          </a:p>
        </p:txBody>
      </p:sp>
      <p:pic>
        <p:nvPicPr>
          <p:cNvPr id="20484" name="Picture 12" descr="bobo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86400" y="1752600"/>
            <a:ext cx="3130550" cy="4572000"/>
          </a:xfr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u="sng">
                <a:latin typeface="Comic Sans MS" pitchFamily="66" charset="0"/>
              </a:rPr>
              <a:t>Social Learning Approach</a:t>
            </a:r>
          </a:p>
        </p:txBody>
      </p:sp>
      <p:sp>
        <p:nvSpPr>
          <p:cNvPr id="2150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3581400" y="1600200"/>
            <a:ext cx="51054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400" b="1" u="sng">
                <a:latin typeface="Comic Sans MS" pitchFamily="66" charset="0"/>
              </a:rPr>
              <a:t>Identification</a:t>
            </a:r>
          </a:p>
          <a:p>
            <a:pPr eaLnBrk="1" hangingPunct="1">
              <a:lnSpc>
                <a:spcPct val="80000"/>
              </a:lnSpc>
            </a:pPr>
            <a:r>
              <a:rPr lang="en-GB" sz="2400">
                <a:latin typeface="Comic Sans MS" pitchFamily="66" charset="0"/>
              </a:rPr>
              <a:t>Identification occurs with another person (the model), and involves taking on a range of observed behaviours, values, beliefs &amp; attitudes of the person with whom you are identifying. </a:t>
            </a:r>
          </a:p>
          <a:p>
            <a:pPr eaLnBrk="1" hangingPunct="1">
              <a:lnSpc>
                <a:spcPct val="80000"/>
              </a:lnSpc>
            </a:pPr>
            <a:r>
              <a:rPr lang="en-GB" sz="2400">
                <a:latin typeface="Comic Sans MS" pitchFamily="66" charset="0"/>
              </a:rPr>
              <a:t>Attachment to specific models who possess qualities seen as rewarding. Important factor in choice of model is that the model has a quality the child would like to possess.</a:t>
            </a:r>
          </a:p>
        </p:txBody>
      </p:sp>
      <p:pic>
        <p:nvPicPr>
          <p:cNvPr id="21508" name="Picture 10" descr="defaul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676400"/>
            <a:ext cx="2855913" cy="4114800"/>
          </a:xfr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b="1" u="sng">
                <a:latin typeface="Comic Sans MS" pitchFamily="66" charset="0"/>
              </a:rPr>
              <a:t>Cognitive Approach</a:t>
            </a:r>
          </a:p>
        </p:txBody>
      </p:sp>
      <p:sp>
        <p:nvSpPr>
          <p:cNvPr id="2969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800600" cy="4525963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90000"/>
              </a:lnSpc>
            </a:pPr>
            <a:r>
              <a:rPr lang="en-GB" sz="2400" dirty="0"/>
              <a:t>Focus on internal mental world of child and how they react to external stimuli. How child actively constructs and understands gender. 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/>
              <a:t>(Stress on internal factors) 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/>
              <a:t>The child’s discovery that they are male or female causes them to identify with members of their own sex (SLT &amp; psychoanalytic approaches argue this happens the other way round.)</a:t>
            </a:r>
          </a:p>
          <a:p>
            <a:pPr eaLnBrk="1" hangingPunct="1">
              <a:lnSpc>
                <a:spcPct val="90000"/>
              </a:lnSpc>
            </a:pPr>
            <a:endParaRPr lang="en-GB" sz="2400" dirty="0"/>
          </a:p>
        </p:txBody>
      </p:sp>
      <p:pic>
        <p:nvPicPr>
          <p:cNvPr id="29700" name="Picture 7" descr="http://www.alisonleigh.net/img/cognitiv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r:link="rId3" cstate="print"/>
          <a:srcRect/>
          <a:stretch>
            <a:fillRect/>
          </a:stretch>
        </p:blipFill>
        <p:spPr>
          <a:xfrm>
            <a:off x="5638800" y="1905000"/>
            <a:ext cx="2979738" cy="3810000"/>
          </a:xfr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u="sng">
                <a:latin typeface="Comic Sans MS" pitchFamily="66" charset="0"/>
              </a:rPr>
              <a:t>Cognitive Approach - schemas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800" dirty="0">
                <a:latin typeface="Comic Sans MS" pitchFamily="66" charset="0"/>
              </a:rPr>
              <a:t>A </a:t>
            </a:r>
            <a:r>
              <a:rPr lang="en-GB" sz="2800" b="1" dirty="0">
                <a:latin typeface="Comic Sans MS" pitchFamily="66" charset="0"/>
              </a:rPr>
              <a:t>schema</a:t>
            </a:r>
            <a:r>
              <a:rPr lang="en-GB" sz="2800" dirty="0">
                <a:latin typeface="Comic Sans MS" pitchFamily="66" charset="0"/>
              </a:rPr>
              <a:t> is a mental structure which holds a collection of ideas and associations which guide behaviour.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>
                <a:latin typeface="Comic Sans MS" pitchFamily="66" charset="0"/>
              </a:rPr>
              <a:t>A </a:t>
            </a:r>
            <a:r>
              <a:rPr lang="en-GB" sz="2800" b="1" dirty="0">
                <a:latin typeface="Comic Sans MS" pitchFamily="66" charset="0"/>
              </a:rPr>
              <a:t>gender schema</a:t>
            </a:r>
            <a:r>
              <a:rPr lang="en-GB" sz="2800" dirty="0">
                <a:latin typeface="Comic Sans MS" pitchFamily="66" charset="0"/>
              </a:rPr>
              <a:t> contains ideas about what is appropriate behaviour for males and females, this influences the individual’s behaviour.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b="1" dirty="0" err="1">
                <a:latin typeface="Comic Sans MS" pitchFamily="66" charset="0"/>
              </a:rPr>
              <a:t>Bem</a:t>
            </a:r>
            <a:r>
              <a:rPr lang="en-GB" sz="2800" b="1" dirty="0">
                <a:latin typeface="Comic Sans MS" pitchFamily="66" charset="0"/>
              </a:rPr>
              <a:t> (1985)</a:t>
            </a:r>
            <a:r>
              <a:rPr lang="en-GB" sz="2800" dirty="0">
                <a:latin typeface="Comic Sans MS" pitchFamily="66" charset="0"/>
              </a:rPr>
              <a:t> argues that children organise their ideas about gender as a result of their observations of their social world.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>
                <a:latin typeface="Comic Sans MS" pitchFamily="66" charset="0"/>
              </a:rPr>
              <a:t>Gender divisions are culturally defined.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b="1" u="sng">
                <a:latin typeface="Comic Sans MS" pitchFamily="66" charset="0"/>
              </a:rPr>
              <a:t>Cognitive Approach – Kohlberg’s Theory (1)</a:t>
            </a:r>
          </a:p>
        </p:txBody>
      </p:sp>
      <p:sp>
        <p:nvSpPr>
          <p:cNvPr id="32771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276600" y="1905000"/>
            <a:ext cx="5638800" cy="4221163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GB" sz="2600" b="1" u="sng">
                <a:latin typeface="Comic Sans MS" pitchFamily="66" charset="0"/>
              </a:rPr>
              <a:t>Gender Identity</a:t>
            </a:r>
          </a:p>
          <a:p>
            <a:pPr eaLnBrk="1" hangingPunct="1"/>
            <a:r>
              <a:rPr lang="en-GB" sz="2600" b="1">
                <a:latin typeface="Comic Sans MS" pitchFamily="66" charset="0"/>
              </a:rPr>
              <a:t>Approx 2 years old</a:t>
            </a:r>
          </a:p>
          <a:p>
            <a:pPr eaLnBrk="1" hangingPunct="1"/>
            <a:r>
              <a:rPr lang="en-GB" sz="2600" b="1">
                <a:latin typeface="Comic Sans MS" pitchFamily="66" charset="0"/>
              </a:rPr>
              <a:t>Knowledge that own gender is male or female (can answer question are you a boy or girl?)</a:t>
            </a:r>
          </a:p>
          <a:p>
            <a:pPr eaLnBrk="1" hangingPunct="1"/>
            <a:r>
              <a:rPr lang="en-GB" sz="2600" b="1">
                <a:latin typeface="Comic Sans MS" pitchFamily="66" charset="0"/>
              </a:rPr>
              <a:t>Can label others male or female</a:t>
            </a:r>
          </a:p>
          <a:p>
            <a:pPr eaLnBrk="1" hangingPunct="1"/>
            <a:r>
              <a:rPr lang="en-GB" sz="2600" b="1">
                <a:latin typeface="Comic Sans MS" pitchFamily="66" charset="0"/>
              </a:rPr>
              <a:t>Knowledge is fragile, child does not appreciate that gender = stable</a:t>
            </a:r>
          </a:p>
        </p:txBody>
      </p:sp>
      <p:pic>
        <p:nvPicPr>
          <p:cNvPr id="32772" name="Picture 9" descr="pe00686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438400"/>
            <a:ext cx="194627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b="1" u="sng">
                <a:latin typeface="Comic Sans MS" pitchFamily="66" charset="0"/>
              </a:rPr>
              <a:t>Cognitive Approach – Kohlberg’s Theory (2)</a:t>
            </a:r>
          </a:p>
        </p:txBody>
      </p:sp>
      <p:sp>
        <p:nvSpPr>
          <p:cNvPr id="3379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5486400" cy="43735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600" b="1" u="sng">
                <a:latin typeface="Comic Sans MS" pitchFamily="66" charset="0"/>
              </a:rPr>
              <a:t>Gender Stability</a:t>
            </a:r>
          </a:p>
          <a:p>
            <a:pPr eaLnBrk="1" hangingPunct="1">
              <a:lnSpc>
                <a:spcPct val="90000"/>
              </a:lnSpc>
            </a:pPr>
            <a:r>
              <a:rPr lang="en-GB" sz="2600" b="1">
                <a:latin typeface="Comic Sans MS" pitchFamily="66" charset="0"/>
              </a:rPr>
              <a:t>Approx 4-5 years old</a:t>
            </a:r>
          </a:p>
          <a:p>
            <a:pPr eaLnBrk="1" hangingPunct="1">
              <a:lnSpc>
                <a:spcPct val="90000"/>
              </a:lnSpc>
            </a:pPr>
            <a:r>
              <a:rPr lang="en-GB" sz="2600" b="1">
                <a:latin typeface="Comic Sans MS" pitchFamily="66" charset="0"/>
              </a:rPr>
              <a:t>Knowledge that own gender will remain constant throughout life (e.g. boys become men, girls become women – they will always be same sex)</a:t>
            </a:r>
          </a:p>
          <a:p>
            <a:pPr eaLnBrk="1" hangingPunct="1">
              <a:lnSpc>
                <a:spcPct val="90000"/>
              </a:lnSpc>
            </a:pPr>
            <a:r>
              <a:rPr lang="en-GB" sz="2600" b="1">
                <a:latin typeface="Comic Sans MS" pitchFamily="66" charset="0"/>
              </a:rPr>
              <a:t>Still relies on superficial features (e.g. hair length) to determine gender.</a:t>
            </a:r>
          </a:p>
        </p:txBody>
      </p:sp>
      <p:pic>
        <p:nvPicPr>
          <p:cNvPr id="33796" name="Picture 9" descr="pe01145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4114800"/>
            <a:ext cx="1524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10" descr="pe01146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1828800"/>
            <a:ext cx="16764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b="1" u="sng">
                <a:latin typeface="Comic Sans MS" pitchFamily="66" charset="0"/>
              </a:rPr>
              <a:t>Cognitive Approach – Kohlberg’s Theory (3)</a:t>
            </a:r>
          </a:p>
        </p:txBody>
      </p:sp>
      <p:sp>
        <p:nvSpPr>
          <p:cNvPr id="34819" name="Rectangle 14"/>
          <p:cNvSpPr>
            <a:spLocks noGrp="1" noChangeArrowheads="1"/>
          </p:cNvSpPr>
          <p:nvPr>
            <p:ph type="body" sz="half" idx="3"/>
          </p:nvPr>
        </p:nvSpPr>
        <p:spPr>
          <a:xfrm>
            <a:off x="2895600" y="1752600"/>
            <a:ext cx="5791200" cy="43735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400" b="1" u="sng" dirty="0">
                <a:latin typeface="Comic Sans MS" pitchFamily="66" charset="0"/>
              </a:rPr>
              <a:t>Gender Constancy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b="1" dirty="0">
                <a:latin typeface="Comic Sans MS" pitchFamily="66" charset="0"/>
              </a:rPr>
              <a:t>Approx 7 years old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b="1" dirty="0">
                <a:latin typeface="Comic Sans MS" pitchFamily="66" charset="0"/>
              </a:rPr>
              <a:t>Recognising that gender remains the same for everyone in spite of superficial changes/external appearances (e.g. clothes, hair, toys played with)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b="1" dirty="0">
                <a:latin typeface="Comic Sans MS" pitchFamily="66" charset="0"/>
              </a:rPr>
              <a:t>Understanding that biological sex does not change even if situation changes (e.g. a boy doesn’t become a girl if he wears a dress or plays with a doll)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400" dirty="0"/>
          </a:p>
        </p:txBody>
      </p:sp>
      <p:pic>
        <p:nvPicPr>
          <p:cNvPr id="34820" name="Picture 17" descr="pe02603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752600"/>
            <a:ext cx="19272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18" descr="pe02600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4191000"/>
            <a:ext cx="2476500" cy="244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http://www.youtube.com/watch?v=VZb2len6f18&amp;feature=player_embedded</a:t>
            </a:r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b="1" u="sng">
                <a:latin typeface="Comic Sans MS" pitchFamily="66" charset="0"/>
              </a:rPr>
              <a:t>Psychoanalytic Approach</a:t>
            </a:r>
          </a:p>
        </p:txBody>
      </p:sp>
      <p:sp>
        <p:nvSpPr>
          <p:cNvPr id="4198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4102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/>
              <a:t>Assumes development of gender identity is linked to interpersonal relationships between child &amp; parent. </a:t>
            </a:r>
          </a:p>
          <a:p>
            <a:pPr eaLnBrk="1" hangingPunct="1">
              <a:lnSpc>
                <a:spcPct val="80000"/>
              </a:lnSpc>
            </a:pPr>
            <a:r>
              <a:rPr lang="en-GB" sz="2400"/>
              <a:t>The parent-child relationship forms the mould which stays with the child their whole life.</a:t>
            </a:r>
          </a:p>
          <a:p>
            <a:pPr eaLnBrk="1" hangingPunct="1">
              <a:lnSpc>
                <a:spcPct val="80000"/>
              </a:lnSpc>
            </a:pPr>
            <a:r>
              <a:rPr lang="en-GB" sz="2400"/>
              <a:t>Parental relationship forms a prototype which remains with the person all of their life. </a:t>
            </a:r>
          </a:p>
          <a:p>
            <a:pPr eaLnBrk="1" hangingPunct="1">
              <a:lnSpc>
                <a:spcPct val="80000"/>
              </a:lnSpc>
            </a:pPr>
            <a:r>
              <a:rPr lang="en-GB" sz="2400"/>
              <a:t>Assumes presence of the unconscious mind. (Internal &amp; external factors) </a:t>
            </a:r>
          </a:p>
        </p:txBody>
      </p:sp>
      <p:pic>
        <p:nvPicPr>
          <p:cNvPr id="41988" name="Picture 7" descr="http://www.therapysearch.net/images/art/about_therapy_psychoanalytic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r:link="rId3" cstate="print"/>
          <a:srcRect/>
          <a:stretch>
            <a:fillRect/>
          </a:stretch>
        </p:blipFill>
        <p:spPr>
          <a:xfrm>
            <a:off x="6172200" y="2133600"/>
            <a:ext cx="2560638" cy="3276600"/>
          </a:xfr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4000" b="1" u="sng">
                <a:latin typeface="Comic Sans MS" pitchFamily="66" charset="0"/>
              </a:rPr>
              <a:t>Psychoanalytic Approach</a:t>
            </a:r>
            <a:br>
              <a:rPr lang="en-GB" sz="4000" b="1" u="sng">
                <a:latin typeface="Comic Sans MS" pitchFamily="66" charset="0"/>
              </a:rPr>
            </a:br>
            <a:r>
              <a:rPr lang="en-GB" sz="4000" b="1" u="sng">
                <a:latin typeface="Comic Sans MS" pitchFamily="66" charset="0"/>
              </a:rPr>
              <a:t>Freud’s Psychoanalytic Theory</a:t>
            </a:r>
            <a:br>
              <a:rPr lang="en-GB" sz="4000" b="1" u="sng">
                <a:latin typeface="Comic Sans MS" pitchFamily="66" charset="0"/>
              </a:rPr>
            </a:br>
            <a:endParaRPr lang="en-GB" sz="4000" b="1" u="sng">
              <a:latin typeface="Comic Sans MS" pitchFamily="66" charset="0"/>
            </a:endParaRPr>
          </a:p>
        </p:txBody>
      </p:sp>
      <p:sp>
        <p:nvSpPr>
          <p:cNvPr id="43011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2743200" y="1752600"/>
            <a:ext cx="5943600" cy="4373563"/>
          </a:xfrm>
        </p:spPr>
        <p:txBody>
          <a:bodyPr/>
          <a:lstStyle/>
          <a:p>
            <a:pPr eaLnBrk="1" hangingPunct="1"/>
            <a:r>
              <a:rPr lang="en-GB" sz="2800" b="1">
                <a:latin typeface="Comic Sans MS" pitchFamily="66" charset="0"/>
              </a:rPr>
              <a:t>Theory is linked to ideas surrounding infantile sexuality.</a:t>
            </a:r>
          </a:p>
          <a:p>
            <a:pPr eaLnBrk="1" hangingPunct="1"/>
            <a:r>
              <a:rPr lang="en-GB" sz="2800" b="1">
                <a:latin typeface="Comic Sans MS" pitchFamily="66" charset="0"/>
              </a:rPr>
              <a:t>Stages of development in first 5 years</a:t>
            </a:r>
            <a:r>
              <a:rPr lang="en-GB" sz="2800">
                <a:latin typeface="Comic Sans MS" pitchFamily="66" charset="0"/>
              </a:rPr>
              <a:t> – Oral stage (1</a:t>
            </a:r>
            <a:r>
              <a:rPr lang="en-GB" sz="2800" baseline="30000">
                <a:latin typeface="Comic Sans MS" pitchFamily="66" charset="0"/>
              </a:rPr>
              <a:t>st</a:t>
            </a:r>
            <a:r>
              <a:rPr lang="en-GB" sz="2800">
                <a:latin typeface="Comic Sans MS" pitchFamily="66" charset="0"/>
              </a:rPr>
              <a:t> year), Anal stage (2</a:t>
            </a:r>
            <a:r>
              <a:rPr lang="en-GB" sz="2800" baseline="30000">
                <a:latin typeface="Comic Sans MS" pitchFamily="66" charset="0"/>
              </a:rPr>
              <a:t>nd</a:t>
            </a:r>
            <a:r>
              <a:rPr lang="en-GB" sz="2800">
                <a:latin typeface="Comic Sans MS" pitchFamily="66" charset="0"/>
              </a:rPr>
              <a:t>-5</a:t>
            </a:r>
            <a:r>
              <a:rPr lang="en-GB" sz="2800" baseline="30000">
                <a:latin typeface="Comic Sans MS" pitchFamily="66" charset="0"/>
              </a:rPr>
              <a:t>th</a:t>
            </a:r>
            <a:r>
              <a:rPr lang="en-GB" sz="2800">
                <a:latin typeface="Comic Sans MS" pitchFamily="66" charset="0"/>
              </a:rPr>
              <a:t> year), Phallic stage (5</a:t>
            </a:r>
            <a:r>
              <a:rPr lang="en-GB" sz="2800" baseline="30000">
                <a:latin typeface="Comic Sans MS" pitchFamily="66" charset="0"/>
              </a:rPr>
              <a:t>th</a:t>
            </a:r>
            <a:r>
              <a:rPr lang="en-GB" sz="2800">
                <a:latin typeface="Comic Sans MS" pitchFamily="66" charset="0"/>
              </a:rPr>
              <a:t> &amp; 6</a:t>
            </a:r>
            <a:r>
              <a:rPr lang="en-GB" sz="2800" baseline="30000">
                <a:latin typeface="Comic Sans MS" pitchFamily="66" charset="0"/>
              </a:rPr>
              <a:t>th</a:t>
            </a:r>
            <a:r>
              <a:rPr lang="en-GB" sz="2800">
                <a:latin typeface="Comic Sans MS" pitchFamily="66" charset="0"/>
              </a:rPr>
              <a:t> year) – all linked to biological development.</a:t>
            </a:r>
          </a:p>
          <a:p>
            <a:pPr eaLnBrk="1" hangingPunct="1"/>
            <a:r>
              <a:rPr lang="en-GB" sz="2800" b="1">
                <a:latin typeface="Comic Sans MS" pitchFamily="66" charset="0"/>
              </a:rPr>
              <a:t>Libido</a:t>
            </a:r>
            <a:r>
              <a:rPr lang="en-GB" sz="2800">
                <a:latin typeface="Comic Sans MS" pitchFamily="66" charset="0"/>
              </a:rPr>
              <a:t> = sexual energy which motivates behaviour.</a:t>
            </a:r>
          </a:p>
        </p:txBody>
      </p:sp>
      <p:pic>
        <p:nvPicPr>
          <p:cNvPr id="43012" name="Picture 10" descr="freu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438400"/>
            <a:ext cx="2232025" cy="294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3600" b="1" u="sng">
                <a:latin typeface="Comic Sans MS" pitchFamily="66" charset="0"/>
              </a:rPr>
              <a:t>Psychoanalytic Approach</a:t>
            </a:r>
            <a:br>
              <a:rPr lang="en-GB" sz="3600" b="1" u="sng">
                <a:latin typeface="Comic Sans MS" pitchFamily="66" charset="0"/>
              </a:rPr>
            </a:br>
            <a:r>
              <a:rPr lang="en-GB" sz="3600" b="1" u="sng">
                <a:latin typeface="Comic Sans MS" pitchFamily="66" charset="0"/>
              </a:rPr>
              <a:t>Freud’s Psychoanalytic Theory (2)</a:t>
            </a:r>
          </a:p>
        </p:txBody>
      </p:sp>
      <p:sp>
        <p:nvSpPr>
          <p:cNvPr id="4403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562600" cy="452596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400" b="1">
                <a:latin typeface="Comic Sans MS" pitchFamily="66" charset="0"/>
              </a:rPr>
              <a:t>First 3 years of life</a:t>
            </a:r>
            <a:r>
              <a:rPr lang="en-GB" sz="2400">
                <a:latin typeface="Comic Sans MS" pitchFamily="66" charset="0"/>
              </a:rPr>
              <a:t> child = bisexual. </a:t>
            </a:r>
          </a:p>
          <a:p>
            <a:pPr eaLnBrk="1" hangingPunct="1">
              <a:lnSpc>
                <a:spcPct val="80000"/>
              </a:lnSpc>
            </a:pPr>
            <a:r>
              <a:rPr lang="en-GB" sz="2400">
                <a:latin typeface="Comic Sans MS" pitchFamily="66" charset="0"/>
              </a:rPr>
              <a:t>The child’s relationship with the mother is crucial &amp; intense, develops into auto-eroticism.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400" b="1" u="sng">
                <a:latin typeface="Comic Sans MS" pitchFamily="66" charset="0"/>
              </a:rPr>
              <a:t>Phallic Stage</a:t>
            </a:r>
            <a:r>
              <a:rPr lang="en-GB" sz="2400">
                <a:latin typeface="Comic Sans MS" pitchFamily="66" charset="0"/>
              </a:rPr>
              <a:t> – before this stage the child has no fixed gender identity (=flexible)</a:t>
            </a:r>
          </a:p>
          <a:p>
            <a:pPr eaLnBrk="1" hangingPunct="1">
              <a:lnSpc>
                <a:spcPct val="80000"/>
              </a:lnSpc>
            </a:pPr>
            <a:r>
              <a:rPr lang="en-GB" sz="2400">
                <a:latin typeface="Comic Sans MS" pitchFamily="66" charset="0"/>
              </a:rPr>
              <a:t>During this stage gender divisions occur which lead to males developing masculine behaviour &amp; females developing feminine behaviour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b="1" u="sng">
                <a:latin typeface="Comic Sans MS" pitchFamily="66" charset="0"/>
              </a:rPr>
              <a:t>This occurs due to Oedipus/Electra complexes </a:t>
            </a:r>
          </a:p>
          <a:p>
            <a:pPr eaLnBrk="1" hangingPunct="1">
              <a:lnSpc>
                <a:spcPct val="80000"/>
              </a:lnSpc>
            </a:pPr>
            <a:endParaRPr lang="en-GB" sz="2400"/>
          </a:p>
        </p:txBody>
      </p:sp>
      <p:pic>
        <p:nvPicPr>
          <p:cNvPr id="44036" name="Picture 8" descr="childr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2667000"/>
            <a:ext cx="27940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4000" b="1" u="sng">
                <a:latin typeface="Comic Sans MS" pitchFamily="66" charset="0"/>
              </a:rPr>
              <a:t>Psychoanalytic Approach</a:t>
            </a:r>
            <a:br>
              <a:rPr lang="en-GB" sz="4000" b="1" u="sng">
                <a:latin typeface="Comic Sans MS" pitchFamily="66" charset="0"/>
              </a:rPr>
            </a:br>
            <a:r>
              <a:rPr lang="en-GB" sz="4000" b="1" u="sng">
                <a:latin typeface="Comic Sans MS" pitchFamily="66" charset="0"/>
              </a:rPr>
              <a:t>Oedipus Complex</a:t>
            </a:r>
            <a:br>
              <a:rPr lang="en-GB" sz="4000" b="1" u="sng">
                <a:latin typeface="Comic Sans MS" pitchFamily="66" charset="0"/>
              </a:rPr>
            </a:br>
            <a:endParaRPr lang="en-GB" sz="4000" b="1" u="sng">
              <a:latin typeface="Comic Sans MS" pitchFamily="66" charset="0"/>
            </a:endParaRPr>
          </a:p>
        </p:txBody>
      </p:sp>
      <p:sp>
        <p:nvSpPr>
          <p:cNvPr id="45059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2819400" y="1447800"/>
            <a:ext cx="5943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GB" sz="1000"/>
          </a:p>
          <a:p>
            <a:pPr eaLnBrk="1" hangingPunct="1">
              <a:lnSpc>
                <a:spcPct val="90000"/>
              </a:lnSpc>
            </a:pPr>
            <a:r>
              <a:rPr lang="en-GB" sz="2400" b="1" u="sng">
                <a:latin typeface="Comic Sans MS" pitchFamily="66" charset="0"/>
              </a:rPr>
              <a:t>Occurs during phallic stage in boys</a:t>
            </a:r>
          </a:p>
          <a:p>
            <a:pPr eaLnBrk="1" hangingPunct="1">
              <a:lnSpc>
                <a:spcPct val="90000"/>
              </a:lnSpc>
            </a:pPr>
            <a:r>
              <a:rPr lang="en-GB" sz="2400">
                <a:latin typeface="Comic Sans MS" pitchFamily="66" charset="0"/>
              </a:rPr>
              <a:t>Boy’s affection for mother becomes intensely sexual</a:t>
            </a:r>
          </a:p>
          <a:p>
            <a:pPr eaLnBrk="1" hangingPunct="1">
              <a:lnSpc>
                <a:spcPct val="90000"/>
              </a:lnSpc>
            </a:pPr>
            <a:r>
              <a:rPr lang="en-GB" sz="2400">
                <a:latin typeface="Comic Sans MS" pitchFamily="66" charset="0"/>
              </a:rPr>
              <a:t>Boy sees father as a rival who has the power to castrate him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b="1" u="sng">
                <a:latin typeface="Comic Sans MS" pitchFamily="66" charset="0"/>
              </a:rPr>
              <a:t>Unconscious conflict</a:t>
            </a:r>
            <a:r>
              <a:rPr lang="en-GB" sz="2400">
                <a:latin typeface="Comic Sans MS" pitchFamily="66" charset="0"/>
              </a:rPr>
              <a:t> - Boy is torn between love for mother &amp; fear of father – </a:t>
            </a:r>
            <a:r>
              <a:rPr lang="en-GB" sz="2400" b="1" u="sng">
                <a:latin typeface="Comic Sans MS" pitchFamily="66" charset="0"/>
              </a:rPr>
              <a:t>resolves conflict</a:t>
            </a:r>
            <a:r>
              <a:rPr lang="en-GB" sz="2400">
                <a:latin typeface="Comic Sans MS" pitchFamily="66" charset="0"/>
              </a:rPr>
              <a:t> by </a:t>
            </a:r>
            <a:r>
              <a:rPr lang="en-GB" sz="2400" b="1">
                <a:latin typeface="Comic Sans MS" pitchFamily="66" charset="0"/>
              </a:rPr>
              <a:t>identifying with father.</a:t>
            </a:r>
          </a:p>
          <a:p>
            <a:pPr eaLnBrk="1" hangingPunct="1">
              <a:lnSpc>
                <a:spcPct val="90000"/>
              </a:lnSpc>
            </a:pPr>
            <a:r>
              <a:rPr lang="en-GB" sz="2400">
                <a:latin typeface="Comic Sans MS" pitchFamily="66" charset="0"/>
              </a:rPr>
              <a:t>Boy assumes masculine identity and looks to father as role model.</a:t>
            </a:r>
          </a:p>
        </p:txBody>
      </p:sp>
      <p:pic>
        <p:nvPicPr>
          <p:cNvPr id="45060" name="Picture 10" descr="Oedip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514600"/>
            <a:ext cx="2322513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4000" b="1" u="sng">
                <a:latin typeface="Comic Sans MS" pitchFamily="66" charset="0"/>
              </a:rPr>
              <a:t>Psychoanalytic Approach</a:t>
            </a:r>
            <a:br>
              <a:rPr lang="en-GB" sz="4000" b="1" u="sng">
                <a:latin typeface="Comic Sans MS" pitchFamily="66" charset="0"/>
              </a:rPr>
            </a:br>
            <a:r>
              <a:rPr lang="en-GB" sz="4000" b="1" u="sng">
                <a:latin typeface="Comic Sans MS" pitchFamily="66" charset="0"/>
              </a:rPr>
              <a:t>Electra Complex</a:t>
            </a:r>
            <a:br>
              <a:rPr lang="en-GB" sz="4000" b="1" u="sng">
                <a:latin typeface="Comic Sans MS" pitchFamily="66" charset="0"/>
              </a:rPr>
            </a:br>
            <a:endParaRPr lang="en-GB" sz="4000" b="1" u="sng">
              <a:latin typeface="Comic Sans MS" pitchFamily="66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GB" sz="1000"/>
          </a:p>
          <a:p>
            <a:pPr eaLnBrk="1" hangingPunct="1">
              <a:lnSpc>
                <a:spcPct val="90000"/>
              </a:lnSpc>
            </a:pPr>
            <a:r>
              <a:rPr lang="en-GB" sz="2400" b="1" u="sng">
                <a:latin typeface="Comic Sans MS" pitchFamily="66" charset="0"/>
              </a:rPr>
              <a:t>Occurs during phallic stage in girls</a:t>
            </a:r>
          </a:p>
          <a:p>
            <a:pPr eaLnBrk="1" hangingPunct="1">
              <a:lnSpc>
                <a:spcPct val="90000"/>
              </a:lnSpc>
            </a:pPr>
            <a:r>
              <a:rPr lang="en-GB" sz="2400">
                <a:latin typeface="Comic Sans MS" pitchFamily="66" charset="0"/>
              </a:rPr>
              <a:t>Girl becomes aware of the male phallus and that she wants one (</a:t>
            </a:r>
            <a:r>
              <a:rPr lang="en-GB" sz="2400" b="1">
                <a:latin typeface="Comic Sans MS" pitchFamily="66" charset="0"/>
              </a:rPr>
              <a:t>penis envy</a:t>
            </a:r>
            <a:r>
              <a:rPr lang="en-GB" sz="2400">
                <a:latin typeface="Comic Sans MS" pitchFamily="66" charset="0"/>
              </a:rPr>
              <a:t>). Recognises phallus as symbol of power.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b="1" u="sng">
                <a:latin typeface="Comic Sans MS" pitchFamily="66" charset="0"/>
              </a:rPr>
              <a:t>Unconscious conflict</a:t>
            </a:r>
            <a:r>
              <a:rPr lang="en-GB" sz="2400">
                <a:latin typeface="Comic Sans MS" pitchFamily="66" charset="0"/>
              </a:rPr>
              <a:t> - Realises is powerless &amp; mother is also – loathes mother for making her incomplete. </a:t>
            </a:r>
            <a:endParaRPr lang="en-GB" sz="2400" b="1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2400" b="1" u="sng">
                <a:latin typeface="Comic Sans MS" pitchFamily="66" charset="0"/>
              </a:rPr>
              <a:t>Resolves conflict</a:t>
            </a:r>
            <a:r>
              <a:rPr lang="en-GB" sz="2400">
                <a:latin typeface="Comic Sans MS" pitchFamily="66" charset="0"/>
              </a:rPr>
              <a:t> by converting penis envy into </a:t>
            </a:r>
            <a:r>
              <a:rPr lang="en-GB" sz="2400" b="1">
                <a:latin typeface="Comic Sans MS" pitchFamily="66" charset="0"/>
              </a:rPr>
              <a:t>penis baby project</a:t>
            </a:r>
            <a:r>
              <a:rPr lang="en-GB" sz="2400">
                <a:latin typeface="Comic Sans MS" pitchFamily="66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GB" sz="2400">
                <a:latin typeface="Comic Sans MS" pitchFamily="66" charset="0"/>
              </a:rPr>
              <a:t>Having resolved her conflict she returns to pre-Electra relationship with mother, </a:t>
            </a:r>
            <a:r>
              <a:rPr lang="en-GB" sz="2400" b="1">
                <a:latin typeface="Comic Sans MS" pitchFamily="66" charset="0"/>
              </a:rPr>
              <a:t>identifies herself as a woman with her mother as a role model</a:t>
            </a:r>
            <a:r>
              <a:rPr lang="en-GB" sz="2400"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CD4352-EC61-4E61-BEB9-A3336432ED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Bandura, A.,  Ross, D. and Ross, S.A. (1963) imitation of film-mediated aggressive models. </a:t>
            </a:r>
            <a:r>
              <a:rPr lang="en-GB" i="1" dirty="0"/>
              <a:t>Journal of Abnormal and Social Psychology</a:t>
            </a:r>
            <a:r>
              <a:rPr lang="en-GB" dirty="0"/>
              <a:t>, 66, 3-11</a:t>
            </a:r>
          </a:p>
          <a:p>
            <a:r>
              <a:rPr lang="en-GB" dirty="0" err="1"/>
              <a:t>Bem</a:t>
            </a:r>
            <a:r>
              <a:rPr lang="en-GB" dirty="0"/>
              <a:t>, S.L. (1985) Androgyny and gender schema theory: A conceptual and empirical integration. In T. B. </a:t>
            </a:r>
            <a:r>
              <a:rPr lang="en-GB" dirty="0" err="1"/>
              <a:t>Sondregger</a:t>
            </a:r>
            <a:r>
              <a:rPr lang="en-GB" dirty="0"/>
              <a:t> (Ed.), </a:t>
            </a:r>
            <a:r>
              <a:rPr lang="en-GB" i="1" dirty="0"/>
              <a:t>Nebraska Symposium on Motivation: Psychology and Gender</a:t>
            </a:r>
            <a:r>
              <a:rPr lang="en-GB" dirty="0"/>
              <a:t>, 1984. Lincoln: University of Nebraska Press.</a:t>
            </a:r>
          </a:p>
          <a:p>
            <a:r>
              <a:rPr lang="en-GB" dirty="0"/>
              <a:t>Freud, S. (1962) </a:t>
            </a:r>
            <a:r>
              <a:rPr lang="en-GB" i="1" dirty="0"/>
              <a:t>Three essays on the theory of sexuality. </a:t>
            </a:r>
            <a:r>
              <a:rPr lang="en-GB" dirty="0"/>
              <a:t>New York: Basic Books</a:t>
            </a:r>
          </a:p>
          <a:p>
            <a:r>
              <a:rPr lang="en-GB" dirty="0"/>
              <a:t>Kohlberg, L. (1966) A cognitive-developmental analysis of children's sex-role concepts and attitudes. In E. E. Maccoby (Ed.), </a:t>
            </a:r>
            <a:r>
              <a:rPr lang="en-GB" i="1" dirty="0"/>
              <a:t>The development of sex differences </a:t>
            </a:r>
            <a:r>
              <a:rPr lang="en-GB" dirty="0"/>
              <a:t>(pp. 82-173). Stanford, CA: Stanford University Press.</a:t>
            </a:r>
          </a:p>
          <a:p>
            <a:r>
              <a:rPr lang="en-GB" dirty="0" err="1"/>
              <a:t>Mischel</a:t>
            </a:r>
            <a:r>
              <a:rPr lang="en-GB" dirty="0"/>
              <a:t>, W. (1966). A social learning view of sex differences in </a:t>
            </a:r>
            <a:r>
              <a:rPr lang="en-GB" dirty="0" err="1"/>
              <a:t>behavior</a:t>
            </a:r>
            <a:r>
              <a:rPr lang="en-GB" dirty="0"/>
              <a:t>. In E. E. Maccoby (Ed.), </a:t>
            </a:r>
            <a:r>
              <a:rPr lang="en-GB" i="1" dirty="0"/>
              <a:t>The development of sex differences</a:t>
            </a:r>
            <a:r>
              <a:rPr lang="en-GB" dirty="0"/>
              <a:t> (pp. 56–81). Stanford, CA: Stanford University Press.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F7CCE3C-7448-4C2E-9F20-07A21F5ED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1470170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reading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A360443-22F0-4AC4-BABD-2D893C9743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Available online via UWTSD Library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2AE4B78-81FC-4544-A9C8-8DFD41E2DF1F}"/>
              </a:ext>
            </a:extLst>
          </p:cNvPr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Also see Smidt, S. (2013)</a:t>
            </a:r>
          </a:p>
          <a:p>
            <a:r>
              <a:rPr lang="en-GB" dirty="0"/>
              <a:t>The developing child in the 21st century a global perspective on child development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35B4B2D8-F95D-40B6-AFB8-3FB211F45439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3587" y="1444625"/>
            <a:ext cx="2587413" cy="394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9B8E5D6-2010-4D92-A5BC-5C7ECCEC8D2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Read Section 1Chapter 1 – Gender Development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250</TotalTime>
  <Words>1546</Words>
  <Application>Microsoft Office PowerPoint</Application>
  <PresentationFormat>On-screen Show (4:3)</PresentationFormat>
  <Paragraphs>121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Calibri</vt:lpstr>
      <vt:lpstr>Comic Sans MS</vt:lpstr>
      <vt:lpstr>Lucida Sans Unicode</vt:lpstr>
      <vt:lpstr>Verdana</vt:lpstr>
      <vt:lpstr>Wingdings 2</vt:lpstr>
      <vt:lpstr>Wingdings 3</vt:lpstr>
      <vt:lpstr>Concourse</vt:lpstr>
      <vt:lpstr>Gender development   </vt:lpstr>
      <vt:lpstr>Learning objectives</vt:lpstr>
      <vt:lpstr>Biological Explanations</vt:lpstr>
      <vt:lpstr>Typical Sex Chromosome Patterns</vt:lpstr>
      <vt:lpstr>Influence of sex hormones (1)</vt:lpstr>
      <vt:lpstr>Influence of sex hormones (2) Testosterone</vt:lpstr>
      <vt:lpstr>Influence of sex hormones (3) Oestrogen</vt:lpstr>
      <vt:lpstr>Social Learning Approach</vt:lpstr>
      <vt:lpstr>Social Learning Approach </vt:lpstr>
      <vt:lpstr>Social Learning Approach</vt:lpstr>
      <vt:lpstr>Social Learning Approach</vt:lpstr>
      <vt:lpstr>Social Learning Approach</vt:lpstr>
      <vt:lpstr>Cognitive Approach</vt:lpstr>
      <vt:lpstr>Cognitive Approach - schemas</vt:lpstr>
      <vt:lpstr>Cognitive Approach – Kohlberg’s Theory (1)</vt:lpstr>
      <vt:lpstr>Cognitive Approach – Kohlberg’s Theory (2)</vt:lpstr>
      <vt:lpstr>Cognitive Approach – Kohlberg’s Theory (3)</vt:lpstr>
      <vt:lpstr>PowerPoint Presentation</vt:lpstr>
      <vt:lpstr>Psychoanalytic Approach</vt:lpstr>
      <vt:lpstr>Psychoanalytic Approach Freud’s Psychoanalytic Theory </vt:lpstr>
      <vt:lpstr>Psychoanalytic Approach Freud’s Psychoanalytic Theory (2)</vt:lpstr>
      <vt:lpstr>Psychoanalytic Approach Oedipus Complex </vt:lpstr>
      <vt:lpstr>Psychoanalytic Approach Electra Complex </vt:lpstr>
      <vt:lpstr>References</vt:lpstr>
      <vt:lpstr>Further reading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Workshop 10</dc:title>
  <dc:creator>sm19097</dc:creator>
  <cp:lastModifiedBy>Alison Murphy</cp:lastModifiedBy>
  <cp:revision>22</cp:revision>
  <dcterms:created xsi:type="dcterms:W3CDTF">2010-11-29T15:54:43Z</dcterms:created>
  <dcterms:modified xsi:type="dcterms:W3CDTF">2021-02-23T14:04:06Z</dcterms:modified>
</cp:coreProperties>
</file>