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63" r:id="rId3"/>
    <p:sldId id="271" r:id="rId4"/>
    <p:sldId id="277" r:id="rId5"/>
    <p:sldId id="278" r:id="rId6"/>
    <p:sldId id="27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D9F32C-F92B-3CBF-03F0-22989E995922}" v="30" dt="2025-03-20T12:16:54.816"/>
    <p1510:client id="{AC14E83C-52D5-ED31-5908-B0C01E4564A0}" v="1" dt="2025-03-20T12:17:36.3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ys Davies (2303981)" userId="S::2303981@student.uwtsd.ac.uk::33008f4c-7cdf-4928-93d3-71ed3f11aa9b" providerId="AD" clId="Web-{AC14E83C-52D5-ED31-5908-B0C01E4564A0}"/>
    <pc:docChg chg="addSld">
      <pc:chgData name="Carys Davies (2303981)" userId="S::2303981@student.uwtsd.ac.uk::33008f4c-7cdf-4928-93d3-71ed3f11aa9b" providerId="AD" clId="Web-{AC14E83C-52D5-ED31-5908-B0C01E4564A0}" dt="2025-03-20T12:17:36.354" v="0"/>
      <pc:docMkLst>
        <pc:docMk/>
      </pc:docMkLst>
      <pc:sldChg chg="add">
        <pc:chgData name="Carys Davies (2303981)" userId="S::2303981@student.uwtsd.ac.uk::33008f4c-7cdf-4928-93d3-71ed3f11aa9b" providerId="AD" clId="Web-{AC14E83C-52D5-ED31-5908-B0C01E4564A0}" dt="2025-03-20T12:17:36.354" v="0"/>
        <pc:sldMkLst>
          <pc:docMk/>
          <pc:sldMk cId="4094157976" sldId="275"/>
        </pc:sldMkLst>
      </pc:sldChg>
    </pc:docChg>
  </pc:docChgLst>
  <pc:docChgLst>
    <pc:chgData name="Carys Davies (2303981)" userId="S::2303981@student.uwtsd.ac.uk::33008f4c-7cdf-4928-93d3-71ed3f11aa9b" providerId="AD" clId="Web-{9BD9F32C-F92B-3CBF-03F0-22989E995922}"/>
    <pc:docChg chg="addSld modSld">
      <pc:chgData name="Carys Davies (2303981)" userId="S::2303981@student.uwtsd.ac.uk::33008f4c-7cdf-4928-93d3-71ed3f11aa9b" providerId="AD" clId="Web-{9BD9F32C-F92B-3CBF-03F0-22989E995922}" dt="2025-03-20T12:16:54.816" v="28" actId="14100"/>
      <pc:docMkLst>
        <pc:docMk/>
      </pc:docMkLst>
      <pc:sldChg chg="modSp">
        <pc:chgData name="Carys Davies (2303981)" userId="S::2303981@student.uwtsd.ac.uk::33008f4c-7cdf-4928-93d3-71ed3f11aa9b" providerId="AD" clId="Web-{9BD9F32C-F92B-3CBF-03F0-22989E995922}" dt="2025-03-20T12:16:12.830" v="25" actId="20577"/>
        <pc:sldMkLst>
          <pc:docMk/>
          <pc:sldMk cId="109857222" sldId="256"/>
        </pc:sldMkLst>
        <pc:spChg chg="mod">
          <ac:chgData name="Carys Davies (2303981)" userId="S::2303981@student.uwtsd.ac.uk::33008f4c-7cdf-4928-93d3-71ed3f11aa9b" providerId="AD" clId="Web-{9BD9F32C-F92B-3CBF-03F0-22989E995922}" dt="2025-03-20T12:15:44.095" v="1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rys Davies (2303981)" userId="S::2303981@student.uwtsd.ac.uk::33008f4c-7cdf-4928-93d3-71ed3f11aa9b" providerId="AD" clId="Web-{9BD9F32C-F92B-3CBF-03F0-22989E995922}" dt="2025-03-20T12:16:12.830" v="2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">
        <pc:chgData name="Carys Davies (2303981)" userId="S::2303981@student.uwtsd.ac.uk::33008f4c-7cdf-4928-93d3-71ed3f11aa9b" providerId="AD" clId="Web-{9BD9F32C-F92B-3CBF-03F0-22989E995922}" dt="2025-03-20T12:15:13.719" v="0"/>
        <pc:sldMkLst>
          <pc:docMk/>
          <pc:sldMk cId="3552470582" sldId="263"/>
        </pc:sldMkLst>
      </pc:sldChg>
      <pc:sldChg chg="add">
        <pc:chgData name="Carys Davies (2303981)" userId="S::2303981@student.uwtsd.ac.uk::33008f4c-7cdf-4928-93d3-71ed3f11aa9b" providerId="AD" clId="Web-{9BD9F32C-F92B-3CBF-03F0-22989E995922}" dt="2025-03-20T12:15:22.266" v="1"/>
        <pc:sldMkLst>
          <pc:docMk/>
          <pc:sldMk cId="1045621674" sldId="271"/>
        </pc:sldMkLst>
      </pc:sldChg>
      <pc:sldChg chg="add">
        <pc:chgData name="Carys Davies (2303981)" userId="S::2303981@student.uwtsd.ac.uk::33008f4c-7cdf-4928-93d3-71ed3f11aa9b" providerId="AD" clId="Web-{9BD9F32C-F92B-3CBF-03F0-22989E995922}" dt="2025-03-20T12:15:29.313" v="2"/>
        <pc:sldMkLst>
          <pc:docMk/>
          <pc:sldMk cId="4089247950" sldId="277"/>
        </pc:sldMkLst>
      </pc:sldChg>
      <pc:sldChg chg="modSp add">
        <pc:chgData name="Carys Davies (2303981)" userId="S::2303981@student.uwtsd.ac.uk::33008f4c-7cdf-4928-93d3-71ed3f11aa9b" providerId="AD" clId="Web-{9BD9F32C-F92B-3CBF-03F0-22989E995922}" dt="2025-03-20T12:16:54.816" v="28" actId="14100"/>
        <pc:sldMkLst>
          <pc:docMk/>
          <pc:sldMk cId="1828109798" sldId="278"/>
        </pc:sldMkLst>
        <pc:spChg chg="mod">
          <ac:chgData name="Carys Davies (2303981)" userId="S::2303981@student.uwtsd.ac.uk::33008f4c-7cdf-4928-93d3-71ed3f11aa9b" providerId="AD" clId="Web-{9BD9F32C-F92B-3CBF-03F0-22989E995922}" dt="2025-03-20T12:16:42.003" v="27" actId="1076"/>
          <ac:spMkLst>
            <pc:docMk/>
            <pc:sldMk cId="1828109798" sldId="278"/>
            <ac:spMk id="4" creationId="{29FE409E-9357-17E8-C771-0A7944C5769D}"/>
          </ac:spMkLst>
        </pc:spChg>
        <pc:picChg chg="mod">
          <ac:chgData name="Carys Davies (2303981)" userId="S::2303981@student.uwtsd.ac.uk::33008f4c-7cdf-4928-93d3-71ed3f11aa9b" providerId="AD" clId="Web-{9BD9F32C-F92B-3CBF-03F0-22989E995922}" dt="2025-03-20T12:16:54.816" v="28" actId="14100"/>
          <ac:picMkLst>
            <pc:docMk/>
            <pc:sldMk cId="1828109798" sldId="278"/>
            <ac:picMk id="8" creationId="{5E3A3635-C289-4596-7094-6CB9D28BCA5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EB394-1414-4B3B-8177-03F1E6502BF9}" type="datetimeFigureOut">
              <a:t>3/20/2025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882E2-5108-4095-87AE-79F7E01F671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091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My role also extended to gaining the great prizes for our Raffle from </a:t>
            </a:r>
          </a:p>
          <a:p>
            <a:r>
              <a:rPr lang="en-US">
                <a:ea typeface="Calibri"/>
                <a:cs typeface="Calibri"/>
              </a:rPr>
              <a:t>Use the multiple connections to gather donations and raffle prizes </a:t>
            </a:r>
          </a:p>
          <a:p>
            <a:r>
              <a:rPr lang="en-US">
                <a:ea typeface="Calibri"/>
                <a:cs typeface="Calibri"/>
              </a:rPr>
              <a:t>Looking after the ticket sales and posting on multiple </a:t>
            </a:r>
            <a:r>
              <a:rPr lang="en-US" err="1">
                <a:ea typeface="Calibri"/>
                <a:cs typeface="Calibri"/>
              </a:rPr>
              <a:t>facebook</a:t>
            </a:r>
            <a:r>
              <a:rPr lang="en-US">
                <a:ea typeface="Calibri"/>
                <a:cs typeface="Calibri"/>
              </a:rPr>
              <a:t> groups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ABA7F1-2B59-4AF2-BB08-D3EED6B32CE8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528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jpeg"/><Relationship Id="rId10" Type="http://schemas.openxmlformats.org/officeDocument/2006/relationships/image" Target="../media/image8.png"/><Relationship Id="rId4" Type="http://schemas.openxmlformats.org/officeDocument/2006/relationships/image" Target="../media/image2.jpeg"/><Relationship Id="rId9" Type="http://schemas.openxmlformats.org/officeDocument/2006/relationships/image" Target="../media/image7.jpeg"/><Relationship Id="rId14" Type="http://schemas.openxmlformats.org/officeDocument/2006/relationships/image" Target="../media/image1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png"/><Relationship Id="rId7" Type="http://schemas.openxmlformats.org/officeDocument/2006/relationships/image" Target="../media/image1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vironmentcentre.org.uk/bwydabertawe" TargetMode="External"/><Relationship Id="rId3" Type="http://schemas.openxmlformats.org/officeDocument/2006/relationships/hyperlink" Target="https://www.heatherton.co.uk/" TargetMode="External"/><Relationship Id="rId7" Type="http://schemas.openxmlformats.org/officeDocument/2006/relationships/hyperlink" Target="https://www.sustainablefoodplaces.org/members/swansea/" TargetMode="External"/><Relationship Id="rId2" Type="http://schemas.openxmlformats.org/officeDocument/2006/relationships/hyperlink" Target="https://www.bbc.co.uk/bitesize/guides/z7scbdm/revision/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norwildlifepark.co.uk/" TargetMode="External"/><Relationship Id="rId5" Type="http://schemas.openxmlformats.org/officeDocument/2006/relationships/hyperlink" Target="https://www.plantasiaswansea.co.uk/" TargetMode="External"/><Relationship Id="rId4" Type="http://schemas.openxmlformats.org/officeDocument/2006/relationships/hyperlink" Target="https://www.wwt.org.uk/wetland-centres/llanelli" TargetMode="External"/><Relationship Id="rId9" Type="http://schemas.openxmlformats.org/officeDocument/2006/relationships/hyperlink" Target="https://www.radnorhill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Carys Davies event review presentation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2303981</a:t>
            </a:r>
          </a:p>
          <a:p>
            <a:r>
              <a:rPr lang="en-US" dirty="0"/>
              <a:t>Live events module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blue and white flag&#10;&#10;AI-generated content may be incorrect.">
            <a:extLst>
              <a:ext uri="{FF2B5EF4-FFF2-40B4-BE49-F238E27FC236}">
                <a16:creationId xmlns:a16="http://schemas.microsoft.com/office/drawing/2014/main" id="{3BCD29D0-6F55-DC3F-592A-2201317A90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6041" y="-72211"/>
            <a:ext cx="2038350" cy="885825"/>
          </a:xfrm>
          <a:prstGeom prst="rect">
            <a:avLst/>
          </a:prstGeom>
        </p:spPr>
      </p:pic>
      <p:pic>
        <p:nvPicPr>
          <p:cNvPr id="19" name="Picture 18" descr="A blue and white flag&#10;&#10;AI-generated content may be incorrect.">
            <a:extLst>
              <a:ext uri="{FF2B5EF4-FFF2-40B4-BE49-F238E27FC236}">
                <a16:creationId xmlns:a16="http://schemas.microsoft.com/office/drawing/2014/main" id="{8A894B2E-FA6D-2E0B-8D8F-EEE806CF96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49851" y="-72211"/>
            <a:ext cx="2038350" cy="885825"/>
          </a:xfrm>
          <a:prstGeom prst="rect">
            <a:avLst/>
          </a:prstGeom>
        </p:spPr>
      </p:pic>
      <p:pic>
        <p:nvPicPr>
          <p:cNvPr id="6" name="Picture 5" descr="Castell Howell Foods Ltd, Llanelli Carmarthenshire, SA14 6SX, game ...">
            <a:extLst>
              <a:ext uri="{FF2B5EF4-FFF2-40B4-BE49-F238E27FC236}">
                <a16:creationId xmlns:a16="http://schemas.microsoft.com/office/drawing/2014/main" id="{1E5AAF89-0484-39F1-06D8-76E106215DB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1329"/>
          <a:stretch/>
        </p:blipFill>
        <p:spPr>
          <a:xfrm>
            <a:off x="7852424" y="4313356"/>
            <a:ext cx="2278272" cy="2591998"/>
          </a:xfrm>
          <a:prstGeom prst="rect">
            <a:avLst/>
          </a:prstGeom>
        </p:spPr>
      </p:pic>
      <p:pic>
        <p:nvPicPr>
          <p:cNvPr id="4" name="Picture 3" descr="A person standing next to a display&#10;&#10;AI-generated content may be incorrect.">
            <a:extLst>
              <a:ext uri="{FF2B5EF4-FFF2-40B4-BE49-F238E27FC236}">
                <a16:creationId xmlns:a16="http://schemas.microsoft.com/office/drawing/2014/main" id="{6F57BDBA-0CF4-322E-2DE7-7316B8C6D04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41479" b="3"/>
          <a:stretch/>
        </p:blipFill>
        <p:spPr>
          <a:xfrm>
            <a:off x="10129963" y="2090361"/>
            <a:ext cx="2092927" cy="2375756"/>
          </a:xfrm>
          <a:prstGeom prst="rect">
            <a:avLst/>
          </a:prstGeom>
        </p:spPr>
      </p:pic>
      <p:pic>
        <p:nvPicPr>
          <p:cNvPr id="7" name="Picture 6" descr="Bwyd Abertawe - foodsensewales.org.uk">
            <a:extLst>
              <a:ext uri="{FF2B5EF4-FFF2-40B4-BE49-F238E27FC236}">
                <a16:creationId xmlns:a16="http://schemas.microsoft.com/office/drawing/2014/main" id="{6478CC19-3AD0-B5F8-5C82-76C4C0F0AE6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5194" r="24904" b="-1"/>
          <a:stretch/>
        </p:blipFill>
        <p:spPr>
          <a:xfrm>
            <a:off x="7951118" y="2121282"/>
            <a:ext cx="2175301" cy="2374101"/>
          </a:xfrm>
          <a:prstGeom prst="rect">
            <a:avLst/>
          </a:prstGeom>
        </p:spPr>
      </p:pic>
      <p:pic>
        <p:nvPicPr>
          <p:cNvPr id="5" name="Picture 4" descr="Castell Howell Food Show | Wales">
            <a:extLst>
              <a:ext uri="{FF2B5EF4-FFF2-40B4-BE49-F238E27FC236}">
                <a16:creationId xmlns:a16="http://schemas.microsoft.com/office/drawing/2014/main" id="{9CD88C78-DCE6-5EAB-A313-D1197E7649B3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7506" r="23530" b="3"/>
          <a:stretch/>
        </p:blipFill>
        <p:spPr>
          <a:xfrm>
            <a:off x="10150557" y="4467353"/>
            <a:ext cx="2041442" cy="229338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2BBBE-E697-41EF-D2A6-09A2FD4F9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926" y="365673"/>
            <a:ext cx="4563859" cy="409651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800"/>
          </a:p>
          <a:p>
            <a:pPr marL="0" indent="0">
              <a:buNone/>
            </a:pPr>
            <a:r>
              <a:rPr lang="en-US" sz="1800"/>
              <a:t>Carys – Vendors  And Tickets Review </a:t>
            </a:r>
          </a:p>
          <a:p>
            <a:r>
              <a:rPr lang="en-US" sz="1800"/>
              <a:t>14 stall holders</a:t>
            </a:r>
          </a:p>
          <a:p>
            <a:r>
              <a:rPr lang="en-US" sz="1800"/>
              <a:t>Tickets Registered 222</a:t>
            </a:r>
          </a:p>
          <a:p>
            <a:r>
              <a:rPr lang="en-US" sz="1800"/>
              <a:t>Donations- Radnor, Heatherton, Manor park, Plantasia, Llanelli Wetlands, Gwili steam railway</a:t>
            </a:r>
          </a:p>
          <a:p>
            <a:pPr marL="0" indent="0">
              <a:buNone/>
            </a:pPr>
            <a:endParaRPr lang="en-US" sz="1800"/>
          </a:p>
          <a:p>
            <a:endParaRPr lang="en-US" sz="1800"/>
          </a:p>
          <a:p>
            <a:endParaRPr lang="en-US" sz="1800"/>
          </a:p>
          <a:p>
            <a:endParaRPr lang="en-US" sz="1800"/>
          </a:p>
        </p:txBody>
      </p:sp>
      <p:pic>
        <p:nvPicPr>
          <p:cNvPr id="8" name="Picture 7" descr="A table with food and cards&#10;&#10;AI-generated content may be incorrect.">
            <a:extLst>
              <a:ext uri="{FF2B5EF4-FFF2-40B4-BE49-F238E27FC236}">
                <a16:creationId xmlns:a16="http://schemas.microsoft.com/office/drawing/2014/main" id="{CF50C74F-AD3E-0915-6CAB-AA5EA9E72BB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5400000">
            <a:off x="5197987" y="4051590"/>
            <a:ext cx="2115086" cy="3343611"/>
          </a:xfrm>
          <a:prstGeom prst="rect">
            <a:avLst/>
          </a:prstGeom>
        </p:spPr>
      </p:pic>
      <p:pic>
        <p:nvPicPr>
          <p:cNvPr id="13" name="Picture 12" descr="Radnor Logo - LogoDix">
            <a:extLst>
              <a:ext uri="{FF2B5EF4-FFF2-40B4-BE49-F238E27FC236}">
                <a16:creationId xmlns:a16="http://schemas.microsoft.com/office/drawing/2014/main" id="{ABFA562A-BF4D-7E10-9EE2-EE5CCE68506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70631" y="2063578"/>
            <a:ext cx="2588741" cy="2599038"/>
          </a:xfrm>
          <a:prstGeom prst="rect">
            <a:avLst/>
          </a:prstGeom>
        </p:spPr>
      </p:pic>
      <p:pic>
        <p:nvPicPr>
          <p:cNvPr id="9" name="Picture 8" descr="Eventbrite Logo - LogoDix">
            <a:extLst>
              <a:ext uri="{FF2B5EF4-FFF2-40B4-BE49-F238E27FC236}">
                <a16:creationId xmlns:a16="http://schemas.microsoft.com/office/drawing/2014/main" id="{30208402-5F49-E849-1D10-FB22037A4AF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4983" y="1364993"/>
            <a:ext cx="2743197" cy="857592"/>
          </a:xfrm>
          <a:prstGeom prst="rect">
            <a:avLst/>
          </a:prstGeom>
        </p:spPr>
      </p:pic>
      <p:pic>
        <p:nvPicPr>
          <p:cNvPr id="10" name="Picture 9" descr="A poster with vegetables and text&#10;&#10;AI-generated content may be incorrect.">
            <a:extLst>
              <a:ext uri="{FF2B5EF4-FFF2-40B4-BE49-F238E27FC236}">
                <a16:creationId xmlns:a16="http://schemas.microsoft.com/office/drawing/2014/main" id="{4AC9672E-E06A-D2A8-710A-05C55490E5D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63662" y="3148"/>
            <a:ext cx="1797651" cy="2209048"/>
          </a:xfrm>
          <a:prstGeom prst="rect">
            <a:avLst/>
          </a:prstGeom>
        </p:spPr>
      </p:pic>
      <p:pic>
        <p:nvPicPr>
          <p:cNvPr id="11" name="Picture 10" descr="A white pillar with posters on it&#10;&#10;AI-generated content may be incorrect.">
            <a:extLst>
              <a:ext uri="{FF2B5EF4-FFF2-40B4-BE49-F238E27FC236}">
                <a16:creationId xmlns:a16="http://schemas.microsoft.com/office/drawing/2014/main" id="{BA5A2290-6FE7-1DE1-F5FE-DECB2C1A88B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665132" y="-18853"/>
            <a:ext cx="2182004" cy="2378676"/>
          </a:xfrm>
          <a:prstGeom prst="rect">
            <a:avLst/>
          </a:prstGeom>
        </p:spPr>
      </p:pic>
      <p:pic>
        <p:nvPicPr>
          <p:cNvPr id="12" name="Picture 11" descr="A group of cans and bottles of soda on a table&#10;&#10;AI-generated content may be incorrect.">
            <a:extLst>
              <a:ext uri="{FF2B5EF4-FFF2-40B4-BE49-F238E27FC236}">
                <a16:creationId xmlns:a16="http://schemas.microsoft.com/office/drawing/2014/main" id="{19610E9C-3FF3-0CA1-48A8-3FD58B85C4B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779253" y="-841"/>
            <a:ext cx="2417510" cy="1638480"/>
          </a:xfrm>
          <a:prstGeom prst="rect">
            <a:avLst/>
          </a:prstGeom>
        </p:spPr>
      </p:pic>
      <p:pic>
        <p:nvPicPr>
          <p:cNvPr id="17" name="Picture 16" descr="A sign on a fence&#10;&#10;AI-generated content may be incorrect.">
            <a:extLst>
              <a:ext uri="{FF2B5EF4-FFF2-40B4-BE49-F238E27FC236}">
                <a16:creationId xmlns:a16="http://schemas.microsoft.com/office/drawing/2014/main" id="{FEBD982E-EB63-BC60-2D8D-EB72A66E913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-4219" y="3840892"/>
            <a:ext cx="4570141" cy="3047999"/>
          </a:xfrm>
          <a:prstGeom prst="rect">
            <a:avLst/>
          </a:prstGeom>
        </p:spPr>
      </p:pic>
      <p:pic>
        <p:nvPicPr>
          <p:cNvPr id="14" name="Picture 13" descr="A blue and white flag&#10;&#10;AI-generated content may be incorrect.">
            <a:extLst>
              <a:ext uri="{FF2B5EF4-FFF2-40B4-BE49-F238E27FC236}">
                <a16:creationId xmlns:a16="http://schemas.microsoft.com/office/drawing/2014/main" id="{FFF831CA-6800-ABC9-B115-F102DF2090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4906" y="-20724"/>
            <a:ext cx="2038350" cy="88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470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blue and white flag&#10;&#10;AI-generated content may be incorrect.">
            <a:extLst>
              <a:ext uri="{FF2B5EF4-FFF2-40B4-BE49-F238E27FC236}">
                <a16:creationId xmlns:a16="http://schemas.microsoft.com/office/drawing/2014/main" id="{0E921C85-DEEF-95E7-208A-3017429279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2176" y="-20724"/>
            <a:ext cx="2038350" cy="8858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04F12-9097-F58D-121A-328F9212C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endParaRPr lang="en-US"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 descr="A map of a country&#10;&#10;AI-generated content may be incorrect.">
            <a:extLst>
              <a:ext uri="{FF2B5EF4-FFF2-40B4-BE49-F238E27FC236}">
                <a16:creationId xmlns:a16="http://schemas.microsoft.com/office/drawing/2014/main" id="{39265EF2-0F0B-B4D2-6292-BF7E7B8425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9126" y="889963"/>
            <a:ext cx="9286070" cy="5085751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B7F5F6D-DEA9-9109-02E5-F3334D4E7A73}"/>
              </a:ext>
            </a:extLst>
          </p:cNvPr>
          <p:cNvSpPr/>
          <p:nvPr/>
        </p:nvSpPr>
        <p:spPr>
          <a:xfrm>
            <a:off x="3189574" y="5363515"/>
            <a:ext cx="2528104" cy="94736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E996F0-B7C0-C98C-E739-BCDF6350125A}"/>
              </a:ext>
            </a:extLst>
          </p:cNvPr>
          <p:cNvSpPr txBox="1"/>
          <p:nvPr/>
        </p:nvSpPr>
        <p:spPr>
          <a:xfrm>
            <a:off x="3181033" y="5388175"/>
            <a:ext cx="252497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Heatherton And Manor park</a:t>
            </a:r>
          </a:p>
          <a:p>
            <a:r>
              <a:rPr lang="en-US"/>
              <a:t>1hr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466BADE-D29B-8185-8B77-3CB593D41AF3}"/>
              </a:ext>
            </a:extLst>
          </p:cNvPr>
          <p:cNvCxnSpPr/>
          <p:nvPr/>
        </p:nvCxnSpPr>
        <p:spPr>
          <a:xfrm flipH="1" flipV="1">
            <a:off x="2671610" y="4943730"/>
            <a:ext cx="762472" cy="38121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88E2ED7-4926-4E12-98FB-C16BCF355125}"/>
              </a:ext>
            </a:extLst>
          </p:cNvPr>
          <p:cNvSpPr/>
          <p:nvPr/>
        </p:nvSpPr>
        <p:spPr>
          <a:xfrm>
            <a:off x="5087418" y="1579521"/>
            <a:ext cx="2476616" cy="80319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D433D4-0ACD-BCF7-D0A0-D64867719CC1}"/>
              </a:ext>
            </a:extLst>
          </p:cNvPr>
          <p:cNvSpPr txBox="1"/>
          <p:nvPr/>
        </p:nvSpPr>
        <p:spPr>
          <a:xfrm>
            <a:off x="5089776" y="1703503"/>
            <a:ext cx="24808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Gwili Steam Railway</a:t>
            </a:r>
          </a:p>
          <a:p>
            <a:r>
              <a:rPr lang="en-US"/>
              <a:t>40 min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CF9DD90-59AD-51DA-E090-60EE50F32D0D}"/>
              </a:ext>
            </a:extLst>
          </p:cNvPr>
          <p:cNvCxnSpPr>
            <a:cxnSpLocks/>
          </p:cNvCxnSpPr>
          <p:nvPr/>
        </p:nvCxnSpPr>
        <p:spPr>
          <a:xfrm flipH="1">
            <a:off x="5966745" y="2421109"/>
            <a:ext cx="432959" cy="44256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07FF480-9B8C-3647-AF33-090BE59D5180}"/>
              </a:ext>
            </a:extLst>
          </p:cNvPr>
          <p:cNvSpPr/>
          <p:nvPr/>
        </p:nvSpPr>
        <p:spPr>
          <a:xfrm>
            <a:off x="8310472" y="4318602"/>
            <a:ext cx="2033833" cy="8134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C9BE45-D090-2B35-90F0-54952500368E}"/>
              </a:ext>
            </a:extLst>
          </p:cNvPr>
          <p:cNvSpPr txBox="1"/>
          <p:nvPr/>
        </p:nvSpPr>
        <p:spPr>
          <a:xfrm>
            <a:off x="8460803" y="4461993"/>
            <a:ext cx="163657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err="1"/>
              <a:t>Plantaisia</a:t>
            </a:r>
          </a:p>
          <a:p>
            <a:r>
              <a:rPr lang="en-US"/>
              <a:t>1 min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F614DFE-0173-4FA9-5F84-4753373E0AED}"/>
              </a:ext>
            </a:extLst>
          </p:cNvPr>
          <p:cNvCxnSpPr>
            <a:cxnSpLocks/>
          </p:cNvCxnSpPr>
          <p:nvPr/>
        </p:nvCxnSpPr>
        <p:spPr>
          <a:xfrm>
            <a:off x="8469459" y="5170486"/>
            <a:ext cx="504096" cy="360189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1321E6F8-DAC6-BE24-51D5-6B881672C24E}"/>
              </a:ext>
            </a:extLst>
          </p:cNvPr>
          <p:cNvSpPr/>
          <p:nvPr/>
        </p:nvSpPr>
        <p:spPr>
          <a:xfrm>
            <a:off x="6106850" y="3649278"/>
            <a:ext cx="2033833" cy="8134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AB41455-B1B8-2208-D2CA-4817330C58BA}"/>
              </a:ext>
            </a:extLst>
          </p:cNvPr>
          <p:cNvSpPr txBox="1"/>
          <p:nvPr/>
        </p:nvSpPr>
        <p:spPr>
          <a:xfrm>
            <a:off x="6098454" y="3659105"/>
            <a:ext cx="205883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Llanelli Wetlands</a:t>
            </a:r>
          </a:p>
          <a:p>
            <a:r>
              <a:rPr lang="en-US"/>
              <a:t>20min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57B3F04-65AF-0CEA-B836-E7AD19A2356F}"/>
              </a:ext>
            </a:extLst>
          </p:cNvPr>
          <p:cNvCxnSpPr>
            <a:cxnSpLocks/>
          </p:cNvCxnSpPr>
          <p:nvPr/>
        </p:nvCxnSpPr>
        <p:spPr>
          <a:xfrm>
            <a:off x="6595351" y="4490864"/>
            <a:ext cx="493799" cy="576432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 descr="Heatherton World of Activities - 5 minutes from Tenby - let the fun begin">
            <a:extLst>
              <a:ext uri="{FF2B5EF4-FFF2-40B4-BE49-F238E27FC236}">
                <a16:creationId xmlns:a16="http://schemas.microsoft.com/office/drawing/2014/main" id="{AD8515FB-A4AD-A9FA-7379-C51DF5D206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060" y="5376439"/>
            <a:ext cx="1940010" cy="1459717"/>
          </a:xfrm>
          <a:prstGeom prst="rect">
            <a:avLst/>
          </a:prstGeom>
        </p:spPr>
      </p:pic>
      <p:pic>
        <p:nvPicPr>
          <p:cNvPr id="18" name="Picture 17" descr="Image result for manor wildlife zoo">
            <a:extLst>
              <a:ext uri="{FF2B5EF4-FFF2-40B4-BE49-F238E27FC236}">
                <a16:creationId xmlns:a16="http://schemas.microsoft.com/office/drawing/2014/main" id="{C5560B63-DA81-9120-62C6-6B85C97431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4247" y="8882"/>
            <a:ext cx="2448955" cy="1722481"/>
          </a:xfrm>
          <a:prstGeom prst="rect">
            <a:avLst/>
          </a:prstGeom>
        </p:spPr>
      </p:pic>
      <p:pic>
        <p:nvPicPr>
          <p:cNvPr id="19" name="Picture 18" descr="Gwili Railway">
            <a:extLst>
              <a:ext uri="{FF2B5EF4-FFF2-40B4-BE49-F238E27FC236}">
                <a16:creationId xmlns:a16="http://schemas.microsoft.com/office/drawing/2014/main" id="{144540CC-EB50-D8F4-2CD6-BD948B056F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0859" y="46094"/>
            <a:ext cx="2743199" cy="1678948"/>
          </a:xfrm>
          <a:prstGeom prst="rect">
            <a:avLst/>
          </a:prstGeom>
        </p:spPr>
      </p:pic>
      <p:pic>
        <p:nvPicPr>
          <p:cNvPr id="20" name="Picture 19" descr="Plantasia Tropical Zoo | Tropical Indoor Zoo in Swansea, WLS">
            <a:extLst>
              <a:ext uri="{FF2B5EF4-FFF2-40B4-BE49-F238E27FC236}">
                <a16:creationId xmlns:a16="http://schemas.microsoft.com/office/drawing/2014/main" id="{31BE1E9A-6278-DB59-A130-820C8A5E62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05534" y="5513485"/>
            <a:ext cx="1713470" cy="1309190"/>
          </a:xfrm>
          <a:prstGeom prst="rect">
            <a:avLst/>
          </a:prstGeom>
        </p:spPr>
      </p:pic>
      <p:pic>
        <p:nvPicPr>
          <p:cNvPr id="21" name="Picture 20" descr="Llanelli Wetland Centre - WWT">
            <a:extLst>
              <a:ext uri="{FF2B5EF4-FFF2-40B4-BE49-F238E27FC236}">
                <a16:creationId xmlns:a16="http://schemas.microsoft.com/office/drawing/2014/main" id="{5E18DDD4-AAF3-B96B-5AAE-A88230BD40D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2643" y="6106379"/>
            <a:ext cx="2743199" cy="617674"/>
          </a:xfrm>
          <a:prstGeom prst="rect">
            <a:avLst/>
          </a:prstGeom>
        </p:spPr>
      </p:pic>
      <p:pic>
        <p:nvPicPr>
          <p:cNvPr id="22" name="Picture 21" descr="A blue and white flag&#10;&#10;AI-generated content may be incorrect.">
            <a:extLst>
              <a:ext uri="{FF2B5EF4-FFF2-40B4-BE49-F238E27FC236}">
                <a16:creationId xmlns:a16="http://schemas.microsoft.com/office/drawing/2014/main" id="{F769A94C-A284-0F19-B677-05D224BF0C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4609" y="10168"/>
            <a:ext cx="2038350" cy="885825"/>
          </a:xfrm>
          <a:prstGeom prst="rect">
            <a:avLst/>
          </a:prstGeom>
        </p:spPr>
      </p:pic>
      <p:pic>
        <p:nvPicPr>
          <p:cNvPr id="23" name="Picture 22" descr="A blue and white flag&#10;&#10;AI-generated content may be incorrect.">
            <a:extLst>
              <a:ext uri="{FF2B5EF4-FFF2-40B4-BE49-F238E27FC236}">
                <a16:creationId xmlns:a16="http://schemas.microsoft.com/office/drawing/2014/main" id="{D8077EAD-33EC-5074-7483-58985AEBA3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0203" y="-20724"/>
            <a:ext cx="2038350" cy="885825"/>
          </a:xfrm>
          <a:prstGeom prst="rect">
            <a:avLst/>
          </a:prstGeom>
        </p:spPr>
      </p:pic>
      <p:pic>
        <p:nvPicPr>
          <p:cNvPr id="24" name="Picture 23" descr="A blue and white flag&#10;&#10;AI-generated content may be incorrect.">
            <a:extLst>
              <a:ext uri="{FF2B5EF4-FFF2-40B4-BE49-F238E27FC236}">
                <a16:creationId xmlns:a16="http://schemas.microsoft.com/office/drawing/2014/main" id="{DCFBB51F-4F77-01B8-DCE9-98CDD6BAF6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149" y="-20724"/>
            <a:ext cx="2038350" cy="885825"/>
          </a:xfrm>
          <a:prstGeom prst="rect">
            <a:avLst/>
          </a:prstGeom>
        </p:spPr>
      </p:pic>
      <p:pic>
        <p:nvPicPr>
          <p:cNvPr id="26" name="Picture 25" descr="A table with food and cards&#10;&#10;AI-generated content may be incorrect.">
            <a:extLst>
              <a:ext uri="{FF2B5EF4-FFF2-40B4-BE49-F238E27FC236}">
                <a16:creationId xmlns:a16="http://schemas.microsoft.com/office/drawing/2014/main" id="{2C1F4276-2ED9-EA32-1090-AC63D802AB8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378852" y="1477266"/>
            <a:ext cx="1301600" cy="2056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621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ue and white flag&#10;&#10;AI-generated content may be incorrect.">
            <a:extLst>
              <a:ext uri="{FF2B5EF4-FFF2-40B4-BE49-F238E27FC236}">
                <a16:creationId xmlns:a16="http://schemas.microsoft.com/office/drawing/2014/main" id="{A3CFD562-3856-0675-9DFE-03DE38F8D8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9816" y="-131"/>
            <a:ext cx="2038350" cy="885825"/>
          </a:xfrm>
          <a:prstGeom prst="rect">
            <a:avLst/>
          </a:prstGeom>
        </p:spPr>
      </p:pic>
      <p:pic>
        <p:nvPicPr>
          <p:cNvPr id="11" name="Picture 10" descr="A blue and white flag&#10;&#10;AI-generated content may be incorrect.">
            <a:extLst>
              <a:ext uri="{FF2B5EF4-FFF2-40B4-BE49-F238E27FC236}">
                <a16:creationId xmlns:a16="http://schemas.microsoft.com/office/drawing/2014/main" id="{51043096-5AC5-5513-29C0-10140EA1D3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0425" y="-132"/>
            <a:ext cx="2038350" cy="885825"/>
          </a:xfrm>
          <a:prstGeom prst="rect">
            <a:avLst/>
          </a:prstGeom>
        </p:spPr>
      </p:pic>
      <p:pic>
        <p:nvPicPr>
          <p:cNvPr id="4" name="Picture 3" descr="Market Segmentation Criteria – How to segment markets">
            <a:extLst>
              <a:ext uri="{FF2B5EF4-FFF2-40B4-BE49-F238E27FC236}">
                <a16:creationId xmlns:a16="http://schemas.microsoft.com/office/drawing/2014/main" id="{D625CCF7-6EDF-E832-4D74-E210714486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6369" y="890756"/>
            <a:ext cx="5907777" cy="5784380"/>
          </a:xfrm>
          <a:prstGeom prst="rect">
            <a:avLst/>
          </a:prstGeom>
        </p:spPr>
      </p:pic>
      <p:pic>
        <p:nvPicPr>
          <p:cNvPr id="6" name="Picture 5" descr="A blue and white flag&#10;&#10;AI-generated content may be incorrect.">
            <a:extLst>
              <a:ext uri="{FF2B5EF4-FFF2-40B4-BE49-F238E27FC236}">
                <a16:creationId xmlns:a16="http://schemas.microsoft.com/office/drawing/2014/main" id="{7AE237F8-E578-364B-9164-65F81C7CE8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" y="-130"/>
            <a:ext cx="2038350" cy="885825"/>
          </a:xfrm>
          <a:prstGeom prst="rect">
            <a:avLst/>
          </a:prstGeom>
        </p:spPr>
      </p:pic>
      <p:pic>
        <p:nvPicPr>
          <p:cNvPr id="9" name="Picture 8" descr="A blue and white flag&#10;&#10;AI-generated content may be incorrect.">
            <a:extLst>
              <a:ext uri="{FF2B5EF4-FFF2-40B4-BE49-F238E27FC236}">
                <a16:creationId xmlns:a16="http://schemas.microsoft.com/office/drawing/2014/main" id="{072D2C50-380B-E6C5-0868-E8218E35D0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0046" y="1964"/>
            <a:ext cx="2038350" cy="885825"/>
          </a:xfrm>
          <a:prstGeom prst="rect">
            <a:avLst/>
          </a:prstGeom>
        </p:spPr>
      </p:pic>
      <p:pic>
        <p:nvPicPr>
          <p:cNvPr id="12" name="Picture 11" descr="A blue and white flag&#10;&#10;AI-generated content may be incorrect.">
            <a:extLst>
              <a:ext uri="{FF2B5EF4-FFF2-40B4-BE49-F238E27FC236}">
                <a16:creationId xmlns:a16="http://schemas.microsoft.com/office/drawing/2014/main" id="{8980CF83-09D3-9911-11E9-7E7B951416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1034" y="-133"/>
            <a:ext cx="2038350" cy="885825"/>
          </a:xfrm>
          <a:prstGeom prst="rect">
            <a:avLst/>
          </a:prstGeom>
        </p:spPr>
      </p:pic>
      <p:pic>
        <p:nvPicPr>
          <p:cNvPr id="13" name="Picture 12" descr="A blue and white flag&#10;&#10;AI-generated content may be incorrect.">
            <a:extLst>
              <a:ext uri="{FF2B5EF4-FFF2-40B4-BE49-F238E27FC236}">
                <a16:creationId xmlns:a16="http://schemas.microsoft.com/office/drawing/2014/main" id="{1D0A5690-F9A8-05F2-843D-7BB88DA45D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1643" y="-134"/>
            <a:ext cx="2038350" cy="885825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4FB1920-85AA-5BA4-70A1-FE0C476B7C36}"/>
              </a:ext>
            </a:extLst>
          </p:cNvPr>
          <p:cNvCxnSpPr/>
          <p:nvPr/>
        </p:nvCxnSpPr>
        <p:spPr>
          <a:xfrm>
            <a:off x="3628368" y="1610842"/>
            <a:ext cx="1559277" cy="82326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231B317E-CB93-77C5-9967-E96318BDC658}"/>
              </a:ext>
            </a:extLst>
          </p:cNvPr>
          <p:cNvSpPr txBox="1"/>
          <p:nvPr/>
        </p:nvSpPr>
        <p:spPr>
          <a:xfrm>
            <a:off x="179609" y="1157852"/>
            <a:ext cx="3201688" cy="20313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Location- Dylan Thomas center </a:t>
            </a:r>
          </a:p>
          <a:p>
            <a:r>
              <a:rPr lang="en-US"/>
              <a:t>-Close to city center of Swansea</a:t>
            </a:r>
          </a:p>
          <a:p>
            <a:r>
              <a:rPr lang="en-US"/>
              <a:t>-Plenty of parking, </a:t>
            </a:r>
          </a:p>
          <a:p>
            <a:r>
              <a:rPr lang="en-US"/>
              <a:t>-Close to marina and amenities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329E54A-DADE-B905-AC67-DA5C0A81CDF4}"/>
              </a:ext>
            </a:extLst>
          </p:cNvPr>
          <p:cNvCxnSpPr>
            <a:cxnSpLocks/>
          </p:cNvCxnSpPr>
          <p:nvPr/>
        </p:nvCxnSpPr>
        <p:spPr>
          <a:xfrm flipV="1">
            <a:off x="1805747" y="4329276"/>
            <a:ext cx="1559277" cy="35016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926E7D35-14C3-B8D7-535D-B4E6ADD05CFF}"/>
              </a:ext>
            </a:extLst>
          </p:cNvPr>
          <p:cNvSpPr txBox="1"/>
          <p:nvPr/>
        </p:nvSpPr>
        <p:spPr>
          <a:xfrm>
            <a:off x="128501" y="4909905"/>
            <a:ext cx="3500089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Food makes people happy most of the time</a:t>
            </a:r>
          </a:p>
          <a:p>
            <a:r>
              <a:rPr lang="en-US"/>
              <a:t>Our Free taster prepares the attendee to spend their money at another stall 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0898C8B9-E335-8E0F-2636-69CC5E7C7638}"/>
              </a:ext>
            </a:extLst>
          </p:cNvPr>
          <p:cNvCxnSpPr>
            <a:cxnSpLocks/>
          </p:cNvCxnSpPr>
          <p:nvPr/>
        </p:nvCxnSpPr>
        <p:spPr>
          <a:xfrm flipH="1">
            <a:off x="8523969" y="1755005"/>
            <a:ext cx="407505" cy="1266514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3D1BE2C7-7D99-E006-36FA-126D15B41247}"/>
              </a:ext>
            </a:extLst>
          </p:cNvPr>
          <p:cNvSpPr txBox="1"/>
          <p:nvPr/>
        </p:nvSpPr>
        <p:spPr>
          <a:xfrm>
            <a:off x="9186456" y="1188835"/>
            <a:ext cx="2717338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-We advertised to all ages, expecting Families, Students</a:t>
            </a:r>
          </a:p>
          <a:p>
            <a:r>
              <a:rPr lang="en-US"/>
              <a:t>-All cultures and taste buds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A46F032-5CB3-6751-81B2-D2DF2A779185}"/>
              </a:ext>
            </a:extLst>
          </p:cNvPr>
          <p:cNvCxnSpPr>
            <a:cxnSpLocks/>
          </p:cNvCxnSpPr>
          <p:nvPr/>
        </p:nvCxnSpPr>
        <p:spPr>
          <a:xfrm flipH="1" flipV="1">
            <a:off x="7041160" y="5791492"/>
            <a:ext cx="1766746" cy="23689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CFA816ED-29FF-21F5-FA64-262C65C13326}"/>
              </a:ext>
            </a:extLst>
          </p:cNvPr>
          <p:cNvSpPr txBox="1"/>
          <p:nvPr/>
        </p:nvSpPr>
        <p:spPr>
          <a:xfrm>
            <a:off x="8728272" y="4627025"/>
            <a:ext cx="3571974" cy="203132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/>
              <a:t>Motivations and values</a:t>
            </a:r>
            <a:endParaRPr lang="en-US"/>
          </a:p>
          <a:p>
            <a:r>
              <a:rPr lang="en-US"/>
              <a:t>-Cultural exploration, seek authentic local food</a:t>
            </a:r>
          </a:p>
          <a:p>
            <a:r>
              <a:rPr lang="en-US"/>
              <a:t>-Great networking opportunities</a:t>
            </a:r>
          </a:p>
          <a:p>
            <a:r>
              <a:rPr lang="en-US"/>
              <a:t>-Bring back nostalgia of traditional childhood foods</a:t>
            </a:r>
          </a:p>
        </p:txBody>
      </p:sp>
    </p:spTree>
    <p:extLst>
      <p:ext uri="{BB962C8B-B14F-4D97-AF65-F5344CB8AC3E}">
        <p14:creationId xmlns:p14="http://schemas.microsoft.com/office/powerpoint/2010/main" val="4089247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blue and white flag&#10;&#10;AI-generated content may be incorrect.">
            <a:extLst>
              <a:ext uri="{FF2B5EF4-FFF2-40B4-BE49-F238E27FC236}">
                <a16:creationId xmlns:a16="http://schemas.microsoft.com/office/drawing/2014/main" id="{FCFF5D8F-23ED-5C6F-E8A5-1146E4DCF9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9770" y="-130"/>
            <a:ext cx="2038350" cy="885825"/>
          </a:xfrm>
          <a:prstGeom prst="rect">
            <a:avLst/>
          </a:prstGeom>
        </p:spPr>
      </p:pic>
      <p:pic>
        <p:nvPicPr>
          <p:cNvPr id="15" name="Picture 14" descr="A blue and white flag&#10;&#10;AI-generated content may be incorrect.">
            <a:extLst>
              <a:ext uri="{FF2B5EF4-FFF2-40B4-BE49-F238E27FC236}">
                <a16:creationId xmlns:a16="http://schemas.microsoft.com/office/drawing/2014/main" id="{D83B17B0-4B9F-FE87-BDFB-F13CBAEA6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6554" y="-130"/>
            <a:ext cx="2038350" cy="885825"/>
          </a:xfrm>
          <a:prstGeom prst="rect">
            <a:avLst/>
          </a:prstGeom>
        </p:spPr>
      </p:pic>
      <p:pic>
        <p:nvPicPr>
          <p:cNvPr id="12" name="Picture 11" descr="A blue and white flag&#10;&#10;AI-generated content may be incorrect.">
            <a:extLst>
              <a:ext uri="{FF2B5EF4-FFF2-40B4-BE49-F238E27FC236}">
                <a16:creationId xmlns:a16="http://schemas.microsoft.com/office/drawing/2014/main" id="{2C46201C-07CC-FE19-2E32-B7BEA06F42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7392" y="-130"/>
            <a:ext cx="2038350" cy="885825"/>
          </a:xfrm>
          <a:prstGeom prst="rect">
            <a:avLst/>
          </a:prstGeom>
        </p:spPr>
      </p:pic>
      <p:pic>
        <p:nvPicPr>
          <p:cNvPr id="11" name="Picture 10" descr="A blue and white flag&#10;&#10;AI-generated content may be incorrect.">
            <a:extLst>
              <a:ext uri="{FF2B5EF4-FFF2-40B4-BE49-F238E27FC236}">
                <a16:creationId xmlns:a16="http://schemas.microsoft.com/office/drawing/2014/main" id="{81BE4D1A-4E97-693E-2D03-37147F4B1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9122" y="-130"/>
            <a:ext cx="2038350" cy="885825"/>
          </a:xfrm>
          <a:prstGeom prst="rect">
            <a:avLst/>
          </a:prstGeom>
        </p:spPr>
      </p:pic>
      <p:pic>
        <p:nvPicPr>
          <p:cNvPr id="10" name="Picture 9" descr="A blue and white flag&#10;&#10;AI-generated content may be incorrect.">
            <a:extLst>
              <a:ext uri="{FF2B5EF4-FFF2-40B4-BE49-F238E27FC236}">
                <a16:creationId xmlns:a16="http://schemas.microsoft.com/office/drawing/2014/main" id="{193C32BC-4400-9EBE-CDAC-51595C43D0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" y="-130"/>
            <a:ext cx="2038350" cy="8858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592059-0849-7427-900E-FDFBB69B7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56" y="981126"/>
            <a:ext cx="10653578" cy="1132258"/>
          </a:xfrm>
        </p:spPr>
        <p:txBody>
          <a:bodyPr/>
          <a:lstStyle/>
          <a:p>
            <a:r>
              <a:rPr lang="en-US" u="sng"/>
              <a:t>Tickets Sale Growth </a:t>
            </a:r>
          </a:p>
        </p:txBody>
      </p:sp>
      <p:pic>
        <p:nvPicPr>
          <p:cNvPr id="6" name="Content Placeholder 5" descr="A screenshot of a phone&#10;&#10;AI-generated content may be incorrect.">
            <a:extLst>
              <a:ext uri="{FF2B5EF4-FFF2-40B4-BE49-F238E27FC236}">
                <a16:creationId xmlns:a16="http://schemas.microsoft.com/office/drawing/2014/main" id="{461AD68A-8D17-CB7B-F89A-8CA35E48E0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717572" y="2431431"/>
            <a:ext cx="1971316" cy="4305504"/>
          </a:xfrm>
        </p:spPr>
      </p:pic>
      <p:pic>
        <p:nvPicPr>
          <p:cNvPr id="5" name="Picture 4" descr="Eventbrite Logo - LogoDix">
            <a:extLst>
              <a:ext uri="{FF2B5EF4-FFF2-40B4-BE49-F238E27FC236}">
                <a16:creationId xmlns:a16="http://schemas.microsoft.com/office/drawing/2014/main" id="{05412FF1-5BA5-B8F5-F232-B72FBD0E3B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1831" y="1284516"/>
            <a:ext cx="3247764" cy="1001754"/>
          </a:xfrm>
          <a:prstGeom prst="rect">
            <a:avLst/>
          </a:prstGeom>
        </p:spPr>
      </p:pic>
      <p:pic>
        <p:nvPicPr>
          <p:cNvPr id="3" name="Picture 2" descr="A screenshot of a phone&#10;&#10;AI-generated content may be incorrect.">
            <a:extLst>
              <a:ext uri="{FF2B5EF4-FFF2-40B4-BE49-F238E27FC236}">
                <a16:creationId xmlns:a16="http://schemas.microsoft.com/office/drawing/2014/main" id="{8A67605B-EE43-682F-85A8-942D11D999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2754" y="2430162"/>
            <a:ext cx="2095817" cy="44484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FE409E-9357-17E8-C771-0A7944C5769D}"/>
              </a:ext>
            </a:extLst>
          </p:cNvPr>
          <p:cNvSpPr txBox="1"/>
          <p:nvPr/>
        </p:nvSpPr>
        <p:spPr>
          <a:xfrm>
            <a:off x="586698" y="1719787"/>
            <a:ext cx="6021374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January- 12</a:t>
            </a:r>
          </a:p>
          <a:p>
            <a:r>
              <a:rPr lang="en-US"/>
              <a:t>February- 74</a:t>
            </a:r>
          </a:p>
          <a:p>
            <a:r>
              <a:rPr lang="en-US"/>
              <a:t>Week of Event- 136</a:t>
            </a:r>
          </a:p>
          <a:p>
            <a:endParaRPr lang="en-US" u="sng"/>
          </a:p>
          <a:p>
            <a:r>
              <a:rPr lang="en-US" u="sng"/>
              <a:t>People registered</a:t>
            </a:r>
            <a:endParaRPr lang="en-US"/>
          </a:p>
          <a:p>
            <a:r>
              <a:rPr lang="en-US"/>
              <a:t>After set up- 172 </a:t>
            </a:r>
          </a:p>
          <a:p>
            <a:r>
              <a:rPr lang="en-US"/>
              <a:t>Morning of event- 198</a:t>
            </a:r>
          </a:p>
          <a:p>
            <a:r>
              <a:rPr lang="en-US"/>
              <a:t>End of Event- 222</a:t>
            </a:r>
          </a:p>
          <a:p>
            <a:endParaRPr lang="en-US"/>
          </a:p>
        </p:txBody>
      </p:sp>
      <p:pic>
        <p:nvPicPr>
          <p:cNvPr id="7" name="Picture 6" descr="A screenshot of a phone&#10;&#10;AI-generated content may be incorrect.">
            <a:extLst>
              <a:ext uri="{FF2B5EF4-FFF2-40B4-BE49-F238E27FC236}">
                <a16:creationId xmlns:a16="http://schemas.microsoft.com/office/drawing/2014/main" id="{C83CDAD2-CDE7-FA88-ED6E-DE43345D47F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75599" y="2409566"/>
            <a:ext cx="2315908" cy="4448434"/>
          </a:xfrm>
          <a:prstGeom prst="rect">
            <a:avLst/>
          </a:prstGeom>
        </p:spPr>
      </p:pic>
      <p:pic>
        <p:nvPicPr>
          <p:cNvPr id="8" name="Picture 7" descr="A pie chart with numbers and a few months of the year&#10;&#10;AI-generated content may be incorrect.">
            <a:extLst>
              <a:ext uri="{FF2B5EF4-FFF2-40B4-BE49-F238E27FC236}">
                <a16:creationId xmlns:a16="http://schemas.microsoft.com/office/drawing/2014/main" id="{5E3A3635-C289-4596-7094-6CB9D28BCA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911" y="4038046"/>
            <a:ext cx="4468155" cy="2707080"/>
          </a:xfrm>
          <a:prstGeom prst="rect">
            <a:avLst/>
          </a:prstGeom>
        </p:spPr>
      </p:pic>
      <p:pic>
        <p:nvPicPr>
          <p:cNvPr id="13" name="Picture 12" descr="A blue and white flag&#10;&#10;AI-generated content may be incorrect.">
            <a:extLst>
              <a:ext uri="{FF2B5EF4-FFF2-40B4-BE49-F238E27FC236}">
                <a16:creationId xmlns:a16="http://schemas.microsoft.com/office/drawing/2014/main" id="{65574F11-38B2-7E1D-D7D2-0830680291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0905" y="-130"/>
            <a:ext cx="2038350" cy="88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109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E8ED7-E528-7377-BF85-9C9C820F0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Carys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5D05A-2456-276D-E884-6CC2AFA0B0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sz="1300">
                <a:latin typeface="Calibri"/>
                <a:ea typeface="Calibri"/>
                <a:cs typeface="Arial"/>
              </a:rPr>
              <a:t>•</a:t>
            </a:r>
            <a:r>
              <a:rPr lang="en-US" sz="1300">
                <a:latin typeface="Calibri"/>
                <a:ea typeface="Calibri"/>
                <a:cs typeface="Calibri"/>
              </a:rPr>
              <a:t>Bowdin, G, et al (2001) ‘</a:t>
            </a:r>
            <a:r>
              <a:rPr lang="en-US" sz="1300" i="1">
                <a:latin typeface="Calibri"/>
                <a:ea typeface="Calibri"/>
                <a:cs typeface="Calibri"/>
              </a:rPr>
              <a:t>Events Management’</a:t>
            </a:r>
            <a:r>
              <a:rPr lang="en-US" sz="1300">
                <a:latin typeface="Calibri"/>
                <a:ea typeface="Calibri"/>
                <a:cs typeface="Calibri"/>
              </a:rPr>
              <a:t> Oxford: Butterworth Heinemann</a:t>
            </a:r>
          </a:p>
          <a:p>
            <a:r>
              <a:rPr lang="en-US" sz="1300">
                <a:latin typeface="Calibri"/>
                <a:ea typeface="Calibri"/>
                <a:cs typeface="Calibri"/>
              </a:rPr>
              <a:t>BBC (2025). </a:t>
            </a:r>
            <a:r>
              <a:rPr lang="en-US" sz="1300" i="1">
                <a:latin typeface="Calibri"/>
                <a:ea typeface="Calibri"/>
                <a:cs typeface="Calibri"/>
              </a:rPr>
              <a:t>Identifying market segments - Market segmentation - Edexcel - GCSE Business Revision - Edexcel</a:t>
            </a:r>
            <a:r>
              <a:rPr lang="en-US" sz="1300">
                <a:latin typeface="Calibri"/>
                <a:ea typeface="Calibri"/>
                <a:cs typeface="Calibri"/>
              </a:rPr>
              <a:t>. [online] BBC Bitesize. Available at: </a:t>
            </a:r>
            <a:r>
              <a:rPr lang="en-US" sz="1300">
                <a:latin typeface="Calibri"/>
                <a:ea typeface="Calibri"/>
                <a:cs typeface="Calibri"/>
                <a:hlinkClick r:id="rId2"/>
              </a:rPr>
              <a:t>https://www.bbc.co.uk/bitesize/guides/z7scbdm/revision/1</a:t>
            </a:r>
            <a:r>
              <a:rPr lang="en-US" sz="1300">
                <a:latin typeface="Calibri"/>
                <a:ea typeface="Calibri"/>
                <a:cs typeface="Calibri"/>
              </a:rPr>
              <a:t>.</a:t>
            </a:r>
          </a:p>
          <a:p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Heatherton Country Sports Park. (2025).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Heatherton World of Activities - Award-winning day out in Pembrokeshire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3"/>
              </a:rPr>
              <a:t>https://www.heatherton.co.uk/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WWT. (2023).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Llanelli Wetland Centre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4"/>
              </a:rPr>
              <a:t>https://www.wwt.org.uk/wetland-centres/llanelli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Gwili Railway. (2025).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Gwili Railway | Vintage Steam Train Rides at Carmarthen, Wales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https://gwili-railway.co.uk/.</a:t>
            </a:r>
          </a:p>
          <a:p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Plantasia Tropical Zoo. (2025).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Plantasia Tropical Zoo | Swansea Tropical Zoo in Wales, UK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5"/>
              </a:rPr>
              <a:t>https://www.plantasiaswansea.co.uk/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  <a:endParaRPr lang="en-US">
              <a:solidFill>
                <a:srgbClr val="000000"/>
              </a:solidFill>
              <a:latin typeface="Neue Haas Grotesk Text Pro"/>
              <a:ea typeface="Calibri"/>
              <a:cs typeface="Calibri"/>
            </a:endParaRPr>
          </a:p>
          <a:p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Manor Wildlife Park -. (2025.).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Manor Wildlife Park -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6"/>
              </a:rPr>
              <a:t>https://www.manorwildlifepark.co.uk/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Sustainablefoodplaces.org. (2021).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Swansea | Sustainable Food Places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7"/>
              </a:rPr>
              <a:t>https://www.sustainablefoodplaces.org/members/swansea/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[Accessed 16 Mar. 2025].</a:t>
            </a:r>
          </a:p>
          <a:p>
            <a:r>
              <a:rPr lang="en-US" sz="1400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Bwyd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Abertawe — Environment Centre Swansea (2024). </a:t>
            </a:r>
            <a:r>
              <a:rPr lang="en-US" sz="14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Environment Centre Swansea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Environment Centre Swansea. Available at: 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8"/>
              </a:rPr>
              <a:t>https://www.environmentcentre.org.uk/bwydabertawe</a:t>
            </a:r>
            <a:r>
              <a:rPr lang="en-US" sz="14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r>
              <a:rPr lang="en-US" sz="15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www.radnorhills.co.uk. (2025). </a:t>
            </a:r>
            <a:r>
              <a:rPr lang="en-US" sz="15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Spring Water | </a:t>
            </a:r>
            <a:r>
              <a:rPr lang="en-US" sz="1500" i="1" err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Flavoured</a:t>
            </a:r>
            <a:r>
              <a:rPr lang="en-US" sz="15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 Water | School Compliant Drinks</a:t>
            </a:r>
            <a:r>
              <a:rPr lang="en-US" sz="15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500">
                <a:solidFill>
                  <a:srgbClr val="2C3E50"/>
                </a:solidFill>
                <a:latin typeface="Calibri"/>
                <a:ea typeface="Calibri"/>
                <a:cs typeface="Calibri"/>
                <a:hlinkClick r:id="rId9"/>
              </a:rPr>
              <a:t>https://www.radnorhills.co.uk/</a:t>
            </a:r>
            <a:r>
              <a:rPr lang="en-US" sz="15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</a:t>
            </a:r>
            <a:endParaRPr lang="en-US" sz="1400">
              <a:solidFill>
                <a:srgbClr val="2C3E50"/>
              </a:solidFill>
              <a:latin typeface="Calibri"/>
              <a:ea typeface="Calibri"/>
              <a:cs typeface="Calibri"/>
            </a:endParaRPr>
          </a:p>
          <a:p>
            <a:r>
              <a:rPr lang="en-US" sz="15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ResearchGate. (2025.). </a:t>
            </a:r>
            <a:r>
              <a:rPr lang="en-US" sz="15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(PDF) Food and Mood: the Corresponsive Effect</a:t>
            </a:r>
            <a:r>
              <a:rPr lang="en-US" sz="15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Available at: https://www.researchgate.net/publication/342691852_Food_and_Mood_the_Corresponsive_Effect.</a:t>
            </a:r>
          </a:p>
        </p:txBody>
      </p:sp>
    </p:spTree>
    <p:extLst>
      <p:ext uri="{BB962C8B-B14F-4D97-AF65-F5344CB8AC3E}">
        <p14:creationId xmlns:p14="http://schemas.microsoft.com/office/powerpoint/2010/main" val="40941579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Carys Davies event review presentation </vt:lpstr>
      <vt:lpstr>PowerPoint Presentation</vt:lpstr>
      <vt:lpstr>PowerPoint Presentation</vt:lpstr>
      <vt:lpstr>PowerPoint Presentation</vt:lpstr>
      <vt:lpstr>Tickets Sale Growth </vt:lpstr>
      <vt:lpstr>Carys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</cp:revision>
  <dcterms:created xsi:type="dcterms:W3CDTF">2025-03-20T12:14:36Z</dcterms:created>
  <dcterms:modified xsi:type="dcterms:W3CDTF">2025-03-20T12:17:36Z</dcterms:modified>
</cp:coreProperties>
</file>