
<file path=[Content_Types].xml><?xml version="1.0" encoding="utf-8"?>
<Types xmlns="http://schemas.openxmlformats.org/package/2006/content-types">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62" r:id="rId5"/>
    <p:sldId id="259" r:id="rId6"/>
    <p:sldId id="260" r:id="rId7"/>
    <p:sldId id="261"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B3C0F2-A88F-4148-9D8D-7560310C33A7}" v="937" dt="2026-03-02T10:23:25.2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4660"/>
  </p:normalViewPr>
  <p:slideViewPr>
    <p:cSldViewPr snapToGrid="0">
      <p:cViewPr varScale="1">
        <p:scale>
          <a:sx n="78" d="100"/>
          <a:sy n="78" d="100"/>
        </p:scale>
        <p:origin x="414" y="78"/>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n Geamanu" userId="764ad0a8f9813b4f" providerId="LiveId" clId="{0CD8BECF-BF66-4E92-A25D-71CE877994C1}"/>
    <pc:docChg chg="undo redo custSel addSld modSld">
      <pc:chgData name="Marian Geamanu" userId="764ad0a8f9813b4f" providerId="LiveId" clId="{0CD8BECF-BF66-4E92-A25D-71CE877994C1}" dt="2026-03-01T15:50:45.418" v="4113"/>
      <pc:docMkLst>
        <pc:docMk/>
      </pc:docMkLst>
      <pc:sldChg chg="addSp delSp modSp mod modTransition modAnim setClrOvrMap">
        <pc:chgData name="Marian Geamanu" userId="764ad0a8f9813b4f" providerId="LiveId" clId="{0CD8BECF-BF66-4E92-A25D-71CE877994C1}" dt="2026-03-01T15:50:45.418" v="4113"/>
        <pc:sldMkLst>
          <pc:docMk/>
          <pc:sldMk cId="3530054727" sldId="256"/>
        </pc:sldMkLst>
        <pc:spChg chg="mod">
          <ac:chgData name="Marian Geamanu" userId="764ad0a8f9813b4f" providerId="LiveId" clId="{0CD8BECF-BF66-4E92-A25D-71CE877994C1}" dt="2026-02-28T23:27:34.106" v="3992" actId="790"/>
          <ac:spMkLst>
            <pc:docMk/>
            <pc:sldMk cId="3530054727" sldId="256"/>
            <ac:spMk id="2" creationId="{87706419-1FA1-4290-C9EC-CB696A2FC173}"/>
          </ac:spMkLst>
        </pc:spChg>
        <pc:spChg chg="add mod">
          <ac:chgData name="Marian Geamanu" userId="764ad0a8f9813b4f" providerId="LiveId" clId="{0CD8BECF-BF66-4E92-A25D-71CE877994C1}" dt="2026-02-28T23:27:34.106" v="3992" actId="790"/>
          <ac:spMkLst>
            <pc:docMk/>
            <pc:sldMk cId="3530054727" sldId="256"/>
            <ac:spMk id="18" creationId="{341BFA31-6544-45C2-9DA0-9E1C5E0B1959}"/>
          </ac:spMkLst>
        </pc:spChg>
        <pc:picChg chg="add mod">
          <ac:chgData name="Marian Geamanu" userId="764ad0a8f9813b4f" providerId="LiveId" clId="{0CD8BECF-BF66-4E92-A25D-71CE877994C1}" dt="2026-02-27T14:59:51.002" v="286" actId="14100"/>
          <ac:picMkLst>
            <pc:docMk/>
            <pc:sldMk cId="3530054727" sldId="256"/>
            <ac:picMk id="5" creationId="{26548891-2381-9AE6-934F-72617767F720}"/>
          </ac:picMkLst>
        </pc:picChg>
        <pc:picChg chg="add del mod">
          <ac:chgData name="Marian Geamanu" userId="764ad0a8f9813b4f" providerId="LiveId" clId="{0CD8BECF-BF66-4E92-A25D-71CE877994C1}" dt="2026-03-01T14:45:49.294" v="4106"/>
          <ac:picMkLst>
            <pc:docMk/>
            <pc:sldMk cId="3530054727" sldId="256"/>
            <ac:picMk id="14" creationId="{5135854C-749D-A460-E2D4-6BE8B9856E22}"/>
          </ac:picMkLst>
        </pc:picChg>
        <pc:picChg chg="add del mod">
          <ac:chgData name="Marian Geamanu" userId="764ad0a8f9813b4f" providerId="LiveId" clId="{0CD8BECF-BF66-4E92-A25D-71CE877994C1}" dt="2026-03-01T15:07:07.210" v="4108"/>
          <ac:picMkLst>
            <pc:docMk/>
            <pc:sldMk cId="3530054727" sldId="256"/>
            <ac:picMk id="21" creationId="{6FC44D38-A6AB-DAF7-F7A1-5795719C8527}"/>
          </ac:picMkLst>
        </pc:picChg>
        <pc:picChg chg="add del mod">
          <ac:chgData name="Marian Geamanu" userId="764ad0a8f9813b4f" providerId="LiveId" clId="{0CD8BECF-BF66-4E92-A25D-71CE877994C1}" dt="2026-03-01T15:08:39.286" v="4110"/>
          <ac:picMkLst>
            <pc:docMk/>
            <pc:sldMk cId="3530054727" sldId="256"/>
            <ac:picMk id="30" creationId="{B92E9E93-97B3-BE86-8C28-66A36A904F2A}"/>
          </ac:picMkLst>
        </pc:picChg>
        <pc:picChg chg="add del mod">
          <ac:chgData name="Marian Geamanu" userId="764ad0a8f9813b4f" providerId="LiveId" clId="{0CD8BECF-BF66-4E92-A25D-71CE877994C1}" dt="2026-03-01T15:34:46.838" v="4112"/>
          <ac:picMkLst>
            <pc:docMk/>
            <pc:sldMk cId="3530054727" sldId="256"/>
            <ac:picMk id="35" creationId="{B30CEF54-C893-3CDB-31A5-3A55BBAC3CEF}"/>
          </ac:picMkLst>
        </pc:picChg>
        <pc:picChg chg="add mod">
          <ac:chgData name="Marian Geamanu" userId="764ad0a8f9813b4f" providerId="LiveId" clId="{0CD8BECF-BF66-4E92-A25D-71CE877994C1}" dt="2026-03-01T15:50:45.418" v="4113"/>
          <ac:picMkLst>
            <pc:docMk/>
            <pc:sldMk cId="3530054727" sldId="256"/>
            <ac:picMk id="41" creationId="{1181B481-FA60-2E5F-8E63-39539783B9F8}"/>
          </ac:picMkLst>
        </pc:picChg>
        <pc:cxnChg chg="add">
          <ac:chgData name="Marian Geamanu" userId="764ad0a8f9813b4f" providerId="LiveId" clId="{0CD8BECF-BF66-4E92-A25D-71CE877994C1}" dt="2026-02-27T14:57:57.019" v="238" actId="26606"/>
          <ac:cxnSpMkLst>
            <pc:docMk/>
            <pc:sldMk cId="3530054727" sldId="256"/>
            <ac:cxnSpMk id="20" creationId="{DC36F877-5419-44C1-A2CD-376BDDDC3E41}"/>
          </ac:cxnSpMkLst>
        </pc:cxnChg>
      </pc:sldChg>
      <pc:sldChg chg="addSp delSp modSp mod modTransition setBg">
        <pc:chgData name="Marian Geamanu" userId="764ad0a8f9813b4f" providerId="LiveId" clId="{0CD8BECF-BF66-4E92-A25D-71CE877994C1}" dt="2026-03-01T15:34:46.838" v="4112"/>
        <pc:sldMkLst>
          <pc:docMk/>
          <pc:sldMk cId="1009303420" sldId="257"/>
        </pc:sldMkLst>
        <pc:spChg chg="add mod">
          <ac:chgData name="Marian Geamanu" userId="764ad0a8f9813b4f" providerId="LiveId" clId="{0CD8BECF-BF66-4E92-A25D-71CE877994C1}" dt="2026-03-01T05:24:51.412" v="4061" actId="20577"/>
          <ac:spMkLst>
            <pc:docMk/>
            <pc:sldMk cId="1009303420" sldId="257"/>
            <ac:spMk id="3" creationId="{8497DE2B-4CC2-3B10-6DC0-16AC6395BF0D}"/>
          </ac:spMkLst>
        </pc:spChg>
        <pc:spChg chg="add mod">
          <ac:chgData name="Marian Geamanu" userId="764ad0a8f9813b4f" providerId="LiveId" clId="{0CD8BECF-BF66-4E92-A25D-71CE877994C1}" dt="2026-02-28T23:27:34.106" v="3992" actId="790"/>
          <ac:spMkLst>
            <pc:docMk/>
            <pc:sldMk cId="1009303420" sldId="257"/>
            <ac:spMk id="7" creationId="{B62CCD82-FF1E-3305-2E9F-3D53388EEA3B}"/>
          </ac:spMkLst>
        </pc:spChg>
        <pc:picChg chg="add mod">
          <ac:chgData name="Marian Geamanu" userId="764ad0a8f9813b4f" providerId="LiveId" clId="{0CD8BECF-BF66-4E92-A25D-71CE877994C1}" dt="2026-02-28T11:39:41.732" v="1699" actId="14100"/>
          <ac:picMkLst>
            <pc:docMk/>
            <pc:sldMk cId="1009303420" sldId="257"/>
            <ac:picMk id="2" creationId="{69841502-42B9-2A7B-41FD-8F98B518F2BB}"/>
          </ac:picMkLst>
        </pc:picChg>
      </pc:sldChg>
      <pc:sldChg chg="addSp delSp modSp new mod modTransition setBg">
        <pc:chgData name="Marian Geamanu" userId="764ad0a8f9813b4f" providerId="LiveId" clId="{0CD8BECF-BF66-4E92-A25D-71CE877994C1}" dt="2026-03-01T15:34:46.838" v="4112"/>
        <pc:sldMkLst>
          <pc:docMk/>
          <pc:sldMk cId="3060141609" sldId="258"/>
        </pc:sldMkLst>
        <pc:spChg chg="add mod">
          <ac:chgData name="Marian Geamanu" userId="764ad0a8f9813b4f" providerId="LiveId" clId="{0CD8BECF-BF66-4E92-A25D-71CE877994C1}" dt="2026-02-28T23:27:34.106" v="3992" actId="790"/>
          <ac:spMkLst>
            <pc:docMk/>
            <pc:sldMk cId="3060141609" sldId="258"/>
            <ac:spMk id="4" creationId="{B521B3E7-A20B-B379-8A53-3608C026ED98}"/>
          </ac:spMkLst>
        </pc:spChg>
        <pc:spChg chg="add mod">
          <ac:chgData name="Marian Geamanu" userId="764ad0a8f9813b4f" providerId="LiveId" clId="{0CD8BECF-BF66-4E92-A25D-71CE877994C1}" dt="2026-02-28T23:27:34.106" v="3992" actId="790"/>
          <ac:spMkLst>
            <pc:docMk/>
            <pc:sldMk cId="3060141609" sldId="258"/>
            <ac:spMk id="5" creationId="{F1B4639E-AE2A-FFF3-AED6-29476536E984}"/>
          </ac:spMkLst>
        </pc:spChg>
      </pc:sldChg>
      <pc:sldChg chg="addSp modSp new mod modTransition setBg">
        <pc:chgData name="Marian Geamanu" userId="764ad0a8f9813b4f" providerId="LiveId" clId="{0CD8BECF-BF66-4E92-A25D-71CE877994C1}" dt="2026-03-01T15:34:46.838" v="4112"/>
        <pc:sldMkLst>
          <pc:docMk/>
          <pc:sldMk cId="1540148669" sldId="259"/>
        </pc:sldMkLst>
        <pc:spChg chg="add mod">
          <ac:chgData name="Marian Geamanu" userId="764ad0a8f9813b4f" providerId="LiveId" clId="{0CD8BECF-BF66-4E92-A25D-71CE877994C1}" dt="2026-02-28T23:45:49.703" v="4001" actId="20577"/>
          <ac:spMkLst>
            <pc:docMk/>
            <pc:sldMk cId="1540148669" sldId="259"/>
            <ac:spMk id="4" creationId="{0508A80B-0958-2887-BC0A-8D9AA2C88E57}"/>
          </ac:spMkLst>
        </pc:spChg>
        <pc:spChg chg="add mod">
          <ac:chgData name="Marian Geamanu" userId="764ad0a8f9813b4f" providerId="LiveId" clId="{0CD8BECF-BF66-4E92-A25D-71CE877994C1}" dt="2026-02-28T23:27:34.106" v="3992" actId="790"/>
          <ac:spMkLst>
            <pc:docMk/>
            <pc:sldMk cId="1540148669" sldId="259"/>
            <ac:spMk id="6" creationId="{62801FAF-BF76-0BFF-1F8D-1B1F23A4C9B1}"/>
          </ac:spMkLst>
        </pc:spChg>
        <pc:picChg chg="add mod">
          <ac:chgData name="Marian Geamanu" userId="764ad0a8f9813b4f" providerId="LiveId" clId="{0CD8BECF-BF66-4E92-A25D-71CE877994C1}" dt="2026-02-27T16:42:50.693" v="1072" actId="14100"/>
          <ac:picMkLst>
            <pc:docMk/>
            <pc:sldMk cId="1540148669" sldId="259"/>
            <ac:picMk id="2" creationId="{4F696D75-881F-2E16-082D-3560250D58DE}"/>
          </ac:picMkLst>
        </pc:picChg>
      </pc:sldChg>
      <pc:sldChg chg="addSp delSp modSp new mod modTransition setBg">
        <pc:chgData name="Marian Geamanu" userId="764ad0a8f9813b4f" providerId="LiveId" clId="{0CD8BECF-BF66-4E92-A25D-71CE877994C1}" dt="2026-03-01T15:34:46.838" v="4112"/>
        <pc:sldMkLst>
          <pc:docMk/>
          <pc:sldMk cId="4218868542" sldId="260"/>
        </pc:sldMkLst>
        <pc:spChg chg="add mod ord">
          <ac:chgData name="Marian Geamanu" userId="764ad0a8f9813b4f" providerId="LiveId" clId="{0CD8BECF-BF66-4E92-A25D-71CE877994C1}" dt="2026-02-28T23:46:26.637" v="4003"/>
          <ac:spMkLst>
            <pc:docMk/>
            <pc:sldMk cId="4218868542" sldId="260"/>
            <ac:spMk id="3" creationId="{7DF12F86-BACB-D869-4CA2-5603535AAFE9}"/>
          </ac:spMkLst>
        </pc:spChg>
        <pc:spChg chg="add mod">
          <ac:chgData name="Marian Geamanu" userId="764ad0a8f9813b4f" providerId="LiveId" clId="{0CD8BECF-BF66-4E92-A25D-71CE877994C1}" dt="2026-02-28T23:27:34.106" v="3992" actId="790"/>
          <ac:spMkLst>
            <pc:docMk/>
            <pc:sldMk cId="4218868542" sldId="260"/>
            <ac:spMk id="7" creationId="{CD88DF03-B79C-4165-DA3D-4E856DCB3A87}"/>
          </ac:spMkLst>
        </pc:spChg>
        <pc:picChg chg="add mod">
          <ac:chgData name="Marian Geamanu" userId="764ad0a8f9813b4f" providerId="LiveId" clId="{0CD8BECF-BF66-4E92-A25D-71CE877994C1}" dt="2026-02-28T19:07:12.672" v="2499" actId="14100"/>
          <ac:picMkLst>
            <pc:docMk/>
            <pc:sldMk cId="4218868542" sldId="260"/>
            <ac:picMk id="2" creationId="{5F7F9257-E5B2-1B74-B06A-5D7932ED2277}"/>
          </ac:picMkLst>
        </pc:picChg>
      </pc:sldChg>
      <pc:sldChg chg="addSp modSp new mod modTransition setBg">
        <pc:chgData name="Marian Geamanu" userId="764ad0a8f9813b4f" providerId="LiveId" clId="{0CD8BECF-BF66-4E92-A25D-71CE877994C1}" dt="2026-03-01T15:34:46.838" v="4112"/>
        <pc:sldMkLst>
          <pc:docMk/>
          <pc:sldMk cId="1284967518" sldId="261"/>
        </pc:sldMkLst>
        <pc:spChg chg="add mod">
          <ac:chgData name="Marian Geamanu" userId="764ad0a8f9813b4f" providerId="LiveId" clId="{0CD8BECF-BF66-4E92-A25D-71CE877994C1}" dt="2026-02-28T23:27:34.106" v="3992" actId="790"/>
          <ac:spMkLst>
            <pc:docMk/>
            <pc:sldMk cId="1284967518" sldId="261"/>
            <ac:spMk id="4" creationId="{315663C9-0366-0367-D602-0D931A5E372D}"/>
          </ac:spMkLst>
        </pc:spChg>
        <pc:spChg chg="add mod">
          <ac:chgData name="Marian Geamanu" userId="764ad0a8f9813b4f" providerId="LiveId" clId="{0CD8BECF-BF66-4E92-A25D-71CE877994C1}" dt="2026-02-28T23:27:34.106" v="3992" actId="790"/>
          <ac:spMkLst>
            <pc:docMk/>
            <pc:sldMk cId="1284967518" sldId="261"/>
            <ac:spMk id="6" creationId="{CEADA746-E530-E6BB-ECA0-6FA0AC1CEEB5}"/>
          </ac:spMkLst>
        </pc:spChg>
        <pc:spChg chg="add mod">
          <ac:chgData name="Marian Geamanu" userId="764ad0a8f9813b4f" providerId="LiveId" clId="{0CD8BECF-BF66-4E92-A25D-71CE877994C1}" dt="2026-02-28T23:27:34.106" v="3992" actId="790"/>
          <ac:spMkLst>
            <pc:docMk/>
            <pc:sldMk cId="1284967518" sldId="261"/>
            <ac:spMk id="8" creationId="{45C51453-0175-BA8E-4758-DED37F707E3E}"/>
          </ac:spMkLst>
        </pc:spChg>
        <pc:picChg chg="add mod">
          <ac:chgData name="Marian Geamanu" userId="764ad0a8f9813b4f" providerId="LiveId" clId="{0CD8BECF-BF66-4E92-A25D-71CE877994C1}" dt="2026-02-27T22:28:07.760" v="1258" actId="14100"/>
          <ac:picMkLst>
            <pc:docMk/>
            <pc:sldMk cId="1284967518" sldId="261"/>
            <ac:picMk id="2" creationId="{9D5DE477-94F9-568A-FC37-FC46BE375B92}"/>
          </ac:picMkLst>
        </pc:picChg>
      </pc:sldChg>
      <pc:sldChg chg="addSp modSp new mod modTransition setBg">
        <pc:chgData name="Marian Geamanu" userId="764ad0a8f9813b4f" providerId="LiveId" clId="{0CD8BECF-BF66-4E92-A25D-71CE877994C1}" dt="2026-03-01T15:34:46.838" v="4112"/>
        <pc:sldMkLst>
          <pc:docMk/>
          <pc:sldMk cId="237970693" sldId="262"/>
        </pc:sldMkLst>
        <pc:spChg chg="add mod">
          <ac:chgData name="Marian Geamanu" userId="764ad0a8f9813b4f" providerId="LiveId" clId="{0CD8BECF-BF66-4E92-A25D-71CE877994C1}" dt="2026-03-01T05:29:31.045" v="4094" actId="20577"/>
          <ac:spMkLst>
            <pc:docMk/>
            <pc:sldMk cId="237970693" sldId="262"/>
            <ac:spMk id="3" creationId="{21EDA2A8-2B45-DBE7-B080-17C80CDFA300}"/>
          </ac:spMkLst>
        </pc:spChg>
        <pc:spChg chg="add mod">
          <ac:chgData name="Marian Geamanu" userId="764ad0a8f9813b4f" providerId="LiveId" clId="{0CD8BECF-BF66-4E92-A25D-71CE877994C1}" dt="2026-02-28T23:27:34.106" v="3992" actId="790"/>
          <ac:spMkLst>
            <pc:docMk/>
            <pc:sldMk cId="237970693" sldId="262"/>
            <ac:spMk id="6" creationId="{2778D358-7BD2-FFE6-3E4A-93E77D05501C}"/>
          </ac:spMkLst>
        </pc:spChg>
        <pc:picChg chg="add mod">
          <ac:chgData name="Marian Geamanu" userId="764ad0a8f9813b4f" providerId="LiveId" clId="{0CD8BECF-BF66-4E92-A25D-71CE877994C1}" dt="2026-02-28T00:32:48.557" v="1420" actId="1076"/>
          <ac:picMkLst>
            <pc:docMk/>
            <pc:sldMk cId="237970693" sldId="262"/>
            <ac:picMk id="4" creationId="{315166C9-241D-EC74-E550-EC1A52147147}"/>
          </ac:picMkLst>
        </pc:picChg>
      </pc:sldChg>
      <pc:sldChg chg="addSp delSp modSp new mod modTransition setBg modAnim">
        <pc:chgData name="Marian Geamanu" userId="764ad0a8f9813b4f" providerId="LiveId" clId="{0CD8BECF-BF66-4E92-A25D-71CE877994C1}" dt="2026-03-01T15:34:46.838" v="4112"/>
        <pc:sldMkLst>
          <pc:docMk/>
          <pc:sldMk cId="1399182359" sldId="263"/>
        </pc:sldMkLst>
        <pc:spChg chg="add mod">
          <ac:chgData name="Marian Geamanu" userId="764ad0a8f9813b4f" providerId="LiveId" clId="{0CD8BECF-BF66-4E92-A25D-71CE877994C1}" dt="2026-02-28T23:27:34.106" v="3992" actId="790"/>
          <ac:spMkLst>
            <pc:docMk/>
            <pc:sldMk cId="1399182359" sldId="263"/>
            <ac:spMk id="5" creationId="{17E4F38D-4F9D-BC74-D704-EEC044E4E3F0}"/>
          </ac:spMkLst>
        </pc:spChg>
        <pc:spChg chg="add mod">
          <ac:chgData name="Marian Geamanu" userId="764ad0a8f9813b4f" providerId="LiveId" clId="{0CD8BECF-BF66-4E92-A25D-71CE877994C1}" dt="2026-02-28T23:27:34.106" v="3992" actId="790"/>
          <ac:spMkLst>
            <pc:docMk/>
            <pc:sldMk cId="1399182359" sldId="263"/>
            <ac:spMk id="8" creationId="{BA96B696-B3FE-EDB5-A1FF-6D0EE01C4C2D}"/>
          </ac:spMkLst>
        </pc:spChg>
        <pc:picChg chg="add mod">
          <ac:chgData name="Marian Geamanu" userId="764ad0a8f9813b4f" providerId="LiveId" clId="{0CD8BECF-BF66-4E92-A25D-71CE877994C1}" dt="2026-02-28T19:12:28.953" v="2515" actId="14861"/>
          <ac:picMkLst>
            <pc:docMk/>
            <pc:sldMk cId="1399182359" sldId="263"/>
            <ac:picMk id="6" creationId="{7B06E5CC-D35E-7B7E-9FBC-51921C7AF323}"/>
          </ac:picMkLst>
        </pc:picChg>
        <pc:picChg chg="add del mod">
          <ac:chgData name="Marian Geamanu" userId="764ad0a8f9813b4f" providerId="LiveId" clId="{0CD8BECF-BF66-4E92-A25D-71CE877994C1}" dt="2026-03-01T14:45:26.138" v="4104"/>
          <ac:picMkLst>
            <pc:docMk/>
            <pc:sldMk cId="1399182359" sldId="263"/>
            <ac:picMk id="12" creationId="{36422049-169F-DBDF-A985-FF6A19B37ECF}"/>
          </ac:picMkLst>
        </pc:picChg>
        <pc:picChg chg="add mod ord">
          <ac:chgData name="Marian Geamanu" userId="764ad0a8f9813b4f" providerId="LiveId" clId="{0CD8BECF-BF66-4E92-A25D-71CE877994C1}" dt="2026-03-01T14:45:25.894" v="4102" actId="34307"/>
          <ac:picMkLst>
            <pc:docMk/>
            <pc:sldMk cId="1399182359" sldId="263"/>
            <ac:picMk id="13" creationId="{4B20C640-14A6-C67E-BE33-4C773EE6439C}"/>
          </ac:picMkLst>
        </pc:picChg>
      </pc:sldChg>
      <pc:sldChg chg="addSp delSp modSp new mod modTransition setBg modAnim">
        <pc:chgData name="Marian Geamanu" userId="764ad0a8f9813b4f" providerId="LiveId" clId="{0CD8BECF-BF66-4E92-A25D-71CE877994C1}" dt="2026-03-01T15:34:46.838" v="4112"/>
        <pc:sldMkLst>
          <pc:docMk/>
          <pc:sldMk cId="435110015" sldId="264"/>
        </pc:sldMkLst>
        <pc:spChg chg="add mod">
          <ac:chgData name="Marian Geamanu" userId="764ad0a8f9813b4f" providerId="LiveId" clId="{0CD8BECF-BF66-4E92-A25D-71CE877994C1}" dt="2026-02-28T23:27:34.106" v="3992" actId="790"/>
          <ac:spMkLst>
            <pc:docMk/>
            <pc:sldMk cId="435110015" sldId="264"/>
            <ac:spMk id="5" creationId="{199AB33F-266B-945C-6DDF-A26EB98CAD6F}"/>
          </ac:spMkLst>
        </pc:spChg>
        <pc:spChg chg="add mod">
          <ac:chgData name="Marian Geamanu" userId="764ad0a8f9813b4f" providerId="LiveId" clId="{0CD8BECF-BF66-4E92-A25D-71CE877994C1}" dt="2026-03-01T00:09:11.368" v="4004" actId="313"/>
          <ac:spMkLst>
            <pc:docMk/>
            <pc:sldMk cId="435110015" sldId="264"/>
            <ac:spMk id="7" creationId="{67FF5C3F-E580-D75B-2E70-F4F029AC9F16}"/>
          </ac:spMkLst>
        </pc:spChg>
        <pc:picChg chg="add mod">
          <ac:chgData name="Marian Geamanu" userId="764ad0a8f9813b4f" providerId="LiveId" clId="{0CD8BECF-BF66-4E92-A25D-71CE877994C1}" dt="2026-02-28T01:38:26.306" v="1614" actId="14100"/>
          <ac:picMkLst>
            <pc:docMk/>
            <pc:sldMk cId="435110015" sldId="264"/>
            <ac:picMk id="2" creationId="{20827AF7-17A4-EB82-3931-F61B2BEE52B5}"/>
          </ac:picMkLst>
        </pc:picChg>
        <pc:picChg chg="add del mod">
          <ac:chgData name="Marian Geamanu" userId="764ad0a8f9813b4f" providerId="LiveId" clId="{0CD8BECF-BF66-4E92-A25D-71CE877994C1}" dt="2026-03-01T14:45:26.138" v="4104"/>
          <ac:picMkLst>
            <pc:docMk/>
            <pc:sldMk cId="435110015" sldId="264"/>
            <ac:picMk id="9" creationId="{47FF1980-0BCC-9FB1-8DC6-EA27D8E6B66A}"/>
          </ac:picMkLst>
        </pc:picChg>
        <pc:picChg chg="add mod ord">
          <ac:chgData name="Marian Geamanu" userId="764ad0a8f9813b4f" providerId="LiveId" clId="{0CD8BECF-BF66-4E92-A25D-71CE877994C1}" dt="2026-03-01T14:45:25.971" v="4103" actId="34307"/>
          <ac:picMkLst>
            <pc:docMk/>
            <pc:sldMk cId="435110015" sldId="264"/>
            <ac:picMk id="12" creationId="{44DC82C9-4D5D-09A9-2B9E-1DA8DE432F92}"/>
          </ac:picMkLst>
        </pc:picChg>
      </pc:sldChg>
      <pc:sldChg chg="addSp delSp modSp new mod modTransition setBg">
        <pc:chgData name="Marian Geamanu" userId="764ad0a8f9813b4f" providerId="LiveId" clId="{0CD8BECF-BF66-4E92-A25D-71CE877994C1}" dt="2026-03-01T15:34:46.838" v="4112"/>
        <pc:sldMkLst>
          <pc:docMk/>
          <pc:sldMk cId="644634463" sldId="265"/>
        </pc:sldMkLst>
        <pc:spChg chg="add mod">
          <ac:chgData name="Marian Geamanu" userId="764ad0a8f9813b4f" providerId="LiveId" clId="{0CD8BECF-BF66-4E92-A25D-71CE877994C1}" dt="2026-02-28T23:27:34.106" v="3992" actId="790"/>
          <ac:spMkLst>
            <pc:docMk/>
            <pc:sldMk cId="644634463" sldId="265"/>
            <ac:spMk id="3" creationId="{84DB259F-C486-B0E3-CBEC-082A7C04E675}"/>
          </ac:spMkLst>
        </pc:spChg>
        <pc:spChg chg="add mod">
          <ac:chgData name="Marian Geamanu" userId="764ad0a8f9813b4f" providerId="LiveId" clId="{0CD8BECF-BF66-4E92-A25D-71CE877994C1}" dt="2026-02-28T23:27:34.106" v="3992" actId="790"/>
          <ac:spMkLst>
            <pc:docMk/>
            <pc:sldMk cId="644634463" sldId="265"/>
            <ac:spMk id="9" creationId="{A0594EFD-71A6-BF79-CEAD-9A611C4DD638}"/>
          </ac:spMkLst>
        </pc:spChg>
        <pc:picChg chg="add mod modCrop">
          <ac:chgData name="Marian Geamanu" userId="764ad0a8f9813b4f" providerId="LiveId" clId="{0CD8BECF-BF66-4E92-A25D-71CE877994C1}" dt="2026-02-28T17:47:34.676" v="2446" actId="14100"/>
          <ac:picMkLst>
            <pc:docMk/>
            <pc:sldMk cId="644634463" sldId="265"/>
            <ac:picMk id="5" creationId="{B7C63FF2-5537-2414-9C5E-B68BC9CEE7C7}"/>
          </ac:picMkLst>
        </pc:picChg>
      </pc:sldChg>
      <pc:sldChg chg="addSp delSp modSp new mod modTransition setBg">
        <pc:chgData name="Marian Geamanu" userId="764ad0a8f9813b4f" providerId="LiveId" clId="{0CD8BECF-BF66-4E92-A25D-71CE877994C1}" dt="2026-03-01T15:34:46.838" v="4112"/>
        <pc:sldMkLst>
          <pc:docMk/>
          <pc:sldMk cId="1687049303" sldId="266"/>
        </pc:sldMkLst>
        <pc:spChg chg="add mod">
          <ac:chgData name="Marian Geamanu" userId="764ad0a8f9813b4f" providerId="LiveId" clId="{0CD8BECF-BF66-4E92-A25D-71CE877994C1}" dt="2026-02-28T23:27:34.106" v="3992" actId="790"/>
          <ac:spMkLst>
            <pc:docMk/>
            <pc:sldMk cId="1687049303" sldId="266"/>
            <ac:spMk id="3" creationId="{4455EC91-540F-6961-6103-7FC0F7FA30F4}"/>
          </ac:spMkLst>
        </pc:spChg>
        <pc:spChg chg="add mod">
          <ac:chgData name="Marian Geamanu" userId="764ad0a8f9813b4f" providerId="LiveId" clId="{0CD8BECF-BF66-4E92-A25D-71CE877994C1}" dt="2026-03-01T05:38:12.364" v="4096" actId="20577"/>
          <ac:spMkLst>
            <pc:docMk/>
            <pc:sldMk cId="1687049303" sldId="266"/>
            <ac:spMk id="7" creationId="{29FE7CC3-5A20-D973-4E4E-B0E8D642120B}"/>
          </ac:spMkLst>
        </pc:spChg>
        <pc:picChg chg="add del mod modCrop">
          <ac:chgData name="Marian Geamanu" userId="764ad0a8f9813b4f" providerId="LiveId" clId="{0CD8BECF-BF66-4E92-A25D-71CE877994C1}" dt="2026-02-28T17:45:13.161" v="2434" actId="1076"/>
          <ac:picMkLst>
            <pc:docMk/>
            <pc:sldMk cId="1687049303" sldId="266"/>
            <ac:picMk id="5" creationId="{812F5977-8EF3-1B04-F6C8-F459B2AEB194}"/>
          </ac:picMkLst>
        </pc:picChg>
      </pc:sldChg>
      <pc:sldChg chg="addSp delSp modSp new mod modTransition setBg">
        <pc:chgData name="Marian Geamanu" userId="764ad0a8f9813b4f" providerId="LiveId" clId="{0CD8BECF-BF66-4E92-A25D-71CE877994C1}" dt="2026-03-01T15:34:46.838" v="4112"/>
        <pc:sldMkLst>
          <pc:docMk/>
          <pc:sldMk cId="1786398631" sldId="267"/>
        </pc:sldMkLst>
        <pc:spChg chg="add mod">
          <ac:chgData name="Marian Geamanu" userId="764ad0a8f9813b4f" providerId="LiveId" clId="{0CD8BECF-BF66-4E92-A25D-71CE877994C1}" dt="2026-02-28T23:27:34.106" v="3992" actId="790"/>
          <ac:spMkLst>
            <pc:docMk/>
            <pc:sldMk cId="1786398631" sldId="267"/>
            <ac:spMk id="11" creationId="{A250B717-EE8F-E36F-1FF1-79FF78976A57}"/>
          </ac:spMkLst>
        </pc:spChg>
        <pc:spChg chg="add mod ord">
          <ac:chgData name="Marian Geamanu" userId="764ad0a8f9813b4f" providerId="LiveId" clId="{0CD8BECF-BF66-4E92-A25D-71CE877994C1}" dt="2026-02-28T23:27:34.106" v="3992" actId="790"/>
          <ac:spMkLst>
            <pc:docMk/>
            <pc:sldMk cId="1786398631" sldId="267"/>
            <ac:spMk id="13" creationId="{7C93EC7F-6856-9624-8BBA-219C5948FC4F}"/>
          </ac:spMkLst>
        </pc:spChg>
        <pc:picChg chg="add mod ord">
          <ac:chgData name="Marian Geamanu" userId="764ad0a8f9813b4f" providerId="LiveId" clId="{0CD8BECF-BF66-4E92-A25D-71CE877994C1}" dt="2026-02-28T16:03:50.627" v="2055" actId="26606"/>
          <ac:picMkLst>
            <pc:docMk/>
            <pc:sldMk cId="1786398631" sldId="267"/>
            <ac:picMk id="9" creationId="{4FD1CB20-64CE-0B3E-9917-894E0EAB8FF8}"/>
          </ac:picMkLst>
        </pc:picChg>
        <pc:picChg chg="add mod">
          <ac:chgData name="Marian Geamanu" userId="764ad0a8f9813b4f" providerId="LiveId" clId="{0CD8BECF-BF66-4E92-A25D-71CE877994C1}" dt="2026-02-28T16:08:02.837" v="2080" actId="14100"/>
          <ac:picMkLst>
            <pc:docMk/>
            <pc:sldMk cId="1786398631" sldId="267"/>
            <ac:picMk id="17" creationId="{EAB0AC30-7646-5D8D-3B69-4A6A6D608822}"/>
          </ac:picMkLst>
        </pc:picChg>
      </pc:sldChg>
      <pc:sldChg chg="addSp delSp modSp new mod modTransition setBg">
        <pc:chgData name="Marian Geamanu" userId="764ad0a8f9813b4f" providerId="LiveId" clId="{0CD8BECF-BF66-4E92-A25D-71CE877994C1}" dt="2026-03-01T15:34:46.838" v="4112"/>
        <pc:sldMkLst>
          <pc:docMk/>
          <pc:sldMk cId="1441430231" sldId="268"/>
        </pc:sldMkLst>
        <pc:spChg chg="add mod">
          <ac:chgData name="Marian Geamanu" userId="764ad0a8f9813b4f" providerId="LiveId" clId="{0CD8BECF-BF66-4E92-A25D-71CE877994C1}" dt="2026-02-28T23:27:34.106" v="3992" actId="790"/>
          <ac:spMkLst>
            <pc:docMk/>
            <pc:sldMk cId="1441430231" sldId="268"/>
            <ac:spMk id="7" creationId="{D3DCF03D-2BE7-FA38-9C93-09330C9A7F68}"/>
          </ac:spMkLst>
        </pc:spChg>
        <pc:spChg chg="add mod">
          <ac:chgData name="Marian Geamanu" userId="764ad0a8f9813b4f" providerId="LiveId" clId="{0CD8BECF-BF66-4E92-A25D-71CE877994C1}" dt="2026-02-28T23:27:34.106" v="3992" actId="790"/>
          <ac:spMkLst>
            <pc:docMk/>
            <pc:sldMk cId="1441430231" sldId="268"/>
            <ac:spMk id="11" creationId="{B4E72E6D-E548-68CF-1EE9-D8BF3969D472}"/>
          </ac:spMkLst>
        </pc:spChg>
        <pc:spChg chg="add mod">
          <ac:chgData name="Marian Geamanu" userId="764ad0a8f9813b4f" providerId="LiveId" clId="{0CD8BECF-BF66-4E92-A25D-71CE877994C1}" dt="2026-02-28T23:27:34.106" v="3992" actId="790"/>
          <ac:spMkLst>
            <pc:docMk/>
            <pc:sldMk cId="1441430231" sldId="268"/>
            <ac:spMk id="13" creationId="{6422416A-0D49-7FE4-DC05-81315A0E7789}"/>
          </ac:spMkLst>
        </pc:spChg>
        <pc:spChg chg="add mod">
          <ac:chgData name="Marian Geamanu" userId="764ad0a8f9813b4f" providerId="LiveId" clId="{0CD8BECF-BF66-4E92-A25D-71CE877994C1}" dt="2026-02-28T23:27:34.106" v="3992" actId="790"/>
          <ac:spMkLst>
            <pc:docMk/>
            <pc:sldMk cId="1441430231" sldId="268"/>
            <ac:spMk id="15" creationId="{6D00F169-864B-71FE-EE7A-BD3AF67D3D73}"/>
          </ac:spMkLst>
        </pc:spChg>
        <pc:picChg chg="add mod">
          <ac:chgData name="Marian Geamanu" userId="764ad0a8f9813b4f" providerId="LiveId" clId="{0CD8BECF-BF66-4E92-A25D-71CE877994C1}" dt="2026-02-28T22:03:14.628" v="3489" actId="14100"/>
          <ac:picMkLst>
            <pc:docMk/>
            <pc:sldMk cId="1441430231" sldId="268"/>
            <ac:picMk id="5" creationId="{49E564F7-A575-E679-F113-8644959CB840}"/>
          </ac:picMkLst>
        </pc:picChg>
      </pc:sldChg>
      <pc:sldChg chg="addSp delSp modSp new mod modTransition setBg">
        <pc:chgData name="Marian Geamanu" userId="764ad0a8f9813b4f" providerId="LiveId" clId="{0CD8BECF-BF66-4E92-A25D-71CE877994C1}" dt="2026-03-01T15:34:46.838" v="4112"/>
        <pc:sldMkLst>
          <pc:docMk/>
          <pc:sldMk cId="3622619077" sldId="269"/>
        </pc:sldMkLst>
        <pc:spChg chg="add mod">
          <ac:chgData name="Marian Geamanu" userId="764ad0a8f9813b4f" providerId="LiveId" clId="{0CD8BECF-BF66-4E92-A25D-71CE877994C1}" dt="2026-02-28T23:27:34.106" v="3992" actId="790"/>
          <ac:spMkLst>
            <pc:docMk/>
            <pc:sldMk cId="3622619077" sldId="269"/>
            <ac:spMk id="3" creationId="{5992D4DB-2611-4E5D-9DF4-6DBA6F911CCF}"/>
          </ac:spMkLst>
        </pc:spChg>
        <pc:spChg chg="add mod">
          <ac:chgData name="Marian Geamanu" userId="764ad0a8f9813b4f" providerId="LiveId" clId="{0CD8BECF-BF66-4E92-A25D-71CE877994C1}" dt="2026-02-28T23:27:34.106" v="3992" actId="790"/>
          <ac:spMkLst>
            <pc:docMk/>
            <pc:sldMk cId="3622619077" sldId="269"/>
            <ac:spMk id="7" creationId="{8ACFFBD5-85B7-F972-B59F-FC7ADC5CA6C5}"/>
          </ac:spMkLst>
        </pc:spChg>
        <pc:spChg chg="add mod">
          <ac:chgData name="Marian Geamanu" userId="764ad0a8f9813b4f" providerId="LiveId" clId="{0CD8BECF-BF66-4E92-A25D-71CE877994C1}" dt="2026-02-28T23:27:34.106" v="3992" actId="790"/>
          <ac:spMkLst>
            <pc:docMk/>
            <pc:sldMk cId="3622619077" sldId="269"/>
            <ac:spMk id="9" creationId="{25102CCD-2CB6-483D-677B-E62FA88B9ED2}"/>
          </ac:spMkLst>
        </pc:spChg>
        <pc:picChg chg="add mod">
          <ac:chgData name="Marian Geamanu" userId="764ad0a8f9813b4f" providerId="LiveId" clId="{0CD8BECF-BF66-4E92-A25D-71CE877994C1}" dt="2026-02-28T22:22:58.765" v="3908" actId="14100"/>
          <ac:picMkLst>
            <pc:docMk/>
            <pc:sldMk cId="3622619077" sldId="269"/>
            <ac:picMk id="11" creationId="{AF242F4D-17B6-A5D1-3E77-D6B4DFEE6CCB}"/>
          </ac:picMkLst>
        </pc:picChg>
      </pc:sldChg>
      <pc:sldChg chg="addSp delSp modSp new mod modTransition setBg">
        <pc:chgData name="Marian Geamanu" userId="764ad0a8f9813b4f" providerId="LiveId" clId="{0CD8BECF-BF66-4E92-A25D-71CE877994C1}" dt="2026-03-01T15:34:46.838" v="4112"/>
        <pc:sldMkLst>
          <pc:docMk/>
          <pc:sldMk cId="226922910" sldId="270"/>
        </pc:sldMkLst>
        <pc:spChg chg="add mod">
          <ac:chgData name="Marian Geamanu" userId="764ad0a8f9813b4f" providerId="LiveId" clId="{0CD8BECF-BF66-4E92-A25D-71CE877994C1}" dt="2026-02-28T23:27:34.106" v="3992" actId="790"/>
          <ac:spMkLst>
            <pc:docMk/>
            <pc:sldMk cId="226922910" sldId="270"/>
            <ac:spMk id="3" creationId="{3C13DCBD-6CD8-939F-C165-AD2E97071AFA}"/>
          </ac:spMkLst>
        </pc:spChg>
        <pc:spChg chg="add mod">
          <ac:chgData name="Marian Geamanu" userId="764ad0a8f9813b4f" providerId="LiveId" clId="{0CD8BECF-BF66-4E92-A25D-71CE877994C1}" dt="2026-02-28T23:27:34.106" v="3992" actId="790"/>
          <ac:spMkLst>
            <pc:docMk/>
            <pc:sldMk cId="226922910" sldId="270"/>
            <ac:spMk id="5" creationId="{E7ABBD84-1508-842A-5B79-28A3578ECC82}"/>
          </ac:spMkLst>
        </pc:spChg>
        <pc:spChg chg="add mod">
          <ac:chgData name="Marian Geamanu" userId="764ad0a8f9813b4f" providerId="LiveId" clId="{0CD8BECF-BF66-4E92-A25D-71CE877994C1}" dt="2026-02-28T23:27:34.106" v="3992" actId="790"/>
          <ac:spMkLst>
            <pc:docMk/>
            <pc:sldMk cId="226922910" sldId="270"/>
            <ac:spMk id="9" creationId="{0ED4B8F7-9830-77A8-B32C-DF70050042DB}"/>
          </ac:spMkLst>
        </pc:spChg>
      </pc:sldChg>
      <pc:sldChg chg="addSp delSp modSp new mod modTransition setBg">
        <pc:chgData name="Marian Geamanu" userId="764ad0a8f9813b4f" providerId="LiveId" clId="{0CD8BECF-BF66-4E92-A25D-71CE877994C1}" dt="2026-03-01T15:34:46.838" v="4112"/>
        <pc:sldMkLst>
          <pc:docMk/>
          <pc:sldMk cId="2611108524" sldId="271"/>
        </pc:sldMkLst>
        <pc:spChg chg="add mod">
          <ac:chgData name="Marian Geamanu" userId="764ad0a8f9813b4f" providerId="LiveId" clId="{0CD8BECF-BF66-4E92-A25D-71CE877994C1}" dt="2026-02-28T23:27:34.106" v="3992" actId="790"/>
          <ac:spMkLst>
            <pc:docMk/>
            <pc:sldMk cId="2611108524" sldId="271"/>
            <ac:spMk id="5" creationId="{B9B864CE-1E0D-F0E5-FA92-6F35F736FF85}"/>
          </ac:spMkLst>
        </pc:spChg>
        <pc:spChg chg="add mod">
          <ac:chgData name="Marian Geamanu" userId="764ad0a8f9813b4f" providerId="LiveId" clId="{0CD8BECF-BF66-4E92-A25D-71CE877994C1}" dt="2026-02-28T23:27:34.106" v="3992" actId="790"/>
          <ac:spMkLst>
            <pc:docMk/>
            <pc:sldMk cId="2611108524" sldId="271"/>
            <ac:spMk id="7" creationId="{3358F131-123E-B970-68BA-B3713DF83394}"/>
          </ac:spMkLst>
        </pc:spChg>
      </pc:sldChg>
      <pc:sldChg chg="addSp modSp new mod modTransition setBg">
        <pc:chgData name="Marian Geamanu" userId="764ad0a8f9813b4f" providerId="LiveId" clId="{0CD8BECF-BF66-4E92-A25D-71CE877994C1}" dt="2026-03-01T15:34:46.838" v="4112"/>
        <pc:sldMkLst>
          <pc:docMk/>
          <pc:sldMk cId="3629511102" sldId="272"/>
        </pc:sldMkLst>
        <pc:spChg chg="add mod">
          <ac:chgData name="Marian Geamanu" userId="764ad0a8f9813b4f" providerId="LiveId" clId="{0CD8BECF-BF66-4E92-A25D-71CE877994C1}" dt="2026-02-28T23:27:34.106" v="3992" actId="790"/>
          <ac:spMkLst>
            <pc:docMk/>
            <pc:sldMk cId="3629511102" sldId="272"/>
            <ac:spMk id="3" creationId="{4F7272FD-05E0-6A66-D6A2-A5B051EBB73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3/2/2026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2602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3/2/2026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06605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3/2/2026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4000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3/2/2026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30334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3/2/2026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49467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3/2/2026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372605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3/2/2026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36455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3/2/2026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15337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3/2/2026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32237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3/2/2026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03983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3/2/2026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68450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3/2/2026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064947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89" r:id="rId6"/>
    <p:sldLayoutId id="2147483685" r:id="rId7"/>
    <p:sldLayoutId id="2147483686" r:id="rId8"/>
    <p:sldLayoutId id="2147483687" r:id="rId9"/>
    <p:sldLayoutId id="2147483688" r:id="rId10"/>
    <p:sldLayoutId id="2147483690"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2.m4a"/><Relationship Id="rId7"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video" Target="../media/media3.mp4"/><Relationship Id="rId5" Type="http://schemas.microsoft.com/office/2007/relationships/media" Target="../media/media3.mp4"/><Relationship Id="rId10" Type="http://schemas.openxmlformats.org/officeDocument/2006/relationships/image" Target="../media/image3.png"/><Relationship Id="rId4" Type="http://schemas.openxmlformats.org/officeDocument/2006/relationships/audio" Target="../media/media2.m4a"/><Relationship Id="rId9"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www.creativemoment.im/dancing/brainhealth/" TargetMode="External"/><Relationship Id="rId2" Type="http://schemas.openxmlformats.org/officeDocument/2006/relationships/image" Target="../media/image4.jp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nurse24.it/infermiere/attualita-infermieri/cgil-cisl-uil-fp-infermiere-famiglia-sia-dipendente-ssn.html" TargetMode="External"/><Relationship Id="rId2" Type="http://schemas.openxmlformats.org/officeDocument/2006/relationships/image" Target="../media/image9.jp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4.sv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3.png"/><Relationship Id="rId5" Type="http://schemas.openxmlformats.org/officeDocument/2006/relationships/image" Target="../media/image2.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5" Type="http://schemas.openxmlformats.org/officeDocument/2006/relationships/image" Target="../media/image14.sv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1"/>
          </a:p>
        </p:txBody>
      </p:sp>
      <p:sp>
        <p:nvSpPr>
          <p:cNvPr id="2" name="Titlu 1">
            <a:extLst>
              <a:ext uri="{FF2B5EF4-FFF2-40B4-BE49-F238E27FC236}">
                <a16:creationId xmlns:a16="http://schemas.microsoft.com/office/drawing/2014/main" id="{87706419-1FA1-4290-C9EC-CB696A2FC173}"/>
              </a:ext>
            </a:extLst>
          </p:cNvPr>
          <p:cNvSpPr>
            <a:spLocks noGrp="1"/>
          </p:cNvSpPr>
          <p:nvPr>
            <p:ph type="ctrTitle"/>
          </p:nvPr>
        </p:nvSpPr>
        <p:spPr>
          <a:xfrm>
            <a:off x="695326" y="4742029"/>
            <a:ext cx="10765912" cy="925950"/>
          </a:xfrm>
        </p:spPr>
        <p:txBody>
          <a:bodyPr>
            <a:noAutofit/>
          </a:bodyPr>
          <a:lstStyle/>
          <a:p>
            <a:pPr>
              <a:lnSpc>
                <a:spcPct val="90000"/>
              </a:lnSpc>
            </a:pPr>
            <a:r>
              <a:rPr lang="en-GB" sz="2000" b="1" noProof="1">
                <a:latin typeface="Century Schoolbook" panose="02040604050505020304" pitchFamily="18" charset="0"/>
              </a:rPr>
              <a:t>Student: Geamanu Marian Gherasim</a:t>
            </a:r>
            <a:br>
              <a:rPr lang="en-GB" sz="2000" b="1" noProof="1">
                <a:latin typeface="Century Schoolbook" panose="02040604050505020304" pitchFamily="18" charset="0"/>
              </a:rPr>
            </a:br>
            <a:r>
              <a:rPr lang="en-GB" sz="2000" b="1" noProof="1">
                <a:latin typeface="Century Schoolbook" panose="02040604050505020304" pitchFamily="18" charset="0"/>
              </a:rPr>
              <a:t>                                                           Student ID: 2310122</a:t>
            </a:r>
            <a:br>
              <a:rPr lang="en-GB" sz="2000" b="1" noProof="1">
                <a:latin typeface="Century Schoolbook" panose="02040604050505020304" pitchFamily="18" charset="0"/>
              </a:rPr>
            </a:br>
            <a:r>
              <a:rPr lang="en-GB" sz="2000" b="1" noProof="1">
                <a:latin typeface="Century Schoolbook" panose="02040604050505020304" pitchFamily="18" charset="0"/>
              </a:rPr>
              <a:t>”The care and empowerment of elderly individuals in the UK, converging on their assistance requirements while simultaneously attending to their functional abilities.”</a:t>
            </a:r>
          </a:p>
        </p:txBody>
      </p:sp>
      <p:pic>
        <p:nvPicPr>
          <p:cNvPr id="5" name="Imagine 4" descr="O imagine care conține text, Font, siglă, captură de ecran&#10;&#10;Conținutul generat de inteligența artificială poate fi incorect.">
            <a:extLst>
              <a:ext uri="{FF2B5EF4-FFF2-40B4-BE49-F238E27FC236}">
                <a16:creationId xmlns:a16="http://schemas.microsoft.com/office/drawing/2014/main" id="{26548891-2381-9AE6-934F-72617767F720}"/>
              </a:ext>
            </a:extLst>
          </p:cNvPr>
          <p:cNvPicPr>
            <a:picLocks noChangeAspect="1"/>
          </p:cNvPicPr>
          <p:nvPr/>
        </p:nvPicPr>
        <p:blipFill>
          <a:blip r:embed="rId8"/>
          <a:stretch>
            <a:fillRect/>
          </a:stretch>
        </p:blipFill>
        <p:spPr>
          <a:xfrm>
            <a:off x="441754" y="232453"/>
            <a:ext cx="11482516" cy="3437503"/>
          </a:xfrm>
          <a:prstGeom prst="rect">
            <a:avLst/>
          </a:prstGeom>
        </p:spPr>
      </p:pic>
      <p:cxnSp>
        <p:nvCxnSpPr>
          <p:cNvPr id="20" name="Straight Connector 19">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667603"/>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Sunet înregistrat">
            <a:hlinkClick r:id="" action="ppaction://media"/>
            <a:extLst>
              <a:ext uri="{FF2B5EF4-FFF2-40B4-BE49-F238E27FC236}">
                <a16:creationId xmlns:a16="http://schemas.microsoft.com/office/drawing/2014/main" id="{8CAD9539-53F8-595B-69D6-615B022EAA1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pic>
        <p:nvPicPr>
          <p:cNvPr id="4" name="Sunet înregistrat">
            <a:hlinkClick r:id="" action="ppaction://media"/>
            <a:extLst>
              <a:ext uri="{FF2B5EF4-FFF2-40B4-BE49-F238E27FC236}">
                <a16:creationId xmlns:a16="http://schemas.microsoft.com/office/drawing/2014/main" id="{EF003353-E39F-CFCD-19E4-1F5E7D234C52}"/>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5791200" y="3124200"/>
            <a:ext cx="609600" cy="609600"/>
          </a:xfrm>
          <a:prstGeom prst="rect">
            <a:avLst/>
          </a:prstGeom>
        </p:spPr>
      </p:pic>
      <p:pic>
        <p:nvPicPr>
          <p:cNvPr id="41" name="Video 40">
            <a:hlinkClick r:id="" action="ppaction://media"/>
            <a:extLst>
              <a:ext uri="{FF2B5EF4-FFF2-40B4-BE49-F238E27FC236}">
                <a16:creationId xmlns:a16="http://schemas.microsoft.com/office/drawing/2014/main" id="{1181B481-FA60-2E5F-8E63-39539783B9F8}"/>
              </a:ext>
            </a:extLst>
          </p:cNvPr>
          <p:cNvPicPr>
            <a:picLocks noChangeAspect="1"/>
          </p:cNvPicPr>
          <p:nvPr>
            <a:videoFile r:link="rId6"/>
            <p:extLst>
              <p:ext uri="{DAA4B4D4-6D71-4841-9C94-3DE7FCFB9230}">
                <p14:media xmlns:p14="http://schemas.microsoft.com/office/powerpoint/2010/main" r:embed="rId5"/>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30054727"/>
      </p:ext>
    </p:extLst>
  </p:cSld>
  <p:clrMapOvr>
    <a:masterClrMapping/>
  </p:clrMapOvr>
  <mc:AlternateContent xmlns:mc="http://schemas.openxmlformats.org/markup-compatibility/2006" xmlns:p14="http://schemas.microsoft.com/office/powerpoint/2010/main">
    <mc:Choice Requires="p14">
      <p:transition spd="slow" p14:dur="2000" advTm="908640"/>
    </mc:Choice>
    <mc:Fallback xmlns="">
      <p:transition spd="slow" advTm="908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3705" fill="hold"/>
                                        <p:tgtEl>
                                          <p:spTgt spid="3"/>
                                        </p:tgtEl>
                                      </p:cBhvr>
                                    </p:cmd>
                                  </p:childTnLst>
                                </p:cTn>
                              </p:par>
                            </p:childTnLst>
                          </p:cTn>
                        </p:par>
                        <p:par>
                          <p:cTn id="10" fill="hold">
                            <p:stCondLst>
                              <p:cond delay="3706"/>
                            </p:stCondLst>
                            <p:childTnLst>
                              <p:par>
                                <p:cTn id="11" presetID="1" presetClass="mediacall" presetSubtype="0" fill="hold" nodeType="afterEffect">
                                  <p:stCondLst>
                                    <p:cond delay="0"/>
                                  </p:stCondLst>
                                  <p:childTnLst>
                                    <p:cmd type="call" cmd="playFrom(0.0)">
                                      <p:cBhvr>
                                        <p:cTn id="12" dur="64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3"/>
                </p:tgtEl>
              </p:cMediaNode>
            </p:audio>
            <p:audio>
              <p:cMediaNode vol="80000">
                <p:cTn id="14" fill="hold" display="0">
                  <p:stCondLst>
                    <p:cond delay="indefinite"/>
                  </p:stCondLst>
                  <p:endCondLst>
                    <p:cond evt="onStopAudio" delay="0">
                      <p:tgtEl>
                        <p:sldTgt/>
                      </p:tgtEl>
                    </p:cond>
                  </p:endCondLst>
                </p:cTn>
                <p:tgtEl>
                  <p:spTgt spid="4"/>
                </p:tgtEl>
              </p:cMediaNode>
            </p:audio>
            <p:video>
              <p:cMediaNode vol="80000">
                <p:cTn id="15" fill="hold" display="0">
                  <p:stCondLst>
                    <p:cond delay="indefinite"/>
                  </p:stCondLst>
                </p:cTn>
                <p:tgtEl>
                  <p:spTgt spid="41"/>
                </p:tgtEl>
              </p:cMediaNode>
            </p:video>
            <p:seq concurrent="1" nextAc="seek">
              <p:cTn id="16" restart="whenNotActive" fill="hold" evtFilter="cancelBubble" nodeType="interactiveSeq">
                <p:stCondLst>
                  <p:cond evt="onClick" delay="0">
                    <p:tgtEl>
                      <p:spTgt spid="41"/>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1"/>
                                        </p:tgtEl>
                                      </p:cBhvr>
                                    </p:cmd>
                                  </p:childTnLst>
                                </p:cTn>
                              </p:par>
                            </p:childTnLst>
                          </p:cTn>
                        </p:par>
                      </p:childTnLst>
                    </p:cTn>
                  </p:par>
                </p:childTnLst>
              </p:cTn>
              <p:nextCondLst>
                <p:cond evt="onClick" delay="0">
                  <p:tgtEl>
                    <p:spTgt spid="41"/>
                  </p:tgtEl>
                </p:cond>
              </p:nextCondLst>
            </p:seq>
          </p:childTnLst>
        </p:cTn>
      </p:par>
    </p:tnLst>
  </p:timing>
  <p:extLst>
    <p:ext uri="{E180D4A7-C9FB-4DFB-919C-405C955672EB}">
      <p14:showEvtLst xmlns:p14="http://schemas.microsoft.com/office/powerpoint/2010/main">
        <p14:playEvt time="761" objId="3"/>
        <p14:playEvt time="4472" objId="4"/>
        <p14:stopEvt time="4497" objId="3"/>
        <p14:stopEvt time="10924" objId="4"/>
      </p14:showEvtLst>
    </p:ext>
  </p:extLs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6000"/>
            <a:lum/>
            <a:extLst>
              <a:ext uri="{837473B0-CC2E-450A-ABE3-18F120FF3D39}">
                <a1611:picAttrSrcUrl xmlns:a1611="http://schemas.microsoft.com/office/drawing/2016/11/main" r:id="rId3"/>
              </a:ext>
            </a:extLst>
          </a:blip>
          <a:srcRect/>
          <a:stretch>
            <a:fillRect l="-10000" r="-10000"/>
          </a:stretch>
        </a:blip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8497DE2B-4CC2-3B10-6DC0-16AC6395BF0D}"/>
              </a:ext>
            </a:extLst>
          </p:cNvPr>
          <p:cNvSpPr txBox="1"/>
          <p:nvPr/>
        </p:nvSpPr>
        <p:spPr>
          <a:xfrm>
            <a:off x="0" y="-210065"/>
            <a:ext cx="11442357" cy="5534336"/>
          </a:xfrm>
          <a:prstGeom prst="rect">
            <a:avLst/>
          </a:prstGeom>
          <a:noFill/>
        </p:spPr>
        <p:txBody>
          <a:bodyPr wrap="square">
            <a:spAutoFit/>
          </a:bodyPr>
          <a:lstStyle/>
          <a:p>
            <a:pPr algn="just">
              <a:lnSpc>
                <a:spcPct val="200000"/>
              </a:lnSpc>
            </a:pPr>
            <a:r>
              <a:rPr lang="en-GB" sz="2000" i="1" noProof="1">
                <a:latin typeface="Century Schoolbook" panose="02040604050505020304" pitchFamily="18" charset="0"/>
                <a:ea typeface="Calibri Light" panose="020F0302020204030204" pitchFamily="34" charset="0"/>
                <a:cs typeface="Calibri Light" panose="020F0302020204030204" pitchFamily="34" charset="0"/>
              </a:rPr>
              <a:t>As a starting point in this study, it is necessary to identify: ”What is meant by functional ability in the elderly.” </a:t>
            </a:r>
          </a:p>
          <a:p>
            <a:pPr algn="just">
              <a:lnSpc>
                <a:spcPct val="200000"/>
              </a:lnSpc>
            </a:pPr>
            <a:r>
              <a:rPr lang="en-GB" sz="2000" i="1" noProof="1">
                <a:latin typeface="Century Schoolbook" panose="02040604050505020304" pitchFamily="18" charset="0"/>
                <a:ea typeface="Calibri Light" panose="020F0302020204030204" pitchFamily="34" charset="0"/>
                <a:cs typeface="Calibri Light" panose="020F0302020204030204" pitchFamily="34" charset="0"/>
              </a:rPr>
              <a:t>In a journal article published </a:t>
            </a:r>
            <a:r>
              <a:rPr lang="ro-RO" sz="2000" i="1" noProof="1">
                <a:latin typeface="Century Schoolbook" panose="02040604050505020304" pitchFamily="18" charset="0"/>
                <a:ea typeface="Calibri Light" panose="020F0302020204030204" pitchFamily="34" charset="0"/>
                <a:cs typeface="Calibri Light" panose="020F0302020204030204" pitchFamily="34" charset="0"/>
              </a:rPr>
              <a:t>in January 2024 </a:t>
            </a:r>
            <a:r>
              <a:rPr lang="en-GB" sz="2000" i="1" noProof="1">
                <a:latin typeface="Century Schoolbook" panose="02040604050505020304" pitchFamily="18" charset="0"/>
                <a:ea typeface="Calibri Light" panose="020F0302020204030204" pitchFamily="34" charset="0"/>
                <a:cs typeface="Calibri Light" panose="020F0302020204030204" pitchFamily="34" charset="0"/>
              </a:rPr>
              <a:t>on the Oxford Academic platform, within "Age and Ageing -The International Clinical Geriatrics Journal",</a:t>
            </a:r>
            <a:r>
              <a:rPr lang="ro-RO" sz="2000" i="1" noProof="1">
                <a:latin typeface="Century Schoolbook" panose="02040604050505020304" pitchFamily="18" charset="0"/>
                <a:ea typeface="Calibri Light" panose="020F0302020204030204" pitchFamily="34" charset="0"/>
                <a:cs typeface="Calibri Light" panose="020F0302020204030204" pitchFamily="34" charset="0"/>
              </a:rPr>
              <a:t> </a:t>
            </a:r>
            <a:r>
              <a:rPr lang="en-GB" sz="2000" i="1" noProof="1">
                <a:latin typeface="Century Schoolbook" panose="02040604050505020304" pitchFamily="18" charset="0"/>
                <a:ea typeface="Calibri Light" panose="020F0302020204030204" pitchFamily="34" charset="0"/>
                <a:cs typeface="Calibri Light" panose="020F0302020204030204" pitchFamily="34" charset="0"/>
              </a:rPr>
              <a:t>the following data can be found:              </a:t>
            </a:r>
          </a:p>
          <a:p>
            <a:pPr algn="just">
              <a:lnSpc>
                <a:spcPct val="200000"/>
              </a:lnSpc>
            </a:pPr>
            <a:r>
              <a:rPr lang="en-GB" sz="2000" i="1" noProof="1">
                <a:latin typeface="Century Schoolbook" panose="02040604050505020304" pitchFamily="18" charset="0"/>
                <a:ea typeface="Calibri Light" panose="020F0302020204030204" pitchFamily="34" charset="0"/>
                <a:cs typeface="Calibri Light" panose="020F0302020204030204" pitchFamily="34" charset="0"/>
              </a:rPr>
              <a:t>According to the United Nation Decade for Healthy Ageing 2021-2030, governments should evaluate functional capacity as a measure of progress in the healthy ageing process. Functional ability is a person's ability to perform something they value and is divided into five categories: learning, growing, and making decisions; mov</a:t>
            </a:r>
            <a:r>
              <a:rPr lang="ro-RO" sz="2000" i="1" noProof="1">
                <a:latin typeface="Century Schoolbook" panose="02040604050505020304" pitchFamily="18" charset="0"/>
                <a:ea typeface="Calibri Light" panose="020F0302020204030204" pitchFamily="34" charset="0"/>
                <a:cs typeface="Calibri Light" panose="020F0302020204030204" pitchFamily="34" charset="0"/>
              </a:rPr>
              <a:t>ement</a:t>
            </a:r>
            <a:r>
              <a:rPr lang="en-GB" sz="2000" i="1" noProof="1">
                <a:latin typeface="Century Schoolbook" panose="02040604050505020304" pitchFamily="18" charset="0"/>
                <a:ea typeface="Calibri Light" panose="020F0302020204030204" pitchFamily="34" charset="0"/>
                <a:cs typeface="Calibri Light" panose="020F0302020204030204" pitchFamily="34" charset="0"/>
              </a:rPr>
              <a:t>; building and maintaining relationships; and contributing (Nishio et al., 2024).</a:t>
            </a:r>
          </a:p>
        </p:txBody>
      </p:sp>
      <p:pic>
        <p:nvPicPr>
          <p:cNvPr id="2" name="Imagine 1">
            <a:extLst>
              <a:ext uri="{FF2B5EF4-FFF2-40B4-BE49-F238E27FC236}">
                <a16:creationId xmlns:a16="http://schemas.microsoft.com/office/drawing/2014/main" id="{69841502-42B9-2A7B-41FD-8F98B518F2BB}"/>
              </a:ext>
            </a:extLst>
          </p:cNvPr>
          <p:cNvPicPr>
            <a:picLocks noChangeAspect="1"/>
          </p:cNvPicPr>
          <p:nvPr/>
        </p:nvPicPr>
        <p:blipFill>
          <a:blip r:embed="rId4"/>
          <a:stretch>
            <a:fillRect/>
          </a:stretch>
        </p:blipFill>
        <p:spPr>
          <a:xfrm>
            <a:off x="6096000" y="5313405"/>
            <a:ext cx="5791200" cy="1544595"/>
          </a:xfrm>
          <a:prstGeom prst="rect">
            <a:avLst/>
          </a:prstGeom>
        </p:spPr>
      </p:pic>
      <p:sp>
        <p:nvSpPr>
          <p:cNvPr id="7" name="CasetăText 6">
            <a:extLst>
              <a:ext uri="{FF2B5EF4-FFF2-40B4-BE49-F238E27FC236}">
                <a16:creationId xmlns:a16="http://schemas.microsoft.com/office/drawing/2014/main" id="{B62CCD82-FF1E-3305-2E9F-3D53388EEA3B}"/>
              </a:ext>
            </a:extLst>
          </p:cNvPr>
          <p:cNvSpPr txBox="1"/>
          <p:nvPr/>
        </p:nvSpPr>
        <p:spPr>
          <a:xfrm>
            <a:off x="0" y="6317729"/>
            <a:ext cx="6147486" cy="523220"/>
          </a:xfrm>
          <a:prstGeom prst="rect">
            <a:avLst/>
          </a:prstGeom>
          <a:noFill/>
        </p:spPr>
        <p:txBody>
          <a:bodyPr wrap="square">
            <a:spAutoFit/>
          </a:bodyPr>
          <a:lstStyle/>
          <a:p>
            <a:r>
              <a:rPr lang="en-GB" sz="1400" noProof="1">
                <a:latin typeface="Century Schoolbook" panose="02040604050505020304" pitchFamily="18" charset="0"/>
              </a:rPr>
              <a:t>https://www.istockphoto.com/de/vektor/kardiogramm-mit-herzschlag-auf-rasterhintergrund-gm1200774202-344086653</a:t>
            </a:r>
          </a:p>
        </p:txBody>
      </p:sp>
    </p:spTree>
    <p:extLst>
      <p:ext uri="{BB962C8B-B14F-4D97-AF65-F5344CB8AC3E}">
        <p14:creationId xmlns:p14="http://schemas.microsoft.com/office/powerpoint/2010/main" val="1009303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4000" r="-4000"/>
          </a:stretch>
        </a:blipFill>
        <a:effectLst/>
      </p:bgPr>
    </p:bg>
    <p:spTree>
      <p:nvGrpSpPr>
        <p:cNvPr id="1" name=""/>
        <p:cNvGrpSpPr/>
        <p:nvPr/>
      </p:nvGrpSpPr>
      <p:grpSpPr>
        <a:xfrm>
          <a:off x="0" y="0"/>
          <a:ext cx="0" cy="0"/>
          <a:chOff x="0" y="0"/>
          <a:chExt cx="0" cy="0"/>
        </a:xfrm>
      </p:grpSpPr>
      <p:sp>
        <p:nvSpPr>
          <p:cNvPr id="5" name="CasetăText 4">
            <a:extLst>
              <a:ext uri="{FF2B5EF4-FFF2-40B4-BE49-F238E27FC236}">
                <a16:creationId xmlns:a16="http://schemas.microsoft.com/office/drawing/2014/main" id="{F1B4639E-AE2A-FFF3-AED6-29476536E984}"/>
              </a:ext>
            </a:extLst>
          </p:cNvPr>
          <p:cNvSpPr txBox="1"/>
          <p:nvPr/>
        </p:nvSpPr>
        <p:spPr>
          <a:xfrm>
            <a:off x="-2058" y="3211700"/>
            <a:ext cx="12001499" cy="3046988"/>
          </a:xfrm>
          <a:prstGeom prst="rect">
            <a:avLst/>
          </a:prstGeom>
          <a:noFill/>
        </p:spPr>
        <p:txBody>
          <a:bodyPr wrap="square">
            <a:spAutoFit/>
          </a:bodyPr>
          <a:lstStyle/>
          <a:p>
            <a:r>
              <a:rPr lang="en-GB" sz="2400" i="1" noProof="1">
                <a:latin typeface="Century Schoolbook" panose="02040604050505020304" pitchFamily="18" charset="0"/>
              </a:rPr>
              <a:t>As stated by the World Health Organization (WHO), when we refer to the concept of functional ability, we understand that it accepts two valences, namely: the intrinsic capacity of an individual, which covers all his physical and mental capacities, and all the factors in the extrinsic world, which make up the context of an individual's life. Thus, intrinsic capacity determines what a person can do, while environmental factors (the extrinsic world), facilitate or hinder action and, ultimately, determine what the person can achieve with his functional ability (World Health Organization, 2020)</a:t>
            </a:r>
            <a:endParaRPr lang="en-GB" sz="2400" i="1" noProof="1">
              <a:highlight>
                <a:srgbClr val="00FFFF"/>
              </a:highlight>
              <a:latin typeface="Century Schoolbook" panose="02040604050505020304" pitchFamily="18" charset="0"/>
            </a:endParaRPr>
          </a:p>
        </p:txBody>
      </p:sp>
      <p:sp>
        <p:nvSpPr>
          <p:cNvPr id="4" name="CasetăText 3">
            <a:extLst>
              <a:ext uri="{FF2B5EF4-FFF2-40B4-BE49-F238E27FC236}">
                <a16:creationId xmlns:a16="http://schemas.microsoft.com/office/drawing/2014/main" id="{B521B3E7-A20B-B379-8A53-3608C026ED98}"/>
              </a:ext>
            </a:extLst>
          </p:cNvPr>
          <p:cNvSpPr txBox="1"/>
          <p:nvPr/>
        </p:nvSpPr>
        <p:spPr>
          <a:xfrm>
            <a:off x="886597" y="6211669"/>
            <a:ext cx="6147486" cy="584775"/>
          </a:xfrm>
          <a:prstGeom prst="rect">
            <a:avLst/>
          </a:prstGeom>
          <a:noFill/>
        </p:spPr>
        <p:txBody>
          <a:bodyPr wrap="square">
            <a:spAutoFit/>
          </a:bodyPr>
          <a:lstStyle/>
          <a:p>
            <a:r>
              <a:rPr lang="en-GB" sz="1600" noProof="1">
                <a:latin typeface="Century Schoolbook" panose="02040604050505020304" pitchFamily="18" charset="0"/>
              </a:rPr>
              <a:t>https://stock.adobe.com/uk/search/images?k=seniors&amp;asset_id=618176156</a:t>
            </a:r>
          </a:p>
        </p:txBody>
      </p:sp>
    </p:spTree>
    <p:extLst>
      <p:ext uri="{BB962C8B-B14F-4D97-AF65-F5344CB8AC3E}">
        <p14:creationId xmlns:p14="http://schemas.microsoft.com/office/powerpoint/2010/main" val="3060141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100000">
              <a:schemeClr val="accent6">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21EDA2A8-2B45-DBE7-B080-17C80CDFA300}"/>
              </a:ext>
            </a:extLst>
          </p:cNvPr>
          <p:cNvSpPr txBox="1"/>
          <p:nvPr/>
        </p:nvSpPr>
        <p:spPr>
          <a:xfrm>
            <a:off x="0" y="134934"/>
            <a:ext cx="12080789" cy="3816429"/>
          </a:xfrm>
          <a:prstGeom prst="rect">
            <a:avLst/>
          </a:prstGeom>
          <a:solidFill>
            <a:schemeClr val="accent6">
              <a:lumMod val="75000"/>
            </a:schemeClr>
          </a:solidFill>
        </p:spPr>
        <p:txBody>
          <a:bodyPr wrap="square">
            <a:spAutoFit/>
          </a:bodyPr>
          <a:lstStyle/>
          <a:p>
            <a:r>
              <a:rPr lang="en-GB" sz="1400" b="1" noProof="1">
                <a:latin typeface="Century Schoolbook" panose="02040604050505020304" pitchFamily="18" charset="0"/>
              </a:rPr>
              <a:t>In the area of Legal Guidelines of the Department of Health and Social Care in the UK, there is the chapter of "Legal Guidance on Care and Support", updated on 22 July 2025.</a:t>
            </a:r>
          </a:p>
          <a:p>
            <a:r>
              <a:rPr lang="en-GB" sz="1400" b="1" noProof="1">
                <a:latin typeface="Century Schoolbook" panose="02040604050505020304" pitchFamily="18" charset="0"/>
              </a:rPr>
              <a:t>The focus is on "Promoting Well-being". Accordingly,</a:t>
            </a:r>
          </a:p>
          <a:p>
            <a:r>
              <a:rPr lang="en-GB" sz="1400" b="1" noProof="1">
                <a:latin typeface="Century Schoolbook" panose="02040604050505020304" pitchFamily="18" charset="0"/>
              </a:rPr>
              <a:t>'Well-being' is a broad concept and is described as particularly related to the following areas:</a:t>
            </a:r>
          </a:p>
          <a:p>
            <a:r>
              <a:rPr lang="en-GB" sz="1400" b="1" noProof="1">
                <a:latin typeface="Century Schoolbook" panose="02040604050505020304" pitchFamily="18" charset="0"/>
              </a:rPr>
              <a:t>1.	Personal dignity (including treating the individual with respect)</a:t>
            </a:r>
            <a:r>
              <a:rPr lang="ro-RO" sz="1400" b="1" noProof="1">
                <a:latin typeface="Century Schoolbook" panose="02040604050505020304" pitchFamily="18" charset="0"/>
              </a:rPr>
              <a:t>,</a:t>
            </a:r>
            <a:endParaRPr lang="en-GB" sz="1400" b="1" noProof="1">
              <a:latin typeface="Century Schoolbook" panose="02040604050505020304" pitchFamily="18" charset="0"/>
            </a:endParaRPr>
          </a:p>
          <a:p>
            <a:r>
              <a:rPr lang="en-GB" sz="1400" b="1" noProof="1">
                <a:latin typeface="Century Schoolbook" panose="02040604050505020304" pitchFamily="18" charset="0"/>
              </a:rPr>
              <a:t>2.	Physical and mental health and emotional well-being</a:t>
            </a:r>
            <a:r>
              <a:rPr lang="ro-RO" sz="1400" b="1" noProof="1">
                <a:latin typeface="Century Schoolbook" panose="02040604050505020304" pitchFamily="18" charset="0"/>
              </a:rPr>
              <a:t>,</a:t>
            </a:r>
            <a:endParaRPr lang="en-GB" sz="1400" b="1" noProof="1">
              <a:latin typeface="Century Schoolbook" panose="02040604050505020304" pitchFamily="18" charset="0"/>
            </a:endParaRPr>
          </a:p>
          <a:p>
            <a:r>
              <a:rPr lang="en-GB" sz="1400" b="1" noProof="1">
                <a:latin typeface="Century Schoolbook" panose="02040604050505020304" pitchFamily="18" charset="0"/>
              </a:rPr>
              <a:t>3.	Safeguard from abuse and neglect</a:t>
            </a:r>
            <a:r>
              <a:rPr lang="ro-RO" sz="1400" b="1" noProof="1">
                <a:latin typeface="Century Schoolbook" panose="02040604050505020304" pitchFamily="18" charset="0"/>
              </a:rPr>
              <a:t>,</a:t>
            </a:r>
            <a:endParaRPr lang="en-GB" sz="1400" b="1" noProof="1">
              <a:latin typeface="Century Schoolbook" panose="02040604050505020304" pitchFamily="18" charset="0"/>
            </a:endParaRPr>
          </a:p>
          <a:p>
            <a:r>
              <a:rPr lang="en-GB" sz="1400" b="1" noProof="1">
                <a:latin typeface="Century Schoolbook" panose="02040604050505020304" pitchFamily="18" charset="0"/>
              </a:rPr>
              <a:t>4.	Control by the individual over daily life (including care and support provided and how they are provided)</a:t>
            </a:r>
            <a:r>
              <a:rPr lang="ro-RO" sz="1400" b="1" noProof="1">
                <a:latin typeface="Century Schoolbook" panose="02040604050505020304" pitchFamily="18" charset="0"/>
              </a:rPr>
              <a:t>,</a:t>
            </a:r>
            <a:endParaRPr lang="en-GB" sz="1400" b="1" noProof="1">
              <a:latin typeface="Century Schoolbook" panose="02040604050505020304" pitchFamily="18" charset="0"/>
            </a:endParaRPr>
          </a:p>
          <a:p>
            <a:r>
              <a:rPr lang="en-GB" sz="1400" b="1" noProof="1">
                <a:latin typeface="Century Schoolbook" panose="02040604050505020304" pitchFamily="18" charset="0"/>
              </a:rPr>
              <a:t>5.	Participati</a:t>
            </a:r>
            <a:r>
              <a:rPr lang="ro-RO" sz="1400" b="1" noProof="1">
                <a:latin typeface="Century Schoolbook" panose="02040604050505020304" pitchFamily="18" charset="0"/>
              </a:rPr>
              <a:t>ng </a:t>
            </a:r>
            <a:r>
              <a:rPr lang="en-GB" sz="1400" b="1" noProof="1">
                <a:latin typeface="Century Schoolbook" panose="02040604050505020304" pitchFamily="18" charset="0"/>
              </a:rPr>
              <a:t>in recreation sessions</a:t>
            </a:r>
            <a:r>
              <a:rPr lang="ro-RO" sz="1400" b="1" noProof="1">
                <a:latin typeface="Century Schoolbook" panose="02040604050505020304" pitchFamily="18" charset="0"/>
              </a:rPr>
              <a:t>,</a:t>
            </a:r>
            <a:endParaRPr lang="en-GB" sz="1400" b="1" noProof="1">
              <a:latin typeface="Century Schoolbook" panose="02040604050505020304" pitchFamily="18" charset="0"/>
            </a:endParaRPr>
          </a:p>
          <a:p>
            <a:r>
              <a:rPr lang="en-GB" sz="1400" b="1" noProof="1">
                <a:latin typeface="Century Schoolbook" panose="02040604050505020304" pitchFamily="18" charset="0"/>
              </a:rPr>
              <a:t>6.	Social and economic well-being</a:t>
            </a:r>
            <a:r>
              <a:rPr lang="ro-RO" sz="1400" b="1" noProof="1">
                <a:latin typeface="Century Schoolbook" panose="02040604050505020304" pitchFamily="18" charset="0"/>
              </a:rPr>
              <a:t>,</a:t>
            </a:r>
            <a:endParaRPr lang="en-GB" sz="1400" b="1" noProof="1">
              <a:latin typeface="Century Schoolbook" panose="02040604050505020304" pitchFamily="18" charset="0"/>
            </a:endParaRPr>
          </a:p>
          <a:p>
            <a:r>
              <a:rPr lang="en-GB" sz="1400" b="1" noProof="1">
                <a:latin typeface="Century Schoolbook" panose="02040604050505020304" pitchFamily="18" charset="0"/>
              </a:rPr>
              <a:t>7.	Home</a:t>
            </a:r>
            <a:r>
              <a:rPr lang="ro-RO" sz="1400" b="1" noProof="1">
                <a:latin typeface="Century Schoolbook" panose="02040604050505020304" pitchFamily="18" charset="0"/>
              </a:rPr>
              <a:t> and</a:t>
            </a:r>
            <a:r>
              <a:rPr lang="en-GB" sz="1400" b="1" noProof="1">
                <a:latin typeface="Century Schoolbook" panose="02040604050505020304" pitchFamily="18" charset="0"/>
              </a:rPr>
              <a:t> family</a:t>
            </a:r>
            <a:r>
              <a:rPr lang="ro-RO" sz="1400" b="1" noProof="1">
                <a:latin typeface="Century Schoolbook" panose="02040604050505020304" pitchFamily="18" charset="0"/>
              </a:rPr>
              <a:t>.</a:t>
            </a:r>
            <a:endParaRPr lang="en-GB" sz="1400" b="1" noProof="1">
              <a:latin typeface="Century Schoolbook" panose="02040604050505020304" pitchFamily="18" charset="0"/>
            </a:endParaRPr>
          </a:p>
          <a:p>
            <a:r>
              <a:rPr lang="en-GB" sz="1400" b="1" noProof="1">
                <a:latin typeface="Century Schoolbook" panose="02040604050505020304" pitchFamily="18" charset="0"/>
              </a:rPr>
              <a:t>8.	Suitability of accommodation (Department of Health and Social Care, 2025).</a:t>
            </a:r>
          </a:p>
          <a:p>
            <a:r>
              <a:rPr lang="en-GB" sz="1400" b="1" noProof="1">
                <a:latin typeface="Century Schoolbook" panose="02040604050505020304" pitchFamily="18" charset="0"/>
              </a:rPr>
              <a:t>The welfare principle applies in all cases where a local authority executes a care and support function or plans in relation to a person. It applies equally to adults with care and support needs, but also to their caregivers.</a:t>
            </a:r>
          </a:p>
          <a:p>
            <a:r>
              <a:rPr lang="en-GB" sz="1400" b="1" noProof="1">
                <a:latin typeface="Century Schoolbook" panose="02040604050505020304" pitchFamily="18" charset="0"/>
              </a:rPr>
              <a:t>Although not specifically mentioned in how well-being is defined, the concept of "independent living" is an essential part of the principle of well-being (Department of Health and Social Care, 2025).</a:t>
            </a:r>
          </a:p>
          <a:p>
            <a:endParaRPr lang="en-GB" noProof="1"/>
          </a:p>
        </p:txBody>
      </p:sp>
      <p:pic>
        <p:nvPicPr>
          <p:cNvPr id="4" name="Imagine 3">
            <a:extLst>
              <a:ext uri="{FF2B5EF4-FFF2-40B4-BE49-F238E27FC236}">
                <a16:creationId xmlns:a16="http://schemas.microsoft.com/office/drawing/2014/main" id="{315166C9-241D-EC74-E550-EC1A52147147}"/>
              </a:ext>
            </a:extLst>
          </p:cNvPr>
          <p:cNvPicPr>
            <a:picLocks noChangeAspect="1"/>
          </p:cNvPicPr>
          <p:nvPr/>
        </p:nvPicPr>
        <p:blipFill>
          <a:blip r:embed="rId2"/>
          <a:stretch>
            <a:fillRect/>
          </a:stretch>
        </p:blipFill>
        <p:spPr>
          <a:xfrm>
            <a:off x="111211" y="3713166"/>
            <a:ext cx="4514850" cy="3009900"/>
          </a:xfrm>
          <a:prstGeom prst="rect">
            <a:avLst/>
          </a:prstGeom>
        </p:spPr>
      </p:pic>
      <p:sp>
        <p:nvSpPr>
          <p:cNvPr id="6" name="CasetăText 5">
            <a:extLst>
              <a:ext uri="{FF2B5EF4-FFF2-40B4-BE49-F238E27FC236}">
                <a16:creationId xmlns:a16="http://schemas.microsoft.com/office/drawing/2014/main" id="{2778D358-7BD2-FFE6-3E4A-93E77D05501C}"/>
              </a:ext>
            </a:extLst>
          </p:cNvPr>
          <p:cNvSpPr txBox="1"/>
          <p:nvPr/>
        </p:nvSpPr>
        <p:spPr>
          <a:xfrm>
            <a:off x="4834581" y="6211669"/>
            <a:ext cx="6110416" cy="646331"/>
          </a:xfrm>
          <a:prstGeom prst="rect">
            <a:avLst/>
          </a:prstGeom>
          <a:noFill/>
        </p:spPr>
        <p:txBody>
          <a:bodyPr wrap="square">
            <a:spAutoFit/>
          </a:bodyPr>
          <a:lstStyle/>
          <a:p>
            <a:r>
              <a:rPr lang="en-GB" noProof="1"/>
              <a:t>Image source:</a:t>
            </a:r>
          </a:p>
          <a:p>
            <a:r>
              <a:rPr lang="en-GB" noProof="1"/>
              <a:t>https://keystone.health/geriatric-mental-health-conditions</a:t>
            </a:r>
          </a:p>
        </p:txBody>
      </p:sp>
    </p:spTree>
    <p:extLst>
      <p:ext uri="{BB962C8B-B14F-4D97-AF65-F5344CB8AC3E}">
        <p14:creationId xmlns:p14="http://schemas.microsoft.com/office/powerpoint/2010/main" val="237970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tx2">
                <a:lumMod val="75000"/>
                <a:lumOff val="2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 name="Imagine 1">
            <a:extLst>
              <a:ext uri="{FF2B5EF4-FFF2-40B4-BE49-F238E27FC236}">
                <a16:creationId xmlns:a16="http://schemas.microsoft.com/office/drawing/2014/main" id="{4F696D75-881F-2E16-082D-3560250D58DE}"/>
              </a:ext>
            </a:extLst>
          </p:cNvPr>
          <p:cNvPicPr>
            <a:picLocks noChangeAspect="1"/>
          </p:cNvPicPr>
          <p:nvPr/>
        </p:nvPicPr>
        <p:blipFill>
          <a:blip r:embed="rId2"/>
          <a:stretch>
            <a:fillRect/>
          </a:stretch>
        </p:blipFill>
        <p:spPr>
          <a:xfrm>
            <a:off x="0" y="117647"/>
            <a:ext cx="4776401" cy="4058937"/>
          </a:xfrm>
          <a:prstGeom prst="rect">
            <a:avLst/>
          </a:prstGeom>
        </p:spPr>
      </p:pic>
      <p:sp>
        <p:nvSpPr>
          <p:cNvPr id="4" name="CasetăText 3">
            <a:extLst>
              <a:ext uri="{FF2B5EF4-FFF2-40B4-BE49-F238E27FC236}">
                <a16:creationId xmlns:a16="http://schemas.microsoft.com/office/drawing/2014/main" id="{0508A80B-0958-2887-BC0A-8D9AA2C88E57}"/>
              </a:ext>
            </a:extLst>
          </p:cNvPr>
          <p:cNvSpPr txBox="1"/>
          <p:nvPr/>
        </p:nvSpPr>
        <p:spPr>
          <a:xfrm>
            <a:off x="5059062" y="61784"/>
            <a:ext cx="6959943" cy="6247864"/>
          </a:xfrm>
          <a:prstGeom prst="rect">
            <a:avLst/>
          </a:prstGeom>
          <a:noFill/>
        </p:spPr>
        <p:txBody>
          <a:bodyPr wrap="square">
            <a:spAutoFit/>
          </a:bodyPr>
          <a:lstStyle/>
          <a:p>
            <a:r>
              <a:rPr lang="en-GB" sz="2000" b="1" i="1" u="sng" noProof="1">
                <a:latin typeface="Century Schoolbook" panose="02040604050505020304" pitchFamily="18" charset="0"/>
              </a:rPr>
              <a:t>Emotional development in late adulthood.</a:t>
            </a:r>
          </a:p>
          <a:p>
            <a:r>
              <a:rPr lang="en-GB" sz="2000" noProof="1">
                <a:latin typeface="Century Schoolbook" panose="02040604050505020304" pitchFamily="18" charset="0"/>
              </a:rPr>
              <a:t>The Promotion of the Health and Well-being of the person is seen, throughout the stages of old age and key aspects such as physical, intellectual, emotional</a:t>
            </a:r>
            <a:r>
              <a:rPr lang="ro-RO" sz="2000" noProof="1">
                <a:latin typeface="Century Schoolbook" panose="02040604050505020304" pitchFamily="18" charset="0"/>
              </a:rPr>
              <a:t>,</a:t>
            </a:r>
            <a:r>
              <a:rPr lang="en-GB" sz="2000" noProof="1">
                <a:latin typeface="Century Schoolbook" panose="02040604050505020304" pitchFamily="18" charset="0"/>
              </a:rPr>
              <a:t> and social capacities are emphasized.</a:t>
            </a:r>
          </a:p>
          <a:p>
            <a:r>
              <a:rPr lang="en-GB" sz="2000" noProof="1">
                <a:latin typeface="Century Schoolbook" panose="02040604050505020304" pitchFamily="18" charset="0"/>
              </a:rPr>
              <a:t>Loss of independence occurs when a person can no longer perform daily tasks without help and support.</a:t>
            </a:r>
          </a:p>
          <a:p>
            <a:r>
              <a:rPr lang="en-GB" sz="2000" noProof="1">
                <a:latin typeface="Century Schoolbook" panose="02040604050505020304" pitchFamily="18" charset="0"/>
              </a:rPr>
              <a:t>This can happen through a decrease in health and physical capacity or because of an accident, and this can result in feelings of frustration, uselessness</a:t>
            </a:r>
            <a:r>
              <a:rPr lang="ro-RO" sz="2000" noProof="1">
                <a:latin typeface="Century Schoolbook" panose="02040604050505020304" pitchFamily="18" charset="0"/>
              </a:rPr>
              <a:t>,</a:t>
            </a:r>
            <a:r>
              <a:rPr lang="en-GB" sz="2000" noProof="1">
                <a:latin typeface="Century Schoolbook" panose="02040604050505020304" pitchFamily="18" charset="0"/>
              </a:rPr>
              <a:t> and isolation (WJEC, 2019)</a:t>
            </a:r>
          </a:p>
          <a:p>
            <a:r>
              <a:rPr lang="en-GB" sz="2000" noProof="1">
                <a:latin typeface="Century Schoolbook" panose="02040604050505020304" pitchFamily="18" charset="0"/>
              </a:rPr>
              <a:t>The person may find it more difficult to visit relatives or friends, which leads to the loss of friendships and feelings of loneliness.</a:t>
            </a:r>
          </a:p>
          <a:p>
            <a:r>
              <a:rPr lang="en-GB" sz="2000" noProof="1">
                <a:latin typeface="Century Schoolbook" panose="02040604050505020304" pitchFamily="18" charset="0"/>
              </a:rPr>
              <a:t>A person may feel anger at not being able to perform daily tasks and unleash that anger on those who help them.</a:t>
            </a:r>
          </a:p>
          <a:p>
            <a:r>
              <a:rPr lang="en-GB" sz="2000" noProof="1">
                <a:latin typeface="Century Schoolbook" panose="02040604050505020304" pitchFamily="18" charset="0"/>
              </a:rPr>
              <a:t>They may also feel confused about the need for help and spend a lot of time talking and longing for their past (Age UK, 2018).</a:t>
            </a:r>
          </a:p>
        </p:txBody>
      </p:sp>
      <p:sp>
        <p:nvSpPr>
          <p:cNvPr id="6" name="CasetăText 5">
            <a:extLst>
              <a:ext uri="{FF2B5EF4-FFF2-40B4-BE49-F238E27FC236}">
                <a16:creationId xmlns:a16="http://schemas.microsoft.com/office/drawing/2014/main" id="{62801FAF-BF76-0BFF-1F8D-1B1F23A4C9B1}"/>
              </a:ext>
            </a:extLst>
          </p:cNvPr>
          <p:cNvSpPr txBox="1"/>
          <p:nvPr/>
        </p:nvSpPr>
        <p:spPr>
          <a:xfrm>
            <a:off x="0" y="6027303"/>
            <a:ext cx="6122772" cy="830997"/>
          </a:xfrm>
          <a:prstGeom prst="rect">
            <a:avLst/>
          </a:prstGeom>
          <a:noFill/>
        </p:spPr>
        <p:txBody>
          <a:bodyPr wrap="square">
            <a:spAutoFit/>
          </a:bodyPr>
          <a:lstStyle/>
          <a:p>
            <a:r>
              <a:rPr lang="en-GB" sz="1600" b="1" u="sng" noProof="1">
                <a:latin typeface="Century Schoolbook" panose="02040604050505020304" pitchFamily="18" charset="0"/>
              </a:rPr>
              <a:t>Image source:  </a:t>
            </a:r>
            <a:r>
              <a:rPr lang="en-GB" sz="1600" noProof="1">
                <a:latin typeface="Century Schoolbook" panose="02040604050505020304" pitchFamily="18" charset="0"/>
              </a:rPr>
              <a:t>https://www.senioradvice.com/img/articles/loneliness-in-seniors.jpg</a:t>
            </a:r>
          </a:p>
        </p:txBody>
      </p:sp>
    </p:spTree>
    <p:extLst>
      <p:ext uri="{BB962C8B-B14F-4D97-AF65-F5344CB8AC3E}">
        <p14:creationId xmlns:p14="http://schemas.microsoft.com/office/powerpoint/2010/main" val="1540148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2000"/>
            <a:lum/>
            <a:extLst>
              <a:ext uri="{837473B0-CC2E-450A-ABE3-18F120FF3D39}">
                <a1611:picAttrSrcUrl xmlns:a1611="http://schemas.microsoft.com/office/drawing/2016/11/main" r:id="rId3"/>
              </a:ext>
            </a:extLst>
          </a:blip>
          <a:srcRect/>
          <a:stretch>
            <a:fillRect t="-9000" b="-9000"/>
          </a:stretch>
        </a:blip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7DF12F86-BACB-D869-4CA2-5603535AAFE9}"/>
              </a:ext>
            </a:extLst>
          </p:cNvPr>
          <p:cNvSpPr txBox="1"/>
          <p:nvPr/>
        </p:nvSpPr>
        <p:spPr>
          <a:xfrm>
            <a:off x="0" y="2108063"/>
            <a:ext cx="10914105" cy="4154984"/>
          </a:xfrm>
          <a:prstGeom prst="rect">
            <a:avLst/>
          </a:prstGeom>
          <a:noFill/>
        </p:spPr>
        <p:txBody>
          <a:bodyPr wrap="square">
            <a:spAutoFit/>
          </a:bodyPr>
          <a:lstStyle/>
          <a:p>
            <a:r>
              <a:rPr lang="en-GB" sz="2400" b="1" noProof="1">
                <a:latin typeface="Century Schoolbook" panose="02040604050505020304" pitchFamily="18" charset="0"/>
              </a:rPr>
              <a:t>An overwhelming aspect in life, especially in the lives of the elderly, is dignity. So, 
What is dignity?
The notion of dignity refers to the respect and value that each person deserves, as a human being.
It also means treating everyone with courtesy, consideration and politeness, and respecting their own choices, opinions and beliefs, even if they differ from ours (Platt, 2018).
It also means recognizing that everyone is equal and that everyone has the right to make their own decisions about their life and body (Platt,2018).</a:t>
            </a:r>
          </a:p>
        </p:txBody>
      </p:sp>
      <p:pic>
        <p:nvPicPr>
          <p:cNvPr id="2" name="Imagine 1">
            <a:extLst>
              <a:ext uri="{FF2B5EF4-FFF2-40B4-BE49-F238E27FC236}">
                <a16:creationId xmlns:a16="http://schemas.microsoft.com/office/drawing/2014/main" id="{5F7F9257-E5B2-1B74-B06A-5D7932ED2277}"/>
              </a:ext>
            </a:extLst>
          </p:cNvPr>
          <p:cNvPicPr>
            <a:picLocks noChangeAspect="1"/>
          </p:cNvPicPr>
          <p:nvPr/>
        </p:nvPicPr>
        <p:blipFill>
          <a:blip r:embed="rId4"/>
          <a:stretch>
            <a:fillRect/>
          </a:stretch>
        </p:blipFill>
        <p:spPr>
          <a:xfrm>
            <a:off x="8077200" y="-1"/>
            <a:ext cx="4114800" cy="2108063"/>
          </a:xfrm>
          <a:prstGeom prst="rect">
            <a:avLst/>
          </a:prstGeom>
        </p:spPr>
      </p:pic>
      <p:sp>
        <p:nvSpPr>
          <p:cNvPr id="7" name="CasetăText 6">
            <a:extLst>
              <a:ext uri="{FF2B5EF4-FFF2-40B4-BE49-F238E27FC236}">
                <a16:creationId xmlns:a16="http://schemas.microsoft.com/office/drawing/2014/main" id="{CD88DF03-B79C-4165-DA3D-4E856DCB3A87}"/>
              </a:ext>
            </a:extLst>
          </p:cNvPr>
          <p:cNvSpPr txBox="1"/>
          <p:nvPr/>
        </p:nvSpPr>
        <p:spPr>
          <a:xfrm>
            <a:off x="-70020" y="-111562"/>
            <a:ext cx="6166020" cy="1077218"/>
          </a:xfrm>
          <a:prstGeom prst="rect">
            <a:avLst/>
          </a:prstGeom>
          <a:noFill/>
        </p:spPr>
        <p:txBody>
          <a:bodyPr wrap="square">
            <a:spAutoFit/>
          </a:bodyPr>
          <a:lstStyle/>
          <a:p>
            <a:r>
              <a:rPr lang="en-GB" sz="1600" b="1" noProof="1">
                <a:latin typeface="Century Schoolbook" panose="02040604050505020304" pitchFamily="18" charset="0"/>
              </a:rPr>
              <a:t>Image source:</a:t>
            </a:r>
          </a:p>
          <a:p>
            <a:r>
              <a:rPr lang="en-GB" sz="1600" noProof="1">
                <a:latin typeface="Century Schoolbook" panose="02040604050505020304" pitchFamily="18" charset="0"/>
              </a:rPr>
              <a:t>https://buddymobilitycare.com/wp-content/uploads/2025/11/Senior-Caretakers-Enhancing-Comfort-Dignity-and-Quality-of-Life-for-Elders</a:t>
            </a:r>
          </a:p>
        </p:txBody>
      </p:sp>
    </p:spTree>
    <p:extLst>
      <p:ext uri="{BB962C8B-B14F-4D97-AF65-F5344CB8AC3E}">
        <p14:creationId xmlns:p14="http://schemas.microsoft.com/office/powerpoint/2010/main" val="4218868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62000">
              <a:schemeClr val="accent6">
                <a:lumMod val="75000"/>
              </a:schemeClr>
            </a:gs>
            <a:gs pos="14000">
              <a:schemeClr val="accent1">
                <a:lumMod val="45000"/>
                <a:lumOff val="55000"/>
              </a:schemeClr>
            </a:gs>
            <a:gs pos="38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 name="Imagine 1">
            <a:extLst>
              <a:ext uri="{FF2B5EF4-FFF2-40B4-BE49-F238E27FC236}">
                <a16:creationId xmlns:a16="http://schemas.microsoft.com/office/drawing/2014/main" id="{9D5DE477-94F9-568A-FC37-FC46BE375B92}"/>
              </a:ext>
            </a:extLst>
          </p:cNvPr>
          <p:cNvPicPr>
            <a:picLocks noChangeAspect="1"/>
          </p:cNvPicPr>
          <p:nvPr/>
        </p:nvPicPr>
        <p:blipFill>
          <a:blip r:embed="rId2"/>
          <a:stretch>
            <a:fillRect/>
          </a:stretch>
        </p:blipFill>
        <p:spPr>
          <a:xfrm>
            <a:off x="6192796" y="889686"/>
            <a:ext cx="5985818" cy="4312509"/>
          </a:xfrm>
          <a:prstGeom prst="rect">
            <a:avLst/>
          </a:prstGeom>
        </p:spPr>
      </p:pic>
      <p:sp>
        <p:nvSpPr>
          <p:cNvPr id="4" name="CasetăText 3">
            <a:extLst>
              <a:ext uri="{FF2B5EF4-FFF2-40B4-BE49-F238E27FC236}">
                <a16:creationId xmlns:a16="http://schemas.microsoft.com/office/drawing/2014/main" id="{315663C9-0366-0367-D602-0D931A5E372D}"/>
              </a:ext>
            </a:extLst>
          </p:cNvPr>
          <p:cNvSpPr txBox="1"/>
          <p:nvPr/>
        </p:nvSpPr>
        <p:spPr>
          <a:xfrm>
            <a:off x="6192796" y="5447606"/>
            <a:ext cx="6098058" cy="861774"/>
          </a:xfrm>
          <a:prstGeom prst="rect">
            <a:avLst/>
          </a:prstGeom>
          <a:noFill/>
        </p:spPr>
        <p:txBody>
          <a:bodyPr wrap="square">
            <a:spAutoFit/>
          </a:bodyPr>
          <a:lstStyle/>
          <a:p>
            <a:r>
              <a:rPr lang="en-GB" sz="1600" b="1" noProof="1">
                <a:latin typeface="Century Schoolbook" panose="02040604050505020304" pitchFamily="18" charset="0"/>
              </a:rPr>
              <a:t>Image source:</a:t>
            </a:r>
          </a:p>
          <a:p>
            <a:r>
              <a:rPr lang="en-GB" sz="1600" noProof="1">
                <a:latin typeface="Century Schoolbook" panose="02040604050505020304" pitchFamily="18" charset="0"/>
              </a:rPr>
              <a:t>https://caringforcare.co.uk/dignity-in-care-and-why-it-matters/</a:t>
            </a:r>
          </a:p>
          <a:p>
            <a:endParaRPr lang="en-GB" noProof="1"/>
          </a:p>
        </p:txBody>
      </p:sp>
      <p:sp>
        <p:nvSpPr>
          <p:cNvPr id="6" name="CasetăText 5">
            <a:extLst>
              <a:ext uri="{FF2B5EF4-FFF2-40B4-BE49-F238E27FC236}">
                <a16:creationId xmlns:a16="http://schemas.microsoft.com/office/drawing/2014/main" id="{CEADA746-E530-E6BB-ECA0-6FA0AC1CEEB5}"/>
              </a:ext>
            </a:extLst>
          </p:cNvPr>
          <p:cNvSpPr txBox="1"/>
          <p:nvPr/>
        </p:nvSpPr>
        <p:spPr>
          <a:xfrm>
            <a:off x="-51486" y="77911"/>
            <a:ext cx="6147486" cy="2031325"/>
          </a:xfrm>
          <a:prstGeom prst="rect">
            <a:avLst/>
          </a:prstGeom>
          <a:noFill/>
        </p:spPr>
        <p:txBody>
          <a:bodyPr wrap="square">
            <a:spAutoFit/>
          </a:bodyPr>
          <a:lstStyle/>
          <a:p>
            <a:r>
              <a:rPr lang="en-GB" noProof="1">
                <a:latin typeface="Century Schoolbook" panose="02040604050505020304" pitchFamily="18" charset="0"/>
              </a:rPr>
              <a:t>I would like to be allowed to formulate the following personal view:</a:t>
            </a:r>
          </a:p>
          <a:p>
            <a:r>
              <a:rPr lang="en-GB" noProof="1">
                <a:latin typeface="Century Schoolbook" panose="02040604050505020304" pitchFamily="18" charset="0"/>
              </a:rPr>
              <a:t>Respect for dignity, in relation to the elderly, beyond being a professional requirement, is probably one of the most significant virtues, even more so, manifested by a health and social care worker.</a:t>
            </a:r>
          </a:p>
          <a:p>
            <a:endParaRPr lang="en-GB" noProof="1"/>
          </a:p>
        </p:txBody>
      </p:sp>
      <p:sp>
        <p:nvSpPr>
          <p:cNvPr id="8" name="CasetăText 7">
            <a:extLst>
              <a:ext uri="{FF2B5EF4-FFF2-40B4-BE49-F238E27FC236}">
                <a16:creationId xmlns:a16="http://schemas.microsoft.com/office/drawing/2014/main" id="{45C51453-0175-BA8E-4758-DED37F707E3E}"/>
              </a:ext>
            </a:extLst>
          </p:cNvPr>
          <p:cNvSpPr txBox="1"/>
          <p:nvPr/>
        </p:nvSpPr>
        <p:spPr>
          <a:xfrm>
            <a:off x="13386" y="1905506"/>
            <a:ext cx="6147486" cy="4216539"/>
          </a:xfrm>
          <a:prstGeom prst="rect">
            <a:avLst/>
          </a:prstGeom>
          <a:noFill/>
        </p:spPr>
        <p:txBody>
          <a:bodyPr wrap="square">
            <a:spAutoFit/>
          </a:bodyPr>
          <a:lstStyle/>
          <a:p>
            <a:endParaRPr lang="en-GB" sz="1600" noProof="1">
              <a:latin typeface="Lucida Calligraphy" panose="03010101010101010101" pitchFamily="66" charset="0"/>
            </a:endParaRPr>
          </a:p>
          <a:p>
            <a:r>
              <a:rPr lang="en-GB" noProof="1">
                <a:latin typeface="Century Schoolbook" panose="02040604050505020304" pitchFamily="18" charset="0"/>
              </a:rPr>
              <a:t>Dignity is fundamental to the current social care policy. A focus for all social care and adult support was set out in the Care Act 2014. The law begins by defining the primary responsibility of local authorities as the promotion of individual "well-being" (Social Care Institute for Excellence, 2017)
</a:t>
            </a:r>
          </a:p>
          <a:p>
            <a:r>
              <a:rPr lang="en-GB" noProof="1">
                <a:latin typeface="Century Schoolbook" panose="02040604050505020304" pitchFamily="18" charset="0"/>
              </a:rPr>
              <a:t>Well-being is defined as a broad concept related to several factors, such as personal dignity, including treating the person with respect. 
Caring with dignity supports the person's self-esteem, recognizing his or her abilities and ambitions, and does nothing to undermine this (Social Care Institute for Excellence, 2017).</a:t>
            </a:r>
          </a:p>
        </p:txBody>
      </p:sp>
    </p:spTree>
    <p:extLst>
      <p:ext uri="{BB962C8B-B14F-4D97-AF65-F5344CB8AC3E}">
        <p14:creationId xmlns:p14="http://schemas.microsoft.com/office/powerpoint/2010/main" val="1284967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71000">
              <a:schemeClr val="accent6">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CasetăText 4">
            <a:extLst>
              <a:ext uri="{FF2B5EF4-FFF2-40B4-BE49-F238E27FC236}">
                <a16:creationId xmlns:a16="http://schemas.microsoft.com/office/drawing/2014/main" id="{17E4F38D-4F9D-BC74-D704-EEC044E4E3F0}"/>
              </a:ext>
            </a:extLst>
          </p:cNvPr>
          <p:cNvSpPr txBox="1"/>
          <p:nvPr/>
        </p:nvSpPr>
        <p:spPr>
          <a:xfrm>
            <a:off x="0" y="-90982"/>
            <a:ext cx="12035481" cy="4524315"/>
          </a:xfrm>
          <a:prstGeom prst="rect">
            <a:avLst/>
          </a:prstGeom>
          <a:noFill/>
        </p:spPr>
        <p:txBody>
          <a:bodyPr wrap="square">
            <a:spAutoFit/>
          </a:bodyPr>
          <a:lstStyle/>
          <a:p>
            <a:r>
              <a:rPr lang="en-GB" sz="1600" b="1" noProof="1">
                <a:latin typeface="Century Schoolbook" panose="02040604050505020304" pitchFamily="18" charset="0"/>
              </a:rPr>
              <a:t>Another main component of ensuring the well-being of the elderly is represented by Prevention. Thus, three categories of prevention are notable: </a:t>
            </a:r>
          </a:p>
          <a:p>
            <a:endParaRPr lang="en-GB" sz="1600" b="1" noProof="1">
              <a:latin typeface="Century Schoolbook" panose="02040604050505020304" pitchFamily="18" charset="0"/>
            </a:endParaRPr>
          </a:p>
          <a:p>
            <a:pPr marL="342900" indent="-342900">
              <a:buAutoNum type="arabicPeriod"/>
            </a:pPr>
            <a:r>
              <a:rPr lang="en-GB" sz="1600" b="1" noProof="1">
                <a:latin typeface="Century Schoolbook" panose="02040604050505020304" pitchFamily="18" charset="0"/>
              </a:rPr>
              <a:t>Primary prevention, which involves promoting well-being,</a:t>
            </a:r>
          </a:p>
          <a:p>
            <a:endParaRPr lang="en-GB" sz="1600" b="1" noProof="1">
              <a:latin typeface="Century Schoolbook" panose="02040604050505020304" pitchFamily="18" charset="0"/>
            </a:endParaRPr>
          </a:p>
          <a:p>
            <a:pPr marL="342900" indent="-342900">
              <a:buAutoNum type="arabicPeriod" startAt="2"/>
            </a:pPr>
            <a:r>
              <a:rPr lang="en-GB" sz="1600" b="1" noProof="1">
                <a:latin typeface="Century Schoolbook" panose="02040604050505020304" pitchFamily="18" charset="0"/>
              </a:rPr>
              <a:t>Secondary prevention, translated into early intervention,</a:t>
            </a:r>
          </a:p>
          <a:p>
            <a:endParaRPr lang="en-GB" sz="1600" b="1" noProof="1">
              <a:latin typeface="Century Schoolbook" panose="02040604050505020304" pitchFamily="18" charset="0"/>
            </a:endParaRPr>
          </a:p>
          <a:p>
            <a:pPr marL="342900" indent="-342900">
              <a:buAutoNum type="arabicPeriod" startAt="3"/>
            </a:pPr>
            <a:r>
              <a:rPr lang="en-GB" sz="1600" b="1" noProof="1">
                <a:latin typeface="Century Schoolbook" panose="02040604050505020304" pitchFamily="18" charset="0"/>
              </a:rPr>
              <a:t>Tertiary prevention, that is, that formal intervention, based on intermediate care and rehabilitation.</a:t>
            </a:r>
          </a:p>
          <a:p>
            <a:pPr marL="342900" indent="-342900">
              <a:buAutoNum type="arabicPeriod" startAt="3"/>
            </a:pPr>
            <a:endParaRPr lang="en-GB" sz="1600" b="1" noProof="1">
              <a:latin typeface="Century Schoolbook" panose="02040604050505020304" pitchFamily="18" charset="0"/>
            </a:endParaRPr>
          </a:p>
          <a:p>
            <a:r>
              <a:rPr lang="en-GB" sz="1600" b="1" noProof="1">
                <a:latin typeface="Century Schoolbook" panose="02040604050505020304" pitchFamily="18" charset="0"/>
              </a:rPr>
              <a:t>And the concept of prevention focuses on developing local approaches to prevention, through institutional and family collaboration, and focusing on identifying people who can benefit from preventive measures. Facilitating access to preventive support is also taken into account(Public Health Scotland, 2026).</a:t>
            </a:r>
          </a:p>
          <a:p>
            <a:endParaRPr lang="en-GB" sz="1600" b="1" noProof="1">
              <a:latin typeface="Century Schoolbook" panose="02040604050505020304" pitchFamily="18" charset="0"/>
            </a:endParaRPr>
          </a:p>
          <a:p>
            <a:r>
              <a:rPr lang="en-GB" sz="1600" b="1" noProof="1">
                <a:latin typeface="Century Schoolbook" panose="02040604050505020304" pitchFamily="18" charset="0"/>
              </a:rPr>
              <a:t>2.1 It is significant to the vision in the Care Act that the care and support system actively promotes wellbeing and independence and not simply wait to respond when people reach a crisis point. To meet the challenges of the future, it will be vital that the care and support system intervenes early to support individuals, help people retain or regain their skills and confidence, and prevent the need for or delay deterioration whenever possible (Public Health Scotland, 2026).</a:t>
            </a:r>
          </a:p>
        </p:txBody>
      </p:sp>
      <p:pic>
        <p:nvPicPr>
          <p:cNvPr id="6" name="Imagine 5">
            <a:extLst>
              <a:ext uri="{FF2B5EF4-FFF2-40B4-BE49-F238E27FC236}">
                <a16:creationId xmlns:a16="http://schemas.microsoft.com/office/drawing/2014/main" id="{7B06E5CC-D35E-7B7E-9FBC-51921C7AF323}"/>
              </a:ext>
            </a:extLst>
          </p:cNvPr>
          <p:cNvPicPr>
            <a:picLocks noChangeAspect="1"/>
          </p:cNvPicPr>
          <p:nvPr/>
        </p:nvPicPr>
        <p:blipFill>
          <a:blip r:embed="rId4"/>
          <a:stretch>
            <a:fillRect/>
          </a:stretch>
        </p:blipFill>
        <p:spPr>
          <a:xfrm>
            <a:off x="5053914" y="4127157"/>
            <a:ext cx="7908323" cy="2730843"/>
          </a:xfrm>
          <a:prstGeom prst="rect">
            <a:avLst/>
          </a:prstGeom>
          <a:effectLst>
            <a:glow rad="228600">
              <a:schemeClr val="accent6">
                <a:satMod val="175000"/>
                <a:alpha val="40000"/>
              </a:schemeClr>
            </a:glow>
          </a:effectLst>
        </p:spPr>
      </p:pic>
      <p:sp>
        <p:nvSpPr>
          <p:cNvPr id="8" name="CasetăText 7">
            <a:extLst>
              <a:ext uri="{FF2B5EF4-FFF2-40B4-BE49-F238E27FC236}">
                <a16:creationId xmlns:a16="http://schemas.microsoft.com/office/drawing/2014/main" id="{BA96B696-B3FE-EDB5-A1FF-6D0EE01C4C2D}"/>
              </a:ext>
            </a:extLst>
          </p:cNvPr>
          <p:cNvSpPr txBox="1"/>
          <p:nvPr/>
        </p:nvSpPr>
        <p:spPr>
          <a:xfrm>
            <a:off x="830992" y="6098911"/>
            <a:ext cx="6481118" cy="738664"/>
          </a:xfrm>
          <a:prstGeom prst="rect">
            <a:avLst/>
          </a:prstGeom>
          <a:noFill/>
        </p:spPr>
        <p:txBody>
          <a:bodyPr wrap="square">
            <a:spAutoFit/>
          </a:bodyPr>
          <a:lstStyle/>
          <a:p>
            <a:r>
              <a:rPr lang="en-GB" sz="1400" b="1" noProof="1">
                <a:solidFill>
                  <a:schemeClr val="bg1"/>
                </a:solidFill>
                <a:highlight>
                  <a:srgbClr val="000000"/>
                </a:highlight>
                <a:latin typeface="Century Schoolbook" panose="02040604050505020304" pitchFamily="18" charset="0"/>
              </a:rPr>
              <a:t>Image source:</a:t>
            </a:r>
          </a:p>
          <a:p>
            <a:r>
              <a:rPr lang="en-GB" sz="1400" b="1" noProof="1">
                <a:solidFill>
                  <a:schemeClr val="bg1"/>
                </a:solidFill>
                <a:highlight>
                  <a:srgbClr val="000000"/>
                </a:highlight>
                <a:latin typeface="Century Schoolbook" panose="02040604050505020304" pitchFamily="18" charset="0"/>
              </a:rPr>
              <a:t>https://www.nysota.org/news/657876/Alzheimers-Disease-Evidence-Based-Occupational-Therapy-Intervention.htm</a:t>
            </a:r>
          </a:p>
        </p:txBody>
      </p:sp>
      <p:pic>
        <p:nvPicPr>
          <p:cNvPr id="7" name="Sunet înregistrat">
            <a:hlinkClick r:id="" action="ppaction://media"/>
            <a:extLst>
              <a:ext uri="{FF2B5EF4-FFF2-40B4-BE49-F238E27FC236}">
                <a16:creationId xmlns:a16="http://schemas.microsoft.com/office/drawing/2014/main" id="{0F18F52F-6349-247D-7E2E-F0B9734AF87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pic>
        <p:nvPicPr>
          <p:cNvPr id="13" name="Grafic 12">
            <a:extLst>
              <a:ext uri="{FF2B5EF4-FFF2-40B4-BE49-F238E27FC236}">
                <a16:creationId xmlns:a16="http://schemas.microsoft.com/office/drawing/2014/main" id="{4B20C640-14A6-C67E-BE33-4C773EE6439C}"/>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99182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4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pic>
        <p:nvPicPr>
          <p:cNvPr id="2" name="Imagine 1">
            <a:extLst>
              <a:ext uri="{FF2B5EF4-FFF2-40B4-BE49-F238E27FC236}">
                <a16:creationId xmlns:a16="http://schemas.microsoft.com/office/drawing/2014/main" id="{20827AF7-17A4-EB82-3931-F61B2BEE52B5}"/>
              </a:ext>
            </a:extLst>
          </p:cNvPr>
          <p:cNvPicPr>
            <a:picLocks noChangeAspect="1"/>
          </p:cNvPicPr>
          <p:nvPr/>
        </p:nvPicPr>
        <p:blipFill>
          <a:blip r:embed="rId3"/>
          <a:stretch>
            <a:fillRect/>
          </a:stretch>
        </p:blipFill>
        <p:spPr>
          <a:xfrm>
            <a:off x="1631093" y="1186249"/>
            <a:ext cx="5114188" cy="2623784"/>
          </a:xfrm>
          <a:prstGeom prst="rect">
            <a:avLst/>
          </a:prstGeom>
        </p:spPr>
      </p:pic>
      <p:sp>
        <p:nvSpPr>
          <p:cNvPr id="5" name="CasetăText 4">
            <a:extLst>
              <a:ext uri="{FF2B5EF4-FFF2-40B4-BE49-F238E27FC236}">
                <a16:creationId xmlns:a16="http://schemas.microsoft.com/office/drawing/2014/main" id="{199AB33F-266B-945C-6DDF-A26EB98CAD6F}"/>
              </a:ext>
            </a:extLst>
          </p:cNvPr>
          <p:cNvSpPr txBox="1"/>
          <p:nvPr/>
        </p:nvSpPr>
        <p:spPr>
          <a:xfrm>
            <a:off x="0" y="0"/>
            <a:ext cx="6098058" cy="523220"/>
          </a:xfrm>
          <a:prstGeom prst="rect">
            <a:avLst/>
          </a:prstGeom>
          <a:noFill/>
        </p:spPr>
        <p:txBody>
          <a:bodyPr wrap="square">
            <a:spAutoFit/>
          </a:bodyPr>
          <a:lstStyle/>
          <a:p>
            <a:r>
              <a:rPr lang="en-GB" sz="1400" noProof="1">
                <a:latin typeface="Century Schoolbook" panose="02040604050505020304" pitchFamily="18" charset="0"/>
              </a:rPr>
              <a:t> </a:t>
            </a:r>
          </a:p>
          <a:p>
            <a:r>
              <a:rPr lang="en-GB" sz="1400" noProof="1">
                <a:latin typeface="Century Schoolbook" panose="02040604050505020304" pitchFamily="18" charset="0"/>
              </a:rPr>
              <a:t>https://www.local.gov.uk/our-support/partners-care-and-health</a:t>
            </a:r>
          </a:p>
        </p:txBody>
      </p:sp>
      <p:sp>
        <p:nvSpPr>
          <p:cNvPr id="7" name="CasetăText 6">
            <a:extLst>
              <a:ext uri="{FF2B5EF4-FFF2-40B4-BE49-F238E27FC236}">
                <a16:creationId xmlns:a16="http://schemas.microsoft.com/office/drawing/2014/main" id="{67FF5C3F-E580-D75B-2E70-F4F029AC9F16}"/>
              </a:ext>
            </a:extLst>
          </p:cNvPr>
          <p:cNvSpPr txBox="1"/>
          <p:nvPr/>
        </p:nvSpPr>
        <p:spPr>
          <a:xfrm>
            <a:off x="141587" y="752207"/>
            <a:ext cx="11636977" cy="5355312"/>
          </a:xfrm>
          <a:prstGeom prst="rect">
            <a:avLst/>
          </a:prstGeom>
          <a:noFill/>
        </p:spPr>
        <p:txBody>
          <a:bodyPr wrap="square">
            <a:spAutoFit/>
          </a:bodyPr>
          <a:lstStyle/>
          <a:p>
            <a:r>
              <a:rPr lang="en-GB" b="1" u="sng" noProof="1">
                <a:latin typeface="Century Schoolbook" panose="02040604050505020304" pitchFamily="18" charset="0"/>
              </a:rPr>
              <a:t>Strategic Partnerships.</a:t>
            </a:r>
          </a:p>
          <a:p>
            <a:pPr algn="just"/>
            <a:r>
              <a:rPr lang="en-GB" noProof="1">
                <a:latin typeface="Century Schoolbook" panose="02040604050505020304" pitchFamily="18" charset="0"/>
              </a:rPr>
              <a:t>It is worth highlighting the existence of solid institutional partnerships that are meant to improve the way in which adult social care services are provided and, in this context, reference is also made to the matter of the topic.</a:t>
            </a:r>
          </a:p>
          <a:p>
            <a:pPr algn="just"/>
            <a:endParaRPr lang="en-GB" noProof="1">
              <a:latin typeface="Century Schoolbook" panose="02040604050505020304" pitchFamily="18" charset="0"/>
            </a:endParaRPr>
          </a:p>
          <a:p>
            <a:pPr algn="just"/>
            <a:r>
              <a:rPr lang="en-GB" noProof="1">
                <a:latin typeface="Century Schoolbook" panose="02040604050505020304" pitchFamily="18" charset="0"/>
              </a:rPr>
              <a:t>Thus, the Local Government Association and the Association of Directors of Adult Social Services, are Partners in Care and Health (PCH) and promote collaboration with other respected organizations (Local Government Association and ADASS, 2026).</a:t>
            </a:r>
          </a:p>
          <a:p>
            <a:pPr algn="just"/>
            <a:r>
              <a:rPr lang="en-GB" noProof="1">
                <a:latin typeface="Century Schoolbook" panose="02040604050505020304" pitchFamily="18" charset="0"/>
              </a:rPr>
              <a:t>PCH helps local councils to develop viable projects and strategies to improve the quality of services and, at the same time, offers its support to the Government for a good understanding of the challenges facing the sector.</a:t>
            </a:r>
          </a:p>
          <a:p>
            <a:pPr algn="just"/>
            <a:endParaRPr lang="en-GB" noProof="1">
              <a:latin typeface="Century Schoolbook" panose="02040604050505020304" pitchFamily="18" charset="0"/>
            </a:endParaRPr>
          </a:p>
          <a:p>
            <a:pPr algn="just"/>
            <a:r>
              <a:rPr lang="en-GB" noProof="1">
                <a:latin typeface="Century Schoolbook" panose="02040604050505020304" pitchFamily="18" charset="0"/>
              </a:rPr>
              <a:t>In this partnership, best practices are shared, tools and working techniques are developed, and support is provided on building new connections.</a:t>
            </a:r>
          </a:p>
          <a:p>
            <a:pPr algn="just"/>
            <a:r>
              <a:rPr lang="en-GB" noProof="1">
                <a:latin typeface="Century Schoolbook" panose="02040604050505020304" pitchFamily="18" charset="0"/>
              </a:rPr>
              <a:t>All this Program is funded by the Department of Health and Social Care, being offered free of charge to local councils.</a:t>
            </a:r>
          </a:p>
          <a:p>
            <a:pPr algn="just"/>
            <a:r>
              <a:rPr lang="en-GB" noProof="1">
                <a:latin typeface="Century Schoolbook" panose="02040604050505020304" pitchFamily="18" charset="0"/>
              </a:rPr>
              <a:t>PCH is also collaborating with the Social Care Institute for Excellence (SCIE), with the aim of implementing a new sectoral support program, focused on optimizing care services as well as public health services in councils (Local Government Association and ADASS, 2026).</a:t>
            </a:r>
          </a:p>
        </p:txBody>
      </p:sp>
      <p:pic>
        <p:nvPicPr>
          <p:cNvPr id="12" name="Grafic 11">
            <a:extLst>
              <a:ext uri="{FF2B5EF4-FFF2-40B4-BE49-F238E27FC236}">
                <a16:creationId xmlns:a16="http://schemas.microsoft.com/office/drawing/2014/main" id="{44DC82C9-4D5D-09A9-2B9E-1DA8DE432F92}"/>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351100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3000" r="-3000"/>
          </a:stretch>
        </a:blip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84DB259F-C486-B0E3-CBEC-082A7C04E675}"/>
              </a:ext>
            </a:extLst>
          </p:cNvPr>
          <p:cNvSpPr txBox="1"/>
          <p:nvPr/>
        </p:nvSpPr>
        <p:spPr>
          <a:xfrm>
            <a:off x="1371600" y="98855"/>
            <a:ext cx="6098058" cy="738664"/>
          </a:xfrm>
          <a:prstGeom prst="rect">
            <a:avLst/>
          </a:prstGeom>
          <a:noFill/>
        </p:spPr>
        <p:txBody>
          <a:bodyPr wrap="square">
            <a:spAutoFit/>
          </a:bodyPr>
          <a:lstStyle/>
          <a:p>
            <a:r>
              <a:rPr lang="en-GB" sz="1400" noProof="1">
                <a:latin typeface="Century Schoolbook" panose="02040604050505020304" pitchFamily="18" charset="0"/>
              </a:rPr>
              <a:t>https://www.shutterstock.com/image-photo/doctor-talking-elderly-woman-nursing-home-757888786?trackingId=da33d7c9-cc94-4809-b41e-0eef16f221e3&amp;listId=searchResults</a:t>
            </a:r>
          </a:p>
        </p:txBody>
      </p:sp>
      <p:pic>
        <p:nvPicPr>
          <p:cNvPr id="5" name="Imagine 4" descr="O imagine care conține îmbrăcăminte, persoană, Chip de om, zâmbet&#10;&#10;Conținutul generat de inteligența artificială poate fi incorect.">
            <a:extLst>
              <a:ext uri="{FF2B5EF4-FFF2-40B4-BE49-F238E27FC236}">
                <a16:creationId xmlns:a16="http://schemas.microsoft.com/office/drawing/2014/main" id="{B7C63FF2-5537-2414-9C5E-B68BC9CEE7C7}"/>
              </a:ext>
            </a:extLst>
          </p:cNvPr>
          <p:cNvPicPr>
            <a:picLocks noChangeAspect="1"/>
          </p:cNvPicPr>
          <p:nvPr/>
        </p:nvPicPr>
        <p:blipFill>
          <a:blip r:embed="rId3">
            <a:extLst>
              <a:ext uri="{28A0092B-C50C-407E-A947-70E740481C1C}">
                <a14:useLocalDpi xmlns:a14="http://schemas.microsoft.com/office/drawing/2010/main" val="0"/>
              </a:ext>
            </a:extLst>
          </a:blip>
          <a:srcRect b="5474"/>
          <a:stretch>
            <a:fillRect/>
          </a:stretch>
        </p:blipFill>
        <p:spPr>
          <a:xfrm>
            <a:off x="7111311" y="-1"/>
            <a:ext cx="4612725" cy="1927655"/>
          </a:xfrm>
          <a:prstGeom prst="rect">
            <a:avLst/>
          </a:prstGeom>
        </p:spPr>
      </p:pic>
      <p:sp>
        <p:nvSpPr>
          <p:cNvPr id="9" name="CasetăText 8">
            <a:extLst>
              <a:ext uri="{FF2B5EF4-FFF2-40B4-BE49-F238E27FC236}">
                <a16:creationId xmlns:a16="http://schemas.microsoft.com/office/drawing/2014/main" id="{A0594EFD-71A6-BF79-CEAD-9A611C4DD638}"/>
              </a:ext>
            </a:extLst>
          </p:cNvPr>
          <p:cNvSpPr txBox="1"/>
          <p:nvPr/>
        </p:nvSpPr>
        <p:spPr>
          <a:xfrm>
            <a:off x="109617" y="1833806"/>
            <a:ext cx="11255508" cy="5324535"/>
          </a:xfrm>
          <a:prstGeom prst="rect">
            <a:avLst/>
          </a:prstGeom>
          <a:noFill/>
        </p:spPr>
        <p:txBody>
          <a:bodyPr wrap="square">
            <a:spAutoFit/>
          </a:bodyPr>
          <a:lstStyle/>
          <a:p>
            <a:r>
              <a:rPr lang="en-GB" sz="1400" b="1" noProof="1">
                <a:latin typeface="Century Schoolbook" panose="02040604050505020304" pitchFamily="18" charset="0"/>
              </a:rPr>
              <a:t>In the British Society of Geriatrics' Guide to Good Practice, from December 2016, related to the concept of Effective Medical Care for the elderly, we find the following:</a:t>
            </a:r>
          </a:p>
          <a:p>
            <a:r>
              <a:rPr lang="en-GB" sz="1400" b="1" noProof="1">
                <a:latin typeface="Century Schoolbook" panose="02040604050505020304" pitchFamily="18" charset="0"/>
              </a:rPr>
              <a:t>At that time, 405,000 older people (65+) lived and benefited from care homes in the UK, of which, 16% were people over 85 years of age (British Geriatrics Society, 2016)</a:t>
            </a:r>
          </a:p>
          <a:p>
            <a:r>
              <a:rPr lang="en-GB" sz="1400" b="1" noProof="1">
                <a:latin typeface="Century Schoolbook" panose="02040604050505020304" pitchFamily="18" charset="0"/>
              </a:rPr>
              <a:t>
The study suggests that the average resident of a care home has multiple long-term conditions, functional dependence and frailty, so complex medical needs arise. 75-80% of people living in care homes have cognitive impairments.</a:t>
            </a:r>
          </a:p>
          <a:p>
            <a:r>
              <a:rPr lang="en-GB" sz="1400" b="1" noProof="1">
                <a:latin typeface="Century Schoolbook" panose="02040604050505020304" pitchFamily="18" charset="0"/>
              </a:rPr>
              <a:t>Dementia affects most nursing home residents to some extent, and depression is common.</a:t>
            </a:r>
          </a:p>
          <a:p>
            <a:r>
              <a:rPr lang="en-GB" sz="1400" b="1" noProof="1">
                <a:latin typeface="Century Schoolbook" panose="02040604050505020304" pitchFamily="18" charset="0"/>
              </a:rPr>
              <a:t>Residents are likely to have better health outcomes if health services reflect these needs, with attention to comprehensive and multidisciplinary assessments, case management, and input from specialists properly trained in the care of complex medical problems in the afterlife (British Geriatrics Society, 2016).</a:t>
            </a:r>
          </a:p>
          <a:p>
            <a:endParaRPr lang="en-GB" sz="1400" b="1" noProof="1">
              <a:latin typeface="Century Schoolbook" panose="02040604050505020304" pitchFamily="18" charset="0"/>
            </a:endParaRPr>
          </a:p>
          <a:p>
            <a:r>
              <a:rPr lang="en-GB" sz="1400" b="1" noProof="1">
                <a:latin typeface="Century Schoolbook" panose="02040604050505020304" pitchFamily="18" charset="0"/>
              </a:rPr>
              <a:t>Person- and relationship-centred models of care are necessary for people who have coexisting, advanced stages. Disease-based models are insufficient</a:t>
            </a:r>
          </a:p>
          <a:p>
            <a:r>
              <a:rPr lang="en-GB" sz="1400" b="1" noProof="1">
                <a:latin typeface="Century Schoolbook" panose="02040604050505020304" pitchFamily="18" charset="0"/>
              </a:rPr>
              <a:t>Frailty and age have a significant impact on a person's response to medications, so the burden and risks of adverse events may increase. Community pharmacists and specialist nurses play a key role, but it must be recognised that an individualised model is needed.</a:t>
            </a:r>
          </a:p>
          <a:p>
            <a:r>
              <a:rPr lang="en-GB" sz="1400" b="1" noProof="1">
                <a:latin typeface="Century Schoolbook" panose="02040604050505020304" pitchFamily="18" charset="0"/>
              </a:rPr>
              <a:t>Support from geriatricians can increase the effectiveness of interventions. There is evidence that including geriatricians, where available, in the care home support team increases health effectiveness and care outcomes for nursing home residents.</a:t>
            </a:r>
          </a:p>
          <a:p>
            <a:r>
              <a:rPr lang="en-GB" sz="1400" b="1" noProof="1">
                <a:latin typeface="Century Schoolbook" panose="02040604050505020304" pitchFamily="18" charset="0"/>
              </a:rPr>
              <a:t>Access and advocacy are essential, as nursing home residents cannot initiate their own access to doctors or community health care. This means that the staff of the dormitory must become both lawyers and facilitators and have the necessary skills to do so (British Geriatrics Society, 2016).</a:t>
            </a:r>
          </a:p>
          <a:p>
            <a:endParaRPr lang="en-GB" noProof="1"/>
          </a:p>
        </p:txBody>
      </p:sp>
    </p:spTree>
    <p:extLst>
      <p:ext uri="{BB962C8B-B14F-4D97-AF65-F5344CB8AC3E}">
        <p14:creationId xmlns:p14="http://schemas.microsoft.com/office/powerpoint/2010/main" val="6446344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82000">
              <a:schemeClr val="accent1">
                <a:lumMod val="45000"/>
                <a:lumOff val="55000"/>
              </a:schemeClr>
            </a:gs>
            <a:gs pos="83000">
              <a:schemeClr val="accent1">
                <a:lumMod val="45000"/>
                <a:lumOff val="55000"/>
              </a:schemeClr>
            </a:gs>
            <a:gs pos="58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4455EC91-540F-6961-6103-7FC0F7FA30F4}"/>
              </a:ext>
            </a:extLst>
          </p:cNvPr>
          <p:cNvSpPr txBox="1"/>
          <p:nvPr/>
        </p:nvSpPr>
        <p:spPr>
          <a:xfrm>
            <a:off x="630197" y="0"/>
            <a:ext cx="6098058" cy="738664"/>
          </a:xfrm>
          <a:prstGeom prst="rect">
            <a:avLst/>
          </a:prstGeom>
          <a:noFill/>
        </p:spPr>
        <p:txBody>
          <a:bodyPr wrap="square">
            <a:spAutoFit/>
          </a:bodyPr>
          <a:lstStyle/>
          <a:p>
            <a:r>
              <a:rPr lang="en-GB" sz="1400" noProof="1">
                <a:latin typeface="Century Schoolbook" panose="02040604050505020304" pitchFamily="18" charset="0"/>
              </a:rPr>
              <a:t>Image source:</a:t>
            </a:r>
          </a:p>
          <a:p>
            <a:r>
              <a:rPr lang="en-GB" sz="1400" noProof="1">
                <a:latin typeface="Century Schoolbook" panose="02040604050505020304" pitchFamily="18" charset="0"/>
              </a:rPr>
              <a:t>https://www.t13.cl/noticia/tendencias/bbc/8-avances-en-medicina-de-2018-que-pueden-salvarte-la-vida</a:t>
            </a:r>
          </a:p>
        </p:txBody>
      </p:sp>
      <p:pic>
        <p:nvPicPr>
          <p:cNvPr id="5" name="Imagine 4" descr="O imagine care conține rid, piele, de aproape, orgă&#10;&#10;Conținutul generat de inteligența artificială poate fi incorect.">
            <a:extLst>
              <a:ext uri="{FF2B5EF4-FFF2-40B4-BE49-F238E27FC236}">
                <a16:creationId xmlns:a16="http://schemas.microsoft.com/office/drawing/2014/main" id="{812F5977-8EF3-1B04-F6C8-F459B2AEB194}"/>
              </a:ext>
            </a:extLst>
          </p:cNvPr>
          <p:cNvPicPr>
            <a:picLocks noChangeAspect="1"/>
          </p:cNvPicPr>
          <p:nvPr/>
        </p:nvPicPr>
        <p:blipFill>
          <a:blip r:embed="rId2">
            <a:extLst>
              <a:ext uri="{28A0092B-C50C-407E-A947-70E740481C1C}">
                <a14:useLocalDpi xmlns:a14="http://schemas.microsoft.com/office/drawing/2010/main" val="0"/>
              </a:ext>
            </a:extLst>
          </a:blip>
          <a:srcRect b="20428"/>
          <a:stretch>
            <a:fillRect/>
          </a:stretch>
        </p:blipFill>
        <p:spPr>
          <a:xfrm>
            <a:off x="6728255" y="2485853"/>
            <a:ext cx="5224849" cy="1886294"/>
          </a:xfrm>
          <a:prstGeom prst="rect">
            <a:avLst/>
          </a:prstGeom>
        </p:spPr>
      </p:pic>
      <p:sp>
        <p:nvSpPr>
          <p:cNvPr id="7" name="CasetăText 6">
            <a:extLst>
              <a:ext uri="{FF2B5EF4-FFF2-40B4-BE49-F238E27FC236}">
                <a16:creationId xmlns:a16="http://schemas.microsoft.com/office/drawing/2014/main" id="{29FE7CC3-5A20-D973-4E4E-B0E8D642120B}"/>
              </a:ext>
            </a:extLst>
          </p:cNvPr>
          <p:cNvSpPr txBox="1"/>
          <p:nvPr/>
        </p:nvSpPr>
        <p:spPr>
          <a:xfrm>
            <a:off x="119448" y="1033679"/>
            <a:ext cx="12072552" cy="5693866"/>
          </a:xfrm>
          <a:prstGeom prst="rect">
            <a:avLst/>
          </a:prstGeom>
          <a:noFill/>
        </p:spPr>
        <p:txBody>
          <a:bodyPr wrap="square">
            <a:spAutoFit/>
          </a:bodyPr>
          <a:lstStyle/>
          <a:p>
            <a:r>
              <a:rPr lang="en-GB" sz="1400" noProof="1">
                <a:latin typeface="Century Schoolbook" panose="02040604050505020304" pitchFamily="18" charset="0"/>
              </a:rPr>
              <a:t>In line with the assessments of Robert Haynes, a psychology graduate at the University of Hertfordshire, and published in the specialised journal "PSYCHREG JOURNAL" in June 2025</a:t>
            </a:r>
            <a:r>
              <a:rPr lang="en-GB" sz="1400" i="1" noProof="1">
                <a:latin typeface="Century Schoolbook" panose="02040604050505020304" pitchFamily="18" charset="0"/>
              </a:rPr>
              <a:t>, "Meeting the emotional needs of seniors helps them feel loved and appreciated. It makes their daily lives brighter and less lonely. Small gestures of care can mean a lot” </a:t>
            </a:r>
            <a:r>
              <a:rPr lang="en-GB" sz="1400" noProof="1">
                <a:latin typeface="Century Schoolbook" panose="02040604050505020304" pitchFamily="18" charset="0"/>
              </a:rPr>
              <a:t>(Haynes, 2025).</a:t>
            </a:r>
          </a:p>
          <a:p>
            <a:endParaRPr lang="en-GB" sz="1400" noProof="1">
              <a:latin typeface="Century Schoolbook" panose="02040604050505020304" pitchFamily="18" charset="0"/>
            </a:endParaRPr>
          </a:p>
          <a:p>
            <a:r>
              <a:rPr lang="en-GB" sz="1400" noProof="1">
                <a:latin typeface="Century Schoolbook" panose="02040604050505020304" pitchFamily="18" charset="0"/>
              </a:rPr>
              <a:t>Listen, show kindness, and spend time with them. Every senior deserves respect and support. </a:t>
            </a:r>
          </a:p>
          <a:p>
            <a:r>
              <a:rPr lang="en-GB" sz="1400" i="1" noProof="1">
                <a:latin typeface="Century Schoolbook" panose="02040604050505020304" pitchFamily="18" charset="0"/>
              </a:rPr>
              <a:t>”When we meet their emotional needs, we help them live in peace and joy. Let us remember to take care not only of their bodies, but also of their hearts.„  </a:t>
            </a:r>
            <a:r>
              <a:rPr lang="en-GB" sz="1400" noProof="1">
                <a:latin typeface="Century Schoolbook" panose="02040604050505020304" pitchFamily="18" charset="0"/>
              </a:rPr>
              <a:t>says Haynes(2025)</a:t>
            </a:r>
            <a:r>
              <a:rPr lang="ro-RO" sz="1400" noProof="1">
                <a:latin typeface="Century Schoolbook" panose="02040604050505020304" pitchFamily="18" charset="0"/>
              </a:rPr>
              <a:t>.</a:t>
            </a:r>
            <a:endParaRPr lang="en-GB" sz="1400" noProof="1">
              <a:latin typeface="Century Schoolbook" panose="02040604050505020304" pitchFamily="18" charset="0"/>
            </a:endParaRPr>
          </a:p>
          <a:p>
            <a:r>
              <a:rPr lang="en-GB" sz="1400" noProof="1">
                <a:latin typeface="Century Schoolbook" panose="02040604050505020304" pitchFamily="18" charset="0"/>
              </a:rPr>
              <a:t>Touch can also bring comfort. A hug or holding hands can reduce stress. These simple gestures help seniors feel seen and appreciated.</a:t>
            </a:r>
          </a:p>
          <a:p>
            <a:endParaRPr lang="en-GB" sz="1400" noProof="1">
              <a:latin typeface="Century Schoolbook" panose="02040604050505020304" pitchFamily="18" charset="0"/>
            </a:endParaRPr>
          </a:p>
          <a:p>
            <a:r>
              <a:rPr lang="en-GB" sz="1400" noProof="1">
                <a:latin typeface="Century Schoolbook" panose="02040604050505020304" pitchFamily="18" charset="0"/>
              </a:rPr>
              <a:t>Create a daily routine with time for rest and fun. Routines help seniors feel safe and in control. It includes activities they enjoy, such as gardening or reading (Haynes, 2025).</a:t>
            </a:r>
          </a:p>
          <a:p>
            <a:endParaRPr lang="en-GB" sz="1400" noProof="1">
              <a:latin typeface="Century Schoolbook" panose="02040604050505020304" pitchFamily="18" charset="0"/>
            </a:endParaRPr>
          </a:p>
          <a:p>
            <a:r>
              <a:rPr lang="en-GB" sz="1400" noProof="1">
                <a:latin typeface="Century Schoolbook" panose="02040604050505020304" pitchFamily="18" charset="0"/>
              </a:rPr>
              <a:t>Why emotional needs matter for seniors.</a:t>
            </a:r>
          </a:p>
          <a:p>
            <a:r>
              <a:rPr lang="en-GB" sz="1400" noProof="1">
                <a:latin typeface="Century Schoolbook" panose="02040604050505020304" pitchFamily="18" charset="0"/>
              </a:rPr>
              <a:t>Emotional needs are just as important as physical health. </a:t>
            </a:r>
          </a:p>
          <a:p>
            <a:endParaRPr lang="en-GB" sz="1400" noProof="1">
              <a:latin typeface="Century Schoolbook" panose="02040604050505020304" pitchFamily="18" charset="0"/>
            </a:endParaRPr>
          </a:p>
          <a:p>
            <a:r>
              <a:rPr lang="en-GB" sz="1400" noProof="1">
                <a:latin typeface="Century Schoolbook" panose="02040604050505020304" pitchFamily="18" charset="0"/>
              </a:rPr>
              <a:t>Understanding Seniors' Loneliness.</a:t>
            </a:r>
          </a:p>
          <a:p>
            <a:r>
              <a:rPr lang="en-GB" sz="1400" noProof="1">
                <a:latin typeface="Century Schoolbook" panose="02040604050505020304" pitchFamily="18" charset="0"/>
              </a:rPr>
              <a:t>Many seniors feel lonely, especially if they live alone. Maybe they lack friends who have passed away or family that lives far away. This can cause sadness and the feeling of being forgotten (Haynes, 2025).</a:t>
            </a:r>
          </a:p>
          <a:p>
            <a:endParaRPr lang="en-GB" sz="1400" noProof="1">
              <a:latin typeface="Century Schoolbook" panose="02040604050505020304" pitchFamily="18" charset="0"/>
            </a:endParaRPr>
          </a:p>
          <a:p>
            <a:r>
              <a:rPr lang="en-GB" sz="1400" noProof="1">
                <a:latin typeface="Century Schoolbook" panose="02040604050505020304" pitchFamily="18" charset="0"/>
              </a:rPr>
              <a:t>Understanding seniors' loneliness is the first step to helping them. Simple connections can lift their mood and bring them joy.</a:t>
            </a:r>
          </a:p>
          <a:p>
            <a:endParaRPr lang="en-GB" sz="1400" noProof="1">
              <a:latin typeface="Century Schoolbook" panose="02040604050505020304" pitchFamily="18" charset="0"/>
            </a:endParaRPr>
          </a:p>
          <a:p>
            <a:r>
              <a:rPr lang="en-GB" sz="1400" noProof="1">
                <a:latin typeface="Century Schoolbook" panose="02040604050505020304" pitchFamily="18" charset="0"/>
              </a:rPr>
              <a:t>Grief and depression in seniors</a:t>
            </a:r>
          </a:p>
          <a:p>
            <a:r>
              <a:rPr lang="en-GB" sz="1400" noProof="1">
                <a:latin typeface="Century Schoolbook" panose="02040604050505020304" pitchFamily="18" charset="0"/>
              </a:rPr>
              <a:t>The loss of a loved one can be very painful for seniors. They may feel empty or lose interest in everyday life. This is part of the grieving process, but it can also lead to depression.</a:t>
            </a:r>
          </a:p>
          <a:p>
            <a:endParaRPr lang="en-GB" sz="1400" noProof="1">
              <a:latin typeface="Century Schoolbook" panose="02040604050505020304" pitchFamily="18" charset="0"/>
            </a:endParaRPr>
          </a:p>
          <a:p>
            <a:r>
              <a:rPr lang="en-GB" sz="1400" noProof="1">
                <a:latin typeface="Century Schoolbook" panose="02040604050505020304" pitchFamily="18" charset="0"/>
              </a:rPr>
              <a:t>Understanding pain and depression in the elderly helps family and caregivers act early (Haynes, 2025). </a:t>
            </a:r>
          </a:p>
        </p:txBody>
      </p:sp>
    </p:spTree>
    <p:extLst>
      <p:ext uri="{BB962C8B-B14F-4D97-AF65-F5344CB8AC3E}">
        <p14:creationId xmlns:p14="http://schemas.microsoft.com/office/powerpoint/2010/main" val="1687049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9" name="Imagine 8" descr="O imagine care conține text, Font, Grafică, captură de ecran&#10;&#10;Conținutul generat de inteligența artificială poate fi incorect.">
            <a:extLst>
              <a:ext uri="{FF2B5EF4-FFF2-40B4-BE49-F238E27FC236}">
                <a16:creationId xmlns:a16="http://schemas.microsoft.com/office/drawing/2014/main" id="{4FD1CB20-64CE-0B3E-9917-894E0EAB8FF8}"/>
              </a:ext>
            </a:extLst>
          </p:cNvPr>
          <p:cNvPicPr>
            <a:picLocks noChangeAspect="1"/>
          </p:cNvPicPr>
          <p:nvPr/>
        </p:nvPicPr>
        <p:blipFill>
          <a:blip r:embed="rId2"/>
          <a:stretch>
            <a:fillRect/>
          </a:stretch>
        </p:blipFill>
        <p:spPr>
          <a:xfrm>
            <a:off x="274423" y="84355"/>
            <a:ext cx="1657350" cy="561975"/>
          </a:xfrm>
          <a:prstGeom prst="rect">
            <a:avLst/>
          </a:prstGeom>
        </p:spPr>
      </p:pic>
      <p:sp>
        <p:nvSpPr>
          <p:cNvPr id="11" name="CasetăText 10">
            <a:extLst>
              <a:ext uri="{FF2B5EF4-FFF2-40B4-BE49-F238E27FC236}">
                <a16:creationId xmlns:a16="http://schemas.microsoft.com/office/drawing/2014/main" id="{A250B717-EE8F-E36F-1FF1-79FF78976A57}"/>
              </a:ext>
            </a:extLst>
          </p:cNvPr>
          <p:cNvSpPr txBox="1"/>
          <p:nvPr/>
        </p:nvSpPr>
        <p:spPr>
          <a:xfrm>
            <a:off x="2937818" y="42176"/>
            <a:ext cx="6098058" cy="646331"/>
          </a:xfrm>
          <a:prstGeom prst="rect">
            <a:avLst/>
          </a:prstGeom>
          <a:noFill/>
        </p:spPr>
        <p:txBody>
          <a:bodyPr wrap="square">
            <a:spAutoFit/>
          </a:bodyPr>
          <a:lstStyle/>
          <a:p>
            <a:r>
              <a:rPr lang="en-GB" noProof="1"/>
              <a:t>https://lordslibrary.parliament.uk/voluntary-and-community-sector-contribution-to-society/</a:t>
            </a:r>
          </a:p>
        </p:txBody>
      </p:sp>
      <p:sp>
        <p:nvSpPr>
          <p:cNvPr id="13" name="CasetăText 12">
            <a:extLst>
              <a:ext uri="{FF2B5EF4-FFF2-40B4-BE49-F238E27FC236}">
                <a16:creationId xmlns:a16="http://schemas.microsoft.com/office/drawing/2014/main" id="{7C93EC7F-6856-9624-8BBA-219C5948FC4F}"/>
              </a:ext>
            </a:extLst>
          </p:cNvPr>
          <p:cNvSpPr txBox="1"/>
          <p:nvPr/>
        </p:nvSpPr>
        <p:spPr>
          <a:xfrm>
            <a:off x="274423" y="874454"/>
            <a:ext cx="7275555" cy="6124754"/>
          </a:xfrm>
          <a:prstGeom prst="rect">
            <a:avLst/>
          </a:prstGeom>
          <a:noFill/>
        </p:spPr>
        <p:txBody>
          <a:bodyPr wrap="square">
            <a:spAutoFit/>
          </a:bodyPr>
          <a:lstStyle/>
          <a:p>
            <a:r>
              <a:rPr lang="en-GB" sz="1400" noProof="1">
                <a:latin typeface="Century Schoolbook" panose="02040604050505020304" pitchFamily="18" charset="0"/>
              </a:rPr>
              <a:t>The contribution of civil society to the field of care, in direct relation to government policies for the voluntary and community sector.
To provide examples of recent initiatives by civil society in the UK to help the elderly care segment of Health and Nursing Homes, the following are to be considered.
In a report published by the House of Lords Library, dated 24 October 2024, an analysis is made of the contribution of the UK voluntary sector in each area of activity. 
The level of formal volunteering has fallen since 2020/21 and has remained below pre-pandemic levels. In a separate report, the National Centre for Voluntary Organizations (NCVO) referred to a "significant" decrease or complete interruption of volunteering activities in the initial phase of the Covid pandemic. Health risk has been mentioned as a major barrier to volunteering during the pandemic (Brader, 2024).
A decrease in volunteering among young people has also been reported. Data published by Youth Employment UK as part of the annual youth census showed that volunteering participation rates among young people aged 11 to 30 surveyed fell from 24% in 2023 to 17% in 2024 (Brader, 2024).
Government Policy Announcements for the Voluntary and Community Sector.
On October 17, 2024, Prime Minister Keir Starmer announced a "fundamental reset" of the relationship between government and civil society to "repair the foundations of our country". He said a new "civil society pact" would be created to mark a "new beginning" in the government's relationship with civil society and to address society's economic and social problems. The Prime Minister said the reset will allow the government to harness the sector's "dynamism, innovation, and trusted influence" to "drive growth and deliver better outcomes for communities" (Brader, 2024)
Therefore, a dynamization of the involvement of the voluntary segment of society could provide an amplification of positive results, overall, in terms of care for the elderly.</a:t>
            </a:r>
            <a:endParaRPr lang="en-GB" noProof="1"/>
          </a:p>
        </p:txBody>
      </p:sp>
      <p:pic>
        <p:nvPicPr>
          <p:cNvPr id="17" name="Imagine 16" descr="O imagine care conține text, captură de ecran, Font, număr&#10;&#10;Conținutul generat de inteligența artificială poate fi incorect.">
            <a:extLst>
              <a:ext uri="{FF2B5EF4-FFF2-40B4-BE49-F238E27FC236}">
                <a16:creationId xmlns:a16="http://schemas.microsoft.com/office/drawing/2014/main" id="{EAB0AC30-7646-5D8D-3B69-4A6A6D6088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30090" y="84355"/>
            <a:ext cx="4161910" cy="6731469"/>
          </a:xfrm>
          <a:prstGeom prst="rect">
            <a:avLst/>
          </a:prstGeom>
        </p:spPr>
      </p:pic>
    </p:spTree>
    <p:extLst>
      <p:ext uri="{BB962C8B-B14F-4D97-AF65-F5344CB8AC3E}">
        <p14:creationId xmlns:p14="http://schemas.microsoft.com/office/powerpoint/2010/main" val="1786398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4000"/>
            <a:lum/>
          </a:blip>
          <a:srcRect/>
          <a:stretch>
            <a:fillRect/>
          </a:stretch>
        </a:blipFill>
        <a:effectLst/>
      </p:bgPr>
    </p:bg>
    <p:spTree>
      <p:nvGrpSpPr>
        <p:cNvPr id="1" name=""/>
        <p:cNvGrpSpPr/>
        <p:nvPr/>
      </p:nvGrpSpPr>
      <p:grpSpPr>
        <a:xfrm>
          <a:off x="0" y="0"/>
          <a:ext cx="0" cy="0"/>
          <a:chOff x="0" y="0"/>
          <a:chExt cx="0" cy="0"/>
        </a:xfrm>
      </p:grpSpPr>
      <p:sp>
        <p:nvSpPr>
          <p:cNvPr id="7" name="CasetăText 6">
            <a:extLst>
              <a:ext uri="{FF2B5EF4-FFF2-40B4-BE49-F238E27FC236}">
                <a16:creationId xmlns:a16="http://schemas.microsoft.com/office/drawing/2014/main" id="{D3DCF03D-2BE7-FA38-9C93-09330C9A7F68}"/>
              </a:ext>
            </a:extLst>
          </p:cNvPr>
          <p:cNvSpPr txBox="1"/>
          <p:nvPr/>
        </p:nvSpPr>
        <p:spPr>
          <a:xfrm>
            <a:off x="0" y="-557151"/>
            <a:ext cx="11719225" cy="1292662"/>
          </a:xfrm>
          <a:prstGeom prst="rect">
            <a:avLst/>
          </a:prstGeom>
          <a:noFill/>
        </p:spPr>
        <p:txBody>
          <a:bodyPr wrap="square">
            <a:spAutoFit/>
          </a:bodyPr>
          <a:lstStyle/>
          <a:p>
            <a:endParaRPr lang="en-GB" noProof="1"/>
          </a:p>
          <a:p>
            <a:r>
              <a:rPr lang="en-GB" noProof="1"/>
              <a:t> </a:t>
            </a:r>
          </a:p>
          <a:p>
            <a:r>
              <a:rPr lang="en-GB" sz="1400" b="1" noProof="1">
                <a:latin typeface="Century Schoolbook" panose="02040604050505020304" pitchFamily="18" charset="0"/>
              </a:rPr>
              <a:t>A list of the Fundamental Standards of Care, updated on December 5, 2025, can be found on the Government platform, in the account of the Commission on Quality of Care, namely:</a:t>
            </a:r>
            <a:r>
              <a:rPr lang="en-GB" sz="1400" noProof="1">
                <a:latin typeface="Century Schoolbook" panose="02040604050505020304" pitchFamily="18" charset="0"/>
              </a:rPr>
              <a:t>
</a:t>
            </a:r>
            <a:r>
              <a:rPr lang="en-GB" sz="1400" b="1" i="1" noProof="1">
                <a:latin typeface="Century Schoolbook" panose="02040604050505020304" pitchFamily="18" charset="0"/>
              </a:rPr>
              <a:t>"Fundamental standards are the ones that your care should never fall under." </a:t>
            </a:r>
            <a:r>
              <a:rPr lang="en-GB" sz="1400" noProof="1">
                <a:latin typeface="Century Schoolbook" panose="02040604050505020304" pitchFamily="18" charset="0"/>
              </a:rPr>
              <a:t>(Commission on Quality of Care, 2024).</a:t>
            </a:r>
          </a:p>
        </p:txBody>
      </p:sp>
      <p:sp>
        <p:nvSpPr>
          <p:cNvPr id="11" name="CasetăText 10">
            <a:extLst>
              <a:ext uri="{FF2B5EF4-FFF2-40B4-BE49-F238E27FC236}">
                <a16:creationId xmlns:a16="http://schemas.microsoft.com/office/drawing/2014/main" id="{B4E72E6D-E548-68CF-1EE9-D8BF3969D472}"/>
              </a:ext>
            </a:extLst>
          </p:cNvPr>
          <p:cNvSpPr txBox="1"/>
          <p:nvPr/>
        </p:nvSpPr>
        <p:spPr>
          <a:xfrm>
            <a:off x="0" y="735511"/>
            <a:ext cx="12059165" cy="1415772"/>
          </a:xfrm>
          <a:prstGeom prst="rect">
            <a:avLst/>
          </a:prstGeom>
          <a:noFill/>
        </p:spPr>
        <p:txBody>
          <a:bodyPr wrap="square">
            <a:spAutoFit/>
          </a:bodyPr>
          <a:lstStyle/>
          <a:p>
            <a:r>
              <a:rPr lang="en-GB" sz="1600" b="1" u="sng" noProof="1">
                <a:latin typeface="Century Schoolbook" panose="02040604050505020304" pitchFamily="18" charset="0"/>
              </a:rPr>
              <a:t>Person-centred care</a:t>
            </a:r>
            <a:r>
              <a:rPr lang="en-GB" sz="1400" b="1" u="sng" noProof="1">
                <a:latin typeface="Century Schoolbook" panose="02040604050505020304" pitchFamily="18" charset="0"/>
              </a:rPr>
              <a:t>:</a:t>
            </a:r>
          </a:p>
          <a:p>
            <a:r>
              <a:rPr lang="en-GB" sz="1400" b="1" noProof="1">
                <a:latin typeface="Century Schoolbook" panose="02040604050505020304" pitchFamily="18" charset="0"/>
              </a:rPr>
              <a:t>You must receive care or treatment tailored to you and that meets your needs and preferences (Commission on Quality of Care, 2024).</a:t>
            </a:r>
          </a:p>
          <a:p>
            <a:endParaRPr lang="en-GB" sz="1400" b="1" noProof="1">
              <a:latin typeface="Century Schoolbook" panose="02040604050505020304" pitchFamily="18" charset="0"/>
            </a:endParaRPr>
          </a:p>
          <a:p>
            <a:endParaRPr lang="en-GB" sz="1400" b="1" noProof="1">
              <a:latin typeface="Century Schoolbook" panose="02040604050505020304" pitchFamily="18" charset="0"/>
            </a:endParaRPr>
          </a:p>
          <a:p>
            <a:endParaRPr lang="en-GB" sz="1400" b="1" noProof="1">
              <a:latin typeface="Century Schoolbook" panose="02040604050505020304" pitchFamily="18" charset="0"/>
            </a:endParaRPr>
          </a:p>
        </p:txBody>
      </p:sp>
      <p:sp>
        <p:nvSpPr>
          <p:cNvPr id="13" name="CasetăText 12">
            <a:extLst>
              <a:ext uri="{FF2B5EF4-FFF2-40B4-BE49-F238E27FC236}">
                <a16:creationId xmlns:a16="http://schemas.microsoft.com/office/drawing/2014/main" id="{6422416A-0D49-7FE4-DC05-81315A0E7789}"/>
              </a:ext>
            </a:extLst>
          </p:cNvPr>
          <p:cNvSpPr txBox="1"/>
          <p:nvPr/>
        </p:nvSpPr>
        <p:spPr>
          <a:xfrm>
            <a:off x="1" y="1335675"/>
            <a:ext cx="11071654" cy="1877437"/>
          </a:xfrm>
          <a:prstGeom prst="rect">
            <a:avLst/>
          </a:prstGeom>
          <a:noFill/>
        </p:spPr>
        <p:txBody>
          <a:bodyPr wrap="square">
            <a:spAutoFit/>
          </a:bodyPr>
          <a:lstStyle/>
          <a:p>
            <a:r>
              <a:rPr lang="en-GB" sz="1600" b="1" u="sng" noProof="1">
                <a:latin typeface="Century Schoolbook" panose="02040604050505020304" pitchFamily="18" charset="0"/>
              </a:rPr>
              <a:t>Consent</a:t>
            </a:r>
            <a:r>
              <a:rPr lang="en-GB" sz="1400" b="1" u="sng" noProof="1">
                <a:latin typeface="Century Schoolbook" panose="02040604050505020304" pitchFamily="18" charset="0"/>
              </a:rPr>
              <a:t>:</a:t>
            </a:r>
          </a:p>
          <a:p>
            <a:r>
              <a:rPr lang="en-GB" sz="1400" b="1" noProof="1">
                <a:latin typeface="Century Schoolbook" panose="02040604050505020304" pitchFamily="18" charset="0"/>
              </a:rPr>
              <a:t>You (or anyone legally acting on your behalf) must give your consent before receiving any care or treatment</a:t>
            </a:r>
          </a:p>
          <a:p>
            <a:r>
              <a:rPr lang="en-GB" sz="1400" b="1" noProof="1">
                <a:latin typeface="Century Schoolbook" panose="02040604050505020304" pitchFamily="18" charset="0"/>
              </a:rPr>
              <a:t>(Commission on Quality of Care, 2024).</a:t>
            </a:r>
          </a:p>
          <a:p>
            <a:r>
              <a:rPr lang="en-GB" sz="1600" b="1" u="sng" noProof="1">
                <a:latin typeface="Century Schoolbook" panose="02040604050505020304" pitchFamily="18" charset="0"/>
              </a:rPr>
              <a:t>Safety:</a:t>
            </a:r>
          </a:p>
          <a:p>
            <a:r>
              <a:rPr lang="en-GB" sz="1400" b="1" noProof="1">
                <a:latin typeface="Century Schoolbook" panose="02040604050505020304" pitchFamily="18" charset="0"/>
              </a:rPr>
              <a:t>You should not be given unsafe care or treatment or be exposed to the risk of injury that could be avoided.</a:t>
            </a:r>
          </a:p>
          <a:p>
            <a:r>
              <a:rPr lang="en-GB" sz="1400" b="1" noProof="1">
                <a:latin typeface="Century Schoolbook" panose="02040604050505020304" pitchFamily="18" charset="0"/>
              </a:rPr>
              <a:t>Providers must assess the risks to your health and safety during any care or treatment and ensure that their staff have the necessary qualifications, skills, abilities and experience to keep you safe (Commission on Quality of Care, 2024).</a:t>
            </a:r>
          </a:p>
        </p:txBody>
      </p:sp>
      <p:sp>
        <p:nvSpPr>
          <p:cNvPr id="15" name="CasetăText 14">
            <a:extLst>
              <a:ext uri="{FF2B5EF4-FFF2-40B4-BE49-F238E27FC236}">
                <a16:creationId xmlns:a16="http://schemas.microsoft.com/office/drawing/2014/main" id="{6D00F169-864B-71FE-EE7A-BD3AF67D3D73}"/>
              </a:ext>
            </a:extLst>
          </p:cNvPr>
          <p:cNvSpPr txBox="1"/>
          <p:nvPr/>
        </p:nvSpPr>
        <p:spPr>
          <a:xfrm>
            <a:off x="-33852" y="3013057"/>
            <a:ext cx="11204360" cy="4401205"/>
          </a:xfrm>
          <a:prstGeom prst="rect">
            <a:avLst/>
          </a:prstGeom>
          <a:noFill/>
        </p:spPr>
        <p:txBody>
          <a:bodyPr wrap="square">
            <a:spAutoFit/>
          </a:bodyPr>
          <a:lstStyle/>
          <a:p>
            <a:r>
              <a:rPr lang="en-GB" sz="1600" b="1" u="sng" noProof="1">
                <a:latin typeface="Century Schoolbook" panose="02040604050505020304" pitchFamily="18" charset="0"/>
              </a:rPr>
              <a:t>Protection from abuse:</a:t>
            </a:r>
          </a:p>
          <a:p>
            <a:r>
              <a:rPr lang="en-GB" sz="1400" b="1" noProof="1">
                <a:latin typeface="Century Schoolbook" panose="02040604050505020304" pitchFamily="18" charset="0"/>
              </a:rPr>
              <a:t>You must not suffer any abuse or inappropriate treatment during care.</a:t>
            </a:r>
          </a:p>
          <a:p>
            <a:r>
              <a:rPr lang="en-GB" sz="1400" b="1" noProof="1">
                <a:latin typeface="Century Schoolbook" panose="02040604050505020304" pitchFamily="18" charset="0"/>
              </a:rPr>
              <a:t>This includes: </a:t>
            </a:r>
          </a:p>
          <a:p>
            <a:pPr marL="285750" indent="-285750">
              <a:buFont typeface="Wingdings" panose="05000000000000000000" pitchFamily="2" charset="2"/>
              <a:buChar char="§"/>
            </a:pPr>
            <a:r>
              <a:rPr lang="en-GB" sz="1400" b="1" noProof="1">
                <a:latin typeface="Century Schoolbook" panose="02040604050505020304" pitchFamily="18" charset="0"/>
              </a:rPr>
              <a:t>Negligence</a:t>
            </a:r>
          </a:p>
          <a:p>
            <a:pPr marL="285750" indent="-285750">
              <a:buFont typeface="Wingdings" panose="05000000000000000000" pitchFamily="2" charset="2"/>
              <a:buChar char="§"/>
            </a:pPr>
            <a:r>
              <a:rPr lang="en-GB" sz="1400" b="1" noProof="1">
                <a:latin typeface="Century Schoolbook" panose="02040604050505020304" pitchFamily="18" charset="0"/>
              </a:rPr>
              <a:t>Degrading treatment</a:t>
            </a:r>
          </a:p>
          <a:p>
            <a:pPr marL="285750" indent="-285750">
              <a:buFont typeface="Wingdings" panose="05000000000000000000" pitchFamily="2" charset="2"/>
              <a:buChar char="§"/>
            </a:pPr>
            <a:r>
              <a:rPr lang="en-GB" sz="1400" b="1" noProof="1">
                <a:latin typeface="Century Schoolbook" panose="02040604050505020304" pitchFamily="18" charset="0"/>
              </a:rPr>
              <a:t>Unnecessary or disproportionate detention</a:t>
            </a:r>
          </a:p>
          <a:p>
            <a:pPr marL="285750" indent="-285750">
              <a:buFont typeface="Wingdings" panose="05000000000000000000" pitchFamily="2" charset="2"/>
              <a:buChar char="§"/>
            </a:pPr>
            <a:r>
              <a:rPr lang="en-GB" sz="1400" b="1" noProof="1">
                <a:latin typeface="Century Schoolbook" panose="02040604050505020304" pitchFamily="18" charset="0"/>
              </a:rPr>
              <a:t>Inappropriate limitations of your freedom (Commission on Quality of Care, 2024).</a:t>
            </a:r>
          </a:p>
          <a:p>
            <a:pPr marL="285750" indent="-285750">
              <a:buFont typeface="Wingdings" panose="05000000000000000000" pitchFamily="2" charset="2"/>
              <a:buChar char="§"/>
            </a:pPr>
            <a:endParaRPr lang="en-GB" sz="1400" b="1" noProof="1">
              <a:latin typeface="Century Schoolbook" panose="02040604050505020304" pitchFamily="18" charset="0"/>
            </a:endParaRPr>
          </a:p>
          <a:p>
            <a:r>
              <a:rPr lang="en-GB" sz="1600" b="1" u="sng" noProof="1">
                <a:latin typeface="Century Schoolbook" panose="02040604050505020304" pitchFamily="18" charset="0"/>
              </a:rPr>
              <a:t>Suitable staff:</a:t>
            </a:r>
          </a:p>
          <a:p>
            <a:r>
              <a:rPr lang="en-GB" sz="1400" b="1" noProof="1">
                <a:latin typeface="Century Schoolbook" panose="02040604050505020304" pitchFamily="18" charset="0"/>
              </a:rPr>
              <a:t>The care provider should only employ people who can provide care and treatment appropriate to their role. They must have robust recruitment procedures in place and carry out relevant checks, such as candidates' criminal records and professional histories(Commission on Quality of Care, 2024).</a:t>
            </a:r>
          </a:p>
          <a:p>
            <a:r>
              <a:rPr lang="en-GB" sz="1600" b="1" u="sng" noProof="1">
                <a:latin typeface="Century Schoolbook" panose="02040604050505020304" pitchFamily="18" charset="0"/>
              </a:rPr>
              <a:t>The duty of sincerity:</a:t>
            </a:r>
          </a:p>
          <a:p>
            <a:r>
              <a:rPr lang="en-GB" sz="1400" b="1" noProof="1">
                <a:latin typeface="Century Schoolbook" panose="02040604050505020304" pitchFamily="18" charset="0"/>
              </a:rPr>
              <a:t>Your care provider must be open and transparent with you about your care and treatment.</a:t>
            </a:r>
          </a:p>
          <a:p>
            <a:endParaRPr lang="en-GB" sz="1400" b="1" noProof="1">
              <a:latin typeface="Century Schoolbook" panose="02040604050505020304" pitchFamily="18" charset="0"/>
            </a:endParaRPr>
          </a:p>
          <a:p>
            <a:r>
              <a:rPr lang="en-GB" sz="1400" b="1" noProof="1">
                <a:latin typeface="Century Schoolbook" panose="02040604050505020304" pitchFamily="18" charset="0"/>
              </a:rPr>
              <a:t>If something goes wrong, they need to tell you what happened, offer support, and apologize(Commission on Quality of Care, 2024).</a:t>
            </a:r>
          </a:p>
          <a:p>
            <a:endParaRPr lang="en-GB" noProof="1"/>
          </a:p>
          <a:p>
            <a:endParaRPr lang="en-GB" noProof="1"/>
          </a:p>
        </p:txBody>
      </p:sp>
      <p:pic>
        <p:nvPicPr>
          <p:cNvPr id="5" name="Imagine 4" descr="O imagine care conține Chip de om, persoană, zâmbet, îmbrăcăminte&#10;&#10;Conținutul generat de inteligența artificială poate fi incorect.">
            <a:extLst>
              <a:ext uri="{FF2B5EF4-FFF2-40B4-BE49-F238E27FC236}">
                <a16:creationId xmlns:a16="http://schemas.microsoft.com/office/drawing/2014/main" id="{49E564F7-A575-E679-F113-8644959CB84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33763" y="3013057"/>
            <a:ext cx="3785462" cy="2003786"/>
          </a:xfrm>
          <a:prstGeom prst="rect">
            <a:avLst/>
          </a:prstGeom>
        </p:spPr>
      </p:pic>
    </p:spTree>
    <p:extLst>
      <p:ext uri="{BB962C8B-B14F-4D97-AF65-F5344CB8AC3E}">
        <p14:creationId xmlns:p14="http://schemas.microsoft.com/office/powerpoint/2010/main" val="1441430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9000"/>
            <a:lum/>
          </a:blip>
          <a:srcRect/>
          <a:stretch>
            <a:fillRect t="-21000" b="-21000"/>
          </a:stretch>
        </a:blip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5992D4DB-2611-4E5D-9DF4-6DBA6F911CCF}"/>
              </a:ext>
            </a:extLst>
          </p:cNvPr>
          <p:cNvSpPr txBox="1"/>
          <p:nvPr/>
        </p:nvSpPr>
        <p:spPr>
          <a:xfrm>
            <a:off x="2026508" y="6317959"/>
            <a:ext cx="6305034" cy="523220"/>
          </a:xfrm>
          <a:prstGeom prst="rect">
            <a:avLst/>
          </a:prstGeom>
          <a:noFill/>
        </p:spPr>
        <p:txBody>
          <a:bodyPr wrap="square">
            <a:spAutoFit/>
          </a:bodyPr>
          <a:lstStyle/>
          <a:p>
            <a:r>
              <a:rPr lang="en-GB" sz="1400" noProof="1">
                <a:latin typeface="Century Schoolbook" panose="02040604050505020304" pitchFamily="18" charset="0"/>
              </a:rPr>
              <a:t>https://thecarepathway.com/how-care-jobs-started-in-the-uk-a-complete-history/</a:t>
            </a:r>
          </a:p>
        </p:txBody>
      </p:sp>
      <p:sp>
        <p:nvSpPr>
          <p:cNvPr id="7" name="CasetăText 6">
            <a:extLst>
              <a:ext uri="{FF2B5EF4-FFF2-40B4-BE49-F238E27FC236}">
                <a16:creationId xmlns:a16="http://schemas.microsoft.com/office/drawing/2014/main" id="{8ACFFBD5-85B7-F972-B59F-FC7ADC5CA6C5}"/>
              </a:ext>
            </a:extLst>
          </p:cNvPr>
          <p:cNvSpPr txBox="1"/>
          <p:nvPr/>
        </p:nvSpPr>
        <p:spPr>
          <a:xfrm>
            <a:off x="0" y="836374"/>
            <a:ext cx="12134335" cy="4832092"/>
          </a:xfrm>
          <a:prstGeom prst="rect">
            <a:avLst/>
          </a:prstGeom>
          <a:noFill/>
        </p:spPr>
        <p:txBody>
          <a:bodyPr wrap="square">
            <a:spAutoFit/>
          </a:bodyPr>
          <a:lstStyle/>
          <a:p>
            <a:pPr algn="just"/>
            <a:r>
              <a:rPr lang="en-GB" sz="1400" noProof="1">
                <a:latin typeface="Century Schoolbook" panose="02040604050505020304" pitchFamily="18" charset="0"/>
              </a:rPr>
              <a:t>Care jobs in the UK are now one of the most important parts of the country's workforce, but their origins span centuries. </a:t>
            </a:r>
          </a:p>
          <a:p>
            <a:pPr algn="just"/>
            <a:r>
              <a:rPr lang="en-GB" sz="1400" noProof="1">
                <a:latin typeface="Century Schoolbook" panose="02040604050505020304" pitchFamily="18" charset="0"/>
              </a:rPr>
              <a:t>Early Origins: Charity and Community Care (Pre-1900)</a:t>
            </a:r>
          </a:p>
          <a:p>
            <a:pPr algn="just"/>
            <a:r>
              <a:rPr lang="en-GB" sz="1400" noProof="1">
                <a:latin typeface="Century Schoolbook" panose="02040604050505020304" pitchFamily="18" charset="0"/>
              </a:rPr>
              <a:t>Long before care jobs became formal professions, support for the elderly, sick, and vulnerable was largely provided through: Churches, Charities, local communities, or even family members.</a:t>
            </a:r>
          </a:p>
          <a:p>
            <a:pPr algn="just"/>
            <a:r>
              <a:rPr lang="en-GB" sz="1400" noProof="1">
                <a:latin typeface="Century Schoolbook" panose="02040604050505020304" pitchFamily="18" charset="0"/>
              </a:rPr>
              <a:t>In the 1800s, the United Kingdom relied heavily on the Poor Laws, which provided basic assistance to people who could not take care of themselves. Work asylums were part of this system, although conditions were often harsh. Care work existed, but it was informal and not considered a paid profession.</a:t>
            </a:r>
          </a:p>
          <a:p>
            <a:pPr algn="just"/>
            <a:r>
              <a:rPr lang="en-GB" sz="1400" noProof="1">
                <a:latin typeface="Century Schoolbook" panose="02040604050505020304" pitchFamily="18" charset="0"/>
              </a:rPr>
              <a:t>The birth of public social care (1900–1948)</a:t>
            </a:r>
          </a:p>
          <a:p>
            <a:pPr algn="just"/>
            <a:r>
              <a:rPr lang="en-GB" sz="1400" noProof="1">
                <a:latin typeface="Century Schoolbook" panose="02040604050505020304" pitchFamily="18" charset="0"/>
              </a:rPr>
              <a:t>At the beginning of the twentieth century, the government of that era began to assume more responsibility for social welfare. Hospitals have expanded, and voluntary organizations have set up homes for the elderly and people with disabilities.</a:t>
            </a:r>
          </a:p>
          <a:p>
            <a:pPr algn="just"/>
            <a:r>
              <a:rPr lang="en-GB" sz="1400" noProof="1">
                <a:latin typeface="Century Schoolbook" panose="02040604050505020304" pitchFamily="18" charset="0"/>
              </a:rPr>
              <a:t>However, the care work was not yet very well organized. Most of the caregivers were volunteers, nuns, or untrained helpers.</a:t>
            </a:r>
          </a:p>
          <a:p>
            <a:pPr algn="just"/>
            <a:endParaRPr lang="en-GB" sz="1400" noProof="1">
              <a:latin typeface="Century Schoolbook" panose="02040604050505020304" pitchFamily="18" charset="0"/>
            </a:endParaRPr>
          </a:p>
          <a:p>
            <a:pPr algn="just"/>
            <a:r>
              <a:rPr lang="en-GB" sz="1400" noProof="1">
                <a:latin typeface="Century Schoolbook" panose="02040604050505020304" pitchFamily="18" charset="0"/>
              </a:rPr>
              <a:t>Everything changed after World War II.</a:t>
            </a:r>
          </a:p>
          <a:p>
            <a:pPr algn="just"/>
            <a:r>
              <a:rPr lang="en-GB" sz="1400" noProof="1">
                <a:latin typeface="Century Schoolbook" panose="02040604050505020304" pitchFamily="18" charset="0"/>
              </a:rPr>
              <a:t>The Welfare State of 1948: A Turning Point</a:t>
            </a:r>
          </a:p>
          <a:p>
            <a:pPr algn="just"/>
            <a:r>
              <a:rPr lang="en-GB" sz="1400" noProof="1">
                <a:latin typeface="Century Schoolbook" panose="02040604050505020304" pitchFamily="18" charset="0"/>
              </a:rPr>
              <a:t>The design of the National Health Service (NHS) and the modern welfare state in 1948 was the most important milestone in the history of care in the UK.</a:t>
            </a:r>
          </a:p>
          <a:p>
            <a:pPr algn="just"/>
            <a:endParaRPr lang="en-GB" sz="1400" noProof="1">
              <a:latin typeface="Century Schoolbook" panose="02040604050505020304" pitchFamily="18" charset="0"/>
            </a:endParaRPr>
          </a:p>
          <a:p>
            <a:pPr algn="just"/>
            <a:endParaRPr lang="en-GB" sz="1400" noProof="1">
              <a:latin typeface="Century Schoolbook" panose="02040604050505020304" pitchFamily="18" charset="0"/>
            </a:endParaRPr>
          </a:p>
          <a:p>
            <a:pPr algn="just"/>
            <a:r>
              <a:rPr lang="en-GB" sz="1400" noProof="1">
                <a:latin typeface="Century Schoolbook" panose="02040604050505020304" pitchFamily="18" charset="0"/>
              </a:rPr>
              <a:t>This reform recognised that: Health, Social support and Elderly Care were national responsibilities.</a:t>
            </a:r>
          </a:p>
          <a:p>
            <a:pPr algn="just"/>
            <a:r>
              <a:rPr lang="en-GB" sz="1400" b="1" i="1" noProof="1">
                <a:latin typeface="Century Schoolbook" panose="02040604050505020304" pitchFamily="18" charset="0"/>
              </a:rPr>
              <a:t>Local councils began to hire trained staff, </a:t>
            </a:r>
          </a:p>
          <a:p>
            <a:pPr algn="just"/>
            <a:r>
              <a:rPr lang="en-GB" sz="1400" b="1" i="1" noProof="1">
                <a:latin typeface="Century Schoolbook" panose="02040604050505020304" pitchFamily="18" charset="0"/>
              </a:rPr>
              <a:t>marking </a:t>
            </a:r>
            <a:r>
              <a:rPr lang="en-GB" sz="1400" b="1" i="1" u="sng" noProof="1">
                <a:latin typeface="Century Schoolbook" panose="02040604050505020304" pitchFamily="18" charset="0"/>
              </a:rPr>
              <a:t>the beginning of formal care jobs in the UK.</a:t>
            </a:r>
          </a:p>
          <a:p>
            <a:pPr algn="just"/>
            <a:endParaRPr lang="en-GB" sz="1400" noProof="1">
              <a:solidFill>
                <a:schemeClr val="bg1"/>
              </a:solidFill>
              <a:latin typeface="Century Schoolbook" panose="02040604050505020304" pitchFamily="18" charset="0"/>
            </a:endParaRPr>
          </a:p>
        </p:txBody>
      </p:sp>
      <p:sp>
        <p:nvSpPr>
          <p:cNvPr id="9" name="CasetăText 8">
            <a:extLst>
              <a:ext uri="{FF2B5EF4-FFF2-40B4-BE49-F238E27FC236}">
                <a16:creationId xmlns:a16="http://schemas.microsoft.com/office/drawing/2014/main" id="{25102CCD-2CB6-483D-677B-E62FA88B9ED2}"/>
              </a:ext>
            </a:extLst>
          </p:cNvPr>
          <p:cNvSpPr txBox="1"/>
          <p:nvPr/>
        </p:nvSpPr>
        <p:spPr>
          <a:xfrm>
            <a:off x="-16476" y="16821"/>
            <a:ext cx="6166020" cy="584775"/>
          </a:xfrm>
          <a:prstGeom prst="rect">
            <a:avLst/>
          </a:prstGeom>
          <a:noFill/>
        </p:spPr>
        <p:txBody>
          <a:bodyPr wrap="square">
            <a:spAutoFit/>
          </a:bodyPr>
          <a:lstStyle/>
          <a:p>
            <a:r>
              <a:rPr lang="en-GB" sz="1600" b="1" noProof="1">
                <a:latin typeface="Century Schoolbook" panose="02040604050505020304" pitchFamily="18" charset="0"/>
              </a:rPr>
              <a:t>How far back in the history of the UK can be found the roots of care services for the elderly.</a:t>
            </a:r>
          </a:p>
        </p:txBody>
      </p:sp>
      <p:pic>
        <p:nvPicPr>
          <p:cNvPr id="11" name="Imagine 10" descr="O imagine care conține îmbrăcăminte, persoană, Chip de om, perete&#10;&#10;Conținutul generat de inteligența artificială poate fi incorect.">
            <a:extLst>
              <a:ext uri="{FF2B5EF4-FFF2-40B4-BE49-F238E27FC236}">
                <a16:creationId xmlns:a16="http://schemas.microsoft.com/office/drawing/2014/main" id="{AF242F4D-17B6-A5D1-3E77-D6B4DFEE6C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60253" y="4176584"/>
            <a:ext cx="3557606" cy="2664594"/>
          </a:xfrm>
          <a:prstGeom prst="rect">
            <a:avLst/>
          </a:prstGeom>
        </p:spPr>
      </p:pic>
    </p:spTree>
    <p:extLst>
      <p:ext uri="{BB962C8B-B14F-4D97-AF65-F5344CB8AC3E}">
        <p14:creationId xmlns:p14="http://schemas.microsoft.com/office/powerpoint/2010/main" val="36226190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0000"/>
            <a:lum/>
          </a:blip>
          <a:srcRect/>
          <a:stretch>
            <a:fillRect t="-9000" b="-9000"/>
          </a:stretch>
        </a:blip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3C13DCBD-6CD8-939F-C165-AD2E97071AFA}"/>
              </a:ext>
            </a:extLst>
          </p:cNvPr>
          <p:cNvSpPr txBox="1"/>
          <p:nvPr/>
        </p:nvSpPr>
        <p:spPr>
          <a:xfrm>
            <a:off x="92675" y="2178269"/>
            <a:ext cx="12006649" cy="4031873"/>
          </a:xfrm>
          <a:prstGeom prst="rect">
            <a:avLst/>
          </a:prstGeom>
          <a:noFill/>
        </p:spPr>
        <p:txBody>
          <a:bodyPr wrap="square">
            <a:spAutoFit/>
          </a:bodyPr>
          <a:lstStyle/>
          <a:p>
            <a:r>
              <a:rPr lang="en-GB" sz="1600" b="1" noProof="1">
                <a:latin typeface="Century Schoolbook" panose="02040604050505020304" pitchFamily="18" charset="0"/>
              </a:rPr>
              <a:t>"Decreased intrinsic capacity is a powerful predictor of adverse health outcomes, including impairment of daily activities, falls, hospitalizations, and death. Promoting intrinsic capacity in older adults can help optimize their functional autonomy. Therefore, it is important to identify the modifiable factors that contribute to the decline in intrinsic capacity.</a:t>
            </a:r>
          </a:p>
          <a:p>
            <a:endParaRPr lang="en-GB" sz="1600" b="1" noProof="1">
              <a:latin typeface="Century Schoolbook" panose="02040604050505020304" pitchFamily="18" charset="0"/>
            </a:endParaRPr>
          </a:p>
          <a:p>
            <a:r>
              <a:rPr lang="en-GB" sz="1600" b="1" noProof="1">
                <a:latin typeface="Century Schoolbook" panose="02040604050505020304" pitchFamily="18" charset="0"/>
              </a:rPr>
              <a:t>Physical activity is essential for maintaining the functional abilities that allow for healthy aging. Current guidelines, such as the 2020 WHO guidelines on physical activity and sedentary behaviour, recommend increasing physical activity and reducing sedentary behaviour for all age groups; however, only about half of the population meets the recommendations of the WHO 2020 guidelines (Ma, 2025).</a:t>
            </a:r>
          </a:p>
          <a:p>
            <a:endParaRPr lang="en-GB" sz="1600" b="1" noProof="1">
              <a:latin typeface="Century Schoolbook" panose="02040604050505020304" pitchFamily="18" charset="0"/>
            </a:endParaRPr>
          </a:p>
          <a:p>
            <a:r>
              <a:rPr lang="en-GB" sz="1600" b="1" noProof="1">
                <a:latin typeface="Century Schoolbook" panose="02040604050505020304" pitchFamily="18" charset="0"/>
              </a:rPr>
              <a:t>Sedentary behaviour is associated with an increased risk of chronic disease and death in older adults, and lean older adults who engage in sufficient levels of physical activity (at least 150 minutes of moderate to vigorous physical activity [MVPA] per week) incur lower social costs (health costs plus informal care costs) and health care costs (Ma,  2025).</a:t>
            </a:r>
          </a:p>
          <a:p>
            <a:r>
              <a:rPr lang="en-GB" sz="1600" b="1" noProof="1">
                <a:latin typeface="Century Schoolbook" panose="02040604050505020304" pitchFamily="18" charset="0"/>
              </a:rPr>
              <a:t>Promoting physical activity in older adults can reduce their long-term care needs. However, studies that focus on the associations between physical activity, sedentary behaviour, and intrinsic capacity remain rare.</a:t>
            </a:r>
          </a:p>
        </p:txBody>
      </p:sp>
      <p:sp>
        <p:nvSpPr>
          <p:cNvPr id="5" name="CasetăText 4">
            <a:extLst>
              <a:ext uri="{FF2B5EF4-FFF2-40B4-BE49-F238E27FC236}">
                <a16:creationId xmlns:a16="http://schemas.microsoft.com/office/drawing/2014/main" id="{E7ABBD84-1508-842A-5B79-28A3578ECC82}"/>
              </a:ext>
            </a:extLst>
          </p:cNvPr>
          <p:cNvSpPr txBox="1"/>
          <p:nvPr/>
        </p:nvSpPr>
        <p:spPr>
          <a:xfrm>
            <a:off x="92675" y="1294583"/>
            <a:ext cx="11821298" cy="584775"/>
          </a:xfrm>
          <a:prstGeom prst="rect">
            <a:avLst/>
          </a:prstGeom>
          <a:noFill/>
        </p:spPr>
        <p:txBody>
          <a:bodyPr wrap="square">
            <a:spAutoFit/>
          </a:bodyPr>
          <a:lstStyle/>
          <a:p>
            <a:r>
              <a:rPr lang="en-GB" sz="1600" b="1" noProof="1">
                <a:latin typeface="Century Schoolbook" panose="02040604050505020304" pitchFamily="18" charset="0"/>
              </a:rPr>
              <a:t>In the May 2025 article titled </a:t>
            </a:r>
            <a:r>
              <a:rPr lang="en-GB" sz="1600" b="1" i="1" noProof="1">
                <a:latin typeface="Century Schoolbook" panose="02040604050505020304" pitchFamily="18" charset="0"/>
              </a:rPr>
              <a:t>"Physical Activity, Sedentary Behaviour and Intrinsic Capacity in Old Age: Be Active!"</a:t>
            </a:r>
            <a:r>
              <a:rPr lang="en-GB" sz="1600" b="1" noProof="1">
                <a:latin typeface="Century Schoolbook" panose="02040604050505020304" pitchFamily="18" charset="0"/>
              </a:rPr>
              <a:t>, published in the Medical Journal ”The Lancet. Healthy Longevity”, Lina Ma asserts that:</a:t>
            </a:r>
          </a:p>
        </p:txBody>
      </p:sp>
      <p:sp>
        <p:nvSpPr>
          <p:cNvPr id="9" name="CasetăText 8">
            <a:extLst>
              <a:ext uri="{FF2B5EF4-FFF2-40B4-BE49-F238E27FC236}">
                <a16:creationId xmlns:a16="http://schemas.microsoft.com/office/drawing/2014/main" id="{0ED4B8F7-9830-77A8-B32C-DF70050042DB}"/>
              </a:ext>
            </a:extLst>
          </p:cNvPr>
          <p:cNvSpPr txBox="1"/>
          <p:nvPr/>
        </p:nvSpPr>
        <p:spPr>
          <a:xfrm>
            <a:off x="92675" y="138560"/>
            <a:ext cx="10580473" cy="584775"/>
          </a:xfrm>
          <a:prstGeom prst="rect">
            <a:avLst/>
          </a:prstGeom>
          <a:noFill/>
        </p:spPr>
        <p:txBody>
          <a:bodyPr wrap="square">
            <a:spAutoFit/>
          </a:bodyPr>
          <a:lstStyle/>
          <a:p>
            <a:r>
              <a:rPr lang="en-GB" sz="1600" b="1" noProof="1">
                <a:latin typeface="Century Schoolbook" panose="02040604050505020304" pitchFamily="18" charset="0"/>
              </a:rPr>
              <a:t>Pursuing to find out what challenges people face in old age, but also their caregivers, we can discover that:</a:t>
            </a:r>
          </a:p>
        </p:txBody>
      </p:sp>
    </p:spTree>
    <p:extLst>
      <p:ext uri="{BB962C8B-B14F-4D97-AF65-F5344CB8AC3E}">
        <p14:creationId xmlns:p14="http://schemas.microsoft.com/office/powerpoint/2010/main" val="2269229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9000"/>
            <a:lum/>
          </a:blip>
          <a:srcRect/>
          <a:stretch>
            <a:fillRect t="-39000" b="-39000"/>
          </a:stretch>
        </a:blipFill>
        <a:effectLst/>
      </p:bgPr>
    </p:bg>
    <p:spTree>
      <p:nvGrpSpPr>
        <p:cNvPr id="1" name=""/>
        <p:cNvGrpSpPr/>
        <p:nvPr/>
      </p:nvGrpSpPr>
      <p:grpSpPr>
        <a:xfrm>
          <a:off x="0" y="0"/>
          <a:ext cx="0" cy="0"/>
          <a:chOff x="0" y="0"/>
          <a:chExt cx="0" cy="0"/>
        </a:xfrm>
      </p:grpSpPr>
      <p:sp>
        <p:nvSpPr>
          <p:cNvPr id="5" name="CasetăText 4">
            <a:extLst>
              <a:ext uri="{FF2B5EF4-FFF2-40B4-BE49-F238E27FC236}">
                <a16:creationId xmlns:a16="http://schemas.microsoft.com/office/drawing/2014/main" id="{B9B864CE-1E0D-F0E5-FA92-6F35F736FF85}"/>
              </a:ext>
            </a:extLst>
          </p:cNvPr>
          <p:cNvSpPr txBox="1"/>
          <p:nvPr/>
        </p:nvSpPr>
        <p:spPr>
          <a:xfrm>
            <a:off x="86497" y="227209"/>
            <a:ext cx="12192000" cy="4832092"/>
          </a:xfrm>
          <a:prstGeom prst="rect">
            <a:avLst/>
          </a:prstGeom>
          <a:noFill/>
        </p:spPr>
        <p:txBody>
          <a:bodyPr wrap="square">
            <a:spAutoFit/>
          </a:bodyPr>
          <a:lstStyle/>
          <a:p>
            <a:r>
              <a:rPr lang="en-GB" b="1" noProof="1">
                <a:latin typeface="Century Schoolbook" panose="02040604050505020304" pitchFamily="18" charset="0"/>
              </a:rPr>
              <a:t>References.</a:t>
            </a:r>
          </a:p>
          <a:p>
            <a:endParaRPr lang="en-GB" noProof="1"/>
          </a:p>
          <a:p>
            <a:r>
              <a:rPr lang="en-GB" sz="1600" noProof="1">
                <a:latin typeface="Century Schoolbook" panose="02040604050505020304" pitchFamily="18" charset="0"/>
              </a:rPr>
              <a:t>1.</a:t>
            </a:r>
            <a:r>
              <a:rPr lang="en-GB" noProof="1"/>
              <a:t>	</a:t>
            </a:r>
            <a:r>
              <a:rPr lang="en-GB" sz="1400" noProof="1">
                <a:latin typeface="Century Schoolbook" panose="02040604050505020304" pitchFamily="18" charset="0"/>
              </a:rPr>
              <a:t>Age UK (2018) Struggling to cope with later life: Qualitative research on growing older in challenging circumstances. London: Age UK. Available at: https://www.ageuk.org.uk/siteassets/documents/reports-and-publications/reports-and-briefings/health--wellbeing/struggling-to-cope/auk_struggling_to_cope_with_later_life_briefing.pdf  (Accessed: February 23, 2026).</a:t>
            </a:r>
          </a:p>
          <a:p>
            <a:r>
              <a:rPr lang="en-GB" sz="1400" noProof="1">
                <a:latin typeface="Century Schoolbook" panose="02040604050505020304" pitchFamily="18" charset="0"/>
              </a:rPr>
              <a:t>2.	Brader, C. (2024). The contribution of the voluntary and community sector to society. [online] The Library of the House of Lords. Available at: https://lordslibrary.parliament.uk/voluntary-and-community-sector-contribution-to-society/.</a:t>
            </a:r>
          </a:p>
          <a:p>
            <a:r>
              <a:rPr lang="en-GB" sz="1400" noProof="1">
                <a:latin typeface="Century Schoolbook" panose="02040604050505020304" pitchFamily="18" charset="0"/>
              </a:rPr>
              <a:t>3.	British Society of Geriatrics. (2011). Effective medical care for older people living in care homes | British Society of Geriatrics. [online] Available at: https://www.bgs.org.uk/effective-healthcare-for-older-people-living-in-care-homes.</a:t>
            </a:r>
          </a:p>
          <a:p>
            <a:r>
              <a:rPr lang="en-GB" sz="1400" noProof="1">
                <a:latin typeface="Century Schoolbook" panose="02040604050505020304" pitchFamily="18" charset="0"/>
              </a:rPr>
              <a:t>4.	CQC (2019). Commission for the Quality of Care. [online] GOV.UK. Available at: https://www.gov.uk/government/organisations/care-quality-commission.</a:t>
            </a:r>
          </a:p>
          <a:p>
            <a:r>
              <a:rPr lang="en-GB" sz="1400" noProof="1">
                <a:latin typeface="Century Schoolbook" panose="02040604050505020304" pitchFamily="18" charset="0"/>
              </a:rPr>
              <a:t>5.	Commission on Quality of Care (2024). Fundamental Standards - Commission on Quality of Care. [online] www.cqc.org.uk. Available at: https://www.cqc.org.uk/about-us/fundamental-standards. Accessed: february 24, 2026.</a:t>
            </a:r>
          </a:p>
          <a:p>
            <a:r>
              <a:rPr lang="en-GB" sz="1400" noProof="1">
                <a:latin typeface="Century Schoolbook" panose="02040604050505020304" pitchFamily="18" charset="0"/>
              </a:rPr>
              <a:t>6.	Department of Health and Social Care (2025). Legal guidance on care and support. [online] GOV.UK. Available at: https://www.gov.uk/government/publications/care-act-statutory-guidance/care-and-support-statutory-guidance.</a:t>
            </a:r>
          </a:p>
          <a:p>
            <a:endParaRPr lang="en-GB" sz="1400" noProof="1">
              <a:latin typeface="Century Schoolbook" panose="02040604050505020304" pitchFamily="18" charset="0"/>
            </a:endParaRPr>
          </a:p>
          <a:p>
            <a:r>
              <a:rPr lang="en-GB" sz="1400" noProof="1">
                <a:latin typeface="Century Schoolbook" panose="02040604050505020304" pitchFamily="18" charset="0"/>
              </a:rPr>
              <a:t>7.	Haynes, R. (2025). Understanding the Emotional Needs of Seniors: A Comprehensive Guide. [online] Psychreg. Available at: https://www.psychreg.org/understanding-emotional-needs-seniors-comprehensive-guide/#Why_emotional_needs_matter_for_seniors [Accessed 28 Feb. 2026].</a:t>
            </a:r>
          </a:p>
          <a:p>
            <a:r>
              <a:rPr lang="en-GB" sz="1400" noProof="1">
                <a:latin typeface="Century Schoolbook" panose="02040604050505020304" pitchFamily="18" charset="0"/>
              </a:rPr>
              <a:t>8.	Institute of Excellence for Social Care (2017). Defining dignity in care. [online] SCIE. Available at: https://www.scie.org.uk/providing-care/dignity-in-care</a:t>
            </a:r>
            <a:r>
              <a:rPr lang="en-GB" sz="1600" noProof="1">
                <a:latin typeface="Century Schoolbook" panose="02040604050505020304" pitchFamily="18" charset="0"/>
              </a:rPr>
              <a:t>/defining/.</a:t>
            </a:r>
          </a:p>
        </p:txBody>
      </p:sp>
      <p:sp>
        <p:nvSpPr>
          <p:cNvPr id="7" name="CasetăText 6">
            <a:extLst>
              <a:ext uri="{FF2B5EF4-FFF2-40B4-BE49-F238E27FC236}">
                <a16:creationId xmlns:a16="http://schemas.microsoft.com/office/drawing/2014/main" id="{3358F131-123E-B970-68BA-B3713DF83394}"/>
              </a:ext>
            </a:extLst>
          </p:cNvPr>
          <p:cNvSpPr txBox="1"/>
          <p:nvPr/>
        </p:nvSpPr>
        <p:spPr>
          <a:xfrm>
            <a:off x="86497" y="5059301"/>
            <a:ext cx="11392930" cy="800219"/>
          </a:xfrm>
          <a:prstGeom prst="rect">
            <a:avLst/>
          </a:prstGeom>
          <a:noFill/>
        </p:spPr>
        <p:txBody>
          <a:bodyPr wrap="square">
            <a:spAutoFit/>
          </a:bodyPr>
          <a:lstStyle/>
          <a:p>
            <a:r>
              <a:rPr lang="en-GB" sz="1400" noProof="1">
                <a:latin typeface="Century Schoolbook" panose="02040604050505020304" pitchFamily="18" charset="0"/>
              </a:rPr>
              <a:t>9.	Learning through care (2024). 4.2 Explain the roles of different agencies in protecting and protecting individuals from abuse - Learning through care. [online] carelearning.org.uk. Available at: https://carelearning.org.uk/qualifications/level-2-diploma-care/safeguarding-protection-care/4-2-explain-the-roles-of-different-agencies-in-safeguarding-and-protecting-individuals-from-abuse</a:t>
            </a:r>
            <a:r>
              <a:rPr lang="en-GB" noProof="1"/>
              <a:t>/.</a:t>
            </a:r>
          </a:p>
        </p:txBody>
      </p:sp>
    </p:spTree>
    <p:extLst>
      <p:ext uri="{BB962C8B-B14F-4D97-AF65-F5344CB8AC3E}">
        <p14:creationId xmlns:p14="http://schemas.microsoft.com/office/powerpoint/2010/main" val="26111085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9000"/>
            <a:lum/>
          </a:blip>
          <a:srcRect/>
          <a:stretch>
            <a:fillRect t="-39000" b="-39000"/>
          </a:stretch>
        </a:blip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4F7272FD-05E0-6A66-D6A2-A5B051EBB731}"/>
              </a:ext>
            </a:extLst>
          </p:cNvPr>
          <p:cNvSpPr txBox="1"/>
          <p:nvPr/>
        </p:nvSpPr>
        <p:spPr>
          <a:xfrm>
            <a:off x="90616" y="1276476"/>
            <a:ext cx="12010768" cy="4401205"/>
          </a:xfrm>
          <a:prstGeom prst="rect">
            <a:avLst/>
          </a:prstGeom>
          <a:noFill/>
        </p:spPr>
        <p:txBody>
          <a:bodyPr wrap="square">
            <a:spAutoFit/>
          </a:bodyPr>
          <a:lstStyle/>
          <a:p>
            <a:r>
              <a:rPr lang="en-GB" sz="1400" noProof="1">
                <a:latin typeface="Century Schoolbook" panose="02040604050505020304" pitchFamily="18" charset="0"/>
              </a:rPr>
              <a:t>10.	Local Government Association &amp; Association of Directors of Adult Social Services (ADASS) 2026, Partners in Care and Health, Local Government Association, viewed 28 February 2026,   Available at: </a:t>
            </a:r>
          </a:p>
          <a:p>
            <a:r>
              <a:rPr lang="en-GB" sz="1400" noProof="1">
                <a:latin typeface="Century Schoolbook" panose="02040604050505020304" pitchFamily="18" charset="0"/>
              </a:rPr>
              <a:t>a.	&lt;https://www.local.gov.uk/our-support/partners-care-and-health&gt;.</a:t>
            </a:r>
          </a:p>
          <a:p>
            <a:r>
              <a:rPr lang="en-GB" sz="1400" noProof="1">
                <a:latin typeface="Century Schoolbook" panose="02040604050505020304" pitchFamily="18" charset="0"/>
              </a:rPr>
              <a:t>11.	Local Government Association (2019). Empowering patients, service users, and communities. [online] Local.gov.uk. Available at: https://www.local.gov.uk/our-support/our-improvement-offer/care-and-health-improvement/integration-and-better-care-fund/better-care-fund/integration-resource-library/empowering-patients-service-users-and-communities.</a:t>
            </a:r>
          </a:p>
          <a:p>
            <a:r>
              <a:rPr lang="en-GB" sz="1400" noProof="1">
                <a:latin typeface="Century Schoolbook" panose="02040604050505020304" pitchFamily="18" charset="0"/>
              </a:rPr>
              <a:t>12.	Ma, L. (2025) Physical activity, sedentary behaviour, and intrinsic capacity in older age: get active!, The Lancet Healthy Longevity, 6(5), p. 100687. Available at: https://www.thelancet.com/journals/lanhl/article/PIIS2666-7568(25)00006-6/fulltext  (Accessed: 22 February 2026).</a:t>
            </a:r>
          </a:p>
          <a:p>
            <a:r>
              <a:rPr lang="en-GB" sz="1400" noProof="1">
                <a:latin typeface="Century Schoolbook" panose="02040604050505020304" pitchFamily="18" charset="0"/>
              </a:rPr>
              <a:t>13.	Nishio, M., Maho Haseda, Inoue, K., Saito, M., &amp; Kondo, N. (2024). Measuring functional capacity in healthy aging: testing its validity using longitudinal data at the Japanese national level. Age and Ageing, [online] 53(1). doi:https://doi.org/10.1093/ageing/afad224.</a:t>
            </a:r>
          </a:p>
          <a:p>
            <a:r>
              <a:rPr lang="en-GB" sz="1400" noProof="1">
                <a:latin typeface="Century Schoolbook" panose="02040604050505020304" pitchFamily="18" charset="0"/>
              </a:rPr>
              <a:t>14.	Platt, R. (2018). Dignity in care and why it matters. [online] caringforcare.co.uk. Available at: https://caringforcare.co.uk/dignity-in-care-and-why-it-matters/.</a:t>
            </a:r>
          </a:p>
          <a:p>
            <a:r>
              <a:rPr lang="en-GB" sz="1400" noProof="1">
                <a:latin typeface="Century Schoolbook" panose="02040604050505020304" pitchFamily="18" charset="0"/>
              </a:rPr>
              <a:t>15.	Public Health Scotland (2026) The three levels of prevention. Available at: https://publichealthscotland.scot/about-us/what-we-do-and-how-we-work/public-health-approach-to-prevention/the-three-levels-of-prevention  (Accessed: 28 February 2026).</a:t>
            </a:r>
          </a:p>
          <a:p>
            <a:r>
              <a:rPr lang="en-GB" sz="1400" noProof="1">
                <a:latin typeface="Century Schoolbook" panose="02040604050505020304" pitchFamily="18" charset="0"/>
              </a:rPr>
              <a:t>16.	Thecarepathway (2025). How Care Jobs Started in the UK: A Complete History – The Care Pathway. [online] The path of care. Available at: https://thecarepathway.com/how-care-jobs-started-in-the-uk-a-complete-history/ [accessed 28 Feb. 2026].</a:t>
            </a:r>
          </a:p>
          <a:p>
            <a:r>
              <a:rPr lang="en-GB" sz="1400" noProof="1">
                <a:latin typeface="Century Schoolbook" panose="02040604050505020304" pitchFamily="18" charset="0"/>
              </a:rPr>
              <a:t>17.	WJEC (2019). [online] Wjec.co.uk. Available at: https://resource.download.wjec.co.uk/vtc/2018-19/HSC18-19_4-1/_multi-lang/unit02/03-emotional-later-adulthood.html.</a:t>
            </a:r>
          </a:p>
          <a:p>
            <a:r>
              <a:rPr lang="en-GB" sz="1400" noProof="1">
                <a:latin typeface="Century Schoolbook" panose="02040604050505020304" pitchFamily="18" charset="0"/>
              </a:rPr>
              <a:t>18.	World Health Organization (2020). Healthy aging and functional capacity. [online] World Health Organization. Available at: https://www.who.int/news-room/questions-and-answers/item/healthy-ageing-and-functional-ability.</a:t>
            </a:r>
          </a:p>
        </p:txBody>
      </p:sp>
    </p:spTree>
    <p:extLst>
      <p:ext uri="{BB962C8B-B14F-4D97-AF65-F5344CB8AC3E}">
        <p14:creationId xmlns:p14="http://schemas.microsoft.com/office/powerpoint/2010/main" val="3629511102"/>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1359</TotalTime>
  <Words>4423</Words>
  <Application>Microsoft Office PowerPoint</Application>
  <PresentationFormat>Widescreen</PresentationFormat>
  <Paragraphs>173</Paragraphs>
  <Slides>17</Slides>
  <Notes>0</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Calisto MT</vt:lpstr>
      <vt:lpstr>Century Schoolbook</vt:lpstr>
      <vt:lpstr>Lucida Calligraphy</vt:lpstr>
      <vt:lpstr>Univers Condensed</vt:lpstr>
      <vt:lpstr>Wingdings</vt:lpstr>
      <vt:lpstr>ChronicleVTI</vt:lpstr>
      <vt:lpstr>Student: Geamanu Marian Gherasim                                                            Student ID: 2310122 ”The care and empowerment of elderly individuals in the UK, converging on their assistance requirements while simultaneously attending to their functional abilities.”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Marian Geamanu</dc:creator>
  <cp:lastModifiedBy>Marian Geamanu</cp:lastModifiedBy>
  <cp:revision>1</cp:revision>
  <dcterms:created xsi:type="dcterms:W3CDTF">2026-02-23T00:20:41Z</dcterms:created>
  <dcterms:modified xsi:type="dcterms:W3CDTF">2026-03-02T10:23:34Z</dcterms:modified>
</cp:coreProperties>
</file>