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8" r:id="rId3"/>
    <p:sldId id="259" r:id="rId4"/>
    <p:sldId id="257" r:id="rId5"/>
    <p:sldId id="270" r:id="rId6"/>
    <p:sldId id="260" r:id="rId7"/>
    <p:sldId id="265" r:id="rId8"/>
    <p:sldId id="268" r:id="rId9"/>
    <p:sldId id="261" r:id="rId10"/>
    <p:sldId id="262" r:id="rId11"/>
    <p:sldId id="263" r:id="rId12"/>
    <p:sldId id="264" r:id="rId13"/>
    <p:sldId id="266"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1671"/>
  </p:normalViewPr>
  <p:slideViewPr>
    <p:cSldViewPr snapToGrid="0" snapToObjects="1">
      <p:cViewPr varScale="1">
        <p:scale>
          <a:sx n="86" d="100"/>
          <a:sy n="86" d="100"/>
        </p:scale>
        <p:origin x="75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4/2/2020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oodle.uwtsd.ac.uk/mod/folder/view.php?id=218643"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Rachel Bendall a Gail Parker </a:t>
            </a:r>
            <a:r>
              <a:rPr lang="en-GB" dirty="0" err="1" smtClean="0"/>
              <a:t>sy’n</a:t>
            </a:r>
            <a:r>
              <a:rPr lang="en-GB" dirty="0" smtClean="0"/>
              <a:t> </a:t>
            </a:r>
            <a:r>
              <a:rPr lang="en-GB" dirty="0" err="1" smtClean="0"/>
              <a:t>arwain</a:t>
            </a:r>
            <a:r>
              <a:rPr lang="en-GB" dirty="0" smtClean="0"/>
              <a:t> y </a:t>
            </a:r>
            <a:r>
              <a:rPr lang="en-GB" dirty="0" err="1" smtClean="0"/>
              <a:t>modiwl</a:t>
            </a:r>
            <a:r>
              <a:rPr lang="en-GB" dirty="0" smtClean="0"/>
              <a:t>, a</a:t>
            </a:r>
            <a:r>
              <a:rPr lang="en-GB" baseline="0" dirty="0" smtClean="0"/>
              <a:t> </a:t>
            </a:r>
            <a:r>
              <a:rPr lang="en-GB" baseline="0" dirty="0" err="1" smtClean="0"/>
              <a:t>phob</a:t>
            </a:r>
            <a:r>
              <a:rPr lang="en-GB" baseline="0" dirty="0" smtClean="0"/>
              <a:t> un </a:t>
            </a:r>
            <a:r>
              <a:rPr lang="en-GB" baseline="0" dirty="0" err="1" smtClean="0"/>
              <a:t>o’r</a:t>
            </a:r>
            <a:r>
              <a:rPr lang="en-GB" baseline="0" dirty="0" smtClean="0"/>
              <a:t> </a:t>
            </a:r>
            <a:r>
              <a:rPr lang="en-GB" baseline="0" dirty="0" err="1" smtClean="0"/>
              <a:t>tiwtoriaid</a:t>
            </a:r>
            <a:r>
              <a:rPr lang="en-GB" baseline="0" dirty="0" smtClean="0"/>
              <a:t> </a:t>
            </a:r>
            <a:r>
              <a:rPr lang="en-GB" baseline="0" dirty="0" err="1" smtClean="0"/>
              <a:t>uchod</a:t>
            </a:r>
            <a:r>
              <a:rPr lang="en-GB" baseline="0" dirty="0" smtClean="0"/>
              <a:t> </a:t>
            </a:r>
            <a:r>
              <a:rPr lang="en-GB" baseline="0" dirty="0" err="1" smtClean="0"/>
              <a:t>yn</a:t>
            </a:r>
            <a:r>
              <a:rPr lang="en-GB" baseline="0" dirty="0" smtClean="0"/>
              <a:t> </a:t>
            </a:r>
            <a:r>
              <a:rPr lang="en-GB" baseline="0" dirty="0" err="1" smtClean="0"/>
              <a:t>cyfrannu</a:t>
            </a:r>
            <a:r>
              <a:rPr lang="en-GB" baseline="0" dirty="0" smtClean="0"/>
              <a:t> at y </a:t>
            </a:r>
            <a:r>
              <a:rPr lang="en-GB" baseline="0" dirty="0" err="1" smtClean="0"/>
              <a:t>sesiynau</a:t>
            </a:r>
            <a:r>
              <a:rPr lang="en-GB" baseline="0" dirty="0" smtClean="0"/>
              <a:t>.</a:t>
            </a:r>
          </a:p>
          <a:p>
            <a:r>
              <a:rPr lang="en-GB" baseline="0" dirty="0" smtClean="0"/>
              <a:t>Rachel Bendall and Gail Parker are leading the module, with contributions to sessions from all three of the above tutors.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501801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Sorry about the photos – I know not everyone</a:t>
            </a:r>
            <a:r>
              <a:rPr lang="en-GB" baseline="0" dirty="0" smtClean="0"/>
              <a:t> has been captured here, and some people have left, but I couldn’t resist!</a:t>
            </a:r>
          </a:p>
          <a:p>
            <a:r>
              <a:rPr lang="en-GB" baseline="0" dirty="0" err="1" smtClean="0"/>
              <a:t>Sori</a:t>
            </a:r>
            <a:r>
              <a:rPr lang="en-GB" baseline="0" dirty="0" smtClean="0"/>
              <a:t> am y </a:t>
            </a:r>
            <a:r>
              <a:rPr lang="en-GB" baseline="0" dirty="0" err="1" smtClean="0"/>
              <a:t>lluniau</a:t>
            </a:r>
            <a:r>
              <a:rPr lang="en-GB" baseline="0" dirty="0" smtClean="0"/>
              <a:t> </a:t>
            </a:r>
            <a:r>
              <a:rPr lang="en-GB" baseline="0" dirty="0" err="1" smtClean="0"/>
              <a:t>bawb</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57911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 </a:t>
            </a:r>
            <a:r>
              <a:rPr lang="en-GB" dirty="0" err="1" smtClean="0"/>
              <a:t>lawlyfr</a:t>
            </a:r>
            <a:r>
              <a:rPr lang="en-GB" dirty="0" smtClean="0"/>
              <a:t> y </a:t>
            </a:r>
            <a:r>
              <a:rPr lang="en-GB" dirty="0" err="1" smtClean="0"/>
              <a:t>modiwl</a:t>
            </a:r>
            <a:r>
              <a:rPr lang="en-GB" dirty="0" smtClean="0"/>
              <a:t> </a:t>
            </a:r>
            <a:r>
              <a:rPr lang="en-GB" dirty="0" err="1" smtClean="0"/>
              <a:t>sydd</a:t>
            </a:r>
            <a:r>
              <a:rPr lang="en-GB" dirty="0" smtClean="0"/>
              <a:t> </a:t>
            </a:r>
            <a:r>
              <a:rPr lang="en-GB" dirty="0" err="1" smtClean="0"/>
              <a:t>ar</a:t>
            </a:r>
            <a:r>
              <a:rPr lang="en-GB" dirty="0" smtClean="0"/>
              <a:t> Moodle.</a:t>
            </a:r>
          </a:p>
          <a:p>
            <a:r>
              <a:rPr lang="en-GB" dirty="0" smtClean="0"/>
              <a:t>From the module handbook on Moodle.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425882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smtClean="0"/>
              <a:t>Treuliwch</a:t>
            </a:r>
            <a:r>
              <a:rPr lang="en-GB" b="1" dirty="0" smtClean="0"/>
              <a:t> </a:t>
            </a:r>
            <a:r>
              <a:rPr lang="en-GB" b="1" dirty="0" err="1" smtClean="0"/>
              <a:t>rhyw</a:t>
            </a:r>
            <a:r>
              <a:rPr lang="en-GB" b="1" baseline="0" dirty="0" smtClean="0"/>
              <a:t> 30 </a:t>
            </a:r>
            <a:r>
              <a:rPr lang="en-GB" b="1" baseline="0" dirty="0" err="1" smtClean="0"/>
              <a:t>munud</a:t>
            </a:r>
            <a:r>
              <a:rPr lang="en-GB" b="1" baseline="0" dirty="0" smtClean="0"/>
              <a:t> </a:t>
            </a:r>
            <a:r>
              <a:rPr lang="en-GB" b="1" baseline="0" dirty="0" err="1" smtClean="0"/>
              <a:t>yn</a:t>
            </a:r>
            <a:r>
              <a:rPr lang="en-GB" b="1" baseline="0" dirty="0" smtClean="0"/>
              <a:t> </a:t>
            </a:r>
            <a:r>
              <a:rPr lang="en-GB" b="1" baseline="0" dirty="0" err="1" smtClean="0"/>
              <a:t>cyflawni’r</a:t>
            </a:r>
            <a:r>
              <a:rPr lang="en-GB" b="1" baseline="0" dirty="0" smtClean="0"/>
              <a:t> </a:t>
            </a:r>
            <a:r>
              <a:rPr lang="en-GB" b="1" baseline="0" dirty="0" err="1" smtClean="0"/>
              <a:t>weithgaredd</a:t>
            </a:r>
            <a:r>
              <a:rPr lang="en-GB" b="1" baseline="0" dirty="0" smtClean="0"/>
              <a:t> hon.</a:t>
            </a:r>
          </a:p>
          <a:p>
            <a:r>
              <a:rPr lang="en-GB" b="1" baseline="0" dirty="0" smtClean="0"/>
              <a:t>Spend about 30 minutes on this activity.</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636370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 </a:t>
            </a:r>
            <a:r>
              <a:rPr lang="en-GB" dirty="0" err="1" smtClean="0"/>
              <a:t>lawlyfr</a:t>
            </a:r>
            <a:r>
              <a:rPr lang="en-GB" dirty="0" smtClean="0"/>
              <a:t> y </a:t>
            </a:r>
            <a:r>
              <a:rPr lang="en-GB" dirty="0" err="1" smtClean="0"/>
              <a:t>modiwl</a:t>
            </a:r>
            <a:r>
              <a:rPr lang="en-GB" dirty="0" smtClean="0"/>
              <a:t> </a:t>
            </a:r>
            <a:r>
              <a:rPr lang="en-GB" dirty="0" err="1" smtClean="0"/>
              <a:t>sydd</a:t>
            </a:r>
            <a:r>
              <a:rPr lang="en-GB" dirty="0" smtClean="0"/>
              <a:t> </a:t>
            </a:r>
            <a:r>
              <a:rPr lang="en-GB" dirty="0" err="1" smtClean="0"/>
              <a:t>ar</a:t>
            </a:r>
            <a:r>
              <a:rPr lang="en-GB" dirty="0" smtClean="0"/>
              <a:t> Moodle.</a:t>
            </a:r>
          </a:p>
          <a:p>
            <a:r>
              <a:rPr lang="en-GB" dirty="0" smtClean="0"/>
              <a:t>From the module handbook on Moodle.</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470500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Dyma</a:t>
            </a:r>
            <a:r>
              <a:rPr lang="en-GB" dirty="0" smtClean="0"/>
              <a:t> </a:t>
            </a:r>
            <a:r>
              <a:rPr lang="en-GB" dirty="0" err="1" smtClean="0"/>
              <a:t>ddolen</a:t>
            </a:r>
            <a:r>
              <a:rPr lang="en-GB" dirty="0" smtClean="0"/>
              <a:t> </a:t>
            </a:r>
            <a:r>
              <a:rPr lang="en-GB" dirty="0" err="1" smtClean="0"/>
              <a:t>gyswllt</a:t>
            </a:r>
            <a:r>
              <a:rPr lang="en-GB" dirty="0" smtClean="0"/>
              <a:t> </a:t>
            </a:r>
            <a:r>
              <a:rPr lang="en-GB" dirty="0" err="1" smtClean="0"/>
              <a:t>i’r</a:t>
            </a:r>
            <a:r>
              <a:rPr lang="en-GB" dirty="0" smtClean="0"/>
              <a:t> </a:t>
            </a:r>
            <a:r>
              <a:rPr lang="en-GB" dirty="0" err="1" smtClean="0"/>
              <a:t>deunyddiau</a:t>
            </a:r>
            <a:r>
              <a:rPr lang="en-GB" dirty="0" smtClean="0"/>
              <a:t> </a:t>
            </a:r>
            <a:r>
              <a:rPr lang="en-GB" dirty="0" err="1" smtClean="0"/>
              <a:t>Pontio</a:t>
            </a:r>
            <a:r>
              <a:rPr lang="en-GB" dirty="0" smtClean="0"/>
              <a:t> 3 </a:t>
            </a:r>
            <a:r>
              <a:rPr lang="en-GB" dirty="0" err="1" smtClean="0"/>
              <a:t>sydd</a:t>
            </a:r>
            <a:r>
              <a:rPr lang="en-GB" dirty="0" smtClean="0"/>
              <a:t> </a:t>
            </a:r>
            <a:r>
              <a:rPr lang="en-GB" dirty="0" err="1" smtClean="0"/>
              <a:t>ar</a:t>
            </a:r>
            <a:r>
              <a:rPr lang="en-GB" dirty="0" smtClean="0"/>
              <a:t> Moodle.</a:t>
            </a:r>
            <a:r>
              <a:rPr lang="en-GB" baseline="0" dirty="0" smtClean="0"/>
              <a:t> </a:t>
            </a:r>
            <a:r>
              <a:rPr lang="en-GB" b="1" baseline="0" dirty="0" err="1" smtClean="0"/>
              <a:t>Treuliwch</a:t>
            </a:r>
            <a:r>
              <a:rPr lang="en-GB" b="1" baseline="0" dirty="0" smtClean="0"/>
              <a:t> 15 </a:t>
            </a:r>
            <a:r>
              <a:rPr lang="en-GB" b="1" baseline="0" dirty="0" err="1" smtClean="0"/>
              <a:t>munud</a:t>
            </a:r>
            <a:r>
              <a:rPr lang="en-GB" b="1" baseline="0" dirty="0" smtClean="0"/>
              <a:t> </a:t>
            </a:r>
            <a:r>
              <a:rPr lang="en-GB" b="1" baseline="0" dirty="0" err="1" smtClean="0"/>
              <a:t>yn</a:t>
            </a:r>
            <a:r>
              <a:rPr lang="en-GB" b="1" baseline="0" dirty="0" smtClean="0"/>
              <a:t> </a:t>
            </a:r>
            <a:r>
              <a:rPr lang="en-GB" b="1" baseline="0" dirty="0" err="1" smtClean="0"/>
              <a:t>atgoffa’ch</a:t>
            </a:r>
            <a:r>
              <a:rPr lang="en-GB" b="1" baseline="0" dirty="0" smtClean="0"/>
              <a:t> </a:t>
            </a:r>
            <a:r>
              <a:rPr lang="en-GB" b="1" baseline="0" dirty="0" err="1" smtClean="0"/>
              <a:t>hun</a:t>
            </a:r>
            <a:r>
              <a:rPr lang="en-GB" b="1" baseline="0" dirty="0" smtClean="0"/>
              <a:t> </a:t>
            </a:r>
            <a:r>
              <a:rPr lang="en-GB" b="1" baseline="0" dirty="0" err="1" smtClean="0"/>
              <a:t>o’r</a:t>
            </a:r>
            <a:r>
              <a:rPr lang="en-GB" b="1" baseline="0" dirty="0" smtClean="0"/>
              <a:t> </a:t>
            </a:r>
            <a:r>
              <a:rPr lang="en-GB" b="1" baseline="0" dirty="0" err="1" smtClean="0"/>
              <a:t>cynnwys</a:t>
            </a:r>
            <a:r>
              <a:rPr lang="en-GB" baseline="0" dirty="0" smtClean="0"/>
              <a:t>:</a:t>
            </a:r>
            <a:endParaRPr lang="en-GB" dirty="0" smtClean="0"/>
          </a:p>
          <a:p>
            <a:r>
              <a:rPr lang="en-GB" dirty="0" smtClean="0"/>
              <a:t>Here’s a link to the Bridging 3 materials on Moodle.</a:t>
            </a:r>
            <a:r>
              <a:rPr lang="en-GB" baseline="0" dirty="0" smtClean="0"/>
              <a:t> </a:t>
            </a:r>
            <a:r>
              <a:rPr lang="en-GB" b="1" baseline="0" dirty="0" smtClean="0"/>
              <a:t>Spend about 15 minutes reminding yourself of the content</a:t>
            </a:r>
            <a:r>
              <a:rPr lang="en-GB" b="1" dirty="0" smtClean="0"/>
              <a:t>:</a:t>
            </a:r>
          </a:p>
          <a:p>
            <a:endParaRPr lang="en-GB" dirty="0" smtClean="0"/>
          </a:p>
          <a:p>
            <a:r>
              <a:rPr lang="en-GB" dirty="0" smtClean="0">
                <a:hlinkClick r:id="rId3"/>
              </a:rPr>
              <a:t>https://moodle.uwtsd.ac.uk/mod/folder/view.php?id=218643</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255641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 </a:t>
            </a:r>
            <a:r>
              <a:rPr lang="en-GB" dirty="0" err="1" smtClean="0"/>
              <a:t>lawlyfr</a:t>
            </a:r>
            <a:r>
              <a:rPr lang="en-GB" dirty="0" smtClean="0"/>
              <a:t> y </a:t>
            </a:r>
            <a:r>
              <a:rPr lang="en-GB" dirty="0" err="1" smtClean="0"/>
              <a:t>modiwl</a:t>
            </a:r>
            <a:r>
              <a:rPr lang="en-GB" dirty="0" smtClean="0"/>
              <a:t> </a:t>
            </a:r>
            <a:r>
              <a:rPr lang="en-GB" dirty="0" err="1" smtClean="0"/>
              <a:t>sydd</a:t>
            </a:r>
            <a:r>
              <a:rPr lang="en-GB" dirty="0" smtClean="0"/>
              <a:t> </a:t>
            </a:r>
            <a:r>
              <a:rPr lang="en-GB" dirty="0" err="1" smtClean="0"/>
              <a:t>ar</a:t>
            </a:r>
            <a:r>
              <a:rPr lang="en-GB" dirty="0" smtClean="0"/>
              <a:t> Moodle.</a:t>
            </a:r>
          </a:p>
          <a:p>
            <a:r>
              <a:rPr lang="en-GB" dirty="0" smtClean="0"/>
              <a:t>From the module handbook on Moodle.</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195740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Iaith</a:t>
            </a:r>
            <a:r>
              <a:rPr lang="en-GB" dirty="0" smtClean="0"/>
              <a:t> – Language – what languages are spoken? What</a:t>
            </a:r>
            <a:r>
              <a:rPr lang="en-GB" baseline="0" dirty="0" smtClean="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smtClean="0"/>
          </a:p>
          <a:p>
            <a:r>
              <a:rPr lang="en-GB" baseline="0" dirty="0" err="1" smtClean="0"/>
              <a:t>Ardal</a:t>
            </a:r>
            <a:r>
              <a:rPr lang="en-GB" baseline="0" dirty="0" smtClean="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smtClean="0"/>
          </a:p>
          <a:p>
            <a:r>
              <a:rPr lang="en-GB" baseline="0" dirty="0" err="1" smtClean="0"/>
              <a:t>Gweithgareddau</a:t>
            </a:r>
            <a:r>
              <a:rPr lang="en-GB" baseline="0" dirty="0" smtClean="0"/>
              <a:t> </a:t>
            </a:r>
            <a:r>
              <a:rPr lang="en-GB" baseline="0" dirty="0" err="1" smtClean="0"/>
              <a:t>cymunedol</a:t>
            </a:r>
            <a:r>
              <a:rPr lang="en-GB" baseline="0" dirty="0" smtClean="0"/>
              <a:t> – Community activities – what activities does the school undertake to develop and strengthen links with the local community?</a:t>
            </a:r>
          </a:p>
          <a:p>
            <a:endParaRPr lang="en-GB" baseline="0" dirty="0" smtClean="0"/>
          </a:p>
          <a:p>
            <a:r>
              <a:rPr lang="en-GB" baseline="0" dirty="0" err="1" smtClean="0"/>
              <a:t>Diwylliant</a:t>
            </a:r>
            <a:r>
              <a:rPr lang="en-GB" baseline="0" dirty="0" smtClean="0"/>
              <a:t> – Culture – Is there evidence of diversity in the school? How does the school promote and celebrate diversity? What impact does this have </a:t>
            </a:r>
            <a:r>
              <a:rPr lang="en-GB" baseline="0" dirty="0" smtClean="0"/>
              <a:t>on links between the school and the community? Any other information you might have about the area the school serves.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1521166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576" y="965627"/>
            <a:ext cx="7886700" cy="1325563"/>
          </a:xfrm>
        </p:spPr>
        <p:txBody>
          <a:bodyPr>
            <a:noAutofit/>
          </a:bodyPr>
          <a:lstStyle/>
          <a:p>
            <a:pPr algn="ctr"/>
            <a:r>
              <a:rPr lang="en-GB" sz="5400" b="1" dirty="0" err="1" smtClean="0"/>
              <a:t>Croeso</a:t>
            </a:r>
            <a:r>
              <a:rPr lang="en-GB" sz="5400" b="1" dirty="0" smtClean="0"/>
              <a:t> </a:t>
            </a:r>
            <a:r>
              <a:rPr lang="en-GB" sz="5400" b="1" dirty="0" err="1" smtClean="0"/>
              <a:t>i</a:t>
            </a:r>
            <a:r>
              <a:rPr lang="en-GB" sz="5400" b="1" dirty="0" smtClean="0"/>
              <a:t> </a:t>
            </a:r>
            <a:r>
              <a:rPr lang="en-GB" sz="5400" b="1" dirty="0" smtClean="0"/>
              <a:t>ECAD5009-C </a:t>
            </a:r>
            <a:r>
              <a:rPr lang="en-GB" sz="5400" b="1" dirty="0" smtClean="0"/>
              <a:t>!</a:t>
            </a:r>
            <a:br>
              <a:rPr lang="en-GB" sz="5400" b="1" dirty="0" smtClean="0"/>
            </a:br>
            <a:r>
              <a:rPr lang="en-GB" sz="5400" b="1" dirty="0" smtClean="0"/>
              <a:t>Welcome to </a:t>
            </a:r>
            <a:r>
              <a:rPr lang="en-GB" sz="5400" b="1" dirty="0" smtClean="0"/>
              <a:t>ECAD5009-C </a:t>
            </a:r>
            <a:r>
              <a:rPr lang="en-GB" sz="5400" b="1" dirty="0" smtClean="0"/>
              <a:t>!</a:t>
            </a:r>
            <a:endParaRPr lang="en-GB" sz="5400" b="1" dirty="0"/>
          </a:p>
        </p:txBody>
      </p:sp>
      <p:pic>
        <p:nvPicPr>
          <p:cNvPr id="4" name="Picture 3"/>
          <p:cNvPicPr>
            <a:picLocks noChangeAspect="1"/>
          </p:cNvPicPr>
          <p:nvPr/>
        </p:nvPicPr>
        <p:blipFill>
          <a:blip r:embed="rId2"/>
          <a:stretch>
            <a:fillRect/>
          </a:stretch>
        </p:blipFill>
        <p:spPr>
          <a:xfrm>
            <a:off x="3197968" y="2486919"/>
            <a:ext cx="2865916" cy="2865916"/>
          </a:xfrm>
          <a:prstGeom prst="rect">
            <a:avLst/>
          </a:prstGeom>
        </p:spPr>
      </p:pic>
    </p:spTree>
    <p:extLst>
      <p:ext uri="{BB962C8B-B14F-4D97-AF65-F5344CB8AC3E}">
        <p14:creationId xmlns:p14="http://schemas.microsoft.com/office/powerpoint/2010/main" val="286172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Teitl</a:t>
            </a:r>
            <a:r>
              <a:rPr lang="en-GB" b="1" dirty="0" smtClean="0"/>
              <a:t> y </a:t>
            </a:r>
            <a:r>
              <a:rPr lang="en-GB" b="1" dirty="0" err="1"/>
              <a:t>m</a:t>
            </a:r>
            <a:r>
              <a:rPr lang="en-GB" b="1" dirty="0" err="1" smtClean="0"/>
              <a:t>odiwl</a:t>
            </a:r>
            <a:r>
              <a:rPr lang="en-GB" b="1" dirty="0" smtClean="0"/>
              <a:t> </a:t>
            </a:r>
            <a:br>
              <a:rPr lang="en-GB" b="1" dirty="0" smtClean="0"/>
            </a:br>
            <a:r>
              <a:rPr lang="en-GB" b="1" dirty="0" smtClean="0"/>
              <a:t>Module title</a:t>
            </a:r>
            <a:endParaRPr lang="en-GB" b="1" dirty="0"/>
          </a:p>
        </p:txBody>
      </p:sp>
      <p:sp>
        <p:nvSpPr>
          <p:cNvPr id="3" name="Rectangle 2"/>
          <p:cNvSpPr/>
          <p:nvPr/>
        </p:nvSpPr>
        <p:spPr>
          <a:xfrm>
            <a:off x="628650" y="3676920"/>
            <a:ext cx="7877606" cy="1323439"/>
          </a:xfrm>
          <a:prstGeom prst="rect">
            <a:avLst/>
          </a:prstGeom>
          <a:noFill/>
        </p:spPr>
        <p:txBody>
          <a:bodyPr wrap="none" lIns="91440" tIns="45720" rIns="91440" bIns="45720">
            <a:spAutoFit/>
          </a:bodyPr>
          <a:lstStyle/>
          <a:p>
            <a:pPr algn="ctr"/>
            <a:r>
              <a:rPr 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Learners</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Schools and Communities:</a:t>
            </a:r>
          </a:p>
          <a:p>
            <a:pPr algn="ctr"/>
            <a:r>
              <a:rPr lang="en-US" sz="4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a:t>
            </a:r>
            <a:r>
              <a:rPr lang="en-US" sz="4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here am I teaching</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endPar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4" name="Rectangle 3"/>
          <p:cNvSpPr/>
          <p:nvPr/>
        </p:nvSpPr>
        <p:spPr>
          <a:xfrm>
            <a:off x="863997" y="1770222"/>
            <a:ext cx="7416005" cy="1323439"/>
          </a:xfrm>
          <a:prstGeom prst="rect">
            <a:avLst/>
          </a:prstGeom>
          <a:noFill/>
        </p:spPr>
        <p:txBody>
          <a:bodyPr wrap="none" lIns="91440" tIns="45720" rIns="91440" bIns="45720">
            <a:spAutoFit/>
          </a:bodyPr>
          <a:lstStyle/>
          <a:p>
            <a:pPr algn="ct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Dysgwyr</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Ysgolion</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 </a:t>
            </a: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Chymunedau</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p>
          <a:p>
            <a:pPr algn="ctr"/>
            <a:r>
              <a:rPr lang="en-US" sz="4000" b="1" dirty="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b</a:t>
            </a: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le</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ydw</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4000" b="1" dirty="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a:t>
            </a: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’n</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4000" b="1" cap="none" spc="0" dirty="0" err="1"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addysgu</a:t>
            </a:r>
            <a:r>
              <a:rPr lang="en-US" sz="4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endPar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6" name="Picture 5"/>
          <p:cNvPicPr>
            <a:picLocks noChangeAspect="1"/>
          </p:cNvPicPr>
          <p:nvPr/>
        </p:nvPicPr>
        <p:blipFill>
          <a:blip r:embed="rId2"/>
          <a:stretch>
            <a:fillRect/>
          </a:stretch>
        </p:blipFill>
        <p:spPr>
          <a:xfrm>
            <a:off x="6880359" y="216618"/>
            <a:ext cx="1399643" cy="1553604"/>
          </a:xfrm>
          <a:prstGeom prst="rect">
            <a:avLst/>
          </a:prstGeom>
        </p:spPr>
      </p:pic>
    </p:spTree>
    <p:extLst>
      <p:ext uri="{BB962C8B-B14F-4D97-AF65-F5344CB8AC3E}">
        <p14:creationId xmlns:p14="http://schemas.microsoft.com/office/powerpoint/2010/main" val="4040702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Tîm</a:t>
            </a:r>
            <a:r>
              <a:rPr lang="en-GB" b="1" dirty="0" smtClean="0"/>
              <a:t> </a:t>
            </a:r>
            <a:r>
              <a:rPr lang="en-GB" b="1" dirty="0" smtClean="0"/>
              <a:t>y </a:t>
            </a:r>
            <a:r>
              <a:rPr lang="en-GB" b="1" dirty="0" err="1" smtClean="0"/>
              <a:t>modiwl</a:t>
            </a:r>
            <a:r>
              <a:rPr lang="en-GB" b="1" dirty="0" smtClean="0"/>
              <a:t/>
            </a:r>
            <a:br>
              <a:rPr lang="en-GB" b="1" dirty="0" smtClean="0"/>
            </a:br>
            <a:r>
              <a:rPr lang="en-GB" b="1" dirty="0" smtClean="0"/>
              <a:t>Module </a:t>
            </a:r>
            <a:r>
              <a:rPr lang="en-GB" b="1" dirty="0" smtClean="0"/>
              <a:t>team</a:t>
            </a:r>
            <a:endParaRPr lang="en-GB" b="1" dirty="0"/>
          </a:p>
        </p:txBody>
      </p:sp>
      <p:pic>
        <p:nvPicPr>
          <p:cNvPr id="3" name="Picture 2"/>
          <p:cNvPicPr>
            <a:picLocks noChangeAspect="1"/>
          </p:cNvPicPr>
          <p:nvPr/>
        </p:nvPicPr>
        <p:blipFill>
          <a:blip r:embed="rId3"/>
          <a:stretch>
            <a:fillRect/>
          </a:stretch>
        </p:blipFill>
        <p:spPr>
          <a:xfrm>
            <a:off x="6567273" y="1975016"/>
            <a:ext cx="1589964" cy="1709300"/>
          </a:xfrm>
          <a:prstGeom prst="rect">
            <a:avLst/>
          </a:prstGeom>
        </p:spPr>
      </p:pic>
      <p:pic>
        <p:nvPicPr>
          <p:cNvPr id="7" name="Picture 6"/>
          <p:cNvPicPr>
            <a:picLocks noChangeAspect="1"/>
          </p:cNvPicPr>
          <p:nvPr/>
        </p:nvPicPr>
        <p:blipFill>
          <a:blip r:embed="rId4"/>
          <a:stretch>
            <a:fillRect/>
          </a:stretch>
        </p:blipFill>
        <p:spPr>
          <a:xfrm>
            <a:off x="653203" y="1975016"/>
            <a:ext cx="1570318" cy="1623081"/>
          </a:xfrm>
          <a:prstGeom prst="rect">
            <a:avLst/>
          </a:prstGeom>
        </p:spPr>
      </p:pic>
      <p:sp>
        <p:nvSpPr>
          <p:cNvPr id="8" name="TextBox 7"/>
          <p:cNvSpPr txBox="1"/>
          <p:nvPr/>
        </p:nvSpPr>
        <p:spPr>
          <a:xfrm>
            <a:off x="-12281" y="3684317"/>
            <a:ext cx="2901286" cy="646331"/>
          </a:xfrm>
          <a:prstGeom prst="rect">
            <a:avLst/>
          </a:prstGeom>
          <a:noFill/>
        </p:spPr>
        <p:txBody>
          <a:bodyPr wrap="square" rtlCol="0">
            <a:spAutoFit/>
          </a:bodyPr>
          <a:lstStyle/>
          <a:p>
            <a:pPr algn="ctr"/>
            <a:r>
              <a:rPr lang="en-GB" dirty="0" smtClean="0"/>
              <a:t>Rachel Bendall</a:t>
            </a:r>
          </a:p>
          <a:p>
            <a:pPr algn="ctr"/>
            <a:r>
              <a:rPr lang="en-GB" dirty="0" smtClean="0"/>
              <a:t>rachel.bendall@uwtsd.ac.uk</a:t>
            </a:r>
            <a:endParaRPr lang="en-GB" dirty="0"/>
          </a:p>
        </p:txBody>
      </p:sp>
      <p:sp>
        <p:nvSpPr>
          <p:cNvPr id="9" name="TextBox 8"/>
          <p:cNvSpPr txBox="1"/>
          <p:nvPr/>
        </p:nvSpPr>
        <p:spPr>
          <a:xfrm>
            <a:off x="2884424" y="3684318"/>
            <a:ext cx="3041176" cy="646331"/>
          </a:xfrm>
          <a:prstGeom prst="rect">
            <a:avLst/>
          </a:prstGeom>
          <a:noFill/>
        </p:spPr>
        <p:txBody>
          <a:bodyPr wrap="square" rtlCol="0">
            <a:spAutoFit/>
          </a:bodyPr>
          <a:lstStyle/>
          <a:p>
            <a:pPr algn="ctr"/>
            <a:r>
              <a:rPr lang="en-GB" dirty="0" smtClean="0"/>
              <a:t>Gail Parker</a:t>
            </a:r>
            <a:endParaRPr lang="en-GB" dirty="0" smtClean="0"/>
          </a:p>
          <a:p>
            <a:pPr algn="ctr"/>
            <a:r>
              <a:rPr lang="en-GB" dirty="0"/>
              <a:t>gail.parker@uwtsd.ac.uk</a:t>
            </a:r>
            <a:endParaRPr lang="en-GB" dirty="0"/>
          </a:p>
        </p:txBody>
      </p:sp>
      <p:sp>
        <p:nvSpPr>
          <p:cNvPr id="10" name="TextBox 9"/>
          <p:cNvSpPr txBox="1"/>
          <p:nvPr/>
        </p:nvSpPr>
        <p:spPr>
          <a:xfrm>
            <a:off x="5978114" y="3684316"/>
            <a:ext cx="2901286" cy="646331"/>
          </a:xfrm>
          <a:prstGeom prst="rect">
            <a:avLst/>
          </a:prstGeom>
          <a:noFill/>
        </p:spPr>
        <p:txBody>
          <a:bodyPr wrap="square" rtlCol="0">
            <a:spAutoFit/>
          </a:bodyPr>
          <a:lstStyle/>
          <a:p>
            <a:pPr algn="ctr"/>
            <a:r>
              <a:rPr lang="en-GB" dirty="0" smtClean="0"/>
              <a:t>Jayne Morgan</a:t>
            </a:r>
          </a:p>
          <a:p>
            <a:pPr algn="ctr"/>
            <a:r>
              <a:rPr lang="en-GB" dirty="0" smtClean="0"/>
              <a:t>jayne.morgan@uwtsd.ac.uk</a:t>
            </a:r>
            <a:endParaRPr lang="en-GB" dirty="0"/>
          </a:p>
        </p:txBody>
      </p:sp>
      <p:pic>
        <p:nvPicPr>
          <p:cNvPr id="13" name="Picture 12"/>
          <p:cNvPicPr>
            <a:picLocks noChangeAspect="1"/>
          </p:cNvPicPr>
          <p:nvPr/>
        </p:nvPicPr>
        <p:blipFill>
          <a:blip r:embed="rId5"/>
          <a:stretch>
            <a:fillRect/>
          </a:stretch>
        </p:blipFill>
        <p:spPr>
          <a:xfrm>
            <a:off x="5873086" y="192816"/>
            <a:ext cx="2806605" cy="1389483"/>
          </a:xfrm>
          <a:prstGeom prst="rect">
            <a:avLst/>
          </a:prstGeom>
        </p:spPr>
      </p:pic>
      <p:pic>
        <p:nvPicPr>
          <p:cNvPr id="6" name="Picture 5"/>
          <p:cNvPicPr>
            <a:picLocks noChangeAspect="1"/>
          </p:cNvPicPr>
          <p:nvPr/>
        </p:nvPicPr>
        <p:blipFill>
          <a:blip r:embed="rId6"/>
          <a:stretch>
            <a:fillRect/>
          </a:stretch>
        </p:blipFill>
        <p:spPr>
          <a:xfrm>
            <a:off x="3539929" y="1930447"/>
            <a:ext cx="1625138" cy="1709301"/>
          </a:xfrm>
          <a:prstGeom prst="rect">
            <a:avLst/>
          </a:prstGeom>
        </p:spPr>
      </p:pic>
      <p:sp>
        <p:nvSpPr>
          <p:cNvPr id="11" name="TextBox 10"/>
          <p:cNvSpPr txBox="1"/>
          <p:nvPr/>
        </p:nvSpPr>
        <p:spPr>
          <a:xfrm>
            <a:off x="1257992" y="4418326"/>
            <a:ext cx="6511637" cy="1323439"/>
          </a:xfrm>
          <a:prstGeom prst="rect">
            <a:avLst/>
          </a:prstGeom>
          <a:noFill/>
        </p:spPr>
        <p:txBody>
          <a:bodyPr wrap="square" rtlCol="0">
            <a:spAutoFit/>
          </a:bodyPr>
          <a:lstStyle/>
          <a:p>
            <a:pPr algn="ctr"/>
            <a:r>
              <a:rPr lang="en-GB" sz="4000" dirty="0" smtClean="0"/>
              <a:t>Ac </a:t>
            </a:r>
            <a:r>
              <a:rPr lang="en-GB" sz="4000" dirty="0" err="1" smtClean="0"/>
              <a:t>wrth</a:t>
            </a:r>
            <a:r>
              <a:rPr lang="en-GB" sz="4000" dirty="0" smtClean="0"/>
              <a:t> </a:t>
            </a:r>
            <a:r>
              <a:rPr lang="en-GB" sz="4000" dirty="0" err="1" smtClean="0"/>
              <a:t>gwrs</a:t>
            </a:r>
            <a:r>
              <a:rPr lang="en-GB" sz="4000" dirty="0" smtClean="0"/>
              <a:t>…</a:t>
            </a:r>
          </a:p>
          <a:p>
            <a:pPr algn="ctr"/>
            <a:r>
              <a:rPr lang="en-GB" sz="4000" dirty="0" smtClean="0"/>
              <a:t>And of course…</a:t>
            </a:r>
            <a:endParaRPr lang="en-GB" sz="4000" dirty="0"/>
          </a:p>
        </p:txBody>
      </p:sp>
    </p:spTree>
    <p:extLst>
      <p:ext uri="{BB962C8B-B14F-4D97-AF65-F5344CB8AC3E}">
        <p14:creationId xmlns:p14="http://schemas.microsoft.com/office/powerpoint/2010/main" val="1743118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Chi!!!</a:t>
            </a:r>
            <a:br>
              <a:rPr lang="en-GB" b="1" dirty="0" smtClean="0"/>
            </a:br>
            <a:r>
              <a:rPr lang="en-GB" b="1" dirty="0" smtClean="0"/>
              <a:t>You!!!</a:t>
            </a:r>
            <a:endParaRPr lang="en-GB" b="1" dirty="0"/>
          </a:p>
        </p:txBody>
      </p:sp>
      <p:pic>
        <p:nvPicPr>
          <p:cNvPr id="4" name="Picture 3"/>
          <p:cNvPicPr>
            <a:picLocks noChangeAspect="1"/>
          </p:cNvPicPr>
          <p:nvPr/>
        </p:nvPicPr>
        <p:blipFill>
          <a:blip r:embed="rId3"/>
          <a:stretch>
            <a:fillRect/>
          </a:stretch>
        </p:blipFill>
        <p:spPr>
          <a:xfrm>
            <a:off x="727790" y="1875843"/>
            <a:ext cx="4197418" cy="2042222"/>
          </a:xfrm>
          <a:prstGeom prst="rect">
            <a:avLst/>
          </a:prstGeom>
        </p:spPr>
      </p:pic>
      <p:pic>
        <p:nvPicPr>
          <p:cNvPr id="5" name="Picture 4"/>
          <p:cNvPicPr>
            <a:picLocks noChangeAspect="1"/>
          </p:cNvPicPr>
          <p:nvPr/>
        </p:nvPicPr>
        <p:blipFill>
          <a:blip r:embed="rId4"/>
          <a:stretch>
            <a:fillRect/>
          </a:stretch>
        </p:blipFill>
        <p:spPr>
          <a:xfrm>
            <a:off x="5361072" y="246404"/>
            <a:ext cx="1902117" cy="2024047"/>
          </a:xfrm>
          <a:prstGeom prst="rect">
            <a:avLst/>
          </a:prstGeom>
        </p:spPr>
      </p:pic>
      <p:pic>
        <p:nvPicPr>
          <p:cNvPr id="6" name="Picture 5"/>
          <p:cNvPicPr>
            <a:picLocks noChangeAspect="1"/>
          </p:cNvPicPr>
          <p:nvPr/>
        </p:nvPicPr>
        <p:blipFill>
          <a:blip r:embed="rId5"/>
          <a:stretch>
            <a:fillRect/>
          </a:stretch>
        </p:blipFill>
        <p:spPr>
          <a:xfrm>
            <a:off x="6484202" y="2101851"/>
            <a:ext cx="1956986" cy="1993565"/>
          </a:xfrm>
          <a:prstGeom prst="rect">
            <a:avLst/>
          </a:prstGeom>
        </p:spPr>
      </p:pic>
      <p:pic>
        <p:nvPicPr>
          <p:cNvPr id="7" name="Picture 6"/>
          <p:cNvPicPr>
            <a:picLocks noChangeAspect="1"/>
          </p:cNvPicPr>
          <p:nvPr/>
        </p:nvPicPr>
        <p:blipFill>
          <a:blip r:embed="rId6"/>
          <a:stretch>
            <a:fillRect/>
          </a:stretch>
        </p:blipFill>
        <p:spPr>
          <a:xfrm>
            <a:off x="5150595" y="3231338"/>
            <a:ext cx="1908213" cy="2213040"/>
          </a:xfrm>
          <a:prstGeom prst="rect">
            <a:avLst/>
          </a:prstGeom>
        </p:spPr>
      </p:pic>
    </p:spTree>
    <p:extLst>
      <p:ext uri="{BB962C8B-B14F-4D97-AF65-F5344CB8AC3E}">
        <p14:creationId xmlns:p14="http://schemas.microsoft.com/office/powerpoint/2010/main" val="1816748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364"/>
            <a:ext cx="7886700" cy="1325563"/>
          </a:xfrm>
        </p:spPr>
        <p:txBody>
          <a:bodyPr>
            <a:normAutofit/>
          </a:bodyPr>
          <a:lstStyle/>
          <a:p>
            <a:r>
              <a:rPr lang="en-GB" sz="3600" b="1" dirty="0" err="1" smtClean="0"/>
              <a:t>Amcanion</a:t>
            </a:r>
            <a:r>
              <a:rPr lang="en-GB" sz="3600" b="1" dirty="0" smtClean="0"/>
              <a:t> y </a:t>
            </a:r>
            <a:r>
              <a:rPr lang="en-GB" sz="3600" b="1" dirty="0" err="1" smtClean="0"/>
              <a:t>modiwl</a:t>
            </a:r>
            <a:r>
              <a:rPr lang="en-GB" sz="3600" b="1" dirty="0" smtClean="0"/>
              <a:t/>
            </a:r>
            <a:br>
              <a:rPr lang="en-GB" sz="3600" b="1" dirty="0" smtClean="0"/>
            </a:br>
            <a:r>
              <a:rPr lang="en-GB" sz="3600" b="1" dirty="0" smtClean="0"/>
              <a:t>Module aims</a:t>
            </a:r>
            <a:endParaRPr lang="en-GB" sz="3600" b="1" dirty="0"/>
          </a:p>
        </p:txBody>
      </p:sp>
      <p:sp>
        <p:nvSpPr>
          <p:cNvPr id="3" name="Content Placeholder 2"/>
          <p:cNvSpPr>
            <a:spLocks noGrp="1"/>
          </p:cNvSpPr>
          <p:nvPr>
            <p:ph sz="half" idx="1"/>
          </p:nvPr>
        </p:nvSpPr>
        <p:spPr>
          <a:xfrm>
            <a:off x="230875" y="1247870"/>
            <a:ext cx="4264641" cy="4351338"/>
          </a:xfrm>
        </p:spPr>
        <p:txBody>
          <a:bodyPr>
            <a:noAutofit/>
          </a:bodyPr>
          <a:lstStyle/>
          <a:p>
            <a:pPr lvl="0"/>
            <a:r>
              <a:rPr lang="cy-GB" sz="2400" dirty="0"/>
              <a:t>Rhoi'r sgiliau angenrheidiol i ddarpar-athrawon ddadansoddi sut mae ffactorau diwylliannol, ieithyddol, crefyddol ac economaidd-gymdeithasol amrywiol yn dylanwadu ar faterion a datblygiad ysgol gyfan.</a:t>
            </a:r>
            <a:endParaRPr lang="en-GB" sz="2400" b="1" dirty="0"/>
          </a:p>
          <a:p>
            <a:pPr lvl="0"/>
            <a:r>
              <a:rPr lang="cy-GB" sz="2400" dirty="0"/>
              <a:t>Paratoi darpar-athrawon i allu cyfrannu at systemau ysgol a dyluniad cwricwlwm sy'n diwallu anghenion yr ysgol a'i chymuned.</a:t>
            </a:r>
            <a:endParaRPr lang="en-GB" sz="2400" b="1" dirty="0"/>
          </a:p>
        </p:txBody>
      </p:sp>
      <p:sp>
        <p:nvSpPr>
          <p:cNvPr id="4" name="Content Placeholder 3"/>
          <p:cNvSpPr>
            <a:spLocks noGrp="1"/>
          </p:cNvSpPr>
          <p:nvPr>
            <p:ph sz="half" idx="2"/>
          </p:nvPr>
        </p:nvSpPr>
        <p:spPr>
          <a:xfrm>
            <a:off x="4590908" y="1247870"/>
            <a:ext cx="3886200" cy="4351338"/>
          </a:xfrm>
        </p:spPr>
        <p:txBody>
          <a:bodyPr>
            <a:normAutofit lnSpcReduction="10000"/>
          </a:bodyPr>
          <a:lstStyle/>
          <a:p>
            <a:pPr lvl="0" fontAlgn="base"/>
            <a:r>
              <a:rPr lang="en-GB" sz="2400" dirty="0"/>
              <a:t>To equip student teachers with the skills needed to analyse how diverse cultural, linguistic, religious and socio-economic factors influence whole school issues and development.  </a:t>
            </a:r>
          </a:p>
          <a:p>
            <a:pPr lvl="0" fontAlgn="base"/>
            <a:r>
              <a:rPr lang="en-GB" sz="2400" dirty="0"/>
              <a:t>To prepare student teachers to be able to contribute to school systems and curriculum design that meets the needs of the school and its community.  </a:t>
            </a:r>
          </a:p>
          <a:p>
            <a:endParaRPr lang="en-GB" dirty="0"/>
          </a:p>
        </p:txBody>
      </p:sp>
    </p:spTree>
    <p:extLst>
      <p:ext uri="{BB962C8B-B14F-4D97-AF65-F5344CB8AC3E}">
        <p14:creationId xmlns:p14="http://schemas.microsoft.com/office/powerpoint/2010/main" val="509156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8565"/>
            <a:ext cx="7886700" cy="1325563"/>
          </a:xfrm>
        </p:spPr>
        <p:txBody>
          <a:bodyPr/>
          <a:lstStyle/>
          <a:p>
            <a:r>
              <a:rPr lang="en-GB" b="1" dirty="0" err="1" smtClean="0"/>
              <a:t>Gweithgaredd</a:t>
            </a:r>
            <a:r>
              <a:rPr lang="en-GB" b="1" dirty="0" smtClean="0"/>
              <a:t/>
            </a:r>
            <a:br>
              <a:rPr lang="en-GB" b="1" dirty="0" smtClean="0"/>
            </a:br>
            <a:r>
              <a:rPr lang="en-GB" b="1" dirty="0" smtClean="0"/>
              <a:t>Activity</a:t>
            </a:r>
            <a:endParaRPr lang="en-GB" b="1" dirty="0"/>
          </a:p>
        </p:txBody>
      </p:sp>
      <p:sp>
        <p:nvSpPr>
          <p:cNvPr id="3" name="Content Placeholder 2"/>
          <p:cNvSpPr>
            <a:spLocks noGrp="1"/>
          </p:cNvSpPr>
          <p:nvPr>
            <p:ph sz="half" idx="1"/>
          </p:nvPr>
        </p:nvSpPr>
        <p:spPr>
          <a:xfrm>
            <a:off x="504967" y="1825625"/>
            <a:ext cx="4009883" cy="4351338"/>
          </a:xfrm>
        </p:spPr>
        <p:txBody>
          <a:bodyPr>
            <a:normAutofit/>
          </a:bodyPr>
          <a:lstStyle/>
          <a:p>
            <a:r>
              <a:rPr lang="en-GB" dirty="0" err="1" smtClean="0"/>
              <a:t>Lluniwch</a:t>
            </a:r>
            <a:r>
              <a:rPr lang="en-GB" dirty="0" smtClean="0"/>
              <a:t> </a:t>
            </a:r>
            <a:r>
              <a:rPr lang="en-GB" dirty="0" err="1" smtClean="0"/>
              <a:t>restr</a:t>
            </a:r>
            <a:r>
              <a:rPr lang="en-GB" dirty="0" smtClean="0"/>
              <a:t> </a:t>
            </a:r>
            <a:r>
              <a:rPr lang="en-GB" dirty="0" err="1" smtClean="0"/>
              <a:t>neu</a:t>
            </a:r>
            <a:r>
              <a:rPr lang="en-GB" dirty="0" smtClean="0"/>
              <a:t> </a:t>
            </a:r>
            <a:r>
              <a:rPr lang="en-GB" dirty="0" err="1" smtClean="0"/>
              <a:t>siart</a:t>
            </a:r>
            <a:r>
              <a:rPr lang="en-GB" dirty="0" smtClean="0"/>
              <a:t> </a:t>
            </a:r>
            <a:r>
              <a:rPr lang="en-GB" dirty="0" err="1" smtClean="0"/>
              <a:t>coryn</a:t>
            </a:r>
            <a:r>
              <a:rPr lang="en-GB" dirty="0" smtClean="0"/>
              <a:t> </a:t>
            </a:r>
            <a:r>
              <a:rPr lang="en-GB" dirty="0" err="1" smtClean="0"/>
              <a:t>o’r</a:t>
            </a:r>
            <a:r>
              <a:rPr lang="en-GB" dirty="0" smtClean="0"/>
              <a:t> </a:t>
            </a:r>
            <a:r>
              <a:rPr lang="en-GB" dirty="0" smtClean="0"/>
              <a:t>math o </a:t>
            </a:r>
            <a:r>
              <a:rPr lang="en-GB" dirty="0" err="1" smtClean="0"/>
              <a:t>bethau</a:t>
            </a:r>
            <a:r>
              <a:rPr lang="en-GB" dirty="0" smtClean="0"/>
              <a:t> </a:t>
            </a:r>
            <a:r>
              <a:rPr lang="en-GB" dirty="0" err="1" smtClean="0"/>
              <a:t>rydych</a:t>
            </a:r>
            <a:r>
              <a:rPr lang="en-GB" dirty="0" smtClean="0"/>
              <a:t> </a:t>
            </a:r>
            <a:r>
              <a:rPr lang="en-GB" dirty="0" err="1" smtClean="0"/>
              <a:t>chi’n</a:t>
            </a:r>
            <a:r>
              <a:rPr lang="en-GB" dirty="0" smtClean="0"/>
              <a:t> </a:t>
            </a:r>
            <a:r>
              <a:rPr lang="en-GB" dirty="0" err="1" smtClean="0"/>
              <a:t>meddwl</a:t>
            </a:r>
            <a:r>
              <a:rPr lang="en-GB" dirty="0" smtClean="0"/>
              <a:t> </a:t>
            </a:r>
            <a:r>
              <a:rPr lang="en-GB" dirty="0" err="1"/>
              <a:t>b</a:t>
            </a:r>
            <a:r>
              <a:rPr lang="en-GB" dirty="0" err="1" smtClean="0"/>
              <a:t>ydd</a:t>
            </a:r>
            <a:r>
              <a:rPr lang="en-GB" dirty="0" smtClean="0"/>
              <a:t> </a:t>
            </a:r>
            <a:r>
              <a:rPr lang="en-GB" dirty="0" err="1" smtClean="0"/>
              <a:t>yn</a:t>
            </a:r>
            <a:r>
              <a:rPr lang="en-GB" dirty="0" smtClean="0"/>
              <a:t> </a:t>
            </a:r>
            <a:r>
              <a:rPr lang="en-GB" dirty="0" err="1" smtClean="0"/>
              <a:t>codi</a:t>
            </a:r>
            <a:r>
              <a:rPr lang="en-GB" dirty="0" smtClean="0"/>
              <a:t> </a:t>
            </a:r>
            <a:r>
              <a:rPr lang="en-GB" dirty="0" err="1" smtClean="0"/>
              <a:t>fel</a:t>
            </a:r>
            <a:r>
              <a:rPr lang="en-GB" dirty="0" smtClean="0"/>
              <a:t> </a:t>
            </a:r>
            <a:r>
              <a:rPr lang="en-GB" dirty="0" err="1" smtClean="0"/>
              <a:t>rhan</a:t>
            </a:r>
            <a:r>
              <a:rPr lang="en-GB" dirty="0" smtClean="0"/>
              <a:t> </a:t>
            </a:r>
            <a:r>
              <a:rPr lang="en-GB" dirty="0" err="1" smtClean="0"/>
              <a:t>o’r</a:t>
            </a:r>
            <a:r>
              <a:rPr lang="en-GB" dirty="0" smtClean="0"/>
              <a:t> </a:t>
            </a:r>
            <a:r>
              <a:rPr lang="en-GB" dirty="0" err="1" smtClean="0"/>
              <a:t>modiwl</a:t>
            </a:r>
            <a:r>
              <a:rPr lang="en-GB" dirty="0" smtClean="0"/>
              <a:t> </a:t>
            </a:r>
            <a:r>
              <a:rPr lang="en-GB" dirty="0" err="1" smtClean="0"/>
              <a:t>hwn</a:t>
            </a:r>
            <a:r>
              <a:rPr lang="en-GB" dirty="0" smtClean="0"/>
              <a:t>.</a:t>
            </a:r>
          </a:p>
          <a:p>
            <a:r>
              <a:rPr lang="en-GB" dirty="0" err="1" smtClean="0"/>
              <a:t>Wrth</a:t>
            </a:r>
            <a:r>
              <a:rPr lang="en-GB" dirty="0" smtClean="0"/>
              <a:t> </a:t>
            </a:r>
            <a:r>
              <a:rPr lang="en-GB" dirty="0" err="1"/>
              <a:t>i</a:t>
            </a:r>
            <a:r>
              <a:rPr lang="en-GB" dirty="0" err="1" smtClean="0"/>
              <a:t>’r</a:t>
            </a:r>
            <a:r>
              <a:rPr lang="en-GB" dirty="0" smtClean="0"/>
              <a:t> </a:t>
            </a:r>
            <a:r>
              <a:rPr lang="en-GB" dirty="0" err="1" smtClean="0"/>
              <a:t>modiwl</a:t>
            </a:r>
            <a:r>
              <a:rPr lang="en-GB" dirty="0" smtClean="0"/>
              <a:t> </a:t>
            </a:r>
            <a:r>
              <a:rPr lang="en-GB" dirty="0" err="1" smtClean="0"/>
              <a:t>mynd</a:t>
            </a:r>
            <a:r>
              <a:rPr lang="en-GB" dirty="0" smtClean="0"/>
              <a:t> </a:t>
            </a:r>
            <a:r>
              <a:rPr lang="en-GB" dirty="0" err="1" smtClean="0"/>
              <a:t>yn</a:t>
            </a:r>
            <a:r>
              <a:rPr lang="en-GB" dirty="0" smtClean="0"/>
              <a:t> </a:t>
            </a:r>
            <a:r>
              <a:rPr lang="en-GB" dirty="0" err="1" smtClean="0"/>
              <a:t>ei</a:t>
            </a:r>
            <a:r>
              <a:rPr lang="en-GB" dirty="0" smtClean="0"/>
              <a:t> </a:t>
            </a:r>
            <a:r>
              <a:rPr lang="en-GB" dirty="0" err="1" smtClean="0"/>
              <a:t>flaen</a:t>
            </a:r>
            <a:r>
              <a:rPr lang="en-GB" dirty="0" smtClean="0"/>
              <a:t>, </a:t>
            </a:r>
            <a:r>
              <a:rPr lang="en-GB" dirty="0" err="1" smtClean="0"/>
              <a:t>ychwanegwch</a:t>
            </a:r>
            <a:r>
              <a:rPr lang="en-GB" dirty="0" smtClean="0"/>
              <a:t> </a:t>
            </a:r>
            <a:r>
              <a:rPr lang="en-GB" dirty="0" err="1" smtClean="0"/>
              <a:t>themau</a:t>
            </a:r>
            <a:r>
              <a:rPr lang="en-GB" dirty="0" smtClean="0"/>
              <a:t> a </a:t>
            </a:r>
            <a:r>
              <a:rPr lang="en-GB" dirty="0" err="1" smtClean="0"/>
              <a:t>nodiadau</a:t>
            </a:r>
            <a:r>
              <a:rPr lang="en-GB" dirty="0" smtClean="0"/>
              <a:t> </a:t>
            </a:r>
            <a:r>
              <a:rPr lang="en-GB" dirty="0" err="1"/>
              <a:t>i</a:t>
            </a:r>
            <a:r>
              <a:rPr lang="en-GB" dirty="0" err="1" smtClean="0"/>
              <a:t>’ch</a:t>
            </a:r>
            <a:r>
              <a:rPr lang="en-GB" dirty="0" smtClean="0"/>
              <a:t> </a:t>
            </a:r>
            <a:r>
              <a:rPr lang="en-GB" dirty="0" err="1" smtClean="0"/>
              <a:t>rhestr</a:t>
            </a:r>
            <a:r>
              <a:rPr lang="en-GB" dirty="0" smtClean="0"/>
              <a:t> </a:t>
            </a:r>
            <a:r>
              <a:rPr lang="en-GB" dirty="0" err="1" smtClean="0"/>
              <a:t>neu’ch</a:t>
            </a:r>
            <a:r>
              <a:rPr lang="en-GB" dirty="0" smtClean="0"/>
              <a:t> </a:t>
            </a:r>
            <a:r>
              <a:rPr lang="en-GB" dirty="0" err="1" smtClean="0"/>
              <a:t>siart</a:t>
            </a:r>
            <a:r>
              <a:rPr lang="en-GB" dirty="0" smtClean="0"/>
              <a:t> </a:t>
            </a:r>
            <a:r>
              <a:rPr lang="en-GB" dirty="0" err="1" smtClean="0"/>
              <a:t>coryn</a:t>
            </a:r>
            <a:r>
              <a:rPr lang="en-GB" dirty="0" smtClean="0"/>
              <a:t>.</a:t>
            </a:r>
            <a:endParaRPr lang="en-GB" dirty="0" smtClean="0"/>
          </a:p>
          <a:p>
            <a:pPr marL="0" indent="0">
              <a:buNone/>
            </a:pPr>
            <a:endParaRPr lang="en-GB" dirty="0"/>
          </a:p>
        </p:txBody>
      </p:sp>
      <p:sp>
        <p:nvSpPr>
          <p:cNvPr id="4" name="Content Placeholder 3"/>
          <p:cNvSpPr>
            <a:spLocks noGrp="1"/>
          </p:cNvSpPr>
          <p:nvPr>
            <p:ph sz="half" idx="2"/>
          </p:nvPr>
        </p:nvSpPr>
        <p:spPr/>
        <p:txBody>
          <a:bodyPr>
            <a:normAutofit/>
          </a:bodyPr>
          <a:lstStyle/>
          <a:p>
            <a:r>
              <a:rPr lang="en-GB" dirty="0" smtClean="0"/>
              <a:t>Create a list or a spider diagram of the </a:t>
            </a:r>
            <a:r>
              <a:rPr lang="en-GB" dirty="0" smtClean="0"/>
              <a:t>kind </a:t>
            </a:r>
            <a:r>
              <a:rPr lang="en-GB" dirty="0" smtClean="0"/>
              <a:t>of things you think will come up in the module.</a:t>
            </a:r>
          </a:p>
          <a:p>
            <a:r>
              <a:rPr lang="en-GB" dirty="0" smtClean="0"/>
              <a:t>As the module progresses, add themes and notes to your list or spider diagram.</a:t>
            </a:r>
            <a:endParaRPr lang="en-GB" dirty="0"/>
          </a:p>
        </p:txBody>
      </p:sp>
      <p:pic>
        <p:nvPicPr>
          <p:cNvPr id="6" name="Picture 5"/>
          <p:cNvPicPr>
            <a:picLocks noChangeAspect="1"/>
          </p:cNvPicPr>
          <p:nvPr/>
        </p:nvPicPr>
        <p:blipFill>
          <a:blip r:embed="rId3"/>
          <a:stretch>
            <a:fillRect/>
          </a:stretch>
        </p:blipFill>
        <p:spPr>
          <a:xfrm>
            <a:off x="6919413" y="262712"/>
            <a:ext cx="1037005" cy="1057268"/>
          </a:xfrm>
          <a:prstGeom prst="rect">
            <a:avLst/>
          </a:prstGeom>
        </p:spPr>
      </p:pic>
      <p:pic>
        <p:nvPicPr>
          <p:cNvPr id="7" name="Picture 6"/>
          <p:cNvPicPr>
            <a:picLocks noChangeAspect="1"/>
          </p:cNvPicPr>
          <p:nvPr/>
        </p:nvPicPr>
        <p:blipFill>
          <a:blip r:embed="rId4"/>
          <a:stretch>
            <a:fillRect/>
          </a:stretch>
        </p:blipFill>
        <p:spPr>
          <a:xfrm>
            <a:off x="5335777" y="366941"/>
            <a:ext cx="908856" cy="987887"/>
          </a:xfrm>
          <a:prstGeom prst="rect">
            <a:avLst/>
          </a:prstGeom>
        </p:spPr>
      </p:pic>
    </p:spTree>
    <p:extLst>
      <p:ext uri="{BB962C8B-B14F-4D97-AF65-F5344CB8AC3E}">
        <p14:creationId xmlns:p14="http://schemas.microsoft.com/office/powerpoint/2010/main" val="41744525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Weaving Ideas with Spider Diagrams | Lucidchart B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063" y="245110"/>
            <a:ext cx="5302233" cy="5403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82388" y="2183642"/>
            <a:ext cx="2720454" cy="1938992"/>
          </a:xfrm>
          <a:prstGeom prst="rect">
            <a:avLst/>
          </a:prstGeom>
          <a:noFill/>
        </p:spPr>
        <p:txBody>
          <a:bodyPr wrap="square" rtlCol="0">
            <a:spAutoFit/>
          </a:bodyPr>
          <a:lstStyle/>
          <a:p>
            <a:r>
              <a:rPr lang="en-GB" sz="2400" dirty="0" err="1" smtClean="0"/>
              <a:t>Enghraifft</a:t>
            </a:r>
            <a:r>
              <a:rPr lang="en-GB" sz="2400" dirty="0" smtClean="0"/>
              <a:t> o </a:t>
            </a:r>
            <a:r>
              <a:rPr lang="en-GB" sz="2400" dirty="0" err="1" smtClean="0"/>
              <a:t>siart</a:t>
            </a:r>
            <a:r>
              <a:rPr lang="en-GB" sz="2400" dirty="0" smtClean="0"/>
              <a:t> </a:t>
            </a:r>
            <a:r>
              <a:rPr lang="en-GB" sz="2400" dirty="0" err="1" smtClean="0"/>
              <a:t>coryn</a:t>
            </a:r>
            <a:r>
              <a:rPr lang="en-GB" sz="2400" dirty="0" smtClean="0"/>
              <a:t>.</a:t>
            </a:r>
          </a:p>
          <a:p>
            <a:endParaRPr lang="en-GB" sz="2400" dirty="0" smtClean="0"/>
          </a:p>
          <a:p>
            <a:r>
              <a:rPr lang="en-GB" sz="2400" dirty="0" smtClean="0"/>
              <a:t>Example of a spider diagram.</a:t>
            </a:r>
            <a:endParaRPr lang="en-GB" sz="2400" dirty="0"/>
          </a:p>
        </p:txBody>
      </p:sp>
    </p:spTree>
    <p:extLst>
      <p:ext uri="{BB962C8B-B14F-4D97-AF65-F5344CB8AC3E}">
        <p14:creationId xmlns:p14="http://schemas.microsoft.com/office/powerpoint/2010/main" val="3579853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3072"/>
            <a:ext cx="7886700" cy="1325563"/>
          </a:xfrm>
        </p:spPr>
        <p:txBody>
          <a:bodyPr/>
          <a:lstStyle/>
          <a:p>
            <a:r>
              <a:rPr lang="en-GB" b="1" dirty="0" err="1" smtClean="0"/>
              <a:t>Cynnwys</a:t>
            </a:r>
            <a:r>
              <a:rPr lang="en-GB" b="1" dirty="0" smtClean="0"/>
              <a:t> y </a:t>
            </a:r>
            <a:r>
              <a:rPr lang="en-GB" b="1" dirty="0" err="1" smtClean="0"/>
              <a:t>modiwl</a:t>
            </a:r>
            <a:r>
              <a:rPr lang="en-GB" b="1" dirty="0" smtClean="0"/>
              <a:t/>
            </a:r>
            <a:br>
              <a:rPr lang="en-GB" b="1" dirty="0" smtClean="0"/>
            </a:br>
            <a:r>
              <a:rPr lang="en-GB" b="1" dirty="0" smtClean="0"/>
              <a:t>Module content</a:t>
            </a:r>
            <a:endParaRPr lang="en-GB" b="1" dirty="0"/>
          </a:p>
        </p:txBody>
      </p:sp>
      <p:sp>
        <p:nvSpPr>
          <p:cNvPr id="3" name="Content Placeholder 2"/>
          <p:cNvSpPr>
            <a:spLocks noGrp="1"/>
          </p:cNvSpPr>
          <p:nvPr>
            <p:ph sz="half" idx="1"/>
          </p:nvPr>
        </p:nvSpPr>
        <p:spPr>
          <a:xfrm>
            <a:off x="628650" y="1408635"/>
            <a:ext cx="3886200" cy="4351338"/>
          </a:xfrm>
        </p:spPr>
        <p:txBody>
          <a:bodyPr>
            <a:normAutofit fontScale="62500" lnSpcReduction="20000"/>
          </a:bodyPr>
          <a:lstStyle/>
          <a:p>
            <a:pPr marL="0" indent="0">
              <a:buNone/>
            </a:pPr>
            <a:r>
              <a:rPr lang="en-GB" dirty="0" err="1" smtClean="0"/>
              <a:t>Wrth</a:t>
            </a:r>
            <a:r>
              <a:rPr lang="en-GB" dirty="0" smtClean="0"/>
              <a:t> </a:t>
            </a:r>
            <a:r>
              <a:rPr lang="en-GB" dirty="0" err="1" smtClean="0"/>
              <a:t>astudio’r</a:t>
            </a:r>
            <a:r>
              <a:rPr lang="en-GB" dirty="0" smtClean="0"/>
              <a:t> </a:t>
            </a:r>
            <a:r>
              <a:rPr lang="en-GB" dirty="0" err="1" smtClean="0"/>
              <a:t>modiwl</a:t>
            </a:r>
            <a:r>
              <a:rPr lang="en-GB" dirty="0" smtClean="0"/>
              <a:t>, </a:t>
            </a:r>
            <a:r>
              <a:rPr lang="en-GB" dirty="0" err="1" smtClean="0"/>
              <a:t>bydd</a:t>
            </a:r>
            <a:r>
              <a:rPr lang="en-GB" dirty="0" smtClean="0"/>
              <a:t> </a:t>
            </a:r>
            <a:r>
              <a:rPr lang="en-GB" dirty="0" err="1" smtClean="0"/>
              <a:t>eisiau</a:t>
            </a:r>
            <a:r>
              <a:rPr lang="en-GB" dirty="0" smtClean="0"/>
              <a:t> </a:t>
            </a:r>
            <a:r>
              <a:rPr lang="en-GB" dirty="0" err="1" smtClean="0"/>
              <a:t>chwilio</a:t>
            </a:r>
            <a:r>
              <a:rPr lang="en-GB" dirty="0" smtClean="0"/>
              <a:t> am </a:t>
            </a:r>
            <a:r>
              <a:rPr lang="en-GB" dirty="0" err="1" smtClean="0"/>
              <a:t>atebion</a:t>
            </a:r>
            <a:r>
              <a:rPr lang="en-GB" dirty="0" smtClean="0"/>
              <a:t> </a:t>
            </a:r>
            <a:r>
              <a:rPr lang="en-GB" dirty="0" err="1"/>
              <a:t>i</a:t>
            </a:r>
            <a:r>
              <a:rPr lang="en-GB" dirty="0" err="1" smtClean="0"/>
              <a:t>’r</a:t>
            </a:r>
            <a:r>
              <a:rPr lang="en-GB" dirty="0" smtClean="0"/>
              <a:t> </a:t>
            </a:r>
            <a:r>
              <a:rPr lang="en-GB" dirty="0" err="1" smtClean="0"/>
              <a:t>cwestiynau</a:t>
            </a:r>
            <a:r>
              <a:rPr lang="en-GB" dirty="0" smtClean="0"/>
              <a:t> </a:t>
            </a:r>
            <a:r>
              <a:rPr lang="en-GB" dirty="0" err="1" smtClean="0"/>
              <a:t>yma</a:t>
            </a:r>
            <a:r>
              <a:rPr lang="en-GB" dirty="0" smtClean="0"/>
              <a:t> o </a:t>
            </a:r>
            <a:r>
              <a:rPr lang="en-GB" dirty="0" err="1" smtClean="0"/>
              <a:t>safbwynt</a:t>
            </a:r>
            <a:r>
              <a:rPr lang="en-GB" dirty="0" smtClean="0"/>
              <a:t> </a:t>
            </a:r>
            <a:r>
              <a:rPr lang="en-GB" dirty="0" err="1" smtClean="0"/>
              <a:t>dysgwyr</a:t>
            </a:r>
            <a:r>
              <a:rPr lang="en-GB" dirty="0" smtClean="0"/>
              <a:t>, </a:t>
            </a:r>
            <a:r>
              <a:rPr lang="en-GB" dirty="0" err="1" smtClean="0"/>
              <a:t>ysgolion</a:t>
            </a:r>
            <a:r>
              <a:rPr lang="en-GB" dirty="0" smtClean="0"/>
              <a:t> a </a:t>
            </a:r>
            <a:r>
              <a:rPr lang="en-GB" dirty="0" err="1" smtClean="0"/>
              <a:t>chymunedau</a:t>
            </a:r>
            <a:r>
              <a:rPr lang="en-GB" dirty="0" smtClean="0"/>
              <a:t>:</a:t>
            </a:r>
          </a:p>
          <a:p>
            <a:pPr>
              <a:buFont typeface="Wingdings" panose="05000000000000000000" pitchFamily="2" charset="2"/>
              <a:buChar char="Ø"/>
            </a:pPr>
            <a:r>
              <a:rPr lang="en-GB" dirty="0"/>
              <a:t>Beth </a:t>
            </a:r>
            <a:r>
              <a:rPr lang="en-GB" dirty="0" err="1"/>
              <a:t>mae’n</a:t>
            </a:r>
            <a:r>
              <a:rPr lang="en-GB" dirty="0"/>
              <a:t> </a:t>
            </a:r>
            <a:r>
              <a:rPr lang="en-GB" dirty="0" err="1"/>
              <a:t>ei</a:t>
            </a:r>
            <a:r>
              <a:rPr lang="en-GB" dirty="0"/>
              <a:t> </a:t>
            </a:r>
            <a:r>
              <a:rPr lang="en-GB" dirty="0" err="1"/>
              <a:t>olygu</a:t>
            </a:r>
            <a:r>
              <a:rPr lang="en-GB" dirty="0"/>
              <a:t> </a:t>
            </a:r>
            <a:r>
              <a:rPr lang="en-GB" dirty="0" err="1"/>
              <a:t>i</a:t>
            </a:r>
            <a:r>
              <a:rPr lang="en-GB" dirty="0"/>
              <a:t> </a:t>
            </a:r>
            <a:r>
              <a:rPr lang="en-GB" dirty="0" err="1"/>
              <a:t>addysgu</a:t>
            </a:r>
            <a:r>
              <a:rPr lang="en-GB" dirty="0"/>
              <a:t> </a:t>
            </a:r>
            <a:r>
              <a:rPr lang="en-GB" dirty="0" err="1"/>
              <a:t>yng</a:t>
            </a:r>
            <a:r>
              <a:rPr lang="en-GB" dirty="0"/>
              <a:t> </a:t>
            </a:r>
            <a:r>
              <a:rPr lang="en-GB" dirty="0" err="1"/>
              <a:t>Nghymru</a:t>
            </a:r>
            <a:r>
              <a:rPr lang="en-GB" dirty="0" smtClean="0"/>
              <a:t>?</a:t>
            </a:r>
          </a:p>
          <a:p>
            <a:pPr>
              <a:buFont typeface="Wingdings" panose="05000000000000000000" pitchFamily="2" charset="2"/>
              <a:buChar char="Ø"/>
            </a:pPr>
            <a:r>
              <a:rPr lang="en-GB" dirty="0"/>
              <a:t>Sut </a:t>
            </a:r>
            <a:r>
              <a:rPr lang="en-GB" dirty="0" err="1"/>
              <a:t>mae</a:t>
            </a:r>
            <a:r>
              <a:rPr lang="en-GB" dirty="0"/>
              <a:t> </a:t>
            </a:r>
            <a:r>
              <a:rPr lang="en-GB" dirty="0" err="1"/>
              <a:t>polisi</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arfer</a:t>
            </a:r>
            <a:r>
              <a:rPr lang="en-GB" dirty="0" smtClean="0"/>
              <a:t>?</a:t>
            </a:r>
          </a:p>
          <a:p>
            <a:pPr>
              <a:buFont typeface="Wingdings" panose="05000000000000000000" pitchFamily="2" charset="2"/>
              <a:buChar char="Ø"/>
            </a:pPr>
            <a:r>
              <a:rPr lang="en-GB" dirty="0"/>
              <a:t>Beth </a:t>
            </a:r>
            <a:r>
              <a:rPr lang="en-GB" dirty="0" err="1"/>
              <a:t>yw</a:t>
            </a:r>
            <a:r>
              <a:rPr lang="en-GB" dirty="0"/>
              <a:t> </a:t>
            </a:r>
            <a:r>
              <a:rPr lang="en-GB" dirty="0" err="1"/>
              <a:t>ystyr</a:t>
            </a:r>
            <a:r>
              <a:rPr lang="en-GB" dirty="0"/>
              <a:t> ‘</a:t>
            </a:r>
            <a:r>
              <a:rPr lang="en-GB" dirty="0" err="1"/>
              <a:t>athroniaeth</a:t>
            </a:r>
            <a:r>
              <a:rPr lang="en-GB" dirty="0"/>
              <a:t> </a:t>
            </a:r>
            <a:r>
              <a:rPr lang="en-GB" dirty="0" err="1"/>
              <a:t>ysgol</a:t>
            </a:r>
            <a:r>
              <a:rPr lang="en-GB" dirty="0"/>
              <a:t> </a:t>
            </a:r>
            <a:r>
              <a:rPr lang="en-GB" dirty="0" err="1"/>
              <a:t>gyfan</a:t>
            </a:r>
            <a:r>
              <a:rPr lang="en-GB" dirty="0" smtClean="0"/>
              <a:t>’?</a:t>
            </a:r>
          </a:p>
          <a:p>
            <a:pPr>
              <a:buFont typeface="Wingdings" panose="05000000000000000000" pitchFamily="2" charset="2"/>
              <a:buChar char="Ø"/>
            </a:pPr>
            <a:r>
              <a:rPr lang="en-GB" dirty="0"/>
              <a:t>Sut </a:t>
            </a:r>
            <a:r>
              <a:rPr lang="en-GB" dirty="0" err="1"/>
              <a:t>mae'r</a:t>
            </a:r>
            <a:r>
              <a:rPr lang="en-GB" dirty="0"/>
              <a:t> </a:t>
            </a:r>
            <a:r>
              <a:rPr lang="en-GB" dirty="0" err="1"/>
              <a:t>Pedwar</a:t>
            </a:r>
            <a:r>
              <a:rPr lang="en-GB" dirty="0"/>
              <a:t> </a:t>
            </a:r>
            <a:r>
              <a:rPr lang="en-GB" dirty="0" err="1"/>
              <a:t>Diben</a:t>
            </a:r>
            <a:r>
              <a:rPr lang="en-GB" dirty="0"/>
              <a:t> </a:t>
            </a:r>
            <a:r>
              <a:rPr lang="en-GB" dirty="0" err="1"/>
              <a:t>yn</a:t>
            </a:r>
            <a:r>
              <a:rPr lang="en-GB" dirty="0"/>
              <a:t> </a:t>
            </a:r>
            <a:r>
              <a:rPr lang="en-GB" dirty="0" err="1"/>
              <a:t>gysylltiedig</a:t>
            </a:r>
            <a:r>
              <a:rPr lang="en-GB" dirty="0"/>
              <a:t> </a:t>
            </a:r>
            <a:r>
              <a:rPr lang="en-GB" dirty="0" err="1"/>
              <a:t>â'r</a:t>
            </a:r>
            <a:r>
              <a:rPr lang="en-GB" dirty="0"/>
              <a:t> </a:t>
            </a:r>
            <a:r>
              <a:rPr lang="en-GB" dirty="0" err="1"/>
              <a:t>gymuned</a:t>
            </a:r>
            <a:r>
              <a:rPr lang="en-GB" dirty="0" smtClean="0"/>
              <a:t>?</a:t>
            </a:r>
          </a:p>
          <a:p>
            <a:pPr>
              <a:buFont typeface="Wingdings" panose="05000000000000000000" pitchFamily="2" charset="2"/>
              <a:buChar char="Ø"/>
            </a:pPr>
            <a:r>
              <a:rPr lang="en-GB" dirty="0"/>
              <a:t>Sut </a:t>
            </a:r>
            <a:r>
              <a:rPr lang="en-GB" dirty="0" err="1"/>
              <a:t>mae</a:t>
            </a:r>
            <a:r>
              <a:rPr lang="en-GB" dirty="0"/>
              <a:t> </a:t>
            </a:r>
            <a:r>
              <a:rPr lang="en-GB" dirty="0" err="1"/>
              <a:t>dysgwyr</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cefnogi</a:t>
            </a:r>
            <a:r>
              <a:rPr lang="en-GB" dirty="0"/>
              <a:t> y </a:t>
            </a:r>
            <a:r>
              <a:rPr lang="en-GB" dirty="0" err="1"/>
              <a:t>tu</a:t>
            </a:r>
            <a:r>
              <a:rPr lang="en-GB" dirty="0"/>
              <a:t> </a:t>
            </a:r>
            <a:r>
              <a:rPr lang="en-GB" dirty="0" err="1"/>
              <a:t>hwnt</a:t>
            </a:r>
            <a:r>
              <a:rPr lang="en-GB" dirty="0"/>
              <a:t> </a:t>
            </a:r>
            <a:r>
              <a:rPr lang="en-GB" dirty="0" err="1"/>
              <a:t>i</a:t>
            </a:r>
            <a:r>
              <a:rPr lang="en-GB" dirty="0"/>
              <a:t> </a:t>
            </a:r>
            <a:r>
              <a:rPr lang="en-GB" dirty="0" err="1"/>
              <a:t>giât</a:t>
            </a:r>
            <a:r>
              <a:rPr lang="en-GB" dirty="0"/>
              <a:t> </a:t>
            </a:r>
            <a:r>
              <a:rPr lang="en-GB" dirty="0" err="1"/>
              <a:t>yr</a:t>
            </a:r>
            <a:r>
              <a:rPr lang="en-GB" dirty="0"/>
              <a:t> </a:t>
            </a:r>
            <a:r>
              <a:rPr lang="en-GB" dirty="0" err="1"/>
              <a:t>ysgol</a:t>
            </a:r>
            <a:r>
              <a:rPr lang="en-GB" dirty="0" smtClean="0"/>
              <a:t>?</a:t>
            </a:r>
          </a:p>
          <a:p>
            <a:pPr>
              <a:buFont typeface="Wingdings" panose="05000000000000000000" pitchFamily="2" charset="2"/>
              <a:buChar char="Ø"/>
            </a:pPr>
            <a:r>
              <a:rPr lang="en-US" dirty="0">
                <a:latin typeface="Calibri" panose="020F0502020204030204" pitchFamily="34" charset="0"/>
                <a:ea typeface="Times New Roman" panose="02020603050405020304" pitchFamily="18" charset="0"/>
              </a:rPr>
              <a:t>Beth </a:t>
            </a:r>
            <a:r>
              <a:rPr lang="en-US" dirty="0" err="1">
                <a:latin typeface="Calibri" panose="020F0502020204030204" pitchFamily="34" charset="0"/>
                <a:ea typeface="Times New Roman" panose="02020603050405020304" pitchFamily="18" charset="0"/>
              </a:rPr>
              <a:t>yw'r</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cyfleoedd</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a'r</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rhwystrau</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i</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ymgysylltu</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â'r</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ysgol</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a'r</a:t>
            </a:r>
            <a:r>
              <a:rPr lang="en-US" dirty="0">
                <a:latin typeface="Calibri" panose="020F0502020204030204" pitchFamily="34" charset="0"/>
                <a:ea typeface="Times New Roman" panose="02020603050405020304" pitchFamily="18" charset="0"/>
              </a:rPr>
              <a:t> </a:t>
            </a:r>
            <a:r>
              <a:rPr lang="en-US" dirty="0" err="1">
                <a:latin typeface="Calibri" panose="020F0502020204030204" pitchFamily="34" charset="0"/>
                <a:ea typeface="Times New Roman" panose="02020603050405020304" pitchFamily="18" charset="0"/>
              </a:rPr>
              <a:t>gymuned</a:t>
            </a:r>
            <a:r>
              <a:rPr lang="en-US" dirty="0">
                <a:latin typeface="Calibri" panose="020F0502020204030204" pitchFamily="34" charset="0"/>
                <a:ea typeface="Times New Roman" panose="02020603050405020304" pitchFamily="18" charset="0"/>
              </a:rPr>
              <a:t>?</a:t>
            </a:r>
            <a:endParaRPr lang="en-GB" dirty="0"/>
          </a:p>
        </p:txBody>
      </p:sp>
      <p:sp>
        <p:nvSpPr>
          <p:cNvPr id="4" name="Content Placeholder 3"/>
          <p:cNvSpPr>
            <a:spLocks noGrp="1"/>
          </p:cNvSpPr>
          <p:nvPr>
            <p:ph sz="half" idx="2"/>
          </p:nvPr>
        </p:nvSpPr>
        <p:spPr>
          <a:xfrm>
            <a:off x="4629149" y="1408635"/>
            <a:ext cx="4373823" cy="4351338"/>
          </a:xfrm>
        </p:spPr>
        <p:txBody>
          <a:bodyPr>
            <a:normAutofit fontScale="62500" lnSpcReduction="20000"/>
          </a:bodyPr>
          <a:lstStyle/>
          <a:p>
            <a:pPr marL="0" indent="0">
              <a:buNone/>
            </a:pPr>
            <a:r>
              <a:rPr lang="en-GB" sz="2900" dirty="0" smtClean="0"/>
              <a:t>Through your study of this module, you will seek to answer the following questions from the perspective of learners, schools and communities:</a:t>
            </a:r>
          </a:p>
          <a:p>
            <a:pPr>
              <a:buFont typeface="Wingdings" panose="05000000000000000000" pitchFamily="2" charset="2"/>
              <a:buChar char="Ø"/>
            </a:pPr>
            <a:r>
              <a:rPr lang="en-GB" sz="2900" dirty="0"/>
              <a:t>What does it mean to teach in Wales</a:t>
            </a:r>
            <a:r>
              <a:rPr lang="en-GB" sz="2900" dirty="0" smtClean="0"/>
              <a:t>?</a:t>
            </a:r>
          </a:p>
          <a:p>
            <a:pPr>
              <a:buFont typeface="Wingdings" panose="05000000000000000000" pitchFamily="2" charset="2"/>
              <a:buChar char="Ø"/>
            </a:pPr>
            <a:r>
              <a:rPr lang="en-GB" sz="2900" dirty="0"/>
              <a:t>How does policy impact on practice</a:t>
            </a:r>
            <a:r>
              <a:rPr lang="en-GB" sz="2900" dirty="0" smtClean="0"/>
              <a:t>?</a:t>
            </a:r>
          </a:p>
          <a:p>
            <a:pPr>
              <a:buFont typeface="Wingdings" panose="05000000000000000000" pitchFamily="2" charset="2"/>
              <a:buChar char="Ø"/>
            </a:pPr>
            <a:r>
              <a:rPr lang="en-GB" sz="2900" dirty="0"/>
              <a:t>What is meant by ‘whole school philosophy</a:t>
            </a:r>
            <a:r>
              <a:rPr lang="en-GB" sz="2900" dirty="0" smtClean="0"/>
              <a:t>’?</a:t>
            </a:r>
          </a:p>
          <a:p>
            <a:pPr>
              <a:buFont typeface="Wingdings" panose="05000000000000000000" pitchFamily="2" charset="2"/>
              <a:buChar char="Ø"/>
            </a:pPr>
            <a:r>
              <a:rPr lang="en-GB" sz="2900" dirty="0"/>
              <a:t>How do the Four Purposes relate to the community</a:t>
            </a:r>
            <a:r>
              <a:rPr lang="en-GB" sz="2900" dirty="0" smtClean="0"/>
              <a:t>?</a:t>
            </a:r>
          </a:p>
          <a:p>
            <a:pPr>
              <a:buFont typeface="Wingdings" panose="05000000000000000000" pitchFamily="2" charset="2"/>
              <a:buChar char="Ø"/>
            </a:pPr>
            <a:r>
              <a:rPr lang="en-GB" sz="2900" dirty="0"/>
              <a:t>How are learners supported beyond the school </a:t>
            </a:r>
            <a:r>
              <a:rPr lang="en-GB" sz="2900" dirty="0" smtClean="0"/>
              <a:t>gate?</a:t>
            </a:r>
          </a:p>
          <a:p>
            <a:pPr>
              <a:buFont typeface="Wingdings" panose="05000000000000000000" pitchFamily="2" charset="2"/>
              <a:buChar char="Ø"/>
            </a:pPr>
            <a:r>
              <a:rPr lang="en-US" dirty="0" smtClean="0">
                <a:latin typeface="Calibri" panose="020F0502020204030204" pitchFamily="34" charset="0"/>
                <a:ea typeface="Times New Roman" panose="02020603050405020304" pitchFamily="18" charset="0"/>
              </a:rPr>
              <a:t>What </a:t>
            </a:r>
            <a:r>
              <a:rPr lang="en-US" dirty="0">
                <a:latin typeface="Calibri" panose="020F0502020204030204" pitchFamily="34" charset="0"/>
                <a:ea typeface="Times New Roman" panose="02020603050405020304" pitchFamily="18" charset="0"/>
              </a:rPr>
              <a:t>are the opportunities and barriers to school and community engagement?</a:t>
            </a:r>
            <a:endParaRPr lang="en-GB" dirty="0">
              <a:latin typeface="Times New Roman" panose="02020603050405020304" pitchFamily="18" charset="0"/>
              <a:ea typeface="Times New Roman" panose="02020603050405020304" pitchFamily="18" charset="0"/>
            </a:endParaRP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3206602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8761"/>
            <a:ext cx="7886700" cy="1325563"/>
          </a:xfrm>
        </p:spPr>
        <p:txBody>
          <a:bodyPr/>
          <a:lstStyle/>
          <a:p>
            <a:r>
              <a:rPr lang="en-GB" b="1" dirty="0" err="1" smtClean="0"/>
              <a:t>Pontio</a:t>
            </a:r>
            <a:r>
              <a:rPr lang="en-GB" b="1" dirty="0" smtClean="0"/>
              <a:t/>
            </a:r>
            <a:br>
              <a:rPr lang="en-GB" b="1" dirty="0" smtClean="0"/>
            </a:br>
            <a:r>
              <a:rPr lang="en-GB" b="1" dirty="0" smtClean="0"/>
              <a:t>Bridging</a:t>
            </a:r>
            <a:endParaRPr lang="en-GB" b="1" dirty="0"/>
          </a:p>
        </p:txBody>
      </p:sp>
      <p:sp>
        <p:nvSpPr>
          <p:cNvPr id="4" name="Content Placeholder 3"/>
          <p:cNvSpPr>
            <a:spLocks noGrp="1"/>
          </p:cNvSpPr>
          <p:nvPr>
            <p:ph sz="half" idx="2"/>
          </p:nvPr>
        </p:nvSpPr>
        <p:spPr>
          <a:xfrm>
            <a:off x="4629150" y="1690689"/>
            <a:ext cx="4378372" cy="4351338"/>
          </a:xfrm>
        </p:spPr>
        <p:txBody>
          <a:bodyPr>
            <a:normAutofit/>
          </a:bodyPr>
          <a:lstStyle/>
          <a:p>
            <a:r>
              <a:rPr lang="en-GB" dirty="0" smtClean="0"/>
              <a:t>Bridging is a </a:t>
            </a:r>
            <a:r>
              <a:rPr lang="en-GB" dirty="0" smtClean="0"/>
              <a:t>component </a:t>
            </a:r>
            <a:r>
              <a:rPr lang="en-GB" dirty="0" smtClean="0"/>
              <a:t>of this module.</a:t>
            </a:r>
          </a:p>
          <a:p>
            <a:r>
              <a:rPr lang="en-GB" dirty="0" smtClean="0"/>
              <a:t>The focus of </a:t>
            </a:r>
            <a:r>
              <a:rPr lang="en-GB" dirty="0" smtClean="0"/>
              <a:t>Bridging </a:t>
            </a:r>
            <a:r>
              <a:rPr lang="en-GB" dirty="0" smtClean="0"/>
              <a:t>for this module </a:t>
            </a:r>
            <a:r>
              <a:rPr lang="en-GB" dirty="0" smtClean="0"/>
              <a:t>was:</a:t>
            </a:r>
            <a:endParaRPr lang="en-GB" dirty="0" smtClean="0"/>
          </a:p>
          <a:p>
            <a:pPr>
              <a:buFont typeface="Wingdings" panose="05000000000000000000" pitchFamily="2" charset="2"/>
              <a:buChar char="ü"/>
            </a:pPr>
            <a:r>
              <a:rPr lang="en-GB" dirty="0"/>
              <a:t>C</a:t>
            </a:r>
            <a:r>
              <a:rPr lang="en-GB" dirty="0" smtClean="0"/>
              <a:t>ommunity links</a:t>
            </a:r>
          </a:p>
          <a:p>
            <a:pPr marL="0" indent="0">
              <a:buNone/>
            </a:pPr>
            <a:r>
              <a:rPr lang="en-GB" dirty="0" smtClean="0"/>
              <a:t>You received input on this in the Bridging 3 back in November 2019.</a:t>
            </a:r>
            <a:endParaRPr lang="en-GB" dirty="0" smtClean="0"/>
          </a:p>
        </p:txBody>
      </p:sp>
      <p:pic>
        <p:nvPicPr>
          <p:cNvPr id="5" name="Picture 4"/>
          <p:cNvPicPr>
            <a:picLocks noChangeAspect="1"/>
          </p:cNvPicPr>
          <p:nvPr/>
        </p:nvPicPr>
        <p:blipFill>
          <a:blip r:embed="rId3"/>
          <a:stretch>
            <a:fillRect/>
          </a:stretch>
        </p:blipFill>
        <p:spPr>
          <a:xfrm>
            <a:off x="6496357" y="108761"/>
            <a:ext cx="1734032" cy="1483449"/>
          </a:xfrm>
          <a:prstGeom prst="rect">
            <a:avLst/>
          </a:prstGeom>
        </p:spPr>
      </p:pic>
      <p:sp>
        <p:nvSpPr>
          <p:cNvPr id="7" name="Content Placeholder 6"/>
          <p:cNvSpPr>
            <a:spLocks noGrp="1"/>
          </p:cNvSpPr>
          <p:nvPr>
            <p:ph sz="half" idx="1"/>
          </p:nvPr>
        </p:nvSpPr>
        <p:spPr>
          <a:xfrm>
            <a:off x="287079" y="1690689"/>
            <a:ext cx="4227771" cy="4351338"/>
          </a:xfrm>
        </p:spPr>
        <p:txBody>
          <a:bodyPr>
            <a:normAutofit/>
          </a:bodyPr>
          <a:lstStyle/>
          <a:p>
            <a:r>
              <a:rPr lang="en-GB" dirty="0"/>
              <a:t>Mae </a:t>
            </a:r>
            <a:r>
              <a:rPr lang="en-GB" dirty="0" err="1"/>
              <a:t>P</a:t>
            </a:r>
            <a:r>
              <a:rPr lang="en-GB" dirty="0" err="1" smtClean="0"/>
              <a:t>ontio</a:t>
            </a:r>
            <a:r>
              <a:rPr lang="en-GB" dirty="0" smtClean="0"/>
              <a:t> </a:t>
            </a:r>
            <a:r>
              <a:rPr lang="en-GB" dirty="0" err="1"/>
              <a:t>yn</a:t>
            </a:r>
            <a:r>
              <a:rPr lang="en-GB" dirty="0"/>
              <a:t> </a:t>
            </a:r>
            <a:r>
              <a:rPr lang="en-GB" dirty="0" err="1"/>
              <a:t>rhan</a:t>
            </a:r>
            <a:r>
              <a:rPr lang="en-GB" dirty="0"/>
              <a:t> </a:t>
            </a:r>
            <a:r>
              <a:rPr lang="en-GB" dirty="0" err="1" smtClean="0"/>
              <a:t>o'r</a:t>
            </a:r>
            <a:r>
              <a:rPr lang="en-GB" dirty="0" smtClean="0"/>
              <a:t> </a:t>
            </a:r>
            <a:r>
              <a:rPr lang="en-GB" dirty="0" err="1"/>
              <a:t>modiwl</a:t>
            </a:r>
            <a:r>
              <a:rPr lang="en-GB" dirty="0"/>
              <a:t> </a:t>
            </a:r>
            <a:r>
              <a:rPr lang="en-GB" dirty="0" err="1"/>
              <a:t>hwn</a:t>
            </a:r>
            <a:r>
              <a:rPr lang="en-GB" dirty="0"/>
              <a:t>.</a:t>
            </a:r>
          </a:p>
          <a:p>
            <a:r>
              <a:rPr lang="en-GB" dirty="0" err="1"/>
              <a:t>Ffocws</a:t>
            </a:r>
            <a:r>
              <a:rPr lang="en-GB" dirty="0"/>
              <a:t> </a:t>
            </a:r>
            <a:r>
              <a:rPr lang="en-GB" dirty="0" err="1" smtClean="0"/>
              <a:t>Pontio</a:t>
            </a:r>
            <a:r>
              <a:rPr lang="en-GB" dirty="0" smtClean="0"/>
              <a:t> </a:t>
            </a:r>
            <a:r>
              <a:rPr lang="en-GB" dirty="0" err="1" smtClean="0"/>
              <a:t>ar</a:t>
            </a:r>
            <a:r>
              <a:rPr lang="en-GB" dirty="0" smtClean="0"/>
              <a:t> </a:t>
            </a:r>
            <a:r>
              <a:rPr lang="en-GB" dirty="0" err="1"/>
              <a:t>gyfer</a:t>
            </a:r>
            <a:r>
              <a:rPr lang="en-GB" dirty="0"/>
              <a:t> y </a:t>
            </a:r>
            <a:r>
              <a:rPr lang="en-GB" dirty="0" err="1"/>
              <a:t>modiwl</a:t>
            </a:r>
            <a:r>
              <a:rPr lang="en-GB" dirty="0"/>
              <a:t> </a:t>
            </a:r>
            <a:r>
              <a:rPr lang="en-GB" dirty="0" err="1"/>
              <a:t>hwn</a:t>
            </a:r>
            <a:r>
              <a:rPr lang="en-GB" dirty="0"/>
              <a:t> </a:t>
            </a:r>
            <a:r>
              <a:rPr lang="en-GB" dirty="0" err="1" smtClean="0"/>
              <a:t>oe</a:t>
            </a:r>
            <a:r>
              <a:rPr lang="en-GB" dirty="0" err="1" smtClean="0"/>
              <a:t>dd</a:t>
            </a:r>
            <a:r>
              <a:rPr lang="en-GB" dirty="0"/>
              <a:t>:</a:t>
            </a:r>
          </a:p>
          <a:p>
            <a:pPr>
              <a:buFont typeface="Wingdings" panose="05000000000000000000" pitchFamily="2" charset="2"/>
              <a:buChar char="ü"/>
            </a:pPr>
            <a:r>
              <a:rPr lang="en-GB" dirty="0" err="1"/>
              <a:t>C</a:t>
            </a:r>
            <a:r>
              <a:rPr lang="en-GB" dirty="0" err="1" smtClean="0"/>
              <a:t>ysylltiadau</a:t>
            </a:r>
            <a:r>
              <a:rPr lang="en-GB" dirty="0" smtClean="0"/>
              <a:t> </a:t>
            </a:r>
            <a:r>
              <a:rPr lang="en-GB" dirty="0" err="1" smtClean="0"/>
              <a:t>cymunedol</a:t>
            </a:r>
            <a:endParaRPr lang="en-GB" dirty="0" smtClean="0"/>
          </a:p>
          <a:p>
            <a:pPr marL="0" indent="0">
              <a:buNone/>
            </a:pPr>
            <a:r>
              <a:rPr lang="en-GB" dirty="0" err="1" smtClean="0"/>
              <a:t>Derbynioch</a:t>
            </a:r>
            <a:r>
              <a:rPr lang="en-GB" dirty="0" smtClean="0"/>
              <a:t> </a:t>
            </a:r>
            <a:r>
              <a:rPr lang="en-GB" dirty="0" err="1" smtClean="0"/>
              <a:t>chi’r</a:t>
            </a:r>
            <a:r>
              <a:rPr lang="en-GB" dirty="0" smtClean="0"/>
              <a:t> </a:t>
            </a:r>
            <a:r>
              <a:rPr lang="en-GB" dirty="0" err="1" smtClean="0"/>
              <a:t>mewnbwn</a:t>
            </a:r>
            <a:r>
              <a:rPr lang="en-GB" dirty="0" smtClean="0"/>
              <a:t> </a:t>
            </a:r>
            <a:r>
              <a:rPr lang="en-GB" dirty="0" err="1" smtClean="0"/>
              <a:t>hwn</a:t>
            </a:r>
            <a:r>
              <a:rPr lang="en-GB" dirty="0" smtClean="0"/>
              <a:t> </a:t>
            </a:r>
            <a:r>
              <a:rPr lang="en-GB" dirty="0" err="1" smtClean="0"/>
              <a:t>yn</a:t>
            </a:r>
            <a:r>
              <a:rPr lang="en-GB" dirty="0" smtClean="0"/>
              <a:t> </a:t>
            </a:r>
            <a:r>
              <a:rPr lang="en-GB" dirty="0" err="1" smtClean="0"/>
              <a:t>Pontio</a:t>
            </a:r>
            <a:r>
              <a:rPr lang="en-GB" dirty="0" smtClean="0"/>
              <a:t> 3 </a:t>
            </a:r>
            <a:r>
              <a:rPr lang="en-GB" dirty="0" err="1" smtClean="0"/>
              <a:t>nôl</a:t>
            </a:r>
            <a:r>
              <a:rPr lang="en-GB" dirty="0" smtClean="0"/>
              <a:t> </a:t>
            </a:r>
            <a:r>
              <a:rPr lang="en-GB" dirty="0" err="1" smtClean="0"/>
              <a:t>ym</a:t>
            </a:r>
            <a:r>
              <a:rPr lang="en-GB" dirty="0" smtClean="0"/>
              <a:t> </a:t>
            </a:r>
            <a:r>
              <a:rPr lang="en-GB" dirty="0" err="1" smtClean="0"/>
              <a:t>mis</a:t>
            </a:r>
            <a:r>
              <a:rPr lang="en-GB" dirty="0" smtClean="0"/>
              <a:t> </a:t>
            </a:r>
            <a:r>
              <a:rPr lang="en-GB" dirty="0" err="1" smtClean="0"/>
              <a:t>Tachwedd</a:t>
            </a:r>
            <a:r>
              <a:rPr lang="en-GB" dirty="0" smtClean="0"/>
              <a:t> 2019.</a:t>
            </a:r>
            <a:endParaRPr lang="en-GB" dirty="0"/>
          </a:p>
        </p:txBody>
      </p:sp>
    </p:spTree>
    <p:extLst>
      <p:ext uri="{BB962C8B-B14F-4D97-AF65-F5344CB8AC3E}">
        <p14:creationId xmlns:p14="http://schemas.microsoft.com/office/powerpoint/2010/main" val="3684298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Asesu</a:t>
            </a:r>
            <a:r>
              <a:rPr lang="en-GB" b="1" dirty="0" smtClean="0"/>
              <a:t/>
            </a:r>
            <a:br>
              <a:rPr lang="en-GB" b="1" dirty="0" smtClean="0"/>
            </a:br>
            <a:r>
              <a:rPr lang="en-GB" b="1" dirty="0" smtClean="0"/>
              <a:t>Assessment</a:t>
            </a:r>
            <a:endParaRPr lang="en-GB" b="1" dirty="0"/>
          </a:p>
        </p:txBody>
      </p:sp>
      <p:sp>
        <p:nvSpPr>
          <p:cNvPr id="3" name="Content Placeholder 2"/>
          <p:cNvSpPr>
            <a:spLocks noGrp="1"/>
          </p:cNvSpPr>
          <p:nvPr>
            <p:ph sz="half" idx="1"/>
          </p:nvPr>
        </p:nvSpPr>
        <p:spPr/>
        <p:txBody>
          <a:bodyPr>
            <a:normAutofit/>
          </a:bodyPr>
          <a:lstStyle/>
          <a:p>
            <a:r>
              <a:rPr lang="en-GB" dirty="0" err="1"/>
              <a:t>Aseiniad</a:t>
            </a:r>
            <a:r>
              <a:rPr lang="en-GB" dirty="0" smtClean="0"/>
              <a:t>:</a:t>
            </a:r>
          </a:p>
          <a:p>
            <a:r>
              <a:rPr lang="en-GB" b="1" dirty="0" err="1" smtClean="0"/>
              <a:t>A</a:t>
            </a:r>
            <a:r>
              <a:rPr lang="en-GB" b="1" dirty="0" err="1" smtClean="0"/>
              <a:t>sesiad</a:t>
            </a:r>
            <a:r>
              <a:rPr lang="en-GB" b="1" dirty="0" smtClean="0"/>
              <a:t> (100</a:t>
            </a:r>
            <a:r>
              <a:rPr lang="en-GB" b="1" dirty="0" smtClean="0"/>
              <a:t>%)</a:t>
            </a:r>
          </a:p>
          <a:p>
            <a:pPr>
              <a:buFont typeface="Wingdings" panose="05000000000000000000" pitchFamily="2" charset="2"/>
              <a:buChar char="v"/>
            </a:pPr>
            <a:r>
              <a:rPr lang="en-GB" dirty="0" smtClean="0"/>
              <a:t> </a:t>
            </a:r>
            <a:r>
              <a:rPr lang="en-US" dirty="0" err="1"/>
              <a:t>Ymateb</a:t>
            </a:r>
            <a:r>
              <a:rPr lang="en-US" dirty="0"/>
              <a:t> </a:t>
            </a:r>
            <a:r>
              <a:rPr lang="en-US" dirty="0" err="1"/>
              <a:t>ysgrifenedig</a:t>
            </a:r>
            <a:r>
              <a:rPr lang="en-US" dirty="0"/>
              <a:t> - </a:t>
            </a:r>
            <a:r>
              <a:rPr lang="en-US" dirty="0" err="1"/>
              <a:t>Cynnig</a:t>
            </a:r>
            <a:r>
              <a:rPr lang="en-US" dirty="0"/>
              <a:t> </a:t>
            </a:r>
            <a:r>
              <a:rPr lang="en-US" dirty="0" err="1"/>
              <a:t>ar</a:t>
            </a:r>
            <a:r>
              <a:rPr lang="en-US" dirty="0"/>
              <a:t> </a:t>
            </a:r>
            <a:r>
              <a:rPr lang="en-US" dirty="0" err="1"/>
              <a:t>gyfer</a:t>
            </a:r>
            <a:r>
              <a:rPr lang="en-US" dirty="0"/>
              <a:t> </a:t>
            </a:r>
            <a:r>
              <a:rPr lang="en-US" dirty="0" err="1"/>
              <a:t>prosiect</a:t>
            </a:r>
            <a:r>
              <a:rPr lang="en-US" dirty="0"/>
              <a:t> </a:t>
            </a:r>
            <a:r>
              <a:rPr lang="en-US" dirty="0" err="1"/>
              <a:t>cymunedol</a:t>
            </a:r>
            <a:r>
              <a:rPr lang="en-US" dirty="0"/>
              <a:t> </a:t>
            </a:r>
            <a:r>
              <a:rPr lang="en-US" dirty="0" err="1"/>
              <a:t>ysgol</a:t>
            </a:r>
            <a:r>
              <a:rPr lang="en-US" dirty="0"/>
              <a:t> (4000 </a:t>
            </a:r>
            <a:r>
              <a:rPr lang="en-US" dirty="0" err="1"/>
              <a:t>gair</a:t>
            </a:r>
            <a:r>
              <a:rPr lang="en-US" dirty="0" smtClean="0"/>
              <a:t>).</a:t>
            </a:r>
            <a:endParaRPr lang="en-GB" dirty="0"/>
          </a:p>
          <a:p>
            <a:pPr marL="0" indent="0">
              <a:buNone/>
            </a:pPr>
            <a:endParaRPr lang="en-GB" dirty="0"/>
          </a:p>
          <a:p>
            <a:pPr marL="0" indent="0">
              <a:buNone/>
            </a:pPr>
            <a:r>
              <a:rPr lang="en-GB" dirty="0" err="1" smtClean="0"/>
              <a:t>Erbyn</a:t>
            </a:r>
            <a:r>
              <a:rPr lang="en-GB" dirty="0" smtClean="0"/>
              <a:t>: </a:t>
            </a:r>
            <a:r>
              <a:rPr lang="en-GB" dirty="0" smtClean="0"/>
              <a:t>15/05/20 (23.59)</a:t>
            </a:r>
            <a:endParaRPr lang="en-GB" dirty="0"/>
          </a:p>
          <a:p>
            <a:endParaRPr lang="en-GB" dirty="0"/>
          </a:p>
        </p:txBody>
      </p:sp>
      <p:sp>
        <p:nvSpPr>
          <p:cNvPr id="4" name="Content Placeholder 3"/>
          <p:cNvSpPr>
            <a:spLocks noGrp="1"/>
          </p:cNvSpPr>
          <p:nvPr>
            <p:ph sz="half" idx="2"/>
          </p:nvPr>
        </p:nvSpPr>
        <p:spPr>
          <a:xfrm>
            <a:off x="4419885" y="1825625"/>
            <a:ext cx="4187303" cy="4351338"/>
          </a:xfrm>
        </p:spPr>
        <p:txBody>
          <a:bodyPr>
            <a:normAutofit/>
          </a:bodyPr>
          <a:lstStyle/>
          <a:p>
            <a:r>
              <a:rPr lang="en-GB" dirty="0" smtClean="0"/>
              <a:t>Assignment:</a:t>
            </a:r>
            <a:endParaRPr lang="en-GB" dirty="0"/>
          </a:p>
          <a:p>
            <a:r>
              <a:rPr lang="en-GB" b="1" dirty="0" smtClean="0"/>
              <a:t>Assessment </a:t>
            </a:r>
            <a:r>
              <a:rPr lang="en-GB" b="1" dirty="0" smtClean="0"/>
              <a:t>(</a:t>
            </a:r>
            <a:r>
              <a:rPr lang="en-GB" b="1" dirty="0" smtClean="0"/>
              <a:t>10</a:t>
            </a:r>
            <a:r>
              <a:rPr lang="en-GB" b="1" dirty="0" smtClean="0"/>
              <a:t>0</a:t>
            </a:r>
            <a:r>
              <a:rPr lang="en-GB" b="1" dirty="0" smtClean="0"/>
              <a:t>%)</a:t>
            </a:r>
          </a:p>
          <a:p>
            <a:pPr>
              <a:buFont typeface="Wingdings" panose="05000000000000000000" pitchFamily="2" charset="2"/>
              <a:buChar char="v"/>
            </a:pPr>
            <a:r>
              <a:rPr lang="en-GB" dirty="0"/>
              <a:t>Written response - A proposal for a school community project (4000 words).</a:t>
            </a:r>
          </a:p>
          <a:p>
            <a:pPr marL="0" indent="0">
              <a:buNone/>
            </a:pPr>
            <a:endParaRPr lang="en-GB" dirty="0" smtClean="0"/>
          </a:p>
          <a:p>
            <a:pPr marL="0" indent="0">
              <a:buNone/>
            </a:pPr>
            <a:r>
              <a:rPr lang="en-GB" dirty="0" smtClean="0"/>
              <a:t>By: </a:t>
            </a:r>
            <a:r>
              <a:rPr lang="en-GB" dirty="0" smtClean="0"/>
              <a:t>15/05/20 (23.59)</a:t>
            </a: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a:off x="6388890" y="163773"/>
            <a:ext cx="1714893" cy="1473958"/>
          </a:xfrm>
          <a:prstGeom prst="rect">
            <a:avLst/>
          </a:prstGeom>
        </p:spPr>
      </p:pic>
    </p:spTree>
    <p:extLst>
      <p:ext uri="{BB962C8B-B14F-4D97-AF65-F5344CB8AC3E}">
        <p14:creationId xmlns:p14="http://schemas.microsoft.com/office/powerpoint/2010/main" val="7139405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Unrhyw</a:t>
            </a:r>
            <a:r>
              <a:rPr lang="en-GB" b="1" dirty="0" smtClean="0"/>
              <a:t> </a:t>
            </a:r>
            <a:r>
              <a:rPr lang="en-GB" b="1" dirty="0" err="1" smtClean="0"/>
              <a:t>gwestiynau</a:t>
            </a:r>
            <a:r>
              <a:rPr lang="en-GB" b="1" dirty="0" smtClean="0"/>
              <a:t>?</a:t>
            </a:r>
            <a:br>
              <a:rPr lang="en-GB" b="1" dirty="0" smtClean="0"/>
            </a:br>
            <a:r>
              <a:rPr lang="en-GB" b="1" dirty="0" smtClean="0"/>
              <a:t>Any questions?</a:t>
            </a:r>
            <a:endParaRPr lang="en-GB" b="1" dirty="0"/>
          </a:p>
        </p:txBody>
      </p:sp>
      <p:pic>
        <p:nvPicPr>
          <p:cNvPr id="6" name="Picture 5"/>
          <p:cNvPicPr>
            <a:picLocks noChangeAspect="1"/>
          </p:cNvPicPr>
          <p:nvPr/>
        </p:nvPicPr>
        <p:blipFill>
          <a:blip r:embed="rId2"/>
          <a:stretch>
            <a:fillRect/>
          </a:stretch>
        </p:blipFill>
        <p:spPr>
          <a:xfrm>
            <a:off x="1335788" y="1836265"/>
            <a:ext cx="6472424" cy="3643241"/>
          </a:xfrm>
          <a:prstGeom prst="rect">
            <a:avLst/>
          </a:prstGeom>
        </p:spPr>
      </p:pic>
      <p:sp>
        <p:nvSpPr>
          <p:cNvPr id="2" name="TextBox 1"/>
          <p:cNvSpPr txBox="1"/>
          <p:nvPr/>
        </p:nvSpPr>
        <p:spPr>
          <a:xfrm>
            <a:off x="5568287" y="657002"/>
            <a:ext cx="3443785" cy="677108"/>
          </a:xfrm>
          <a:prstGeom prst="rect">
            <a:avLst/>
          </a:prstGeom>
          <a:solidFill>
            <a:srgbClr val="FFFF00"/>
          </a:solidFill>
        </p:spPr>
        <p:txBody>
          <a:bodyPr wrap="square" rtlCol="0">
            <a:spAutoFit/>
          </a:bodyPr>
          <a:lstStyle/>
          <a:p>
            <a:r>
              <a:rPr lang="en-GB" dirty="0" err="1" smtClean="0"/>
              <a:t>Ebostiwch</a:t>
            </a:r>
            <a:r>
              <a:rPr lang="en-GB" dirty="0" smtClean="0"/>
              <a:t>/Email:</a:t>
            </a:r>
          </a:p>
          <a:p>
            <a:r>
              <a:rPr lang="en-GB" sz="2000" dirty="0" smtClean="0"/>
              <a:t>rachel.bendall@uwtsd.ac.uk</a:t>
            </a:r>
            <a:endParaRPr lang="en-GB" sz="2000" dirty="0"/>
          </a:p>
        </p:txBody>
      </p:sp>
    </p:spTree>
    <p:extLst>
      <p:ext uri="{BB962C8B-B14F-4D97-AF65-F5344CB8AC3E}">
        <p14:creationId xmlns:p14="http://schemas.microsoft.com/office/powerpoint/2010/main" val="1835865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4438"/>
            <a:ext cx="7886700" cy="1325563"/>
          </a:xfrm>
        </p:spPr>
        <p:txBody>
          <a:bodyPr/>
          <a:lstStyle/>
          <a:p>
            <a:r>
              <a:rPr lang="en-GB" b="1" dirty="0" err="1" smtClean="0"/>
              <a:t>Tasg</a:t>
            </a:r>
            <a:r>
              <a:rPr lang="en-GB" b="1" dirty="0" smtClean="0"/>
              <a:t/>
            </a:r>
            <a:br>
              <a:rPr lang="en-GB" b="1" dirty="0" smtClean="0"/>
            </a:br>
            <a:r>
              <a:rPr lang="en-GB" b="1" dirty="0" smtClean="0"/>
              <a:t>Task</a:t>
            </a:r>
            <a:endParaRPr lang="en-GB" b="1" dirty="0"/>
          </a:p>
        </p:txBody>
      </p:sp>
      <p:sp>
        <p:nvSpPr>
          <p:cNvPr id="4" name="Content Placeholder 3"/>
          <p:cNvSpPr>
            <a:spLocks noGrp="1"/>
          </p:cNvSpPr>
          <p:nvPr>
            <p:ph sz="half" idx="1"/>
          </p:nvPr>
        </p:nvSpPr>
        <p:spPr>
          <a:xfrm>
            <a:off x="202019" y="1618116"/>
            <a:ext cx="4264984" cy="4351338"/>
          </a:xfrm>
        </p:spPr>
        <p:txBody>
          <a:bodyPr>
            <a:normAutofit lnSpcReduction="10000"/>
          </a:bodyPr>
          <a:lstStyle/>
          <a:p>
            <a:r>
              <a:rPr lang="en-GB" dirty="0" err="1" smtClean="0"/>
              <a:t>Treuliwch</a:t>
            </a:r>
            <a:r>
              <a:rPr lang="en-GB" dirty="0" smtClean="0"/>
              <a:t> </a:t>
            </a:r>
            <a:r>
              <a:rPr lang="en-GB" dirty="0" smtClean="0"/>
              <a:t>40 </a:t>
            </a:r>
            <a:r>
              <a:rPr lang="en-GB" dirty="0" err="1" smtClean="0"/>
              <a:t>munud</a:t>
            </a:r>
            <a:r>
              <a:rPr lang="en-GB" dirty="0" smtClean="0"/>
              <a:t> </a:t>
            </a:r>
            <a:r>
              <a:rPr lang="en-GB" dirty="0" err="1" smtClean="0"/>
              <a:t>yn</a:t>
            </a:r>
            <a:r>
              <a:rPr lang="en-GB" dirty="0" smtClean="0"/>
              <a:t> </a:t>
            </a:r>
            <a:r>
              <a:rPr lang="en-GB" dirty="0" err="1" smtClean="0"/>
              <a:t>meddwl</a:t>
            </a:r>
            <a:r>
              <a:rPr lang="en-GB" dirty="0" smtClean="0"/>
              <a:t> am ac </a:t>
            </a:r>
            <a:r>
              <a:rPr lang="en-GB" dirty="0" err="1" smtClean="0"/>
              <a:t>yn</a:t>
            </a:r>
            <a:r>
              <a:rPr lang="en-GB" dirty="0" smtClean="0"/>
              <a:t> </a:t>
            </a:r>
            <a:r>
              <a:rPr lang="en-GB" dirty="0" err="1" smtClean="0"/>
              <a:t>nodi</a:t>
            </a:r>
            <a:r>
              <a:rPr lang="en-GB" dirty="0" smtClean="0"/>
              <a:t> </a:t>
            </a:r>
            <a:r>
              <a:rPr lang="en-GB" dirty="0" err="1" smtClean="0"/>
              <a:t>atgofion</a:t>
            </a:r>
            <a:r>
              <a:rPr lang="en-GB" dirty="0" smtClean="0"/>
              <a:t> am </a:t>
            </a:r>
            <a:r>
              <a:rPr lang="en-GB" dirty="0" err="1" smtClean="0"/>
              <a:t>eich</a:t>
            </a:r>
            <a:r>
              <a:rPr lang="en-GB" dirty="0" smtClean="0"/>
              <a:t> </a:t>
            </a:r>
            <a:r>
              <a:rPr lang="en-GB" dirty="0" err="1" smtClean="0"/>
              <a:t>ysgol</a:t>
            </a:r>
            <a:r>
              <a:rPr lang="en-GB" dirty="0" smtClean="0"/>
              <a:t> </a:t>
            </a:r>
            <a:r>
              <a:rPr lang="en-GB" dirty="0" smtClean="0"/>
              <a:t>PAP </a:t>
            </a:r>
            <a:r>
              <a:rPr lang="en-GB" dirty="0" err="1" smtClean="0"/>
              <a:t>diwethaf</a:t>
            </a:r>
            <a:r>
              <a:rPr lang="en-GB" dirty="0" smtClean="0"/>
              <a:t>.</a:t>
            </a:r>
            <a:endParaRPr lang="en-GB" dirty="0" smtClean="0"/>
          </a:p>
          <a:p>
            <a:r>
              <a:rPr lang="en-GB" dirty="0" err="1" smtClean="0"/>
              <a:t>Defnyddiwch</a:t>
            </a:r>
            <a:r>
              <a:rPr lang="en-GB" dirty="0" smtClean="0"/>
              <a:t> y </a:t>
            </a:r>
            <a:r>
              <a:rPr lang="en-GB" dirty="0" err="1" smtClean="0"/>
              <a:t>templed</a:t>
            </a:r>
            <a:r>
              <a:rPr lang="en-GB" dirty="0" smtClean="0"/>
              <a:t> </a:t>
            </a:r>
            <a:r>
              <a:rPr lang="en-GB" dirty="0" smtClean="0"/>
              <a:t>‘</a:t>
            </a:r>
            <a:r>
              <a:rPr lang="en-GB" dirty="0" err="1" smtClean="0"/>
              <a:t>Fy</a:t>
            </a:r>
            <a:r>
              <a:rPr lang="en-GB" dirty="0" smtClean="0"/>
              <a:t> </a:t>
            </a:r>
            <a:r>
              <a:rPr lang="en-GB" dirty="0" err="1"/>
              <a:t>y</a:t>
            </a:r>
            <a:r>
              <a:rPr lang="en-GB" dirty="0" err="1" smtClean="0"/>
              <a:t>sgol</a:t>
            </a:r>
            <a:r>
              <a:rPr lang="en-GB" dirty="0" smtClean="0"/>
              <a:t> PAP </a:t>
            </a:r>
            <a:r>
              <a:rPr lang="en-GB" dirty="0" err="1" smtClean="0"/>
              <a:t>ddiwethaf</a:t>
            </a:r>
            <a:r>
              <a:rPr lang="en-GB" dirty="0" smtClean="0"/>
              <a:t>’ </a:t>
            </a:r>
            <a:r>
              <a:rPr lang="en-GB" dirty="0" err="1" smtClean="0"/>
              <a:t>ar</a:t>
            </a:r>
            <a:r>
              <a:rPr lang="en-GB" dirty="0" smtClean="0"/>
              <a:t> y </a:t>
            </a:r>
            <a:r>
              <a:rPr lang="en-GB" dirty="0" err="1" smtClean="0"/>
              <a:t>sleid</a:t>
            </a:r>
            <a:r>
              <a:rPr lang="en-GB" dirty="0" smtClean="0"/>
              <a:t> </a:t>
            </a:r>
            <a:r>
              <a:rPr lang="en-GB" dirty="0" err="1" smtClean="0"/>
              <a:t>nesaf</a:t>
            </a:r>
            <a:r>
              <a:rPr lang="en-GB" dirty="0" smtClean="0"/>
              <a:t> </a:t>
            </a:r>
            <a:r>
              <a:rPr lang="en-GB" dirty="0" err="1" smtClean="0"/>
              <a:t>i</a:t>
            </a:r>
            <a:r>
              <a:rPr lang="en-GB" dirty="0" smtClean="0"/>
              <a:t> </a:t>
            </a:r>
            <a:r>
              <a:rPr lang="en-GB" dirty="0" err="1" smtClean="0"/>
              <a:t>gofnodi’ch</a:t>
            </a:r>
            <a:r>
              <a:rPr lang="en-GB" dirty="0" smtClean="0"/>
              <a:t> </a:t>
            </a:r>
            <a:r>
              <a:rPr lang="en-GB" dirty="0" err="1" smtClean="0"/>
              <a:t>meddyliau</a:t>
            </a:r>
            <a:r>
              <a:rPr lang="en-GB" dirty="0" smtClean="0"/>
              <a:t>.</a:t>
            </a:r>
          </a:p>
          <a:p>
            <a:r>
              <a:rPr lang="en-GB" dirty="0" err="1" smtClean="0"/>
              <a:t>Bydd</a:t>
            </a:r>
            <a:r>
              <a:rPr lang="en-GB" dirty="0" smtClean="0"/>
              <a:t> </a:t>
            </a:r>
            <a:r>
              <a:rPr lang="en-GB" dirty="0" err="1" smtClean="0"/>
              <a:t>hwn</a:t>
            </a:r>
            <a:r>
              <a:rPr lang="en-GB" dirty="0" smtClean="0"/>
              <a:t> </a:t>
            </a:r>
            <a:r>
              <a:rPr lang="en-GB" dirty="0" err="1" smtClean="0"/>
              <a:t>yn</a:t>
            </a:r>
            <a:r>
              <a:rPr lang="en-GB" dirty="0" smtClean="0"/>
              <a:t> </a:t>
            </a:r>
            <a:r>
              <a:rPr lang="en-GB" dirty="0" err="1" smtClean="0"/>
              <a:t>ddefnyddiol</a:t>
            </a:r>
            <a:r>
              <a:rPr lang="en-GB" dirty="0" smtClean="0"/>
              <a:t> </a:t>
            </a:r>
            <a:r>
              <a:rPr lang="en-GB" dirty="0" err="1" smtClean="0"/>
              <a:t>wrth</a:t>
            </a:r>
            <a:r>
              <a:rPr lang="en-GB" dirty="0" smtClean="0"/>
              <a:t> </a:t>
            </a:r>
            <a:r>
              <a:rPr lang="en-GB" dirty="0" err="1" smtClean="0"/>
              <a:t>gynllunio</a:t>
            </a:r>
            <a:r>
              <a:rPr lang="en-GB" dirty="0" smtClean="0"/>
              <a:t> </a:t>
            </a:r>
            <a:r>
              <a:rPr lang="en-GB" dirty="0" err="1" smtClean="0"/>
              <a:t>ar</a:t>
            </a:r>
            <a:r>
              <a:rPr lang="en-GB" dirty="0" smtClean="0"/>
              <a:t> </a:t>
            </a:r>
            <a:r>
              <a:rPr lang="en-GB" dirty="0" err="1" smtClean="0"/>
              <a:t>gyfer</a:t>
            </a:r>
            <a:r>
              <a:rPr lang="en-GB" dirty="0" smtClean="0"/>
              <a:t> </a:t>
            </a:r>
            <a:r>
              <a:rPr lang="en-GB" dirty="0" err="1" smtClean="0"/>
              <a:t>yr</a:t>
            </a:r>
            <a:r>
              <a:rPr lang="en-GB" dirty="0" smtClean="0"/>
              <a:t> </a:t>
            </a:r>
            <a:r>
              <a:rPr lang="en-GB" dirty="0" err="1" smtClean="0"/>
              <a:t>aseiniad</a:t>
            </a:r>
            <a:r>
              <a:rPr lang="en-GB" dirty="0" smtClean="0"/>
              <a:t>.</a:t>
            </a:r>
            <a:endParaRPr lang="en-GB" dirty="0" smtClean="0"/>
          </a:p>
          <a:p>
            <a:pPr marL="0" indent="0">
              <a:buNone/>
            </a:pPr>
            <a:endParaRPr lang="en-GB" dirty="0"/>
          </a:p>
        </p:txBody>
      </p:sp>
      <p:sp>
        <p:nvSpPr>
          <p:cNvPr id="5" name="Content Placeholder 4"/>
          <p:cNvSpPr>
            <a:spLocks noGrp="1"/>
          </p:cNvSpPr>
          <p:nvPr>
            <p:ph sz="half" idx="2"/>
          </p:nvPr>
        </p:nvSpPr>
        <p:spPr>
          <a:xfrm>
            <a:off x="4714209" y="1615974"/>
            <a:ext cx="4197875" cy="4351338"/>
          </a:xfrm>
        </p:spPr>
        <p:txBody>
          <a:bodyPr>
            <a:normAutofit lnSpcReduction="10000"/>
          </a:bodyPr>
          <a:lstStyle/>
          <a:p>
            <a:r>
              <a:rPr lang="en-GB" dirty="0"/>
              <a:t>Spend </a:t>
            </a:r>
            <a:r>
              <a:rPr lang="en-GB" dirty="0" smtClean="0"/>
              <a:t>40 </a:t>
            </a:r>
            <a:r>
              <a:rPr lang="en-GB" dirty="0"/>
              <a:t>minutes </a:t>
            </a:r>
            <a:r>
              <a:rPr lang="en-GB" dirty="0" smtClean="0"/>
              <a:t>thinking about </a:t>
            </a:r>
            <a:r>
              <a:rPr lang="en-GB" dirty="0"/>
              <a:t>and recording memories of your </a:t>
            </a:r>
            <a:r>
              <a:rPr lang="en-GB" dirty="0" smtClean="0"/>
              <a:t>last PTE </a:t>
            </a:r>
            <a:r>
              <a:rPr lang="en-GB" dirty="0"/>
              <a:t>school.</a:t>
            </a:r>
          </a:p>
          <a:p>
            <a:r>
              <a:rPr lang="en-GB" dirty="0"/>
              <a:t>Use the </a:t>
            </a:r>
            <a:r>
              <a:rPr lang="en-GB" dirty="0" smtClean="0"/>
              <a:t>‘My </a:t>
            </a:r>
            <a:r>
              <a:rPr lang="en-GB" dirty="0" smtClean="0"/>
              <a:t>previous PTE School’</a:t>
            </a:r>
            <a:r>
              <a:rPr lang="en-GB" dirty="0" smtClean="0"/>
              <a:t> </a:t>
            </a:r>
            <a:r>
              <a:rPr lang="en-GB" dirty="0"/>
              <a:t>template to </a:t>
            </a:r>
            <a:r>
              <a:rPr lang="en-GB" dirty="0" smtClean="0"/>
              <a:t>make a note of </a:t>
            </a:r>
            <a:r>
              <a:rPr lang="en-GB" dirty="0"/>
              <a:t>your </a:t>
            </a:r>
            <a:r>
              <a:rPr lang="en-GB" dirty="0" smtClean="0"/>
              <a:t>thoughts</a:t>
            </a:r>
            <a:r>
              <a:rPr lang="en-GB" dirty="0" smtClean="0"/>
              <a:t>.</a:t>
            </a:r>
          </a:p>
          <a:p>
            <a:r>
              <a:rPr lang="en-GB" dirty="0" smtClean="0"/>
              <a:t>This will be useful preparation for the assignment.</a:t>
            </a:r>
            <a:endParaRPr lang="en-GB" dirty="0" smtClean="0"/>
          </a:p>
        </p:txBody>
      </p:sp>
      <p:pic>
        <p:nvPicPr>
          <p:cNvPr id="6" name="Picture 5"/>
          <p:cNvPicPr>
            <a:picLocks noChangeAspect="1"/>
          </p:cNvPicPr>
          <p:nvPr/>
        </p:nvPicPr>
        <p:blipFill>
          <a:blip r:embed="rId2"/>
          <a:stretch>
            <a:fillRect/>
          </a:stretch>
        </p:blipFill>
        <p:spPr>
          <a:xfrm>
            <a:off x="7387245" y="124438"/>
            <a:ext cx="1375312" cy="1572250"/>
          </a:xfrm>
          <a:prstGeom prst="rect">
            <a:avLst/>
          </a:prstGeom>
        </p:spPr>
      </p:pic>
    </p:spTree>
    <p:extLst>
      <p:ext uri="{BB962C8B-B14F-4D97-AF65-F5344CB8AC3E}">
        <p14:creationId xmlns:p14="http://schemas.microsoft.com/office/powerpoint/2010/main" val="14108731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Fy</a:t>
            </a:r>
            <a:r>
              <a:rPr lang="en-GB" b="1" dirty="0" smtClean="0"/>
              <a:t> </a:t>
            </a:r>
            <a:r>
              <a:rPr lang="en-GB" b="1" dirty="0" err="1" smtClean="0"/>
              <a:t>ysgol</a:t>
            </a:r>
            <a:r>
              <a:rPr lang="en-GB" b="1" dirty="0" smtClean="0"/>
              <a:t> PAP </a:t>
            </a:r>
            <a:r>
              <a:rPr lang="en-GB" b="1" dirty="0" err="1" smtClean="0"/>
              <a:t>ddiwethaf</a:t>
            </a:r>
            <a:r>
              <a:rPr lang="en-GB" b="1" dirty="0" smtClean="0"/>
              <a:t/>
            </a:r>
            <a:br>
              <a:rPr lang="en-GB" b="1" dirty="0" smtClean="0"/>
            </a:br>
            <a:r>
              <a:rPr lang="en-GB" b="1" dirty="0" smtClean="0"/>
              <a:t>My previous PTE school</a:t>
            </a:r>
            <a:endParaRPr lang="en-GB" b="1" dirty="0"/>
          </a:p>
        </p:txBody>
      </p:sp>
      <p:sp>
        <p:nvSpPr>
          <p:cNvPr id="5" name="Flowchart: Process 4"/>
          <p:cNvSpPr/>
          <p:nvPr/>
        </p:nvSpPr>
        <p:spPr>
          <a:xfrm>
            <a:off x="699730" y="1690689"/>
            <a:ext cx="7851159" cy="3804810"/>
          </a:xfrm>
          <a:prstGeom prst="flowChart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Connector 7"/>
          <p:cNvCxnSpPr/>
          <p:nvPr/>
        </p:nvCxnSpPr>
        <p:spPr>
          <a:xfrm>
            <a:off x="664191" y="1724167"/>
            <a:ext cx="7851159" cy="3771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664191" y="1690689"/>
            <a:ext cx="7851159" cy="380481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692097" y="2009928"/>
            <a:ext cx="1673131" cy="369332"/>
          </a:xfrm>
          <a:prstGeom prst="rect">
            <a:avLst/>
          </a:prstGeom>
          <a:noFill/>
        </p:spPr>
        <p:txBody>
          <a:bodyPr wrap="square" rtlCol="0">
            <a:spAutoFit/>
          </a:bodyPr>
          <a:lstStyle/>
          <a:p>
            <a:r>
              <a:rPr lang="en-GB" dirty="0" err="1" smtClean="0"/>
              <a:t>Iaith</a:t>
            </a:r>
            <a:r>
              <a:rPr lang="en-GB" dirty="0" smtClean="0"/>
              <a:t> - Language</a:t>
            </a:r>
            <a:endParaRPr lang="en-GB" dirty="0"/>
          </a:p>
        </p:txBody>
      </p:sp>
      <p:sp>
        <p:nvSpPr>
          <p:cNvPr id="12" name="TextBox 11"/>
          <p:cNvSpPr txBox="1"/>
          <p:nvPr/>
        </p:nvSpPr>
        <p:spPr>
          <a:xfrm>
            <a:off x="1499191" y="3276747"/>
            <a:ext cx="2185705" cy="369332"/>
          </a:xfrm>
          <a:prstGeom prst="rect">
            <a:avLst/>
          </a:prstGeom>
          <a:noFill/>
        </p:spPr>
        <p:txBody>
          <a:bodyPr wrap="square" rtlCol="0">
            <a:spAutoFit/>
          </a:bodyPr>
          <a:lstStyle/>
          <a:p>
            <a:r>
              <a:rPr lang="en-GB" dirty="0" err="1" smtClean="0"/>
              <a:t>Diwylliant</a:t>
            </a:r>
            <a:r>
              <a:rPr lang="en-GB" dirty="0" smtClean="0"/>
              <a:t> - Culture</a:t>
            </a:r>
            <a:endParaRPr lang="en-GB" dirty="0"/>
          </a:p>
        </p:txBody>
      </p:sp>
      <p:sp>
        <p:nvSpPr>
          <p:cNvPr id="13" name="TextBox 12"/>
          <p:cNvSpPr txBox="1"/>
          <p:nvPr/>
        </p:nvSpPr>
        <p:spPr>
          <a:xfrm>
            <a:off x="5783097" y="3343702"/>
            <a:ext cx="1287554" cy="369332"/>
          </a:xfrm>
          <a:prstGeom prst="rect">
            <a:avLst/>
          </a:prstGeom>
          <a:noFill/>
        </p:spPr>
        <p:txBody>
          <a:bodyPr wrap="square" rtlCol="0">
            <a:spAutoFit/>
          </a:bodyPr>
          <a:lstStyle/>
          <a:p>
            <a:r>
              <a:rPr lang="en-GB" dirty="0" err="1" smtClean="0"/>
              <a:t>Ardal</a:t>
            </a:r>
            <a:r>
              <a:rPr lang="en-GB" dirty="0" smtClean="0"/>
              <a:t> - Area</a:t>
            </a:r>
            <a:endParaRPr lang="en-GB" dirty="0"/>
          </a:p>
        </p:txBody>
      </p:sp>
      <p:sp>
        <p:nvSpPr>
          <p:cNvPr id="14" name="TextBox 13"/>
          <p:cNvSpPr txBox="1"/>
          <p:nvPr/>
        </p:nvSpPr>
        <p:spPr>
          <a:xfrm>
            <a:off x="2920384" y="4637417"/>
            <a:ext cx="3216559" cy="646331"/>
          </a:xfrm>
          <a:prstGeom prst="rect">
            <a:avLst/>
          </a:prstGeom>
          <a:noFill/>
        </p:spPr>
        <p:txBody>
          <a:bodyPr wrap="square" rtlCol="0">
            <a:spAutoFit/>
          </a:bodyPr>
          <a:lstStyle/>
          <a:p>
            <a:pPr algn="ctr"/>
            <a:r>
              <a:rPr lang="en-GB" dirty="0" err="1" smtClean="0"/>
              <a:t>Gweithgareddau</a:t>
            </a:r>
            <a:r>
              <a:rPr lang="en-GB" dirty="0" smtClean="0"/>
              <a:t> </a:t>
            </a:r>
            <a:r>
              <a:rPr lang="en-GB" dirty="0" err="1" smtClean="0"/>
              <a:t>cymunedol</a:t>
            </a:r>
            <a:r>
              <a:rPr lang="en-GB" dirty="0" smtClean="0"/>
              <a:t> – Community Activities</a:t>
            </a:r>
            <a:endParaRPr lang="en-GB" dirty="0"/>
          </a:p>
        </p:txBody>
      </p:sp>
      <p:sp>
        <p:nvSpPr>
          <p:cNvPr id="3" name="TextBox 2"/>
          <p:cNvSpPr txBox="1"/>
          <p:nvPr/>
        </p:nvSpPr>
        <p:spPr>
          <a:xfrm>
            <a:off x="3616657" y="2843284"/>
            <a:ext cx="1965277" cy="1477328"/>
          </a:xfrm>
          <a:prstGeom prst="rect">
            <a:avLst/>
          </a:prstGeom>
          <a:noFill/>
          <a:ln w="12700">
            <a:solidFill>
              <a:schemeClr val="tx1"/>
            </a:solidFill>
          </a:ln>
        </p:spPr>
        <p:txBody>
          <a:bodyPr wrap="square" rtlCol="0">
            <a:spAutoFit/>
          </a:bodyPr>
          <a:lstStyle/>
          <a:p>
            <a:pPr algn="ctr"/>
            <a:r>
              <a:rPr lang="en-GB" dirty="0" err="1" smtClean="0"/>
              <a:t>Rhowch</a:t>
            </a:r>
            <a:r>
              <a:rPr lang="en-GB" dirty="0" smtClean="0"/>
              <a:t> </a:t>
            </a:r>
            <a:r>
              <a:rPr lang="en-GB" dirty="0" err="1" smtClean="0"/>
              <a:t>fathodyn</a:t>
            </a:r>
            <a:r>
              <a:rPr lang="en-GB" dirty="0" smtClean="0"/>
              <a:t> </a:t>
            </a:r>
            <a:r>
              <a:rPr lang="en-GB" dirty="0" err="1" smtClean="0"/>
              <a:t>yr</a:t>
            </a:r>
            <a:r>
              <a:rPr lang="en-GB" dirty="0" smtClean="0"/>
              <a:t> </a:t>
            </a:r>
            <a:r>
              <a:rPr lang="en-GB" dirty="0" err="1" smtClean="0"/>
              <a:t>ysgol</a:t>
            </a:r>
            <a:r>
              <a:rPr lang="en-GB" dirty="0" smtClean="0"/>
              <a:t> fan </a:t>
            </a:r>
            <a:r>
              <a:rPr lang="en-GB" dirty="0" err="1" smtClean="0"/>
              <a:t>hyn</a:t>
            </a:r>
            <a:r>
              <a:rPr lang="en-GB" dirty="0" smtClean="0"/>
              <a:t>.</a:t>
            </a:r>
          </a:p>
          <a:p>
            <a:pPr algn="ctr"/>
            <a:endParaRPr lang="en-GB" dirty="0"/>
          </a:p>
          <a:p>
            <a:pPr algn="ctr"/>
            <a:r>
              <a:rPr lang="en-GB" dirty="0" smtClean="0"/>
              <a:t>Put the school’s badge here.</a:t>
            </a:r>
            <a:endParaRPr lang="en-GB" dirty="0"/>
          </a:p>
        </p:txBody>
      </p:sp>
    </p:spTree>
    <p:extLst>
      <p:ext uri="{BB962C8B-B14F-4D97-AF65-F5344CB8AC3E}">
        <p14:creationId xmlns:p14="http://schemas.microsoft.com/office/powerpoint/2010/main" val="14021287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1690</TotalTime>
  <Words>1062</Words>
  <Application>Microsoft Office PowerPoint</Application>
  <PresentationFormat>On-screen Show (4:3)</PresentationFormat>
  <Paragraphs>114</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PowerPoint Presentation</vt:lpstr>
      <vt:lpstr>Croeso i ECAD5009-C ! Welcome to ECAD5009-C !</vt:lpstr>
      <vt:lpstr>Teitl y modiwl  Module title</vt:lpstr>
      <vt:lpstr>Tîm y modiwl Module team</vt:lpstr>
      <vt:lpstr>Chi!!! You!!!</vt:lpstr>
      <vt:lpstr>Amcanion y modiwl Module aims</vt:lpstr>
      <vt:lpstr>Gweithgaredd Activity</vt:lpstr>
      <vt:lpstr>PowerPoint Presentation</vt:lpstr>
      <vt:lpstr>Cynnwys y modiwl Module content</vt:lpstr>
      <vt:lpstr>Pontio Bridging</vt:lpstr>
      <vt:lpstr>Asesu Assessment</vt:lpstr>
      <vt:lpstr>Unrhyw gwestiynau? Any questions?</vt:lpstr>
      <vt:lpstr>Tasg Task</vt:lpstr>
      <vt:lpstr>Fy ysgol PAP ddiwethaf My previous PTE school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38</cp:revision>
  <dcterms:created xsi:type="dcterms:W3CDTF">2017-02-08T11:33:06Z</dcterms:created>
  <dcterms:modified xsi:type="dcterms:W3CDTF">2020-04-03T09:45:10Z</dcterms:modified>
</cp:coreProperties>
</file>