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59" r:id="rId6"/>
    <p:sldId id="260" r:id="rId7"/>
    <p:sldId id="261" r:id="rId8"/>
    <p:sldId id="262"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94660"/>
  </p:normalViewPr>
  <p:slideViewPr>
    <p:cSldViewPr snapToGrid="0">
      <p:cViewPr varScale="1">
        <p:scale>
          <a:sx n="73" d="100"/>
          <a:sy n="73" d="100"/>
        </p:scale>
        <p:origin x="-624" y="-10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6F6CED8-7069-4C1C-9ED0-2D63E7FF1838}"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2834164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F6CED8-7069-4C1C-9ED0-2D63E7FF1838}"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684766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F6CED8-7069-4C1C-9ED0-2D63E7FF1838}"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4178236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6F6CED8-7069-4C1C-9ED0-2D63E7FF1838}"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49710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6F6CED8-7069-4C1C-9ED0-2D63E7FF1838}" type="datetimeFigureOut">
              <a:rPr lang="en-US" smtClean="0"/>
              <a:pPr/>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3968389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F6CED8-7069-4C1C-9ED0-2D63E7FF1838}" type="datetimeFigureOut">
              <a:rPr lang="en-US" smtClean="0"/>
              <a:pPr/>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2828308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F6CED8-7069-4C1C-9ED0-2D63E7FF1838}" type="datetimeFigureOut">
              <a:rPr lang="en-US" smtClean="0"/>
              <a:pPr/>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3755766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F6CED8-7069-4C1C-9ED0-2D63E7FF1838}"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425786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F6CED8-7069-4C1C-9ED0-2D63E7FF1838}"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4238407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F6CED8-7069-4C1C-9ED0-2D63E7FF1838}"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3247634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F6CED8-7069-4C1C-9ED0-2D63E7FF1838}"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1640152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6CED8-7069-4C1C-9ED0-2D63E7FF1838}" type="datetimeFigureOut">
              <a:rPr lang="en-US" smtClean="0"/>
              <a:pPr/>
              <a:t>5/25/2023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CC3F5-5765-4649-9176-698EA19172A3}" type="slidenum">
              <a:rPr lang="en-US" smtClean="0"/>
              <a:pPr/>
              <a:t>‹#›</a:t>
            </a:fld>
            <a:endParaRPr lang="en-US"/>
          </a:p>
        </p:txBody>
      </p:sp>
    </p:spTree>
    <p:extLst>
      <p:ext uri="{BB962C8B-B14F-4D97-AF65-F5344CB8AC3E}">
        <p14:creationId xmlns:p14="http://schemas.microsoft.com/office/powerpoint/2010/main" xmlns="" val="33919115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sixsenses.com/en" TargetMode="External"/><Relationship Id="rId3" Type="http://schemas.openxmlformats.org/officeDocument/2006/relationships/hyperlink" Target="https://medium.com/@sheilaeugenio/different-types-of-services-being-offered-in-spas-e7fe0956d8b7" TargetMode="External"/><Relationship Id="rId7" Type="http://schemas.openxmlformats.org/officeDocument/2006/relationships/hyperlink" Target="https://www.amenitiz.com/en/blog/what-are-the-different-types-of-accommodation/"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pos.toasttab.com/blog/on-the-line/simple-ways-to-drastically-improve-the-guest-experience-at-your-restaurant" TargetMode="External"/><Relationship Id="rId11" Type="http://schemas.openxmlformats.org/officeDocument/2006/relationships/hyperlink" Target="https://www.linkedin.com/pulse/importance-maintaining-hygiene-standards-andrew-thomson/" TargetMode="External"/><Relationship Id="rId5" Type="http://schemas.openxmlformats.org/officeDocument/2006/relationships/hyperlink" Target="https://contentmentquesting.com/importance-of-hospitality/" TargetMode="External"/><Relationship Id="rId10" Type="http://schemas.openxmlformats.org/officeDocument/2006/relationships/hyperlink" Target="https://web.archive.org/web/20130824233718/http:/www.hindustantimes.com/Entertainment/Luxury/A-rich-man-s-world/Article1-523660.aspx" TargetMode="External"/><Relationship Id="rId4" Type="http://schemas.openxmlformats.org/officeDocument/2006/relationships/hyperlink" Target="https://squareup.com/us/en/the-bottom-line/reaching-customers/unique-customer-experience" TargetMode="External"/><Relationship Id="rId9" Type="http://schemas.openxmlformats.org/officeDocument/2006/relationships/hyperlink" Target="https://www.sixsenses.com/en/about-us/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2000"/>
            <a:lum/>
          </a:blip>
          <a:srcRect/>
          <a:stretch>
            <a:fillRect l="-1000" r="-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8019" y="137625"/>
            <a:ext cx="8154573" cy="2387600"/>
          </a:xfrm>
        </p:spPr>
        <p:txBody>
          <a:bodyPr/>
          <a:lstStyle/>
          <a:p>
            <a:r>
              <a:rPr lang="en-US"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Six Senses Hotels Resorts Spas</a:t>
            </a:r>
            <a:endParaRPr lang="en-US" b="1"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Subtitle 2"/>
          <p:cNvSpPr>
            <a:spLocks noGrp="1"/>
          </p:cNvSpPr>
          <p:nvPr>
            <p:ph type="subTitle" idx="1"/>
          </p:nvPr>
        </p:nvSpPr>
        <p:spPr>
          <a:xfrm>
            <a:off x="651803" y="3305907"/>
            <a:ext cx="9144000" cy="2236763"/>
          </a:xfrm>
        </p:spPr>
        <p:txBody>
          <a:bodyPr>
            <a:normAutofit fontScale="40000" lnSpcReduction="20000"/>
            <a:scene3d>
              <a:camera prst="orthographicFront"/>
              <a:lightRig rig="harsh" dir="t"/>
            </a:scene3d>
            <a:sp3d extrusionH="57150" prstMaterial="matte">
              <a:bevelT w="63500" h="12700" prst="angle"/>
              <a:contourClr>
                <a:schemeClr val="bg1">
                  <a:lumMod val="65000"/>
                </a:schemeClr>
              </a:contourClr>
            </a:sp3d>
          </a:bodyPr>
          <a:lstStyle/>
          <a:p>
            <a:pPr marL="320040" algn="l">
              <a:spcAft>
                <a:spcPts val="800"/>
              </a:spcAft>
            </a:pPr>
            <a:r>
              <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SUBMITTED TO</a:t>
            </a:r>
            <a:r>
              <a:rPr lang="en-GB" sz="6000" b="1" i="1" kern="100" dirty="0" smtClean="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Charlotte </a:t>
            </a:r>
            <a:r>
              <a:rPr lang="en-GB" sz="6000" b="1" i="1" kern="100" dirty="0" err="1" smtClean="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Joyners</a:t>
            </a:r>
            <a:endPar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320040" algn="l">
              <a:spcAft>
                <a:spcPts val="800"/>
              </a:spcAft>
            </a:pPr>
            <a:r>
              <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SUBMITTED BY</a:t>
            </a:r>
            <a:r>
              <a:rPr lang="en-GB" sz="6000" b="1" i="1" kern="100" dirty="0" smtClean="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Abdur Rahman </a:t>
            </a:r>
            <a:endPar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320040" algn="l">
              <a:spcAft>
                <a:spcPts val="800"/>
              </a:spcAft>
            </a:pPr>
            <a:r>
              <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STUDENT ID</a:t>
            </a:r>
            <a:r>
              <a:rPr lang="en-GB" sz="6000" b="1" i="1" kern="100" dirty="0" smtClean="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2022128991</a:t>
            </a:r>
            <a:endPar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320040" algn="l">
              <a:spcAft>
                <a:spcPts val="800"/>
              </a:spcAft>
            </a:pPr>
            <a:r>
              <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MODULE</a:t>
            </a:r>
            <a:r>
              <a:rPr lang="en-GB" sz="6000" b="1" i="1" kern="100" dirty="0" smtClean="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Hospitality and Gues</a:t>
            </a:r>
            <a:r>
              <a:rPr lang="en-GB" sz="6000" b="1" i="1" kern="100" dirty="0" smtClean="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t Services BMIH4003</a:t>
            </a:r>
            <a:endParaRPr lang="en-GB" sz="6000" b="1" i="1" kern="100" dirty="0">
              <a:ln/>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endParaRPr lang="en-US" b="1" dirty="0">
              <a:ln/>
              <a:solidFill>
                <a:schemeClr val="accent3"/>
              </a:solidFill>
            </a:endParaRPr>
          </a:p>
        </p:txBody>
      </p:sp>
    </p:spTree>
    <p:extLst>
      <p:ext uri="{BB962C8B-B14F-4D97-AF65-F5344CB8AC3E}">
        <p14:creationId xmlns:p14="http://schemas.microsoft.com/office/powerpoint/2010/main" xmlns="" val="5846399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
            <a:lum/>
          </a:blip>
          <a:srcRect/>
          <a:stretch>
            <a:fillRect t="-4000" b="-4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2069"/>
            <a:ext cx="10515600" cy="5954894"/>
          </a:xfrm>
        </p:spPr>
        <p:txBody>
          <a:bodyPr>
            <a:normAutofit fontScale="70000" lnSpcReduction="20000"/>
          </a:bodyPr>
          <a:lstStyle/>
          <a:p>
            <a:pPr marL="0" indent="0" algn="just">
              <a:lnSpc>
                <a:spcPct val="100000"/>
              </a:lnSpc>
              <a:buNone/>
            </a:pPr>
            <a:endParaRPr lang="en-US" dirty="0" smtClean="0">
              <a:latin typeface="Arial" panose="020B0604020202020204" pitchFamily="34" charset="0"/>
              <a:cs typeface="Arial" panose="020B0604020202020204" pitchFamily="34" charset="0"/>
            </a:endParaRP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Overview of the Presentation</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Introduction</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Main consumers</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Scope and Nature </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Guest Services and Facilities Provided by the </a:t>
            </a:r>
            <a:r>
              <a:rPr lang="en-US" dirty="0">
                <a:latin typeface="Arial" panose="020B0604020202020204" pitchFamily="34" charset="0"/>
                <a:cs typeface="Arial" panose="020B0604020202020204" pitchFamily="34" charset="0"/>
              </a:rPr>
              <a:t>Guests Six Senses Hotels Resorts </a:t>
            </a:r>
            <a:endParaRPr lang="en-US" dirty="0" smtClean="0">
              <a:latin typeface="Arial" panose="020B0604020202020204" pitchFamily="34" charset="0"/>
              <a:cs typeface="Arial" panose="020B0604020202020204" pitchFamily="34" charset="0"/>
            </a:endParaRP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In General Role and Function of Guest Services</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Importance of Hospitality</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How hotels meet/exceed guest expectations</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Conclusion</a:t>
            </a:r>
          </a:p>
          <a:p>
            <a:pPr algn="just">
              <a:lnSpc>
                <a:spcPct val="160000"/>
              </a:lnSpc>
              <a:buFont typeface="Wingdings" panose="05000000000000000000" pitchFamily="2" charset="2"/>
              <a:buChar char="v"/>
            </a:pPr>
            <a:r>
              <a:rPr lang="en-US" dirty="0" smtClean="0">
                <a:latin typeface="Arial" panose="020B0604020202020204" pitchFamily="34" charset="0"/>
                <a:cs typeface="Arial" panose="020B0604020202020204" pitchFamily="34" charset="0"/>
              </a:rPr>
              <a:t>References</a:t>
            </a:r>
          </a:p>
          <a:p>
            <a:pPr marL="0" indent="0">
              <a:buNone/>
            </a:pPr>
            <a:endParaRPr lang="en-US" dirty="0"/>
          </a:p>
        </p:txBody>
      </p:sp>
    </p:spTree>
    <p:extLst>
      <p:ext uri="{BB962C8B-B14F-4D97-AF65-F5344CB8AC3E}">
        <p14:creationId xmlns:p14="http://schemas.microsoft.com/office/powerpoint/2010/main" xmlns="" val="8885705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90452" y="1110343"/>
            <a:ext cx="10515600" cy="5577840"/>
          </a:xfrm>
        </p:spPr>
        <p:txBody>
          <a:bodyPr>
            <a:noAutofit/>
          </a:bodyPr>
          <a:lstStyle/>
          <a:p>
            <a:pPr marL="0" indent="0" algn="just">
              <a:lnSpc>
                <a:spcPct val="150000"/>
              </a:lnSpc>
              <a:buNone/>
            </a:pPr>
            <a:r>
              <a:rPr lang="en-US" sz="2400" b="1" u="sng" dirty="0" smtClean="0">
                <a:latin typeface="Arial" panose="020B0604020202020204" pitchFamily="34" charset="0"/>
                <a:cs typeface="Arial" panose="020B0604020202020204" pitchFamily="34" charset="0"/>
              </a:rPr>
              <a:t>Overview of the Presentation</a:t>
            </a:r>
          </a:p>
          <a:p>
            <a:pPr marL="0" indent="0" algn="just">
              <a:lnSpc>
                <a:spcPct val="150000"/>
              </a:lnSpc>
              <a:buNone/>
            </a:pPr>
            <a:r>
              <a:rPr lang="en-US" sz="2400" dirty="0" smtClean="0">
                <a:latin typeface="Arial" panose="020B0604020202020204" pitchFamily="34" charset="0"/>
                <a:cs typeface="Arial" panose="020B0604020202020204" pitchFamily="34" charset="0"/>
              </a:rPr>
              <a:t>In the modern era, the hospitality industry has become more important than ever by providing unique and personalized experiences to customers. It also contributes to the growth of local economies by attracting tourism.</a:t>
            </a:r>
          </a:p>
          <a:p>
            <a:pPr marL="0" indent="0" algn="just">
              <a:lnSpc>
                <a:spcPct val="150000"/>
              </a:lnSpc>
              <a:buNone/>
            </a:pPr>
            <a:r>
              <a:rPr lang="en-US" sz="2400" dirty="0" smtClean="0">
                <a:latin typeface="Arial" panose="020B0604020202020204" pitchFamily="34" charset="0"/>
                <a:cs typeface="Arial" panose="020B0604020202020204" pitchFamily="34" charset="0"/>
              </a:rPr>
              <a:t>In IHG (InterContinental Hotels Group) For the Presentation I select the six senses hotels resort and Spas.</a:t>
            </a:r>
          </a:p>
          <a:p>
            <a:pPr marL="0" indent="0" algn="just">
              <a:lnSpc>
                <a:spcPct val="150000"/>
              </a:lnSpc>
              <a:buNone/>
            </a:pPr>
            <a:r>
              <a:rPr lang="en-US" sz="2400" dirty="0" smtClean="0"/>
              <a:t> </a:t>
            </a:r>
            <a:endParaRPr lang="en-US" sz="2400" dirty="0"/>
          </a:p>
        </p:txBody>
      </p:sp>
    </p:spTree>
    <p:extLst>
      <p:ext uri="{BB962C8B-B14F-4D97-AF65-F5344CB8AC3E}">
        <p14:creationId xmlns:p14="http://schemas.microsoft.com/office/powerpoint/2010/main" xmlns="" val="32975814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235130"/>
            <a:ext cx="11273246" cy="6505303"/>
          </a:xfrm>
        </p:spPr>
        <p:txBody>
          <a:bodyPr>
            <a:normAutofit fontScale="92500" lnSpcReduction="20000"/>
          </a:bodyPr>
          <a:lstStyle/>
          <a:p>
            <a:pPr marL="0" indent="0" algn="just">
              <a:lnSpc>
                <a:spcPct val="150000"/>
              </a:lnSpc>
              <a:buNone/>
            </a:pPr>
            <a:r>
              <a:rPr lang="en-US" sz="3200" b="1" u="sng" dirty="0" smtClean="0">
                <a:latin typeface="Arial" panose="020B0604020202020204" pitchFamily="34" charset="0"/>
                <a:cs typeface="Arial" panose="020B0604020202020204" pitchFamily="34" charset="0"/>
              </a:rPr>
              <a:t>Introduction</a:t>
            </a:r>
          </a:p>
          <a:p>
            <a:pPr marL="0" indent="0" algn="just">
              <a:lnSpc>
                <a:spcPct val="150000"/>
              </a:lnSpc>
              <a:buNone/>
            </a:pPr>
            <a:r>
              <a:rPr lang="en-US" dirty="0">
                <a:latin typeface="Arial" panose="020B0604020202020204" pitchFamily="34" charset="0"/>
                <a:cs typeface="Arial" panose="020B0604020202020204" pitchFamily="34" charset="0"/>
              </a:rPr>
              <a:t>Six Senses Hotels Resorts Spas is a luxury hospitality brand that offers unique and sustainable experiences across the globe. The brand is known for its exceptional customer service, luxurious amenities, and breathtaking locations. </a:t>
            </a:r>
            <a:endParaRPr lang="en-US" dirty="0" smtClean="0">
              <a:latin typeface="Arial" panose="020B0604020202020204" pitchFamily="34" charset="0"/>
              <a:cs typeface="Arial" panose="020B0604020202020204" pitchFamily="34" charset="0"/>
            </a:endParaRPr>
          </a:p>
          <a:p>
            <a:pPr marL="0" indent="0" algn="just">
              <a:lnSpc>
                <a:spcPct val="150000"/>
              </a:lnSpc>
              <a:buNone/>
            </a:pPr>
            <a:r>
              <a:rPr lang="en-US" dirty="0" err="1">
                <a:latin typeface="Arial" panose="020B0604020202020204" pitchFamily="34" charset="0"/>
                <a:cs typeface="Arial" panose="020B0604020202020204" pitchFamily="34" charset="0"/>
              </a:rPr>
              <a:t>Sonu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Shivdasani</a:t>
            </a:r>
            <a:r>
              <a:rPr lang="en-US" dirty="0">
                <a:latin typeface="Arial" panose="020B0604020202020204" pitchFamily="34" charset="0"/>
                <a:cs typeface="Arial" panose="020B0604020202020204" pitchFamily="34" charset="0"/>
              </a:rPr>
              <a:t> and Eva </a:t>
            </a:r>
            <a:r>
              <a:rPr lang="en-US" dirty="0" err="1">
                <a:latin typeface="Arial" panose="020B0604020202020204" pitchFamily="34" charset="0"/>
                <a:cs typeface="Arial" panose="020B0604020202020204" pitchFamily="34" charset="0"/>
              </a:rPr>
              <a:t>Malmstrom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Shivdasani</a:t>
            </a:r>
            <a:r>
              <a:rPr lang="en-US" dirty="0">
                <a:latin typeface="Arial" panose="020B0604020202020204" pitchFamily="34" charset="0"/>
                <a:cs typeface="Arial" panose="020B0604020202020204" pitchFamily="34" charset="0"/>
              </a:rPr>
              <a:t> founded six Senses Hotels Resorts Spas in </a:t>
            </a:r>
            <a:r>
              <a:rPr lang="en-US" dirty="0" smtClean="0">
                <a:latin typeface="Arial" panose="020B0604020202020204" pitchFamily="34" charset="0"/>
                <a:cs typeface="Arial" panose="020B0604020202020204" pitchFamily="34" charset="0"/>
              </a:rPr>
              <a:t>1995 (</a:t>
            </a:r>
            <a:r>
              <a:rPr lang="en-US" dirty="0" err="1" smtClean="0">
                <a:latin typeface="Arial" panose="020B0604020202020204" pitchFamily="34" charset="0"/>
                <a:cs typeface="Arial" panose="020B0604020202020204" pitchFamily="34" charset="0"/>
              </a:rPr>
              <a:t>Sanghvi</a:t>
            </a:r>
            <a:r>
              <a:rPr lang="en-US" dirty="0" smtClean="0">
                <a:latin typeface="Arial" panose="020B0604020202020204" pitchFamily="34" charset="0"/>
                <a:cs typeface="Arial" panose="020B0604020202020204" pitchFamily="34" charset="0"/>
              </a:rPr>
              <a:t>. 2018</a:t>
            </a:r>
            <a:r>
              <a:rPr lang="en-US" dirty="0" smtClean="0"/>
              <a:t>)</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 brand's first property was located in Thailand, and it has since expanded to include properties in over 20 countries. Six Senses Hotels Resorts Spas has been consistently recognized as one of the top hotel brands in the world by travel publications such as Travel + Leisure and Condé Nast Traveler.</a:t>
            </a:r>
          </a:p>
          <a:p>
            <a:pPr marL="0" indent="0">
              <a:buNone/>
            </a:pPr>
            <a:endParaRPr lang="en-US" dirty="0"/>
          </a:p>
        </p:txBody>
      </p:sp>
    </p:spTree>
    <p:extLst>
      <p:ext uri="{BB962C8B-B14F-4D97-AF65-F5344CB8AC3E}">
        <p14:creationId xmlns:p14="http://schemas.microsoft.com/office/powerpoint/2010/main" xmlns="" val="36686108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42257" y="248194"/>
            <a:ext cx="10787742" cy="6283235"/>
          </a:xfrm>
        </p:spPr>
        <p:txBody>
          <a:bodyPr>
            <a:normAutofit/>
          </a:bodyPr>
          <a:lstStyle/>
          <a:p>
            <a:pPr marL="0" indent="0" algn="just">
              <a:lnSpc>
                <a:spcPct val="150000"/>
              </a:lnSpc>
              <a:buNone/>
            </a:pPr>
            <a:r>
              <a:rPr lang="en-US" sz="2000" b="1" u="sng" dirty="0" smtClean="0">
                <a:latin typeface="Arial" panose="020B0604020202020204" pitchFamily="34" charset="0"/>
                <a:cs typeface="Arial" panose="020B0604020202020204" pitchFamily="34" charset="0"/>
              </a:rPr>
              <a:t>Main Consumers</a:t>
            </a:r>
          </a:p>
          <a:p>
            <a:pPr marL="0" indent="0" algn="just">
              <a:lnSpc>
                <a:spcPct val="150000"/>
              </a:lnSpc>
              <a:buNone/>
            </a:pPr>
            <a:r>
              <a:rPr lang="en-US" sz="2000" dirty="0" smtClean="0">
                <a:latin typeface="Arial" panose="020B0604020202020204" pitchFamily="34" charset="0"/>
                <a:cs typeface="Arial" panose="020B0604020202020204" pitchFamily="34" charset="0"/>
              </a:rPr>
              <a:t>Six Senses Hotels Resorts Spas caters to affluent travelers who are looking for unique and sustainable experiences. The brand's properties are designed to appeal to customers who value luxury, wellness, and eco-friendliness. The brand also attracts customers who are interested in exploring new destinations and cultures.</a:t>
            </a:r>
          </a:p>
          <a:p>
            <a:pPr marL="0" indent="0" algn="just">
              <a:lnSpc>
                <a:spcPct val="150000"/>
              </a:lnSpc>
              <a:buNone/>
            </a:pPr>
            <a:r>
              <a:rPr lang="en-US" sz="2000" b="1" u="sng" dirty="0" smtClean="0">
                <a:latin typeface="Arial" panose="020B0604020202020204" pitchFamily="34" charset="0"/>
                <a:cs typeface="Arial" panose="020B0604020202020204" pitchFamily="34" charset="0"/>
              </a:rPr>
              <a:t>Scope and Nature</a:t>
            </a:r>
          </a:p>
          <a:p>
            <a:pPr marL="0" indent="0" algn="just">
              <a:lnSpc>
                <a:spcPct val="150000"/>
              </a:lnSpc>
              <a:buNone/>
            </a:pPr>
            <a:r>
              <a:rPr lang="en-US" sz="1800" dirty="0" smtClean="0">
                <a:latin typeface="Arial" panose="020B0604020202020204" pitchFamily="34" charset="0"/>
                <a:cs typeface="Arial" panose="020B0604020202020204" pitchFamily="34" charset="0"/>
              </a:rPr>
              <a:t>Six Senses Hotels Resorts Spas has a global scope, with properties located in over 20 countries across the world. The brand is committed to sustainability and wellness, and offers a range of programs and amenities to help guests relax and rejuvenate. The brand is known for its exceptional customer service, luxurious amenities, and breathtaking locations. </a:t>
            </a:r>
            <a:r>
              <a:rPr lang="en-US" sz="2000" dirty="0" smtClean="0">
                <a:latin typeface="Arial" panose="020B0604020202020204" pitchFamily="34" charset="0"/>
                <a:cs typeface="Arial" panose="020B0604020202020204" pitchFamily="34" charset="0"/>
              </a:rPr>
              <a:t>Six Senses Hotels Resorts Spas is a luxury hotel brand that is committed to sustainability and wellness. The brand's properties are designed to blend in with their natural surroundings, and many of them have won awards for their eco-friendly practices.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223300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59823" y="143691"/>
            <a:ext cx="10515600" cy="6570618"/>
          </a:xfrm>
        </p:spPr>
        <p:txBody>
          <a:bodyPr>
            <a:normAutofit/>
          </a:bodyPr>
          <a:lstStyle/>
          <a:p>
            <a:pPr marL="0" indent="0">
              <a:lnSpc>
                <a:spcPct val="150000"/>
              </a:lnSpc>
              <a:buNone/>
            </a:pPr>
            <a:endParaRPr lang="en-US" sz="1700" dirty="0" smtClean="0"/>
          </a:p>
          <a:p>
            <a:pPr marL="0" indent="0">
              <a:lnSpc>
                <a:spcPct val="150000"/>
              </a:lnSpc>
              <a:buNone/>
            </a:pPr>
            <a:r>
              <a:rPr lang="en-US" sz="2000" b="1" u="sng" dirty="0" smtClean="0">
                <a:latin typeface="Arial" panose="020B0604020202020204" pitchFamily="34" charset="0"/>
                <a:cs typeface="Arial" panose="020B0604020202020204" pitchFamily="34" charset="0"/>
              </a:rPr>
              <a:t>Guest Services and Facilities Provided to the Guests by Six Senses Hotels Resorts </a:t>
            </a:r>
          </a:p>
          <a:p>
            <a:pPr marL="0" indent="0" algn="just">
              <a:lnSpc>
                <a:spcPct val="150000"/>
              </a:lnSpc>
              <a:buNone/>
            </a:pPr>
            <a:r>
              <a:rPr lang="en-US" sz="1800" dirty="0" smtClean="0">
                <a:latin typeface="Arial" panose="020B0604020202020204" pitchFamily="34" charset="0"/>
                <a:cs typeface="Arial" panose="020B0604020202020204" pitchFamily="34" charset="0"/>
              </a:rPr>
              <a:t>Six Senses Hotels Resorts Spas provides a range of guest amenities and facilities to ensure that guests have a pleasant and enjoyable stay. The company offers a wide range of amenities and services, including:- </a:t>
            </a:r>
          </a:p>
          <a:p>
            <a:pPr marL="0" indent="0" algn="just">
              <a:lnSpc>
                <a:spcPct val="150000"/>
              </a:lnSpc>
              <a:buNone/>
            </a:pPr>
            <a:r>
              <a:rPr lang="en-US" sz="1800" dirty="0" smtClean="0">
                <a:latin typeface="Arial" panose="020B0604020202020204" pitchFamily="34" charset="0"/>
                <a:cs typeface="Arial" panose="020B0604020202020204" pitchFamily="34" charset="0"/>
              </a:rPr>
              <a:t>- Luxury accommodations with high-end amenities (Eugenio</a:t>
            </a:r>
            <a:r>
              <a:rPr lang="en-US" sz="1800" dirty="0">
                <a:latin typeface="Arial" panose="020B0604020202020204" pitchFamily="34" charset="0"/>
                <a:cs typeface="Arial" panose="020B0604020202020204" pitchFamily="34" charset="0"/>
              </a:rPr>
              <a:t>. 2015</a:t>
            </a:r>
            <a:r>
              <a:rPr lang="en-US" sz="1800" dirty="0" smtClean="0">
                <a:latin typeface="Arial" panose="020B0604020202020204" pitchFamily="34" charset="0"/>
                <a:cs typeface="Arial" panose="020B0604020202020204" pitchFamily="34" charset="0"/>
              </a:rPr>
              <a:t>).</a:t>
            </a:r>
          </a:p>
          <a:p>
            <a:pPr>
              <a:lnSpc>
                <a:spcPct val="150000"/>
              </a:lnSpc>
              <a:buFontTx/>
              <a:buChar char="-"/>
            </a:pPr>
            <a:r>
              <a:rPr lang="en-US" sz="1800" dirty="0" smtClean="0">
                <a:latin typeface="Arial" panose="020B0604020202020204" pitchFamily="34" charset="0"/>
                <a:cs typeface="Arial" panose="020B0604020202020204" pitchFamily="34" charset="0"/>
              </a:rPr>
              <a:t>On-site restaurants featuring locally sourced and organic ingredients</a:t>
            </a:r>
          </a:p>
          <a:p>
            <a:pPr>
              <a:lnSpc>
                <a:spcPct val="150000"/>
              </a:lnSpc>
              <a:buFontTx/>
              <a:buChar char="-"/>
            </a:pPr>
            <a:r>
              <a:rPr lang="en-US" sz="1800" dirty="0" smtClean="0">
                <a:latin typeface="Arial" panose="020B0604020202020204" pitchFamily="34" charset="0"/>
                <a:cs typeface="Arial" panose="020B0604020202020204" pitchFamily="34" charset="0"/>
              </a:rPr>
              <a:t>Spa facilities offering a range of treatments and services</a:t>
            </a:r>
          </a:p>
          <a:p>
            <a:pPr>
              <a:lnSpc>
                <a:spcPct val="150000"/>
              </a:lnSpc>
              <a:buFontTx/>
              <a:buChar char="-"/>
            </a:pPr>
            <a:r>
              <a:rPr lang="en-US" sz="1800" dirty="0" smtClean="0">
                <a:latin typeface="Arial" panose="020B0604020202020204" pitchFamily="34" charset="0"/>
                <a:cs typeface="Arial" panose="020B0604020202020204" pitchFamily="34" charset="0"/>
              </a:rPr>
              <a:t>Wellness programs including yoga, meditation, and fitness classes</a:t>
            </a:r>
          </a:p>
          <a:p>
            <a:pPr>
              <a:lnSpc>
                <a:spcPct val="150000"/>
              </a:lnSpc>
              <a:buFontTx/>
              <a:buChar char="-"/>
            </a:pPr>
            <a:r>
              <a:rPr lang="en-US" sz="1800" dirty="0" smtClean="0">
                <a:latin typeface="Arial" panose="020B0604020202020204" pitchFamily="34" charset="0"/>
                <a:cs typeface="Arial" panose="020B0604020202020204" pitchFamily="34" charset="0"/>
              </a:rPr>
              <a:t>Outdoor activities like riding, hiking, and water sports are popular.</a:t>
            </a:r>
          </a:p>
          <a:p>
            <a:pPr>
              <a:lnSpc>
                <a:spcPct val="150000"/>
              </a:lnSpc>
              <a:buFontTx/>
              <a:buChar char="-"/>
            </a:pPr>
            <a:r>
              <a:rPr lang="en-US" sz="1800" dirty="0" smtClean="0">
                <a:latin typeface="Arial" panose="020B0604020202020204" pitchFamily="34" charset="0"/>
                <a:cs typeface="Arial" panose="020B0604020202020204" pitchFamily="34" charset="0"/>
              </a:rPr>
              <a:t>Sustainable practices, such as recycling and conservation programs</a:t>
            </a:r>
          </a:p>
          <a:p>
            <a:pPr>
              <a:lnSpc>
                <a:spcPct val="150000"/>
              </a:lnSpc>
              <a:buFontTx/>
              <a:buChar char="-"/>
            </a:pPr>
            <a:r>
              <a:rPr lang="en-US" sz="1800" dirty="0" smtClean="0">
                <a:latin typeface="Arial" panose="020B0604020202020204" pitchFamily="34" charset="0"/>
                <a:cs typeface="Arial" panose="020B0604020202020204" pitchFamily="34" charset="0"/>
              </a:rPr>
              <a:t>Exceptional customer service and personalized attention to detail.</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201397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4" name="Title 1"/>
          <p:cNvSpPr>
            <a:spLocks noGrp="1"/>
          </p:cNvSpPr>
          <p:nvPr>
            <p:ph idx="1"/>
          </p:nvPr>
        </p:nvSpPr>
        <p:spPr>
          <a:xfrm>
            <a:off x="838200" y="157163"/>
            <a:ext cx="10515600" cy="6518275"/>
          </a:xfrm>
        </p:spPr>
        <p:txBody>
          <a:bodyPr>
            <a:normAutofit/>
          </a:bodyPr>
          <a:lstStyle/>
          <a:p>
            <a:pPr marL="0" indent="0" algn="just">
              <a:lnSpc>
                <a:spcPct val="150000"/>
              </a:lnSpc>
              <a:buNone/>
            </a:pPr>
            <a:r>
              <a:rPr lang="en-US" sz="2400" b="1" u="sng" dirty="0" smtClean="0">
                <a:latin typeface="Arial" panose="020B0604020202020204" pitchFamily="34" charset="0"/>
                <a:cs typeface="Arial" panose="020B0604020202020204" pitchFamily="34" charset="0"/>
              </a:rPr>
              <a:t>Role of Guest and Services Consider by Six Senses Hotels Resorts </a:t>
            </a:r>
          </a:p>
          <a:p>
            <a:pPr algn="just">
              <a:lnSpc>
                <a:spcPct val="150000"/>
              </a:lnSpc>
            </a:pPr>
            <a:r>
              <a:rPr lang="en-US" sz="2400" dirty="0" smtClean="0">
                <a:latin typeface="Arial" panose="020B0604020202020204" pitchFamily="34" charset="0"/>
                <a:cs typeface="Arial" panose="020B0604020202020204" pitchFamily="34" charset="0"/>
              </a:rPr>
              <a:t>The role and functions of guest services in Six Senses Hotels Resorts Spas, as in any other hotel, include providing exceptional customer service, ensuring guest satisfaction, and creating a welcoming and comfortable environment for guests. </a:t>
            </a:r>
          </a:p>
          <a:p>
            <a:pPr algn="just">
              <a:lnSpc>
                <a:spcPct val="150000"/>
              </a:lnSpc>
            </a:pPr>
            <a:r>
              <a:rPr lang="en-US" sz="2400" dirty="0" smtClean="0">
                <a:latin typeface="Arial" panose="020B0604020202020204" pitchFamily="34" charset="0"/>
                <a:cs typeface="Arial" panose="020B0604020202020204" pitchFamily="34" charset="0"/>
              </a:rPr>
              <a:t>Guest services staff are responsible for assisting guests with their needs, answering questions, and providing recommendations for local attractions and activities.</a:t>
            </a:r>
          </a:p>
          <a:p>
            <a:pPr algn="just">
              <a:lnSpc>
                <a:spcPct val="150000"/>
              </a:lnSpc>
            </a:pPr>
            <a:r>
              <a:rPr lang="en-US" sz="2400" dirty="0" smtClean="0">
                <a:latin typeface="Arial" panose="020B0604020202020204" pitchFamily="34" charset="0"/>
                <a:cs typeface="Arial" panose="020B0604020202020204" pitchFamily="34" charset="0"/>
              </a:rPr>
              <a:t>In Six Senses Hotels Resorts Spas, guest services staff play a key role in ensuring that guests have a relaxing and enjoyable experience, and that they feel cared for and valued throughout their stay.</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9091801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0628"/>
            <a:ext cx="10515600" cy="6635931"/>
          </a:xfrm>
        </p:spPr>
        <p:txBody>
          <a:bodyPr>
            <a:normAutofit/>
          </a:bodyPr>
          <a:lstStyle/>
          <a:p>
            <a:pPr marL="0" indent="0">
              <a:buNone/>
            </a:pPr>
            <a:endParaRPr lang="en-US" sz="2400" b="1" dirty="0" smtClean="0">
              <a:latin typeface="Arial" panose="020B0604020202020204" pitchFamily="34" charset="0"/>
              <a:cs typeface="Arial" panose="020B0604020202020204" pitchFamily="34" charset="0"/>
            </a:endParaRPr>
          </a:p>
          <a:p>
            <a:pPr marL="0" indent="0">
              <a:buNone/>
            </a:pPr>
            <a:endParaRPr lang="en-US" sz="2400" b="1" dirty="0">
              <a:latin typeface="Arial" panose="020B0604020202020204" pitchFamily="34" charset="0"/>
              <a:cs typeface="Arial" panose="020B0604020202020204" pitchFamily="34" charset="0"/>
            </a:endParaRPr>
          </a:p>
          <a:p>
            <a:pPr marL="0" indent="0">
              <a:buNone/>
            </a:pPr>
            <a:r>
              <a:rPr lang="en-US" sz="2400" b="1" u="sng" dirty="0" smtClean="0">
                <a:latin typeface="Arial" panose="020B0604020202020204" pitchFamily="34" charset="0"/>
                <a:cs typeface="Arial" panose="020B0604020202020204" pitchFamily="34" charset="0"/>
              </a:rPr>
              <a:t>Importance of Hospitality</a:t>
            </a:r>
          </a:p>
          <a:p>
            <a:pPr marL="0" indent="0" algn="just">
              <a:lnSpc>
                <a:spcPct val="150000"/>
              </a:lnSpc>
              <a:buNone/>
            </a:pPr>
            <a:r>
              <a:rPr lang="en-US" sz="2400" dirty="0" smtClean="0">
                <a:latin typeface="Arial" panose="020B0604020202020204" pitchFamily="34" charset="0"/>
                <a:cs typeface="Arial" panose="020B0604020202020204" pitchFamily="34" charset="0"/>
              </a:rPr>
              <a:t>Hospitality is essential for creating a welcoming and comfortable environment for guests, and helps to build positive relationships between people. It is a key component of creating a positive guest experience, and is essential for building a successful hotel or resort brand (Jennifer. 2020</a:t>
            </a:r>
            <a:r>
              <a:rPr lang="en-US" sz="2400" dirty="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 Hospitality also helps to build trust and rapport between guests and staff, which can lead to better communication and more positive interactions. Overall, hospitality is a key component of creating a positive guest experience, and is essential for building a successful hotel or resort brand.</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9436428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33697" y="483325"/>
            <a:ext cx="10515600" cy="6033272"/>
          </a:xfrm>
        </p:spPr>
        <p:txBody>
          <a:bodyPr>
            <a:normAutofit/>
          </a:bodyPr>
          <a:lstStyle/>
          <a:p>
            <a:pPr marL="0" indent="0" algn="just">
              <a:lnSpc>
                <a:spcPct val="160000"/>
              </a:lnSpc>
              <a:buNone/>
            </a:pPr>
            <a:r>
              <a:rPr lang="en-US" sz="1800" b="1" u="sng" dirty="0" smtClean="0">
                <a:latin typeface="Arial" panose="020B0604020202020204" pitchFamily="34" charset="0"/>
                <a:cs typeface="Arial" panose="020B0604020202020204" pitchFamily="34" charset="0"/>
              </a:rPr>
              <a:t>Guest Expectations that hotel meet</a:t>
            </a:r>
          </a:p>
          <a:p>
            <a:pPr marL="0" indent="0" algn="just">
              <a:lnSpc>
                <a:spcPct val="160000"/>
              </a:lnSpc>
              <a:buNone/>
            </a:pPr>
            <a:r>
              <a:rPr lang="en-US" sz="1800" dirty="0" smtClean="0">
                <a:latin typeface="Arial" panose="020B0604020202020204" pitchFamily="34" charset="0"/>
                <a:cs typeface="Arial" panose="020B0604020202020204" pitchFamily="34" charset="0"/>
              </a:rPr>
              <a:t>Hotels may exceed visitors' expectations by providing excellent customer service, first-rate amenities, and a warm, welcoming environment. Hotels may meet and exceed tourists' expectations in a number of ways, including:</a:t>
            </a:r>
          </a:p>
          <a:p>
            <a:pPr algn="just">
              <a:lnSpc>
                <a:spcPct val="160000"/>
              </a:lnSpc>
              <a:buFontTx/>
              <a:buChar char="-"/>
            </a:pPr>
            <a:r>
              <a:rPr lang="en-US" sz="1800" dirty="0" smtClean="0">
                <a:latin typeface="Arial" panose="020B0604020202020204" pitchFamily="34" charset="0"/>
                <a:cs typeface="Arial" panose="020B0604020202020204" pitchFamily="34" charset="0"/>
              </a:rPr>
              <a:t>Providing personalized attention and anticipating guests' needs (</a:t>
            </a:r>
            <a:r>
              <a:rPr lang="en-US" sz="1800" dirty="0" err="1" smtClean="0">
                <a:latin typeface="Arial" panose="020B0604020202020204" pitchFamily="34" charset="0"/>
                <a:cs typeface="Arial" panose="020B0604020202020204" pitchFamily="34" charset="0"/>
              </a:rPr>
              <a:t>Kusinitz</a:t>
            </a:r>
            <a:r>
              <a:rPr lang="en-US" sz="1800" dirty="0" smtClean="0">
                <a:latin typeface="Arial" panose="020B0604020202020204" pitchFamily="34" charset="0"/>
                <a:cs typeface="Arial" panose="020B0604020202020204" pitchFamily="34" charset="0"/>
              </a:rPr>
              <a:t>. 2019</a:t>
            </a:r>
            <a:r>
              <a:rPr lang="en-US" sz="1800" dirty="0">
                <a:latin typeface="Arial" panose="020B0604020202020204" pitchFamily="34" charset="0"/>
                <a:cs typeface="Arial" panose="020B0604020202020204" pitchFamily="34" charset="0"/>
              </a:rPr>
              <a:t>). </a:t>
            </a:r>
            <a:endParaRPr lang="en-US" sz="1800" dirty="0" smtClean="0">
              <a:latin typeface="Arial" panose="020B0604020202020204" pitchFamily="34" charset="0"/>
              <a:cs typeface="Arial" panose="020B0604020202020204" pitchFamily="34" charset="0"/>
            </a:endParaRPr>
          </a:p>
          <a:p>
            <a:pPr algn="just">
              <a:lnSpc>
                <a:spcPct val="160000"/>
              </a:lnSpc>
              <a:buFontTx/>
              <a:buChar char="-"/>
            </a:pPr>
            <a:r>
              <a:rPr lang="en-US" sz="1800" dirty="0" smtClean="0">
                <a:latin typeface="Arial" panose="020B0604020202020204" pitchFamily="34" charset="0"/>
                <a:cs typeface="Arial" panose="020B0604020202020204" pitchFamily="34" charset="0"/>
              </a:rPr>
              <a:t>Offering a range of amenities and services, such as spa treatments, fitness facilities, and on-site dining options</a:t>
            </a:r>
          </a:p>
          <a:p>
            <a:pPr algn="just">
              <a:lnSpc>
                <a:spcPct val="160000"/>
              </a:lnSpc>
              <a:buFontTx/>
              <a:buChar char="-"/>
            </a:pPr>
            <a:r>
              <a:rPr lang="en-US" sz="1800" dirty="0" smtClean="0">
                <a:latin typeface="Arial" panose="020B0604020202020204" pitchFamily="34" charset="0"/>
                <a:cs typeface="Arial" panose="020B0604020202020204" pitchFamily="34" charset="0"/>
              </a:rPr>
              <a:t>Maintaining high standards of cleanliness and hygiene (Thomson. 2020</a:t>
            </a:r>
            <a:r>
              <a:rPr lang="en-US" sz="1800" dirty="0">
                <a:latin typeface="Arial" panose="020B0604020202020204" pitchFamily="34" charset="0"/>
                <a:cs typeface="Arial" panose="020B0604020202020204" pitchFamily="34" charset="0"/>
              </a:rPr>
              <a:t>). </a:t>
            </a:r>
            <a:endParaRPr lang="en-US" sz="1800" dirty="0" smtClean="0">
              <a:latin typeface="Arial" panose="020B0604020202020204" pitchFamily="34" charset="0"/>
              <a:cs typeface="Arial" panose="020B0604020202020204" pitchFamily="34" charset="0"/>
            </a:endParaRPr>
          </a:p>
          <a:p>
            <a:pPr marL="0" indent="0" algn="just">
              <a:lnSpc>
                <a:spcPct val="160000"/>
              </a:lnSpc>
              <a:buNone/>
            </a:pPr>
            <a:r>
              <a:rPr lang="en-US" sz="1800" dirty="0" smtClean="0">
                <a:latin typeface="Arial" panose="020B0604020202020204" pitchFamily="34" charset="0"/>
                <a:cs typeface="Arial" panose="020B0604020202020204" pitchFamily="34" charset="0"/>
              </a:rPr>
              <a:t>- Creating a welcoming and comfortable atmosphere through interior design, lighting, and music</a:t>
            </a:r>
          </a:p>
          <a:p>
            <a:pPr marL="0" indent="0" algn="just">
              <a:lnSpc>
                <a:spcPct val="160000"/>
              </a:lnSpc>
              <a:buNone/>
            </a:pPr>
            <a:r>
              <a:rPr lang="en-US" sz="1800" dirty="0" smtClean="0">
                <a:latin typeface="Arial" panose="020B0604020202020204" pitchFamily="34" charset="0"/>
                <a:cs typeface="Arial" panose="020B0604020202020204" pitchFamily="34" charset="0"/>
              </a:rPr>
              <a:t>- Offering unique experiences and activities, such as local tours and cultural events (Egan. 2019)</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4700621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22959"/>
            <a:ext cx="10515600" cy="5354003"/>
          </a:xfrm>
        </p:spPr>
        <p:txBody>
          <a:bodyPr>
            <a:normAutofit/>
          </a:bodyPr>
          <a:lstStyle/>
          <a:p>
            <a:pPr marL="0" indent="0" algn="just">
              <a:lnSpc>
                <a:spcPct val="150000"/>
              </a:lnSpc>
              <a:buNone/>
            </a:pPr>
            <a:r>
              <a:rPr lang="en-US" sz="2000" b="1" u="sng" dirty="0" smtClean="0">
                <a:latin typeface="Arial" panose="020B0604020202020204" pitchFamily="34" charset="0"/>
                <a:cs typeface="Arial" panose="020B0604020202020204" pitchFamily="34" charset="0"/>
              </a:rPr>
              <a:t>Conclusion</a:t>
            </a:r>
          </a:p>
          <a:p>
            <a:pPr marL="0" indent="0" algn="just">
              <a:lnSpc>
                <a:spcPct val="150000"/>
              </a:lnSpc>
              <a:buNone/>
            </a:pPr>
            <a:r>
              <a:rPr lang="en-US" sz="2000" dirty="0" smtClean="0">
                <a:latin typeface="Arial" panose="020B0604020202020204" pitchFamily="34" charset="0"/>
                <a:cs typeface="Arial" panose="020B0604020202020204" pitchFamily="34" charset="0"/>
              </a:rPr>
              <a:t>Six Senses Hotels Resorts Spas is a luxury hotel brand that offers exceptional customer service, high-end amenities, and sustainable practices. The brand offers a range of guest services and facilities, including luxury accommodations, on-site restaurants, spa facilities, wellness programs, and outdoor activities. Guest services staff play a key role in ensuring that guests have a relaxing and enjoyable experience, and that they feel valued throughout their stay. By meeting and exceeding guest expectations, Six Senses Hotels Resorts Spas can build a loyal customer base and establish a positive reputation in the hospitality industry.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8579637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0000"/>
            <a:lum/>
          </a:blip>
          <a:srcRect/>
          <a:stretch>
            <a:fillRect t="-3000" b="-3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69816"/>
            <a:ext cx="10515600" cy="6531429"/>
          </a:xfrm>
        </p:spPr>
        <p:txBody>
          <a:bodyPr>
            <a:normAutofit/>
          </a:bodyPr>
          <a:lstStyle/>
          <a:p>
            <a:r>
              <a:rPr lang="en-US" u="sng" dirty="0" smtClean="0"/>
              <a:t>References</a:t>
            </a:r>
          </a:p>
          <a:p>
            <a:endParaRPr lang="en-US" sz="1200" dirty="0" smtClean="0">
              <a:latin typeface="Arial" panose="020B0604020202020204" pitchFamily="34" charset="0"/>
              <a:cs typeface="Arial" panose="020B0604020202020204" pitchFamily="34" charset="0"/>
            </a:endParaRPr>
          </a:p>
          <a:p>
            <a:pPr algn="just"/>
            <a:r>
              <a:rPr lang="en-US" sz="1400" dirty="0">
                <a:latin typeface="Arial" panose="020B0604020202020204" pitchFamily="34" charset="0"/>
                <a:cs typeface="Arial" panose="020B0604020202020204" pitchFamily="34" charset="0"/>
              </a:rPr>
              <a:t>Eugenio., S. (2015). Different types of services being offered in Spas. Available at: </a:t>
            </a:r>
            <a:r>
              <a:rPr lang="en-US" sz="1400" u="sng" dirty="0">
                <a:latin typeface="Arial" panose="020B0604020202020204" pitchFamily="34" charset="0"/>
                <a:cs typeface="Arial" panose="020B0604020202020204" pitchFamily="34" charset="0"/>
                <a:hlinkClick r:id="rId3"/>
              </a:rPr>
              <a:t>https://medium.com/@sheilaeugenio/different-types-of-services-being-offered-in-spas-e7fe0956d8b7</a:t>
            </a:r>
            <a:r>
              <a:rPr lang="en-US" sz="1400" dirty="0">
                <a:latin typeface="Arial" panose="020B0604020202020204" pitchFamily="34" charset="0"/>
                <a:cs typeface="Arial" panose="020B0604020202020204" pitchFamily="34" charset="0"/>
              </a:rPr>
              <a:t> Accessed (22: 05: 2023).</a:t>
            </a:r>
          </a:p>
          <a:p>
            <a:pPr algn="just"/>
            <a:r>
              <a:rPr lang="en-US" sz="1400" dirty="0">
                <a:latin typeface="Arial" panose="020B0604020202020204" pitchFamily="34" charset="0"/>
                <a:cs typeface="Arial" panose="020B0604020202020204" pitchFamily="34" charset="0"/>
              </a:rPr>
              <a:t>Egan., C. (2019). How to create unique experience for customers. Available at: </a:t>
            </a:r>
            <a:r>
              <a:rPr lang="en-US" sz="1400" u="sng" dirty="0">
                <a:latin typeface="Arial" panose="020B0604020202020204" pitchFamily="34" charset="0"/>
                <a:cs typeface="Arial" panose="020B0604020202020204" pitchFamily="34" charset="0"/>
                <a:hlinkClick r:id="rId4"/>
              </a:rPr>
              <a:t>https://squareup.com/us/en/the-bottom-line/reaching-customers/unique-customer-experience</a:t>
            </a:r>
            <a:r>
              <a:rPr lang="en-US" sz="1400" dirty="0">
                <a:latin typeface="Arial" panose="020B0604020202020204" pitchFamily="34" charset="0"/>
                <a:cs typeface="Arial" panose="020B0604020202020204" pitchFamily="34" charset="0"/>
              </a:rPr>
              <a:t> Accessed (22: 05: 2023).</a:t>
            </a:r>
          </a:p>
          <a:p>
            <a:pPr algn="just"/>
            <a:r>
              <a:rPr lang="en-US" sz="1400" dirty="0">
                <a:latin typeface="Arial" panose="020B0604020202020204" pitchFamily="34" charset="0"/>
                <a:cs typeface="Arial" panose="020B0604020202020204" pitchFamily="34" charset="0"/>
              </a:rPr>
              <a:t>Jennifer. (2020). The importance of hospitality. Available at: </a:t>
            </a:r>
            <a:r>
              <a:rPr lang="en-US" sz="1400" u="sng" dirty="0">
                <a:latin typeface="Arial" panose="020B0604020202020204" pitchFamily="34" charset="0"/>
                <a:cs typeface="Arial" panose="020B0604020202020204" pitchFamily="34" charset="0"/>
                <a:hlinkClick r:id="rId5"/>
              </a:rPr>
              <a:t>https://contentmentquesting.com/importance-of-hospitality/</a:t>
            </a:r>
            <a:r>
              <a:rPr lang="en-US" sz="1400" dirty="0">
                <a:latin typeface="Arial" panose="020B0604020202020204" pitchFamily="34" charset="0"/>
                <a:cs typeface="Arial" panose="020B0604020202020204" pitchFamily="34" charset="0"/>
              </a:rPr>
              <a:t> Accessed (22: 05: 2023</a:t>
            </a:r>
            <a:r>
              <a:rPr lang="en-US" sz="1400" dirty="0" smtClean="0">
                <a:latin typeface="Arial" panose="020B0604020202020204" pitchFamily="34" charset="0"/>
                <a:cs typeface="Arial" panose="020B0604020202020204" pitchFamily="34" charset="0"/>
              </a:rPr>
              <a:t>).</a:t>
            </a:r>
          </a:p>
          <a:p>
            <a:pPr algn="just"/>
            <a:r>
              <a:rPr lang="en-US" sz="1400" dirty="0" err="1">
                <a:latin typeface="Arial" panose="020B0604020202020204" pitchFamily="34" charset="0"/>
                <a:cs typeface="Arial" panose="020B0604020202020204" pitchFamily="34" charset="0"/>
              </a:rPr>
              <a:t>Kusinitz</a:t>
            </a:r>
            <a:r>
              <a:rPr lang="en-US" sz="1400" dirty="0">
                <a:latin typeface="Arial" panose="020B0604020202020204" pitchFamily="34" charset="0"/>
                <a:cs typeface="Arial" panose="020B0604020202020204" pitchFamily="34" charset="0"/>
              </a:rPr>
              <a:t>., S. (2019). 6 ways to truly improve restaurant guest experience. Available at: </a:t>
            </a:r>
            <a:r>
              <a:rPr lang="en-US" sz="1400" u="sng" dirty="0">
                <a:latin typeface="Arial" panose="020B0604020202020204" pitchFamily="34" charset="0"/>
                <a:cs typeface="Arial" panose="020B0604020202020204" pitchFamily="34" charset="0"/>
                <a:hlinkClick r:id="rId6"/>
              </a:rPr>
              <a:t>https://pos.toasttab.com/blog/on-the-line/simple-ways-to-drastically-improve-the-guest-experience-at-your-restaurant#</a:t>
            </a:r>
            <a:r>
              <a:rPr lang="en-US" sz="1400" dirty="0">
                <a:latin typeface="Arial" panose="020B0604020202020204" pitchFamily="34" charset="0"/>
                <a:cs typeface="Arial" panose="020B0604020202020204" pitchFamily="34" charset="0"/>
              </a:rPr>
              <a:t>: Accessed (22: 05: 2023).</a:t>
            </a:r>
          </a:p>
          <a:p>
            <a:pPr algn="just"/>
            <a:r>
              <a:rPr lang="en-US" sz="1400" dirty="0" err="1">
                <a:latin typeface="Arial" panose="020B0604020202020204" pitchFamily="34" charset="0"/>
                <a:cs typeface="Arial" panose="020B0604020202020204" pitchFamily="34" charset="0"/>
              </a:rPr>
              <a:t>Micelli</a:t>
            </a:r>
            <a:r>
              <a:rPr lang="en-US" sz="1400" dirty="0">
                <a:latin typeface="Arial" panose="020B0604020202020204" pitchFamily="34" charset="0"/>
                <a:cs typeface="Arial" panose="020B0604020202020204" pitchFamily="34" charset="0"/>
              </a:rPr>
              <a:t>., M. (2023). The Different Types of Accommodation and How to Take Advantage of Them for Your Hotel Strategy. Available at: </a:t>
            </a:r>
            <a:r>
              <a:rPr lang="en-US" sz="1400" u="sng" dirty="0">
                <a:latin typeface="Arial" panose="020B0604020202020204" pitchFamily="34" charset="0"/>
                <a:cs typeface="Arial" panose="020B0604020202020204" pitchFamily="34" charset="0"/>
                <a:hlinkClick r:id="rId7"/>
              </a:rPr>
              <a:t>https://www.amenitiz.com/en/blog/what-are-the-different-types-of-accommodation/</a:t>
            </a:r>
            <a:r>
              <a:rPr lang="en-US" sz="1400" dirty="0">
                <a:latin typeface="Arial" panose="020B0604020202020204" pitchFamily="34" charset="0"/>
                <a:cs typeface="Arial" panose="020B0604020202020204" pitchFamily="34" charset="0"/>
              </a:rPr>
              <a:t> Accessed (22: 05: 2023).</a:t>
            </a:r>
          </a:p>
          <a:p>
            <a:pPr algn="just"/>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Six Senses]. We believe in the transformative impact of travel, from your experience. Available at: </a:t>
            </a:r>
            <a:r>
              <a:rPr lang="en-US" sz="1400" u="sng" dirty="0">
                <a:latin typeface="Arial" panose="020B0604020202020204" pitchFamily="34" charset="0"/>
                <a:cs typeface="Arial" panose="020B0604020202020204" pitchFamily="34" charset="0"/>
                <a:hlinkClick r:id="rId8"/>
              </a:rPr>
              <a:t>https://www.sixsenses.com/en</a:t>
            </a:r>
            <a:r>
              <a:rPr lang="en-US" sz="1400" dirty="0">
                <a:latin typeface="Arial" panose="020B0604020202020204" pitchFamily="34" charset="0"/>
                <a:cs typeface="Arial" panose="020B0604020202020204" pitchFamily="34" charset="0"/>
              </a:rPr>
              <a:t> Accessed (22: 05: 2023).</a:t>
            </a:r>
          </a:p>
          <a:p>
            <a:pPr algn="just"/>
            <a:r>
              <a:rPr lang="en-US" sz="1400" dirty="0">
                <a:latin typeface="Arial" panose="020B0604020202020204" pitchFamily="34" charset="0"/>
                <a:cs typeface="Arial" panose="020B0604020202020204" pitchFamily="34" charset="0"/>
              </a:rPr>
              <a:t>[Six Senses]. What is the story of six senses? Available at: </a:t>
            </a:r>
            <a:r>
              <a:rPr lang="en-US" sz="1400" u="sng" dirty="0">
                <a:latin typeface="Arial" panose="020B0604020202020204" pitchFamily="34" charset="0"/>
                <a:cs typeface="Arial" panose="020B0604020202020204" pitchFamily="34" charset="0"/>
                <a:hlinkClick r:id="rId9"/>
              </a:rPr>
              <a:t>https://www.sixsenses.com/en/about-us/history</a:t>
            </a:r>
            <a:r>
              <a:rPr lang="en-US" sz="1400" dirty="0">
                <a:latin typeface="Arial" panose="020B0604020202020204" pitchFamily="34" charset="0"/>
                <a:cs typeface="Arial" panose="020B0604020202020204" pitchFamily="34" charset="0"/>
              </a:rPr>
              <a:t> Accessed (22: 05: 2023).</a:t>
            </a:r>
          </a:p>
          <a:p>
            <a:pPr algn="just"/>
            <a:r>
              <a:rPr lang="en-US" sz="1400" dirty="0" err="1">
                <a:latin typeface="Arial" panose="020B0604020202020204" pitchFamily="34" charset="0"/>
                <a:cs typeface="Arial" panose="020B0604020202020204" pitchFamily="34" charset="0"/>
              </a:rPr>
              <a:t>Sanghvi</a:t>
            </a:r>
            <a:r>
              <a:rPr lang="en-US" sz="1400" dirty="0">
                <a:latin typeface="Arial" panose="020B0604020202020204" pitchFamily="34" charset="0"/>
                <a:cs typeface="Arial" panose="020B0604020202020204" pitchFamily="34" charset="0"/>
              </a:rPr>
              <a:t>., V. (2018). A rich man world. Available at: </a:t>
            </a:r>
            <a:r>
              <a:rPr lang="en-US" sz="1400" u="sng" dirty="0">
                <a:latin typeface="Arial" panose="020B0604020202020204" pitchFamily="34" charset="0"/>
                <a:cs typeface="Arial" panose="020B0604020202020204" pitchFamily="34" charset="0"/>
                <a:hlinkClick r:id="rId10"/>
              </a:rPr>
              <a:t>https://web.archive.org/web/20130824233718/http://www.hindustantimes.com/Entertainment/Luxury/A-rich-man-s-world/Article1-523660.aspx</a:t>
            </a:r>
            <a:r>
              <a:rPr lang="en-US" sz="1400" dirty="0">
                <a:latin typeface="Arial" panose="020B0604020202020204" pitchFamily="34" charset="0"/>
                <a:cs typeface="Arial" panose="020B0604020202020204" pitchFamily="34" charset="0"/>
              </a:rPr>
              <a:t> Accessed (22: 05: 2023).</a:t>
            </a:r>
          </a:p>
          <a:p>
            <a:pPr algn="just"/>
            <a:r>
              <a:rPr lang="en-US" sz="1400" dirty="0">
                <a:latin typeface="Arial" panose="020B0604020202020204" pitchFamily="34" charset="0"/>
                <a:cs typeface="Arial" panose="020B0604020202020204" pitchFamily="34" charset="0"/>
              </a:rPr>
              <a:t>[Six Senses]. </a:t>
            </a:r>
            <a:r>
              <a:rPr lang="en-US" sz="1400" dirty="0" err="1">
                <a:latin typeface="Arial" panose="020B0604020202020204" pitchFamily="34" charset="0"/>
                <a:cs typeface="Arial" panose="020B0604020202020204" pitchFamily="34" charset="0"/>
              </a:rPr>
              <a:t>Whats</a:t>
            </a:r>
            <a:r>
              <a:rPr lang="en-US" sz="1400" dirty="0">
                <a:latin typeface="Arial" panose="020B0604020202020204" pitchFamily="34" charset="0"/>
                <a:cs typeface="Arial" panose="020B0604020202020204" pitchFamily="34" charset="0"/>
              </a:rPr>
              <a:t> the story of six senses. Available at: </a:t>
            </a:r>
            <a:r>
              <a:rPr lang="en-US" sz="1400" u="sng" dirty="0">
                <a:latin typeface="Arial" panose="020B0604020202020204" pitchFamily="34" charset="0"/>
                <a:cs typeface="Arial" panose="020B0604020202020204" pitchFamily="34" charset="0"/>
                <a:hlinkClick r:id="rId9"/>
              </a:rPr>
              <a:t>https://www.sixsenses.com/en/about-us/history#:~:text</a:t>
            </a:r>
            <a:r>
              <a:rPr lang="en-US" sz="1400" dirty="0">
                <a:latin typeface="Arial" panose="020B0604020202020204" pitchFamily="34" charset="0"/>
                <a:cs typeface="Arial" panose="020B0604020202020204" pitchFamily="34" charset="0"/>
              </a:rPr>
              <a:t>= Accessed (22: 05: 2023).</a:t>
            </a:r>
          </a:p>
          <a:p>
            <a:pPr algn="just"/>
            <a:r>
              <a:rPr lang="en-US" sz="1400" dirty="0">
                <a:latin typeface="Arial" panose="020B0604020202020204" pitchFamily="34" charset="0"/>
                <a:cs typeface="Arial" panose="020B0604020202020204" pitchFamily="34" charset="0"/>
              </a:rPr>
              <a:t>Thomson., A. (2020). The importance of maintaining hygiene standard. Available at: </a:t>
            </a:r>
            <a:r>
              <a:rPr lang="en-US" sz="1400" u="sng" dirty="0">
                <a:latin typeface="Arial" panose="020B0604020202020204" pitchFamily="34" charset="0"/>
                <a:cs typeface="Arial" panose="020B0604020202020204" pitchFamily="34" charset="0"/>
                <a:hlinkClick r:id="rId11"/>
              </a:rPr>
              <a:t>https://www.linkedin.com/pulse/importance-maintaining-hygiene-standards-andrew-thomson/</a:t>
            </a:r>
            <a:r>
              <a:rPr lang="en-US" sz="1400" dirty="0">
                <a:latin typeface="Arial" panose="020B0604020202020204" pitchFamily="34" charset="0"/>
                <a:cs typeface="Arial" panose="020B0604020202020204" pitchFamily="34" charset="0"/>
              </a:rPr>
              <a:t>. Accessed (22: 05: 2023).</a:t>
            </a: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xmlns="" val="20234138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320</TotalTime>
  <Words>1261</Words>
  <PresentationFormat>Custom</PresentationFormat>
  <Paragraphs>66</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Six Senses Hotels Resorts Spas</vt:lpstr>
      <vt:lpstr>Slide 2</vt:lpstr>
      <vt:lpstr>Slide 3</vt:lpstr>
      <vt:lpstr>Slide 4</vt:lpstr>
      <vt:lpstr>Slide 5</vt:lpstr>
      <vt:lpstr>Slide 6</vt:lpstr>
      <vt:lpstr>Slide 7</vt:lpstr>
      <vt:lpstr>Slide 8</vt:lpstr>
      <vt:lpstr>Slide 9</vt:lpstr>
      <vt:lpstr>Slide 10</vt:lpstr>
      <vt:lpstr>Slide 11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Abdur Rahman</dc:creator>
  <dcterms:created xsi:type="dcterms:W3CDTF">2023-05-22T12:07:05Z</dcterms:created>
  <dcterms:modified xsi:type="dcterms:W3CDTF">2023-05-25T10:15:41Z</dcterms:modified>
</cp:coreProperties>
</file>