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58851" autoAdjust="0"/>
  </p:normalViewPr>
  <p:slideViewPr>
    <p:cSldViewPr snapToGrid="0">
      <p:cViewPr varScale="1">
        <p:scale>
          <a:sx n="66" d="100"/>
          <a:sy n="66" d="100"/>
        </p:scale>
        <p:origin x="219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A6AEA2-2B52-49AF-A590-FCC69A67FE35}"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7B142B46-78E1-41F3-9CC7-52F025D84CE0}">
      <dgm:prSet/>
      <dgm:spPr/>
      <dgm:t>
        <a:bodyPr/>
        <a:lstStyle/>
        <a:p>
          <a:r>
            <a:rPr lang="en-GB" b="1"/>
            <a:t>Legal factors</a:t>
          </a:r>
          <a:endParaRPr lang="en-US"/>
        </a:p>
      </dgm:t>
    </dgm:pt>
    <dgm:pt modelId="{AF05DFB0-77FB-42D5-9481-2986C9C5A601}" type="parTrans" cxnId="{C80A0FEA-6B38-4AA8-8A66-80B0F75E1E02}">
      <dgm:prSet/>
      <dgm:spPr/>
      <dgm:t>
        <a:bodyPr/>
        <a:lstStyle/>
        <a:p>
          <a:endParaRPr lang="en-US"/>
        </a:p>
      </dgm:t>
    </dgm:pt>
    <dgm:pt modelId="{AB6373CD-4BF6-43A2-8215-FDC822872B36}" type="sibTrans" cxnId="{C80A0FEA-6B38-4AA8-8A66-80B0F75E1E02}">
      <dgm:prSet/>
      <dgm:spPr/>
      <dgm:t>
        <a:bodyPr/>
        <a:lstStyle/>
        <a:p>
          <a:endParaRPr lang="en-US"/>
        </a:p>
      </dgm:t>
    </dgm:pt>
    <dgm:pt modelId="{92FB2E76-1B37-4061-8A12-4FA1364A2FF7}">
      <dgm:prSet/>
      <dgm:spPr/>
      <dgm:t>
        <a:bodyPr/>
        <a:lstStyle/>
        <a:p>
          <a:r>
            <a:rPr lang="en-GB"/>
            <a:t>The Energy Price Act 2022</a:t>
          </a:r>
          <a:endParaRPr lang="en-US"/>
        </a:p>
      </dgm:t>
    </dgm:pt>
    <dgm:pt modelId="{570674ED-AA84-4D37-894B-F0B656347B64}" type="parTrans" cxnId="{8069B8EC-B125-4C3C-B165-1C0AE7F3C8F3}">
      <dgm:prSet/>
      <dgm:spPr/>
      <dgm:t>
        <a:bodyPr/>
        <a:lstStyle/>
        <a:p>
          <a:endParaRPr lang="en-US"/>
        </a:p>
      </dgm:t>
    </dgm:pt>
    <dgm:pt modelId="{4FBCA7A8-D824-4F4D-9C86-B731BC9BD75D}" type="sibTrans" cxnId="{8069B8EC-B125-4C3C-B165-1C0AE7F3C8F3}">
      <dgm:prSet/>
      <dgm:spPr/>
      <dgm:t>
        <a:bodyPr/>
        <a:lstStyle/>
        <a:p>
          <a:endParaRPr lang="en-US"/>
        </a:p>
      </dgm:t>
    </dgm:pt>
    <dgm:pt modelId="{72D2AF3C-1FB1-4FD1-B15A-DE8FBA136595}">
      <dgm:prSet/>
      <dgm:spPr/>
      <dgm:t>
        <a:bodyPr/>
        <a:lstStyle/>
        <a:p>
          <a:r>
            <a:rPr lang="en-GB"/>
            <a:t>Legislations related to carbon emission. </a:t>
          </a:r>
          <a:endParaRPr lang="en-US"/>
        </a:p>
      </dgm:t>
    </dgm:pt>
    <dgm:pt modelId="{35CBEB2D-ADFF-4768-9379-482A7A674481}" type="parTrans" cxnId="{F228A38A-3200-4CD4-B2CD-92488017A297}">
      <dgm:prSet/>
      <dgm:spPr/>
      <dgm:t>
        <a:bodyPr/>
        <a:lstStyle/>
        <a:p>
          <a:endParaRPr lang="en-US"/>
        </a:p>
      </dgm:t>
    </dgm:pt>
    <dgm:pt modelId="{7B256A49-32E4-4DD6-9C19-531DF7FBA176}" type="sibTrans" cxnId="{F228A38A-3200-4CD4-B2CD-92488017A297}">
      <dgm:prSet/>
      <dgm:spPr/>
      <dgm:t>
        <a:bodyPr/>
        <a:lstStyle/>
        <a:p>
          <a:endParaRPr lang="en-US"/>
        </a:p>
      </dgm:t>
    </dgm:pt>
    <dgm:pt modelId="{0C7F77B7-D669-47FC-8BCA-CA559C234CBD}">
      <dgm:prSet/>
      <dgm:spPr/>
      <dgm:t>
        <a:bodyPr/>
        <a:lstStyle/>
        <a:p>
          <a:r>
            <a:rPr lang="en-GB" b="1"/>
            <a:t>Environmental factors</a:t>
          </a:r>
          <a:endParaRPr lang="en-US"/>
        </a:p>
      </dgm:t>
    </dgm:pt>
    <dgm:pt modelId="{2674B942-9073-407F-81B0-A7FCC0ECB625}" type="parTrans" cxnId="{95A9CE57-5352-41E1-B935-20C74E40887F}">
      <dgm:prSet/>
      <dgm:spPr/>
      <dgm:t>
        <a:bodyPr/>
        <a:lstStyle/>
        <a:p>
          <a:endParaRPr lang="en-US"/>
        </a:p>
      </dgm:t>
    </dgm:pt>
    <dgm:pt modelId="{F6E1426C-DAC7-4ACD-81BE-DF50C2D43123}" type="sibTrans" cxnId="{95A9CE57-5352-41E1-B935-20C74E40887F}">
      <dgm:prSet/>
      <dgm:spPr/>
      <dgm:t>
        <a:bodyPr/>
        <a:lstStyle/>
        <a:p>
          <a:endParaRPr lang="en-US"/>
        </a:p>
      </dgm:t>
    </dgm:pt>
    <dgm:pt modelId="{FB6C9041-8E96-4CB6-A01F-FABE454AA195}">
      <dgm:prSet/>
      <dgm:spPr/>
      <dgm:t>
        <a:bodyPr/>
        <a:lstStyle/>
        <a:p>
          <a:r>
            <a:rPr lang="en-GB"/>
            <a:t>Lack of natural disaster</a:t>
          </a:r>
          <a:endParaRPr lang="en-US"/>
        </a:p>
      </dgm:t>
    </dgm:pt>
    <dgm:pt modelId="{8F44E692-9598-494A-A473-41F8E4964071}" type="parTrans" cxnId="{59F2F40F-43C8-45D6-9257-FB51FE520CCF}">
      <dgm:prSet/>
      <dgm:spPr/>
      <dgm:t>
        <a:bodyPr/>
        <a:lstStyle/>
        <a:p>
          <a:endParaRPr lang="en-US"/>
        </a:p>
      </dgm:t>
    </dgm:pt>
    <dgm:pt modelId="{2B7F333D-3176-4B4C-917D-734AD990FAD7}" type="sibTrans" cxnId="{59F2F40F-43C8-45D6-9257-FB51FE520CCF}">
      <dgm:prSet/>
      <dgm:spPr/>
      <dgm:t>
        <a:bodyPr/>
        <a:lstStyle/>
        <a:p>
          <a:endParaRPr lang="en-US"/>
        </a:p>
      </dgm:t>
    </dgm:pt>
    <dgm:pt modelId="{ACBD0B58-4EAD-44CE-A9F1-B3069837037F}">
      <dgm:prSet/>
      <dgm:spPr/>
      <dgm:t>
        <a:bodyPr/>
        <a:lstStyle/>
        <a:p>
          <a:r>
            <a:rPr lang="en-GB"/>
            <a:t>Different environmental laws </a:t>
          </a:r>
          <a:endParaRPr lang="en-US"/>
        </a:p>
      </dgm:t>
    </dgm:pt>
    <dgm:pt modelId="{F0ABF257-ADFA-486B-BB7E-CA2960F6DC7F}" type="parTrans" cxnId="{99BD500B-8B78-44BD-A485-5F82304FA36B}">
      <dgm:prSet/>
      <dgm:spPr/>
      <dgm:t>
        <a:bodyPr/>
        <a:lstStyle/>
        <a:p>
          <a:endParaRPr lang="en-US"/>
        </a:p>
      </dgm:t>
    </dgm:pt>
    <dgm:pt modelId="{F7BBF255-8FF0-4EFD-B5DC-E8854BD450A4}" type="sibTrans" cxnId="{99BD500B-8B78-44BD-A485-5F82304FA36B}">
      <dgm:prSet/>
      <dgm:spPr/>
      <dgm:t>
        <a:bodyPr/>
        <a:lstStyle/>
        <a:p>
          <a:endParaRPr lang="en-US"/>
        </a:p>
      </dgm:t>
    </dgm:pt>
    <dgm:pt modelId="{6513C920-4AC4-4E71-AA40-E50F9A4E362B}" type="pres">
      <dgm:prSet presAssocID="{C6A6AEA2-2B52-49AF-A590-FCC69A67FE35}" presName="Name0" presStyleCnt="0">
        <dgm:presLayoutVars>
          <dgm:dir/>
          <dgm:animLvl val="lvl"/>
          <dgm:resizeHandles val="exact"/>
        </dgm:presLayoutVars>
      </dgm:prSet>
      <dgm:spPr/>
    </dgm:pt>
    <dgm:pt modelId="{3C386AB6-47B0-446C-9A4E-04513460DBA6}" type="pres">
      <dgm:prSet presAssocID="{7B142B46-78E1-41F3-9CC7-52F025D84CE0}" presName="linNode" presStyleCnt="0"/>
      <dgm:spPr/>
    </dgm:pt>
    <dgm:pt modelId="{51396135-4E31-4600-A424-6A4FB9F361C6}" type="pres">
      <dgm:prSet presAssocID="{7B142B46-78E1-41F3-9CC7-52F025D84CE0}" presName="parentText" presStyleLbl="node1" presStyleIdx="0" presStyleCnt="2">
        <dgm:presLayoutVars>
          <dgm:chMax val="1"/>
          <dgm:bulletEnabled val="1"/>
        </dgm:presLayoutVars>
      </dgm:prSet>
      <dgm:spPr/>
    </dgm:pt>
    <dgm:pt modelId="{1280A2F7-FAD6-4025-B8DE-792B9F01FA48}" type="pres">
      <dgm:prSet presAssocID="{7B142B46-78E1-41F3-9CC7-52F025D84CE0}" presName="descendantText" presStyleLbl="alignAccFollowNode1" presStyleIdx="0" presStyleCnt="2">
        <dgm:presLayoutVars>
          <dgm:bulletEnabled val="1"/>
        </dgm:presLayoutVars>
      </dgm:prSet>
      <dgm:spPr/>
    </dgm:pt>
    <dgm:pt modelId="{D0B0AE9B-9381-46A5-91E6-1243D9BD9456}" type="pres">
      <dgm:prSet presAssocID="{AB6373CD-4BF6-43A2-8215-FDC822872B36}" presName="sp" presStyleCnt="0"/>
      <dgm:spPr/>
    </dgm:pt>
    <dgm:pt modelId="{05860752-3DEF-43C5-85C0-05B28A18857C}" type="pres">
      <dgm:prSet presAssocID="{72D2AF3C-1FB1-4FD1-B15A-DE8FBA136595}" presName="linNode" presStyleCnt="0"/>
      <dgm:spPr/>
    </dgm:pt>
    <dgm:pt modelId="{958C73AB-CD68-476D-B5E8-614467C8458F}" type="pres">
      <dgm:prSet presAssocID="{72D2AF3C-1FB1-4FD1-B15A-DE8FBA136595}" presName="parentText" presStyleLbl="node1" presStyleIdx="1" presStyleCnt="2">
        <dgm:presLayoutVars>
          <dgm:chMax val="1"/>
          <dgm:bulletEnabled val="1"/>
        </dgm:presLayoutVars>
      </dgm:prSet>
      <dgm:spPr/>
    </dgm:pt>
    <dgm:pt modelId="{1DD7291A-3CCD-40B9-A460-21574F5DFF8D}" type="pres">
      <dgm:prSet presAssocID="{72D2AF3C-1FB1-4FD1-B15A-DE8FBA136595}" presName="descendantText" presStyleLbl="alignAccFollowNode1" presStyleIdx="1" presStyleCnt="2">
        <dgm:presLayoutVars>
          <dgm:bulletEnabled val="1"/>
        </dgm:presLayoutVars>
      </dgm:prSet>
      <dgm:spPr/>
    </dgm:pt>
  </dgm:ptLst>
  <dgm:cxnLst>
    <dgm:cxn modelId="{99BD500B-8B78-44BD-A485-5F82304FA36B}" srcId="{72D2AF3C-1FB1-4FD1-B15A-DE8FBA136595}" destId="{ACBD0B58-4EAD-44CE-A9F1-B3069837037F}" srcOrd="2" destOrd="0" parTransId="{F0ABF257-ADFA-486B-BB7E-CA2960F6DC7F}" sibTransId="{F7BBF255-8FF0-4EFD-B5DC-E8854BD450A4}"/>
    <dgm:cxn modelId="{4F4C3B0C-A4F9-410E-80EC-C7CE31D8C51F}" type="presOf" srcId="{FB6C9041-8E96-4CB6-A01F-FABE454AA195}" destId="{1DD7291A-3CCD-40B9-A460-21574F5DFF8D}" srcOrd="0" destOrd="1" presId="urn:microsoft.com/office/officeart/2005/8/layout/vList5"/>
    <dgm:cxn modelId="{59F2F40F-43C8-45D6-9257-FB51FE520CCF}" srcId="{72D2AF3C-1FB1-4FD1-B15A-DE8FBA136595}" destId="{FB6C9041-8E96-4CB6-A01F-FABE454AA195}" srcOrd="1" destOrd="0" parTransId="{8F44E692-9598-494A-A473-41F8E4964071}" sibTransId="{2B7F333D-3176-4B4C-917D-734AD990FAD7}"/>
    <dgm:cxn modelId="{19A7532A-FDC2-4BD3-9E18-BF09142314A8}" type="presOf" srcId="{ACBD0B58-4EAD-44CE-A9F1-B3069837037F}" destId="{1DD7291A-3CCD-40B9-A460-21574F5DFF8D}" srcOrd="0" destOrd="2" presId="urn:microsoft.com/office/officeart/2005/8/layout/vList5"/>
    <dgm:cxn modelId="{28226B43-5B67-4EAF-9AF5-CDEE2AC61856}" type="presOf" srcId="{72D2AF3C-1FB1-4FD1-B15A-DE8FBA136595}" destId="{958C73AB-CD68-476D-B5E8-614467C8458F}" srcOrd="0" destOrd="0" presId="urn:microsoft.com/office/officeart/2005/8/layout/vList5"/>
    <dgm:cxn modelId="{4AC96151-B7F7-446E-89CB-93F636982F3A}" type="presOf" srcId="{92FB2E76-1B37-4061-8A12-4FA1364A2FF7}" destId="{1280A2F7-FAD6-4025-B8DE-792B9F01FA48}" srcOrd="0" destOrd="0" presId="urn:microsoft.com/office/officeart/2005/8/layout/vList5"/>
    <dgm:cxn modelId="{95A9CE57-5352-41E1-B935-20C74E40887F}" srcId="{72D2AF3C-1FB1-4FD1-B15A-DE8FBA136595}" destId="{0C7F77B7-D669-47FC-8BCA-CA559C234CBD}" srcOrd="0" destOrd="0" parTransId="{2674B942-9073-407F-81B0-A7FCC0ECB625}" sibTransId="{F6E1426C-DAC7-4ACD-81BE-DF50C2D43123}"/>
    <dgm:cxn modelId="{F228A38A-3200-4CD4-B2CD-92488017A297}" srcId="{C6A6AEA2-2B52-49AF-A590-FCC69A67FE35}" destId="{72D2AF3C-1FB1-4FD1-B15A-DE8FBA136595}" srcOrd="1" destOrd="0" parTransId="{35CBEB2D-ADFF-4768-9379-482A7A674481}" sibTransId="{7B256A49-32E4-4DD6-9C19-531DF7FBA176}"/>
    <dgm:cxn modelId="{153E3592-714A-4837-9B6D-2BCF292ABCE9}" type="presOf" srcId="{7B142B46-78E1-41F3-9CC7-52F025D84CE0}" destId="{51396135-4E31-4600-A424-6A4FB9F361C6}" srcOrd="0" destOrd="0" presId="urn:microsoft.com/office/officeart/2005/8/layout/vList5"/>
    <dgm:cxn modelId="{C3FD99BC-DE1C-4E55-AE96-1DCD31766B35}" type="presOf" srcId="{0C7F77B7-D669-47FC-8BCA-CA559C234CBD}" destId="{1DD7291A-3CCD-40B9-A460-21574F5DFF8D}" srcOrd="0" destOrd="0" presId="urn:microsoft.com/office/officeart/2005/8/layout/vList5"/>
    <dgm:cxn modelId="{8C052DDC-0E58-4A58-8A93-AFEEF94BD9B9}" type="presOf" srcId="{C6A6AEA2-2B52-49AF-A590-FCC69A67FE35}" destId="{6513C920-4AC4-4E71-AA40-E50F9A4E362B}" srcOrd="0" destOrd="0" presId="urn:microsoft.com/office/officeart/2005/8/layout/vList5"/>
    <dgm:cxn modelId="{C80A0FEA-6B38-4AA8-8A66-80B0F75E1E02}" srcId="{C6A6AEA2-2B52-49AF-A590-FCC69A67FE35}" destId="{7B142B46-78E1-41F3-9CC7-52F025D84CE0}" srcOrd="0" destOrd="0" parTransId="{AF05DFB0-77FB-42D5-9481-2986C9C5A601}" sibTransId="{AB6373CD-4BF6-43A2-8215-FDC822872B36}"/>
    <dgm:cxn modelId="{8069B8EC-B125-4C3C-B165-1C0AE7F3C8F3}" srcId="{7B142B46-78E1-41F3-9CC7-52F025D84CE0}" destId="{92FB2E76-1B37-4061-8A12-4FA1364A2FF7}" srcOrd="0" destOrd="0" parTransId="{570674ED-AA84-4D37-894B-F0B656347B64}" sibTransId="{4FBCA7A8-D824-4F4D-9C86-B731BC9BD75D}"/>
    <dgm:cxn modelId="{CB003410-12E6-428B-9A78-3F2110A94968}" type="presParOf" srcId="{6513C920-4AC4-4E71-AA40-E50F9A4E362B}" destId="{3C386AB6-47B0-446C-9A4E-04513460DBA6}" srcOrd="0" destOrd="0" presId="urn:microsoft.com/office/officeart/2005/8/layout/vList5"/>
    <dgm:cxn modelId="{F0BF7EC7-9634-42EB-B1AB-C731A2D11B06}" type="presParOf" srcId="{3C386AB6-47B0-446C-9A4E-04513460DBA6}" destId="{51396135-4E31-4600-A424-6A4FB9F361C6}" srcOrd="0" destOrd="0" presId="urn:microsoft.com/office/officeart/2005/8/layout/vList5"/>
    <dgm:cxn modelId="{461E9855-F66C-4CFF-9B62-D999D5E38A9F}" type="presParOf" srcId="{3C386AB6-47B0-446C-9A4E-04513460DBA6}" destId="{1280A2F7-FAD6-4025-B8DE-792B9F01FA48}" srcOrd="1" destOrd="0" presId="urn:microsoft.com/office/officeart/2005/8/layout/vList5"/>
    <dgm:cxn modelId="{B7168554-C598-454F-86B0-0F98DD83CDF2}" type="presParOf" srcId="{6513C920-4AC4-4E71-AA40-E50F9A4E362B}" destId="{D0B0AE9B-9381-46A5-91E6-1243D9BD9456}" srcOrd="1" destOrd="0" presId="urn:microsoft.com/office/officeart/2005/8/layout/vList5"/>
    <dgm:cxn modelId="{4C14E59E-1E82-41C9-B342-2E4EE8C1C1C8}" type="presParOf" srcId="{6513C920-4AC4-4E71-AA40-E50F9A4E362B}" destId="{05860752-3DEF-43C5-85C0-05B28A18857C}" srcOrd="2" destOrd="0" presId="urn:microsoft.com/office/officeart/2005/8/layout/vList5"/>
    <dgm:cxn modelId="{06EC2D0A-CAA1-4DC4-BBC4-AE9DDCE8F7FF}" type="presParOf" srcId="{05860752-3DEF-43C5-85C0-05B28A18857C}" destId="{958C73AB-CD68-476D-B5E8-614467C8458F}" srcOrd="0" destOrd="0" presId="urn:microsoft.com/office/officeart/2005/8/layout/vList5"/>
    <dgm:cxn modelId="{8834F5D0-9B2D-4205-BC3E-C40AD3558D9B}" type="presParOf" srcId="{05860752-3DEF-43C5-85C0-05B28A18857C}" destId="{1DD7291A-3CCD-40B9-A460-21574F5DFF8D}"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80A2F7-FAD6-4025-B8DE-792B9F01FA48}">
      <dsp:nvSpPr>
        <dsp:cNvPr id="0" name=""/>
        <dsp:cNvSpPr/>
      </dsp:nvSpPr>
      <dsp:spPr>
        <a:xfrm rot="5400000">
          <a:off x="3366536" y="-977242"/>
          <a:ext cx="1557486" cy="3901440"/>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GB" sz="2100" kern="1200"/>
            <a:t>The Energy Price Act 2022</a:t>
          </a:r>
          <a:endParaRPr lang="en-US" sz="2100" kern="1200"/>
        </a:p>
      </dsp:txBody>
      <dsp:txXfrm rot="-5400000">
        <a:off x="2194559" y="270765"/>
        <a:ext cx="3825410" cy="1405426"/>
      </dsp:txXfrm>
    </dsp:sp>
    <dsp:sp modelId="{51396135-4E31-4600-A424-6A4FB9F361C6}">
      <dsp:nvSpPr>
        <dsp:cNvPr id="0" name=""/>
        <dsp:cNvSpPr/>
      </dsp:nvSpPr>
      <dsp:spPr>
        <a:xfrm>
          <a:off x="0" y="48"/>
          <a:ext cx="2194560" cy="194685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b="1" kern="1200"/>
            <a:t>Legal factors</a:t>
          </a:r>
          <a:endParaRPr lang="en-US" sz="2500" kern="1200"/>
        </a:p>
      </dsp:txBody>
      <dsp:txXfrm>
        <a:off x="95038" y="95086"/>
        <a:ext cx="2004484" cy="1756782"/>
      </dsp:txXfrm>
    </dsp:sp>
    <dsp:sp modelId="{1DD7291A-3CCD-40B9-A460-21574F5DFF8D}">
      <dsp:nvSpPr>
        <dsp:cNvPr id="0" name=""/>
        <dsp:cNvSpPr/>
      </dsp:nvSpPr>
      <dsp:spPr>
        <a:xfrm rot="5400000">
          <a:off x="3366536" y="1066959"/>
          <a:ext cx="1557486" cy="3901440"/>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GB" sz="2100" b="1" kern="1200"/>
            <a:t>Environmental factors</a:t>
          </a:r>
          <a:endParaRPr lang="en-US" sz="2100" kern="1200"/>
        </a:p>
        <a:p>
          <a:pPr marL="228600" lvl="1" indent="-228600" algn="l" defTabSz="933450">
            <a:lnSpc>
              <a:spcPct val="90000"/>
            </a:lnSpc>
            <a:spcBef>
              <a:spcPct val="0"/>
            </a:spcBef>
            <a:spcAft>
              <a:spcPct val="15000"/>
            </a:spcAft>
            <a:buChar char="•"/>
          </a:pPr>
          <a:r>
            <a:rPr lang="en-GB" sz="2100" kern="1200"/>
            <a:t>Lack of natural disaster</a:t>
          </a:r>
          <a:endParaRPr lang="en-US" sz="2100" kern="1200"/>
        </a:p>
        <a:p>
          <a:pPr marL="228600" lvl="1" indent="-228600" algn="l" defTabSz="933450">
            <a:lnSpc>
              <a:spcPct val="90000"/>
            </a:lnSpc>
            <a:spcBef>
              <a:spcPct val="0"/>
            </a:spcBef>
            <a:spcAft>
              <a:spcPct val="15000"/>
            </a:spcAft>
            <a:buChar char="•"/>
          </a:pPr>
          <a:r>
            <a:rPr lang="en-GB" sz="2100" kern="1200"/>
            <a:t>Different environmental laws </a:t>
          </a:r>
          <a:endParaRPr lang="en-US" sz="2100" kern="1200"/>
        </a:p>
      </dsp:txBody>
      <dsp:txXfrm rot="-5400000">
        <a:off x="2194559" y="2314966"/>
        <a:ext cx="3825410" cy="1405426"/>
      </dsp:txXfrm>
    </dsp:sp>
    <dsp:sp modelId="{958C73AB-CD68-476D-B5E8-614467C8458F}">
      <dsp:nvSpPr>
        <dsp:cNvPr id="0" name=""/>
        <dsp:cNvSpPr/>
      </dsp:nvSpPr>
      <dsp:spPr>
        <a:xfrm>
          <a:off x="0" y="2044249"/>
          <a:ext cx="2194560" cy="194685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kern="1200"/>
            <a:t>Legislations related to carbon emission. </a:t>
          </a:r>
          <a:endParaRPr lang="en-US" sz="2500" kern="1200"/>
        </a:p>
      </dsp:txBody>
      <dsp:txXfrm>
        <a:off x="95038" y="2139287"/>
        <a:ext cx="2004484" cy="1756782"/>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31F773-BDB3-417B-8BD9-61A7EA0486CF}" type="datetimeFigureOut">
              <a:rPr lang="en-GB" smtClean="0"/>
              <a:t>10/11/2023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FA5A51-FEC2-4265-9705-D7170D271276}" type="slidenum">
              <a:rPr lang="en-GB" smtClean="0"/>
              <a:t>‹#›</a:t>
            </a:fld>
            <a:endParaRPr lang="en-GB"/>
          </a:p>
        </p:txBody>
      </p:sp>
    </p:spTree>
    <p:extLst>
      <p:ext uri="{BB962C8B-B14F-4D97-AF65-F5344CB8AC3E}">
        <p14:creationId xmlns:p14="http://schemas.microsoft.com/office/powerpoint/2010/main" val="11476883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FFA5A51-FEC2-4265-9705-D7170D271276}" type="slidenum">
              <a:rPr lang="en-GB" smtClean="0"/>
              <a:t>1</a:t>
            </a:fld>
            <a:endParaRPr lang="en-GB"/>
          </a:p>
        </p:txBody>
      </p:sp>
    </p:spTree>
    <p:extLst>
      <p:ext uri="{BB962C8B-B14F-4D97-AF65-F5344CB8AC3E}">
        <p14:creationId xmlns:p14="http://schemas.microsoft.com/office/powerpoint/2010/main" val="32349350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FA5A51-FEC2-4265-9705-D7170D271276}" type="slidenum">
              <a:rPr lang="en-GB" smtClean="0"/>
              <a:t>3</a:t>
            </a:fld>
            <a:endParaRPr lang="en-GB"/>
          </a:p>
        </p:txBody>
      </p:sp>
    </p:spTree>
    <p:extLst>
      <p:ext uri="{BB962C8B-B14F-4D97-AF65-F5344CB8AC3E}">
        <p14:creationId xmlns:p14="http://schemas.microsoft.com/office/powerpoint/2010/main" val="16518411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FA5A51-FEC2-4265-9705-D7170D271276}" type="slidenum">
              <a:rPr lang="en-GB" smtClean="0"/>
              <a:t>4</a:t>
            </a:fld>
            <a:endParaRPr lang="en-GB"/>
          </a:p>
        </p:txBody>
      </p:sp>
    </p:spTree>
    <p:extLst>
      <p:ext uri="{BB962C8B-B14F-4D97-AF65-F5344CB8AC3E}">
        <p14:creationId xmlns:p14="http://schemas.microsoft.com/office/powerpoint/2010/main" val="40785068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FA5A51-FEC2-4265-9705-D7170D271276}" type="slidenum">
              <a:rPr lang="en-GB" smtClean="0"/>
              <a:t>5</a:t>
            </a:fld>
            <a:endParaRPr lang="en-GB"/>
          </a:p>
        </p:txBody>
      </p:sp>
    </p:spTree>
    <p:extLst>
      <p:ext uri="{BB962C8B-B14F-4D97-AF65-F5344CB8AC3E}">
        <p14:creationId xmlns:p14="http://schemas.microsoft.com/office/powerpoint/2010/main" val="24086078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FA5A51-FEC2-4265-9705-D7170D271276}" type="slidenum">
              <a:rPr lang="en-GB" smtClean="0"/>
              <a:t>6</a:t>
            </a:fld>
            <a:endParaRPr lang="en-GB"/>
          </a:p>
        </p:txBody>
      </p:sp>
    </p:spTree>
    <p:extLst>
      <p:ext uri="{BB962C8B-B14F-4D97-AF65-F5344CB8AC3E}">
        <p14:creationId xmlns:p14="http://schemas.microsoft.com/office/powerpoint/2010/main" val="37060562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FA5A51-FEC2-4265-9705-D7170D271276}" type="slidenum">
              <a:rPr lang="en-GB" smtClean="0"/>
              <a:t>7</a:t>
            </a:fld>
            <a:endParaRPr lang="en-GB"/>
          </a:p>
        </p:txBody>
      </p:sp>
    </p:spTree>
    <p:extLst>
      <p:ext uri="{BB962C8B-B14F-4D97-AF65-F5344CB8AC3E}">
        <p14:creationId xmlns:p14="http://schemas.microsoft.com/office/powerpoint/2010/main" val="27281178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FA5A51-FEC2-4265-9705-D7170D271276}" type="slidenum">
              <a:rPr lang="en-GB" smtClean="0"/>
              <a:t>8</a:t>
            </a:fld>
            <a:endParaRPr lang="en-GB"/>
          </a:p>
        </p:txBody>
      </p:sp>
    </p:spTree>
    <p:extLst>
      <p:ext uri="{BB962C8B-B14F-4D97-AF65-F5344CB8AC3E}">
        <p14:creationId xmlns:p14="http://schemas.microsoft.com/office/powerpoint/2010/main" val="36949001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FA5A51-FEC2-4265-9705-D7170D271276}" type="slidenum">
              <a:rPr lang="en-GB" smtClean="0"/>
              <a:t>9</a:t>
            </a:fld>
            <a:endParaRPr lang="en-GB"/>
          </a:p>
        </p:txBody>
      </p:sp>
    </p:spTree>
    <p:extLst>
      <p:ext uri="{BB962C8B-B14F-4D97-AF65-F5344CB8AC3E}">
        <p14:creationId xmlns:p14="http://schemas.microsoft.com/office/powerpoint/2010/main" val="37514692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FA5A51-FEC2-4265-9705-D7170D271276}" type="slidenum">
              <a:rPr lang="en-GB" smtClean="0"/>
              <a:t>10</a:t>
            </a:fld>
            <a:endParaRPr lang="en-GB"/>
          </a:p>
        </p:txBody>
      </p:sp>
    </p:spTree>
    <p:extLst>
      <p:ext uri="{BB962C8B-B14F-4D97-AF65-F5344CB8AC3E}">
        <p14:creationId xmlns:p14="http://schemas.microsoft.com/office/powerpoint/2010/main" val="31603150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FA5A51-FEC2-4265-9705-D7170D271276}" type="slidenum">
              <a:rPr lang="en-GB" smtClean="0"/>
              <a:t>11</a:t>
            </a:fld>
            <a:endParaRPr lang="en-GB"/>
          </a:p>
        </p:txBody>
      </p:sp>
    </p:spTree>
    <p:extLst>
      <p:ext uri="{BB962C8B-B14F-4D97-AF65-F5344CB8AC3E}">
        <p14:creationId xmlns:p14="http://schemas.microsoft.com/office/powerpoint/2010/main" val="36595526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FA5A51-FEC2-4265-9705-D7170D271276}" type="slidenum">
              <a:rPr lang="en-GB" smtClean="0"/>
              <a:t>12</a:t>
            </a:fld>
            <a:endParaRPr lang="en-GB"/>
          </a:p>
        </p:txBody>
      </p:sp>
    </p:spTree>
    <p:extLst>
      <p:ext uri="{BB962C8B-B14F-4D97-AF65-F5344CB8AC3E}">
        <p14:creationId xmlns:p14="http://schemas.microsoft.com/office/powerpoint/2010/main" val="14009075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C3F8FA8-815C-459A-8B04-7106D874F52D}" type="datetimeFigureOut">
              <a:rPr lang="en-GB" smtClean="0"/>
              <a:t>10/11/2023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BF5BA2-D5B4-4616-A608-F56E0A8951E4}" type="slidenum">
              <a:rPr lang="en-GB" smtClean="0"/>
              <a:t>‹#›</a:t>
            </a:fld>
            <a:endParaRPr lang="en-GB"/>
          </a:p>
        </p:txBody>
      </p:sp>
    </p:spTree>
    <p:extLst>
      <p:ext uri="{BB962C8B-B14F-4D97-AF65-F5344CB8AC3E}">
        <p14:creationId xmlns:p14="http://schemas.microsoft.com/office/powerpoint/2010/main" val="36938287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3F8FA8-815C-459A-8B04-7106D874F52D}" type="datetimeFigureOut">
              <a:rPr lang="en-GB" smtClean="0"/>
              <a:t>10/11/2023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BF5BA2-D5B4-4616-A608-F56E0A8951E4}" type="slidenum">
              <a:rPr lang="en-GB" smtClean="0"/>
              <a:t>‹#›</a:t>
            </a:fld>
            <a:endParaRPr lang="en-GB"/>
          </a:p>
        </p:txBody>
      </p:sp>
    </p:spTree>
    <p:extLst>
      <p:ext uri="{BB962C8B-B14F-4D97-AF65-F5344CB8AC3E}">
        <p14:creationId xmlns:p14="http://schemas.microsoft.com/office/powerpoint/2010/main" val="42643209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3F8FA8-815C-459A-8B04-7106D874F52D}" type="datetimeFigureOut">
              <a:rPr lang="en-GB" smtClean="0"/>
              <a:t>10/11/2023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BF5BA2-D5B4-4616-A608-F56E0A8951E4}" type="slidenum">
              <a:rPr lang="en-GB" smtClean="0"/>
              <a:t>‹#›</a:t>
            </a:fld>
            <a:endParaRPr lang="en-GB"/>
          </a:p>
        </p:txBody>
      </p:sp>
    </p:spTree>
    <p:extLst>
      <p:ext uri="{BB962C8B-B14F-4D97-AF65-F5344CB8AC3E}">
        <p14:creationId xmlns:p14="http://schemas.microsoft.com/office/powerpoint/2010/main" val="14098241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C3F8FA8-815C-459A-8B04-7106D874F52D}" type="datetimeFigureOut">
              <a:rPr lang="en-GB" smtClean="0"/>
              <a:t>10/11/2023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BF5BA2-D5B4-4616-A608-F56E0A8951E4}" type="slidenum">
              <a:rPr lang="en-GB" smtClean="0"/>
              <a:t>‹#›</a:t>
            </a:fld>
            <a:endParaRPr lang="en-GB"/>
          </a:p>
        </p:txBody>
      </p:sp>
    </p:spTree>
    <p:extLst>
      <p:ext uri="{BB962C8B-B14F-4D97-AF65-F5344CB8AC3E}">
        <p14:creationId xmlns:p14="http://schemas.microsoft.com/office/powerpoint/2010/main" val="4960828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C3F8FA8-815C-459A-8B04-7106D874F52D}" type="datetimeFigureOut">
              <a:rPr lang="en-GB" smtClean="0"/>
              <a:t>10/11/2023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7BF5BA2-D5B4-4616-A608-F56E0A8951E4}" type="slidenum">
              <a:rPr lang="en-GB" smtClean="0"/>
              <a:t>‹#›</a:t>
            </a:fld>
            <a:endParaRPr lang="en-GB"/>
          </a:p>
        </p:txBody>
      </p:sp>
    </p:spTree>
    <p:extLst>
      <p:ext uri="{BB962C8B-B14F-4D97-AF65-F5344CB8AC3E}">
        <p14:creationId xmlns:p14="http://schemas.microsoft.com/office/powerpoint/2010/main" val="33995071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C3F8FA8-815C-459A-8B04-7106D874F52D}" type="datetimeFigureOut">
              <a:rPr lang="en-GB" smtClean="0"/>
              <a:t>10/11/2023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7BF5BA2-D5B4-4616-A608-F56E0A8951E4}" type="slidenum">
              <a:rPr lang="en-GB" smtClean="0"/>
              <a:t>‹#›</a:t>
            </a:fld>
            <a:endParaRPr lang="en-GB"/>
          </a:p>
        </p:txBody>
      </p:sp>
    </p:spTree>
    <p:extLst>
      <p:ext uri="{BB962C8B-B14F-4D97-AF65-F5344CB8AC3E}">
        <p14:creationId xmlns:p14="http://schemas.microsoft.com/office/powerpoint/2010/main" val="15831317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3F8FA8-815C-459A-8B04-7106D874F52D}" type="datetimeFigureOut">
              <a:rPr lang="en-GB" smtClean="0"/>
              <a:t>10/11/2023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7BF5BA2-D5B4-4616-A608-F56E0A8951E4}" type="slidenum">
              <a:rPr lang="en-GB" smtClean="0"/>
              <a:t>‹#›</a:t>
            </a:fld>
            <a:endParaRPr lang="en-GB"/>
          </a:p>
        </p:txBody>
      </p:sp>
    </p:spTree>
    <p:extLst>
      <p:ext uri="{BB962C8B-B14F-4D97-AF65-F5344CB8AC3E}">
        <p14:creationId xmlns:p14="http://schemas.microsoft.com/office/powerpoint/2010/main" val="23641196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C3F8FA8-815C-459A-8B04-7106D874F52D}" type="datetimeFigureOut">
              <a:rPr lang="en-GB" smtClean="0"/>
              <a:t>10/11/2023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BF5BA2-D5B4-4616-A608-F56E0A8951E4}" type="slidenum">
              <a:rPr lang="en-GB" smtClean="0"/>
              <a:t>‹#›</a:t>
            </a:fld>
            <a:endParaRPr lang="en-GB"/>
          </a:p>
        </p:txBody>
      </p:sp>
    </p:spTree>
    <p:extLst>
      <p:ext uri="{BB962C8B-B14F-4D97-AF65-F5344CB8AC3E}">
        <p14:creationId xmlns:p14="http://schemas.microsoft.com/office/powerpoint/2010/main" val="1827952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8C3F8FA8-815C-459A-8B04-7106D874F52D}" type="datetimeFigureOut">
              <a:rPr lang="en-GB" smtClean="0"/>
              <a:t>10/11/2023</a:t>
            </a:fld>
            <a:endParaRPr lang="en-GB"/>
          </a:p>
        </p:txBody>
      </p:sp>
      <p:sp>
        <p:nvSpPr>
          <p:cNvPr id="6" name="Footer Placeholder 5"/>
          <p:cNvSpPr>
            <a:spLocks noGrp="1"/>
          </p:cNvSpPr>
          <p:nvPr>
            <p:ph type="ftr" sz="quarter" idx="11"/>
          </p:nvPr>
        </p:nvSpPr>
        <p:spPr>
          <a:xfrm>
            <a:off x="1141412" y="5883275"/>
            <a:ext cx="5105400" cy="365125"/>
          </a:xfrm>
        </p:spPr>
        <p:txBody>
          <a:bodyPr/>
          <a:lstStyle/>
          <a:p>
            <a:endParaRPr lang="en-GB"/>
          </a:p>
        </p:txBody>
      </p:sp>
      <p:sp>
        <p:nvSpPr>
          <p:cNvPr id="7" name="Slide Number Placeholder 6"/>
          <p:cNvSpPr>
            <a:spLocks noGrp="1"/>
          </p:cNvSpPr>
          <p:nvPr>
            <p:ph type="sldNum" sz="quarter" idx="12"/>
          </p:nvPr>
        </p:nvSpPr>
        <p:spPr>
          <a:xfrm>
            <a:off x="10742612" y="5883275"/>
            <a:ext cx="322567" cy="365125"/>
          </a:xfrm>
        </p:spPr>
        <p:txBody>
          <a:bodyPr/>
          <a:lstStyle/>
          <a:p>
            <a:fld id="{D7BF5BA2-D5B4-4616-A608-F56E0A8951E4}" type="slidenum">
              <a:rPr lang="en-GB" smtClean="0"/>
              <a:t>‹#›</a:t>
            </a:fld>
            <a:endParaRPr lang="en-GB"/>
          </a:p>
        </p:txBody>
      </p:sp>
    </p:spTree>
    <p:extLst>
      <p:ext uri="{BB962C8B-B14F-4D97-AF65-F5344CB8AC3E}">
        <p14:creationId xmlns:p14="http://schemas.microsoft.com/office/powerpoint/2010/main" val="21552480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C3F8FA8-815C-459A-8B04-7106D874F52D}" type="datetimeFigureOut">
              <a:rPr lang="en-GB" smtClean="0"/>
              <a:t>10/11/2023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BF5BA2-D5B4-4616-A608-F56E0A8951E4}" type="slidenum">
              <a:rPr lang="en-GB" smtClean="0"/>
              <a:t>‹#›</a:t>
            </a:fld>
            <a:endParaRPr lang="en-GB"/>
          </a:p>
        </p:txBody>
      </p:sp>
    </p:spTree>
    <p:extLst>
      <p:ext uri="{BB962C8B-B14F-4D97-AF65-F5344CB8AC3E}">
        <p14:creationId xmlns:p14="http://schemas.microsoft.com/office/powerpoint/2010/main" val="9996232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3F8FA8-815C-459A-8B04-7106D874F52D}" type="datetimeFigureOut">
              <a:rPr lang="en-GB" smtClean="0"/>
              <a:t>10/11/2023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BF5BA2-D5B4-4616-A608-F56E0A8951E4}" type="slidenum">
              <a:rPr lang="en-GB" smtClean="0"/>
              <a:t>‹#›</a:t>
            </a:fld>
            <a:endParaRPr lang="en-GB"/>
          </a:p>
        </p:txBody>
      </p:sp>
    </p:spTree>
    <p:extLst>
      <p:ext uri="{BB962C8B-B14F-4D97-AF65-F5344CB8AC3E}">
        <p14:creationId xmlns:p14="http://schemas.microsoft.com/office/powerpoint/2010/main" val="36198049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8C3F8FA8-815C-459A-8B04-7106D874F52D}" type="datetimeFigureOut">
              <a:rPr lang="en-GB" smtClean="0"/>
              <a:t>10/11/2023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BF5BA2-D5B4-4616-A608-F56E0A8951E4}" type="slidenum">
              <a:rPr lang="en-GB" smtClean="0"/>
              <a:t>‹#›</a:t>
            </a:fld>
            <a:endParaRPr lang="en-GB"/>
          </a:p>
        </p:txBody>
      </p:sp>
    </p:spTree>
    <p:extLst>
      <p:ext uri="{BB962C8B-B14F-4D97-AF65-F5344CB8AC3E}">
        <p14:creationId xmlns:p14="http://schemas.microsoft.com/office/powerpoint/2010/main" val="14003809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8C3F8FA8-815C-459A-8B04-7106D874F52D}" type="datetimeFigureOut">
              <a:rPr lang="en-GB" smtClean="0"/>
              <a:t>10/11/2023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BF5BA2-D5B4-4616-A608-F56E0A8951E4}" type="slidenum">
              <a:rPr lang="en-GB" smtClean="0"/>
              <a:t>‹#›</a:t>
            </a:fld>
            <a:endParaRPr lang="en-GB"/>
          </a:p>
        </p:txBody>
      </p:sp>
    </p:spTree>
    <p:extLst>
      <p:ext uri="{BB962C8B-B14F-4D97-AF65-F5344CB8AC3E}">
        <p14:creationId xmlns:p14="http://schemas.microsoft.com/office/powerpoint/2010/main" val="22757796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3F8FA8-815C-459A-8B04-7106D874F52D}" type="datetimeFigureOut">
              <a:rPr lang="en-GB" smtClean="0"/>
              <a:t>10/11/2023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BF5BA2-D5B4-4616-A608-F56E0A8951E4}" type="slidenum">
              <a:rPr lang="en-GB" smtClean="0"/>
              <a:t>‹#›</a:t>
            </a:fld>
            <a:endParaRPr lang="en-GB"/>
          </a:p>
        </p:txBody>
      </p:sp>
    </p:spTree>
    <p:extLst>
      <p:ext uri="{BB962C8B-B14F-4D97-AF65-F5344CB8AC3E}">
        <p14:creationId xmlns:p14="http://schemas.microsoft.com/office/powerpoint/2010/main" val="19431026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3F8FA8-815C-459A-8B04-7106D874F52D}" type="datetimeFigureOut">
              <a:rPr lang="en-GB" smtClean="0"/>
              <a:t>10/11/2023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BF5BA2-D5B4-4616-A608-F56E0A8951E4}" type="slidenum">
              <a:rPr lang="en-GB" smtClean="0"/>
              <a:t>‹#›</a:t>
            </a:fld>
            <a:endParaRPr lang="en-GB"/>
          </a:p>
        </p:txBody>
      </p:sp>
    </p:spTree>
    <p:extLst>
      <p:ext uri="{BB962C8B-B14F-4D97-AF65-F5344CB8AC3E}">
        <p14:creationId xmlns:p14="http://schemas.microsoft.com/office/powerpoint/2010/main" val="29121950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3F8FA8-815C-459A-8B04-7106D874F52D}" type="datetimeFigureOut">
              <a:rPr lang="en-GB" smtClean="0"/>
              <a:t>10/11/2023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BF5BA2-D5B4-4616-A608-F56E0A8951E4}" type="slidenum">
              <a:rPr lang="en-GB" smtClean="0"/>
              <a:t>‹#›</a:t>
            </a:fld>
            <a:endParaRPr lang="en-GB"/>
          </a:p>
        </p:txBody>
      </p:sp>
    </p:spTree>
    <p:extLst>
      <p:ext uri="{BB962C8B-B14F-4D97-AF65-F5344CB8AC3E}">
        <p14:creationId xmlns:p14="http://schemas.microsoft.com/office/powerpoint/2010/main" val="8405552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3F8FA8-815C-459A-8B04-7106D874F52D}" type="datetimeFigureOut">
              <a:rPr lang="en-GB" smtClean="0"/>
              <a:t>10/11/2023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BF5BA2-D5B4-4616-A608-F56E0A8951E4}" type="slidenum">
              <a:rPr lang="en-GB" smtClean="0"/>
              <a:t>‹#›</a:t>
            </a:fld>
            <a:endParaRPr lang="en-GB"/>
          </a:p>
        </p:txBody>
      </p:sp>
    </p:spTree>
    <p:extLst>
      <p:ext uri="{BB962C8B-B14F-4D97-AF65-F5344CB8AC3E}">
        <p14:creationId xmlns:p14="http://schemas.microsoft.com/office/powerpoint/2010/main" val="8373829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8C3F8FA8-815C-459A-8B04-7106D874F52D}" type="datetimeFigureOut">
              <a:rPr lang="en-GB" smtClean="0"/>
              <a:t>10/11/2023</a:t>
            </a:fld>
            <a:endParaRPr lang="en-GB"/>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GB"/>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7BF5BA2-D5B4-4616-A608-F56E0A8951E4}" type="slidenum">
              <a:rPr lang="en-GB" smtClean="0"/>
              <a:t>‹#›</a:t>
            </a:fld>
            <a:endParaRPr lang="en-GB"/>
          </a:p>
        </p:txBody>
      </p:sp>
    </p:spTree>
    <p:extLst>
      <p:ext uri="{BB962C8B-B14F-4D97-AF65-F5344CB8AC3E}">
        <p14:creationId xmlns:p14="http://schemas.microsoft.com/office/powerpoint/2010/main" val="2425926845"/>
      </p:ext>
    </p:extLst>
  </p:cSld>
  <p:clrMap bg1="dk1" tx1="lt1" bg2="dk2" tx2="lt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 id="2147483750" r:id="rId12"/>
    <p:sldLayoutId id="2147483751" r:id="rId13"/>
    <p:sldLayoutId id="2147483752" r:id="rId14"/>
    <p:sldLayoutId id="2147483753" r:id="rId15"/>
    <p:sldLayoutId id="2147483754" r:id="rId16"/>
    <p:sldLayoutId id="2147483755"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png"/><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73FCC-C4B1-47D1-8CFE-F0D01912B771}"/>
              </a:ext>
            </a:extLst>
          </p:cNvPr>
          <p:cNvSpPr>
            <a:spLocks noGrp="1"/>
          </p:cNvSpPr>
          <p:nvPr>
            <p:ph type="ctrTitle"/>
          </p:nvPr>
        </p:nvSpPr>
        <p:spPr>
          <a:xfrm>
            <a:off x="1751012" y="609601"/>
            <a:ext cx="8676222" cy="2362199"/>
          </a:xfrm>
        </p:spPr>
        <p:txBody>
          <a:bodyPr>
            <a:normAutofit/>
          </a:bodyPr>
          <a:lstStyle/>
          <a:p>
            <a:r>
              <a:rPr lang="en-GB" sz="4000" dirty="0">
                <a:latin typeface="Times New Roman" panose="02020603050405020304" pitchFamily="18" charset="0"/>
                <a:cs typeface="Times New Roman" panose="02020603050405020304" pitchFamily="18" charset="0"/>
              </a:rPr>
              <a:t>Contemporary Themes (Energy Use)</a:t>
            </a:r>
          </a:p>
        </p:txBody>
      </p:sp>
      <p:sp>
        <p:nvSpPr>
          <p:cNvPr id="3" name="Subtitle 2">
            <a:extLst>
              <a:ext uri="{FF2B5EF4-FFF2-40B4-BE49-F238E27FC236}">
                <a16:creationId xmlns:a16="http://schemas.microsoft.com/office/drawing/2014/main" id="{96C04B07-679A-4279-BEFB-1D702CAC3E75}"/>
              </a:ext>
            </a:extLst>
          </p:cNvPr>
          <p:cNvSpPr>
            <a:spLocks noGrp="1"/>
          </p:cNvSpPr>
          <p:nvPr>
            <p:ph type="subTitle" idx="1"/>
          </p:nvPr>
        </p:nvSpPr>
        <p:spPr>
          <a:xfrm>
            <a:off x="1751012" y="3148263"/>
            <a:ext cx="8676222" cy="1905000"/>
          </a:xfrm>
        </p:spPr>
        <p:txBody>
          <a:bodyPr>
            <a:normAutofit fontScale="85000" lnSpcReduction="20000"/>
          </a:bodyPr>
          <a:lstStyle/>
          <a:p>
            <a:r>
              <a:rPr lang="en-US" sz="3200" b="1" dirty="0">
                <a:latin typeface="Times New Roman" panose="02020603050405020304" pitchFamily="18" charset="0"/>
                <a:cs typeface="Times New Roman" panose="02020603050405020304" pitchFamily="18" charset="0"/>
              </a:rPr>
              <a:t>Assignment 2</a:t>
            </a:r>
          </a:p>
          <a:p>
            <a:r>
              <a:rPr lang="en-US" sz="2200" b="1" dirty="0">
                <a:latin typeface="Times New Roman" panose="02020603050405020304" pitchFamily="18" charset="0"/>
                <a:cs typeface="Times New Roman" panose="02020603050405020304" pitchFamily="18" charset="0"/>
              </a:rPr>
              <a:t>Name: Romana Afrin </a:t>
            </a:r>
          </a:p>
          <a:p>
            <a:r>
              <a:rPr lang="en-US" sz="2200" b="1" dirty="0">
                <a:latin typeface="Times New Roman" panose="02020603050405020304" pitchFamily="18" charset="0"/>
                <a:cs typeface="Times New Roman" panose="02020603050405020304" pitchFamily="18" charset="0"/>
              </a:rPr>
              <a:t>Student Number: 2021258</a:t>
            </a:r>
          </a:p>
          <a:p>
            <a:r>
              <a:rPr lang="en-GB" sz="2200" b="1" dirty="0">
                <a:latin typeface="Times New Roman" panose="02020603050405020304" pitchFamily="18" charset="0"/>
                <a:cs typeface="Times New Roman" panose="02020603050405020304" pitchFamily="18" charset="0"/>
              </a:rPr>
              <a:t>Lecturer: Lola Villard </a:t>
            </a:r>
          </a:p>
          <a:p>
            <a:r>
              <a:rPr lang="en-GB" sz="2200" b="1" dirty="0">
                <a:latin typeface="Times New Roman" panose="02020603050405020304" pitchFamily="18" charset="0"/>
                <a:cs typeface="Times New Roman" panose="02020603050405020304" pitchFamily="18" charset="0"/>
              </a:rPr>
              <a:t>Moodle</a:t>
            </a:r>
            <a:r>
              <a:rPr lang="en-GB" sz="2200" b="1">
                <a:latin typeface="Times New Roman" panose="02020603050405020304" pitchFamily="18" charset="0"/>
                <a:cs typeface="Times New Roman" panose="02020603050405020304" pitchFamily="18" charset="0"/>
              </a:rPr>
              <a:t>: bmih6001</a:t>
            </a:r>
            <a:endParaRPr lang="en-GB" sz="22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21029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6D655-CE0C-4574-A4C2-6A0D142C53B8}"/>
              </a:ext>
            </a:extLst>
          </p:cNvPr>
          <p:cNvSpPr>
            <a:spLocks noGrp="1"/>
          </p:cNvSpPr>
          <p:nvPr>
            <p:ph type="title"/>
          </p:nvPr>
        </p:nvSpPr>
        <p:spPr>
          <a:xfrm>
            <a:off x="4303643" y="609600"/>
            <a:ext cx="6743767" cy="1905000"/>
          </a:xfrm>
        </p:spPr>
        <p:txBody>
          <a:bodyPr vert="horz" lIns="91440" tIns="45720" rIns="91440" bIns="45720" rtlCol="0" anchor="ctr">
            <a:normAutofit/>
          </a:bodyPr>
          <a:lstStyle/>
          <a:p>
            <a:r>
              <a:rPr lang="en-US"/>
              <a:t>Introduction </a:t>
            </a:r>
          </a:p>
        </p:txBody>
      </p:sp>
      <p:pic>
        <p:nvPicPr>
          <p:cNvPr id="7" name="Picture 6">
            <a:extLst>
              <a:ext uri="{FF2B5EF4-FFF2-40B4-BE49-F238E27FC236}">
                <a16:creationId xmlns:a16="http://schemas.microsoft.com/office/drawing/2014/main" id="{DB2FEFC5-8A9F-41D9-BD20-8D926106AF4B}"/>
              </a:ext>
            </a:extLst>
          </p:cNvPr>
          <p:cNvPicPr>
            <a:picLocks noChangeAspect="1"/>
          </p:cNvPicPr>
          <p:nvPr/>
        </p:nvPicPr>
        <p:blipFill rotWithShape="1">
          <a:blip r:embed="rId3"/>
          <a:srcRect l="60963" r="2379"/>
          <a:stretch/>
        </p:blipFill>
        <p:spPr>
          <a:xfrm>
            <a:off x="257590" y="10"/>
            <a:ext cx="3479523" cy="6857990"/>
          </a:xfrm>
          <a:prstGeom prst="rect">
            <a:avLst/>
          </a:prstGeo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pic>
      <p:sp>
        <p:nvSpPr>
          <p:cNvPr id="5" name="TextBox 4">
            <a:extLst>
              <a:ext uri="{FF2B5EF4-FFF2-40B4-BE49-F238E27FC236}">
                <a16:creationId xmlns:a16="http://schemas.microsoft.com/office/drawing/2014/main" id="{26668F60-29F0-43EE-B197-3C8D6CA8FDC8}"/>
              </a:ext>
            </a:extLst>
          </p:cNvPr>
          <p:cNvSpPr txBox="1"/>
          <p:nvPr/>
        </p:nvSpPr>
        <p:spPr>
          <a:xfrm>
            <a:off x="4303643" y="2666999"/>
            <a:ext cx="7046844" cy="3415749"/>
          </a:xfrm>
          <a:prstGeom prst="rect">
            <a:avLst/>
          </a:prstGeom>
        </p:spPr>
        <p:txBody>
          <a:bodyPr vert="horz" lIns="91440" tIns="45720" rIns="91440" bIns="45720" rtlCol="0" anchor="ctr">
            <a:normAutofit/>
          </a:bodyPr>
          <a:lstStyle/>
          <a:p>
            <a:pPr marL="0" marR="0">
              <a:spcBef>
                <a:spcPct val="20000"/>
              </a:spcBef>
              <a:spcAft>
                <a:spcPts val="600"/>
              </a:spcAft>
              <a:buClr>
                <a:schemeClr val="tx1"/>
              </a:buClr>
              <a:buSzPct val="100000"/>
              <a:buFont typeface="Arial"/>
              <a:buChar char="•"/>
            </a:pPr>
            <a:r>
              <a:rPr lang="en-US"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The use of energy becomes a sustainability issue as the source of energy is limited. The presentation aims to provide a detailed analysis of the contemporary sustainability issues related to energy use. There will be an overview of the literature with PESTLE analysis and a triple bottom line. Then the factors will be applied to the hotel and hospitality industry. Finally, there will be future policy and management options for dealing with the issue.</a:t>
            </a:r>
          </a:p>
        </p:txBody>
      </p:sp>
    </p:spTree>
    <p:extLst>
      <p:ext uri="{BB962C8B-B14F-4D97-AF65-F5344CB8AC3E}">
        <p14:creationId xmlns:p14="http://schemas.microsoft.com/office/powerpoint/2010/main" val="21173927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6D655-CE0C-4574-A4C2-6A0D142C53B8}"/>
              </a:ext>
            </a:extLst>
          </p:cNvPr>
          <p:cNvSpPr>
            <a:spLocks noGrp="1"/>
          </p:cNvSpPr>
          <p:nvPr>
            <p:ph type="title"/>
          </p:nvPr>
        </p:nvSpPr>
        <p:spPr>
          <a:xfrm>
            <a:off x="643192" y="609600"/>
            <a:ext cx="3643674" cy="1905000"/>
          </a:xfrm>
        </p:spPr>
        <p:txBody>
          <a:bodyPr vert="horz" lIns="91440" tIns="45720" rIns="91440" bIns="45720" rtlCol="0" anchor="ctr">
            <a:normAutofit/>
          </a:bodyPr>
          <a:lstStyle/>
          <a:p>
            <a:r>
              <a:rPr lang="en-US" sz="2800"/>
              <a:t>View of literature (PESTLE analysis)</a:t>
            </a:r>
          </a:p>
        </p:txBody>
      </p:sp>
      <p:sp>
        <p:nvSpPr>
          <p:cNvPr id="4" name="TextBox 3">
            <a:extLst>
              <a:ext uri="{FF2B5EF4-FFF2-40B4-BE49-F238E27FC236}">
                <a16:creationId xmlns:a16="http://schemas.microsoft.com/office/drawing/2014/main" id="{F6ACFA0A-3041-4178-96B5-94A10D3777BF}"/>
              </a:ext>
            </a:extLst>
          </p:cNvPr>
          <p:cNvSpPr txBox="1"/>
          <p:nvPr/>
        </p:nvSpPr>
        <p:spPr>
          <a:xfrm>
            <a:off x="643192" y="2666999"/>
            <a:ext cx="3643674" cy="3216276"/>
          </a:xfrm>
          <a:prstGeom prst="rect">
            <a:avLst/>
          </a:prstGeom>
        </p:spPr>
        <p:txBody>
          <a:bodyPr vert="horz" lIns="91440" tIns="45720" rIns="91440" bIns="45720" rtlCol="0" anchor="t">
            <a:normAutofit/>
          </a:bodyPr>
          <a:lstStyle/>
          <a:p>
            <a:pPr marR="0">
              <a:lnSpc>
                <a:spcPct val="90000"/>
              </a:lnSpc>
              <a:spcBef>
                <a:spcPct val="20000"/>
              </a:spcBef>
              <a:spcAft>
                <a:spcPts val="600"/>
              </a:spcAft>
              <a:buClr>
                <a:schemeClr val="tx1"/>
              </a:buClr>
              <a:buSzPct val="100000"/>
              <a:buFont typeface="Arial"/>
              <a:buChar char="•"/>
            </a:pPr>
            <a:r>
              <a:rPr lang="en-US" sz="1500" b="1"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Political factors</a:t>
            </a:r>
            <a:endParaRPr lang="en-US" sz="15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endParaRPr>
          </a:p>
          <a:p>
            <a:pPr marL="342900" marR="0" indent="-342900">
              <a:lnSpc>
                <a:spcPct val="90000"/>
              </a:lnSpc>
              <a:spcBef>
                <a:spcPct val="20000"/>
              </a:spcBef>
              <a:spcAft>
                <a:spcPts val="600"/>
              </a:spcAft>
              <a:buClr>
                <a:schemeClr val="tx1"/>
              </a:buClr>
              <a:buSzPct val="100000"/>
              <a:buFont typeface="Arial"/>
              <a:buChar char="•"/>
            </a:pPr>
            <a:r>
              <a:rPr lang="en-US" sz="15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The tax rate increased to 25% in the UK.</a:t>
            </a:r>
          </a:p>
          <a:p>
            <a:pPr marL="342900" marR="0" indent="-342900">
              <a:lnSpc>
                <a:spcPct val="90000"/>
              </a:lnSpc>
              <a:spcBef>
                <a:spcPct val="20000"/>
              </a:spcBef>
              <a:spcAft>
                <a:spcPts val="600"/>
              </a:spcAft>
              <a:buClr>
                <a:schemeClr val="tx1"/>
              </a:buClr>
              <a:buSzPct val="100000"/>
              <a:buFont typeface="Arial"/>
              <a:buChar char="•"/>
            </a:pPr>
            <a:r>
              <a:rPr lang="en-US" sz="15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Brexit created a shortage of workforce. </a:t>
            </a:r>
          </a:p>
          <a:p>
            <a:pPr marR="0">
              <a:lnSpc>
                <a:spcPct val="90000"/>
              </a:lnSpc>
              <a:spcBef>
                <a:spcPct val="20000"/>
              </a:spcBef>
              <a:spcAft>
                <a:spcPts val="600"/>
              </a:spcAft>
              <a:buClr>
                <a:schemeClr val="tx1"/>
              </a:buClr>
              <a:buSzPct val="100000"/>
              <a:buFont typeface="Arial"/>
              <a:buChar char="•"/>
            </a:pPr>
            <a:r>
              <a:rPr lang="en-US" sz="1500" b="1"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Economic factors </a:t>
            </a:r>
            <a:endParaRPr lang="en-US" sz="15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endParaRPr>
          </a:p>
          <a:p>
            <a:pPr marL="342900" marR="0" indent="-342900">
              <a:lnSpc>
                <a:spcPct val="90000"/>
              </a:lnSpc>
              <a:spcBef>
                <a:spcPct val="20000"/>
              </a:spcBef>
              <a:spcAft>
                <a:spcPts val="600"/>
              </a:spcAft>
              <a:buClr>
                <a:schemeClr val="tx1"/>
              </a:buClr>
              <a:buSzPct val="100000"/>
              <a:buFont typeface="Arial"/>
              <a:buChar char="•"/>
            </a:pPr>
            <a:r>
              <a:rPr lang="en-US" sz="15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The inflation rate became 10.23% in the UK (Sanders and Wood, 2023).</a:t>
            </a:r>
          </a:p>
          <a:p>
            <a:pPr marL="342900" marR="0" indent="-342900">
              <a:lnSpc>
                <a:spcPct val="90000"/>
              </a:lnSpc>
              <a:spcBef>
                <a:spcPct val="20000"/>
              </a:spcBef>
              <a:spcAft>
                <a:spcPts val="600"/>
              </a:spcAft>
              <a:buClr>
                <a:schemeClr val="tx1"/>
              </a:buClr>
              <a:buSzPct val="100000"/>
              <a:buFont typeface="Arial"/>
              <a:buChar char="•"/>
            </a:pPr>
            <a:r>
              <a:rPr lang="en-US" sz="15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The disposable income of people is reducing </a:t>
            </a:r>
          </a:p>
        </p:txBody>
      </p:sp>
      <p:pic>
        <p:nvPicPr>
          <p:cNvPr id="5" name="Picture 4">
            <a:extLst>
              <a:ext uri="{FF2B5EF4-FFF2-40B4-BE49-F238E27FC236}">
                <a16:creationId xmlns:a16="http://schemas.microsoft.com/office/drawing/2014/main" id="{8FBC5297-731C-4AAC-8B7C-5B96A9A9EA23}"/>
              </a:ext>
            </a:extLst>
          </p:cNvPr>
          <p:cNvPicPr>
            <a:picLocks noChangeAspect="1"/>
          </p:cNvPicPr>
          <p:nvPr/>
        </p:nvPicPr>
        <p:blipFill>
          <a:blip r:embed="rId4"/>
          <a:stretch>
            <a:fillRect/>
          </a:stretch>
        </p:blipFill>
        <p:spPr>
          <a:xfrm>
            <a:off x="4630994" y="839512"/>
            <a:ext cx="6916633" cy="4858935"/>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21778779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6D655-CE0C-4574-A4C2-6A0D142C53B8}"/>
              </a:ext>
            </a:extLst>
          </p:cNvPr>
          <p:cNvSpPr>
            <a:spLocks noGrp="1"/>
          </p:cNvSpPr>
          <p:nvPr>
            <p:ph type="title"/>
          </p:nvPr>
        </p:nvSpPr>
        <p:spPr>
          <a:xfrm>
            <a:off x="643191" y="609600"/>
            <a:ext cx="6573685" cy="1905000"/>
          </a:xfrm>
        </p:spPr>
        <p:txBody>
          <a:bodyPr vert="horz" lIns="91440" tIns="45720" rIns="91440" bIns="45720" rtlCol="0" anchor="ctr">
            <a:normAutofit/>
          </a:bodyPr>
          <a:lstStyle/>
          <a:p>
            <a:r>
              <a:rPr lang="en-US"/>
              <a:t>View of literature (PESTLE analysis)</a:t>
            </a:r>
          </a:p>
        </p:txBody>
      </p:sp>
      <p:sp>
        <p:nvSpPr>
          <p:cNvPr id="4" name="TextBox 3">
            <a:extLst>
              <a:ext uri="{FF2B5EF4-FFF2-40B4-BE49-F238E27FC236}">
                <a16:creationId xmlns:a16="http://schemas.microsoft.com/office/drawing/2014/main" id="{EBF43B2A-F8AD-4ED1-9AEA-60AD737AD679}"/>
              </a:ext>
            </a:extLst>
          </p:cNvPr>
          <p:cNvSpPr txBox="1"/>
          <p:nvPr/>
        </p:nvSpPr>
        <p:spPr>
          <a:xfrm>
            <a:off x="643192" y="2666999"/>
            <a:ext cx="6573684" cy="3216276"/>
          </a:xfrm>
          <a:prstGeom prst="rect">
            <a:avLst/>
          </a:prstGeom>
        </p:spPr>
        <p:txBody>
          <a:bodyPr vert="horz" lIns="91440" tIns="45720" rIns="91440" bIns="45720" rtlCol="0" anchor="t">
            <a:normAutofit/>
          </a:bodyPr>
          <a:lstStyle/>
          <a:p>
            <a:pPr marR="0">
              <a:spcBef>
                <a:spcPct val="20000"/>
              </a:spcBef>
              <a:spcAft>
                <a:spcPts val="600"/>
              </a:spcAft>
              <a:buClr>
                <a:schemeClr val="tx1"/>
              </a:buClr>
              <a:buSzPct val="100000"/>
              <a:buFont typeface="Arial"/>
              <a:buChar char="•"/>
            </a:pPr>
            <a:r>
              <a:rPr lang="en-US" b="1"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Social factors</a:t>
            </a:r>
            <a:endParaRPr lang="en-US"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endParaRPr>
          </a:p>
          <a:p>
            <a:pPr marL="342900" marR="0" indent="-342900">
              <a:spcBef>
                <a:spcPct val="20000"/>
              </a:spcBef>
              <a:spcAft>
                <a:spcPts val="600"/>
              </a:spcAft>
              <a:buClr>
                <a:schemeClr val="tx1"/>
              </a:buClr>
              <a:buSzPct val="100000"/>
              <a:buFont typeface="Arial"/>
              <a:buChar char="•"/>
            </a:pPr>
            <a:r>
              <a:rPr lang="en-US"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The number of domestic and foreign tourists increased</a:t>
            </a:r>
          </a:p>
          <a:p>
            <a:pPr marL="342900" marR="0" indent="-342900">
              <a:spcBef>
                <a:spcPct val="20000"/>
              </a:spcBef>
              <a:spcAft>
                <a:spcPts val="600"/>
              </a:spcAft>
              <a:buClr>
                <a:schemeClr val="tx1"/>
              </a:buClr>
              <a:buSzPct val="100000"/>
              <a:buFont typeface="Arial"/>
              <a:buChar char="•"/>
            </a:pPr>
            <a:r>
              <a:rPr lang="en-US"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Covid-19 pandemic made people more health conscious</a:t>
            </a:r>
          </a:p>
          <a:p>
            <a:pPr marR="0">
              <a:spcBef>
                <a:spcPct val="20000"/>
              </a:spcBef>
              <a:spcAft>
                <a:spcPts val="600"/>
              </a:spcAft>
              <a:buClr>
                <a:schemeClr val="tx1"/>
              </a:buClr>
              <a:buSzPct val="100000"/>
              <a:buFont typeface="Arial"/>
              <a:buChar char="•"/>
            </a:pPr>
            <a:r>
              <a:rPr lang="en-US" b="1"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Technological factors</a:t>
            </a:r>
            <a:endParaRPr lang="en-US"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endParaRPr>
          </a:p>
          <a:p>
            <a:pPr marL="342900" marR="0" indent="-342900">
              <a:spcBef>
                <a:spcPct val="20000"/>
              </a:spcBef>
              <a:spcAft>
                <a:spcPts val="600"/>
              </a:spcAft>
              <a:buClr>
                <a:schemeClr val="tx1"/>
              </a:buClr>
              <a:buSzPct val="100000"/>
              <a:buFont typeface="Arial"/>
              <a:buChar char="•"/>
            </a:pPr>
            <a:r>
              <a:rPr lang="en-US"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Development in technology sector become 7% (Maringe, 2021).  </a:t>
            </a:r>
          </a:p>
          <a:p>
            <a:pPr marL="342900" marR="0" indent="-342900">
              <a:spcBef>
                <a:spcPct val="20000"/>
              </a:spcBef>
              <a:spcAft>
                <a:spcPts val="600"/>
              </a:spcAft>
              <a:buClr>
                <a:schemeClr val="tx1"/>
              </a:buClr>
              <a:buSzPct val="100000"/>
              <a:buFont typeface="Arial"/>
              <a:buChar char="•"/>
            </a:pPr>
            <a:r>
              <a:rPr lang="en-US"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Automation of activities in the hospitality sector increased the use of energy consumption</a:t>
            </a:r>
          </a:p>
        </p:txBody>
      </p:sp>
      <p:pic>
        <p:nvPicPr>
          <p:cNvPr id="5" name="Picture 4">
            <a:extLst>
              <a:ext uri="{FF2B5EF4-FFF2-40B4-BE49-F238E27FC236}">
                <a16:creationId xmlns:a16="http://schemas.microsoft.com/office/drawing/2014/main" id="{FBFDC386-67C3-46BE-9D66-361F144F0753}"/>
              </a:ext>
            </a:extLst>
          </p:cNvPr>
          <p:cNvPicPr>
            <a:picLocks noChangeAspect="1"/>
          </p:cNvPicPr>
          <p:nvPr/>
        </p:nvPicPr>
        <p:blipFill>
          <a:blip r:embed="rId4"/>
          <a:stretch>
            <a:fillRect/>
          </a:stretch>
        </p:blipFill>
        <p:spPr>
          <a:xfrm>
            <a:off x="7570839" y="1941727"/>
            <a:ext cx="3976788" cy="2654505"/>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40751135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6D655-CE0C-4574-A4C2-6A0D142C53B8}"/>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View of literature (PESTLE analysis)</a:t>
            </a:r>
            <a:endParaRPr lang="en-GB"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9D6CEB10-C7BF-4B2F-ABB2-8D23D297B199}"/>
              </a:ext>
            </a:extLst>
          </p:cNvPr>
          <p:cNvPicPr>
            <a:picLocks noChangeAspect="1"/>
          </p:cNvPicPr>
          <p:nvPr/>
        </p:nvPicPr>
        <p:blipFill>
          <a:blip r:embed="rId3"/>
          <a:stretch>
            <a:fillRect/>
          </a:stretch>
        </p:blipFill>
        <p:spPr>
          <a:xfrm>
            <a:off x="6746338" y="2582887"/>
            <a:ext cx="3721135" cy="3232736"/>
          </a:xfrm>
          <a:prstGeom prst="rect">
            <a:avLst/>
          </a:prstGeom>
        </p:spPr>
      </p:pic>
      <p:graphicFrame>
        <p:nvGraphicFramePr>
          <p:cNvPr id="7" name="TextBox 3">
            <a:extLst>
              <a:ext uri="{FF2B5EF4-FFF2-40B4-BE49-F238E27FC236}">
                <a16:creationId xmlns:a16="http://schemas.microsoft.com/office/drawing/2014/main" id="{F7A29DFA-4E7A-52BD-48C7-FB0741B0E5B5}"/>
              </a:ext>
            </a:extLst>
          </p:cNvPr>
          <p:cNvGraphicFramePr/>
          <p:nvPr/>
        </p:nvGraphicFramePr>
        <p:xfrm>
          <a:off x="838200" y="1892753"/>
          <a:ext cx="6096000" cy="39911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963238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F28DF4-08D5-4BC4-84A1-C0DCA66F4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A6D655-CE0C-4574-A4C2-6A0D142C53B8}"/>
              </a:ext>
            </a:extLst>
          </p:cNvPr>
          <p:cNvSpPr>
            <a:spLocks noGrp="1"/>
          </p:cNvSpPr>
          <p:nvPr>
            <p:ph type="title"/>
          </p:nvPr>
        </p:nvSpPr>
        <p:spPr>
          <a:xfrm>
            <a:off x="6420465" y="609600"/>
            <a:ext cx="5122606" cy="1905000"/>
          </a:xfrm>
        </p:spPr>
        <p:txBody>
          <a:bodyPr vert="horz" lIns="91440" tIns="45720" rIns="91440" bIns="45720" rtlCol="0" anchor="ctr">
            <a:normAutofit/>
          </a:bodyPr>
          <a:lstStyle/>
          <a:p>
            <a:r>
              <a:rPr lang="en-US">
                <a:gradFill flip="none" rotWithShape="1">
                  <a:gsLst>
                    <a:gs pos="0">
                      <a:sysClr val="window" lastClr="FFFFFF"/>
                    </a:gs>
                    <a:gs pos="100000">
                      <a:sysClr val="window" lastClr="FFFFFF">
                        <a:lumMod val="65000"/>
                      </a:sysClr>
                    </a:gs>
                  </a:gsLst>
                  <a:lin ang="5580000" scaled="0"/>
                  <a:tileRect/>
                </a:gradFill>
              </a:rPr>
              <a:t>Overview of literature (Triple Bottom Line)</a:t>
            </a:r>
          </a:p>
        </p:txBody>
      </p:sp>
      <p:sp>
        <p:nvSpPr>
          <p:cNvPr id="4" name="TextBox 3">
            <a:extLst>
              <a:ext uri="{FF2B5EF4-FFF2-40B4-BE49-F238E27FC236}">
                <a16:creationId xmlns:a16="http://schemas.microsoft.com/office/drawing/2014/main" id="{C04D5B8F-2350-4299-A875-02B2BAE0746E}"/>
              </a:ext>
            </a:extLst>
          </p:cNvPr>
          <p:cNvSpPr txBox="1"/>
          <p:nvPr/>
        </p:nvSpPr>
        <p:spPr>
          <a:xfrm>
            <a:off x="6420465" y="2666999"/>
            <a:ext cx="5122606" cy="3216276"/>
          </a:xfrm>
          <a:prstGeom prst="rect">
            <a:avLst/>
          </a:prstGeom>
        </p:spPr>
        <p:txBody>
          <a:bodyPr vert="horz" lIns="91440" tIns="45720" rIns="91440" bIns="45720" rtlCol="0" anchor="t">
            <a:normAutofit/>
          </a:bodyPr>
          <a:lstStyle/>
          <a:p>
            <a:pPr marL="285750" marR="0" indent="-285750">
              <a:spcBef>
                <a:spcPct val="20000"/>
              </a:spcBef>
              <a:spcAft>
                <a:spcPts val="600"/>
              </a:spcAft>
              <a:buClr>
                <a:schemeClr val="tx1"/>
              </a:buClr>
              <a:buSzPct val="100000"/>
              <a:buFont typeface="Arial"/>
              <a:buChar char="•"/>
            </a:pPr>
            <a:r>
              <a:rPr lang="en-US" cap="small">
                <a:gradFill flip="none" rotWithShape="1">
                  <a:gsLst>
                    <a:gs pos="0">
                      <a:sysClr val="window" lastClr="FFFFFF"/>
                    </a:gs>
                    <a:gs pos="100000">
                      <a:sysClr val="window" lastClr="FFFFFF">
                        <a:lumMod val="75000"/>
                      </a:sys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People are the first factor of the triple bottom line.</a:t>
            </a:r>
          </a:p>
          <a:p>
            <a:pPr marL="285750" marR="0" indent="-285750">
              <a:spcBef>
                <a:spcPct val="20000"/>
              </a:spcBef>
              <a:spcAft>
                <a:spcPts val="600"/>
              </a:spcAft>
              <a:buClr>
                <a:schemeClr val="tx1"/>
              </a:buClr>
              <a:buSzPct val="100000"/>
              <a:buFont typeface="Arial"/>
              <a:buChar char="•"/>
            </a:pPr>
            <a:r>
              <a:rPr lang="en-US" cap="small">
                <a:gradFill flip="none" rotWithShape="1">
                  <a:gsLst>
                    <a:gs pos="0">
                      <a:sysClr val="window" lastClr="FFFFFF"/>
                    </a:gs>
                    <a:gs pos="100000">
                      <a:sysClr val="window" lastClr="FFFFFF">
                        <a:lumMod val="75000"/>
                      </a:sys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In the hospitality industry, there are a lot of stakeholders (Jenkins, 2023).</a:t>
            </a:r>
          </a:p>
          <a:p>
            <a:pPr marL="285750" marR="0" indent="-285750">
              <a:spcBef>
                <a:spcPct val="20000"/>
              </a:spcBef>
              <a:spcAft>
                <a:spcPts val="600"/>
              </a:spcAft>
              <a:buClr>
                <a:schemeClr val="tx1"/>
              </a:buClr>
              <a:buSzPct val="100000"/>
              <a:buFont typeface="Arial"/>
              <a:buChar char="•"/>
            </a:pPr>
            <a:r>
              <a:rPr lang="en-US" cap="small">
                <a:gradFill flip="none" rotWithShape="1">
                  <a:gsLst>
                    <a:gs pos="0">
                      <a:sysClr val="window" lastClr="FFFFFF"/>
                    </a:gs>
                    <a:gs pos="100000">
                      <a:sysClr val="window" lastClr="FFFFFF">
                        <a:lumMod val="75000"/>
                      </a:sys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There is different need of the consumers in the industry </a:t>
            </a:r>
          </a:p>
        </p:txBody>
      </p:sp>
      <p:sp>
        <p:nvSpPr>
          <p:cNvPr id="12" name="Rounded Rectangle 7">
            <a:extLst>
              <a:ext uri="{FF2B5EF4-FFF2-40B4-BE49-F238E27FC236}">
                <a16:creationId xmlns:a16="http://schemas.microsoft.com/office/drawing/2014/main" id="{89AE0452-FADF-4CC9-8A9B-B5393D499F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924" y="620720"/>
            <a:ext cx="5441895" cy="5272133"/>
          </a:xfrm>
          <a:prstGeom prst="roundRect">
            <a:avLst>
              <a:gd name="adj" fmla="val 3812"/>
            </a:avLst>
          </a:prstGeom>
          <a:solidFill>
            <a:schemeClr val="bg1"/>
          </a:solid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8146203-64F9-449E-B1DA-F8D8B1BA4E93}"/>
              </a:ext>
            </a:extLst>
          </p:cNvPr>
          <p:cNvPicPr>
            <a:picLocks noChangeAspect="1"/>
          </p:cNvPicPr>
          <p:nvPr/>
        </p:nvPicPr>
        <p:blipFill>
          <a:blip r:embed="rId3"/>
          <a:stretch>
            <a:fillRect/>
          </a:stretch>
        </p:blipFill>
        <p:spPr>
          <a:xfrm>
            <a:off x="1339428" y="1115267"/>
            <a:ext cx="4068886" cy="4283039"/>
          </a:xfrm>
          <a:prstGeom prst="rect">
            <a:avLst/>
          </a:prstGeom>
        </p:spPr>
      </p:pic>
    </p:spTree>
    <p:extLst>
      <p:ext uri="{BB962C8B-B14F-4D97-AF65-F5344CB8AC3E}">
        <p14:creationId xmlns:p14="http://schemas.microsoft.com/office/powerpoint/2010/main" val="2928225701"/>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F28DF4-08D5-4BC4-84A1-C0DCA66F4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A6D655-CE0C-4574-A4C2-6A0D142C53B8}"/>
              </a:ext>
            </a:extLst>
          </p:cNvPr>
          <p:cNvSpPr>
            <a:spLocks noGrp="1"/>
          </p:cNvSpPr>
          <p:nvPr>
            <p:ph type="title"/>
          </p:nvPr>
        </p:nvSpPr>
        <p:spPr>
          <a:xfrm>
            <a:off x="6420465" y="609600"/>
            <a:ext cx="5122606" cy="1905000"/>
          </a:xfrm>
        </p:spPr>
        <p:txBody>
          <a:bodyPr vert="horz" lIns="91440" tIns="45720" rIns="91440" bIns="45720" rtlCol="0" anchor="ctr">
            <a:normAutofit/>
          </a:bodyPr>
          <a:lstStyle/>
          <a:p>
            <a:r>
              <a:rPr lang="en-US">
                <a:gradFill flip="none" rotWithShape="1">
                  <a:gsLst>
                    <a:gs pos="0">
                      <a:sysClr val="window" lastClr="FFFFFF"/>
                    </a:gs>
                    <a:gs pos="100000">
                      <a:sysClr val="window" lastClr="FFFFFF">
                        <a:lumMod val="65000"/>
                      </a:sysClr>
                    </a:gs>
                  </a:gsLst>
                  <a:lin ang="5580000" scaled="0"/>
                  <a:tileRect/>
                </a:gradFill>
              </a:rPr>
              <a:t>Overview of literature (Triple Bottom Line)</a:t>
            </a:r>
          </a:p>
        </p:txBody>
      </p:sp>
      <p:sp>
        <p:nvSpPr>
          <p:cNvPr id="4" name="TextBox 3">
            <a:extLst>
              <a:ext uri="{FF2B5EF4-FFF2-40B4-BE49-F238E27FC236}">
                <a16:creationId xmlns:a16="http://schemas.microsoft.com/office/drawing/2014/main" id="{9A243A91-4DC4-476B-90DB-8BC9B51826CF}"/>
              </a:ext>
            </a:extLst>
          </p:cNvPr>
          <p:cNvSpPr txBox="1"/>
          <p:nvPr/>
        </p:nvSpPr>
        <p:spPr>
          <a:xfrm>
            <a:off x="6420465" y="2666999"/>
            <a:ext cx="5122606" cy="3216276"/>
          </a:xfrm>
          <a:prstGeom prst="rect">
            <a:avLst/>
          </a:prstGeom>
        </p:spPr>
        <p:txBody>
          <a:bodyPr vert="horz" lIns="91440" tIns="45720" rIns="91440" bIns="45720" rtlCol="0" anchor="t">
            <a:normAutofit/>
          </a:bodyPr>
          <a:lstStyle/>
          <a:p>
            <a:pPr marL="342900" marR="0" indent="-342900">
              <a:spcBef>
                <a:spcPct val="20000"/>
              </a:spcBef>
              <a:spcAft>
                <a:spcPts val="600"/>
              </a:spcAft>
              <a:buClr>
                <a:schemeClr val="tx1"/>
              </a:buClr>
              <a:buSzPct val="100000"/>
              <a:buFont typeface="Arial"/>
              <a:buChar char="•"/>
            </a:pPr>
            <a:r>
              <a:rPr lang="en-US" cap="small">
                <a:gradFill flip="none" rotWithShape="1">
                  <a:gsLst>
                    <a:gs pos="0">
                      <a:sysClr val="window" lastClr="FFFFFF"/>
                    </a:gs>
                    <a:gs pos="100000">
                      <a:sysClr val="window" lastClr="FFFFFF">
                        <a:lumMod val="75000"/>
                      </a:sys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This dimension indicates the relationship between business and the environment.</a:t>
            </a:r>
          </a:p>
          <a:p>
            <a:pPr marL="342900" marR="0" indent="-342900">
              <a:spcBef>
                <a:spcPct val="20000"/>
              </a:spcBef>
              <a:spcAft>
                <a:spcPts val="600"/>
              </a:spcAft>
              <a:buClr>
                <a:schemeClr val="tx1"/>
              </a:buClr>
              <a:buSzPct val="100000"/>
              <a:buFont typeface="Arial"/>
              <a:buChar char="•"/>
            </a:pPr>
            <a:r>
              <a:rPr lang="en-US" cap="small">
                <a:gradFill flip="none" rotWithShape="1">
                  <a:gsLst>
                    <a:gs pos="0">
                      <a:sysClr val="window" lastClr="FFFFFF"/>
                    </a:gs>
                    <a:gs pos="100000">
                      <a:sysClr val="window" lastClr="FFFFFF">
                        <a:lumMod val="75000"/>
                      </a:sys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Businesses in the hospitality industry demonstrate poor performance in this dimension (Herremans, 2020).</a:t>
            </a:r>
          </a:p>
          <a:p>
            <a:pPr marL="342900" marR="0" indent="-342900">
              <a:spcBef>
                <a:spcPct val="20000"/>
              </a:spcBef>
              <a:spcAft>
                <a:spcPts val="600"/>
              </a:spcAft>
              <a:buClr>
                <a:schemeClr val="tx1"/>
              </a:buClr>
              <a:buSzPct val="100000"/>
              <a:buFont typeface="Arial"/>
              <a:buChar char="•"/>
            </a:pPr>
            <a:r>
              <a:rPr lang="en-US" cap="small">
                <a:gradFill flip="none" rotWithShape="1">
                  <a:gsLst>
                    <a:gs pos="0">
                      <a:sysClr val="window" lastClr="FFFFFF"/>
                    </a:gs>
                    <a:gs pos="100000">
                      <a:sysClr val="window" lastClr="FFFFFF">
                        <a:lumMod val="75000"/>
                      </a:sys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Deforestation can be seen as expansion.</a:t>
            </a:r>
          </a:p>
        </p:txBody>
      </p:sp>
      <p:sp>
        <p:nvSpPr>
          <p:cNvPr id="12" name="Rounded Rectangle 7">
            <a:extLst>
              <a:ext uri="{FF2B5EF4-FFF2-40B4-BE49-F238E27FC236}">
                <a16:creationId xmlns:a16="http://schemas.microsoft.com/office/drawing/2014/main" id="{89AE0452-FADF-4CC9-8A9B-B5393D499F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924" y="620720"/>
            <a:ext cx="5441895" cy="5272133"/>
          </a:xfrm>
          <a:prstGeom prst="roundRect">
            <a:avLst>
              <a:gd name="adj" fmla="val 3812"/>
            </a:avLst>
          </a:prstGeom>
          <a:solidFill>
            <a:schemeClr val="bg1"/>
          </a:solid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0565238-0991-4731-8D78-00BDC37783D6}"/>
              </a:ext>
            </a:extLst>
          </p:cNvPr>
          <p:cNvPicPr>
            <a:picLocks noChangeAspect="1"/>
          </p:cNvPicPr>
          <p:nvPr/>
        </p:nvPicPr>
        <p:blipFill>
          <a:blip r:embed="rId3"/>
          <a:stretch>
            <a:fillRect/>
          </a:stretch>
        </p:blipFill>
        <p:spPr>
          <a:xfrm>
            <a:off x="1148186" y="1771141"/>
            <a:ext cx="4451371" cy="2971290"/>
          </a:xfrm>
          <a:prstGeom prst="rect">
            <a:avLst/>
          </a:prstGeom>
        </p:spPr>
      </p:pic>
    </p:spTree>
    <p:extLst>
      <p:ext uri="{BB962C8B-B14F-4D97-AF65-F5344CB8AC3E}">
        <p14:creationId xmlns:p14="http://schemas.microsoft.com/office/powerpoint/2010/main" val="502336936"/>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EF8982E-02F0-4D24-85CB-98DEBCC322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A6D655-CE0C-4574-A4C2-6A0D142C53B8}"/>
              </a:ext>
            </a:extLst>
          </p:cNvPr>
          <p:cNvSpPr>
            <a:spLocks noGrp="1"/>
          </p:cNvSpPr>
          <p:nvPr>
            <p:ph type="title"/>
          </p:nvPr>
        </p:nvSpPr>
        <p:spPr>
          <a:xfrm>
            <a:off x="643192" y="609600"/>
            <a:ext cx="3643674" cy="1905000"/>
          </a:xfrm>
        </p:spPr>
        <p:txBody>
          <a:bodyPr vert="horz" lIns="91440" tIns="45720" rIns="91440" bIns="45720" rtlCol="0" anchor="ctr">
            <a:normAutofit/>
          </a:bodyPr>
          <a:lstStyle/>
          <a:p>
            <a:pPr algn="ctr"/>
            <a:r>
              <a:rPr lang="en-US" sz="2800">
                <a:gradFill flip="none" rotWithShape="1">
                  <a:gsLst>
                    <a:gs pos="0">
                      <a:sysClr val="window" lastClr="FFFFFF"/>
                    </a:gs>
                    <a:gs pos="100000">
                      <a:sysClr val="window" lastClr="FFFFFF">
                        <a:lumMod val="65000"/>
                      </a:sysClr>
                    </a:gs>
                  </a:gsLst>
                  <a:lin ang="5580000" scaled="0"/>
                  <a:tileRect/>
                </a:gradFill>
              </a:rPr>
              <a:t>Overview of literature (Triple Bottom Line)</a:t>
            </a:r>
          </a:p>
        </p:txBody>
      </p:sp>
      <p:sp>
        <p:nvSpPr>
          <p:cNvPr id="4" name="TextBox 3">
            <a:extLst>
              <a:ext uri="{FF2B5EF4-FFF2-40B4-BE49-F238E27FC236}">
                <a16:creationId xmlns:a16="http://schemas.microsoft.com/office/drawing/2014/main" id="{3C38F235-DD0F-414E-B5C7-DFA37A5EE650}"/>
              </a:ext>
            </a:extLst>
          </p:cNvPr>
          <p:cNvSpPr txBox="1"/>
          <p:nvPr/>
        </p:nvSpPr>
        <p:spPr>
          <a:xfrm>
            <a:off x="643192" y="2666999"/>
            <a:ext cx="3643674" cy="3216276"/>
          </a:xfrm>
          <a:prstGeom prst="rect">
            <a:avLst/>
          </a:prstGeom>
        </p:spPr>
        <p:txBody>
          <a:bodyPr vert="horz" lIns="91440" tIns="45720" rIns="91440" bIns="45720" rtlCol="0" anchor="t">
            <a:normAutofit/>
          </a:bodyPr>
          <a:lstStyle/>
          <a:p>
            <a:pPr marL="342900" marR="0" indent="-342900">
              <a:lnSpc>
                <a:spcPct val="90000"/>
              </a:lnSpc>
              <a:spcBef>
                <a:spcPct val="20000"/>
              </a:spcBef>
              <a:spcAft>
                <a:spcPts val="600"/>
              </a:spcAft>
              <a:buClr>
                <a:schemeClr val="tx1"/>
              </a:buClr>
              <a:buSzPct val="100000"/>
              <a:buFont typeface="Arial"/>
              <a:buChar char="•"/>
            </a:pPr>
            <a:r>
              <a:rPr lang="en-US" cap="small">
                <a:gradFill flip="none" rotWithShape="1">
                  <a:gsLst>
                    <a:gs pos="0">
                      <a:sysClr val="window" lastClr="FFFFFF"/>
                    </a:gs>
                    <a:gs pos="100000">
                      <a:sysClr val="window" lastClr="FFFFFF">
                        <a:lumMod val="75000"/>
                      </a:sys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Most of the businesses demonstrate a great performance in the bottom line.</a:t>
            </a:r>
          </a:p>
          <a:p>
            <a:pPr marL="342900" marR="0" indent="-342900">
              <a:lnSpc>
                <a:spcPct val="90000"/>
              </a:lnSpc>
              <a:spcBef>
                <a:spcPct val="20000"/>
              </a:spcBef>
              <a:spcAft>
                <a:spcPts val="600"/>
              </a:spcAft>
              <a:buClr>
                <a:schemeClr val="tx1"/>
              </a:buClr>
              <a:buSzPct val="100000"/>
              <a:buFont typeface="Arial"/>
              <a:buChar char="•"/>
            </a:pPr>
            <a:r>
              <a:rPr lang="en-US" cap="small">
                <a:gradFill flip="none" rotWithShape="1">
                  <a:gsLst>
                    <a:gs pos="0">
                      <a:sysClr val="window" lastClr="FFFFFF"/>
                    </a:gs>
                    <a:gs pos="100000">
                      <a:sysClr val="window" lastClr="FFFFFF">
                        <a:lumMod val="75000"/>
                      </a:sys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To increase performance businesses, increase their operations (Fuller, 2021). </a:t>
            </a:r>
          </a:p>
          <a:p>
            <a:pPr marL="342900" marR="0" indent="-342900">
              <a:lnSpc>
                <a:spcPct val="90000"/>
              </a:lnSpc>
              <a:spcBef>
                <a:spcPct val="20000"/>
              </a:spcBef>
              <a:spcAft>
                <a:spcPts val="600"/>
              </a:spcAft>
              <a:buClr>
                <a:schemeClr val="tx1"/>
              </a:buClr>
              <a:buSzPct val="100000"/>
              <a:buFont typeface="Arial"/>
              <a:buChar char="•"/>
            </a:pPr>
            <a:r>
              <a:rPr lang="en-US" cap="small">
                <a:gradFill flip="none" rotWithShape="1">
                  <a:gsLst>
                    <a:gs pos="0">
                      <a:sysClr val="window" lastClr="FFFFFF"/>
                    </a:gs>
                    <a:gs pos="100000">
                      <a:sysClr val="window" lastClr="FFFFFF">
                        <a:lumMod val="75000"/>
                      </a:sys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An increment in the use of energy is needed to demonstrate the increment in profitability.</a:t>
            </a:r>
          </a:p>
        </p:txBody>
      </p:sp>
      <p:sp>
        <p:nvSpPr>
          <p:cNvPr id="12" name="Rounded Rectangle 7">
            <a:extLst>
              <a:ext uri="{FF2B5EF4-FFF2-40B4-BE49-F238E27FC236}">
                <a16:creationId xmlns:a16="http://schemas.microsoft.com/office/drawing/2014/main" id="{2CB72970-2D5B-4516-9F76-B1220A77B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0994" y="620720"/>
            <a:ext cx="6929447" cy="5272133"/>
          </a:xfrm>
          <a:prstGeom prst="roundRect">
            <a:avLst>
              <a:gd name="adj" fmla="val 3812"/>
            </a:avLst>
          </a:prstGeom>
          <a:solidFill>
            <a:schemeClr val="bg1"/>
          </a:solid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5" name="Picture 4">
            <a:extLst>
              <a:ext uri="{FF2B5EF4-FFF2-40B4-BE49-F238E27FC236}">
                <a16:creationId xmlns:a16="http://schemas.microsoft.com/office/drawing/2014/main" id="{07BA8300-6626-495E-B1A2-49287DC503EB}"/>
              </a:ext>
            </a:extLst>
          </p:cNvPr>
          <p:cNvPicPr>
            <a:picLocks noChangeAspect="1"/>
          </p:cNvPicPr>
          <p:nvPr/>
        </p:nvPicPr>
        <p:blipFill>
          <a:blip r:embed="rId3"/>
          <a:stretch>
            <a:fillRect/>
          </a:stretch>
        </p:blipFill>
        <p:spPr>
          <a:xfrm>
            <a:off x="5128626" y="1587798"/>
            <a:ext cx="5934182" cy="3337977"/>
          </a:xfrm>
          <a:prstGeom prst="rect">
            <a:avLst/>
          </a:prstGeom>
        </p:spPr>
      </p:pic>
    </p:spTree>
    <p:extLst>
      <p:ext uri="{BB962C8B-B14F-4D97-AF65-F5344CB8AC3E}">
        <p14:creationId xmlns:p14="http://schemas.microsoft.com/office/powerpoint/2010/main" val="2052904048"/>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8039AC8D-4276-496E-894F-4EC0A4931915}"/>
              </a:ext>
            </a:extLst>
          </p:cNvPr>
          <p:cNvPicPr>
            <a:picLocks noChangeAspect="1"/>
          </p:cNvPicPr>
          <p:nvPr/>
        </p:nvPicPr>
        <p:blipFill rotWithShape="1">
          <a:blip r:embed="rId4">
            <a:alphaModFix amt="15000"/>
          </a:blip>
          <a:srcRect t="1747"/>
          <a:stretch/>
        </p:blipFill>
        <p:spPr>
          <a:xfrm>
            <a:off x="20" y="10"/>
            <a:ext cx="12191980" cy="6857990"/>
          </a:xfrm>
          <a:prstGeom prst="rect">
            <a:avLst/>
          </a:prstGeom>
        </p:spPr>
      </p:pic>
      <p:sp>
        <p:nvSpPr>
          <p:cNvPr id="2" name="Title 1">
            <a:extLst>
              <a:ext uri="{FF2B5EF4-FFF2-40B4-BE49-F238E27FC236}">
                <a16:creationId xmlns:a16="http://schemas.microsoft.com/office/drawing/2014/main" id="{23A6D655-CE0C-4574-A4C2-6A0D142C53B8}"/>
              </a:ext>
            </a:extLst>
          </p:cNvPr>
          <p:cNvSpPr>
            <a:spLocks noGrp="1"/>
          </p:cNvSpPr>
          <p:nvPr>
            <p:ph type="title"/>
          </p:nvPr>
        </p:nvSpPr>
        <p:spPr>
          <a:xfrm>
            <a:off x="1141413" y="609600"/>
            <a:ext cx="9905998" cy="1905000"/>
          </a:xfrm>
        </p:spPr>
        <p:txBody>
          <a:bodyPr vert="horz" lIns="91440" tIns="45720" rIns="91440" bIns="45720" rtlCol="0" anchor="ctr">
            <a:normAutofit/>
          </a:bodyPr>
          <a:lstStyle/>
          <a:p>
            <a:r>
              <a:rPr lang="en-US"/>
              <a:t>Contemporary issues related to energy use and management responses</a:t>
            </a:r>
          </a:p>
        </p:txBody>
      </p:sp>
      <p:sp>
        <p:nvSpPr>
          <p:cNvPr id="6" name="TextBox 5">
            <a:extLst>
              <a:ext uri="{FF2B5EF4-FFF2-40B4-BE49-F238E27FC236}">
                <a16:creationId xmlns:a16="http://schemas.microsoft.com/office/drawing/2014/main" id="{2A9B3C50-3B39-40CE-BC11-811F56EC5316}"/>
              </a:ext>
            </a:extLst>
          </p:cNvPr>
          <p:cNvSpPr txBox="1"/>
          <p:nvPr/>
        </p:nvSpPr>
        <p:spPr>
          <a:xfrm>
            <a:off x="1141413" y="2666999"/>
            <a:ext cx="9905998" cy="3124201"/>
          </a:xfrm>
          <a:prstGeom prst="rect">
            <a:avLst/>
          </a:prstGeom>
        </p:spPr>
        <p:txBody>
          <a:bodyPr vert="horz" lIns="91440" tIns="45720" rIns="91440" bIns="45720" rtlCol="0" anchor="ctr">
            <a:normAutofit/>
          </a:bodyPr>
          <a:lstStyle/>
          <a:p>
            <a:pPr marL="285750" marR="0" indent="-285750">
              <a:spcBef>
                <a:spcPct val="20000"/>
              </a:spcBef>
              <a:spcAft>
                <a:spcPts val="600"/>
              </a:spcAft>
              <a:buClr>
                <a:schemeClr val="tx1"/>
              </a:buClr>
              <a:buSzPct val="100000"/>
              <a:buFont typeface="Arial"/>
              <a:buChar char="•"/>
            </a:pPr>
            <a:r>
              <a:rPr lang="en-US"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Lack of supply of fuel can be seen in the UK.</a:t>
            </a:r>
          </a:p>
          <a:p>
            <a:pPr marL="285750" marR="0" indent="-285750">
              <a:spcBef>
                <a:spcPct val="20000"/>
              </a:spcBef>
              <a:spcAft>
                <a:spcPts val="600"/>
              </a:spcAft>
              <a:buClr>
                <a:schemeClr val="tx1"/>
              </a:buClr>
              <a:buSzPct val="100000"/>
              <a:buFont typeface="Arial"/>
              <a:buChar char="•"/>
            </a:pPr>
            <a:r>
              <a:rPr lang="en-US"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The price of electricity became 16.84p.</a:t>
            </a:r>
          </a:p>
          <a:p>
            <a:pPr marL="285750" marR="0" indent="-285750">
              <a:spcBef>
                <a:spcPct val="20000"/>
              </a:spcBef>
              <a:spcAft>
                <a:spcPts val="600"/>
              </a:spcAft>
              <a:buClr>
                <a:schemeClr val="tx1"/>
              </a:buClr>
              <a:buSzPct val="100000"/>
              <a:buFont typeface="Arial"/>
              <a:buChar char="•"/>
            </a:pPr>
            <a:r>
              <a:rPr lang="en-US"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Fuel price became average 155p.</a:t>
            </a:r>
          </a:p>
        </p:txBody>
      </p:sp>
    </p:spTree>
    <p:extLst>
      <p:ext uri="{BB962C8B-B14F-4D97-AF65-F5344CB8AC3E}">
        <p14:creationId xmlns:p14="http://schemas.microsoft.com/office/powerpoint/2010/main" val="24337944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6D655-CE0C-4574-A4C2-6A0D142C53B8}"/>
              </a:ext>
            </a:extLst>
          </p:cNvPr>
          <p:cNvSpPr>
            <a:spLocks noGrp="1"/>
          </p:cNvSpPr>
          <p:nvPr>
            <p:ph type="title"/>
          </p:nvPr>
        </p:nvSpPr>
        <p:spPr>
          <a:xfrm>
            <a:off x="643192" y="609600"/>
            <a:ext cx="3643674" cy="1905000"/>
          </a:xfrm>
        </p:spPr>
        <p:txBody>
          <a:bodyPr vert="horz" lIns="91440" tIns="45720" rIns="91440" bIns="45720" rtlCol="0" anchor="ctr">
            <a:normAutofit/>
          </a:bodyPr>
          <a:lstStyle/>
          <a:p>
            <a:pPr>
              <a:lnSpc>
                <a:spcPct val="90000"/>
              </a:lnSpc>
            </a:pPr>
            <a:r>
              <a:rPr lang="en-US" sz="2600"/>
              <a:t>Contemporary issues related to energy use and management responses</a:t>
            </a:r>
          </a:p>
        </p:txBody>
      </p:sp>
      <p:sp>
        <p:nvSpPr>
          <p:cNvPr id="6" name="TextBox 5">
            <a:extLst>
              <a:ext uri="{FF2B5EF4-FFF2-40B4-BE49-F238E27FC236}">
                <a16:creationId xmlns:a16="http://schemas.microsoft.com/office/drawing/2014/main" id="{7CD9D572-1841-4968-93BF-9CDBE8D76816}"/>
              </a:ext>
            </a:extLst>
          </p:cNvPr>
          <p:cNvSpPr txBox="1"/>
          <p:nvPr/>
        </p:nvSpPr>
        <p:spPr>
          <a:xfrm>
            <a:off x="643192" y="2666999"/>
            <a:ext cx="3643674" cy="3216276"/>
          </a:xfrm>
          <a:prstGeom prst="rect">
            <a:avLst/>
          </a:prstGeom>
        </p:spPr>
        <p:txBody>
          <a:bodyPr vert="horz" lIns="91440" tIns="45720" rIns="91440" bIns="45720" rtlCol="0" anchor="ctr">
            <a:normAutofit/>
          </a:bodyPr>
          <a:lstStyle/>
          <a:p>
            <a:pPr marL="457200" marR="0" indent="-457200">
              <a:lnSpc>
                <a:spcPct val="90000"/>
              </a:lnSpc>
              <a:spcBef>
                <a:spcPct val="20000"/>
              </a:spcBef>
              <a:spcAft>
                <a:spcPts val="600"/>
              </a:spcAft>
              <a:buClr>
                <a:schemeClr val="tx1"/>
              </a:buClr>
              <a:buSzPct val="100000"/>
              <a:buFont typeface="Arial"/>
              <a:buChar char="•"/>
            </a:pPr>
            <a:r>
              <a:rPr lang="en-US"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There are no operations to measure and monitor energy consumption.</a:t>
            </a:r>
          </a:p>
          <a:p>
            <a:pPr marL="457200" marR="0" indent="-457200">
              <a:lnSpc>
                <a:spcPct val="90000"/>
              </a:lnSpc>
              <a:spcBef>
                <a:spcPct val="20000"/>
              </a:spcBef>
              <a:spcAft>
                <a:spcPts val="600"/>
              </a:spcAft>
              <a:buClr>
                <a:schemeClr val="tx1"/>
              </a:buClr>
              <a:buSzPct val="100000"/>
              <a:buFont typeface="Arial"/>
              <a:buChar char="•"/>
            </a:pPr>
            <a:r>
              <a:rPr lang="en-US"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Lack of monitoring of energy use reduced the effectiveness of energy saving (Carl, 2022).</a:t>
            </a:r>
          </a:p>
          <a:p>
            <a:pPr marL="457200" marR="0" indent="-457200">
              <a:lnSpc>
                <a:spcPct val="90000"/>
              </a:lnSpc>
              <a:spcBef>
                <a:spcPct val="20000"/>
              </a:spcBef>
              <a:spcAft>
                <a:spcPts val="600"/>
              </a:spcAft>
              <a:buClr>
                <a:schemeClr val="tx1"/>
              </a:buClr>
              <a:buSzPct val="100000"/>
              <a:buFont typeface="Arial"/>
              <a:buChar char="•"/>
            </a:pPr>
            <a:r>
              <a:rPr lang="en-US"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It becomes hard to use renewable sources of energy and monitor performance.</a:t>
            </a:r>
          </a:p>
        </p:txBody>
      </p:sp>
      <p:pic>
        <p:nvPicPr>
          <p:cNvPr id="8" name="Picture 7">
            <a:extLst>
              <a:ext uri="{FF2B5EF4-FFF2-40B4-BE49-F238E27FC236}">
                <a16:creationId xmlns:a16="http://schemas.microsoft.com/office/drawing/2014/main" id="{E08265BA-8E6D-49A2-8044-11024DB94F82}"/>
              </a:ext>
            </a:extLst>
          </p:cNvPr>
          <p:cNvPicPr>
            <a:picLocks noChangeAspect="1"/>
          </p:cNvPicPr>
          <p:nvPr/>
        </p:nvPicPr>
        <p:blipFill rotWithShape="1">
          <a:blip r:embed="rId4"/>
          <a:srcRect l="5602" r="12679" b="-1"/>
          <a:stretch/>
        </p:blipFill>
        <p:spPr>
          <a:xfrm>
            <a:off x="4630994" y="645106"/>
            <a:ext cx="6916633" cy="5247747"/>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31067064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6D655-CE0C-4574-A4C2-6A0D142C53B8}"/>
              </a:ext>
            </a:extLst>
          </p:cNvPr>
          <p:cNvSpPr>
            <a:spLocks noGrp="1"/>
          </p:cNvSpPr>
          <p:nvPr>
            <p:ph type="title"/>
          </p:nvPr>
        </p:nvSpPr>
        <p:spPr>
          <a:xfrm>
            <a:off x="6420465" y="609600"/>
            <a:ext cx="5122606" cy="1905000"/>
          </a:xfrm>
        </p:spPr>
        <p:txBody>
          <a:bodyPr vert="horz" lIns="91440" tIns="45720" rIns="91440" bIns="45720" rtlCol="0" anchor="ctr">
            <a:normAutofit/>
          </a:bodyPr>
          <a:lstStyle/>
          <a:p>
            <a:pPr>
              <a:lnSpc>
                <a:spcPct val="90000"/>
              </a:lnSpc>
            </a:pPr>
            <a:r>
              <a:rPr lang="en-US"/>
              <a:t>Contemporary issues related to energy use and management responses</a:t>
            </a:r>
          </a:p>
        </p:txBody>
      </p:sp>
      <p:sp>
        <p:nvSpPr>
          <p:cNvPr id="4" name="TextBox 3">
            <a:extLst>
              <a:ext uri="{FF2B5EF4-FFF2-40B4-BE49-F238E27FC236}">
                <a16:creationId xmlns:a16="http://schemas.microsoft.com/office/drawing/2014/main" id="{C4BDD1BA-263C-4148-B156-2B584AB3B55B}"/>
              </a:ext>
            </a:extLst>
          </p:cNvPr>
          <p:cNvSpPr txBox="1"/>
          <p:nvPr/>
        </p:nvSpPr>
        <p:spPr>
          <a:xfrm>
            <a:off x="6420465" y="2666999"/>
            <a:ext cx="5122606" cy="3216276"/>
          </a:xfrm>
          <a:prstGeom prst="rect">
            <a:avLst/>
          </a:prstGeom>
        </p:spPr>
        <p:txBody>
          <a:bodyPr vert="horz" lIns="91440" tIns="45720" rIns="91440" bIns="45720" rtlCol="0" anchor="t">
            <a:normAutofit/>
          </a:bodyPr>
          <a:lstStyle/>
          <a:p>
            <a:pPr marL="285750" marR="0" indent="-285750">
              <a:spcBef>
                <a:spcPct val="20000"/>
              </a:spcBef>
              <a:spcAft>
                <a:spcPts val="600"/>
              </a:spcAft>
              <a:buClr>
                <a:schemeClr val="tx1"/>
              </a:buClr>
              <a:buSzPct val="100000"/>
              <a:buFont typeface="Arial"/>
              <a:buChar char="•"/>
            </a:pPr>
            <a:r>
              <a:rPr lang="en-US"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Businesses face issue on saving energy for future use.</a:t>
            </a:r>
          </a:p>
          <a:p>
            <a:pPr marL="285750" marR="0" indent="-285750">
              <a:spcBef>
                <a:spcPct val="20000"/>
              </a:spcBef>
              <a:spcAft>
                <a:spcPts val="600"/>
              </a:spcAft>
              <a:buClr>
                <a:schemeClr val="tx1"/>
              </a:buClr>
              <a:buSzPct val="100000"/>
              <a:buFont typeface="Arial"/>
              <a:buChar char="•"/>
            </a:pPr>
            <a:r>
              <a:rPr lang="en-US"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The government has regulations on storing fossil fuels. </a:t>
            </a:r>
          </a:p>
          <a:p>
            <a:pPr marL="285750" marR="0" indent="-285750">
              <a:spcBef>
                <a:spcPct val="20000"/>
              </a:spcBef>
              <a:spcAft>
                <a:spcPts val="600"/>
              </a:spcAft>
              <a:buClr>
                <a:schemeClr val="tx1"/>
              </a:buClr>
              <a:buSzPct val="100000"/>
              <a:buFont typeface="Arial"/>
              <a:buChar char="•"/>
            </a:pPr>
            <a:r>
              <a:rPr lang="en-US"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The cost of batteries for saving energy is high. </a:t>
            </a:r>
          </a:p>
        </p:txBody>
      </p:sp>
      <p:pic>
        <p:nvPicPr>
          <p:cNvPr id="5" name="Picture 4">
            <a:extLst>
              <a:ext uri="{FF2B5EF4-FFF2-40B4-BE49-F238E27FC236}">
                <a16:creationId xmlns:a16="http://schemas.microsoft.com/office/drawing/2014/main" id="{9582E27E-F307-4645-9D11-C74FBF8F36E2}"/>
              </a:ext>
            </a:extLst>
          </p:cNvPr>
          <p:cNvPicPr>
            <a:picLocks noChangeAspect="1"/>
          </p:cNvPicPr>
          <p:nvPr/>
        </p:nvPicPr>
        <p:blipFill>
          <a:blip r:embed="rId4"/>
          <a:stretch>
            <a:fillRect/>
          </a:stretch>
        </p:blipFill>
        <p:spPr>
          <a:xfrm>
            <a:off x="643192" y="1538765"/>
            <a:ext cx="5451627" cy="3460429"/>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21580436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8775025-7ECB-4458-BBCE-0F67B8B235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A6D655-CE0C-4574-A4C2-6A0D142C53B8}"/>
              </a:ext>
            </a:extLst>
          </p:cNvPr>
          <p:cNvSpPr>
            <a:spLocks noGrp="1"/>
          </p:cNvSpPr>
          <p:nvPr>
            <p:ph type="title"/>
          </p:nvPr>
        </p:nvSpPr>
        <p:spPr>
          <a:xfrm>
            <a:off x="643191" y="609600"/>
            <a:ext cx="6573685" cy="1905000"/>
          </a:xfrm>
        </p:spPr>
        <p:txBody>
          <a:bodyPr vert="horz" lIns="91440" tIns="45720" rIns="91440" bIns="45720" rtlCol="0" anchor="ctr">
            <a:normAutofit/>
          </a:bodyPr>
          <a:lstStyle/>
          <a:p>
            <a:r>
              <a:rPr lang="en-US">
                <a:gradFill flip="none" rotWithShape="1">
                  <a:gsLst>
                    <a:gs pos="0">
                      <a:sysClr val="window" lastClr="FFFFFF"/>
                    </a:gs>
                    <a:gs pos="100000">
                      <a:sysClr val="window" lastClr="FFFFFF">
                        <a:lumMod val="65000"/>
                      </a:sysClr>
                    </a:gs>
                  </a:gsLst>
                  <a:lin ang="5580000" scaled="0"/>
                  <a:tileRect/>
                </a:gradFill>
              </a:rPr>
              <a:t>Recommendations for the hospitality industry </a:t>
            </a:r>
          </a:p>
        </p:txBody>
      </p:sp>
      <p:sp>
        <p:nvSpPr>
          <p:cNvPr id="4" name="TextBox 3">
            <a:extLst>
              <a:ext uri="{FF2B5EF4-FFF2-40B4-BE49-F238E27FC236}">
                <a16:creationId xmlns:a16="http://schemas.microsoft.com/office/drawing/2014/main" id="{B968E7AA-669E-47FD-8C01-683F305E49E5}"/>
              </a:ext>
            </a:extLst>
          </p:cNvPr>
          <p:cNvSpPr txBox="1"/>
          <p:nvPr/>
        </p:nvSpPr>
        <p:spPr>
          <a:xfrm>
            <a:off x="643192" y="2666999"/>
            <a:ext cx="6393712" cy="3216276"/>
          </a:xfrm>
          <a:prstGeom prst="rect">
            <a:avLst/>
          </a:prstGeom>
        </p:spPr>
        <p:txBody>
          <a:bodyPr vert="horz" lIns="91440" tIns="45720" rIns="91440" bIns="45720" rtlCol="0" anchor="ctr">
            <a:normAutofit/>
          </a:bodyPr>
          <a:lstStyle/>
          <a:p>
            <a:pPr marL="285750" marR="0" indent="-285750">
              <a:spcBef>
                <a:spcPct val="20000"/>
              </a:spcBef>
              <a:spcAft>
                <a:spcPts val="600"/>
              </a:spcAft>
              <a:buClr>
                <a:schemeClr val="tx1"/>
              </a:buClr>
              <a:buSzPct val="100000"/>
              <a:buFont typeface="Arial"/>
              <a:buChar char="•"/>
            </a:pPr>
            <a:r>
              <a:rPr lang="en-US" cap="small">
                <a:gradFill flip="none" rotWithShape="1">
                  <a:gsLst>
                    <a:gs pos="0">
                      <a:sysClr val="window" lastClr="FFFFFF"/>
                    </a:gs>
                    <a:gs pos="100000">
                      <a:sysClr val="window" lastClr="FFFFFF">
                        <a:lumMod val="75000"/>
                      </a:sys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Businesses should increase the use of renewable sources of energy.</a:t>
            </a:r>
          </a:p>
          <a:p>
            <a:pPr marL="285750" marR="0" indent="-285750">
              <a:spcBef>
                <a:spcPct val="20000"/>
              </a:spcBef>
              <a:spcAft>
                <a:spcPts val="600"/>
              </a:spcAft>
              <a:buClr>
                <a:schemeClr val="tx1"/>
              </a:buClr>
              <a:buSzPct val="100000"/>
              <a:buFont typeface="Arial"/>
              <a:buChar char="•"/>
            </a:pPr>
            <a:r>
              <a:rPr lang="en-US" cap="small">
                <a:gradFill flip="none" rotWithShape="1">
                  <a:gsLst>
                    <a:gs pos="0">
                      <a:sysClr val="window" lastClr="FFFFFF"/>
                    </a:gs>
                    <a:gs pos="100000">
                      <a:sysClr val="window" lastClr="FFFFFF">
                        <a:lumMod val="75000"/>
                      </a:sys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Businesses should automate the monitoring process of energy (Ahmed and Sarkar, 2019).</a:t>
            </a:r>
          </a:p>
          <a:p>
            <a:pPr marL="285750" marR="0" indent="-285750">
              <a:spcBef>
                <a:spcPct val="20000"/>
              </a:spcBef>
              <a:spcAft>
                <a:spcPts val="600"/>
              </a:spcAft>
              <a:buClr>
                <a:schemeClr val="tx1"/>
              </a:buClr>
              <a:buSzPct val="100000"/>
              <a:buFont typeface="Arial"/>
              <a:buChar char="•"/>
            </a:pPr>
            <a:r>
              <a:rPr lang="en-US" cap="small">
                <a:gradFill flip="none" rotWithShape="1">
                  <a:gsLst>
                    <a:gs pos="0">
                      <a:sysClr val="window" lastClr="FFFFFF"/>
                    </a:gs>
                    <a:gs pos="100000">
                      <a:sysClr val="window" lastClr="FFFFFF">
                        <a:lumMod val="75000"/>
                      </a:sys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Businesses should create awareness among the people to increase sustainability. </a:t>
            </a:r>
          </a:p>
        </p:txBody>
      </p:sp>
      <p:sp>
        <p:nvSpPr>
          <p:cNvPr id="12" name="Rounded Rectangle 7">
            <a:extLst>
              <a:ext uri="{FF2B5EF4-FFF2-40B4-BE49-F238E27FC236}">
                <a16:creationId xmlns:a16="http://schemas.microsoft.com/office/drawing/2014/main" id="{DC1507B9-61AE-4D79-BA04-EF381B54EB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0839" y="620720"/>
            <a:ext cx="4001315" cy="5272133"/>
          </a:xfrm>
          <a:prstGeom prst="roundRect">
            <a:avLst>
              <a:gd name="adj" fmla="val 3812"/>
            </a:avLst>
          </a:prstGeom>
          <a:solidFill>
            <a:schemeClr val="bg1"/>
          </a:solid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2E32111-7D72-49B1-8B49-6FEA73BD2C0E}"/>
              </a:ext>
            </a:extLst>
          </p:cNvPr>
          <p:cNvPicPr>
            <a:picLocks noChangeAspect="1"/>
          </p:cNvPicPr>
          <p:nvPr/>
        </p:nvPicPr>
        <p:blipFill>
          <a:blip r:embed="rId3"/>
          <a:stretch>
            <a:fillRect/>
          </a:stretch>
        </p:blipFill>
        <p:spPr>
          <a:xfrm>
            <a:off x="8054715" y="1705092"/>
            <a:ext cx="3033562" cy="3103388"/>
          </a:xfrm>
          <a:prstGeom prst="rect">
            <a:avLst/>
          </a:prstGeom>
        </p:spPr>
      </p:pic>
    </p:spTree>
    <p:extLst>
      <p:ext uri="{BB962C8B-B14F-4D97-AF65-F5344CB8AC3E}">
        <p14:creationId xmlns:p14="http://schemas.microsoft.com/office/powerpoint/2010/main" val="1184037549"/>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6" name="Picture 5" descr="One glowing fluorescent bulb amonst unlit incandescent bulbs">
            <a:extLst>
              <a:ext uri="{FF2B5EF4-FFF2-40B4-BE49-F238E27FC236}">
                <a16:creationId xmlns:a16="http://schemas.microsoft.com/office/drawing/2014/main" id="{779432DF-58DA-6B92-78E8-E1317A273AFF}"/>
              </a:ext>
            </a:extLst>
          </p:cNvPr>
          <p:cNvPicPr>
            <a:picLocks noChangeAspect="1"/>
          </p:cNvPicPr>
          <p:nvPr/>
        </p:nvPicPr>
        <p:blipFill rotWithShape="1">
          <a:blip r:embed="rId3">
            <a:alphaModFix amt="15000"/>
          </a:blip>
          <a:srcRect t="10383" b="14617"/>
          <a:stretch/>
        </p:blipFill>
        <p:spPr>
          <a:xfrm>
            <a:off x="20" y="10"/>
            <a:ext cx="12191980" cy="6857990"/>
          </a:xfrm>
          <a:prstGeom prst="rect">
            <a:avLst/>
          </a:prstGeom>
        </p:spPr>
      </p:pic>
      <p:sp>
        <p:nvSpPr>
          <p:cNvPr id="2" name="Title 1">
            <a:extLst>
              <a:ext uri="{FF2B5EF4-FFF2-40B4-BE49-F238E27FC236}">
                <a16:creationId xmlns:a16="http://schemas.microsoft.com/office/drawing/2014/main" id="{23A6D655-CE0C-4574-A4C2-6A0D142C53B8}"/>
              </a:ext>
            </a:extLst>
          </p:cNvPr>
          <p:cNvSpPr>
            <a:spLocks noGrp="1"/>
          </p:cNvSpPr>
          <p:nvPr>
            <p:ph type="title"/>
          </p:nvPr>
        </p:nvSpPr>
        <p:spPr>
          <a:xfrm>
            <a:off x="1141413" y="609600"/>
            <a:ext cx="9905998" cy="1905000"/>
          </a:xfrm>
        </p:spPr>
        <p:txBody>
          <a:bodyPr vert="horz" lIns="91440" tIns="45720" rIns="91440" bIns="45720" rtlCol="0" anchor="ctr">
            <a:normAutofit/>
          </a:bodyPr>
          <a:lstStyle/>
          <a:p>
            <a:r>
              <a:rPr lang="en-US"/>
              <a:t>Conclusion </a:t>
            </a:r>
          </a:p>
        </p:txBody>
      </p:sp>
      <p:sp>
        <p:nvSpPr>
          <p:cNvPr id="4" name="TextBox 3">
            <a:extLst>
              <a:ext uri="{FF2B5EF4-FFF2-40B4-BE49-F238E27FC236}">
                <a16:creationId xmlns:a16="http://schemas.microsoft.com/office/drawing/2014/main" id="{011D5E85-0CFC-495F-A045-6A4CF00D0538}"/>
              </a:ext>
            </a:extLst>
          </p:cNvPr>
          <p:cNvSpPr txBox="1"/>
          <p:nvPr/>
        </p:nvSpPr>
        <p:spPr>
          <a:xfrm>
            <a:off x="1141413" y="2666999"/>
            <a:ext cx="9905998" cy="3124201"/>
          </a:xfrm>
          <a:prstGeom prst="rect">
            <a:avLst/>
          </a:prstGeom>
        </p:spPr>
        <p:txBody>
          <a:bodyPr vert="horz" lIns="91440" tIns="45720" rIns="91440" bIns="45720" rtlCol="0" anchor="ctr">
            <a:normAutofit/>
          </a:bodyPr>
          <a:lstStyle/>
          <a:p>
            <a:pPr marL="0" marR="0">
              <a:spcBef>
                <a:spcPct val="20000"/>
              </a:spcBef>
              <a:spcAft>
                <a:spcPts val="600"/>
              </a:spcAft>
              <a:buClr>
                <a:schemeClr val="tx1"/>
              </a:buClr>
              <a:buSzPct val="100000"/>
              <a:buFont typeface="Arial"/>
              <a:buChar char="•"/>
            </a:pPr>
            <a:r>
              <a:rPr lang="en-US"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The use of energy is a great sustainability issue faced by the hospitality industry. There are many external factors that impacts on the use of energy and crate sustainability issues. However, some of the external factors influence businesses to make proper use of energy. Businesses demonstrate different performance in the triple bottom line. Cost of energy, monitoring the use, and saving energy for the future is a great challenge for the businesses. They should create awareness and increase the use of renewable sources of energy to reduce the issue. </a:t>
            </a:r>
          </a:p>
        </p:txBody>
      </p:sp>
    </p:spTree>
    <p:extLst>
      <p:ext uri="{BB962C8B-B14F-4D97-AF65-F5344CB8AC3E}">
        <p14:creationId xmlns:p14="http://schemas.microsoft.com/office/powerpoint/2010/main" val="3410575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6" name="Picture 5" descr="Graph on document with pen">
            <a:extLst>
              <a:ext uri="{FF2B5EF4-FFF2-40B4-BE49-F238E27FC236}">
                <a16:creationId xmlns:a16="http://schemas.microsoft.com/office/drawing/2014/main" id="{090C643D-03EB-0516-020A-D00700AFE09D}"/>
              </a:ext>
            </a:extLst>
          </p:cNvPr>
          <p:cNvPicPr>
            <a:picLocks noChangeAspect="1"/>
          </p:cNvPicPr>
          <p:nvPr/>
        </p:nvPicPr>
        <p:blipFill rotWithShape="1">
          <a:blip r:embed="rId3">
            <a:alphaModFix amt="15000"/>
          </a:blip>
          <a:srcRect t="1510" b="14220"/>
          <a:stretch/>
        </p:blipFill>
        <p:spPr>
          <a:xfrm>
            <a:off x="20" y="10"/>
            <a:ext cx="12191980" cy="6857990"/>
          </a:xfrm>
          <a:prstGeom prst="rect">
            <a:avLst/>
          </a:prstGeom>
        </p:spPr>
      </p:pic>
      <p:sp>
        <p:nvSpPr>
          <p:cNvPr id="2" name="Title 1">
            <a:extLst>
              <a:ext uri="{FF2B5EF4-FFF2-40B4-BE49-F238E27FC236}">
                <a16:creationId xmlns:a16="http://schemas.microsoft.com/office/drawing/2014/main" id="{23A6D655-CE0C-4574-A4C2-6A0D142C53B8}"/>
              </a:ext>
            </a:extLst>
          </p:cNvPr>
          <p:cNvSpPr>
            <a:spLocks noGrp="1"/>
          </p:cNvSpPr>
          <p:nvPr>
            <p:ph type="title"/>
          </p:nvPr>
        </p:nvSpPr>
        <p:spPr>
          <a:xfrm>
            <a:off x="1141413" y="609600"/>
            <a:ext cx="9905998" cy="1905000"/>
          </a:xfrm>
        </p:spPr>
        <p:txBody>
          <a:bodyPr vert="horz" lIns="91440" tIns="45720" rIns="91440" bIns="45720" rtlCol="0" anchor="ctr">
            <a:normAutofit/>
          </a:bodyPr>
          <a:lstStyle/>
          <a:p>
            <a:r>
              <a:rPr lang="en-US"/>
              <a:t>References </a:t>
            </a:r>
          </a:p>
        </p:txBody>
      </p:sp>
      <p:sp>
        <p:nvSpPr>
          <p:cNvPr id="4" name="TextBox 3">
            <a:extLst>
              <a:ext uri="{FF2B5EF4-FFF2-40B4-BE49-F238E27FC236}">
                <a16:creationId xmlns:a16="http://schemas.microsoft.com/office/drawing/2014/main" id="{6E49378E-586F-4B1D-82E7-5B8AFA6C9FEF}"/>
              </a:ext>
            </a:extLst>
          </p:cNvPr>
          <p:cNvSpPr txBox="1"/>
          <p:nvPr/>
        </p:nvSpPr>
        <p:spPr>
          <a:xfrm>
            <a:off x="1141413" y="2666999"/>
            <a:ext cx="9905998" cy="3124201"/>
          </a:xfrm>
          <a:prstGeom prst="rect">
            <a:avLst/>
          </a:prstGeom>
        </p:spPr>
        <p:txBody>
          <a:bodyPr vert="horz" lIns="91440" tIns="45720" rIns="91440" bIns="45720" rtlCol="0" anchor="ctr">
            <a:normAutofit/>
          </a:bodyPr>
          <a:lstStyle/>
          <a:p>
            <a:pPr marL="0" marR="0">
              <a:lnSpc>
                <a:spcPct val="90000"/>
              </a:lnSpc>
              <a:spcBef>
                <a:spcPct val="20000"/>
              </a:spcBef>
              <a:spcAft>
                <a:spcPts val="600"/>
              </a:spcAft>
              <a:buClr>
                <a:schemeClr val="tx1"/>
              </a:buClr>
              <a:buSzPct val="100000"/>
              <a:buFont typeface="Arial"/>
              <a:buChar char="•"/>
            </a:pP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Ahmed, W. and Sarkar, B. (2019). Management of next-generation energy using a triple bottom line approach under a supply chain framework. </a:t>
            </a:r>
            <a:r>
              <a:rPr lang="en-US" sz="700" i="1"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Resources, Conservation and Recycling</a:t>
            </a: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 150, p.104431.</a:t>
            </a:r>
          </a:p>
          <a:p>
            <a:pPr marL="0" marR="0">
              <a:lnSpc>
                <a:spcPct val="90000"/>
              </a:lnSpc>
              <a:spcBef>
                <a:spcPct val="20000"/>
              </a:spcBef>
              <a:spcAft>
                <a:spcPts val="600"/>
              </a:spcAft>
              <a:buClr>
                <a:schemeClr val="tx1"/>
              </a:buClr>
              <a:buSzPct val="100000"/>
              <a:buFont typeface="Arial"/>
              <a:buChar char="•"/>
            </a:pP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Asif, M. and Muneer, T. (2022). Energy supply, its demand and security issues for developed and emerging economies. </a:t>
            </a:r>
            <a:r>
              <a:rPr lang="en-US" sz="700" i="1"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Renewable and Sustainable Energy Reviews</a:t>
            </a: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 [online] 11(7), pp.1388–1413</a:t>
            </a:r>
          </a:p>
          <a:p>
            <a:pPr marL="0" marR="0">
              <a:lnSpc>
                <a:spcPct val="90000"/>
              </a:lnSpc>
              <a:spcBef>
                <a:spcPct val="20000"/>
              </a:spcBef>
              <a:spcAft>
                <a:spcPts val="600"/>
              </a:spcAft>
              <a:buClr>
                <a:schemeClr val="tx1"/>
              </a:buClr>
              <a:buSzPct val="100000"/>
              <a:buFont typeface="Arial"/>
              <a:buChar char="•"/>
            </a:pP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Brammer, S. and Clark, T. (2021). COVID‐19 and Management Education: Reflections on Challenges, Opportunities, and Potential Futures. </a:t>
            </a:r>
            <a:r>
              <a:rPr lang="en-US" sz="700" i="1"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British Journal of Management</a:t>
            </a: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 [online] 31(3), pp.453–456. </a:t>
            </a:r>
          </a:p>
          <a:p>
            <a:pPr marL="0" marR="0">
              <a:lnSpc>
                <a:spcPct val="90000"/>
              </a:lnSpc>
              <a:spcBef>
                <a:spcPct val="20000"/>
              </a:spcBef>
              <a:spcAft>
                <a:spcPts val="600"/>
              </a:spcAft>
              <a:buClr>
                <a:schemeClr val="tx1"/>
              </a:buClr>
              <a:buSzPct val="100000"/>
              <a:buFont typeface="Arial"/>
              <a:buChar char="•"/>
            </a:pP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Carl, N. (2022). IQ and socio-economic development across local authorities of the UK. </a:t>
            </a:r>
            <a:r>
              <a:rPr lang="en-US" sz="700" i="1"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Intelligence</a:t>
            </a: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 55, pp.90–94. </a:t>
            </a:r>
          </a:p>
          <a:p>
            <a:pPr marL="0" marR="0">
              <a:lnSpc>
                <a:spcPct val="90000"/>
              </a:lnSpc>
              <a:spcBef>
                <a:spcPct val="20000"/>
              </a:spcBef>
              <a:spcAft>
                <a:spcPts val="600"/>
              </a:spcAft>
              <a:buClr>
                <a:schemeClr val="tx1"/>
              </a:buClr>
              <a:buSzPct val="100000"/>
              <a:buFont typeface="Arial"/>
              <a:buChar char="•"/>
            </a:pP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Chakraborty, T. (2022). </a:t>
            </a:r>
            <a:r>
              <a:rPr lang="en-US" sz="700" i="1"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Contemporary issues in sustainable development</a:t>
            </a: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a:t>
            </a:r>
          </a:p>
          <a:p>
            <a:pPr marL="0" marR="0">
              <a:lnSpc>
                <a:spcPct val="90000"/>
              </a:lnSpc>
              <a:spcBef>
                <a:spcPct val="20000"/>
              </a:spcBef>
              <a:spcAft>
                <a:spcPts val="600"/>
              </a:spcAft>
              <a:buClr>
                <a:schemeClr val="tx1"/>
              </a:buClr>
              <a:buSzPct val="100000"/>
              <a:buFont typeface="Arial"/>
              <a:buChar char="•"/>
            </a:pP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Ciuriak, D. and Dadkhah, A. (2021). Brexit Trade Impacts: Alternative Scenarios. </a:t>
            </a:r>
            <a:r>
              <a:rPr lang="en-US" sz="700" i="1"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SSRN Electronic Journal</a:t>
            </a: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 </a:t>
            </a:r>
          </a:p>
          <a:p>
            <a:pPr marL="0" marR="0">
              <a:lnSpc>
                <a:spcPct val="90000"/>
              </a:lnSpc>
              <a:spcBef>
                <a:spcPct val="20000"/>
              </a:spcBef>
              <a:spcAft>
                <a:spcPts val="600"/>
              </a:spcAft>
              <a:buClr>
                <a:schemeClr val="tx1"/>
              </a:buClr>
              <a:buSzPct val="100000"/>
              <a:buFont typeface="Arial"/>
              <a:buChar char="•"/>
            </a:pP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Fuller, C. (2021). Brexit, Foreign Corporations and Early Regional Impacts. </a:t>
            </a:r>
            <a:r>
              <a:rPr lang="en-US" sz="700" i="1"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Regions</a:t>
            </a: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 </a:t>
            </a:r>
          </a:p>
          <a:p>
            <a:pPr marL="0" marR="0">
              <a:lnSpc>
                <a:spcPct val="90000"/>
              </a:lnSpc>
              <a:spcBef>
                <a:spcPct val="20000"/>
              </a:spcBef>
              <a:spcAft>
                <a:spcPts val="600"/>
              </a:spcAft>
              <a:buClr>
                <a:schemeClr val="tx1"/>
              </a:buClr>
              <a:buSzPct val="100000"/>
              <a:buFont typeface="Arial"/>
              <a:buChar char="•"/>
            </a:pP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Gheibi, M. (2022). Controlling air pollution in a city: A perspective from SOAR-PESTLE analysis. </a:t>
            </a:r>
            <a:r>
              <a:rPr lang="en-US" sz="700" i="1"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Integrated Environmental Assessment and Management</a:t>
            </a: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 14(4), pp.480–488.</a:t>
            </a:r>
          </a:p>
          <a:p>
            <a:pPr marL="0" marR="0">
              <a:lnSpc>
                <a:spcPct val="90000"/>
              </a:lnSpc>
              <a:spcBef>
                <a:spcPct val="20000"/>
              </a:spcBef>
              <a:spcAft>
                <a:spcPts val="600"/>
              </a:spcAft>
              <a:buClr>
                <a:schemeClr val="tx1"/>
              </a:buClr>
              <a:buSzPct val="100000"/>
              <a:buFont typeface="Arial"/>
              <a:buChar char="•"/>
            </a:pP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Herremans, I.M. (2020). </a:t>
            </a:r>
            <a:r>
              <a:rPr lang="en-US" sz="700" i="1"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Sustainability Performance and Reporting</a:t>
            </a: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 Business Expert Press.</a:t>
            </a:r>
          </a:p>
          <a:p>
            <a:pPr marL="0" marR="0">
              <a:lnSpc>
                <a:spcPct val="90000"/>
              </a:lnSpc>
              <a:spcBef>
                <a:spcPct val="20000"/>
              </a:spcBef>
              <a:spcAft>
                <a:spcPts val="600"/>
              </a:spcAft>
              <a:buClr>
                <a:schemeClr val="tx1"/>
              </a:buClr>
              <a:buSzPct val="100000"/>
              <a:buFont typeface="Arial"/>
              <a:buChar char="•"/>
            </a:pP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Jamasb, T. and Nepal, R. (2021). Issues and options in waste management: A social cost–benefit analysis of waste-to-energy in the UK. </a:t>
            </a:r>
            <a:r>
              <a:rPr lang="en-US" sz="700" i="1"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Resources, Conservation and Recycling</a:t>
            </a: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 54(12), pp.1341–1352. </a:t>
            </a:r>
          </a:p>
          <a:p>
            <a:pPr marL="0" marR="0">
              <a:lnSpc>
                <a:spcPct val="90000"/>
              </a:lnSpc>
              <a:spcBef>
                <a:spcPct val="20000"/>
              </a:spcBef>
              <a:spcAft>
                <a:spcPts val="600"/>
              </a:spcAft>
              <a:buClr>
                <a:schemeClr val="tx1"/>
              </a:buClr>
              <a:buSzPct val="100000"/>
              <a:buFont typeface="Arial"/>
              <a:buChar char="•"/>
            </a:pP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Jenkins, A.K. (2023). An introduction to the UK hospitality industry: a comparative approach. </a:t>
            </a:r>
            <a:r>
              <a:rPr lang="en-US" sz="700" i="1"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International Journal of Hospitality Management</a:t>
            </a: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 21(1), pp.100–102. </a:t>
            </a:r>
          </a:p>
          <a:p>
            <a:pPr marL="0" marR="0">
              <a:lnSpc>
                <a:spcPct val="90000"/>
              </a:lnSpc>
              <a:spcBef>
                <a:spcPct val="20000"/>
              </a:spcBef>
              <a:spcAft>
                <a:spcPts val="600"/>
              </a:spcAft>
              <a:buClr>
                <a:schemeClr val="tx1"/>
              </a:buClr>
              <a:buSzPct val="100000"/>
              <a:buFont typeface="Arial"/>
              <a:buChar char="•"/>
            </a:pP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Kramers, A., Höjer, M., Lövehagen, N. and Wangel, J. (2021). Smart sustainable cities – Exploring ICT solutions for reduced energy use in cities. </a:t>
            </a:r>
            <a:r>
              <a:rPr lang="en-US" sz="700" i="1"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Environmental Modelling &amp; Software</a:t>
            </a: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 56, pp.52–62. </a:t>
            </a:r>
          </a:p>
          <a:p>
            <a:pPr marL="0" marR="0">
              <a:lnSpc>
                <a:spcPct val="90000"/>
              </a:lnSpc>
              <a:spcBef>
                <a:spcPct val="20000"/>
              </a:spcBef>
              <a:spcAft>
                <a:spcPts val="600"/>
              </a:spcAft>
              <a:buClr>
                <a:schemeClr val="tx1"/>
              </a:buClr>
              <a:buSzPct val="100000"/>
              <a:buFont typeface="Arial"/>
              <a:buChar char="•"/>
            </a:pP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Loder, N. (2021). UK panel calls for more cuts to carbon dioxide emission. </a:t>
            </a:r>
            <a:r>
              <a:rPr lang="en-US" sz="700" i="1"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Nature</a:t>
            </a: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 405(6789), pp.873–873. </a:t>
            </a:r>
          </a:p>
          <a:p>
            <a:pPr marL="0" marR="0">
              <a:lnSpc>
                <a:spcPct val="90000"/>
              </a:lnSpc>
              <a:spcBef>
                <a:spcPct val="20000"/>
              </a:spcBef>
              <a:spcAft>
                <a:spcPts val="600"/>
              </a:spcAft>
              <a:buClr>
                <a:schemeClr val="tx1"/>
              </a:buClr>
              <a:buSzPct val="100000"/>
              <a:buFont typeface="Arial"/>
              <a:buChar char="•"/>
            </a:pP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Maringe, C. (2021). The impact of the COVID-19 pandemic on cancer deaths due to delays in diagnosis in England, UK: a national, population-based, modelling study. </a:t>
            </a:r>
            <a:r>
              <a:rPr lang="en-US" sz="700" i="1"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The Lancet Oncology</a:t>
            </a: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 [online] 21(8), pp.1023–1034. </a:t>
            </a:r>
          </a:p>
          <a:p>
            <a:pPr marL="0" marR="0">
              <a:lnSpc>
                <a:spcPct val="90000"/>
              </a:lnSpc>
              <a:spcBef>
                <a:spcPct val="20000"/>
              </a:spcBef>
              <a:spcAft>
                <a:spcPts val="600"/>
              </a:spcAft>
              <a:buClr>
                <a:schemeClr val="tx1"/>
              </a:buClr>
              <a:buSzPct val="100000"/>
              <a:buFont typeface="Arial"/>
              <a:buChar char="•"/>
            </a:pP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Paska, J. and Surma, T. (2021). Electricity generation from renewable energy sources in Poland. </a:t>
            </a:r>
            <a:r>
              <a:rPr lang="en-US" sz="700" i="1"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Renewable Energy</a:t>
            </a: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 71, pp.286–294. </a:t>
            </a:r>
          </a:p>
          <a:p>
            <a:pPr marL="0" marR="0">
              <a:lnSpc>
                <a:spcPct val="90000"/>
              </a:lnSpc>
              <a:spcBef>
                <a:spcPct val="20000"/>
              </a:spcBef>
              <a:spcAft>
                <a:spcPts val="600"/>
              </a:spcAft>
              <a:buClr>
                <a:schemeClr val="tx1"/>
              </a:buClr>
              <a:buSzPct val="100000"/>
              <a:buFont typeface="Arial"/>
              <a:buChar char="•"/>
            </a:pP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Sanders, N.R. and Wood, J.D. (2023). </a:t>
            </a:r>
            <a:r>
              <a:rPr lang="en-US" sz="700" i="1"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Foundations of sustainable business: theory, function, and strategy</a:t>
            </a: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 Hoboken, Nj: John Wiley &amp; Sons, Inc.</a:t>
            </a:r>
          </a:p>
        </p:txBody>
      </p:sp>
    </p:spTree>
    <p:extLst>
      <p:ext uri="{BB962C8B-B14F-4D97-AF65-F5344CB8AC3E}">
        <p14:creationId xmlns:p14="http://schemas.microsoft.com/office/powerpoint/2010/main" val="85006757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Mesh</Template>
  <TotalTime>29</TotalTime>
  <Words>1164</Words>
  <Application>Microsoft Office PowerPoint</Application>
  <PresentationFormat>Widescreen</PresentationFormat>
  <Paragraphs>87</Paragraphs>
  <Slides>14</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Century Gothic</vt:lpstr>
      <vt:lpstr>Times New Roman</vt:lpstr>
      <vt:lpstr>Mesh</vt:lpstr>
      <vt:lpstr>Contemporary Themes (Energy Use)</vt:lpstr>
      <vt:lpstr>Introduction </vt:lpstr>
      <vt:lpstr>View of literature (PESTLE analysis)</vt:lpstr>
      <vt:lpstr>View of literature (PESTLE analysis)</vt:lpstr>
      <vt:lpstr>View of literature (PESTLE analysis)</vt:lpstr>
      <vt:lpstr>Overview of literature (Triple Bottom Line)</vt:lpstr>
      <vt:lpstr>Overview of literature (Triple Bottom Line)</vt:lpstr>
      <vt:lpstr>Overview of literature (Triple Bottom Line)</vt:lpstr>
      <vt:lpstr>Contemporary issues related to energy use and management responses</vt:lpstr>
      <vt:lpstr>Contemporary issues related to energy use and management responses</vt:lpstr>
      <vt:lpstr>Contemporary issues related to energy use and management responses</vt:lpstr>
      <vt:lpstr>Recommendations for the hospitality industry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Romana Afrin (2021258)</cp:lastModifiedBy>
  <cp:revision>4</cp:revision>
  <dcterms:created xsi:type="dcterms:W3CDTF">2023-10-26T14:21:59Z</dcterms:created>
  <dcterms:modified xsi:type="dcterms:W3CDTF">2023-11-10T18:45:09Z</dcterms:modified>
</cp:coreProperties>
</file>