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4626" autoAdjust="0"/>
  </p:normalViewPr>
  <p:slideViewPr>
    <p:cSldViewPr snapToGrid="0" snapToObjects="1">
      <p:cViewPr varScale="1">
        <p:scale>
          <a:sx n="107" d="100"/>
          <a:sy n="107" d="100"/>
        </p:scale>
        <p:origin x="1280"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749E0C-1A24-43F4-9720-D26CCE202B04}"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48C14-8C41-41CC-85B4-A04BEF9F4720}" type="slidenum">
              <a:rPr lang="en-GB" smtClean="0"/>
              <a:t>‹#›</a:t>
            </a:fld>
            <a:endParaRPr lang="en-GB"/>
          </a:p>
        </p:txBody>
      </p:sp>
    </p:spTree>
    <p:extLst>
      <p:ext uri="{BB962C8B-B14F-4D97-AF65-F5344CB8AC3E}">
        <p14:creationId xmlns:p14="http://schemas.microsoft.com/office/powerpoint/2010/main" val="3908396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examines the impact of financial strain on the quality and sustainability of the services in the hotel sector. Cost inflation, labour shortages, and the changing demand are factors that have impeded the post-pandemic recovery (Liu et al., 2022). According to UK statistics, in 2023, energy and food prices rose exponentially, and there is significant pressure on operations (ONS, 2023). At the same time, constant labour market shortages have led to an increase in wage expenses and a decline in service delivery (</a:t>
            </a:r>
            <a:r>
              <a:rPr lang="en-GB" sz="1200" kern="1200" dirty="0" err="1">
                <a:solidFill>
                  <a:schemeClr val="tx1"/>
                </a:solidFill>
                <a:effectLst/>
                <a:latin typeface="+mn-lt"/>
                <a:ea typeface="+mn-ea"/>
                <a:cs typeface="+mn-cs"/>
              </a:rPr>
              <a:t>UKHospitality</a:t>
            </a:r>
            <a:r>
              <a:rPr lang="en-GB" sz="1200" kern="1200" dirty="0">
                <a:solidFill>
                  <a:schemeClr val="tx1"/>
                </a:solidFill>
                <a:effectLst/>
                <a:latin typeface="+mn-lt"/>
                <a:ea typeface="+mn-ea"/>
                <a:cs typeface="+mn-cs"/>
              </a:rPr>
              <a:t>, 2024). It is important to understand these mutually reinforcing pressures to find out how businesses should be as profitable as possible and, at the same time, capable of ensuring service excellence. The paper will use a PESTEL model to discuss the macroeconomic and strategic factors that determine financial resilience within the industry.</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2</a:t>
            </a:fld>
            <a:endParaRPr lang="en-GB"/>
          </a:p>
        </p:txBody>
      </p:sp>
    </p:spTree>
    <p:extLst>
      <p:ext uri="{BB962C8B-B14F-4D97-AF65-F5344CB8AC3E}">
        <p14:creationId xmlns:p14="http://schemas.microsoft.com/office/powerpoint/2010/main" val="2652216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paper will seek to have a wholesomely holistic perspective of the interaction between cost escalation, labour shortage and sustainability demands on hospitality operations. The task is to reveal the immediate financial consequences and the overall organisational result, including a decrease in the quality of the services and ethical losses (ONS, 2025). The PESTEL model allows pursuing a guided investigation of the external forces that affect the industry (Ford and Sturman, 2020). The research, because of the analysis, is able to give an insight into how hospitality firms can manage to survive economically yet, at the same time, take into consideration social and environmental responsibility.</a:t>
            </a:r>
          </a:p>
          <a:p>
            <a:endParaRPr lang="en-GB" b="1" dirty="0"/>
          </a:p>
        </p:txBody>
      </p:sp>
      <p:sp>
        <p:nvSpPr>
          <p:cNvPr id="4" name="Slide Number Placeholder 3"/>
          <p:cNvSpPr>
            <a:spLocks noGrp="1"/>
          </p:cNvSpPr>
          <p:nvPr>
            <p:ph type="sldNum" sz="quarter" idx="5"/>
          </p:nvPr>
        </p:nvSpPr>
        <p:spPr/>
        <p:txBody>
          <a:bodyPr/>
          <a:lstStyle/>
          <a:p>
            <a:fld id="{6C948C14-8C41-41CC-85B4-A04BEF9F4720}" type="slidenum">
              <a:rPr lang="en-GB" smtClean="0"/>
              <a:t>3</a:t>
            </a:fld>
            <a:endParaRPr lang="en-GB"/>
          </a:p>
        </p:txBody>
      </p:sp>
    </p:spTree>
    <p:extLst>
      <p:ext uri="{BB962C8B-B14F-4D97-AF65-F5344CB8AC3E}">
        <p14:creationId xmlns:p14="http://schemas.microsoft.com/office/powerpoint/2010/main" val="370109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economic outlook on hospitality is still unstable, and the operation costs are expected to be high because of increased input prices and taxation (RSM, 2022). According to the </a:t>
            </a:r>
            <a:r>
              <a:rPr lang="en-GB" sz="1200" kern="1200" dirty="0" err="1">
                <a:solidFill>
                  <a:schemeClr val="tx1"/>
                </a:solidFill>
                <a:effectLst/>
                <a:latin typeface="+mn-lt"/>
                <a:ea typeface="+mn-ea"/>
                <a:cs typeface="+mn-cs"/>
              </a:rPr>
              <a:t>UKHospitality</a:t>
            </a:r>
            <a:r>
              <a:rPr lang="en-GB" sz="1200" kern="1200" dirty="0">
                <a:solidFill>
                  <a:schemeClr val="tx1"/>
                </a:solidFill>
                <a:effectLst/>
                <a:latin typeface="+mn-lt"/>
                <a:ea typeface="+mn-ea"/>
                <a:cs typeface="+mn-cs"/>
              </a:rPr>
              <a:t> (2025), billions of costs are growing each year, which poses a threat to the sustainability of small and medium operators. This situation of continuous pressure compels the managers to focus on short-term cash flow instead of long-term innovation and quality. This forces many organisations to freeze their recruitment, streamline the menus, and postpone sustainability initiatives. These responses defend survival on a short-term basis but jeopardise customer satisfaction and organisational competitive advantage on a long-term scale (</a:t>
            </a:r>
            <a:r>
              <a:rPr lang="en-GB" sz="1200" kern="1200" dirty="0" err="1">
                <a:solidFill>
                  <a:schemeClr val="tx1"/>
                </a:solidFill>
                <a:effectLst/>
                <a:latin typeface="+mn-lt"/>
                <a:ea typeface="+mn-ea"/>
                <a:cs typeface="+mn-cs"/>
              </a:rPr>
              <a:t>UKHospitality</a:t>
            </a:r>
            <a:r>
              <a:rPr lang="en-GB" sz="1200" kern="1200" dirty="0">
                <a:solidFill>
                  <a:schemeClr val="tx1"/>
                </a:solidFill>
                <a:effectLst/>
                <a:latin typeface="+mn-lt"/>
                <a:ea typeface="+mn-ea"/>
                <a:cs typeface="+mn-cs"/>
              </a:rPr>
              <a:t>, 2024).</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4</a:t>
            </a:fld>
            <a:endParaRPr lang="en-GB"/>
          </a:p>
        </p:txBody>
      </p:sp>
    </p:spTree>
    <p:extLst>
      <p:ext uri="{BB962C8B-B14F-4D97-AF65-F5344CB8AC3E}">
        <p14:creationId xmlns:p14="http://schemas.microsoft.com/office/powerpoint/2010/main" val="1792201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Labour is the most important issue that impacts cost and quality. Vacancies in the hospitality industry are at a record level, and the companies will have to pay higher wages and work with inexperienced employees (Institute of Hospitality, 2024). It has been found that poor working conditions and insecure contracts are the reasons that result in high turnover, absenteeism, and worsening service delivery (</a:t>
            </a:r>
            <a:r>
              <a:rPr lang="en-GB" sz="1200" kern="1200" dirty="0" err="1">
                <a:solidFill>
                  <a:schemeClr val="tx1"/>
                </a:solidFill>
                <a:effectLst/>
                <a:latin typeface="+mn-lt"/>
                <a:ea typeface="+mn-ea"/>
                <a:cs typeface="+mn-cs"/>
              </a:rPr>
              <a:t>Giousmpasoglou</a:t>
            </a:r>
            <a:r>
              <a:rPr lang="en-GB" sz="1200" kern="1200" dirty="0">
                <a:solidFill>
                  <a:schemeClr val="tx1"/>
                </a:solidFill>
                <a:effectLst/>
                <a:latin typeface="+mn-lt"/>
                <a:ea typeface="+mn-ea"/>
                <a:cs typeface="+mn-cs"/>
              </a:rPr>
              <a:t>, 2024). Such instability in the workforce leads to unpredictability in the experience of guests and increased costs of recruitment (Zientara, 2023). To ensure long-term sustainability, investment in the fair pay, professional development, and well-being of the staff members is necessary, as it is realised that highly motivated employees are the keystones to the preservation of the quality of provided services even during the financial pressure.</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5</a:t>
            </a:fld>
            <a:endParaRPr lang="en-GB"/>
          </a:p>
        </p:txBody>
      </p:sp>
    </p:spTree>
    <p:extLst>
      <p:ext uri="{BB962C8B-B14F-4D97-AF65-F5344CB8AC3E}">
        <p14:creationId xmlns:p14="http://schemas.microsoft.com/office/powerpoint/2010/main" val="1424249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Supply chain volatility implies one more financial strain. The world has also become shaky, and purchases and price spikes have compelled various business organizations to reconsider their procurement strategies and their menus (Erol, 2024). Mechanisms like choice of supplier and simplified offerings decreases uncertainty at the cost of consumer choice and brand differentiation (RSM, 2022). Hotels and restaurants in particular are at a considerable disadvantage by the few buying power and liquidity. As pointed out by Moussa (2025), long-term sustainability cannot be achieved without resilient supply chains, which is impossible to achieve without capital investment, which is not readily available to smaller firms.</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6</a:t>
            </a:fld>
            <a:endParaRPr lang="en-GB"/>
          </a:p>
        </p:txBody>
      </p:sp>
    </p:spTree>
    <p:extLst>
      <p:ext uri="{BB962C8B-B14F-4D97-AF65-F5344CB8AC3E}">
        <p14:creationId xmlns:p14="http://schemas.microsoft.com/office/powerpoint/2010/main" val="1106457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is a challenge as well as a solution. </a:t>
            </a:r>
            <a:r>
              <a:rPr lang="en-GB" sz="1200" kern="1200" dirty="0" err="1">
                <a:solidFill>
                  <a:schemeClr val="tx1"/>
                </a:solidFill>
                <a:effectLst/>
                <a:latin typeface="+mn-lt"/>
                <a:ea typeface="+mn-ea"/>
                <a:cs typeface="+mn-cs"/>
              </a:rPr>
              <a:t>Megachains</a:t>
            </a:r>
            <a:r>
              <a:rPr lang="en-GB" sz="1200" kern="1200" dirty="0">
                <a:solidFill>
                  <a:schemeClr val="tx1"/>
                </a:solidFill>
                <a:effectLst/>
                <a:latin typeface="+mn-lt"/>
                <a:ea typeface="+mn-ea"/>
                <a:cs typeface="+mn-cs"/>
              </a:rPr>
              <a:t> of hotels actively implement AI-based systems, robotisation, and machine check-ins to control expenses and consistency (Zahidi, 2024). However, these systems are expensive and labour-intensive to start and run, as per Bekele</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(2024), which restricts the access of such systems to independent operators. Besides, excessive dependence on automation may destroy the human touch that characterises hospitality. The incorporation of technology in strategy thus needs to incorporate digital effectiveness and individual interaction (Ford and Sturman, 2020).</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7</a:t>
            </a:fld>
            <a:endParaRPr lang="en-GB"/>
          </a:p>
        </p:txBody>
      </p:sp>
    </p:spTree>
    <p:extLst>
      <p:ext uri="{BB962C8B-B14F-4D97-AF65-F5344CB8AC3E}">
        <p14:creationId xmlns:p14="http://schemas.microsoft.com/office/powerpoint/2010/main" val="1424421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Sustainability is an ethical and an economic necessity. Although the ESG integration helps increase reputation and resilience, most operators cannot cope with initial costs (Shin, 2025). It has been demonstrated that investments that are environmentally efficient, i.e., waste reduction and energy monitoring, have great savings in the long term (Misik and Nagy, 2025). Such projects are usually postponed, however, through cost cutting due to survival necessities. </a:t>
            </a:r>
            <a:r>
              <a:rPr lang="en-GB" sz="1200" kern="1200" dirty="0" err="1">
                <a:solidFill>
                  <a:schemeClr val="tx1"/>
                </a:solidFill>
                <a:effectLst/>
                <a:latin typeface="+mn-lt"/>
                <a:ea typeface="+mn-ea"/>
                <a:cs typeface="+mn-cs"/>
              </a:rPr>
              <a:t>Kruesi</a:t>
            </a:r>
            <a:r>
              <a:rPr lang="en-GB" sz="1200" kern="1200" dirty="0">
                <a:solidFill>
                  <a:schemeClr val="tx1"/>
                </a:solidFill>
                <a:effectLst/>
                <a:latin typeface="+mn-lt"/>
                <a:ea typeface="+mn-ea"/>
                <a:cs typeface="+mn-cs"/>
              </a:rPr>
              <a:t> (2024) states that sustainability can be discussed as an investment instead of an expense and contribute to the business future-proofing their operations and appealing to ethically aware buyers.</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8</a:t>
            </a:fld>
            <a:endParaRPr lang="en-GB"/>
          </a:p>
        </p:txBody>
      </p:sp>
    </p:spTree>
    <p:extLst>
      <p:ext uri="{BB962C8B-B14F-4D97-AF65-F5344CB8AC3E}">
        <p14:creationId xmlns:p14="http://schemas.microsoft.com/office/powerpoint/2010/main" val="2488787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Wage legislation and compliance costs are caused by the legal environment, which increases financial strain. The 2025 briefing by UK Parliament establishes that wage inflation and business uncertainty are the result of employment reforms (House of Commons Library, 2025). However, new legal accountability and ethical governance play a vital role in guaranteeing brand wholesomeness and labour maintenance. A lack of attention to such spheres can cause reputational damage and financial fines as well as consumer loss of confidence (</a:t>
            </a:r>
            <a:r>
              <a:rPr lang="en-GB" sz="1200" kern="1200" dirty="0" err="1">
                <a:solidFill>
                  <a:schemeClr val="tx1"/>
                </a:solidFill>
                <a:effectLst/>
                <a:latin typeface="+mn-lt"/>
                <a:ea typeface="+mn-ea"/>
                <a:cs typeface="+mn-cs"/>
              </a:rPr>
              <a:t>Giousmpasoglou</a:t>
            </a:r>
            <a:r>
              <a:rPr lang="en-GB" sz="1200" kern="1200" dirty="0">
                <a:solidFill>
                  <a:schemeClr val="tx1"/>
                </a:solidFill>
                <a:effectLst/>
                <a:latin typeface="+mn-lt"/>
                <a:ea typeface="+mn-ea"/>
                <a:cs typeface="+mn-cs"/>
              </a:rPr>
              <a:t>, 2024). Transparency in practices and ethical leadership, therefore, enhances resilience by developing trust amongst the employees, regulators, and guests (Robson, 2016).</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9</a:t>
            </a:fld>
            <a:endParaRPr lang="en-GB"/>
          </a:p>
        </p:txBody>
      </p:sp>
    </p:spTree>
    <p:extLst>
      <p:ext uri="{BB962C8B-B14F-4D97-AF65-F5344CB8AC3E}">
        <p14:creationId xmlns:p14="http://schemas.microsoft.com/office/powerpoint/2010/main" val="2192069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reaction of industry is dependent on the scale and the availability of resources. The centralised systems and revenue analytics are used by major hotel chains to stabilise the functioning (PWC, 2023). Independent operators, on the contrary, build their differentiation and sustainability branding on a community basis (</a:t>
            </a:r>
            <a:r>
              <a:rPr lang="en-GB" sz="1200" kern="1200" dirty="0" err="1">
                <a:solidFill>
                  <a:schemeClr val="tx1"/>
                </a:solidFill>
                <a:effectLst/>
                <a:latin typeface="+mn-lt"/>
                <a:ea typeface="+mn-ea"/>
                <a:cs typeface="+mn-cs"/>
              </a:rPr>
              <a:t>UKHospitality</a:t>
            </a:r>
            <a:r>
              <a:rPr lang="en-GB" sz="1200" kern="1200" dirty="0">
                <a:solidFill>
                  <a:schemeClr val="tx1"/>
                </a:solidFill>
                <a:effectLst/>
                <a:latin typeface="+mn-lt"/>
                <a:ea typeface="+mn-ea"/>
                <a:cs typeface="+mn-cs"/>
              </a:rPr>
              <a:t>, 2025). Brotherton (2015) also notes that the main problem of resilience lies in strategic agility, or the ability to switch between cost efficiency, quality, and innovation. Companies with adaptive and evidence-based management become more resilient to financial changes and continue to provide services on the same high level.</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10</a:t>
            </a:fld>
            <a:endParaRPr lang="en-GB"/>
          </a:p>
        </p:txBody>
      </p:sp>
    </p:spTree>
    <p:extLst>
      <p:ext uri="{BB962C8B-B14F-4D97-AF65-F5344CB8AC3E}">
        <p14:creationId xmlns:p14="http://schemas.microsoft.com/office/powerpoint/2010/main" val="1856795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the issue of financial pressures in the field of hospitality does not exist in a vacuum; rather, it can be characterised by structural changes of the workforce and the economy. Surviving requires firms to strike the right balance between efficiency and empathy: using technology without affecting the human factor, balancing between costs and quality, and integrating sustainability into the strategy (ONS, 2025; Institute of Hospitality, 2024). The ability of the hospitality sector to successfully integrate economic discipline and social and environmental innovation is the future of hospitality resilience (Shin, 2025). Adaptation, collaboration, and leadership will ensure that they are turned into sustainable growth despite financial adversity.</a:t>
            </a:r>
          </a:p>
          <a:p>
            <a:endParaRPr lang="en-GB" dirty="0"/>
          </a:p>
        </p:txBody>
      </p:sp>
      <p:sp>
        <p:nvSpPr>
          <p:cNvPr id="4" name="Slide Number Placeholder 3"/>
          <p:cNvSpPr>
            <a:spLocks noGrp="1"/>
          </p:cNvSpPr>
          <p:nvPr>
            <p:ph type="sldNum" sz="quarter" idx="5"/>
          </p:nvPr>
        </p:nvSpPr>
        <p:spPr/>
        <p:txBody>
          <a:bodyPr/>
          <a:lstStyle/>
          <a:p>
            <a:fld id="{6C948C14-8C41-41CC-85B4-A04BEF9F4720}" type="slidenum">
              <a:rPr lang="en-GB" smtClean="0"/>
              <a:t>11</a:t>
            </a:fld>
            <a:endParaRPr lang="en-GB"/>
          </a:p>
        </p:txBody>
      </p:sp>
    </p:spTree>
    <p:extLst>
      <p:ext uri="{BB962C8B-B14F-4D97-AF65-F5344CB8AC3E}">
        <p14:creationId xmlns:p14="http://schemas.microsoft.com/office/powerpoint/2010/main" val="3541997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10/30/25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10/30/25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10/30/25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10/30/25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hyperlink" Target="https://journals.sagepub.com/doi/10.1177/21649987241270463?utm_source=chatgpt.com" TargetMode="External"/><Relationship Id="rId13" Type="http://schemas.openxmlformats.org/officeDocument/2006/relationships/hyperlink" Target="https://www.pwc.co.uk/hotels-forecast-2023-2024.htm" TargetMode="External"/><Relationship Id="rId18" Type="http://schemas.openxmlformats.org/officeDocument/2006/relationships/hyperlink" Target="https://www.sciencedirect.com/science/article/pii/S2199853124001847?utm_source=chatgpt.com" TargetMode="External"/><Relationship Id="rId3" Type="http://schemas.openxmlformats.org/officeDocument/2006/relationships/hyperlink" Target="https://www.sciencedirect.com/science/article/abs/pii/S0959652624037120?utm_source=chatgpt.com" TargetMode="External"/><Relationship Id="rId7" Type="http://schemas.openxmlformats.org/officeDocument/2006/relationships/hyperlink" Target="https://www.instituteofhospitality.org/wp-content/uploads/2024/04/Cost_of_Living_April_2024.pdf?utm_source=chatgpt.com" TargetMode="External"/><Relationship Id="rId12" Type="http://schemas.openxmlformats.org/officeDocument/2006/relationships/hyperlink" Target="https://www.ons.gov.uk/economy/economicoutputandproductivity/output/articles/theimpactofhigherenergycostsonukbusinesses/2021to2024?utm_source=chatgpt.com" TargetMode="External"/><Relationship Id="rId17" Type="http://schemas.openxmlformats.org/officeDocument/2006/relationships/hyperlink" Target="https://www.ukhospitality.org.uk/annual-cost-increases-hit-hospitality/?utm_source=chatgpt.com" TargetMode="External"/><Relationship Id="rId2" Type="http://schemas.openxmlformats.org/officeDocument/2006/relationships/image" Target="../media/image23.png"/><Relationship Id="rId16" Type="http://schemas.openxmlformats.org/officeDocument/2006/relationships/hyperlink" Target="https://www.ukhospitality.org.uk/campaign/rising-costs-and-inflation/?utm_source=chatgpt.com" TargetMode="External"/><Relationship Id="rId1" Type="http://schemas.openxmlformats.org/officeDocument/2006/relationships/slideLayout" Target="../slideLayouts/slideLayout7.xml"/><Relationship Id="rId6" Type="http://schemas.openxmlformats.org/officeDocument/2006/relationships/hyperlink" Target="https://researchbriefings.files.parliament.uk/documents/CDP-2025-0147/CDP-2025-0147.pdf?utm_source=chatgpt.com" TargetMode="External"/><Relationship Id="rId11" Type="http://schemas.openxmlformats.org/officeDocument/2006/relationships/hyperlink" Target="https://www.ons.gov.uk/economy/inflationandpriceindices/articles/foodandenergypriceinflationuk/2023?utm_source=chatgpt.com" TargetMode="External"/><Relationship Id="rId5" Type="http://schemas.openxmlformats.org/officeDocument/2006/relationships/hyperlink" Target="https://www.mdpi.com/2071-1050/16/19/8428?utm_source=chatgpt.com" TargetMode="External"/><Relationship Id="rId15" Type="http://schemas.openxmlformats.org/officeDocument/2006/relationships/hyperlink" Target="https://journals.sagepub.com/doi/10.1177/00472875251363629?utm_source=chatgpt.com" TargetMode="External"/><Relationship Id="rId10" Type="http://schemas.openxmlformats.org/officeDocument/2006/relationships/hyperlink" Target="https://doi.org/10.3390/su17136185" TargetMode="External"/><Relationship Id="rId19" Type="http://schemas.openxmlformats.org/officeDocument/2006/relationships/hyperlink" Target="https://www.sciencedirect.com/science/article/abs/pii/S0278431922002213" TargetMode="External"/><Relationship Id="rId4" Type="http://schemas.openxmlformats.org/officeDocument/2006/relationships/hyperlink" Target="https://www.sciencedirect.com/science/article/abs/pii/S0278431924001634?utm_source=chatgpt.com" TargetMode="External"/><Relationship Id="rId9" Type="http://schemas.openxmlformats.org/officeDocument/2006/relationships/hyperlink" Target="https://pmc.ncbi.nlm.nih.gov/articles/PMC9801684/?utm_source=chatgpt.com" TargetMode="External"/><Relationship Id="rId14" Type="http://schemas.openxmlformats.org/officeDocument/2006/relationships/hyperlink" Target="https://www.rsmuk.com/insights/hotels-tracker/energy-costs-for-uk-hotels-have-doubled-in-four-years?utm_source=chatgpt.c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1E283C">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143071" y="2228850"/>
            <a:ext cx="7905552" cy="685800"/>
          </a:xfrm>
          <a:prstGeom prst="rect">
            <a:avLst/>
          </a:prstGeom>
          <a:noFill/>
        </p:spPr>
        <p:txBody>
          <a:bodyPr wrap="none" lIns="73152" tIns="54864" rIns="73152" bIns="54864" anchor="ctr">
            <a:spAutoFit/>
          </a:bodyPr>
          <a:lstStyle/>
          <a:p>
            <a:pPr algn="ctr">
              <a:lnSpc>
                <a:spcPts val="4680"/>
              </a:lnSpc>
              <a:spcBef>
                <a:spcPts val="0"/>
              </a:spcBef>
              <a:spcAft>
                <a:spcPts val="1950"/>
              </a:spcAft>
            </a:pPr>
            <a:r>
              <a:rPr sz="3588" b="1">
                <a:solidFill>
                  <a:srgbClr val="FFFFFF"/>
                </a:solidFill>
              </a:rPr>
              <a:t>Economic Survival in Hospitality</a:t>
            </a:r>
          </a:p>
        </p:txBody>
      </p:sp>
      <p:sp>
        <p:nvSpPr>
          <p:cNvPr id="4" name="TextBox 3"/>
          <p:cNvSpPr txBox="1"/>
          <p:nvPr/>
        </p:nvSpPr>
        <p:spPr>
          <a:xfrm>
            <a:off x="2505012" y="3200400"/>
            <a:ext cx="7181670" cy="238124"/>
          </a:xfrm>
          <a:prstGeom prst="rect">
            <a:avLst/>
          </a:prstGeom>
          <a:noFill/>
        </p:spPr>
        <p:txBody>
          <a:bodyPr wrap="none" lIns="73152" tIns="54864" rIns="73152" bIns="54864" anchor="ctr">
            <a:spAutoFit/>
          </a:bodyPr>
          <a:lstStyle/>
          <a:p>
            <a:pPr algn="ctr">
              <a:spcBef>
                <a:spcPts val="0"/>
              </a:spcBef>
              <a:spcAft>
                <a:spcPts val="650"/>
              </a:spcAft>
            </a:pPr>
            <a:r>
              <a:rPr sz="1196" b="0">
                <a:solidFill>
                  <a:srgbClr val="FFFFFF"/>
                </a:solidFill>
              </a:rPr>
              <a:t>Evaluating the Impact of Financial Pressures on Service Quality and Business Sustainability</a:t>
            </a:r>
          </a:p>
        </p:txBody>
      </p:sp>
      <p:sp>
        <p:nvSpPr>
          <p:cNvPr id="5" name="TextBox 4"/>
          <p:cNvSpPr txBox="1"/>
          <p:nvPr/>
        </p:nvSpPr>
        <p:spPr>
          <a:xfrm>
            <a:off x="3467013" y="3914775"/>
            <a:ext cx="5257668" cy="238124"/>
          </a:xfrm>
          <a:prstGeom prst="rect">
            <a:avLst/>
          </a:prstGeom>
          <a:noFill/>
        </p:spPr>
        <p:txBody>
          <a:bodyPr wrap="none" lIns="73152" tIns="54864" rIns="73152" bIns="54864" anchor="ctr">
            <a:spAutoFit/>
          </a:bodyPr>
          <a:lstStyle/>
          <a:p>
            <a:pPr algn="ctr">
              <a:spcBef>
                <a:spcPts val="0"/>
              </a:spcBef>
              <a:spcAft>
                <a:spcPts val="0"/>
              </a:spcAft>
            </a:pPr>
            <a:r>
              <a:rPr sz="1196" b="0">
                <a:solidFill>
                  <a:srgbClr val="FFFFFF"/>
                </a:solidFill>
              </a:rPr>
              <a:t>Programme: </a:t>
            </a:r>
            <a:r>
              <a:rPr sz="1196" b="0">
                <a:solidFill>
                  <a:srgbClr val="A7C6E2"/>
                </a:solidFill>
              </a:rPr>
              <a:t>BA International Hotel Management</a:t>
            </a:r>
          </a:p>
        </p:txBody>
      </p:sp>
      <p:sp>
        <p:nvSpPr>
          <p:cNvPr id="6" name="TextBox 5"/>
          <p:cNvSpPr txBox="1"/>
          <p:nvPr/>
        </p:nvSpPr>
        <p:spPr>
          <a:xfrm>
            <a:off x="3467013" y="4152899"/>
            <a:ext cx="5257668" cy="238124"/>
          </a:xfrm>
          <a:prstGeom prst="rect">
            <a:avLst/>
          </a:prstGeom>
          <a:noFill/>
        </p:spPr>
        <p:txBody>
          <a:bodyPr wrap="none" lIns="73152" tIns="54864" rIns="73152" bIns="54864" anchor="ctr">
            <a:spAutoFit/>
          </a:bodyPr>
          <a:lstStyle/>
          <a:p>
            <a:pPr algn="ctr">
              <a:spcBef>
                <a:spcPts val="0"/>
              </a:spcBef>
              <a:spcAft>
                <a:spcPts val="0"/>
              </a:spcAft>
            </a:pPr>
            <a:r>
              <a:rPr sz="1196" b="0">
                <a:solidFill>
                  <a:srgbClr val="FFFFFF"/>
                </a:solidFill>
              </a:rPr>
              <a:t>Module: </a:t>
            </a:r>
            <a:r>
              <a:rPr sz="1196" b="0">
                <a:solidFill>
                  <a:srgbClr val="A7C6E2"/>
                </a:solidFill>
              </a:rPr>
              <a:t>Contemporary Themes in the Hotel and Hospitality Sector</a:t>
            </a:r>
          </a:p>
        </p:txBody>
      </p:sp>
      <p:sp>
        <p:nvSpPr>
          <p:cNvPr id="7" name="TextBox 6"/>
          <p:cNvSpPr txBox="1"/>
          <p:nvPr/>
        </p:nvSpPr>
        <p:spPr>
          <a:xfrm>
            <a:off x="3467013" y="4391025"/>
            <a:ext cx="5257668" cy="238124"/>
          </a:xfrm>
          <a:prstGeom prst="rect">
            <a:avLst/>
          </a:prstGeom>
          <a:noFill/>
        </p:spPr>
        <p:txBody>
          <a:bodyPr wrap="none" lIns="73152" tIns="54864" rIns="73152" bIns="54864" anchor="ctr">
            <a:spAutoFit/>
          </a:bodyPr>
          <a:lstStyle/>
          <a:p>
            <a:pPr algn="ctr">
              <a:spcBef>
                <a:spcPts val="0"/>
              </a:spcBef>
              <a:spcAft>
                <a:spcPts val="0"/>
              </a:spcAft>
            </a:pPr>
            <a:r>
              <a:rPr sz="1196" b="0">
                <a:solidFill>
                  <a:srgbClr val="FFFFFF"/>
                </a:solidFill>
              </a:rPr>
              <a:t>Module code: </a:t>
            </a:r>
            <a:r>
              <a:rPr sz="1196" b="0">
                <a:solidFill>
                  <a:srgbClr val="A7C6E2"/>
                </a:solidFill>
              </a:rPr>
              <a:t>BMIH6001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F4F8"/>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1A3A5F"/>
                </a:solidFill>
              </a:rPr>
              <a:t>Introduction</a:t>
            </a:r>
          </a:p>
        </p:txBody>
      </p:sp>
      <p:sp>
        <p:nvSpPr>
          <p:cNvPr id="3" name="TextBox 2"/>
          <p:cNvSpPr txBox="1"/>
          <p:nvPr/>
        </p:nvSpPr>
        <p:spPr>
          <a:xfrm>
            <a:off x="666733" y="1924049"/>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3A6EA5"/>
                </a:solidFill>
              </a:rPr>
              <a:t>1</a:t>
            </a:r>
          </a:p>
        </p:txBody>
      </p:sp>
      <p:sp>
        <p:nvSpPr>
          <p:cNvPr id="4" name="TextBox 3"/>
          <p:cNvSpPr txBox="1"/>
          <p:nvPr/>
        </p:nvSpPr>
        <p:spPr>
          <a:xfrm>
            <a:off x="1104872" y="1924049"/>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Hospitality is a </a:t>
            </a:r>
            <a:r>
              <a:rPr sz="1196" b="0">
                <a:solidFill>
                  <a:srgbClr val="3A6EA5"/>
                </a:solidFill>
              </a:rPr>
              <a:t>highly turbulent sector</a:t>
            </a:r>
            <a:r>
              <a:rPr sz="1196" b="0">
                <a:solidFill>
                  <a:srgbClr val="2C3E50"/>
                </a:solidFill>
              </a:rPr>
              <a:t> after COVID due to inflation, supply chain and staffing challenges </a:t>
            </a:r>
            <a:r>
              <a:rPr sz="956" b="0">
                <a:solidFill>
                  <a:srgbClr val="5D6D7E"/>
                </a:solidFill>
              </a:rPr>
              <a:t>(Liu et al., 2022)</a:t>
            </a:r>
            <a:r>
              <a:rPr sz="1196" b="0">
                <a:solidFill>
                  <a:srgbClr val="2C3E50"/>
                </a:solidFill>
              </a:rPr>
              <a:t> </a:t>
            </a:r>
          </a:p>
        </p:txBody>
      </p:sp>
      <p:sp>
        <p:nvSpPr>
          <p:cNvPr id="5" name="TextBox 4"/>
          <p:cNvSpPr txBox="1"/>
          <p:nvPr/>
        </p:nvSpPr>
        <p:spPr>
          <a:xfrm>
            <a:off x="666733" y="2990849"/>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3A6EA5"/>
                </a:solidFill>
              </a:rPr>
              <a:t>2</a:t>
            </a:r>
          </a:p>
        </p:txBody>
      </p:sp>
      <p:sp>
        <p:nvSpPr>
          <p:cNvPr id="6" name="TextBox 5"/>
          <p:cNvSpPr txBox="1"/>
          <p:nvPr/>
        </p:nvSpPr>
        <p:spPr>
          <a:xfrm>
            <a:off x="1104872" y="2990849"/>
            <a:ext cx="4800479" cy="1123949"/>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The UK recorded </a:t>
            </a:r>
            <a:r>
              <a:rPr sz="1196" b="0">
                <a:solidFill>
                  <a:srgbClr val="3A6EA5"/>
                </a:solidFill>
              </a:rPr>
              <a:t>all-time high inflation</a:t>
            </a:r>
            <a:r>
              <a:rPr sz="1196" b="0">
                <a:solidFill>
                  <a:srgbClr val="2C3E50"/>
                </a:solidFill>
              </a:rPr>
              <a:t> on its energy and food prices in 2023 and reduced profit margins in an unprecedented manner </a:t>
            </a:r>
            <a:r>
              <a:rPr sz="956" b="0">
                <a:solidFill>
                  <a:srgbClr val="5D6D7E"/>
                </a:solidFill>
              </a:rPr>
              <a:t>(ONS, 2023)</a:t>
            </a:r>
            <a:r>
              <a:rPr sz="1196" b="0">
                <a:solidFill>
                  <a:srgbClr val="2C3E50"/>
                </a:solidFill>
              </a:rPr>
              <a:t> </a:t>
            </a:r>
          </a:p>
        </p:txBody>
      </p:sp>
      <p:sp>
        <p:nvSpPr>
          <p:cNvPr id="7" name="TextBox 6"/>
          <p:cNvSpPr txBox="1"/>
          <p:nvPr/>
        </p:nvSpPr>
        <p:spPr>
          <a:xfrm>
            <a:off x="666733" y="4343400"/>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3A6EA5"/>
                </a:solidFill>
              </a:rPr>
              <a:t>3</a:t>
            </a:r>
          </a:p>
        </p:txBody>
      </p:sp>
      <p:sp>
        <p:nvSpPr>
          <p:cNvPr id="8" name="TextBox 7"/>
          <p:cNvSpPr txBox="1"/>
          <p:nvPr/>
        </p:nvSpPr>
        <p:spPr>
          <a:xfrm>
            <a:off x="1104872" y="4343400"/>
            <a:ext cx="4800479" cy="1123949"/>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Economic strains such as labour costs, energy expenses, and capital expenses are pressurising the operations and quality of services </a:t>
            </a:r>
            <a:r>
              <a:rPr sz="956" b="0">
                <a:solidFill>
                  <a:srgbClr val="5D6D7E"/>
                </a:solidFill>
              </a:rPr>
              <a:t>(UKHospitality, 2024)</a:t>
            </a:r>
            <a:r>
              <a:rPr sz="1196" b="0">
                <a:solidFill>
                  <a:srgbClr val="2C3E50"/>
                </a:solidFill>
              </a:rPr>
              <a:t> </a:t>
            </a:r>
          </a:p>
        </p:txBody>
      </p:sp>
      <p:sp>
        <p:nvSpPr>
          <p:cNvPr id="9" name="Rounded Rectangle 8"/>
          <p:cNvSpPr/>
          <p:nvPr/>
        </p:nvSpPr>
        <p:spPr>
          <a:xfrm>
            <a:off x="7038799" y="1666874"/>
            <a:ext cx="3724181" cy="4286250"/>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8F0F7"/>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1A3A5F"/>
                </a:solidFill>
              </a:rPr>
              <a:t>Research Aim and Objectives</a:t>
            </a:r>
          </a:p>
        </p:txBody>
      </p:sp>
      <p:sp>
        <p:nvSpPr>
          <p:cNvPr id="3" name="TextBox 2"/>
          <p:cNvSpPr txBox="1"/>
          <p:nvPr/>
        </p:nvSpPr>
        <p:spPr>
          <a:xfrm>
            <a:off x="666733" y="1371600"/>
            <a:ext cx="5238619" cy="295274"/>
          </a:xfrm>
          <a:prstGeom prst="rect">
            <a:avLst/>
          </a:prstGeom>
          <a:noFill/>
        </p:spPr>
        <p:txBody>
          <a:bodyPr wrap="none" lIns="73152" tIns="54864" rIns="73152" bIns="54864" anchor="ctr">
            <a:spAutoFit/>
          </a:bodyPr>
          <a:lstStyle/>
          <a:p>
            <a:pPr algn="l">
              <a:spcBef>
                <a:spcPts val="0"/>
              </a:spcBef>
              <a:spcAft>
                <a:spcPts val="975"/>
              </a:spcAft>
            </a:pPr>
            <a:r>
              <a:rPr sz="1435" b="1">
                <a:solidFill>
                  <a:srgbClr val="3A6EA5"/>
                </a:solidFill>
              </a:rPr>
              <a:t> </a:t>
            </a:r>
            <a:r>
              <a:rPr sz="1104"/>
              <a:t>  </a:t>
            </a:r>
            <a:r>
              <a:rPr sz="1435" b="1">
                <a:solidFill>
                  <a:srgbClr val="3A6EA5"/>
                </a:solidFill>
              </a:rPr>
              <a:t>Purpose </a:t>
            </a:r>
          </a:p>
        </p:txBody>
      </p:sp>
      <p:pic>
        <p:nvPicPr>
          <p:cNvPr id="4" name="Picture 3" descr="image.png"/>
          <p:cNvPicPr>
            <a:picLocks noChangeAspect="1"/>
          </p:cNvPicPr>
          <p:nvPr/>
        </p:nvPicPr>
        <p:blipFill>
          <a:blip r:embed="rId3">
            <a:alphaModFix/>
          </a:blip>
          <a:stretch>
            <a:fillRect/>
          </a:stretch>
        </p:blipFill>
        <p:spPr>
          <a:xfrm>
            <a:off x="666733" y="1426845"/>
            <a:ext cx="228594" cy="194309"/>
          </a:xfrm>
          <a:prstGeom prst="rect">
            <a:avLst/>
          </a:prstGeom>
        </p:spPr>
      </p:pic>
      <p:sp>
        <p:nvSpPr>
          <p:cNvPr id="5" name="TextBox 4"/>
          <p:cNvSpPr txBox="1"/>
          <p:nvPr/>
        </p:nvSpPr>
        <p:spPr>
          <a:xfrm>
            <a:off x="666733" y="1809749"/>
            <a:ext cx="5238619" cy="5715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To determine the </a:t>
            </a:r>
            <a:r>
              <a:rPr sz="1196" b="0">
                <a:solidFill>
                  <a:srgbClr val="3A6EA5"/>
                </a:solidFill>
              </a:rPr>
              <a:t>effect of financial pressures</a:t>
            </a:r>
            <a:r>
              <a:rPr sz="1196" b="0">
                <a:solidFill>
                  <a:srgbClr val="2C3E50"/>
                </a:solidFill>
              </a:rPr>
              <a:t> on service and business sustainability in the hospitality industry </a:t>
            </a:r>
          </a:p>
        </p:txBody>
      </p:sp>
      <p:sp>
        <p:nvSpPr>
          <p:cNvPr id="6" name="TextBox 5"/>
          <p:cNvSpPr txBox="1"/>
          <p:nvPr/>
        </p:nvSpPr>
        <p:spPr>
          <a:xfrm>
            <a:off x="781030" y="2819399"/>
            <a:ext cx="5238619" cy="295274"/>
          </a:xfrm>
          <a:prstGeom prst="rect">
            <a:avLst/>
          </a:prstGeom>
          <a:noFill/>
        </p:spPr>
        <p:txBody>
          <a:bodyPr wrap="none" lIns="73152" tIns="54864" rIns="73152" bIns="54864" anchor="ctr">
            <a:spAutoFit/>
          </a:bodyPr>
          <a:lstStyle/>
          <a:p>
            <a:pPr algn="l">
              <a:spcBef>
                <a:spcPts val="0"/>
              </a:spcBef>
              <a:spcAft>
                <a:spcPts val="975"/>
              </a:spcAft>
            </a:pPr>
            <a:r>
              <a:rPr sz="1435" b="1" dirty="0">
                <a:solidFill>
                  <a:srgbClr val="3A6EA5"/>
                </a:solidFill>
              </a:rPr>
              <a:t> </a:t>
            </a:r>
            <a:r>
              <a:rPr sz="1104" dirty="0"/>
              <a:t>  </a:t>
            </a:r>
            <a:r>
              <a:rPr sz="1435" b="1" dirty="0">
                <a:solidFill>
                  <a:srgbClr val="3A6EA5"/>
                </a:solidFill>
              </a:rPr>
              <a:t>Goals </a:t>
            </a:r>
          </a:p>
        </p:txBody>
      </p:sp>
      <p:pic>
        <p:nvPicPr>
          <p:cNvPr id="7" name="Picture 6" descr="image.png"/>
          <p:cNvPicPr>
            <a:picLocks noChangeAspect="1"/>
          </p:cNvPicPr>
          <p:nvPr/>
        </p:nvPicPr>
        <p:blipFill>
          <a:blip r:embed="rId4">
            <a:alphaModFix/>
          </a:blip>
          <a:stretch>
            <a:fillRect/>
          </a:stretch>
        </p:blipFill>
        <p:spPr>
          <a:xfrm>
            <a:off x="666733" y="2874645"/>
            <a:ext cx="228594" cy="194309"/>
          </a:xfrm>
          <a:prstGeom prst="rect">
            <a:avLst/>
          </a:prstGeom>
        </p:spPr>
      </p:pic>
      <p:sp>
        <p:nvSpPr>
          <p:cNvPr id="8" name="TextBox 7"/>
          <p:cNvSpPr txBox="1"/>
          <p:nvPr/>
        </p:nvSpPr>
        <p:spPr>
          <a:xfrm>
            <a:off x="666733" y="3257550"/>
            <a:ext cx="523861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Figure out the </a:t>
            </a:r>
            <a:r>
              <a:rPr sz="1196" b="0">
                <a:solidFill>
                  <a:srgbClr val="3A6EA5"/>
                </a:solidFill>
              </a:rPr>
              <a:t>main causes</a:t>
            </a:r>
            <a:r>
              <a:rPr sz="1196" b="0">
                <a:solidFill>
                  <a:srgbClr val="2C3E50"/>
                </a:solidFill>
              </a:rPr>
              <a:t> of the financial stress and what the nature of their functioning will be </a:t>
            </a:r>
            <a:r>
              <a:rPr sz="956" b="0">
                <a:solidFill>
                  <a:srgbClr val="5D6D7E"/>
                </a:solidFill>
              </a:rPr>
              <a:t>(ONS, 2025)</a:t>
            </a:r>
            <a:r>
              <a:rPr sz="1196" b="0">
                <a:solidFill>
                  <a:srgbClr val="2C3E50"/>
                </a:solidFill>
              </a:rPr>
              <a:t> </a:t>
            </a:r>
          </a:p>
        </p:txBody>
      </p:sp>
      <p:sp>
        <p:nvSpPr>
          <p:cNvPr id="9" name="TextBox 8"/>
          <p:cNvSpPr txBox="1"/>
          <p:nvPr/>
        </p:nvSpPr>
        <p:spPr>
          <a:xfrm>
            <a:off x="781029" y="4533900"/>
            <a:ext cx="5238619" cy="295274"/>
          </a:xfrm>
          <a:prstGeom prst="rect">
            <a:avLst/>
          </a:prstGeom>
          <a:noFill/>
        </p:spPr>
        <p:txBody>
          <a:bodyPr wrap="none" lIns="73152" tIns="54864" rIns="73152" bIns="54864" anchor="ctr">
            <a:spAutoFit/>
          </a:bodyPr>
          <a:lstStyle/>
          <a:p>
            <a:pPr algn="l">
              <a:spcBef>
                <a:spcPts val="0"/>
              </a:spcBef>
              <a:spcAft>
                <a:spcPts val="975"/>
              </a:spcAft>
            </a:pPr>
            <a:r>
              <a:rPr sz="1435" b="1" dirty="0">
                <a:solidFill>
                  <a:srgbClr val="3A6EA5"/>
                </a:solidFill>
              </a:rPr>
              <a:t> </a:t>
            </a:r>
            <a:r>
              <a:rPr sz="1104" dirty="0"/>
              <a:t>  </a:t>
            </a:r>
            <a:r>
              <a:rPr sz="1435" b="1" dirty="0">
                <a:solidFill>
                  <a:srgbClr val="3A6EA5"/>
                </a:solidFill>
              </a:rPr>
              <a:t>Methodology </a:t>
            </a:r>
          </a:p>
        </p:txBody>
      </p:sp>
      <p:pic>
        <p:nvPicPr>
          <p:cNvPr id="10" name="Picture 9" descr="image.png"/>
          <p:cNvPicPr>
            <a:picLocks noChangeAspect="1"/>
          </p:cNvPicPr>
          <p:nvPr/>
        </p:nvPicPr>
        <p:blipFill>
          <a:blip r:embed="rId5">
            <a:alphaModFix/>
          </a:blip>
          <a:stretch>
            <a:fillRect/>
          </a:stretch>
        </p:blipFill>
        <p:spPr>
          <a:xfrm>
            <a:off x="666733" y="4597717"/>
            <a:ext cx="228594" cy="177164"/>
          </a:xfrm>
          <a:prstGeom prst="rect">
            <a:avLst/>
          </a:prstGeom>
        </p:spPr>
      </p:pic>
      <p:sp>
        <p:nvSpPr>
          <p:cNvPr id="11" name="TextBox 10"/>
          <p:cNvSpPr txBox="1"/>
          <p:nvPr/>
        </p:nvSpPr>
        <p:spPr>
          <a:xfrm>
            <a:off x="666733" y="4972050"/>
            <a:ext cx="523861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Use the </a:t>
            </a:r>
            <a:r>
              <a:rPr sz="1196" b="0">
                <a:solidFill>
                  <a:srgbClr val="3A6EA5"/>
                </a:solidFill>
              </a:rPr>
              <a:t>PESTEL analysis</a:t>
            </a:r>
            <a:r>
              <a:rPr sz="1196" b="0">
                <a:solidFill>
                  <a:srgbClr val="2C3E50"/>
                </a:solidFill>
              </a:rPr>
              <a:t> to examine the implication of politics, economics, societies, technologies, and the environment and law </a:t>
            </a:r>
            <a:r>
              <a:rPr sz="956" b="0">
                <a:solidFill>
                  <a:srgbClr val="5D6D7E"/>
                </a:solidFill>
              </a:rPr>
              <a:t>(Ford and Sturman, 2020)</a:t>
            </a:r>
            <a:r>
              <a:rPr sz="1196" b="0">
                <a:solidFill>
                  <a:srgbClr val="2C3E50"/>
                </a:solidFill>
              </a:rPr>
              <a:t> </a:t>
            </a:r>
          </a:p>
        </p:txBody>
      </p:sp>
      <p:sp>
        <p:nvSpPr>
          <p:cNvPr id="12" name="Rounded Rectangle 11"/>
          <p:cNvSpPr/>
          <p:nvPr/>
        </p:nvSpPr>
        <p:spPr>
          <a:xfrm>
            <a:off x="6286342" y="2066924"/>
            <a:ext cx="5238619" cy="3495675"/>
          </a:xfrm>
          <a:prstGeom prst="round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E9E0"/>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8C4B2F"/>
                </a:solidFill>
              </a:rPr>
              <a:t>Financial Pressures in Motion</a:t>
            </a:r>
          </a:p>
        </p:txBody>
      </p:sp>
      <p:sp>
        <p:nvSpPr>
          <p:cNvPr id="3" name="TextBox 2"/>
          <p:cNvSpPr txBox="1"/>
          <p:nvPr/>
        </p:nvSpPr>
        <p:spPr>
          <a:xfrm>
            <a:off x="666733" y="1971675"/>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C17D5F"/>
                </a:solidFill>
              </a:rPr>
              <a:t>1</a:t>
            </a:r>
          </a:p>
        </p:txBody>
      </p:sp>
      <p:sp>
        <p:nvSpPr>
          <p:cNvPr id="4" name="TextBox 3"/>
          <p:cNvSpPr txBox="1"/>
          <p:nvPr/>
        </p:nvSpPr>
        <p:spPr>
          <a:xfrm>
            <a:off x="1104872" y="1971675"/>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C17D5F"/>
                </a:solidFill>
              </a:rPr>
              <a:t>Energy, labour and supply expenses</a:t>
            </a:r>
            <a:r>
              <a:rPr sz="1196" b="0">
                <a:solidFill>
                  <a:srgbClr val="2C3E50"/>
                </a:solidFill>
              </a:rPr>
              <a:t> keep rising, and energy prices in the hotel sector have doubled from 2018 to 2022 </a:t>
            </a:r>
            <a:r>
              <a:rPr sz="956" b="0">
                <a:solidFill>
                  <a:srgbClr val="5D6D7E"/>
                </a:solidFill>
              </a:rPr>
              <a:t>(RSM, 2022)</a:t>
            </a:r>
            <a:r>
              <a:rPr sz="1196" b="0">
                <a:solidFill>
                  <a:srgbClr val="2C3E50"/>
                </a:solidFill>
              </a:rPr>
              <a:t> </a:t>
            </a:r>
          </a:p>
        </p:txBody>
      </p:sp>
      <p:sp>
        <p:nvSpPr>
          <p:cNvPr id="5" name="Rounded Rectangle 4"/>
          <p:cNvSpPr/>
          <p:nvPr/>
        </p:nvSpPr>
        <p:spPr>
          <a:xfrm>
            <a:off x="666733" y="3228975"/>
            <a:ext cx="5238619" cy="1162050"/>
          </a:xfrm>
          <a:prstGeom prst="roundRect">
            <a:avLst>
              <a:gd name="adj" fmla="val 0"/>
            </a:avLst>
          </a:prstGeom>
          <a:solidFill>
            <a:srgbClr val="C17D5F">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 Same Side Corner Rectangle 5"/>
          <p:cNvSpPr/>
          <p:nvPr/>
        </p:nvSpPr>
        <p:spPr>
          <a:xfrm rot="16200000">
            <a:off x="151748" y="3743960"/>
            <a:ext cx="1162050" cy="132080"/>
          </a:xfrm>
          <a:prstGeom prst="round2SameRect">
            <a:avLst>
              <a:gd name="adj1" fmla="val 50000"/>
              <a:gd name="adj2" fmla="val 0"/>
            </a:avLst>
          </a:prstGeom>
          <a:solidFill>
            <a:srgbClr val="C17D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7703" y="3371850"/>
            <a:ext cx="4914777" cy="380999"/>
          </a:xfrm>
          <a:prstGeom prst="rect">
            <a:avLst/>
          </a:prstGeom>
          <a:noFill/>
        </p:spPr>
        <p:txBody>
          <a:bodyPr wrap="none" lIns="73152" tIns="54864" rIns="73152" bIns="54864" anchor="ctr">
            <a:spAutoFit/>
          </a:bodyPr>
          <a:lstStyle/>
          <a:p>
            <a:pPr algn="l">
              <a:spcBef>
                <a:spcPts val="0"/>
              </a:spcBef>
              <a:spcAft>
                <a:spcPts val="325"/>
              </a:spcAft>
            </a:pPr>
            <a:r>
              <a:rPr sz="1913" b="1">
                <a:solidFill>
                  <a:srgbClr val="C17D5F"/>
                </a:solidFill>
              </a:rPr>
              <a:t>£3.4+ billion</a:t>
            </a:r>
          </a:p>
        </p:txBody>
      </p:sp>
      <p:sp>
        <p:nvSpPr>
          <p:cNvPr id="8" name="TextBox 7"/>
          <p:cNvSpPr txBox="1"/>
          <p:nvPr/>
        </p:nvSpPr>
        <p:spPr>
          <a:xfrm>
            <a:off x="847703" y="3800475"/>
            <a:ext cx="4914777" cy="219074"/>
          </a:xfrm>
          <a:prstGeom prst="rect">
            <a:avLst/>
          </a:prstGeom>
          <a:noFill/>
        </p:spPr>
        <p:txBody>
          <a:bodyPr wrap="none" lIns="73152" tIns="54864" rIns="73152" bIns="54864" anchor="ctr">
            <a:spAutoFit/>
          </a:bodyPr>
          <a:lstStyle/>
          <a:p>
            <a:pPr algn="l">
              <a:spcBef>
                <a:spcPts val="0"/>
              </a:spcBef>
              <a:spcAft>
                <a:spcPts val="0"/>
              </a:spcAft>
            </a:pPr>
            <a:r>
              <a:rPr sz="1076" b="0">
                <a:solidFill>
                  <a:srgbClr val="2C3E50"/>
                </a:solidFill>
              </a:rPr>
              <a:t>Annual cost increases in hospitality sector</a:t>
            </a:r>
          </a:p>
        </p:txBody>
      </p:sp>
      <p:sp>
        <p:nvSpPr>
          <p:cNvPr id="9" name="TextBox 8"/>
          <p:cNvSpPr txBox="1"/>
          <p:nvPr/>
        </p:nvSpPr>
        <p:spPr>
          <a:xfrm>
            <a:off x="847703" y="4057650"/>
            <a:ext cx="4914777" cy="190499"/>
          </a:xfrm>
          <a:prstGeom prst="rect">
            <a:avLst/>
          </a:prstGeom>
          <a:noFill/>
        </p:spPr>
        <p:txBody>
          <a:bodyPr wrap="none" lIns="73152" tIns="54864" rIns="73152" bIns="54864" anchor="ctr">
            <a:spAutoFit/>
          </a:bodyPr>
          <a:lstStyle/>
          <a:p>
            <a:pPr algn="l">
              <a:spcBef>
                <a:spcPts val="260"/>
              </a:spcBef>
              <a:spcAft>
                <a:spcPts val="0"/>
              </a:spcAft>
            </a:pPr>
            <a:r>
              <a:rPr sz="956" b="0">
                <a:solidFill>
                  <a:srgbClr val="5D6D7E"/>
                </a:solidFill>
              </a:rPr>
              <a:t>(UKHospitality, 2025)</a:t>
            </a:r>
          </a:p>
        </p:txBody>
      </p:sp>
      <p:sp>
        <p:nvSpPr>
          <p:cNvPr id="10" name="TextBox 9"/>
          <p:cNvSpPr txBox="1"/>
          <p:nvPr/>
        </p:nvSpPr>
        <p:spPr>
          <a:xfrm>
            <a:off x="666733" y="4581524"/>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C17D5F"/>
                </a:solidFill>
              </a:rPr>
              <a:t>2</a:t>
            </a:r>
          </a:p>
        </p:txBody>
      </p:sp>
      <p:sp>
        <p:nvSpPr>
          <p:cNvPr id="11" name="TextBox 10"/>
          <p:cNvSpPr txBox="1"/>
          <p:nvPr/>
        </p:nvSpPr>
        <p:spPr>
          <a:xfrm>
            <a:off x="1104872" y="4581524"/>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Companies have become highly </a:t>
            </a:r>
            <a:r>
              <a:rPr sz="1196" b="0">
                <a:solidFill>
                  <a:srgbClr val="C17D5F"/>
                </a:solidFill>
              </a:rPr>
              <a:t>liquid and compliance-focused</a:t>
            </a:r>
            <a:r>
              <a:rPr sz="1196" b="0">
                <a:solidFill>
                  <a:srgbClr val="2C3E50"/>
                </a:solidFill>
              </a:rPr>
              <a:t>, which comes at the cost of service innovation </a:t>
            </a:r>
            <a:r>
              <a:rPr sz="956" b="0">
                <a:solidFill>
                  <a:srgbClr val="5D6D7E"/>
                </a:solidFill>
              </a:rPr>
              <a:t>(UKHospitality, 2024)</a:t>
            </a:r>
            <a:r>
              <a:rPr sz="1196" b="0">
                <a:solidFill>
                  <a:srgbClr val="2C3E50"/>
                </a:solidFill>
              </a:rPr>
              <a:t> </a:t>
            </a:r>
          </a:p>
        </p:txBody>
      </p:sp>
      <p:pic>
        <p:nvPicPr>
          <p:cNvPr id="14" name="Picture 13">
            <a:extLst>
              <a:ext uri="{FF2B5EF4-FFF2-40B4-BE49-F238E27FC236}">
                <a16:creationId xmlns:a16="http://schemas.microsoft.com/office/drawing/2014/main" id="{A36E409F-92CE-0158-2BE3-01205FABC4F1}"/>
              </a:ext>
            </a:extLst>
          </p:cNvPr>
          <p:cNvPicPr>
            <a:picLocks noChangeAspect="1"/>
          </p:cNvPicPr>
          <p:nvPr/>
        </p:nvPicPr>
        <p:blipFill>
          <a:blip r:embed="rId3"/>
          <a:stretch>
            <a:fillRect/>
          </a:stretch>
        </p:blipFill>
        <p:spPr>
          <a:xfrm>
            <a:off x="7108602" y="1659731"/>
            <a:ext cx="4235695" cy="342423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8F5E9"/>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2E7D32"/>
                </a:solidFill>
              </a:rPr>
              <a:t>Challenges in the Labour Market</a:t>
            </a:r>
          </a:p>
        </p:txBody>
      </p:sp>
      <p:sp>
        <p:nvSpPr>
          <p:cNvPr id="3" name="TextBox 2"/>
          <p:cNvSpPr txBox="1"/>
          <p:nvPr/>
        </p:nvSpPr>
        <p:spPr>
          <a:xfrm>
            <a:off x="666733" y="1971675"/>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43A047"/>
                </a:solidFill>
              </a:rPr>
              <a:t>1</a:t>
            </a:r>
          </a:p>
        </p:txBody>
      </p:sp>
      <p:sp>
        <p:nvSpPr>
          <p:cNvPr id="4" name="TextBox 3"/>
          <p:cNvSpPr txBox="1"/>
          <p:nvPr/>
        </p:nvSpPr>
        <p:spPr>
          <a:xfrm>
            <a:off x="1104872" y="1971675"/>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The </a:t>
            </a:r>
            <a:r>
              <a:rPr sz="1196" b="0">
                <a:solidFill>
                  <a:srgbClr val="43A047"/>
                </a:solidFill>
              </a:rPr>
              <a:t>shortage of the workforce</a:t>
            </a:r>
            <a:r>
              <a:rPr sz="1196" b="0">
                <a:solidFill>
                  <a:srgbClr val="2C3E50"/>
                </a:solidFill>
              </a:rPr>
              <a:t> after 2020 has escalated the wage bills and lowered the servicing capacity </a:t>
            </a:r>
            <a:r>
              <a:rPr sz="956" b="0">
                <a:solidFill>
                  <a:srgbClr val="5D6D7E"/>
                </a:solidFill>
              </a:rPr>
              <a:t>(Institute of Hospitality, 2024)</a:t>
            </a:r>
            <a:r>
              <a:rPr sz="1196" b="0">
                <a:solidFill>
                  <a:srgbClr val="2C3E50"/>
                </a:solidFill>
              </a:rPr>
              <a:t> </a:t>
            </a:r>
          </a:p>
        </p:txBody>
      </p:sp>
      <p:sp>
        <p:nvSpPr>
          <p:cNvPr id="5" name="TextBox 4"/>
          <p:cNvSpPr txBox="1"/>
          <p:nvPr/>
        </p:nvSpPr>
        <p:spPr>
          <a:xfrm>
            <a:off x="666733" y="3038475"/>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43A047"/>
                </a:solidFill>
              </a:rPr>
              <a:t>2</a:t>
            </a:r>
          </a:p>
        </p:txBody>
      </p:sp>
      <p:sp>
        <p:nvSpPr>
          <p:cNvPr id="6" name="TextBox 5"/>
          <p:cNvSpPr txBox="1"/>
          <p:nvPr/>
        </p:nvSpPr>
        <p:spPr>
          <a:xfrm>
            <a:off x="1104872" y="3038475"/>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43A047"/>
                </a:solidFill>
              </a:rPr>
              <a:t>Poor remuneration</a:t>
            </a:r>
            <a:r>
              <a:rPr sz="1196" b="0">
                <a:solidFill>
                  <a:srgbClr val="2C3E50"/>
                </a:solidFill>
              </a:rPr>
              <a:t>, as well as unstable contracts, undermines employee morale and retention </a:t>
            </a:r>
            <a:r>
              <a:rPr sz="956" b="0">
                <a:solidFill>
                  <a:srgbClr val="5D6D7E"/>
                </a:solidFill>
              </a:rPr>
              <a:t>(Giousmpasoglou, 2024)</a:t>
            </a:r>
            <a:r>
              <a:rPr sz="1196" b="0">
                <a:solidFill>
                  <a:srgbClr val="2C3E50"/>
                </a:solidFill>
              </a:rPr>
              <a:t> </a:t>
            </a:r>
          </a:p>
        </p:txBody>
      </p:sp>
      <p:sp>
        <p:nvSpPr>
          <p:cNvPr id="7" name="Rounded Rectangle 6"/>
          <p:cNvSpPr/>
          <p:nvPr/>
        </p:nvSpPr>
        <p:spPr>
          <a:xfrm>
            <a:off x="666733" y="4295774"/>
            <a:ext cx="5238619" cy="1162050"/>
          </a:xfrm>
          <a:prstGeom prst="roundRect">
            <a:avLst>
              <a:gd name="adj" fmla="val 0"/>
            </a:avLst>
          </a:prstGeom>
          <a:solidFill>
            <a:srgbClr val="43A047">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 Same Side Corner Rectangle 7"/>
          <p:cNvSpPr/>
          <p:nvPr/>
        </p:nvSpPr>
        <p:spPr>
          <a:xfrm rot="16200000">
            <a:off x="151748" y="4810759"/>
            <a:ext cx="1162050" cy="132080"/>
          </a:xfrm>
          <a:prstGeom prst="round2SameRect">
            <a:avLst>
              <a:gd name="adj1" fmla="val 50000"/>
              <a:gd name="adj2" fmla="val 0"/>
            </a:avLst>
          </a:prstGeom>
          <a:solidFill>
            <a:srgbClr val="43A0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7703" y="4438649"/>
            <a:ext cx="4914777" cy="380999"/>
          </a:xfrm>
          <a:prstGeom prst="rect">
            <a:avLst/>
          </a:prstGeom>
          <a:noFill/>
        </p:spPr>
        <p:txBody>
          <a:bodyPr wrap="none" lIns="73152" tIns="54864" rIns="73152" bIns="54864" anchor="ctr">
            <a:spAutoFit/>
          </a:bodyPr>
          <a:lstStyle/>
          <a:p>
            <a:pPr algn="l">
              <a:spcBef>
                <a:spcPts val="0"/>
              </a:spcBef>
              <a:spcAft>
                <a:spcPts val="325"/>
              </a:spcAft>
            </a:pPr>
            <a:r>
              <a:rPr sz="1913" b="1">
                <a:solidFill>
                  <a:srgbClr val="43A047"/>
                </a:solidFill>
              </a:rPr>
              <a:t>High Turnover</a:t>
            </a:r>
          </a:p>
        </p:txBody>
      </p:sp>
      <p:sp>
        <p:nvSpPr>
          <p:cNvPr id="10" name="TextBox 9"/>
          <p:cNvSpPr txBox="1"/>
          <p:nvPr/>
        </p:nvSpPr>
        <p:spPr>
          <a:xfrm>
            <a:off x="847703" y="4867274"/>
            <a:ext cx="4914777" cy="219074"/>
          </a:xfrm>
          <a:prstGeom prst="rect">
            <a:avLst/>
          </a:prstGeom>
          <a:noFill/>
        </p:spPr>
        <p:txBody>
          <a:bodyPr wrap="none" lIns="73152" tIns="54864" rIns="73152" bIns="54864" anchor="ctr">
            <a:spAutoFit/>
          </a:bodyPr>
          <a:lstStyle/>
          <a:p>
            <a:pPr algn="l">
              <a:spcBef>
                <a:spcPts val="0"/>
              </a:spcBef>
              <a:spcAft>
                <a:spcPts val="0"/>
              </a:spcAft>
            </a:pPr>
            <a:r>
              <a:rPr sz="1076" b="0">
                <a:solidFill>
                  <a:srgbClr val="2C3E50"/>
                </a:solidFill>
              </a:rPr>
              <a:t>Makes recruitment more expensive and lowers guest satisfaction</a:t>
            </a:r>
          </a:p>
        </p:txBody>
      </p:sp>
      <p:sp>
        <p:nvSpPr>
          <p:cNvPr id="11" name="TextBox 10"/>
          <p:cNvSpPr txBox="1"/>
          <p:nvPr/>
        </p:nvSpPr>
        <p:spPr>
          <a:xfrm>
            <a:off x="847703" y="5124449"/>
            <a:ext cx="4914777" cy="190499"/>
          </a:xfrm>
          <a:prstGeom prst="rect">
            <a:avLst/>
          </a:prstGeom>
          <a:noFill/>
        </p:spPr>
        <p:txBody>
          <a:bodyPr wrap="none" lIns="73152" tIns="54864" rIns="73152" bIns="54864" anchor="ctr">
            <a:spAutoFit/>
          </a:bodyPr>
          <a:lstStyle/>
          <a:p>
            <a:pPr algn="l">
              <a:spcBef>
                <a:spcPts val="260"/>
              </a:spcBef>
              <a:spcAft>
                <a:spcPts val="0"/>
              </a:spcAft>
            </a:pPr>
            <a:r>
              <a:rPr sz="956" b="0">
                <a:solidFill>
                  <a:srgbClr val="5D6D7E"/>
                </a:solidFill>
              </a:rPr>
              <a:t>(Zientara, 2023)</a:t>
            </a:r>
          </a:p>
        </p:txBody>
      </p:sp>
      <p:sp>
        <p:nvSpPr>
          <p:cNvPr id="12" name="Rounded Rectangle 11"/>
          <p:cNvSpPr/>
          <p:nvPr/>
        </p:nvSpPr>
        <p:spPr>
          <a:xfrm>
            <a:off x="6286342" y="2333624"/>
            <a:ext cx="5238619" cy="2943225"/>
          </a:xfrm>
          <a:prstGeom prst="roundRect">
            <a:avLst/>
          </a:prstGeom>
          <a:blipFill>
            <a:blip r:embed="rId3"/>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3F2FD"/>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1565C0"/>
                </a:solidFill>
              </a:rPr>
              <a:t>Supply Chains and Cost Resilience</a:t>
            </a:r>
          </a:p>
        </p:txBody>
      </p:sp>
      <p:sp>
        <p:nvSpPr>
          <p:cNvPr id="3" name="TextBox 2"/>
          <p:cNvSpPr txBox="1"/>
          <p:nvPr/>
        </p:nvSpPr>
        <p:spPr>
          <a:xfrm>
            <a:off x="666733" y="1895474"/>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1976D2"/>
                </a:solidFill>
              </a:rPr>
              <a:t>1</a:t>
            </a:r>
          </a:p>
        </p:txBody>
      </p:sp>
      <p:sp>
        <p:nvSpPr>
          <p:cNvPr id="4" name="TextBox 3"/>
          <p:cNvSpPr txBox="1"/>
          <p:nvPr/>
        </p:nvSpPr>
        <p:spPr>
          <a:xfrm>
            <a:off x="1104872" y="1895474"/>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The </a:t>
            </a:r>
            <a:r>
              <a:rPr sz="1196" b="0">
                <a:solidFill>
                  <a:srgbClr val="1976D2"/>
                </a:solidFill>
              </a:rPr>
              <a:t>instability regarding the supply chain</a:t>
            </a:r>
            <a:r>
              <a:rPr sz="1196" b="0">
                <a:solidFill>
                  <a:srgbClr val="2C3E50"/>
                </a:solidFill>
              </a:rPr>
              <a:t> supply and price is still impacted after the pandemic </a:t>
            </a:r>
            <a:r>
              <a:rPr sz="956" b="0">
                <a:solidFill>
                  <a:srgbClr val="5D6D7E"/>
                </a:solidFill>
              </a:rPr>
              <a:t>(Erol, 2024)</a:t>
            </a:r>
            <a:r>
              <a:rPr sz="1196" b="0">
                <a:solidFill>
                  <a:srgbClr val="2C3E50"/>
                </a:solidFill>
              </a:rPr>
              <a:t> </a:t>
            </a:r>
          </a:p>
        </p:txBody>
      </p:sp>
      <p:sp>
        <p:nvSpPr>
          <p:cNvPr id="5" name="Rounded Rectangle 4"/>
          <p:cNvSpPr/>
          <p:nvPr/>
        </p:nvSpPr>
        <p:spPr>
          <a:xfrm>
            <a:off x="666733" y="3152775"/>
            <a:ext cx="5238619" cy="1314450"/>
          </a:xfrm>
          <a:prstGeom prst="roundRect">
            <a:avLst>
              <a:gd name="adj" fmla="val 0"/>
            </a:avLst>
          </a:prstGeom>
          <a:solidFill>
            <a:srgbClr val="1976D2">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 Same Side Corner Rectangle 5"/>
          <p:cNvSpPr/>
          <p:nvPr/>
        </p:nvSpPr>
        <p:spPr>
          <a:xfrm rot="16200000">
            <a:off x="75548" y="3743960"/>
            <a:ext cx="1314450" cy="132080"/>
          </a:xfrm>
          <a:prstGeom prst="round2SameRect">
            <a:avLst>
              <a:gd name="adj1" fmla="val 50000"/>
              <a:gd name="adj2" fmla="val 0"/>
            </a:avLst>
          </a:prstGeom>
          <a:solidFill>
            <a:srgbClr val="1976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7703" y="3295650"/>
            <a:ext cx="4914777" cy="266699"/>
          </a:xfrm>
          <a:prstGeom prst="rect">
            <a:avLst/>
          </a:prstGeom>
          <a:noFill/>
        </p:spPr>
        <p:txBody>
          <a:bodyPr wrap="none" lIns="73152" tIns="54864" rIns="73152" bIns="54864" anchor="ctr">
            <a:spAutoFit/>
          </a:bodyPr>
          <a:lstStyle/>
          <a:p>
            <a:pPr algn="l">
              <a:spcBef>
                <a:spcPts val="0"/>
              </a:spcBef>
              <a:spcAft>
                <a:spcPts val="650"/>
              </a:spcAft>
            </a:pPr>
            <a:r>
              <a:rPr sz="1315" b="1">
                <a:solidFill>
                  <a:srgbClr val="1976D2"/>
                </a:solidFill>
              </a:rPr>
              <a:t> </a:t>
            </a:r>
            <a:r>
              <a:rPr sz="1104"/>
              <a:t>  </a:t>
            </a:r>
            <a:r>
              <a:rPr sz="1315" b="1">
                <a:solidFill>
                  <a:srgbClr val="1976D2"/>
                </a:solidFill>
              </a:rPr>
              <a:t>Adaptation Strategies </a:t>
            </a:r>
          </a:p>
        </p:txBody>
      </p:sp>
      <p:pic>
        <p:nvPicPr>
          <p:cNvPr id="8" name="Picture 7" descr="image.png"/>
          <p:cNvPicPr>
            <a:picLocks noChangeAspect="1"/>
          </p:cNvPicPr>
          <p:nvPr/>
        </p:nvPicPr>
        <p:blipFill>
          <a:blip r:embed="rId3">
            <a:alphaModFix/>
          </a:blip>
          <a:stretch>
            <a:fillRect/>
          </a:stretch>
        </p:blipFill>
        <p:spPr>
          <a:xfrm>
            <a:off x="847703" y="3331845"/>
            <a:ext cx="228594" cy="194309"/>
          </a:xfrm>
          <a:prstGeom prst="rect">
            <a:avLst/>
          </a:prstGeom>
        </p:spPr>
      </p:pic>
      <p:sp>
        <p:nvSpPr>
          <p:cNvPr id="9" name="TextBox 8"/>
          <p:cNvSpPr txBox="1"/>
          <p:nvPr/>
        </p:nvSpPr>
        <p:spPr>
          <a:xfrm>
            <a:off x="847703" y="3657600"/>
            <a:ext cx="4914777" cy="666750"/>
          </a:xfrm>
          <a:prstGeom prst="rect">
            <a:avLst/>
          </a:prstGeom>
          <a:noFill/>
        </p:spPr>
        <p:txBody>
          <a:bodyPr wrap="square" lIns="73152" tIns="54864" rIns="73152" bIns="54864" anchor="ctr">
            <a:spAutoFit/>
          </a:bodyPr>
          <a:lstStyle/>
          <a:p>
            <a:pPr algn="l">
              <a:spcBef>
                <a:spcPts val="0"/>
              </a:spcBef>
              <a:spcAft>
                <a:spcPts val="0"/>
              </a:spcAft>
            </a:pPr>
            <a:r>
              <a:rPr sz="1076" b="0">
                <a:solidFill>
                  <a:srgbClr val="2C3E50"/>
                </a:solidFill>
              </a:rPr>
              <a:t> • Simplifying menu</a:t>
            </a:r>
            <a:r>
              <a:rPr sz="1104"/>
              <a:t>
</a:t>
            </a:r>
            <a:r>
              <a:rPr sz="1076" b="0">
                <a:solidFill>
                  <a:srgbClr val="2C3E50"/>
                </a:solidFill>
              </a:rPr>
              <a:t> • Consolidating suppliers </a:t>
            </a:r>
            <a:r>
              <a:rPr sz="956" b="0">
                <a:solidFill>
                  <a:srgbClr val="5D6D7E"/>
                </a:solidFill>
              </a:rPr>
              <a:t>(RSM, 2022)</a:t>
            </a:r>
            <a:r>
              <a:rPr sz="1076" b="0">
                <a:solidFill>
                  <a:srgbClr val="2C3E50"/>
                </a:solidFill>
              </a:rPr>
              <a:t> </a:t>
            </a:r>
          </a:p>
        </p:txBody>
      </p:sp>
      <p:sp>
        <p:nvSpPr>
          <p:cNvPr id="10" name="TextBox 9"/>
          <p:cNvSpPr txBox="1"/>
          <p:nvPr/>
        </p:nvSpPr>
        <p:spPr>
          <a:xfrm>
            <a:off x="666733" y="4657725"/>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1976D2"/>
                </a:solidFill>
              </a:rPr>
              <a:t>2</a:t>
            </a:r>
          </a:p>
        </p:txBody>
      </p:sp>
      <p:sp>
        <p:nvSpPr>
          <p:cNvPr id="11" name="TextBox 10"/>
          <p:cNvSpPr txBox="1"/>
          <p:nvPr/>
        </p:nvSpPr>
        <p:spPr>
          <a:xfrm>
            <a:off x="1104872" y="4657725"/>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1976D2"/>
                </a:solidFill>
              </a:rPr>
              <a:t>Smaller players</a:t>
            </a:r>
            <a:r>
              <a:rPr sz="1196" b="0">
                <a:solidFill>
                  <a:srgbClr val="2C3E50"/>
                </a:solidFill>
              </a:rPr>
              <a:t> do not have capital to diversify their supply, and they are more susceptible </a:t>
            </a:r>
            <a:r>
              <a:rPr sz="956" b="0">
                <a:solidFill>
                  <a:srgbClr val="5D6D7E"/>
                </a:solidFill>
              </a:rPr>
              <a:t>(Moussa, 2025)</a:t>
            </a:r>
            <a:r>
              <a:rPr sz="1196" b="0">
                <a:solidFill>
                  <a:srgbClr val="2C3E50"/>
                </a:solidFill>
              </a:rPr>
              <a:t> </a:t>
            </a:r>
          </a:p>
        </p:txBody>
      </p:sp>
      <p:sp>
        <p:nvSpPr>
          <p:cNvPr id="12" name="Rounded Rectangle 11"/>
          <p:cNvSpPr/>
          <p:nvPr/>
        </p:nvSpPr>
        <p:spPr>
          <a:xfrm>
            <a:off x="7114997" y="2838450"/>
            <a:ext cx="3581310" cy="1943100"/>
          </a:xfrm>
          <a:prstGeom prst="roundRect">
            <a:avLst/>
          </a:prstGeom>
          <a:blipFill>
            <a:blip r:embed="rId4"/>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3E5F5"/>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7B1FA2"/>
                </a:solidFill>
              </a:rPr>
              <a:t>Technological Adaptation</a:t>
            </a:r>
          </a:p>
        </p:txBody>
      </p:sp>
      <p:sp>
        <p:nvSpPr>
          <p:cNvPr id="3" name="TextBox 2"/>
          <p:cNvSpPr txBox="1"/>
          <p:nvPr/>
        </p:nvSpPr>
        <p:spPr>
          <a:xfrm>
            <a:off x="666733" y="2009774"/>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9C27B0"/>
                </a:solidFill>
              </a:rPr>
              <a:t>1</a:t>
            </a:r>
          </a:p>
        </p:txBody>
      </p:sp>
      <p:sp>
        <p:nvSpPr>
          <p:cNvPr id="4" name="TextBox 3"/>
          <p:cNvSpPr txBox="1"/>
          <p:nvPr/>
        </p:nvSpPr>
        <p:spPr>
          <a:xfrm>
            <a:off x="1104872" y="2009774"/>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9C27B0"/>
                </a:solidFill>
              </a:rPr>
              <a:t>Digital transformation</a:t>
            </a:r>
            <a:r>
              <a:rPr sz="1196" b="0">
                <a:solidFill>
                  <a:srgbClr val="2C3E50"/>
                </a:solidFill>
              </a:rPr>
              <a:t> enhances the performance of the operations via automation and AI </a:t>
            </a:r>
            <a:r>
              <a:rPr sz="956" b="0">
                <a:solidFill>
                  <a:srgbClr val="5D6D7E"/>
                </a:solidFill>
              </a:rPr>
              <a:t>(Zahidi, 2024)</a:t>
            </a:r>
            <a:r>
              <a:rPr sz="1196" b="0">
                <a:solidFill>
                  <a:srgbClr val="2C3E50"/>
                </a:solidFill>
              </a:rPr>
              <a:t> </a:t>
            </a:r>
          </a:p>
        </p:txBody>
      </p:sp>
      <p:sp>
        <p:nvSpPr>
          <p:cNvPr id="5" name="Rounded Rectangle 4"/>
          <p:cNvSpPr/>
          <p:nvPr/>
        </p:nvSpPr>
        <p:spPr>
          <a:xfrm>
            <a:off x="666733" y="3267075"/>
            <a:ext cx="5238619" cy="1085850"/>
          </a:xfrm>
          <a:prstGeom prst="roundRect">
            <a:avLst>
              <a:gd name="adj" fmla="val 0"/>
            </a:avLst>
          </a:prstGeom>
          <a:solidFill>
            <a:srgbClr val="9C27B0">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 Same Side Corner Rectangle 5"/>
          <p:cNvSpPr/>
          <p:nvPr/>
        </p:nvSpPr>
        <p:spPr>
          <a:xfrm rot="16200000">
            <a:off x="189848" y="3743960"/>
            <a:ext cx="1085850" cy="132080"/>
          </a:xfrm>
          <a:prstGeom prst="round2SameRect">
            <a:avLst>
              <a:gd name="adj1" fmla="val 50000"/>
              <a:gd name="adj2" fmla="val 0"/>
            </a:avLst>
          </a:prstGeom>
          <a:solidFill>
            <a:srgbClr val="9C27B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7703" y="3409950"/>
            <a:ext cx="4914777" cy="266699"/>
          </a:xfrm>
          <a:prstGeom prst="rect">
            <a:avLst/>
          </a:prstGeom>
          <a:noFill/>
        </p:spPr>
        <p:txBody>
          <a:bodyPr wrap="none" lIns="73152" tIns="54864" rIns="73152" bIns="54864" anchor="ctr">
            <a:spAutoFit/>
          </a:bodyPr>
          <a:lstStyle/>
          <a:p>
            <a:pPr algn="l">
              <a:spcBef>
                <a:spcPts val="0"/>
              </a:spcBef>
              <a:spcAft>
                <a:spcPts val="650"/>
              </a:spcAft>
            </a:pPr>
            <a:r>
              <a:rPr sz="1315" b="1">
                <a:solidFill>
                  <a:srgbClr val="9C27B0"/>
                </a:solidFill>
              </a:rPr>
              <a:t> </a:t>
            </a:r>
            <a:r>
              <a:rPr sz="1104"/>
              <a:t>  </a:t>
            </a:r>
            <a:r>
              <a:rPr sz="1315" b="1">
                <a:solidFill>
                  <a:srgbClr val="9C27B0"/>
                </a:solidFill>
              </a:rPr>
              <a:t>Challenges </a:t>
            </a:r>
          </a:p>
        </p:txBody>
      </p:sp>
      <p:pic>
        <p:nvPicPr>
          <p:cNvPr id="8" name="Picture 7" descr="image.png"/>
          <p:cNvPicPr>
            <a:picLocks noChangeAspect="1"/>
          </p:cNvPicPr>
          <p:nvPr/>
        </p:nvPicPr>
        <p:blipFill>
          <a:blip r:embed="rId3">
            <a:alphaModFix/>
          </a:blip>
          <a:stretch>
            <a:fillRect/>
          </a:stretch>
        </p:blipFill>
        <p:spPr>
          <a:xfrm>
            <a:off x="847703" y="3450431"/>
            <a:ext cx="228594" cy="185737"/>
          </a:xfrm>
          <a:prstGeom prst="rect">
            <a:avLst/>
          </a:prstGeom>
        </p:spPr>
      </p:pic>
      <p:sp>
        <p:nvSpPr>
          <p:cNvPr id="9" name="TextBox 8"/>
          <p:cNvSpPr txBox="1"/>
          <p:nvPr/>
        </p:nvSpPr>
        <p:spPr>
          <a:xfrm>
            <a:off x="847703" y="3771900"/>
            <a:ext cx="4914777" cy="438149"/>
          </a:xfrm>
          <a:prstGeom prst="rect">
            <a:avLst/>
          </a:prstGeom>
          <a:noFill/>
        </p:spPr>
        <p:txBody>
          <a:bodyPr wrap="square" lIns="73152" tIns="54864" rIns="73152" bIns="54864" anchor="ctr">
            <a:spAutoFit/>
          </a:bodyPr>
          <a:lstStyle/>
          <a:p>
            <a:pPr algn="l">
              <a:spcBef>
                <a:spcPts val="0"/>
              </a:spcBef>
              <a:spcAft>
                <a:spcPts val="0"/>
              </a:spcAft>
            </a:pPr>
            <a:r>
              <a:rPr sz="1076" b="0">
                <a:solidFill>
                  <a:srgbClr val="2C3E50"/>
                </a:solidFill>
              </a:rPr>
              <a:t> • Small companies at disadvantage</a:t>
            </a:r>
            <a:r>
              <a:rPr sz="1104"/>
              <a:t>
</a:t>
            </a:r>
            <a:r>
              <a:rPr sz="1076" b="0">
                <a:solidFill>
                  <a:srgbClr val="2C3E50"/>
                </a:solidFill>
              </a:rPr>
              <a:t> • Risk of depersonalized guest experience </a:t>
            </a:r>
          </a:p>
        </p:txBody>
      </p:sp>
      <p:sp>
        <p:nvSpPr>
          <p:cNvPr id="10" name="TextBox 9"/>
          <p:cNvSpPr txBox="1"/>
          <p:nvPr/>
        </p:nvSpPr>
        <p:spPr>
          <a:xfrm>
            <a:off x="666733" y="4543425"/>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9C27B0"/>
                </a:solidFill>
              </a:rPr>
              <a:t>2</a:t>
            </a:r>
          </a:p>
        </p:txBody>
      </p:sp>
      <p:sp>
        <p:nvSpPr>
          <p:cNvPr id="11" name="TextBox 10"/>
          <p:cNvSpPr txBox="1"/>
          <p:nvPr/>
        </p:nvSpPr>
        <p:spPr>
          <a:xfrm>
            <a:off x="1104872" y="4543425"/>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9C27B0"/>
                </a:solidFill>
              </a:rPr>
              <a:t>Over-automation</a:t>
            </a:r>
            <a:r>
              <a:rPr sz="1196" b="0">
                <a:solidFill>
                  <a:srgbClr val="2C3E50"/>
                </a:solidFill>
              </a:rPr>
              <a:t> poses the threat of the guest experience being depersonalised </a:t>
            </a:r>
            <a:r>
              <a:rPr sz="956" b="0">
                <a:solidFill>
                  <a:srgbClr val="5D6D7E"/>
                </a:solidFill>
              </a:rPr>
              <a:t>(Ford and Sturman, 2020)</a:t>
            </a:r>
            <a:r>
              <a:rPr sz="1196" b="0">
                <a:solidFill>
                  <a:srgbClr val="2C3E50"/>
                </a:solidFill>
              </a:rPr>
              <a:t> </a:t>
            </a:r>
          </a:p>
        </p:txBody>
      </p:sp>
      <p:sp>
        <p:nvSpPr>
          <p:cNvPr id="12" name="Rounded Rectangle 11"/>
          <p:cNvSpPr/>
          <p:nvPr/>
        </p:nvSpPr>
        <p:spPr>
          <a:xfrm>
            <a:off x="6286342" y="2438400"/>
            <a:ext cx="5238619" cy="2743200"/>
          </a:xfrm>
          <a:prstGeom prst="roundRect">
            <a:avLst/>
          </a:prstGeom>
          <a:blipFill>
            <a:blip r:embed="rId4"/>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8F5E9"/>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2E7D32"/>
                </a:solidFill>
              </a:rPr>
              <a:t>Environmental and Sustainability Dimensions</a:t>
            </a:r>
          </a:p>
        </p:txBody>
      </p:sp>
      <p:sp>
        <p:nvSpPr>
          <p:cNvPr id="3" name="TextBox 2"/>
          <p:cNvSpPr txBox="1"/>
          <p:nvPr/>
        </p:nvSpPr>
        <p:spPr>
          <a:xfrm>
            <a:off x="666733" y="1790700"/>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43A047"/>
                </a:solidFill>
              </a:rPr>
              <a:t>1</a:t>
            </a:r>
          </a:p>
        </p:txBody>
      </p:sp>
      <p:sp>
        <p:nvSpPr>
          <p:cNvPr id="4" name="TextBox 3"/>
          <p:cNvSpPr txBox="1"/>
          <p:nvPr/>
        </p:nvSpPr>
        <p:spPr>
          <a:xfrm>
            <a:off x="1104872" y="1790700"/>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43A047"/>
                </a:solidFill>
              </a:rPr>
              <a:t>ESG programmes</a:t>
            </a:r>
            <a:r>
              <a:rPr sz="1196" b="0">
                <a:solidFill>
                  <a:srgbClr val="2C3E50"/>
                </a:solidFill>
              </a:rPr>
              <a:t> can enhance long-term profitability but need initial investments </a:t>
            </a:r>
            <a:r>
              <a:rPr sz="956" b="0">
                <a:solidFill>
                  <a:srgbClr val="5D6D7E"/>
                </a:solidFill>
              </a:rPr>
              <a:t>(Shin, 2025)</a:t>
            </a:r>
            <a:r>
              <a:rPr sz="1196" b="0">
                <a:solidFill>
                  <a:srgbClr val="2C3E50"/>
                </a:solidFill>
              </a:rPr>
              <a:t> </a:t>
            </a:r>
          </a:p>
        </p:txBody>
      </p:sp>
      <p:sp>
        <p:nvSpPr>
          <p:cNvPr id="5" name="Rounded Rectangle 4"/>
          <p:cNvSpPr/>
          <p:nvPr/>
        </p:nvSpPr>
        <p:spPr>
          <a:xfrm>
            <a:off x="666733" y="3047999"/>
            <a:ext cx="5238619" cy="1533525"/>
          </a:xfrm>
          <a:prstGeom prst="roundRect">
            <a:avLst>
              <a:gd name="adj" fmla="val 0"/>
            </a:avLst>
          </a:prstGeom>
          <a:solidFill>
            <a:srgbClr val="43A047">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 Same Side Corner Rectangle 5"/>
          <p:cNvSpPr/>
          <p:nvPr/>
        </p:nvSpPr>
        <p:spPr>
          <a:xfrm rot="16200000">
            <a:off x="-33989" y="3748721"/>
            <a:ext cx="1533525" cy="132080"/>
          </a:xfrm>
          <a:prstGeom prst="round2SameRect">
            <a:avLst>
              <a:gd name="adj1" fmla="val 50000"/>
              <a:gd name="adj2" fmla="val 0"/>
            </a:avLst>
          </a:prstGeom>
          <a:solidFill>
            <a:srgbClr val="43A0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7703" y="3181350"/>
            <a:ext cx="4914777" cy="266699"/>
          </a:xfrm>
          <a:prstGeom prst="rect">
            <a:avLst/>
          </a:prstGeom>
          <a:noFill/>
        </p:spPr>
        <p:txBody>
          <a:bodyPr wrap="none" lIns="73152" tIns="54864" rIns="73152" bIns="54864" anchor="ctr">
            <a:spAutoFit/>
          </a:bodyPr>
          <a:lstStyle/>
          <a:p>
            <a:pPr algn="l">
              <a:spcBef>
                <a:spcPts val="0"/>
              </a:spcBef>
              <a:spcAft>
                <a:spcPts val="650"/>
              </a:spcAft>
            </a:pPr>
            <a:r>
              <a:rPr sz="1315" b="1">
                <a:solidFill>
                  <a:srgbClr val="43A047"/>
                </a:solidFill>
              </a:rPr>
              <a:t> </a:t>
            </a:r>
            <a:r>
              <a:rPr sz="1104"/>
              <a:t>  </a:t>
            </a:r>
            <a:r>
              <a:rPr sz="1315" b="1">
                <a:solidFill>
                  <a:srgbClr val="43A047"/>
                </a:solidFill>
              </a:rPr>
              <a:t>Benefits </a:t>
            </a:r>
          </a:p>
        </p:txBody>
      </p:sp>
      <p:pic>
        <p:nvPicPr>
          <p:cNvPr id="8" name="Picture 7" descr="image.png"/>
          <p:cNvPicPr>
            <a:picLocks noChangeAspect="1"/>
          </p:cNvPicPr>
          <p:nvPr/>
        </p:nvPicPr>
        <p:blipFill>
          <a:blip r:embed="rId3">
            <a:alphaModFix/>
          </a:blip>
          <a:stretch>
            <a:fillRect/>
          </a:stretch>
        </p:blipFill>
        <p:spPr>
          <a:xfrm>
            <a:off x="847703" y="3231832"/>
            <a:ext cx="228594" cy="165734"/>
          </a:xfrm>
          <a:prstGeom prst="rect">
            <a:avLst/>
          </a:prstGeom>
        </p:spPr>
      </p:pic>
      <p:sp>
        <p:nvSpPr>
          <p:cNvPr id="9" name="TextBox 8"/>
          <p:cNvSpPr txBox="1"/>
          <p:nvPr/>
        </p:nvSpPr>
        <p:spPr>
          <a:xfrm>
            <a:off x="847703" y="3543300"/>
            <a:ext cx="4914777" cy="885825"/>
          </a:xfrm>
          <a:prstGeom prst="rect">
            <a:avLst/>
          </a:prstGeom>
          <a:noFill/>
        </p:spPr>
        <p:txBody>
          <a:bodyPr wrap="square" lIns="73152" tIns="54864" rIns="73152" bIns="54864" anchor="ctr">
            <a:spAutoFit/>
          </a:bodyPr>
          <a:lstStyle/>
          <a:p>
            <a:pPr algn="l">
              <a:spcBef>
                <a:spcPts val="0"/>
              </a:spcBef>
              <a:spcAft>
                <a:spcPts val="0"/>
              </a:spcAft>
            </a:pPr>
            <a:r>
              <a:rPr sz="1076" b="0">
                <a:solidFill>
                  <a:srgbClr val="2C3E50"/>
                </a:solidFill>
              </a:rPr>
              <a:t> • Energy efficiency</a:t>
            </a:r>
            <a:r>
              <a:rPr sz="1104"/>
              <a:t>
</a:t>
            </a:r>
            <a:r>
              <a:rPr sz="1076" b="0">
                <a:solidFill>
                  <a:srgbClr val="2C3E50"/>
                </a:solidFill>
              </a:rPr>
              <a:t> • Sustainable sourcing</a:t>
            </a:r>
            <a:r>
              <a:rPr sz="1104"/>
              <a:t>
</a:t>
            </a:r>
            <a:r>
              <a:rPr sz="1076" b="0">
                <a:solidFill>
                  <a:srgbClr val="2C3E50"/>
                </a:solidFill>
              </a:rPr>
              <a:t> • Long-term cost reduction </a:t>
            </a:r>
            <a:r>
              <a:rPr sz="956" b="0">
                <a:solidFill>
                  <a:srgbClr val="5D6D7E"/>
                </a:solidFill>
              </a:rPr>
              <a:t>(Misik and Nagy, 2025)</a:t>
            </a:r>
            <a:r>
              <a:rPr sz="1076" b="0">
                <a:solidFill>
                  <a:srgbClr val="2C3E50"/>
                </a:solidFill>
              </a:rPr>
              <a:t> </a:t>
            </a:r>
          </a:p>
        </p:txBody>
      </p:sp>
      <p:sp>
        <p:nvSpPr>
          <p:cNvPr id="10" name="TextBox 9"/>
          <p:cNvSpPr txBox="1"/>
          <p:nvPr/>
        </p:nvSpPr>
        <p:spPr>
          <a:xfrm>
            <a:off x="666733" y="4762500"/>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43A047"/>
                </a:solidFill>
              </a:rPr>
              <a:t>2</a:t>
            </a:r>
          </a:p>
        </p:txBody>
      </p:sp>
      <p:sp>
        <p:nvSpPr>
          <p:cNvPr id="11" name="TextBox 10"/>
          <p:cNvSpPr txBox="1"/>
          <p:nvPr/>
        </p:nvSpPr>
        <p:spPr>
          <a:xfrm>
            <a:off x="1104872" y="4762500"/>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The challenge of </a:t>
            </a:r>
            <a:r>
              <a:rPr sz="1196" b="0">
                <a:solidFill>
                  <a:srgbClr val="43A047"/>
                </a:solidFill>
              </a:rPr>
              <a:t>balancing between short-term survival</a:t>
            </a:r>
            <a:r>
              <a:rPr sz="1196" b="0">
                <a:solidFill>
                  <a:srgbClr val="2C3E50"/>
                </a:solidFill>
              </a:rPr>
              <a:t> and long-term sustainability is still one of the challenges </a:t>
            </a:r>
            <a:r>
              <a:rPr sz="956" b="0">
                <a:solidFill>
                  <a:srgbClr val="5D6D7E"/>
                </a:solidFill>
              </a:rPr>
              <a:t>(Kruesi, 2024)</a:t>
            </a:r>
            <a:r>
              <a:rPr sz="1196" b="0">
                <a:solidFill>
                  <a:srgbClr val="2C3E50"/>
                </a:solidFill>
              </a:rPr>
              <a:t> </a:t>
            </a:r>
          </a:p>
        </p:txBody>
      </p:sp>
      <p:sp>
        <p:nvSpPr>
          <p:cNvPr id="12" name="Rounded Rectangle 11"/>
          <p:cNvSpPr/>
          <p:nvPr/>
        </p:nvSpPr>
        <p:spPr>
          <a:xfrm>
            <a:off x="6286342" y="2447924"/>
            <a:ext cx="5238619" cy="2714625"/>
          </a:xfrm>
          <a:prstGeom prst="roundRect">
            <a:avLst/>
          </a:prstGeom>
          <a:blipFill>
            <a:blip r:embed="rId4"/>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EAF6"/>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3949AB"/>
                </a:solidFill>
              </a:rPr>
              <a:t>Legal and Ethical Responsibilities</a:t>
            </a:r>
          </a:p>
        </p:txBody>
      </p:sp>
      <p:sp>
        <p:nvSpPr>
          <p:cNvPr id="3" name="TextBox 2"/>
          <p:cNvSpPr txBox="1"/>
          <p:nvPr/>
        </p:nvSpPr>
        <p:spPr>
          <a:xfrm>
            <a:off x="666733" y="1676400"/>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5C6BC0"/>
                </a:solidFill>
              </a:rPr>
              <a:t>1</a:t>
            </a:r>
          </a:p>
        </p:txBody>
      </p:sp>
      <p:sp>
        <p:nvSpPr>
          <p:cNvPr id="4" name="TextBox 3"/>
          <p:cNvSpPr txBox="1"/>
          <p:nvPr/>
        </p:nvSpPr>
        <p:spPr>
          <a:xfrm>
            <a:off x="1104872" y="1676400"/>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5C6BC0"/>
                </a:solidFill>
              </a:rPr>
              <a:t>Reforms on wages and pensions</a:t>
            </a:r>
            <a:r>
              <a:rPr sz="1196" b="0">
                <a:solidFill>
                  <a:srgbClr val="2C3E50"/>
                </a:solidFill>
              </a:rPr>
              <a:t> in the UK have raised labour costs in the UK </a:t>
            </a:r>
            <a:r>
              <a:rPr sz="956" b="0">
                <a:solidFill>
                  <a:srgbClr val="5D6D7E"/>
                </a:solidFill>
              </a:rPr>
              <a:t>(House of Commons Library, 2025)</a:t>
            </a:r>
            <a:r>
              <a:rPr sz="1196" b="0">
                <a:solidFill>
                  <a:srgbClr val="2C3E50"/>
                </a:solidFill>
              </a:rPr>
              <a:t> </a:t>
            </a:r>
          </a:p>
        </p:txBody>
      </p:sp>
      <p:sp>
        <p:nvSpPr>
          <p:cNvPr id="5" name="Rounded Rectangle 4"/>
          <p:cNvSpPr/>
          <p:nvPr/>
        </p:nvSpPr>
        <p:spPr>
          <a:xfrm>
            <a:off x="666733" y="2933699"/>
            <a:ext cx="5238619" cy="1752599"/>
          </a:xfrm>
          <a:prstGeom prst="roundRect">
            <a:avLst>
              <a:gd name="adj" fmla="val 0"/>
            </a:avLst>
          </a:prstGeom>
          <a:solidFill>
            <a:srgbClr val="5C6BC0">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 Same Side Corner Rectangle 5"/>
          <p:cNvSpPr/>
          <p:nvPr/>
        </p:nvSpPr>
        <p:spPr>
          <a:xfrm rot="16200000">
            <a:off x="-143526" y="3743958"/>
            <a:ext cx="1752599" cy="132080"/>
          </a:xfrm>
          <a:prstGeom prst="round2SameRect">
            <a:avLst>
              <a:gd name="adj1" fmla="val 50000"/>
              <a:gd name="adj2" fmla="val 0"/>
            </a:avLst>
          </a:prstGeom>
          <a:solidFill>
            <a:srgbClr val="5C6BC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7703" y="3076574"/>
            <a:ext cx="4914777" cy="266699"/>
          </a:xfrm>
          <a:prstGeom prst="rect">
            <a:avLst/>
          </a:prstGeom>
          <a:noFill/>
        </p:spPr>
        <p:txBody>
          <a:bodyPr wrap="none" lIns="73152" tIns="54864" rIns="73152" bIns="54864" anchor="ctr">
            <a:spAutoFit/>
          </a:bodyPr>
          <a:lstStyle/>
          <a:p>
            <a:pPr algn="l">
              <a:spcBef>
                <a:spcPts val="0"/>
              </a:spcBef>
              <a:spcAft>
                <a:spcPts val="650"/>
              </a:spcAft>
            </a:pPr>
            <a:r>
              <a:rPr sz="1315" b="1">
                <a:solidFill>
                  <a:srgbClr val="5C6BC0"/>
                </a:solidFill>
              </a:rPr>
              <a:t> </a:t>
            </a:r>
            <a:r>
              <a:rPr sz="1104"/>
              <a:t>  </a:t>
            </a:r>
            <a:r>
              <a:rPr sz="1315" b="1">
                <a:solidFill>
                  <a:srgbClr val="5C6BC0"/>
                </a:solidFill>
              </a:rPr>
              <a:t>Ethical Impact </a:t>
            </a:r>
          </a:p>
        </p:txBody>
      </p:sp>
      <p:pic>
        <p:nvPicPr>
          <p:cNvPr id="8" name="Picture 7" descr="image.png"/>
          <p:cNvPicPr>
            <a:picLocks noChangeAspect="1"/>
          </p:cNvPicPr>
          <p:nvPr/>
        </p:nvPicPr>
        <p:blipFill>
          <a:blip r:embed="rId3">
            <a:alphaModFix/>
          </a:blip>
          <a:stretch>
            <a:fillRect/>
          </a:stretch>
        </p:blipFill>
        <p:spPr>
          <a:xfrm>
            <a:off x="847703" y="3117056"/>
            <a:ext cx="228594" cy="185737"/>
          </a:xfrm>
          <a:prstGeom prst="rect">
            <a:avLst/>
          </a:prstGeom>
        </p:spPr>
      </p:pic>
      <p:sp>
        <p:nvSpPr>
          <p:cNvPr id="9" name="TextBox 8"/>
          <p:cNvSpPr txBox="1"/>
          <p:nvPr/>
        </p:nvSpPr>
        <p:spPr>
          <a:xfrm>
            <a:off x="847703" y="3438525"/>
            <a:ext cx="4914777" cy="1104900"/>
          </a:xfrm>
          <a:prstGeom prst="rect">
            <a:avLst/>
          </a:prstGeom>
          <a:noFill/>
        </p:spPr>
        <p:txBody>
          <a:bodyPr wrap="square" lIns="73152" tIns="54864" rIns="73152" bIns="54864" anchor="ctr">
            <a:spAutoFit/>
          </a:bodyPr>
          <a:lstStyle/>
          <a:p>
            <a:pPr algn="l">
              <a:spcBef>
                <a:spcPts val="0"/>
              </a:spcBef>
              <a:spcAft>
                <a:spcPts val="0"/>
              </a:spcAft>
            </a:pPr>
            <a:r>
              <a:rPr sz="1076" b="0">
                <a:solidFill>
                  <a:srgbClr val="2C3E50"/>
                </a:solidFill>
              </a:rPr>
              <a:t> • Brand perception</a:t>
            </a:r>
            <a:r>
              <a:rPr sz="1104"/>
              <a:t>
</a:t>
            </a:r>
            <a:r>
              <a:rPr sz="1076" b="0">
                <a:solidFill>
                  <a:srgbClr val="2C3E50"/>
                </a:solidFill>
              </a:rPr>
              <a:t> • Employee loyalty</a:t>
            </a:r>
            <a:r>
              <a:rPr sz="1104"/>
              <a:t>
</a:t>
            </a:r>
            <a:r>
              <a:rPr sz="1076" b="0">
                <a:solidFill>
                  <a:srgbClr val="2C3E50"/>
                </a:solidFill>
              </a:rPr>
              <a:t> • Fair compensation</a:t>
            </a:r>
            <a:r>
              <a:rPr sz="1104"/>
              <a:t>
</a:t>
            </a:r>
            <a:r>
              <a:rPr sz="1076" b="0">
                <a:solidFill>
                  <a:srgbClr val="2C3E50"/>
                </a:solidFill>
              </a:rPr>
              <a:t> • Inclusion </a:t>
            </a:r>
            <a:r>
              <a:rPr sz="956" b="0">
                <a:solidFill>
                  <a:srgbClr val="5D6D7E"/>
                </a:solidFill>
              </a:rPr>
              <a:t>(Giousmpasoglou, 2024)</a:t>
            </a:r>
            <a:r>
              <a:rPr sz="1076" b="0">
                <a:solidFill>
                  <a:srgbClr val="2C3E50"/>
                </a:solidFill>
              </a:rPr>
              <a:t> </a:t>
            </a:r>
          </a:p>
        </p:txBody>
      </p:sp>
      <p:sp>
        <p:nvSpPr>
          <p:cNvPr id="10" name="TextBox 9"/>
          <p:cNvSpPr txBox="1"/>
          <p:nvPr/>
        </p:nvSpPr>
        <p:spPr>
          <a:xfrm>
            <a:off x="666733" y="4876800"/>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5C6BC0"/>
                </a:solidFill>
              </a:rPr>
              <a:t>2</a:t>
            </a:r>
          </a:p>
        </p:txBody>
      </p:sp>
      <p:sp>
        <p:nvSpPr>
          <p:cNvPr id="11" name="TextBox 10"/>
          <p:cNvSpPr txBox="1"/>
          <p:nvPr/>
        </p:nvSpPr>
        <p:spPr>
          <a:xfrm>
            <a:off x="1104872" y="4876800"/>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5C6BC0"/>
                </a:solidFill>
              </a:rPr>
              <a:t>Legally accepted standards</a:t>
            </a:r>
            <a:r>
              <a:rPr sz="1196" b="0">
                <a:solidFill>
                  <a:srgbClr val="2C3E50"/>
                </a:solidFill>
              </a:rPr>
              <a:t> ensure the trustworthiness of reputation and sustainability </a:t>
            </a:r>
            <a:r>
              <a:rPr sz="956" b="0">
                <a:solidFill>
                  <a:srgbClr val="5D6D7E"/>
                </a:solidFill>
              </a:rPr>
              <a:t>(Robson, 2016)</a:t>
            </a:r>
            <a:r>
              <a:rPr sz="1196" b="0">
                <a:solidFill>
                  <a:srgbClr val="2C3E50"/>
                </a:solidFill>
              </a:rPr>
              <a:t> </a:t>
            </a:r>
          </a:p>
        </p:txBody>
      </p:sp>
      <p:sp>
        <p:nvSpPr>
          <p:cNvPr id="12" name="Rounded Rectangle 11"/>
          <p:cNvSpPr/>
          <p:nvPr/>
        </p:nvSpPr>
        <p:spPr>
          <a:xfrm>
            <a:off x="6286342" y="2381250"/>
            <a:ext cx="5238619" cy="2857500"/>
          </a:xfrm>
          <a:prstGeom prst="roundRect">
            <a:avLst/>
          </a:prstGeom>
          <a:blipFill>
            <a:blip r:embed="rId4"/>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3E0"/>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E65100"/>
                </a:solidFill>
              </a:rPr>
              <a:t>Strategic and Operational Responses</a:t>
            </a:r>
          </a:p>
        </p:txBody>
      </p:sp>
      <p:sp>
        <p:nvSpPr>
          <p:cNvPr id="28" name="TextBox 27">
            <a:extLst>
              <a:ext uri="{FF2B5EF4-FFF2-40B4-BE49-F238E27FC236}">
                <a16:creationId xmlns:a16="http://schemas.microsoft.com/office/drawing/2014/main" id="{8F44A782-5D13-F9E6-70B6-2803080C3492}"/>
              </a:ext>
            </a:extLst>
          </p:cNvPr>
          <p:cNvSpPr txBox="1"/>
          <p:nvPr/>
        </p:nvSpPr>
        <p:spPr>
          <a:xfrm>
            <a:off x="400395" y="1771825"/>
            <a:ext cx="5694297" cy="378206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800" u="none" strike="noStrike" dirty="0">
                <a:solidFill>
                  <a:schemeClr val="accent6">
                    <a:lumMod val="75000"/>
                  </a:schemeClr>
                </a:solidFill>
                <a:effectLst/>
                <a:ea typeface="Times New Roman" panose="02020603050405020304" pitchFamily="18" charset="0"/>
              </a:rPr>
              <a:t>Big chains rely on the economies of scale, digitalisation, and price elasticity (PWC, 2023).</a:t>
            </a:r>
          </a:p>
          <a:p>
            <a:pPr algn="just">
              <a:lnSpc>
                <a:spcPct val="150000"/>
              </a:lnSpc>
              <a:buNone/>
            </a:pPr>
            <a:r>
              <a:rPr lang="en-GB" sz="1800" dirty="0">
                <a:solidFill>
                  <a:schemeClr val="accent6">
                    <a:lumMod val="75000"/>
                  </a:schemeClr>
                </a:solidFill>
                <a:effectLst/>
                <a:ea typeface="Times New Roman" panose="02020603050405020304" pitchFamily="18" charset="0"/>
              </a:rPr>
              <a:t> </a:t>
            </a:r>
          </a:p>
          <a:p>
            <a:pPr marL="342900" lvl="0" indent="-342900" algn="just">
              <a:lnSpc>
                <a:spcPct val="150000"/>
              </a:lnSpc>
              <a:buFont typeface="Arial" panose="020B0604020202020204" pitchFamily="34" charset="0"/>
              <a:buChar char="●"/>
            </a:pPr>
            <a:r>
              <a:rPr lang="en-GB" sz="1800" u="none" strike="noStrike" dirty="0">
                <a:solidFill>
                  <a:schemeClr val="accent6">
                    <a:lumMod val="75000"/>
                  </a:schemeClr>
                </a:solidFill>
                <a:effectLst/>
                <a:ea typeface="Times New Roman" panose="02020603050405020304" pitchFamily="18" charset="0"/>
              </a:rPr>
              <a:t>Independent operators emphasise the aspect of differentiation by being environmentally friendly and locally sourced (</a:t>
            </a:r>
            <a:r>
              <a:rPr lang="en-GB" sz="1800" u="none" strike="noStrike" dirty="0" err="1">
                <a:solidFill>
                  <a:schemeClr val="accent6">
                    <a:lumMod val="75000"/>
                  </a:schemeClr>
                </a:solidFill>
                <a:effectLst/>
                <a:ea typeface="Times New Roman" panose="02020603050405020304" pitchFamily="18" charset="0"/>
              </a:rPr>
              <a:t>UKHospitality</a:t>
            </a:r>
            <a:r>
              <a:rPr lang="en-GB" sz="1800" u="none" strike="noStrike" dirty="0">
                <a:solidFill>
                  <a:schemeClr val="accent6">
                    <a:lumMod val="75000"/>
                  </a:schemeClr>
                </a:solidFill>
                <a:effectLst/>
                <a:ea typeface="Times New Roman" panose="02020603050405020304" pitchFamily="18" charset="0"/>
              </a:rPr>
              <a:t>, 2025).</a:t>
            </a:r>
          </a:p>
          <a:p>
            <a:pPr algn="just">
              <a:lnSpc>
                <a:spcPct val="150000"/>
              </a:lnSpc>
              <a:buNone/>
            </a:pPr>
            <a:r>
              <a:rPr lang="en-GB" sz="1800" dirty="0">
                <a:solidFill>
                  <a:schemeClr val="accent6">
                    <a:lumMod val="75000"/>
                  </a:schemeClr>
                </a:solidFill>
                <a:effectLst/>
                <a:ea typeface="Times New Roman" panose="02020603050405020304" pitchFamily="18" charset="0"/>
              </a:rPr>
              <a:t> </a:t>
            </a:r>
          </a:p>
          <a:p>
            <a:pPr marL="342900" lvl="0" indent="-342900" algn="just">
              <a:lnSpc>
                <a:spcPct val="150000"/>
              </a:lnSpc>
              <a:buFont typeface="Arial" panose="020B0604020202020204" pitchFamily="34" charset="0"/>
              <a:buChar char="●"/>
            </a:pPr>
            <a:r>
              <a:rPr lang="en-GB" sz="1800" u="none" strike="noStrike" dirty="0">
                <a:solidFill>
                  <a:schemeClr val="accent6">
                    <a:lumMod val="75000"/>
                  </a:schemeClr>
                </a:solidFill>
                <a:effectLst/>
                <a:ea typeface="Times New Roman" panose="02020603050405020304" pitchFamily="18" charset="0"/>
              </a:rPr>
              <a:t>Strategic agility and innovation are important in long-term resilience (Brotherton, 2015).</a:t>
            </a:r>
          </a:p>
        </p:txBody>
      </p:sp>
      <p:pic>
        <p:nvPicPr>
          <p:cNvPr id="31" name="Picture 30">
            <a:extLst>
              <a:ext uri="{FF2B5EF4-FFF2-40B4-BE49-F238E27FC236}">
                <a16:creationId xmlns:a16="http://schemas.microsoft.com/office/drawing/2014/main" id="{F24D8D22-3487-1044-69AE-29DF28E76A69}"/>
              </a:ext>
            </a:extLst>
          </p:cNvPr>
          <p:cNvPicPr>
            <a:picLocks noChangeAspect="1"/>
          </p:cNvPicPr>
          <p:nvPr/>
        </p:nvPicPr>
        <p:blipFill>
          <a:blip r:embed="rId3"/>
          <a:stretch>
            <a:fillRect/>
          </a:stretch>
        </p:blipFill>
        <p:spPr>
          <a:xfrm>
            <a:off x="7082450" y="1481958"/>
            <a:ext cx="4039520" cy="436179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F2F1"/>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00796B"/>
                </a:solidFill>
              </a:rPr>
              <a:t>Opening and Major Conclusion</a:t>
            </a:r>
          </a:p>
        </p:txBody>
      </p:sp>
      <p:sp>
        <p:nvSpPr>
          <p:cNvPr id="3" name="TextBox 2"/>
          <p:cNvSpPr txBox="1"/>
          <p:nvPr/>
        </p:nvSpPr>
        <p:spPr>
          <a:xfrm>
            <a:off x="666733" y="1371600"/>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26A69A"/>
                </a:solidFill>
              </a:rPr>
              <a:t>1</a:t>
            </a:r>
          </a:p>
        </p:txBody>
      </p:sp>
      <p:sp>
        <p:nvSpPr>
          <p:cNvPr id="4" name="TextBox 3"/>
          <p:cNvSpPr txBox="1"/>
          <p:nvPr/>
        </p:nvSpPr>
        <p:spPr>
          <a:xfrm>
            <a:off x="1104872" y="1371600"/>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dirty="0">
                <a:solidFill>
                  <a:srgbClr val="2C3E50"/>
                </a:solidFill>
              </a:rPr>
              <a:t> The problems of </a:t>
            </a:r>
            <a:r>
              <a:rPr sz="1196" b="0" dirty="0">
                <a:solidFill>
                  <a:srgbClr val="26A69A"/>
                </a:solidFill>
              </a:rPr>
              <a:t>financial pressure</a:t>
            </a:r>
            <a:r>
              <a:rPr sz="1196" b="0" dirty="0">
                <a:solidFill>
                  <a:srgbClr val="2C3E50"/>
                </a:solidFill>
              </a:rPr>
              <a:t> within the hospitality industry are structural and adaptive </a:t>
            </a:r>
            <a:r>
              <a:rPr sz="956" b="0" dirty="0">
                <a:solidFill>
                  <a:srgbClr val="5D6D7E"/>
                </a:solidFill>
              </a:rPr>
              <a:t>(ONS, 2025)</a:t>
            </a:r>
            <a:r>
              <a:rPr sz="1196" b="0" dirty="0">
                <a:solidFill>
                  <a:srgbClr val="2C3E50"/>
                </a:solidFill>
              </a:rPr>
              <a:t> </a:t>
            </a:r>
          </a:p>
        </p:txBody>
      </p:sp>
      <p:sp>
        <p:nvSpPr>
          <p:cNvPr id="5" name="Rounded Rectangle 4"/>
          <p:cNvSpPr/>
          <p:nvPr/>
        </p:nvSpPr>
        <p:spPr>
          <a:xfrm>
            <a:off x="666733" y="2628900"/>
            <a:ext cx="5238619" cy="1314450"/>
          </a:xfrm>
          <a:prstGeom prst="roundRect">
            <a:avLst>
              <a:gd name="adj" fmla="val 0"/>
            </a:avLst>
          </a:prstGeom>
          <a:solidFill>
            <a:srgbClr val="26A69A">
              <a:alpha val="1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 Same Side Corner Rectangle 5"/>
          <p:cNvSpPr/>
          <p:nvPr/>
        </p:nvSpPr>
        <p:spPr>
          <a:xfrm rot="16200000">
            <a:off x="75548" y="3220085"/>
            <a:ext cx="1314450" cy="132080"/>
          </a:xfrm>
          <a:prstGeom prst="round2SameRect">
            <a:avLst>
              <a:gd name="adj1" fmla="val 50000"/>
              <a:gd name="adj2" fmla="val 0"/>
            </a:avLst>
          </a:prstGeom>
          <a:solidFill>
            <a:srgbClr val="26A6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7703" y="2781300"/>
            <a:ext cx="4914777" cy="266699"/>
          </a:xfrm>
          <a:prstGeom prst="rect">
            <a:avLst/>
          </a:prstGeom>
          <a:noFill/>
        </p:spPr>
        <p:txBody>
          <a:bodyPr wrap="none" lIns="73152" tIns="54864" rIns="73152" bIns="54864" anchor="ctr">
            <a:spAutoFit/>
          </a:bodyPr>
          <a:lstStyle/>
          <a:p>
            <a:pPr algn="l">
              <a:spcBef>
                <a:spcPts val="0"/>
              </a:spcBef>
              <a:spcAft>
                <a:spcPts val="650"/>
              </a:spcAft>
            </a:pPr>
            <a:r>
              <a:rPr sz="1315" b="1">
                <a:solidFill>
                  <a:srgbClr val="26A69A"/>
                </a:solidFill>
              </a:rPr>
              <a:t> </a:t>
            </a:r>
            <a:r>
              <a:rPr sz="1104"/>
              <a:t>  </a:t>
            </a:r>
            <a:r>
              <a:rPr sz="1315" b="1">
                <a:solidFill>
                  <a:srgbClr val="26A69A"/>
                </a:solidFill>
              </a:rPr>
              <a:t>Key Findings </a:t>
            </a:r>
          </a:p>
        </p:txBody>
      </p:sp>
      <p:pic>
        <p:nvPicPr>
          <p:cNvPr id="8" name="Picture 7" descr="image.png"/>
          <p:cNvPicPr>
            <a:picLocks noChangeAspect="1"/>
          </p:cNvPicPr>
          <p:nvPr/>
        </p:nvPicPr>
        <p:blipFill>
          <a:blip r:embed="rId3">
            <a:alphaModFix/>
          </a:blip>
          <a:stretch>
            <a:fillRect/>
          </a:stretch>
        </p:blipFill>
        <p:spPr>
          <a:xfrm>
            <a:off x="847703" y="2828925"/>
            <a:ext cx="228594" cy="171450"/>
          </a:xfrm>
          <a:prstGeom prst="rect">
            <a:avLst/>
          </a:prstGeom>
        </p:spPr>
      </p:pic>
      <p:sp>
        <p:nvSpPr>
          <p:cNvPr id="9" name="TextBox 8"/>
          <p:cNvSpPr txBox="1"/>
          <p:nvPr/>
        </p:nvSpPr>
        <p:spPr>
          <a:xfrm>
            <a:off x="847703" y="3143250"/>
            <a:ext cx="4914777" cy="666750"/>
          </a:xfrm>
          <a:prstGeom prst="rect">
            <a:avLst/>
          </a:prstGeom>
          <a:noFill/>
        </p:spPr>
        <p:txBody>
          <a:bodyPr wrap="square" lIns="73152" tIns="54864" rIns="73152" bIns="54864" anchor="ctr">
            <a:spAutoFit/>
          </a:bodyPr>
          <a:lstStyle/>
          <a:p>
            <a:pPr algn="l">
              <a:spcBef>
                <a:spcPts val="0"/>
              </a:spcBef>
              <a:spcAft>
                <a:spcPts val="0"/>
              </a:spcAft>
            </a:pPr>
            <a:r>
              <a:rPr sz="1076" b="0">
                <a:solidFill>
                  <a:srgbClr val="2C3E50"/>
                </a:solidFill>
              </a:rPr>
              <a:t> A balance between cost control, technologies, and investment in the workforce is a stable ingredient </a:t>
            </a:r>
            <a:r>
              <a:rPr sz="956" b="0">
                <a:solidFill>
                  <a:srgbClr val="5D6D7E"/>
                </a:solidFill>
              </a:rPr>
              <a:t>(Institute of Hospitality, 2024)</a:t>
            </a:r>
            <a:r>
              <a:rPr sz="1076" b="0">
                <a:solidFill>
                  <a:srgbClr val="2C3E50"/>
                </a:solidFill>
              </a:rPr>
              <a:t> </a:t>
            </a:r>
          </a:p>
        </p:txBody>
      </p:sp>
      <p:sp>
        <p:nvSpPr>
          <p:cNvPr id="10" name="TextBox 9"/>
          <p:cNvSpPr txBox="1"/>
          <p:nvPr/>
        </p:nvSpPr>
        <p:spPr>
          <a:xfrm>
            <a:off x="666733" y="4133849"/>
            <a:ext cx="285742" cy="400050"/>
          </a:xfrm>
          <a:prstGeom prst="rect">
            <a:avLst/>
          </a:prstGeom>
          <a:noFill/>
        </p:spPr>
        <p:txBody>
          <a:bodyPr wrap="none" lIns="73152" tIns="54864" rIns="73152" bIns="54864" anchor="ctr">
            <a:spAutoFit/>
          </a:bodyPr>
          <a:lstStyle/>
          <a:p>
            <a:pPr algn="l">
              <a:lnSpc>
                <a:spcPts val="2730"/>
              </a:lnSpc>
              <a:spcBef>
                <a:spcPts val="0"/>
              </a:spcBef>
              <a:spcAft>
                <a:spcPts val="0"/>
              </a:spcAft>
            </a:pPr>
            <a:r>
              <a:rPr sz="1674" b="1">
                <a:solidFill>
                  <a:srgbClr val="26A69A"/>
                </a:solidFill>
              </a:rPr>
              <a:t>2</a:t>
            </a:r>
          </a:p>
        </p:txBody>
      </p:sp>
      <p:sp>
        <p:nvSpPr>
          <p:cNvPr id="11" name="TextBox 10"/>
          <p:cNvSpPr txBox="1"/>
          <p:nvPr/>
        </p:nvSpPr>
        <p:spPr>
          <a:xfrm>
            <a:off x="1104872" y="4133849"/>
            <a:ext cx="4800479" cy="838200"/>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196" b="0">
                <a:solidFill>
                  <a:srgbClr val="2C3E50"/>
                </a:solidFill>
              </a:rPr>
              <a:t> </a:t>
            </a:r>
            <a:r>
              <a:rPr sz="1196" b="0">
                <a:solidFill>
                  <a:srgbClr val="26A69A"/>
                </a:solidFill>
              </a:rPr>
              <a:t>Long-term business survival</a:t>
            </a:r>
            <a:r>
              <a:rPr sz="1196" b="0">
                <a:solidFill>
                  <a:srgbClr val="2C3E50"/>
                </a:solidFill>
              </a:rPr>
              <a:t> consists of sustainable innovation and strategic agility </a:t>
            </a:r>
            <a:r>
              <a:rPr sz="956" b="0">
                <a:solidFill>
                  <a:srgbClr val="5D6D7E"/>
                </a:solidFill>
              </a:rPr>
              <a:t>(Shin, 2025)</a:t>
            </a:r>
            <a:r>
              <a:rPr sz="1196" b="0">
                <a:solidFill>
                  <a:srgbClr val="2C3E50"/>
                </a:solidFill>
              </a:rPr>
              <a:t> </a:t>
            </a:r>
          </a:p>
        </p:txBody>
      </p:sp>
      <p:sp>
        <p:nvSpPr>
          <p:cNvPr id="12" name="Rounded Rectangle 11"/>
          <p:cNvSpPr/>
          <p:nvPr/>
        </p:nvSpPr>
        <p:spPr>
          <a:xfrm>
            <a:off x="714357" y="5295899"/>
            <a:ext cx="1647783" cy="942975"/>
          </a:xfrm>
          <a:prstGeom prst="roundRect">
            <a:avLst>
              <a:gd name="adj" fmla="val 16161"/>
            </a:avLst>
          </a:prstGeom>
          <a:solidFill>
            <a:srgbClr val="26A69A">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3" name="Picture 12" descr="image.png"/>
          <p:cNvPicPr>
            <a:picLocks noChangeAspect="1"/>
          </p:cNvPicPr>
          <p:nvPr/>
        </p:nvPicPr>
        <p:blipFill>
          <a:blip r:embed="rId4">
            <a:alphaModFix/>
          </a:blip>
          <a:stretch>
            <a:fillRect/>
          </a:stretch>
        </p:blipFill>
        <p:spPr>
          <a:xfrm>
            <a:off x="1371565" y="5467514"/>
            <a:ext cx="342891" cy="304471"/>
          </a:xfrm>
          <a:prstGeom prst="rect">
            <a:avLst/>
          </a:prstGeom>
        </p:spPr>
      </p:pic>
      <p:sp>
        <p:nvSpPr>
          <p:cNvPr id="14" name="TextBox 13"/>
          <p:cNvSpPr txBox="1"/>
          <p:nvPr/>
        </p:nvSpPr>
        <p:spPr>
          <a:xfrm>
            <a:off x="809604" y="5886450"/>
            <a:ext cx="1457288" cy="219074"/>
          </a:xfrm>
          <a:prstGeom prst="rect">
            <a:avLst/>
          </a:prstGeom>
          <a:noFill/>
        </p:spPr>
        <p:txBody>
          <a:bodyPr wrap="none" lIns="73152" tIns="54864" rIns="73152" bIns="54864" anchor="ctr">
            <a:spAutoFit/>
          </a:bodyPr>
          <a:lstStyle/>
          <a:p>
            <a:pPr algn="ctr">
              <a:spcBef>
                <a:spcPts val="0"/>
              </a:spcBef>
              <a:spcAft>
                <a:spcPts val="0"/>
              </a:spcAft>
            </a:pPr>
            <a:r>
              <a:rPr sz="1076" b="0">
                <a:solidFill>
                  <a:srgbClr val="2C3E50"/>
                </a:solidFill>
              </a:rPr>
              <a:t>Cost Control</a:t>
            </a:r>
          </a:p>
        </p:txBody>
      </p:sp>
      <p:sp>
        <p:nvSpPr>
          <p:cNvPr id="15" name="Rounded Rectangle 14"/>
          <p:cNvSpPr/>
          <p:nvPr/>
        </p:nvSpPr>
        <p:spPr>
          <a:xfrm>
            <a:off x="2457388" y="5295899"/>
            <a:ext cx="1647783" cy="942975"/>
          </a:xfrm>
          <a:prstGeom prst="roundRect">
            <a:avLst>
              <a:gd name="adj" fmla="val 16161"/>
            </a:avLst>
          </a:prstGeom>
          <a:solidFill>
            <a:srgbClr val="26A69A">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r:embed="rId5">
            <a:alphaModFix/>
          </a:blip>
          <a:stretch>
            <a:fillRect/>
          </a:stretch>
        </p:blipFill>
        <p:spPr>
          <a:xfrm>
            <a:off x="3114597" y="5498552"/>
            <a:ext cx="342891" cy="242394"/>
          </a:xfrm>
          <a:prstGeom prst="rect">
            <a:avLst/>
          </a:prstGeom>
        </p:spPr>
      </p:pic>
      <p:sp>
        <p:nvSpPr>
          <p:cNvPr id="17" name="TextBox 16"/>
          <p:cNvSpPr txBox="1"/>
          <p:nvPr/>
        </p:nvSpPr>
        <p:spPr>
          <a:xfrm>
            <a:off x="2552636" y="5886450"/>
            <a:ext cx="1457288" cy="219074"/>
          </a:xfrm>
          <a:prstGeom prst="rect">
            <a:avLst/>
          </a:prstGeom>
          <a:noFill/>
        </p:spPr>
        <p:txBody>
          <a:bodyPr wrap="none" lIns="73152" tIns="54864" rIns="73152" bIns="54864" anchor="ctr">
            <a:spAutoFit/>
          </a:bodyPr>
          <a:lstStyle/>
          <a:p>
            <a:pPr algn="ctr">
              <a:spcBef>
                <a:spcPts val="0"/>
              </a:spcBef>
              <a:spcAft>
                <a:spcPts val="0"/>
              </a:spcAft>
            </a:pPr>
            <a:r>
              <a:rPr sz="1076" b="0">
                <a:solidFill>
                  <a:srgbClr val="2C3E50"/>
                </a:solidFill>
              </a:rPr>
              <a:t>Technology</a:t>
            </a:r>
          </a:p>
        </p:txBody>
      </p:sp>
      <p:sp>
        <p:nvSpPr>
          <p:cNvPr id="18" name="Rounded Rectangle 17"/>
          <p:cNvSpPr/>
          <p:nvPr/>
        </p:nvSpPr>
        <p:spPr>
          <a:xfrm>
            <a:off x="4209944" y="5295899"/>
            <a:ext cx="1647783" cy="942975"/>
          </a:xfrm>
          <a:prstGeom prst="roundRect">
            <a:avLst>
              <a:gd name="adj" fmla="val 16161"/>
            </a:avLst>
          </a:prstGeom>
          <a:solidFill>
            <a:srgbClr val="26A69A">
              <a:alpha val="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9" name="Picture 18" descr="image.png"/>
          <p:cNvPicPr>
            <a:picLocks noChangeAspect="1"/>
          </p:cNvPicPr>
          <p:nvPr/>
        </p:nvPicPr>
        <p:blipFill>
          <a:blip r:embed="rId6">
            <a:alphaModFix/>
          </a:blip>
          <a:stretch>
            <a:fillRect/>
          </a:stretch>
        </p:blipFill>
        <p:spPr>
          <a:xfrm>
            <a:off x="4857628" y="5513332"/>
            <a:ext cx="342891" cy="212834"/>
          </a:xfrm>
          <a:prstGeom prst="rect">
            <a:avLst/>
          </a:prstGeom>
        </p:spPr>
      </p:pic>
      <p:sp>
        <p:nvSpPr>
          <p:cNvPr id="20" name="TextBox 19"/>
          <p:cNvSpPr txBox="1"/>
          <p:nvPr/>
        </p:nvSpPr>
        <p:spPr>
          <a:xfrm>
            <a:off x="4305192" y="5886450"/>
            <a:ext cx="1457288" cy="219074"/>
          </a:xfrm>
          <a:prstGeom prst="rect">
            <a:avLst/>
          </a:prstGeom>
          <a:noFill/>
        </p:spPr>
        <p:txBody>
          <a:bodyPr wrap="none" lIns="73152" tIns="54864" rIns="73152" bIns="54864" anchor="ctr">
            <a:spAutoFit/>
          </a:bodyPr>
          <a:lstStyle/>
          <a:p>
            <a:pPr algn="ctr">
              <a:spcBef>
                <a:spcPts val="0"/>
              </a:spcBef>
              <a:spcAft>
                <a:spcPts val="0"/>
              </a:spcAft>
            </a:pPr>
            <a:r>
              <a:rPr sz="1076" b="0">
                <a:solidFill>
                  <a:srgbClr val="2C3E50"/>
                </a:solidFill>
              </a:rPr>
              <a:t>Workforce</a:t>
            </a:r>
          </a:p>
        </p:txBody>
      </p:sp>
      <p:sp>
        <p:nvSpPr>
          <p:cNvPr id="21" name="Rounded Rectangle 20"/>
          <p:cNvSpPr/>
          <p:nvPr/>
        </p:nvSpPr>
        <p:spPr>
          <a:xfrm>
            <a:off x="7067373" y="2514600"/>
            <a:ext cx="3676558" cy="2581275"/>
          </a:xfrm>
          <a:prstGeom prst="roundRect">
            <a:avLst/>
          </a:prstGeom>
          <a:blipFill>
            <a:blip r:embed="rId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Box 1"/>
          <p:cNvSpPr txBox="1"/>
          <p:nvPr/>
        </p:nvSpPr>
        <p:spPr>
          <a:xfrm>
            <a:off x="666733" y="380999"/>
            <a:ext cx="10858228" cy="476249"/>
          </a:xfrm>
          <a:prstGeom prst="rect">
            <a:avLst/>
          </a:prstGeom>
          <a:noFill/>
        </p:spPr>
        <p:txBody>
          <a:bodyPr wrap="none" lIns="73152" tIns="54864" rIns="73152" bIns="54864" anchor="ctr">
            <a:spAutoFit/>
          </a:bodyPr>
          <a:lstStyle/>
          <a:p>
            <a:pPr algn="l">
              <a:spcBef>
                <a:spcPts val="0"/>
              </a:spcBef>
              <a:spcAft>
                <a:spcPts val="650"/>
              </a:spcAft>
            </a:pPr>
            <a:r>
              <a:rPr sz="2392" b="1">
                <a:solidFill>
                  <a:srgbClr val="455A64"/>
                </a:solidFill>
              </a:rPr>
              <a:t> </a:t>
            </a:r>
            <a:r>
              <a:rPr sz="1104"/>
              <a:t>  </a:t>
            </a:r>
            <a:r>
              <a:rPr sz="2392" b="1">
                <a:solidFill>
                  <a:srgbClr val="455A64"/>
                </a:solidFill>
              </a:rPr>
              <a:t>References </a:t>
            </a:r>
          </a:p>
        </p:txBody>
      </p:sp>
      <p:pic>
        <p:nvPicPr>
          <p:cNvPr id="3" name="Picture 2" descr="image.png"/>
          <p:cNvPicPr>
            <a:picLocks noChangeAspect="1"/>
          </p:cNvPicPr>
          <p:nvPr/>
        </p:nvPicPr>
        <p:blipFill>
          <a:blip r:embed="rId2">
            <a:alphaModFix/>
          </a:blip>
          <a:stretch>
            <a:fillRect/>
          </a:stretch>
        </p:blipFill>
        <p:spPr>
          <a:xfrm>
            <a:off x="666733" y="533399"/>
            <a:ext cx="228594" cy="171450"/>
          </a:xfrm>
          <a:prstGeom prst="rect">
            <a:avLst/>
          </a:prstGeom>
        </p:spPr>
      </p:pic>
      <p:sp>
        <p:nvSpPr>
          <p:cNvPr id="9" name="TextBox 8">
            <a:extLst>
              <a:ext uri="{FF2B5EF4-FFF2-40B4-BE49-F238E27FC236}">
                <a16:creationId xmlns:a16="http://schemas.microsoft.com/office/drawing/2014/main" id="{4EDA10BE-D418-13A8-ED56-1C58C268FFBD}"/>
              </a:ext>
            </a:extLst>
          </p:cNvPr>
          <p:cNvSpPr txBox="1"/>
          <p:nvPr/>
        </p:nvSpPr>
        <p:spPr>
          <a:xfrm>
            <a:off x="136634" y="989558"/>
            <a:ext cx="11876690" cy="5472332"/>
          </a:xfrm>
          <a:prstGeom prst="rect">
            <a:avLst/>
          </a:prstGeom>
          <a:noFill/>
        </p:spPr>
        <p:txBody>
          <a:bodyPr wrap="square" rtlCol="0">
            <a:spAutoFit/>
          </a:bodyPr>
          <a:lstStyle/>
          <a:p>
            <a:pPr>
              <a:lnSpc>
                <a:spcPct val="150000"/>
              </a:lnSpc>
            </a:pPr>
            <a:r>
              <a:rPr lang="en-GB" sz="900" dirty="0"/>
              <a:t>Bekele, H., Solomon, M. G. and Lozano, J. F. (2024) ‘Digital transformation and environmental sustainability in hotels: Empirical evidence from Europe’, </a:t>
            </a:r>
            <a:r>
              <a:rPr lang="en-GB" sz="900" i="1" dirty="0"/>
              <a:t>Journal of Cleaner Production</a:t>
            </a:r>
            <a:r>
              <a:rPr lang="en-GB" sz="900" dirty="0"/>
              <a:t>, 390, 136777. Available at:</a:t>
            </a:r>
            <a:r>
              <a:rPr lang="en-GB" sz="900" dirty="0">
                <a:hlinkClick r:id="rId3"/>
              </a:rPr>
              <a:t> </a:t>
            </a:r>
            <a:r>
              <a:rPr lang="en-GB" sz="900" u="sng" dirty="0">
                <a:hlinkClick r:id="rId3"/>
              </a:rPr>
              <a:t>https://www.sciencedirect.com/science/article/abs/pii/S0959652624037120</a:t>
            </a:r>
            <a:r>
              <a:rPr lang="en-GB" sz="900" dirty="0"/>
              <a:t> (Accessed: 27 October 2025).</a:t>
            </a:r>
          </a:p>
          <a:p>
            <a:pPr>
              <a:lnSpc>
                <a:spcPct val="150000"/>
              </a:lnSpc>
            </a:pPr>
            <a:r>
              <a:rPr lang="en-GB" sz="900" dirty="0"/>
              <a:t>Brotherton, B. (2015) </a:t>
            </a:r>
            <a:r>
              <a:rPr lang="en-GB" sz="900" i="1" dirty="0"/>
              <a:t>Researching Hospitality and Tourism: A Student Guide</a:t>
            </a:r>
            <a:r>
              <a:rPr lang="en-GB" sz="900" dirty="0"/>
              <a:t>, 2nd </a:t>
            </a:r>
            <a:r>
              <a:rPr lang="en-GB" sz="900" dirty="0" err="1"/>
              <a:t>edn</a:t>
            </a:r>
            <a:r>
              <a:rPr lang="en-GB" sz="900" dirty="0"/>
              <a:t>. London: SAGE Publications.</a:t>
            </a:r>
          </a:p>
          <a:p>
            <a:pPr>
              <a:lnSpc>
                <a:spcPct val="150000"/>
              </a:lnSpc>
            </a:pPr>
            <a:r>
              <a:rPr lang="en-GB" sz="900" dirty="0"/>
              <a:t>Erol, I. (2024) ‘Supply chain resilience in the tourism and hospitality industry’, </a:t>
            </a:r>
            <a:r>
              <a:rPr lang="en-GB" sz="900" i="1" dirty="0"/>
              <a:t>International Journal of Hospitality Management</a:t>
            </a:r>
            <a:r>
              <a:rPr lang="en-GB" sz="900" dirty="0"/>
              <a:t>. Available at:</a:t>
            </a:r>
            <a:r>
              <a:rPr lang="en-GB" sz="900" dirty="0">
                <a:hlinkClick r:id="rId4"/>
              </a:rPr>
              <a:t> </a:t>
            </a:r>
            <a:r>
              <a:rPr lang="en-GB" sz="900" u="sng" dirty="0">
                <a:hlinkClick r:id="rId4"/>
              </a:rPr>
              <a:t>https://www.sciencedirect.com/science/article/abs/pii/S0278431924001634</a:t>
            </a:r>
            <a:r>
              <a:rPr lang="en-GB" sz="900" dirty="0"/>
              <a:t> (Accessed: 27 October 2025).</a:t>
            </a:r>
          </a:p>
          <a:p>
            <a:pPr>
              <a:lnSpc>
                <a:spcPct val="150000"/>
              </a:lnSpc>
            </a:pPr>
            <a:r>
              <a:rPr lang="en-GB" sz="900" dirty="0"/>
              <a:t>Ford, R.C. and Sturman, M.C. (2020) </a:t>
            </a:r>
            <a:r>
              <a:rPr lang="en-GB" sz="900" i="1" dirty="0"/>
              <a:t>Managing Hospitality Organizations</a:t>
            </a:r>
            <a:r>
              <a:rPr lang="en-GB" sz="900" dirty="0"/>
              <a:t>, 2nd </a:t>
            </a:r>
            <a:r>
              <a:rPr lang="en-GB" sz="900" dirty="0" err="1"/>
              <a:t>edn</a:t>
            </a:r>
            <a:r>
              <a:rPr lang="en-GB" sz="900" dirty="0"/>
              <a:t>. London: SAGE Publications.</a:t>
            </a:r>
          </a:p>
          <a:p>
            <a:pPr>
              <a:lnSpc>
                <a:spcPct val="150000"/>
              </a:lnSpc>
            </a:pPr>
            <a:r>
              <a:rPr lang="en-GB" sz="900" dirty="0" err="1"/>
              <a:t>Giousmpasoglou</a:t>
            </a:r>
            <a:r>
              <a:rPr lang="en-GB" sz="900" dirty="0"/>
              <a:t>, C. (2024) ‘Working conditions in the hospitality industry: The case for a Fair and Decent Work Agenda’, </a:t>
            </a:r>
            <a:r>
              <a:rPr lang="en-GB" sz="900" i="1" dirty="0"/>
              <a:t>Sustainability</a:t>
            </a:r>
            <a:r>
              <a:rPr lang="en-GB" sz="900" dirty="0"/>
              <a:t>, 16(19), 8428.  Available at:</a:t>
            </a:r>
            <a:r>
              <a:rPr lang="en-GB" sz="900" dirty="0">
                <a:hlinkClick r:id="rId5"/>
              </a:rPr>
              <a:t> </a:t>
            </a:r>
            <a:r>
              <a:rPr lang="en-GB" sz="900" u="sng" dirty="0">
                <a:hlinkClick r:id="rId5"/>
              </a:rPr>
              <a:t>https://www.mdpi.com/2071-1050/16/19/8428</a:t>
            </a:r>
            <a:r>
              <a:rPr lang="en-GB" sz="900" dirty="0"/>
              <a:t> (Accessed: 27 October 2025).</a:t>
            </a:r>
          </a:p>
          <a:p>
            <a:pPr>
              <a:lnSpc>
                <a:spcPct val="150000"/>
              </a:lnSpc>
            </a:pPr>
            <a:r>
              <a:rPr lang="en-GB" sz="900" dirty="0"/>
              <a:t>House of Commons Library (2025) </a:t>
            </a:r>
            <a:r>
              <a:rPr lang="en-GB" sz="900" i="1" dirty="0"/>
              <a:t>Government support for the hospitality sector: A briefing note</a:t>
            </a:r>
            <a:r>
              <a:rPr lang="en-GB" sz="900" dirty="0"/>
              <a:t>, Research Briefing 027/2025. Available at:</a:t>
            </a:r>
            <a:r>
              <a:rPr lang="en-GB" sz="900" dirty="0">
                <a:hlinkClick r:id="rId6"/>
              </a:rPr>
              <a:t> </a:t>
            </a:r>
            <a:r>
              <a:rPr lang="en-GB" sz="900" u="sng" dirty="0">
                <a:hlinkClick r:id="rId6"/>
              </a:rPr>
              <a:t>https://researchbriefings.files.parliament.uk/documents/CDP-2025-0147/CDP-2025-0147.pdf</a:t>
            </a:r>
            <a:r>
              <a:rPr lang="en-GB" sz="900" dirty="0"/>
              <a:t> (Accessed: 27 October 2025).</a:t>
            </a:r>
          </a:p>
          <a:p>
            <a:pPr>
              <a:lnSpc>
                <a:spcPct val="150000"/>
              </a:lnSpc>
            </a:pPr>
            <a:r>
              <a:rPr lang="en-GB" sz="900" dirty="0"/>
              <a:t>Institute of Hospitality (2024) </a:t>
            </a:r>
            <a:r>
              <a:rPr lang="en-GB" sz="900" i="1" dirty="0"/>
              <a:t>Cost of Living: Impact on Hospitality</a:t>
            </a:r>
            <a:r>
              <a:rPr lang="en-GB" sz="900" dirty="0"/>
              <a:t>, April 2024. Available at:</a:t>
            </a:r>
            <a:r>
              <a:rPr lang="en-GB" sz="900" dirty="0">
                <a:hlinkClick r:id="rId7"/>
              </a:rPr>
              <a:t> </a:t>
            </a:r>
            <a:r>
              <a:rPr lang="en-GB" sz="900" u="sng" dirty="0">
                <a:hlinkClick r:id="rId7"/>
              </a:rPr>
              <a:t>https://www.instituteofhospitality.org/wp-content/uploads/2024/04/Cost_of_Living_April_2024.pdf</a:t>
            </a:r>
            <a:r>
              <a:rPr lang="en-GB" sz="900" dirty="0"/>
              <a:t> (Accessed: 27 October 2025).</a:t>
            </a:r>
          </a:p>
          <a:p>
            <a:pPr>
              <a:lnSpc>
                <a:spcPct val="150000"/>
              </a:lnSpc>
            </a:pPr>
            <a:r>
              <a:rPr lang="en-GB" sz="900" dirty="0" err="1"/>
              <a:t>Kruesi</a:t>
            </a:r>
            <a:r>
              <a:rPr lang="en-GB" sz="900" dirty="0"/>
              <a:t>, M. A. (2024) ‘Green is the new black in the hotel industry: Optimising sustainability for revenue’, </a:t>
            </a:r>
            <a:r>
              <a:rPr lang="en-GB" sz="900" i="1" dirty="0"/>
              <a:t>International Journal of Hospitality Management</a:t>
            </a:r>
            <a:r>
              <a:rPr lang="en-GB" sz="900" dirty="0"/>
              <a:t>, 110, 103173. Available at:</a:t>
            </a:r>
            <a:r>
              <a:rPr lang="en-GB" sz="900" dirty="0">
                <a:hlinkClick r:id="rId8"/>
              </a:rPr>
              <a:t> </a:t>
            </a:r>
            <a:r>
              <a:rPr lang="en-GB" sz="900" u="sng" dirty="0">
                <a:hlinkClick r:id="rId8"/>
              </a:rPr>
              <a:t>https://journals.sagepub.com/doi/10.1177/21649987241270463</a:t>
            </a:r>
            <a:r>
              <a:rPr lang="en-GB" sz="900" dirty="0"/>
              <a:t> (Accessed: 27 October 2025).</a:t>
            </a:r>
          </a:p>
          <a:p>
            <a:pPr>
              <a:lnSpc>
                <a:spcPct val="150000"/>
              </a:lnSpc>
            </a:pPr>
            <a:r>
              <a:rPr lang="en-GB" sz="900" dirty="0"/>
              <a:t>Liu, Y., Gayle, A., Wilder-Smith, A. &amp; </a:t>
            </a:r>
            <a:r>
              <a:rPr lang="en-GB" sz="900" dirty="0" err="1"/>
              <a:t>Rocklöv</a:t>
            </a:r>
            <a:r>
              <a:rPr lang="en-GB" sz="900" dirty="0"/>
              <a:t>, J. (2022) ‘The impact of COVID-19 on the tourism and hospitality industry’, </a:t>
            </a:r>
            <a:r>
              <a:rPr lang="en-GB" sz="900" i="1" dirty="0"/>
              <a:t>International Journal of Hospitality Management</a:t>
            </a:r>
            <a:r>
              <a:rPr lang="en-GB" sz="900" dirty="0"/>
              <a:t> / PMC. Available at:</a:t>
            </a:r>
            <a:r>
              <a:rPr lang="en-GB" sz="900" dirty="0">
                <a:hlinkClick r:id="rId9"/>
              </a:rPr>
              <a:t> </a:t>
            </a:r>
            <a:r>
              <a:rPr lang="en-GB" sz="900" u="sng" dirty="0">
                <a:hlinkClick r:id="rId9"/>
              </a:rPr>
              <a:t>https://pmc.ncbi.nlm.nih.gov/articles/PMC9801684/</a:t>
            </a:r>
            <a:r>
              <a:rPr lang="en-GB" sz="900" dirty="0"/>
              <a:t> (Accessed: 27 October 2025).</a:t>
            </a:r>
          </a:p>
          <a:p>
            <a:pPr>
              <a:lnSpc>
                <a:spcPct val="150000"/>
              </a:lnSpc>
            </a:pPr>
            <a:r>
              <a:rPr lang="en-GB" sz="900" dirty="0"/>
              <a:t>Misik, T. and Nagy, Z. (2025) ‘Sustainability and innovation in hospitality management: Green practices in Northeastern Hungary’, </a:t>
            </a:r>
            <a:r>
              <a:rPr lang="en-GB" sz="900" i="1" dirty="0"/>
              <a:t>Sustainability</a:t>
            </a:r>
            <a:r>
              <a:rPr lang="en-GB" sz="900" dirty="0"/>
              <a:t>, 17(13), 6185. Available at:</a:t>
            </a:r>
            <a:r>
              <a:rPr lang="en-GB" sz="900" dirty="0">
                <a:hlinkClick r:id="rId10"/>
              </a:rPr>
              <a:t> </a:t>
            </a:r>
            <a:r>
              <a:rPr lang="en-GB" sz="900" u="sng" dirty="0">
                <a:hlinkClick r:id="rId10"/>
              </a:rPr>
              <a:t>https://doi.org/10.3390/su17136185</a:t>
            </a:r>
            <a:r>
              <a:rPr lang="en-GB" sz="900" dirty="0"/>
              <a:t> (Accessed: 27 October 2025).</a:t>
            </a:r>
          </a:p>
          <a:p>
            <a:pPr>
              <a:lnSpc>
                <a:spcPct val="150000"/>
              </a:lnSpc>
            </a:pPr>
            <a:r>
              <a:rPr lang="en-GB" sz="900" dirty="0"/>
              <a:t>Office for National Statistics (ONS) (2023) </a:t>
            </a:r>
            <a:r>
              <a:rPr lang="en-GB" sz="900" i="1" dirty="0"/>
              <a:t>Food and energy price inflation, UK: 2023. </a:t>
            </a:r>
            <a:r>
              <a:rPr lang="en-GB" sz="900" dirty="0"/>
              <a:t>Available at:</a:t>
            </a:r>
            <a:r>
              <a:rPr lang="en-GB" sz="900" dirty="0">
                <a:hlinkClick r:id="rId11"/>
              </a:rPr>
              <a:t> </a:t>
            </a:r>
            <a:r>
              <a:rPr lang="en-GB" sz="900" u="sng" dirty="0">
                <a:hlinkClick r:id="rId11"/>
              </a:rPr>
              <a:t>https://www.ons.gov.uk/economy/inflationandpriceindices/articles/foodandenergypriceinflationuk/2023</a:t>
            </a:r>
            <a:r>
              <a:rPr lang="en-GB" sz="900" dirty="0"/>
              <a:t> (Accessed: 27 October 2025).</a:t>
            </a:r>
          </a:p>
          <a:p>
            <a:pPr>
              <a:lnSpc>
                <a:spcPct val="150000"/>
              </a:lnSpc>
            </a:pPr>
            <a:r>
              <a:rPr lang="en-GB" sz="900" dirty="0"/>
              <a:t>Office for National Statistics (ONS) (2025) </a:t>
            </a:r>
            <a:r>
              <a:rPr lang="en-GB" sz="900" i="1" dirty="0"/>
              <a:t>The impact of higher energy costs on UK businesses (2021 to 2024). </a:t>
            </a:r>
            <a:r>
              <a:rPr lang="en-GB" sz="900" dirty="0"/>
              <a:t>Available at:</a:t>
            </a:r>
            <a:r>
              <a:rPr lang="en-GB" sz="900" dirty="0">
                <a:hlinkClick r:id="rId12"/>
              </a:rPr>
              <a:t> </a:t>
            </a:r>
            <a:r>
              <a:rPr lang="en-GB" sz="900" u="sng" dirty="0">
                <a:hlinkClick r:id="rId12"/>
              </a:rPr>
              <a:t>https://www.ons.gov.uk/economy/economicoutputandproductivity/output/articles/theimpactofhigherenergycostsonukbusinesses/2021to2024</a:t>
            </a:r>
            <a:r>
              <a:rPr lang="en-GB" sz="900" dirty="0"/>
              <a:t> (Accessed: 27 October 2025).</a:t>
            </a:r>
          </a:p>
          <a:p>
            <a:pPr>
              <a:lnSpc>
                <a:spcPct val="150000"/>
              </a:lnSpc>
            </a:pPr>
            <a:r>
              <a:rPr lang="en-GB" sz="900" dirty="0"/>
              <a:t>PWC (2023) </a:t>
            </a:r>
            <a:r>
              <a:rPr lang="en-GB" sz="900" i="1" dirty="0"/>
              <a:t>UK Hotels Forecast 2023–2024: Navigating Cost Inflation. </a:t>
            </a:r>
            <a:r>
              <a:rPr lang="en-GB" sz="900" dirty="0"/>
              <a:t>Available at: </a:t>
            </a:r>
            <a:r>
              <a:rPr lang="en-GB" sz="900" u="sng" dirty="0">
                <a:hlinkClick r:id="rId13"/>
              </a:rPr>
              <a:t>https://www.pwc.co.uk/hotels-forecast-2023-2024.htm</a:t>
            </a:r>
            <a:r>
              <a:rPr lang="en-GB" sz="900" dirty="0"/>
              <a:t> l (Accessed: 27 October 2025).</a:t>
            </a:r>
          </a:p>
          <a:p>
            <a:pPr>
              <a:lnSpc>
                <a:spcPct val="150000"/>
              </a:lnSpc>
            </a:pPr>
            <a:r>
              <a:rPr lang="en-GB" sz="900" dirty="0"/>
              <a:t>RSM (2022) ‘Energy costs for UK hotels have doubled in four years’, </a:t>
            </a:r>
            <a:r>
              <a:rPr lang="en-GB" sz="900" i="1" dirty="0"/>
              <a:t>RSM Insights. </a:t>
            </a:r>
            <a:r>
              <a:rPr lang="en-GB" sz="900" dirty="0"/>
              <a:t>Available at:</a:t>
            </a:r>
            <a:r>
              <a:rPr lang="en-GB" sz="900" dirty="0">
                <a:hlinkClick r:id="rId14"/>
              </a:rPr>
              <a:t> </a:t>
            </a:r>
            <a:r>
              <a:rPr lang="en-GB" sz="900" u="sng" dirty="0">
                <a:hlinkClick r:id="rId14"/>
              </a:rPr>
              <a:t>https://www.rsmuk.com/insights/hotels-tracker/energy-costs-for-uk-hotels-have-doubled-in-four-years</a:t>
            </a:r>
            <a:r>
              <a:rPr lang="en-GB" sz="900" dirty="0"/>
              <a:t> (Accessed: 27 October 2025).</a:t>
            </a:r>
          </a:p>
          <a:p>
            <a:pPr>
              <a:lnSpc>
                <a:spcPct val="150000"/>
              </a:lnSpc>
            </a:pPr>
            <a:r>
              <a:rPr lang="en-GB" sz="900" dirty="0"/>
              <a:t>Shin, H. (2025) ‘ESG for Sustainability in Hospitality and Tourism’, </a:t>
            </a:r>
            <a:r>
              <a:rPr lang="en-GB" sz="900" i="1" dirty="0"/>
              <a:t>Journal of Travel Research</a:t>
            </a:r>
            <a:r>
              <a:rPr lang="en-GB" sz="900" dirty="0"/>
              <a:t> (SAGE). Available at:</a:t>
            </a:r>
            <a:r>
              <a:rPr lang="en-GB" sz="900" dirty="0">
                <a:hlinkClick r:id="rId15"/>
              </a:rPr>
              <a:t> </a:t>
            </a:r>
            <a:r>
              <a:rPr lang="en-GB" sz="900" u="sng" dirty="0">
                <a:hlinkClick r:id="rId15"/>
              </a:rPr>
              <a:t>https://journals.sagepub.com/doi/10.1177/00472875251363629</a:t>
            </a:r>
            <a:r>
              <a:rPr lang="en-GB" sz="900" dirty="0"/>
              <a:t> (Accessed: 27 October 2025).</a:t>
            </a:r>
          </a:p>
          <a:p>
            <a:pPr>
              <a:lnSpc>
                <a:spcPct val="150000"/>
              </a:lnSpc>
            </a:pPr>
            <a:r>
              <a:rPr lang="en-GB" sz="900" dirty="0" err="1"/>
              <a:t>UKHospitality</a:t>
            </a:r>
            <a:r>
              <a:rPr lang="en-GB" sz="900" dirty="0"/>
              <a:t> (2024) ‘Rising costs’, </a:t>
            </a:r>
            <a:r>
              <a:rPr lang="en-GB" sz="900" i="1" dirty="0" err="1"/>
              <a:t>UKHospitality</a:t>
            </a:r>
            <a:r>
              <a:rPr lang="en-GB" sz="900" i="1" dirty="0"/>
              <a:t>. </a:t>
            </a:r>
            <a:r>
              <a:rPr lang="en-GB" sz="900" dirty="0"/>
              <a:t>Available at:</a:t>
            </a:r>
            <a:r>
              <a:rPr lang="en-GB" sz="900" dirty="0">
                <a:hlinkClick r:id="rId16"/>
              </a:rPr>
              <a:t> </a:t>
            </a:r>
            <a:r>
              <a:rPr lang="en-GB" sz="900" u="sng" dirty="0">
                <a:hlinkClick r:id="rId16"/>
              </a:rPr>
              <a:t>https://www.ukhospitality.org.uk/campaign/rising-costs-and-inflation/</a:t>
            </a:r>
            <a:r>
              <a:rPr lang="en-GB" sz="900" dirty="0"/>
              <a:t> (Accessed: 27 October 2025).</a:t>
            </a:r>
          </a:p>
          <a:p>
            <a:pPr>
              <a:lnSpc>
                <a:spcPct val="150000"/>
              </a:lnSpc>
            </a:pPr>
            <a:r>
              <a:rPr lang="en-GB" sz="900" dirty="0" err="1"/>
              <a:t>UKHospitality</a:t>
            </a:r>
            <a:r>
              <a:rPr lang="en-GB" sz="900" dirty="0"/>
              <a:t> (2025) ‘£3.4 billion annual cost increases hit hospitality’, </a:t>
            </a:r>
            <a:r>
              <a:rPr lang="en-GB" sz="900" i="1" dirty="0" err="1"/>
              <a:t>UKHospitality</a:t>
            </a:r>
            <a:r>
              <a:rPr lang="en-GB" sz="900" i="1" dirty="0"/>
              <a:t>.</a:t>
            </a:r>
            <a:br>
              <a:rPr lang="en-GB" sz="900" i="1" dirty="0"/>
            </a:br>
            <a:r>
              <a:rPr lang="en-GB" sz="900" dirty="0"/>
              <a:t>Available at:</a:t>
            </a:r>
            <a:r>
              <a:rPr lang="en-GB" sz="900" dirty="0">
                <a:hlinkClick r:id="rId17"/>
              </a:rPr>
              <a:t> </a:t>
            </a:r>
            <a:r>
              <a:rPr lang="en-GB" sz="900" u="sng" dirty="0">
                <a:hlinkClick r:id="rId17"/>
              </a:rPr>
              <a:t>https://www.ukhospitality.org.uk/annual-cost-increases-hit-hospitality/</a:t>
            </a:r>
            <a:r>
              <a:rPr lang="en-GB" sz="900" dirty="0"/>
              <a:t> (Accessed: 27 October 2025).</a:t>
            </a:r>
          </a:p>
          <a:p>
            <a:pPr>
              <a:lnSpc>
                <a:spcPct val="150000"/>
              </a:lnSpc>
            </a:pPr>
            <a:r>
              <a:rPr lang="en-GB" sz="900" dirty="0"/>
              <a:t>Zahidi, F. (2024) ‘Artificial intelligence and its implications for hospitality’, </a:t>
            </a:r>
            <a:r>
              <a:rPr lang="en-GB" sz="900" i="1" dirty="0"/>
              <a:t>Technology in Society</a:t>
            </a:r>
            <a:r>
              <a:rPr lang="en-GB" sz="900" dirty="0"/>
              <a:t> (ScienceDirect). Available at:</a:t>
            </a:r>
            <a:r>
              <a:rPr lang="en-GB" sz="900" dirty="0">
                <a:hlinkClick r:id="rId18"/>
              </a:rPr>
              <a:t> </a:t>
            </a:r>
            <a:r>
              <a:rPr lang="en-GB" sz="900" u="sng" dirty="0">
                <a:hlinkClick r:id="rId18"/>
              </a:rPr>
              <a:t>https://www.sciencedirect.com/science/article/pii/S2199853124001847</a:t>
            </a:r>
            <a:r>
              <a:rPr lang="en-GB" sz="900" dirty="0"/>
              <a:t> (Accessed: 27 October 2025).</a:t>
            </a:r>
          </a:p>
          <a:p>
            <a:pPr>
              <a:lnSpc>
                <a:spcPct val="150000"/>
              </a:lnSpc>
            </a:pPr>
            <a:r>
              <a:rPr lang="en-GB" sz="900" dirty="0"/>
              <a:t>Zientara, P. (2023) ‘Unpicking the mechanism underlying hospitality workers’ turnover intentions: An empirical investigation’, </a:t>
            </a:r>
            <a:r>
              <a:rPr lang="en-GB" sz="900" i="1" dirty="0"/>
              <a:t>International Journal of Hospitality Management</a:t>
            </a:r>
            <a:r>
              <a:rPr lang="en-GB" sz="900" dirty="0"/>
              <a:t>, 106, 103309. Available at:</a:t>
            </a:r>
            <a:r>
              <a:rPr lang="en-GB" sz="900" dirty="0">
                <a:hlinkClick r:id="rId19"/>
              </a:rPr>
              <a:t> </a:t>
            </a:r>
            <a:r>
              <a:rPr lang="en-GB" sz="900" u="sng" dirty="0">
                <a:hlinkClick r:id="rId19"/>
              </a:rPr>
              <a:t>https://www.sciencedirect.com/science/article/abs/pii/S0278431922002213</a:t>
            </a:r>
            <a:r>
              <a:rPr lang="en-GB" sz="900" dirty="0"/>
              <a:t> (Accessed: 27 October 2025).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1E283C">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609984" y="2238375"/>
            <a:ext cx="2971725" cy="800100"/>
          </a:xfrm>
          <a:prstGeom prst="rect">
            <a:avLst/>
          </a:prstGeom>
          <a:noFill/>
        </p:spPr>
        <p:txBody>
          <a:bodyPr wrap="none" lIns="73152" tIns="54864" rIns="73152" bIns="54864" anchor="ctr">
            <a:spAutoFit/>
          </a:bodyPr>
          <a:lstStyle/>
          <a:p>
            <a:pPr algn="ctr">
              <a:lnSpc>
                <a:spcPts val="5460"/>
              </a:lnSpc>
              <a:spcBef>
                <a:spcPts val="0"/>
              </a:spcBef>
              <a:spcAft>
                <a:spcPts val="1950"/>
              </a:spcAft>
            </a:pPr>
            <a:r>
              <a:rPr sz="4186" b="1">
                <a:solidFill>
                  <a:srgbClr val="FFFFFF"/>
                </a:solidFill>
              </a:rPr>
              <a:t>Thank You</a:t>
            </a:r>
          </a:p>
        </p:txBody>
      </p:sp>
      <p:sp>
        <p:nvSpPr>
          <p:cNvPr id="4" name="TextBox 3"/>
          <p:cNvSpPr txBox="1"/>
          <p:nvPr/>
        </p:nvSpPr>
        <p:spPr>
          <a:xfrm>
            <a:off x="3562260" y="3324225"/>
            <a:ext cx="5076698" cy="295274"/>
          </a:xfrm>
          <a:prstGeom prst="rect">
            <a:avLst/>
          </a:prstGeom>
          <a:noFill/>
        </p:spPr>
        <p:txBody>
          <a:bodyPr wrap="none" lIns="73152" tIns="54864" rIns="73152" bIns="54864" anchor="ctr">
            <a:spAutoFit/>
          </a:bodyPr>
          <a:lstStyle/>
          <a:p>
            <a:pPr algn="ctr">
              <a:spcBef>
                <a:spcPts val="0"/>
              </a:spcBef>
              <a:spcAft>
                <a:spcPts val="2600"/>
              </a:spcAft>
            </a:pPr>
            <a:r>
              <a:rPr sz="1435" b="0">
                <a:solidFill>
                  <a:srgbClr val="FFFFFF"/>
                </a:solidFill>
              </a:rPr>
              <a:t>For your attention to </a:t>
            </a:r>
            <a:r>
              <a:rPr sz="1435" b="0">
                <a:solidFill>
                  <a:srgbClr val="A7C6E2"/>
                </a:solidFill>
              </a:rPr>
              <a:t>Economic Survival in Hospitality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2890</Words>
  <Application>Microsoft Macintosh PowerPoint</Application>
  <PresentationFormat>Widescreen</PresentationFormat>
  <Paragraphs>121</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lastModifiedBy>Rasel Ahmed (2233498)</cp:lastModifiedBy>
  <cp:revision>1</cp:revision>
  <dcterms:created xsi:type="dcterms:W3CDTF">2013-01-27T09:14:16Z</dcterms:created>
  <dcterms:modified xsi:type="dcterms:W3CDTF">2025-10-30T13:45:29Z</dcterms:modified>
  <cp:category/>
</cp:coreProperties>
</file>