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61" r:id="rId4"/>
    <p:sldId id="260" r:id="rId5"/>
    <p:sldId id="257" r:id="rId6"/>
    <p:sldId id="258" r:id="rId7"/>
    <p:sldId id="268" r:id="rId8"/>
    <p:sldId id="262" r:id="rId9"/>
    <p:sldId id="263" r:id="rId10"/>
    <p:sldId id="264" r:id="rId11"/>
    <p:sldId id="265" r:id="rId12"/>
    <p:sldId id="267" r:id="rId13"/>
    <p:sldId id="272" r:id="rId14"/>
    <p:sldId id="271" r:id="rId15"/>
    <p:sldId id="269" r:id="rId16"/>
    <p:sldId id="273" r:id="rId17"/>
    <p:sldId id="274"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45" d="100"/>
          <a:sy n="45" d="100"/>
        </p:scale>
        <p:origin x="14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12/14/2019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12/14/2019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12/14/2019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mermaidsuk.org.uk/about-mermaids.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yBUNdv2sVzY" TargetMode="External"/><Relationship Id="rId2" Type="http://schemas.openxmlformats.org/officeDocument/2006/relationships/hyperlink" Target="https://www.youtube.com/watch?v=Mnui7OqawSM" TargetMode="External"/><Relationship Id="rId1" Type="http://schemas.openxmlformats.org/officeDocument/2006/relationships/slideLayout" Target="../slideLayouts/slideLayout2.xml"/><Relationship Id="rId5" Type="http://schemas.openxmlformats.org/officeDocument/2006/relationships/hyperlink" Target="https://www.youtube.com/watch?v=7ZUMBkllWl4" TargetMode="External"/><Relationship Id="rId4" Type="http://schemas.openxmlformats.org/officeDocument/2006/relationships/hyperlink" Target="https://www.youtube.com/watch?v=YarBnDfvq1Y"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beaumont-trust.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Transgender Diversity</a:t>
            </a:r>
          </a:p>
        </p:txBody>
      </p:sp>
      <p:sp>
        <p:nvSpPr>
          <p:cNvPr id="3" name="Subtitle 2"/>
          <p:cNvSpPr>
            <a:spLocks noGrp="1"/>
          </p:cNvSpPr>
          <p:nvPr>
            <p:ph type="subTitle" idx="1"/>
          </p:nvPr>
        </p:nvSpPr>
        <p:spPr/>
        <p:txBody>
          <a:bodyPr/>
          <a:lstStyle/>
          <a:p>
            <a:r>
              <a:rPr lang="en-GB" dirty="0"/>
              <a:t>14 December 2019</a:t>
            </a:r>
          </a:p>
        </p:txBody>
      </p:sp>
    </p:spTree>
    <p:extLst>
      <p:ext uri="{BB962C8B-B14F-4D97-AF65-F5344CB8AC3E}">
        <p14:creationId xmlns:p14="http://schemas.microsoft.com/office/powerpoint/2010/main" val="1970398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Terms</a:t>
            </a:r>
          </a:p>
        </p:txBody>
      </p:sp>
      <p:sp>
        <p:nvSpPr>
          <p:cNvPr id="4" name="Content Placeholder 8"/>
          <p:cNvSpPr>
            <a:spLocks noGrp="1"/>
          </p:cNvSpPr>
          <p:nvPr>
            <p:ph idx="1"/>
          </p:nvPr>
        </p:nvSpPr>
        <p:spPr>
          <a:xfrm>
            <a:off x="673331" y="1853754"/>
            <a:ext cx="10989426" cy="4430668"/>
          </a:xfrm>
        </p:spPr>
        <p:txBody>
          <a:bodyPr>
            <a:noAutofit/>
          </a:bodyPr>
          <a:lstStyle/>
          <a:p>
            <a:pPr marL="85725" indent="-85725" algn="just">
              <a:buFont typeface="Arial" pitchFamily="34" charset="0"/>
              <a:buChar char="•"/>
            </a:pPr>
            <a:r>
              <a:rPr lang="en-GB" b="1" dirty="0"/>
              <a:t>Gender Dysphoria - </a:t>
            </a:r>
            <a:r>
              <a:rPr lang="en-GB" dirty="0"/>
              <a:t>An intense, continuous feeling resulting from an individual’s sense of the inappropriateness of their assigned gender at birth and resulting gender role expectations. </a:t>
            </a:r>
            <a:endParaRPr lang="en-GB" b="1" dirty="0"/>
          </a:p>
          <a:p>
            <a:pPr marL="85725" indent="-85725" algn="just">
              <a:buFont typeface="Arial" pitchFamily="34" charset="0"/>
              <a:buChar char="•"/>
            </a:pPr>
            <a:r>
              <a:rPr lang="en-GB" b="1" dirty="0"/>
              <a:t>Gender Expression - </a:t>
            </a:r>
            <a:r>
              <a:rPr lang="en-GB" dirty="0"/>
              <a:t>How a person represents or expresses one’s gender identity to others, often through behaviour, clothing, hairstyles, voice or body characteristics.</a:t>
            </a:r>
          </a:p>
          <a:p>
            <a:pPr marL="85725" indent="-85725" algn="just">
              <a:buFont typeface="Arial" pitchFamily="34" charset="0"/>
              <a:buChar char="•"/>
            </a:pPr>
            <a:r>
              <a:rPr lang="en-GB" b="1" dirty="0"/>
              <a:t>Gender Identity</a:t>
            </a:r>
            <a:r>
              <a:rPr lang="en-GB" dirty="0"/>
              <a:t> - An individual’s internal sense of being male, female, or something else. Since gender identity is internal, one’s gender identity is not necessarily visible to others.</a:t>
            </a:r>
          </a:p>
          <a:p>
            <a:pPr marL="85725" indent="-85725" algn="just">
              <a:buFont typeface="Arial" pitchFamily="34" charset="0"/>
              <a:buChar char="•"/>
            </a:pPr>
            <a:r>
              <a:rPr lang="en-GB" b="1" dirty="0"/>
              <a:t>Gender Non-conforming -  </a:t>
            </a:r>
            <a:r>
              <a:rPr lang="en-GB" dirty="0"/>
              <a:t>A term for individuals whose gender expression is different from societal expectations related to gender.</a:t>
            </a:r>
          </a:p>
        </p:txBody>
      </p:sp>
    </p:spTree>
    <p:extLst>
      <p:ext uri="{BB962C8B-B14F-4D97-AF65-F5344CB8AC3E}">
        <p14:creationId xmlns:p14="http://schemas.microsoft.com/office/powerpoint/2010/main" val="2979808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Terms</a:t>
            </a:r>
          </a:p>
        </p:txBody>
      </p:sp>
      <p:sp>
        <p:nvSpPr>
          <p:cNvPr id="3" name="Content Placeholder 2"/>
          <p:cNvSpPr>
            <a:spLocks noGrp="1"/>
          </p:cNvSpPr>
          <p:nvPr>
            <p:ph idx="1"/>
          </p:nvPr>
        </p:nvSpPr>
        <p:spPr>
          <a:xfrm>
            <a:off x="1451579" y="2015732"/>
            <a:ext cx="9521221" cy="3986057"/>
          </a:xfrm>
        </p:spPr>
        <p:txBody>
          <a:bodyPr>
            <a:normAutofit fontScale="85000" lnSpcReduction="10000"/>
          </a:bodyPr>
          <a:lstStyle/>
          <a:p>
            <a:pPr marL="92075" indent="-92075"/>
            <a:r>
              <a:rPr lang="en-GB" b="1" dirty="0"/>
              <a:t>Gender Recognition Certificate – </a:t>
            </a:r>
            <a:r>
              <a:rPr lang="en-GB" dirty="0"/>
              <a:t>A document, awarded by the Gender recognition panel, which  facilitates a person acquiring a new birth certificate, affording them full recognition of their acquired gender in law for all purposes, including marriage.</a:t>
            </a:r>
            <a:endParaRPr lang="en-GB" b="1" dirty="0"/>
          </a:p>
          <a:p>
            <a:pPr marL="92075" indent="-92075"/>
            <a:r>
              <a:rPr lang="en-GB" b="1" dirty="0"/>
              <a:t>Passing - </a:t>
            </a:r>
            <a:r>
              <a:rPr lang="en-GB" dirty="0"/>
              <a:t>A term used by transgender people to mean that they are seen as the gender with which they self identify. For example, a transgender man (born female) who most people see as a man.</a:t>
            </a:r>
          </a:p>
          <a:p>
            <a:pPr marL="85725" indent="-85725" algn="just"/>
            <a:r>
              <a:rPr lang="en-GB" b="1" dirty="0"/>
              <a:t>Transition </a:t>
            </a:r>
            <a:r>
              <a:rPr lang="en-GB" dirty="0"/>
              <a:t>- The period during which a person begins to live as their new gender. Transitioning requires  changing one’s name, taking hormones, having surgery and changing legal documents (e.g. driver’s license, Social Security record, birth certificate) to reflect their new gender.</a:t>
            </a:r>
          </a:p>
          <a:p>
            <a:pPr marL="92075" indent="-92075" algn="just"/>
            <a:r>
              <a:rPr lang="en-GB" b="1" dirty="0"/>
              <a:t>Transphobia </a:t>
            </a:r>
            <a:r>
              <a:rPr lang="en-GB" dirty="0"/>
              <a:t>- The irrational fear of those who are perceived to break or blur stereotypical gender roles, often expressed as stereotyping, discrimination, harassment and violence.  Frequently directed at those who defy stereotypical gender norms or those who are perceived to exhibit non heterosexual characteristics regardless of their actual gender identify or sexual orientation.</a:t>
            </a:r>
          </a:p>
          <a:p>
            <a:endParaRPr lang="en-GB" dirty="0"/>
          </a:p>
        </p:txBody>
      </p:sp>
    </p:spTree>
    <p:extLst>
      <p:ext uri="{BB962C8B-B14F-4D97-AF65-F5344CB8AC3E}">
        <p14:creationId xmlns:p14="http://schemas.microsoft.com/office/powerpoint/2010/main" val="921354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597" y="374073"/>
            <a:ext cx="9816258" cy="1479681"/>
          </a:xfrm>
        </p:spPr>
        <p:txBody>
          <a:bodyPr/>
          <a:lstStyle/>
          <a:p>
            <a:r>
              <a:rPr lang="en-GB" dirty="0"/>
              <a:t>Defining oneself/defining others</a:t>
            </a:r>
          </a:p>
        </p:txBody>
      </p:sp>
      <p:sp>
        <p:nvSpPr>
          <p:cNvPr id="4" name="Content Placeholder 3"/>
          <p:cNvSpPr txBox="1">
            <a:spLocks noGrp="1"/>
          </p:cNvSpPr>
          <p:nvPr>
            <p:ph idx="1"/>
          </p:nvPr>
        </p:nvSpPr>
        <p:spPr>
          <a:xfrm>
            <a:off x="1309670" y="1201084"/>
            <a:ext cx="9745185" cy="572464"/>
          </a:xfrm>
          <a:prstGeom prst="rect">
            <a:avLst/>
          </a:prstGeom>
          <a:noFill/>
        </p:spPr>
        <p:txBody>
          <a:bodyPr wrap="square" rtlCol="0">
            <a:spAutoFit/>
          </a:bodyPr>
          <a:lstStyle/>
          <a:p>
            <a:pPr marL="0" indent="0">
              <a:buNone/>
            </a:pPr>
            <a:r>
              <a:rPr lang="en-GB" sz="1300" dirty="0"/>
              <a:t>As well as peoples own “self identification”, currently, there is a debate within academia and the gender variant community about the definitions which are used to define people.  This has led to an “emerging” set of definitions which are different to the “traditional” ones</a:t>
            </a:r>
          </a:p>
        </p:txBody>
      </p:sp>
      <p:graphicFrame>
        <p:nvGraphicFramePr>
          <p:cNvPr id="5" name="Table 4"/>
          <p:cNvGraphicFramePr>
            <a:graphicFrameLocks noGrp="1"/>
          </p:cNvGraphicFramePr>
          <p:nvPr>
            <p:extLst>
              <p:ext uri="{D42A27DB-BD31-4B8C-83A1-F6EECF244321}">
                <p14:modId xmlns:p14="http://schemas.microsoft.com/office/powerpoint/2010/main" val="787110616"/>
              </p:ext>
            </p:extLst>
          </p:nvPr>
        </p:nvGraphicFramePr>
        <p:xfrm>
          <a:off x="1309669" y="1981484"/>
          <a:ext cx="9671444" cy="4568947"/>
        </p:xfrm>
        <a:graphic>
          <a:graphicData uri="http://schemas.openxmlformats.org/drawingml/2006/table">
            <a:tbl>
              <a:tblPr firstRow="1" bandRow="1">
                <a:tableStyleId>{5C22544A-7EE6-4342-B048-85BDC9FD1C3A}</a:tableStyleId>
              </a:tblPr>
              <a:tblGrid>
                <a:gridCol w="4835722">
                  <a:extLst>
                    <a:ext uri="{9D8B030D-6E8A-4147-A177-3AD203B41FA5}">
                      <a16:colId xmlns:a16="http://schemas.microsoft.com/office/drawing/2014/main" val="20000"/>
                    </a:ext>
                  </a:extLst>
                </a:gridCol>
                <a:gridCol w="4835722">
                  <a:extLst>
                    <a:ext uri="{9D8B030D-6E8A-4147-A177-3AD203B41FA5}">
                      <a16:colId xmlns:a16="http://schemas.microsoft.com/office/drawing/2014/main" val="20001"/>
                    </a:ext>
                  </a:extLst>
                </a:gridCol>
              </a:tblGrid>
              <a:tr h="366908">
                <a:tc>
                  <a:txBody>
                    <a:bodyPr/>
                    <a:lstStyle/>
                    <a:p>
                      <a:pPr algn="just"/>
                      <a:r>
                        <a:rPr lang="en-GB" dirty="0"/>
                        <a:t>“Traditional</a:t>
                      </a:r>
                      <a:r>
                        <a:rPr lang="en-GB" baseline="0" dirty="0"/>
                        <a:t>” (LGBT)</a:t>
                      </a:r>
                      <a:endParaRPr lang="en-GB" dirty="0"/>
                    </a:p>
                  </a:txBody>
                  <a:tcPr/>
                </a:tc>
                <a:tc>
                  <a:txBody>
                    <a:bodyPr/>
                    <a:lstStyle/>
                    <a:p>
                      <a:pPr algn="just"/>
                      <a:r>
                        <a:rPr lang="en-GB" dirty="0"/>
                        <a:t>“Emerging” (LGBTQIA)</a:t>
                      </a:r>
                    </a:p>
                  </a:txBody>
                  <a:tcPr/>
                </a:tc>
                <a:extLst>
                  <a:ext uri="{0D108BD9-81ED-4DB2-BD59-A6C34878D82A}">
                    <a16:rowId xmlns:a16="http://schemas.microsoft.com/office/drawing/2014/main" val="10000"/>
                  </a:ext>
                </a:extLst>
              </a:tr>
              <a:tr h="820272">
                <a:tc>
                  <a:txBody>
                    <a:bodyPr/>
                    <a:lstStyle/>
                    <a:p>
                      <a:pPr algn="just"/>
                      <a:r>
                        <a:rPr lang="en-GB" sz="1200" dirty="0"/>
                        <a:t>Transgender – an umbrella</a:t>
                      </a:r>
                      <a:r>
                        <a:rPr lang="en-GB" sz="1200" baseline="0" dirty="0"/>
                        <a:t> term for all members of the gender variant community, who do conform to the “gender binary” model</a:t>
                      </a:r>
                      <a:endParaRPr lang="en-GB" sz="1200" dirty="0"/>
                    </a:p>
                  </a:txBody>
                  <a:tcPr/>
                </a:tc>
                <a:tc>
                  <a:txBody>
                    <a:bodyPr/>
                    <a:lstStyle/>
                    <a:p>
                      <a:pPr algn="just"/>
                      <a:r>
                        <a:rPr lang="en-GB" sz="1200" dirty="0"/>
                        <a:t>The</a:t>
                      </a:r>
                      <a:r>
                        <a:rPr lang="en-GB" sz="1200" baseline="0" dirty="0"/>
                        <a:t> umbrella term now beginning to be used and gain acceptance is “Gender Variant”.  This has came into use because of concerns within the community about the definitions of Trans-sexual and Transvestite.</a:t>
                      </a:r>
                      <a:endParaRPr lang="en-GB" sz="1200" dirty="0"/>
                    </a:p>
                  </a:txBody>
                  <a:tcPr/>
                </a:tc>
                <a:extLst>
                  <a:ext uri="{0D108BD9-81ED-4DB2-BD59-A6C34878D82A}">
                    <a16:rowId xmlns:a16="http://schemas.microsoft.com/office/drawing/2014/main" val="10001"/>
                  </a:ext>
                </a:extLst>
              </a:tr>
              <a:tr h="1007324">
                <a:tc>
                  <a:txBody>
                    <a:bodyPr/>
                    <a:lstStyle/>
                    <a:p>
                      <a:pPr algn="just"/>
                      <a:r>
                        <a:rPr lang="en-GB" sz="1200" dirty="0"/>
                        <a:t>Transsexual – A person, either a male or female,</a:t>
                      </a:r>
                      <a:r>
                        <a:rPr lang="en-GB" sz="1200" baseline="0" dirty="0"/>
                        <a:t> who, through an intense feeling of gender dysphoria, wishes to change their physical gender permanently through surgery.</a:t>
                      </a:r>
                      <a:endParaRPr lang="en-GB" sz="1200" dirty="0"/>
                    </a:p>
                  </a:txBody>
                  <a:tcPr/>
                </a:tc>
                <a:tc>
                  <a:txBody>
                    <a:bodyPr/>
                    <a:lstStyle/>
                    <a:p>
                      <a:pPr algn="just"/>
                      <a:r>
                        <a:rPr lang="en-GB" sz="1200" dirty="0"/>
                        <a:t>Many</a:t>
                      </a:r>
                      <a:r>
                        <a:rPr lang="en-GB" sz="1200" baseline="0" dirty="0"/>
                        <a:t> transsexuals consider the term offensive because it contains the word “sex”.  They argue that “sex is between the legs, gender is between the ears”.  For this reason, they prefer the term transgender, because it reflects their journey “across gender”</a:t>
                      </a:r>
                      <a:endParaRPr lang="en-GB" sz="1200" dirty="0"/>
                    </a:p>
                  </a:txBody>
                  <a:tcPr/>
                </a:tc>
                <a:extLst>
                  <a:ext uri="{0D108BD9-81ED-4DB2-BD59-A6C34878D82A}">
                    <a16:rowId xmlns:a16="http://schemas.microsoft.com/office/drawing/2014/main" val="10002"/>
                  </a:ext>
                </a:extLst>
              </a:tr>
              <a:tr h="1367119">
                <a:tc>
                  <a:txBody>
                    <a:bodyPr/>
                    <a:lstStyle/>
                    <a:p>
                      <a:pPr algn="just"/>
                      <a:r>
                        <a:rPr lang="en-GB" sz="1200" dirty="0"/>
                        <a:t>Transvestite – a person who experiences</a:t>
                      </a:r>
                      <a:r>
                        <a:rPr lang="en-GB" sz="1200" baseline="0" dirty="0"/>
                        <a:t> gender dysphoria to a lesser degree and wishes to change their gender appearance on a temporary basis.  They may undergo some forms of surgery to achieve this.</a:t>
                      </a:r>
                    </a:p>
                    <a:p>
                      <a:pPr algn="just"/>
                      <a:endParaRPr lang="en-GB" sz="1200" baseline="0" dirty="0"/>
                    </a:p>
                    <a:p>
                      <a:pPr algn="just"/>
                      <a:r>
                        <a:rPr lang="en-GB" sz="1200" baseline="0" dirty="0"/>
                        <a:t>These people are also known as cross-dressers, or even drag queens.</a:t>
                      </a:r>
                      <a:endParaRPr lang="en-GB" sz="1200" dirty="0"/>
                    </a:p>
                  </a:txBody>
                  <a:tcPr/>
                </a:tc>
                <a:tc>
                  <a:txBody>
                    <a:bodyPr/>
                    <a:lstStyle/>
                    <a:p>
                      <a:pPr algn="just"/>
                      <a:r>
                        <a:rPr lang="en-GB" sz="1200" dirty="0"/>
                        <a:t>Many transvestites consider</a:t>
                      </a:r>
                      <a:r>
                        <a:rPr lang="en-GB" sz="1200" baseline="0" dirty="0"/>
                        <a:t> this term offensive because historically it was defined as “a person who dresses in underwear more usually associated with the opposite gender for the purpose of sexual gratification”.  Clearly this doesn’t represent why all people who identify in this group do this and therefore they prefer bi-gendered.  </a:t>
                      </a:r>
                      <a:endParaRPr lang="en-GB" sz="1200" dirty="0"/>
                    </a:p>
                  </a:txBody>
                  <a:tcPr/>
                </a:tc>
                <a:extLst>
                  <a:ext uri="{0D108BD9-81ED-4DB2-BD59-A6C34878D82A}">
                    <a16:rowId xmlns:a16="http://schemas.microsoft.com/office/drawing/2014/main" val="10003"/>
                  </a:ext>
                </a:extLst>
              </a:tr>
              <a:tr h="1007324">
                <a:tc>
                  <a:txBody>
                    <a:bodyPr/>
                    <a:lstStyle/>
                    <a:p>
                      <a:pPr algn="just"/>
                      <a:r>
                        <a:rPr lang="en-GB" sz="1200" dirty="0"/>
                        <a:t>A gender or third gender is the</a:t>
                      </a:r>
                      <a:r>
                        <a:rPr lang="en-GB" sz="1200" baseline="0" dirty="0"/>
                        <a:t> term that for individuals are categorized, either by themselves or by society, as neither man nor woman.</a:t>
                      </a:r>
                      <a:endParaRPr lang="en-GB" sz="1200" dirty="0"/>
                    </a:p>
                  </a:txBody>
                  <a:tcPr/>
                </a:tc>
                <a:tc>
                  <a:txBody>
                    <a:bodyPr/>
                    <a:lstStyle/>
                    <a:p>
                      <a:pPr algn="just"/>
                      <a:r>
                        <a:rPr lang="en-GB" sz="1200" dirty="0"/>
                        <a:t>There’s now an increasing understanding that  as well as being “one or the</a:t>
                      </a:r>
                      <a:r>
                        <a:rPr lang="en-GB" sz="1200" baseline="0" dirty="0"/>
                        <a:t> other, or both” the gender variant community also includes people who choose to be neither male or female.  In the emerging model, these people tend to prefer to identify as “non-gendered”</a:t>
                      </a:r>
                      <a:endParaRPr lang="en-GB" sz="1200"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78609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many genders/identities are there? </a:t>
            </a:r>
          </a:p>
        </p:txBody>
      </p:sp>
      <p:sp>
        <p:nvSpPr>
          <p:cNvPr id="4" name="Content Placeholder 23"/>
          <p:cNvSpPr txBox="1">
            <a:spLocks noGrp="1"/>
          </p:cNvSpPr>
          <p:nvPr>
            <p:ph idx="1"/>
          </p:nvPr>
        </p:nvSpPr>
        <p:spPr>
          <a:xfrm>
            <a:off x="1451579" y="2015732"/>
            <a:ext cx="9953483" cy="4177250"/>
          </a:xfrm>
          <a:prstGeom prst="rect">
            <a:avLst/>
          </a:prstGeom>
        </p:spPr>
        <p:txBody>
          <a:bodyPr>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GB" sz="2400" dirty="0"/>
              <a:t>CATEGORIES: transgender, bi-gender, cis-gender, non-</a:t>
            </a:r>
            <a:r>
              <a:rPr lang="en-GB" sz="2400" dirty="0" err="1"/>
              <a:t>gendered,etc</a:t>
            </a:r>
            <a:r>
              <a:rPr lang="en-GB" sz="2400" dirty="0"/>
              <a:t>. </a:t>
            </a:r>
          </a:p>
          <a:p>
            <a:pPr marL="0" indent="0" algn="just">
              <a:buNone/>
            </a:pPr>
            <a:r>
              <a:rPr lang="en-GB" sz="2400" dirty="0"/>
              <a:t>LABELS: male-to-female, female-to-male, cross-dresser, transvestite, drag queen/king, </a:t>
            </a:r>
            <a:r>
              <a:rPr lang="en-GB" sz="2400" dirty="0" err="1"/>
              <a:t>androgyne</a:t>
            </a:r>
            <a:r>
              <a:rPr lang="en-GB" sz="2400" dirty="0"/>
              <a:t>, etc. </a:t>
            </a:r>
          </a:p>
          <a:p>
            <a:pPr marL="92075" indent="-92075" algn="just">
              <a:buFont typeface="Arial" pitchFamily="34" charset="0"/>
              <a:buChar char="•"/>
            </a:pPr>
            <a:r>
              <a:rPr lang="en-GB" sz="2400" dirty="0"/>
              <a:t>“Gender variant” community: assert that there are as many gender identities as there are people</a:t>
            </a:r>
          </a:p>
          <a:p>
            <a:pPr marL="92075" indent="-92075">
              <a:buFont typeface="Arial" pitchFamily="34" charset="0"/>
              <a:buChar char="•"/>
            </a:pPr>
            <a:r>
              <a:rPr lang="en-GB" sz="2400" dirty="0"/>
              <a:t>Many labels (</a:t>
            </a:r>
            <a:r>
              <a:rPr lang="en-GB" sz="2400" dirty="0" err="1"/>
              <a:t>Transgenderist</a:t>
            </a:r>
            <a:r>
              <a:rPr lang="en-GB" sz="2400" dirty="0"/>
              <a:t>, </a:t>
            </a:r>
            <a:r>
              <a:rPr lang="en-GB" sz="2400" dirty="0" err="1"/>
              <a:t>Transfetishist</a:t>
            </a:r>
            <a:r>
              <a:rPr lang="en-GB" sz="2400" dirty="0"/>
              <a:t>, Gender </a:t>
            </a:r>
            <a:r>
              <a:rPr lang="en-GB" sz="2400" dirty="0" err="1"/>
              <a:t>Confusionista</a:t>
            </a:r>
            <a:r>
              <a:rPr lang="en-GB" sz="2400" dirty="0"/>
              <a:t>, hermaphrodite...)</a:t>
            </a:r>
          </a:p>
          <a:p>
            <a:pPr marL="92075" indent="-92075">
              <a:buFont typeface="Arial" pitchFamily="34" charset="0"/>
              <a:buChar char="•"/>
            </a:pPr>
            <a:r>
              <a:rPr lang="en-GB" sz="2400" dirty="0"/>
              <a:t>People can belong to more than one category/label at any time…Or even change that with which they identify. </a:t>
            </a:r>
          </a:p>
          <a:p>
            <a:pPr marL="92075" indent="-92075">
              <a:buFont typeface="Arial" pitchFamily="34" charset="0"/>
              <a:buChar char="•"/>
            </a:pPr>
            <a:r>
              <a:rPr lang="en-GB" sz="2400" dirty="0"/>
              <a:t>And, different definitions for what these labels and categories mean…</a:t>
            </a:r>
          </a:p>
          <a:p>
            <a:pPr marL="92075" indent="-92075">
              <a:buFont typeface="Arial" pitchFamily="34" charset="0"/>
              <a:buChar char="•"/>
            </a:pPr>
            <a:endParaRPr lang="en-GB" sz="1400" dirty="0"/>
          </a:p>
          <a:p>
            <a:pPr marL="92075" indent="-92075">
              <a:buFont typeface="Arial" pitchFamily="34" charset="0"/>
              <a:buChar char="•"/>
            </a:pPr>
            <a:endParaRPr lang="en-GB" sz="1400" dirty="0"/>
          </a:p>
        </p:txBody>
      </p:sp>
    </p:spTree>
    <p:extLst>
      <p:ext uri="{BB962C8B-B14F-4D97-AF65-F5344CB8AC3E}">
        <p14:creationId xmlns:p14="http://schemas.microsoft.com/office/powerpoint/2010/main" val="210963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 dysphoria</a:t>
            </a:r>
          </a:p>
        </p:txBody>
      </p:sp>
      <p:sp>
        <p:nvSpPr>
          <p:cNvPr id="3" name="Content Placeholder 2"/>
          <p:cNvSpPr>
            <a:spLocks noGrp="1"/>
          </p:cNvSpPr>
          <p:nvPr>
            <p:ph idx="1"/>
          </p:nvPr>
        </p:nvSpPr>
        <p:spPr>
          <a:xfrm>
            <a:off x="1451579" y="2015732"/>
            <a:ext cx="9679163" cy="4202188"/>
          </a:xfrm>
        </p:spPr>
        <p:txBody>
          <a:bodyPr>
            <a:normAutofit fontScale="85000" lnSpcReduction="10000"/>
          </a:bodyPr>
          <a:lstStyle/>
          <a:p>
            <a:pPr algn="just"/>
            <a:r>
              <a:rPr lang="en-GB" dirty="0"/>
              <a:t>Gender variance refers to the extent to which a person’s gender identity, role, or expression differs from the cultural norms </a:t>
            </a:r>
          </a:p>
          <a:p>
            <a:pPr algn="just"/>
            <a:r>
              <a:rPr lang="en-GB" dirty="0"/>
              <a:t>Gender Dysphoria refers to discomfort or distress that is caused by a discrepancy between a person’s gender identity and that person’s “sex” assigned at birth (and the associated gender role and/or primary and secondary sex characteristics) </a:t>
            </a:r>
          </a:p>
          <a:p>
            <a:pPr algn="just"/>
            <a:r>
              <a:rPr lang="en-GB" dirty="0"/>
              <a:t>Only some gender variant  people experience gender dysphoria at some point in their lives.</a:t>
            </a:r>
          </a:p>
          <a:p>
            <a:pPr marL="0" indent="0" algn="just">
              <a:buNone/>
            </a:pPr>
            <a:r>
              <a:rPr lang="en-GB" dirty="0"/>
              <a:t>Treatment is available to assist people with such distress to explore their gender identity and find a gender role that is comfortable for them. </a:t>
            </a:r>
          </a:p>
          <a:p>
            <a:pPr algn="just"/>
            <a:r>
              <a:rPr lang="en-GB" dirty="0"/>
              <a:t>What helps one person alleviate gender dysphoria might be very different from what helps another person. This process may or may not involve a change in gender expression or body modifications. </a:t>
            </a:r>
          </a:p>
          <a:p>
            <a:pPr algn="just"/>
            <a:r>
              <a:rPr lang="en-GB" dirty="0"/>
              <a:t>Medical treatment options: feminization or masculinization of the body through hormone therapy and/or surgery, which are effective in alleviating gender dysphoria and are medically necessary for many people. </a:t>
            </a:r>
          </a:p>
        </p:txBody>
      </p:sp>
    </p:spTree>
    <p:extLst>
      <p:ext uri="{BB962C8B-B14F-4D97-AF65-F5344CB8AC3E}">
        <p14:creationId xmlns:p14="http://schemas.microsoft.com/office/powerpoint/2010/main" val="177556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13"/>
          <p:cNvSpPr txBox="1">
            <a:spLocks noGrp="1"/>
          </p:cNvSpPr>
          <p:nvPr>
            <p:ph idx="1"/>
          </p:nvPr>
        </p:nvSpPr>
        <p:spPr>
          <a:xfrm>
            <a:off x="756459" y="1995056"/>
            <a:ext cx="10298396" cy="3471290"/>
          </a:xfrm>
          <a:prstGeom prst="rect">
            <a:avLst/>
          </a:prstGeom>
        </p:spPr>
        <p:txBody>
          <a:bodyPr>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185738" indent="-185738" algn="just">
              <a:buFont typeface="Arial" pitchFamily="34" charset="0"/>
              <a:buChar char="•"/>
            </a:pPr>
            <a:r>
              <a:rPr lang="en-GB" sz="2400" dirty="0"/>
              <a:t>Approximately </a:t>
            </a:r>
            <a:r>
              <a:rPr lang="en-GB" sz="2400" b="1" dirty="0"/>
              <a:t>400,000</a:t>
            </a:r>
            <a:r>
              <a:rPr lang="en-GB" sz="2400" dirty="0"/>
              <a:t> people in the United Kingdom regularly experience feelings of Gender Dysphoria.</a:t>
            </a:r>
          </a:p>
          <a:p>
            <a:pPr marL="185738" indent="-185738" algn="just">
              <a:buFont typeface="Arial" pitchFamily="34" charset="0"/>
              <a:buChar char="•"/>
            </a:pPr>
            <a:r>
              <a:rPr lang="en-GB" sz="2400" dirty="0"/>
              <a:t>Of these, as many as </a:t>
            </a:r>
            <a:r>
              <a:rPr lang="en-GB" sz="2400" b="1" dirty="0">
                <a:cs typeface="Arial" pitchFamily="34" charset="0"/>
              </a:rPr>
              <a:t>130,000</a:t>
            </a:r>
            <a:r>
              <a:rPr lang="en-GB" sz="2400" dirty="0"/>
              <a:t> will explore the route to transition to their true gender identity.</a:t>
            </a:r>
          </a:p>
          <a:p>
            <a:pPr marL="185738" indent="-185738" algn="just">
              <a:buFont typeface="Arial" pitchFamily="34" charset="0"/>
              <a:buChar char="•"/>
            </a:pPr>
            <a:r>
              <a:rPr lang="en-GB" sz="2400" b="1" dirty="0"/>
              <a:t>Its estimated that 30,000</a:t>
            </a:r>
            <a:r>
              <a:rPr lang="en-GB" sz="2400" dirty="0"/>
              <a:t> of these people will progress to Gender Reassignment Surgery.</a:t>
            </a:r>
          </a:p>
          <a:p>
            <a:pPr marL="185738" indent="-185738" algn="just">
              <a:buFont typeface="Arial" pitchFamily="34" charset="0"/>
              <a:buChar char="•"/>
            </a:pPr>
            <a:r>
              <a:rPr lang="en-GB" sz="2400" dirty="0"/>
              <a:t>Currently, the UK process about 3,000 GRS operations a year</a:t>
            </a:r>
          </a:p>
        </p:txBody>
      </p:sp>
    </p:spTree>
    <p:extLst>
      <p:ext uri="{BB962C8B-B14F-4D97-AF65-F5344CB8AC3E}">
        <p14:creationId xmlns:p14="http://schemas.microsoft.com/office/powerpoint/2010/main" val="254703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it like to be transgender? </a:t>
            </a:r>
          </a:p>
        </p:txBody>
      </p:sp>
      <p:sp>
        <p:nvSpPr>
          <p:cNvPr id="4" name="Content Placeholder 13"/>
          <p:cNvSpPr txBox="1">
            <a:spLocks noGrp="1"/>
          </p:cNvSpPr>
          <p:nvPr>
            <p:ph idx="1"/>
          </p:nvPr>
        </p:nvSpPr>
        <p:spPr>
          <a:xfrm>
            <a:off x="952815" y="2065608"/>
            <a:ext cx="10294305" cy="4002683"/>
          </a:xfrm>
          <a:prstGeom prst="rect">
            <a:avLst/>
          </a:prstGeom>
        </p:spPr>
        <p:txBody>
          <a:bodyPr>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136525" indent="-136525" algn="just">
              <a:buFont typeface="Arial" pitchFamily="34" charset="0"/>
              <a:buChar char="•"/>
            </a:pPr>
            <a:r>
              <a:rPr lang="en-GB" sz="2000" dirty="0"/>
              <a:t>Many transgender people describe it as “hard work” or “ a constant battle”. </a:t>
            </a:r>
          </a:p>
          <a:p>
            <a:pPr marL="136525" indent="-136525" algn="just">
              <a:buFont typeface="Arial" pitchFamily="34" charset="0"/>
              <a:buChar char="•"/>
            </a:pPr>
            <a:r>
              <a:rPr lang="en-GB" sz="2000" dirty="0"/>
              <a:t>Many have frustrations about the process of transitioning to their preferred gender identity.  </a:t>
            </a:r>
          </a:p>
          <a:p>
            <a:pPr marL="136525" indent="-136525" algn="just">
              <a:buFont typeface="Arial" pitchFamily="34" charset="0"/>
              <a:buChar char="•"/>
            </a:pPr>
            <a:r>
              <a:rPr lang="en-GB" sz="2000" dirty="0"/>
              <a:t>The transition process is extremely complicated – to qualify for NHS treatment, in a series of meetings over a minimum of two years, transgender people will have to convince medical professionals of the following: </a:t>
            </a:r>
          </a:p>
          <a:p>
            <a:pPr marL="879475" lvl="1" indent="-136525" algn="just">
              <a:buFont typeface="Arial" pitchFamily="34" charset="0"/>
              <a:buChar char="•"/>
            </a:pPr>
            <a:r>
              <a:rPr lang="en-GB" sz="2000" dirty="0"/>
              <a:t>Their mental well-being (it’s still not uncommon for this to be treated as a mental illness)</a:t>
            </a:r>
          </a:p>
          <a:p>
            <a:pPr marL="879475" lvl="1" indent="-136525" algn="just">
              <a:buFont typeface="Arial" pitchFamily="34" charset="0"/>
              <a:buChar char="•"/>
            </a:pPr>
            <a:r>
              <a:rPr lang="en-GB" sz="2000" dirty="0"/>
              <a:t>Their current </a:t>
            </a:r>
            <a:r>
              <a:rPr lang="en-GB" sz="2000" dirty="0" err="1"/>
              <a:t>sitation</a:t>
            </a:r>
            <a:r>
              <a:rPr lang="en-GB" sz="2000" dirty="0"/>
              <a:t> living in society in their preferred gender.</a:t>
            </a:r>
          </a:p>
          <a:p>
            <a:pPr marL="136525" indent="-136525" algn="just">
              <a:buFont typeface="Arial" pitchFamily="34" charset="0"/>
              <a:buChar char="•"/>
            </a:pPr>
            <a:r>
              <a:rPr lang="en-GB" sz="2000" dirty="0"/>
              <a:t>Long, complex surgical process</a:t>
            </a:r>
          </a:p>
          <a:p>
            <a:pPr marL="136525" indent="-136525" algn="just">
              <a:buFont typeface="Arial" pitchFamily="34" charset="0"/>
              <a:buChar char="•"/>
            </a:pPr>
            <a:r>
              <a:rPr lang="en-GB" sz="2000" dirty="0"/>
              <a:t>After transition is complete, there may still be difficulties, i.e., finding work, forming relationships and the expression of sexuality</a:t>
            </a:r>
          </a:p>
          <a:p>
            <a:pPr marL="0" indent="0">
              <a:buNone/>
            </a:pPr>
            <a:endParaRPr lang="en-GB" sz="1300" dirty="0"/>
          </a:p>
        </p:txBody>
      </p:sp>
    </p:spTree>
    <p:extLst>
      <p:ext uri="{BB962C8B-B14F-4D97-AF65-F5344CB8AC3E}">
        <p14:creationId xmlns:p14="http://schemas.microsoft.com/office/powerpoint/2010/main" val="1411795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Stages of transition</a:t>
            </a:r>
          </a:p>
        </p:txBody>
      </p:sp>
      <p:sp>
        <p:nvSpPr>
          <p:cNvPr id="4" name="Content Placeholder 3"/>
          <p:cNvSpPr>
            <a:spLocks noGrp="1"/>
          </p:cNvSpPr>
          <p:nvPr>
            <p:ph idx="1"/>
          </p:nvPr>
        </p:nvSpPr>
        <p:spPr>
          <a:xfrm>
            <a:off x="1130531" y="2015732"/>
            <a:ext cx="10507287" cy="4434944"/>
          </a:xfrm>
        </p:spPr>
        <p:txBody>
          <a:bodyPr>
            <a:noAutofit/>
          </a:bodyPr>
          <a:lstStyle/>
          <a:p>
            <a:pPr marL="457200" indent="-457200" algn="just">
              <a:buAutoNum type="arabicPeriod"/>
            </a:pPr>
            <a:r>
              <a:rPr lang="en-GB" sz="2400" b="1" i="1" dirty="0"/>
              <a:t>“Realisation” </a:t>
            </a:r>
            <a:r>
              <a:rPr lang="en-GB" sz="2400" dirty="0"/>
              <a:t>–  the point when a person realises they are gender variant.  Although this point in time varies  greatly from person to person, it’s common for transgender people to speak of their earliest memory of “being different” at around an age of 4-6.  But, at such an early age, they are unable to understand and lack the language to be able to express it.  </a:t>
            </a:r>
          </a:p>
          <a:p>
            <a:pPr marL="0" indent="0" algn="just">
              <a:buNone/>
            </a:pPr>
            <a:r>
              <a:rPr lang="en-GB" sz="2400" dirty="0"/>
              <a:t>Also, it’s not uncommon for parents to think of it as “just a phase” and something that the person will grow out of – particularly when the family has children of either gender.  In this way, it tends to be different to a person’s experience of being gay, which, as a generalisation tends to be around the age of puberty.</a:t>
            </a:r>
          </a:p>
        </p:txBody>
      </p:sp>
    </p:spTree>
    <p:extLst>
      <p:ext uri="{BB962C8B-B14F-4D97-AF65-F5344CB8AC3E}">
        <p14:creationId xmlns:p14="http://schemas.microsoft.com/office/powerpoint/2010/main" val="390124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451578" y="2015732"/>
            <a:ext cx="9886981" cy="4177250"/>
          </a:xfrm>
        </p:spPr>
        <p:txBody>
          <a:bodyPr>
            <a:normAutofit/>
          </a:bodyPr>
          <a:lstStyle/>
          <a:p>
            <a:pPr marL="0" indent="0" algn="just">
              <a:buNone/>
            </a:pPr>
            <a:r>
              <a:rPr lang="en-GB" sz="2400" b="1" i="1" dirty="0"/>
              <a:t>2. “Acceptance” – </a:t>
            </a:r>
            <a:r>
              <a:rPr lang="en-GB" sz="2400" dirty="0"/>
              <a:t>Often referred to as “coming out”.  </a:t>
            </a:r>
          </a:p>
          <a:p>
            <a:pPr marL="0" indent="0" algn="just">
              <a:buNone/>
            </a:pPr>
            <a:r>
              <a:rPr lang="en-GB" sz="2400" dirty="0"/>
              <a:t>There are three distinctly different moments at this time: firstly, coming out to yourself and then coming out to someone close, then coming out to the wider population.  </a:t>
            </a:r>
          </a:p>
          <a:p>
            <a:pPr marL="0" indent="0" algn="just">
              <a:buNone/>
            </a:pPr>
            <a:r>
              <a:rPr lang="en-GB" sz="2400" dirty="0"/>
              <a:t>Each moment can be a significant hurdle for the person to overcome and involve years of reflection and mental distress.  </a:t>
            </a:r>
          </a:p>
          <a:p>
            <a:pPr marL="0" indent="0" algn="just">
              <a:buNone/>
            </a:pPr>
            <a:r>
              <a:rPr lang="en-GB" sz="2400" dirty="0"/>
              <a:t>Some of this mental distress can be caused by the impact of others’ feelings, opinions and treatment of the person.  </a:t>
            </a:r>
          </a:p>
          <a:p>
            <a:endParaRPr lang="en-GB" dirty="0"/>
          </a:p>
        </p:txBody>
      </p:sp>
    </p:spTree>
    <p:extLst>
      <p:ext uri="{BB962C8B-B14F-4D97-AF65-F5344CB8AC3E}">
        <p14:creationId xmlns:p14="http://schemas.microsoft.com/office/powerpoint/2010/main" val="3949322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451579" y="2015732"/>
            <a:ext cx="9737352" cy="4110748"/>
          </a:xfrm>
        </p:spPr>
        <p:txBody>
          <a:bodyPr>
            <a:normAutofit fontScale="92500" lnSpcReduction="10000"/>
          </a:bodyPr>
          <a:lstStyle/>
          <a:p>
            <a:pPr marL="0" indent="0">
              <a:buNone/>
            </a:pPr>
            <a:r>
              <a:rPr lang="en-GB" b="1" i="1" dirty="0"/>
              <a:t>3. “Living” </a:t>
            </a:r>
            <a:r>
              <a:rPr lang="en-GB" dirty="0"/>
              <a:t>– At this time, the person is now preparing for the process of “gender re-assignment surgery” (GRS) and is usually under the care of a gender identity clinic. </a:t>
            </a:r>
          </a:p>
          <a:p>
            <a:r>
              <a:rPr lang="en-GB" dirty="0"/>
              <a:t>Not always the case, some trans people will self finance their transition abroad. </a:t>
            </a:r>
          </a:p>
          <a:p>
            <a:r>
              <a:rPr lang="en-GB" dirty="0"/>
              <a:t>Taking hormones, undergoing psychological evaluations and importantly, living full time in their chosen gender.  Here in the UK, the </a:t>
            </a:r>
            <a:r>
              <a:rPr lang="en-GB" b="1" i="1" dirty="0"/>
              <a:t>amount </a:t>
            </a:r>
            <a:r>
              <a:rPr lang="en-GB" dirty="0"/>
              <a:t>of surgery a person receives free on the NHS varies greatly across Primary Care Trusts and is sometimes as little as </a:t>
            </a:r>
            <a:r>
              <a:rPr lang="en-GB" dirty="0" err="1"/>
              <a:t>vaginoplasty</a:t>
            </a:r>
            <a:r>
              <a:rPr lang="en-GB" dirty="0"/>
              <a:t> in the case of MTF or mastectomy and </a:t>
            </a:r>
            <a:r>
              <a:rPr lang="en-GB" dirty="0" err="1"/>
              <a:t>phalloplasty</a:t>
            </a:r>
            <a:r>
              <a:rPr lang="en-GB" dirty="0"/>
              <a:t> for FTM, so its not unusual for the person to undergo further “cosmetic” treatments after “GRS”.  </a:t>
            </a:r>
          </a:p>
          <a:p>
            <a:r>
              <a:rPr lang="en-GB" dirty="0"/>
              <a:t>Upon completion of these operations, the person will apply for a “gender recognition certificate” which legally entitles them to be identified in their preferred gender.  (Surgery </a:t>
            </a:r>
            <a:r>
              <a:rPr lang="en-GB" b="1" i="1" u="sng" dirty="0"/>
              <a:t>isn’t</a:t>
            </a:r>
            <a:r>
              <a:rPr lang="en-GB" dirty="0"/>
              <a:t> a pre-requisite for applying for this certificate though)</a:t>
            </a:r>
            <a:endParaRPr lang="en-GB" b="1" i="1" dirty="0"/>
          </a:p>
          <a:p>
            <a:endParaRPr lang="en-GB" dirty="0"/>
          </a:p>
        </p:txBody>
      </p:sp>
    </p:spTree>
    <p:extLst>
      <p:ext uri="{BB962C8B-B14F-4D97-AF65-F5344CB8AC3E}">
        <p14:creationId xmlns:p14="http://schemas.microsoft.com/office/powerpoint/2010/main" val="1947054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transphobia</a:t>
            </a:r>
          </a:p>
        </p:txBody>
      </p:sp>
      <p:sp>
        <p:nvSpPr>
          <p:cNvPr id="4" name="Content Placeholder 13"/>
          <p:cNvSpPr txBox="1">
            <a:spLocks noGrp="1"/>
          </p:cNvSpPr>
          <p:nvPr>
            <p:ph idx="1"/>
          </p:nvPr>
        </p:nvSpPr>
        <p:spPr>
          <a:xfrm>
            <a:off x="798022" y="1853755"/>
            <a:ext cx="10839796" cy="4638486"/>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GB" sz="1400" dirty="0"/>
              <a:t>“Engendered penalties report” produced by Press for Change in association with Manchester Metropole University:</a:t>
            </a:r>
          </a:p>
          <a:p>
            <a:pPr marL="0" indent="0" algn="just">
              <a:buNone/>
            </a:pPr>
            <a:r>
              <a:rPr lang="en-GB" sz="1400" dirty="0"/>
              <a:t>Survey was based upon 102,000 initial responses to the Press for Change website between 1998 and 2005,  followed by a quantitative assessment of 872 responses to a detailed online survey around Transphobia issues. Of adults who responded to the survey: </a:t>
            </a:r>
          </a:p>
          <a:p>
            <a:pPr marL="685800" lvl="2" algn="just">
              <a:buFont typeface="Arial" pitchFamily="34" charset="0"/>
              <a:buChar char="•"/>
            </a:pPr>
            <a:r>
              <a:rPr lang="en-GB" dirty="0"/>
              <a:t>42% of respondents felt their preferred gender identity would jeopardise their employment.</a:t>
            </a:r>
          </a:p>
          <a:p>
            <a:pPr marL="685800" lvl="2" algn="just">
              <a:buFont typeface="Arial" pitchFamily="34" charset="0"/>
              <a:buChar char="•"/>
            </a:pPr>
            <a:r>
              <a:rPr lang="en-GB" dirty="0"/>
              <a:t>25% of respondents are made to use the disabled toilet at work. </a:t>
            </a:r>
            <a:endParaRPr lang="en-GB" sz="1400" dirty="0"/>
          </a:p>
          <a:p>
            <a:pPr marL="685800" lvl="2" algn="just">
              <a:buFont typeface="Arial" pitchFamily="34" charset="0"/>
              <a:buChar char="•"/>
            </a:pPr>
            <a:r>
              <a:rPr lang="en-GB" dirty="0"/>
              <a:t>45% of respondents experienced family breakdown.</a:t>
            </a:r>
          </a:p>
          <a:p>
            <a:pPr marL="685800" lvl="2" algn="just">
              <a:buFont typeface="Arial" pitchFamily="34" charset="0"/>
              <a:buChar char="•"/>
            </a:pPr>
            <a:r>
              <a:rPr lang="en-GB" dirty="0"/>
              <a:t>73% of respondents experience harassment when out.</a:t>
            </a:r>
          </a:p>
          <a:p>
            <a:pPr marL="742950" lvl="2" indent="-285750" algn="just">
              <a:buFont typeface="Arial" panose="020B0604020202020204" pitchFamily="34" charset="0"/>
              <a:buChar char="•"/>
            </a:pPr>
            <a:r>
              <a:rPr lang="en-GB" dirty="0"/>
              <a:t>64% of respondents who identify as trans-men experience harassment.</a:t>
            </a:r>
          </a:p>
          <a:p>
            <a:pPr marL="742950" lvl="2" indent="-285750" algn="just">
              <a:buFont typeface="Arial" panose="020B0604020202020204" pitchFamily="34" charset="0"/>
              <a:buChar char="•"/>
            </a:pPr>
            <a:r>
              <a:rPr lang="en-GB" dirty="0"/>
              <a:t>42% of respondents who identify as trans-women experience harassment.</a:t>
            </a:r>
          </a:p>
          <a:p>
            <a:pPr marL="742950" lvl="2" indent="-285750" algn="just">
              <a:buFont typeface="Arial" panose="020B0604020202020204" pitchFamily="34" charset="0"/>
              <a:buChar char="•"/>
            </a:pPr>
            <a:r>
              <a:rPr lang="en-GB" dirty="0"/>
              <a:t>34% of the transgendered community achieve a degree, though this tends to happen later in life than the UK average</a:t>
            </a:r>
            <a:endParaRPr lang="en-GB" sz="1200" dirty="0"/>
          </a:p>
          <a:p>
            <a:pPr marL="457200" lvl="2" indent="0" algn="just">
              <a:buNone/>
            </a:pPr>
            <a:r>
              <a:rPr lang="en-GB" dirty="0"/>
              <a:t>There were no responses which allowed an assessment of internal transphobia...</a:t>
            </a:r>
          </a:p>
          <a:p>
            <a:pPr algn="just"/>
            <a:endParaRPr lang="en-GB" sz="1400" dirty="0"/>
          </a:p>
          <a:p>
            <a:pPr marL="0" indent="0" algn="just">
              <a:buNone/>
            </a:pPr>
            <a:endParaRPr lang="en-GB" sz="1400" dirty="0"/>
          </a:p>
          <a:p>
            <a:pPr algn="just"/>
            <a:endParaRPr lang="en-GB" sz="1400" dirty="0"/>
          </a:p>
        </p:txBody>
      </p:sp>
    </p:spTree>
    <p:extLst>
      <p:ext uri="{BB962C8B-B14F-4D97-AF65-F5344CB8AC3E}">
        <p14:creationId xmlns:p14="http://schemas.microsoft.com/office/powerpoint/2010/main" val="249617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External Transphobia </a:t>
            </a:r>
          </a:p>
        </p:txBody>
      </p:sp>
      <p:sp>
        <p:nvSpPr>
          <p:cNvPr id="4" name="Content Placeholder 13"/>
          <p:cNvSpPr txBox="1">
            <a:spLocks noGrp="1"/>
          </p:cNvSpPr>
          <p:nvPr>
            <p:ph idx="1"/>
          </p:nvPr>
        </p:nvSpPr>
        <p:spPr>
          <a:xfrm>
            <a:off x="631767" y="2024045"/>
            <a:ext cx="11405062" cy="3969432"/>
          </a:xfrm>
          <a:prstGeom prst="rect">
            <a:avLst/>
          </a:prstGeom>
        </p:spPr>
        <p:txBody>
          <a:bodyPr>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400" dirty="0"/>
              <a:t>Externalised transphobia in organisations mainly through lack of awareness, training</a:t>
            </a:r>
          </a:p>
          <a:p>
            <a:pPr marL="444500" lvl="1" indent="-177800">
              <a:buFont typeface="Arial" pitchFamily="34" charset="0"/>
              <a:buChar char="•"/>
            </a:pPr>
            <a:r>
              <a:rPr lang="en-GB" sz="2400" dirty="0"/>
              <a:t>Institutional – police, NHS, education, places of employment, etc. </a:t>
            </a:r>
          </a:p>
          <a:p>
            <a:pPr marL="444500" lvl="1" indent="-177800">
              <a:buFont typeface="Arial" pitchFamily="34" charset="0"/>
              <a:buChar char="•"/>
            </a:pPr>
            <a:r>
              <a:rPr lang="en-GB" sz="2400" dirty="0"/>
              <a:t>Cultural – communities, churches, etc. </a:t>
            </a:r>
          </a:p>
          <a:p>
            <a:pPr marL="0" lvl="1" indent="6350"/>
            <a:r>
              <a:rPr lang="en-GB" sz="2400" dirty="0"/>
              <a:t>   Can result in the following: </a:t>
            </a:r>
          </a:p>
          <a:p>
            <a:pPr marL="444500" lvl="1" indent="-177800">
              <a:buFont typeface="Arial" pitchFamily="34" charset="0"/>
              <a:buChar char="•"/>
            </a:pPr>
            <a:r>
              <a:rPr lang="en-GB" sz="2400" dirty="0"/>
              <a:t>Lack of opportunity</a:t>
            </a:r>
          </a:p>
          <a:p>
            <a:pPr marL="444500" lvl="1" indent="-177800">
              <a:buFont typeface="Arial" pitchFamily="34" charset="0"/>
              <a:buChar char="•"/>
            </a:pPr>
            <a:r>
              <a:rPr lang="en-GB" sz="2400" dirty="0"/>
              <a:t>Physical abuse</a:t>
            </a:r>
          </a:p>
          <a:p>
            <a:pPr marL="444500" lvl="1" indent="-177800">
              <a:buFont typeface="Arial" pitchFamily="34" charset="0"/>
              <a:buChar char="•"/>
            </a:pPr>
            <a:r>
              <a:rPr lang="en-GB" sz="2400" dirty="0"/>
              <a:t>Harassment, discrimination, pension rights, etc. </a:t>
            </a:r>
          </a:p>
        </p:txBody>
      </p:sp>
    </p:spTree>
    <p:extLst>
      <p:ext uri="{BB962C8B-B14F-4D97-AF65-F5344CB8AC3E}">
        <p14:creationId xmlns:p14="http://schemas.microsoft.com/office/powerpoint/2010/main" val="355505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Internal transphobia</a:t>
            </a:r>
          </a:p>
        </p:txBody>
      </p:sp>
      <p:sp>
        <p:nvSpPr>
          <p:cNvPr id="4" name="Content Placeholder 13"/>
          <p:cNvSpPr txBox="1">
            <a:spLocks noGrp="1"/>
          </p:cNvSpPr>
          <p:nvPr>
            <p:ph idx="1"/>
          </p:nvPr>
        </p:nvSpPr>
        <p:spPr>
          <a:xfrm>
            <a:off x="1172096" y="2015733"/>
            <a:ext cx="4887882" cy="3986056"/>
          </a:xfrm>
          <a:prstGeom prst="rect">
            <a:avLst/>
          </a:prstGeom>
        </p:spPr>
        <p:txBody>
          <a:bodyPr>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a:t>Internalised transphobia is affected by Social Conditioning, training and life experiences and encompasses</a:t>
            </a:r>
          </a:p>
          <a:p>
            <a:pPr marL="444500" lvl="1" indent="-177800">
              <a:buFont typeface="Arial" pitchFamily="34" charset="0"/>
              <a:buChar char="•"/>
            </a:pPr>
            <a:r>
              <a:rPr lang="en-GB" sz="2000" dirty="0"/>
              <a:t>Personal </a:t>
            </a:r>
          </a:p>
          <a:p>
            <a:pPr marL="444500" lvl="1" indent="-177800">
              <a:buFont typeface="Arial" pitchFamily="34" charset="0"/>
              <a:buChar char="•"/>
            </a:pPr>
            <a:r>
              <a:rPr lang="en-GB" sz="2000" dirty="0"/>
              <a:t>Interpersonal – ours about each other</a:t>
            </a:r>
          </a:p>
          <a:p>
            <a:pPr marL="0" lvl="1" indent="6350"/>
            <a:r>
              <a:rPr lang="en-GB" sz="2000" dirty="0"/>
              <a:t>  May manifest itself in terms of abuse, </a:t>
            </a:r>
          </a:p>
          <a:p>
            <a:pPr marL="444500" lvl="1" indent="-177800">
              <a:buFont typeface="Arial" pitchFamily="34" charset="0"/>
              <a:buChar char="•"/>
            </a:pPr>
            <a:r>
              <a:rPr lang="en-GB" sz="2000" dirty="0"/>
              <a:t>Emotional abuse </a:t>
            </a:r>
          </a:p>
          <a:p>
            <a:pPr marL="444500" lvl="1" indent="-177800">
              <a:buFont typeface="Arial" pitchFamily="34" charset="0"/>
              <a:buChar char="•"/>
            </a:pPr>
            <a:r>
              <a:rPr lang="en-GB" sz="2000" dirty="0"/>
              <a:t>Physical abuse</a:t>
            </a:r>
          </a:p>
        </p:txBody>
      </p:sp>
      <p:sp>
        <p:nvSpPr>
          <p:cNvPr id="5" name="Content Placeholder 7"/>
          <p:cNvSpPr txBox="1">
            <a:spLocks/>
          </p:cNvSpPr>
          <p:nvPr/>
        </p:nvSpPr>
        <p:spPr>
          <a:xfrm>
            <a:off x="6517177" y="2015733"/>
            <a:ext cx="4995949" cy="4235438"/>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r>
              <a:rPr lang="en-GB" dirty="0"/>
              <a:t>Depending upon own sense of self worth and experience of how “you” treat me..........</a:t>
            </a:r>
          </a:p>
          <a:p>
            <a:pPr marL="444500" lvl="1" indent="-177800">
              <a:buFont typeface="Arial" pitchFamily="34" charset="0"/>
              <a:buChar char="•"/>
            </a:pPr>
            <a:r>
              <a:rPr lang="en-GB" sz="1800" dirty="0"/>
              <a:t>I might hate myself and my own body</a:t>
            </a:r>
          </a:p>
          <a:p>
            <a:pPr marL="444500" lvl="1" indent="-177800">
              <a:buFont typeface="Arial" pitchFamily="34" charset="0"/>
              <a:buChar char="•"/>
            </a:pPr>
            <a:r>
              <a:rPr lang="en-GB" sz="1800" dirty="0"/>
              <a:t>Even if I transition – I’m not a real woman.</a:t>
            </a:r>
          </a:p>
          <a:p>
            <a:pPr marL="444500" lvl="1" indent="-177800">
              <a:buFont typeface="Arial" pitchFamily="34" charset="0"/>
              <a:buChar char="•"/>
            </a:pPr>
            <a:r>
              <a:rPr lang="en-GB" sz="1800" dirty="0"/>
              <a:t>I might not identify with the LGBT community – or it might not identify with me</a:t>
            </a:r>
          </a:p>
          <a:p>
            <a:pPr marL="444500" lvl="1" indent="-177800">
              <a:buFont typeface="Arial" pitchFamily="34" charset="0"/>
              <a:buChar char="•"/>
            </a:pPr>
            <a:r>
              <a:rPr lang="en-GB" sz="1800" dirty="0"/>
              <a:t>I can get so used to fighting for recognition and my rights – I can lose sight of what you are prepared to do for me........</a:t>
            </a:r>
          </a:p>
          <a:p>
            <a:pPr marL="0" lvl="2" indent="0" algn="just">
              <a:buNone/>
            </a:pPr>
            <a:endParaRPr lang="en-GB" dirty="0"/>
          </a:p>
        </p:txBody>
      </p:sp>
    </p:spTree>
    <p:extLst>
      <p:ext uri="{BB962C8B-B14F-4D97-AF65-F5344CB8AC3E}">
        <p14:creationId xmlns:p14="http://schemas.microsoft.com/office/powerpoint/2010/main" val="807018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500"/>
                                        <p:tgtEl>
                                          <p:spTgt spid="5">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fade">
                                      <p:cBhvr>
                                        <p:cTn id="23"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children</a:t>
            </a:r>
          </a:p>
        </p:txBody>
      </p:sp>
      <p:sp>
        <p:nvSpPr>
          <p:cNvPr id="3" name="Content Placeholder 2"/>
          <p:cNvSpPr>
            <a:spLocks noGrp="1"/>
          </p:cNvSpPr>
          <p:nvPr>
            <p:ph idx="1"/>
          </p:nvPr>
        </p:nvSpPr>
        <p:spPr>
          <a:xfrm>
            <a:off x="1451579" y="2094807"/>
            <a:ext cx="9812166" cy="3491347"/>
          </a:xfrm>
        </p:spPr>
        <p:txBody>
          <a:bodyPr>
            <a:normAutofit/>
          </a:bodyPr>
          <a:lstStyle/>
          <a:p>
            <a:pPr marL="0" indent="0" algn="just">
              <a:buNone/>
            </a:pPr>
            <a:r>
              <a:rPr lang="en-GB" dirty="0"/>
              <a:t>Mermaids is a charity that aims to </a:t>
            </a:r>
          </a:p>
          <a:p>
            <a:pPr algn="just"/>
            <a:r>
              <a:rPr lang="en-GB" dirty="0"/>
              <a:t>raise awareness about gender nonconformity in children and young people amongst professionals and the general public,</a:t>
            </a:r>
          </a:p>
          <a:p>
            <a:pPr algn="just"/>
            <a:r>
              <a:rPr lang="en-GB" dirty="0"/>
              <a:t>campaign for the recognition of gender dysphoria in young people, and </a:t>
            </a:r>
          </a:p>
          <a:p>
            <a:pPr algn="just"/>
            <a:r>
              <a:rPr lang="en-GB" dirty="0"/>
              <a:t>call for improvements in professional services. </a:t>
            </a:r>
          </a:p>
          <a:p>
            <a:pPr marL="0" indent="0" algn="just">
              <a:buNone/>
            </a:pPr>
            <a:r>
              <a:rPr lang="en-GB" sz="1400" dirty="0">
                <a:hlinkClick r:id="rId2"/>
              </a:rPr>
              <a:t>https://www.mermaidsuk.org.uk/about-mermaids.html</a:t>
            </a:r>
            <a:endParaRPr lang="en-GB" sz="1400" dirty="0"/>
          </a:p>
          <a:p>
            <a:endParaRPr lang="en-GB" dirty="0"/>
          </a:p>
        </p:txBody>
      </p:sp>
    </p:spTree>
    <p:extLst>
      <p:ext uri="{BB962C8B-B14F-4D97-AF65-F5344CB8AC3E}">
        <p14:creationId xmlns:p14="http://schemas.microsoft.com/office/powerpoint/2010/main" val="7262925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Controversy? Whose rights? </a:t>
            </a:r>
          </a:p>
        </p:txBody>
      </p:sp>
      <p:sp>
        <p:nvSpPr>
          <p:cNvPr id="3" name="Content Placeholder 2"/>
          <p:cNvSpPr>
            <a:spLocks noGrp="1"/>
          </p:cNvSpPr>
          <p:nvPr>
            <p:ph idx="1"/>
          </p:nvPr>
        </p:nvSpPr>
        <p:spPr/>
        <p:txBody>
          <a:bodyPr/>
          <a:lstStyle/>
          <a:p>
            <a:r>
              <a:rPr lang="en-GB" dirty="0"/>
              <a:t>Is transgender the new civil rights frontier? - BBC </a:t>
            </a:r>
            <a:r>
              <a:rPr lang="en-GB" dirty="0" err="1"/>
              <a:t>Newsnight</a:t>
            </a:r>
            <a:r>
              <a:rPr lang="en-GB" dirty="0"/>
              <a:t> </a:t>
            </a:r>
            <a:r>
              <a:rPr lang="en-GB">
                <a:hlinkClick r:id="rId2"/>
              </a:rPr>
              <a:t>https</a:t>
            </a:r>
            <a:r>
              <a:rPr lang="en-GB" dirty="0">
                <a:hlinkClick r:id="rId2"/>
              </a:rPr>
              <a:t>://www.youtube.com/watch?v=Mnui7OqawSM</a:t>
            </a:r>
            <a:endParaRPr lang="en-GB" dirty="0">
              <a:hlinkClick r:id="rId3"/>
            </a:endParaRPr>
          </a:p>
          <a:p>
            <a:r>
              <a:rPr lang="en-GB" dirty="0">
                <a:hlinkClick r:id="rId3"/>
              </a:rPr>
              <a:t>https://www.youtube.com/watch?v=yBUNdv2sVzY</a:t>
            </a:r>
            <a:endParaRPr lang="en-GB" dirty="0">
              <a:hlinkClick r:id="rId4"/>
            </a:endParaRPr>
          </a:p>
          <a:p>
            <a:r>
              <a:rPr lang="en-GB" dirty="0">
                <a:hlinkClick r:id="rId4"/>
              </a:rPr>
              <a:t>https://www.youtube.com/watch?v=YarBnDfvq1Y</a:t>
            </a:r>
            <a:endParaRPr lang="en-GB" dirty="0">
              <a:hlinkClick r:id="rId5"/>
            </a:endParaRPr>
          </a:p>
          <a:p>
            <a:r>
              <a:rPr lang="en-GB" dirty="0">
                <a:hlinkClick r:id="rId5"/>
              </a:rPr>
              <a:t>https://www.youtube.com/watch?v=7ZUMBkllWl4</a:t>
            </a:r>
            <a:endParaRPr lang="en-GB" dirty="0"/>
          </a:p>
        </p:txBody>
      </p:sp>
    </p:spTree>
    <p:extLst>
      <p:ext uri="{BB962C8B-B14F-4D97-AF65-F5344CB8AC3E}">
        <p14:creationId xmlns:p14="http://schemas.microsoft.com/office/powerpoint/2010/main" val="2437590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2BFA6-7297-4B6C-AA6D-338639598169}"/>
              </a:ext>
            </a:extLst>
          </p:cNvPr>
          <p:cNvSpPr>
            <a:spLocks noGrp="1"/>
          </p:cNvSpPr>
          <p:nvPr>
            <p:ph type="title"/>
          </p:nvPr>
        </p:nvSpPr>
        <p:spPr/>
        <p:txBody>
          <a:bodyPr/>
          <a:lstStyle/>
          <a:p>
            <a:r>
              <a:rPr lang="en-GB"/>
              <a:t>Gunnarsson </a:t>
            </a:r>
            <a:r>
              <a:rPr lang="en-GB" dirty="0"/>
              <a:t>(2011)</a:t>
            </a:r>
          </a:p>
        </p:txBody>
      </p:sp>
      <p:sp>
        <p:nvSpPr>
          <p:cNvPr id="3" name="Content Placeholder 2">
            <a:extLst>
              <a:ext uri="{FF2B5EF4-FFF2-40B4-BE49-F238E27FC236}">
                <a16:creationId xmlns:a16="http://schemas.microsoft.com/office/drawing/2014/main" id="{FD5FA63E-4343-4529-AAFF-552710649586}"/>
              </a:ext>
            </a:extLst>
          </p:cNvPr>
          <p:cNvSpPr>
            <a:spLocks noGrp="1"/>
          </p:cNvSpPr>
          <p:nvPr>
            <p:ph idx="1"/>
          </p:nvPr>
        </p:nvSpPr>
        <p:spPr>
          <a:xfrm>
            <a:off x="1137146" y="1853754"/>
            <a:ext cx="10324751" cy="4419455"/>
          </a:xfrm>
        </p:spPr>
        <p:txBody>
          <a:bodyPr>
            <a:noAutofit/>
          </a:bodyPr>
          <a:lstStyle/>
          <a:p>
            <a:r>
              <a:rPr lang="en-GB" sz="2400" dirty="0"/>
              <a:t>summarises arguments for and against categorisations and highlights the ambiguities inherent within feminist and gender discourse. </a:t>
            </a:r>
          </a:p>
          <a:p>
            <a:r>
              <a:rPr lang="en-GB" sz="2400" dirty="0"/>
              <a:t>‘… whether one believes that a world without sex/gender is possible or not, it is still a fact that women and men exist as categories pervasively structuring the world’ (p. 29). </a:t>
            </a:r>
          </a:p>
          <a:p>
            <a:r>
              <a:rPr lang="en-GB" sz="2400" dirty="0"/>
              <a:t>‘The radicality of the insight that gender is socially constructed lies exactly in the element that our experiences as women, men, transsexuals and queers, </a:t>
            </a:r>
            <a:r>
              <a:rPr lang="en-GB" sz="2400" i="1" dirty="0"/>
              <a:t>although real</a:t>
            </a:r>
            <a:r>
              <a:rPr lang="en-GB" sz="2400" dirty="0"/>
              <a:t>, are not pre-given, static entities but products of historically determined human activity and thus subject to change’ (ibid.). </a:t>
            </a:r>
          </a:p>
        </p:txBody>
      </p:sp>
    </p:spTree>
    <p:extLst>
      <p:ext uri="{BB962C8B-B14F-4D97-AF65-F5344CB8AC3E}">
        <p14:creationId xmlns:p14="http://schemas.microsoft.com/office/powerpoint/2010/main" val="2139589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1451579" y="2015732"/>
            <a:ext cx="10180440" cy="3450613"/>
          </a:xfrm>
        </p:spPr>
        <p:txBody>
          <a:bodyPr/>
          <a:lstStyle/>
          <a:p>
            <a:r>
              <a:rPr lang="en-GB" dirty="0"/>
              <a:t>Gunnarsson, L. (2011) ‘A defence of the category “women”’, Feminist Theory, 12(1): 23-37. </a:t>
            </a:r>
          </a:p>
          <a:p>
            <a:r>
              <a:rPr lang="en-GB" dirty="0"/>
              <a:t>The Beaumont Trust </a:t>
            </a:r>
            <a:r>
              <a:rPr lang="en-GB" dirty="0">
                <a:hlinkClick r:id="rId2"/>
              </a:rPr>
              <a:t>https://beaumont-trust.org.uk/</a:t>
            </a:r>
            <a:r>
              <a:rPr lang="en-GB" dirty="0"/>
              <a:t> </a:t>
            </a:r>
          </a:p>
        </p:txBody>
      </p:sp>
    </p:spTree>
    <p:extLst>
      <p:ext uri="{BB962C8B-B14F-4D97-AF65-F5344CB8AC3E}">
        <p14:creationId xmlns:p14="http://schemas.microsoft.com/office/powerpoint/2010/main" val="281365915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101</TotalTime>
  <Words>2173</Words>
  <Application>Microsoft Office PowerPoint</Application>
  <PresentationFormat>Widescreen</PresentationFormat>
  <Paragraphs>113</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Gill Sans MT</vt:lpstr>
      <vt:lpstr>Wingdings 3</vt:lpstr>
      <vt:lpstr>Gallery</vt:lpstr>
      <vt:lpstr>Transgender Diversity</vt:lpstr>
      <vt:lpstr>Terms</vt:lpstr>
      <vt:lpstr>Terms</vt:lpstr>
      <vt:lpstr>Defining oneself/defining others</vt:lpstr>
      <vt:lpstr>How many genders/identities are there? </vt:lpstr>
      <vt:lpstr>Gender dysphoria</vt:lpstr>
      <vt:lpstr>PowerPoint Presentation</vt:lpstr>
      <vt:lpstr>What is it like to be transgender? </vt:lpstr>
      <vt:lpstr>Stages of transition</vt:lpstr>
      <vt:lpstr>PowerPoint Presentation</vt:lpstr>
      <vt:lpstr>PowerPoint Presentation</vt:lpstr>
      <vt:lpstr>transphobia</vt:lpstr>
      <vt:lpstr>External Transphobia </vt:lpstr>
      <vt:lpstr>Internal transphobia</vt:lpstr>
      <vt:lpstr>children</vt:lpstr>
      <vt:lpstr>Controversy? Whose rights? </vt:lpstr>
      <vt:lpstr>Gunnarsson (2011)</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Transgender Diversity</dc:title>
  <dc:creator>Angela Rekers-Power (0001999)</dc:creator>
  <cp:lastModifiedBy>Angela Rekers-Power (0001999)</cp:lastModifiedBy>
  <cp:revision>10</cp:revision>
  <dcterms:created xsi:type="dcterms:W3CDTF">2019-12-13T20:55:48Z</dcterms:created>
  <dcterms:modified xsi:type="dcterms:W3CDTF">2019-12-14T09:07:36Z</dcterms:modified>
</cp:coreProperties>
</file>