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816" r:id="rId1"/>
  </p:sldMasterIdLst>
  <p:notesMasterIdLst>
    <p:notesMasterId r:id="rId33"/>
  </p:notesMasterIdLst>
  <p:sldIdLst>
    <p:sldId id="256" r:id="rId2"/>
    <p:sldId id="316" r:id="rId3"/>
    <p:sldId id="364" r:id="rId4"/>
    <p:sldId id="394" r:id="rId5"/>
    <p:sldId id="365" r:id="rId6"/>
    <p:sldId id="350" r:id="rId7"/>
    <p:sldId id="381" r:id="rId8"/>
    <p:sldId id="386" r:id="rId9"/>
    <p:sldId id="384" r:id="rId10"/>
    <p:sldId id="272" r:id="rId11"/>
    <p:sldId id="262" r:id="rId12"/>
    <p:sldId id="392" r:id="rId13"/>
    <p:sldId id="389" r:id="rId14"/>
    <p:sldId id="391" r:id="rId15"/>
    <p:sldId id="267" r:id="rId16"/>
    <p:sldId id="268" r:id="rId17"/>
    <p:sldId id="276" r:id="rId18"/>
    <p:sldId id="355" r:id="rId19"/>
    <p:sldId id="356" r:id="rId20"/>
    <p:sldId id="361" r:id="rId21"/>
    <p:sldId id="374" r:id="rId22"/>
    <p:sldId id="367" r:id="rId23"/>
    <p:sldId id="291" r:id="rId24"/>
    <p:sldId id="305" r:id="rId25"/>
    <p:sldId id="393" r:id="rId26"/>
    <p:sldId id="325" r:id="rId27"/>
    <p:sldId id="310" r:id="rId28"/>
    <p:sldId id="370" r:id="rId29"/>
    <p:sldId id="368" r:id="rId30"/>
    <p:sldId id="311" r:id="rId31"/>
    <p:sldId id="333"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544" autoAdjust="0"/>
    <p:restoredTop sz="94660"/>
  </p:normalViewPr>
  <p:slideViewPr>
    <p:cSldViewPr>
      <p:cViewPr>
        <p:scale>
          <a:sx n="94" d="100"/>
          <a:sy n="94" d="100"/>
        </p:scale>
        <p:origin x="-1686" y="-45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FC3C931-FF00-48A7-837E-75E7E61FBCF8}" type="datetimeFigureOut">
              <a:rPr lang="en-GB" smtClean="0"/>
              <a:pPr/>
              <a:t>14/12/2016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A69431E-8C46-4AB0-9FB9-7001904956D7}" type="slidenum">
              <a:rPr lang="en-GB" smtClean="0"/>
              <a:pPr/>
              <a:t>‹#›</a:t>
            </a:fld>
            <a:endParaRPr lang="en-GB"/>
          </a:p>
        </p:txBody>
      </p:sp>
    </p:spTree>
    <p:extLst>
      <p:ext uri="{BB962C8B-B14F-4D97-AF65-F5344CB8AC3E}">
        <p14:creationId xmlns:p14="http://schemas.microsoft.com/office/powerpoint/2010/main" xmlns="" val="22368713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990EE77-2107-42D6-848B-75033FA637DF}" type="datetimeFigureOut">
              <a:rPr lang="en-GB" smtClean="0"/>
              <a:pPr/>
              <a:t>14/12/2016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9A4332-5B0D-4561-A50B-05284A4C041C}" type="slidenum">
              <a:rPr lang="en-GB" smtClean="0"/>
              <a:pPr/>
              <a:t>‹#›</a:t>
            </a:fld>
            <a:endParaRPr lang="en-GB"/>
          </a:p>
        </p:txBody>
      </p:sp>
    </p:spTree>
    <p:extLst>
      <p:ext uri="{BB962C8B-B14F-4D97-AF65-F5344CB8AC3E}">
        <p14:creationId xmlns:p14="http://schemas.microsoft.com/office/powerpoint/2010/main" xmlns="" val="31057148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990EE77-2107-42D6-848B-75033FA637DF}" type="datetimeFigureOut">
              <a:rPr lang="en-GB" smtClean="0"/>
              <a:pPr/>
              <a:t>14/12/2016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9A4332-5B0D-4561-A50B-05284A4C041C}" type="slidenum">
              <a:rPr lang="en-GB" smtClean="0"/>
              <a:pPr/>
              <a:t>‹#›</a:t>
            </a:fld>
            <a:endParaRPr lang="en-GB"/>
          </a:p>
        </p:txBody>
      </p:sp>
    </p:spTree>
    <p:extLst>
      <p:ext uri="{BB962C8B-B14F-4D97-AF65-F5344CB8AC3E}">
        <p14:creationId xmlns:p14="http://schemas.microsoft.com/office/powerpoint/2010/main" xmlns="" val="2571583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990EE77-2107-42D6-848B-75033FA637DF}" type="datetimeFigureOut">
              <a:rPr lang="en-GB" smtClean="0"/>
              <a:pPr/>
              <a:t>14/12/2016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9A4332-5B0D-4561-A50B-05284A4C041C}" type="slidenum">
              <a:rPr lang="en-GB" smtClean="0"/>
              <a:pPr/>
              <a:t>‹#›</a:t>
            </a:fld>
            <a:endParaRPr lang="en-GB"/>
          </a:p>
        </p:txBody>
      </p:sp>
    </p:spTree>
    <p:extLst>
      <p:ext uri="{BB962C8B-B14F-4D97-AF65-F5344CB8AC3E}">
        <p14:creationId xmlns:p14="http://schemas.microsoft.com/office/powerpoint/2010/main" xmlns="" val="1047320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990EE77-2107-42D6-848B-75033FA637DF}" type="datetimeFigureOut">
              <a:rPr lang="en-GB" smtClean="0"/>
              <a:pPr/>
              <a:t>14/12/2016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9A4332-5B0D-4561-A50B-05284A4C041C}" type="slidenum">
              <a:rPr lang="en-GB" smtClean="0"/>
              <a:pPr/>
              <a:t>‹#›</a:t>
            </a:fld>
            <a:endParaRPr lang="en-GB"/>
          </a:p>
        </p:txBody>
      </p:sp>
    </p:spTree>
    <p:extLst>
      <p:ext uri="{BB962C8B-B14F-4D97-AF65-F5344CB8AC3E}">
        <p14:creationId xmlns:p14="http://schemas.microsoft.com/office/powerpoint/2010/main" xmlns="" val="17425988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990EE77-2107-42D6-848B-75033FA637DF}" type="datetimeFigureOut">
              <a:rPr lang="en-GB" smtClean="0"/>
              <a:pPr/>
              <a:t>14/12/2016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9A4332-5B0D-4561-A50B-05284A4C041C}" type="slidenum">
              <a:rPr lang="en-GB" smtClean="0"/>
              <a:pPr/>
              <a:t>‹#›</a:t>
            </a:fld>
            <a:endParaRPr lang="en-GB"/>
          </a:p>
        </p:txBody>
      </p:sp>
    </p:spTree>
    <p:extLst>
      <p:ext uri="{BB962C8B-B14F-4D97-AF65-F5344CB8AC3E}">
        <p14:creationId xmlns:p14="http://schemas.microsoft.com/office/powerpoint/2010/main" xmlns="" val="4019661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990EE77-2107-42D6-848B-75033FA637DF}" type="datetimeFigureOut">
              <a:rPr lang="en-GB" smtClean="0"/>
              <a:pPr/>
              <a:t>14/12/2016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9A4332-5B0D-4561-A50B-05284A4C041C}" type="slidenum">
              <a:rPr lang="en-GB" smtClean="0"/>
              <a:pPr/>
              <a:t>‹#›</a:t>
            </a:fld>
            <a:endParaRPr lang="en-GB"/>
          </a:p>
        </p:txBody>
      </p:sp>
    </p:spTree>
    <p:extLst>
      <p:ext uri="{BB962C8B-B14F-4D97-AF65-F5344CB8AC3E}">
        <p14:creationId xmlns:p14="http://schemas.microsoft.com/office/powerpoint/2010/main" xmlns="" val="3023685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90EE77-2107-42D6-848B-75033FA637DF}" type="datetimeFigureOut">
              <a:rPr lang="en-GB" smtClean="0"/>
              <a:pPr/>
              <a:t>14/12/2016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9A4332-5B0D-4561-A50B-05284A4C041C}" type="slidenum">
              <a:rPr lang="en-GB" smtClean="0"/>
              <a:pPr/>
              <a:t>‹#›</a:t>
            </a:fld>
            <a:endParaRPr lang="en-GB"/>
          </a:p>
        </p:txBody>
      </p:sp>
    </p:spTree>
    <p:extLst>
      <p:ext uri="{BB962C8B-B14F-4D97-AF65-F5344CB8AC3E}">
        <p14:creationId xmlns:p14="http://schemas.microsoft.com/office/powerpoint/2010/main" xmlns="" val="158373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990EE77-2107-42D6-848B-75033FA637DF}" type="datetimeFigureOut">
              <a:rPr lang="en-GB" smtClean="0"/>
              <a:pPr/>
              <a:t>14/12/2016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9A4332-5B0D-4561-A50B-05284A4C041C}" type="slidenum">
              <a:rPr lang="en-GB" smtClean="0"/>
              <a:pPr/>
              <a:t>‹#›</a:t>
            </a:fld>
            <a:endParaRPr lang="en-GB"/>
          </a:p>
        </p:txBody>
      </p:sp>
    </p:spTree>
    <p:extLst>
      <p:ext uri="{BB962C8B-B14F-4D97-AF65-F5344CB8AC3E}">
        <p14:creationId xmlns:p14="http://schemas.microsoft.com/office/powerpoint/2010/main" xmlns="" val="8849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990EE77-2107-42D6-848B-75033FA637DF}" type="datetimeFigureOut">
              <a:rPr lang="en-GB" smtClean="0"/>
              <a:pPr/>
              <a:t>14/12/2016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9A4332-5B0D-4561-A50B-05284A4C041C}" type="slidenum">
              <a:rPr lang="en-GB" smtClean="0"/>
              <a:pPr/>
              <a:t>‹#›</a:t>
            </a:fld>
            <a:endParaRPr lang="en-GB"/>
          </a:p>
        </p:txBody>
      </p:sp>
    </p:spTree>
    <p:extLst>
      <p:ext uri="{BB962C8B-B14F-4D97-AF65-F5344CB8AC3E}">
        <p14:creationId xmlns:p14="http://schemas.microsoft.com/office/powerpoint/2010/main" xmlns="" val="2849848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990EE77-2107-42D6-848B-75033FA637DF}" type="datetimeFigureOut">
              <a:rPr lang="en-GB" smtClean="0"/>
              <a:pPr/>
              <a:t>14/12/2016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9A4332-5B0D-4561-A50B-05284A4C041C}" type="slidenum">
              <a:rPr lang="en-GB" smtClean="0"/>
              <a:pPr/>
              <a:t>‹#›</a:t>
            </a:fld>
            <a:endParaRPr lang="en-GB"/>
          </a:p>
        </p:txBody>
      </p:sp>
    </p:spTree>
    <p:extLst>
      <p:ext uri="{BB962C8B-B14F-4D97-AF65-F5344CB8AC3E}">
        <p14:creationId xmlns:p14="http://schemas.microsoft.com/office/powerpoint/2010/main" xmlns="" val="1951116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990EE77-2107-42D6-848B-75033FA637DF}" type="datetimeFigureOut">
              <a:rPr lang="en-GB" smtClean="0"/>
              <a:pPr/>
              <a:t>14/12/2016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9A4332-5B0D-4561-A50B-05284A4C041C}" type="slidenum">
              <a:rPr lang="en-GB" smtClean="0"/>
              <a:pPr/>
              <a:t>‹#›</a:t>
            </a:fld>
            <a:endParaRPr lang="en-GB"/>
          </a:p>
        </p:txBody>
      </p:sp>
    </p:spTree>
    <p:extLst>
      <p:ext uri="{BB962C8B-B14F-4D97-AF65-F5344CB8AC3E}">
        <p14:creationId xmlns:p14="http://schemas.microsoft.com/office/powerpoint/2010/main" xmlns="" val="1574397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90EE77-2107-42D6-848B-75033FA637DF}" type="datetimeFigureOut">
              <a:rPr lang="en-GB" smtClean="0"/>
              <a:pPr/>
              <a:t>14/12/2016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9A4332-5B0D-4561-A50B-05284A4C041C}" type="slidenum">
              <a:rPr lang="en-GB" smtClean="0"/>
              <a:pPr/>
              <a:t>‹#›</a:t>
            </a:fld>
            <a:endParaRPr lang="en-GB"/>
          </a:p>
        </p:txBody>
      </p:sp>
    </p:spTree>
    <p:extLst>
      <p:ext uri="{BB962C8B-B14F-4D97-AF65-F5344CB8AC3E}">
        <p14:creationId xmlns:p14="http://schemas.microsoft.com/office/powerpoint/2010/main" xmlns="" val="280441265"/>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1.jpeg"/><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web.archive.org/web/20130609154959/http:/www.newamericancentury.org/" TargetMode="Externa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2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s://web.archive.org/web/20130609165624/http:/www.newamericancentury.org/iraqjan0799.htm" TargetMode="Externa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news.bbc.co.uk/1/hi/world/middle_east/3248119.stm" TargetMode="Externa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2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2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online.wsj.com/news/articles/SB105606663932885100" TargetMode="Externa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2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28.jpeg"/><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3.jpeg"/><Relationship Id="rId4" Type="http://schemas.openxmlformats.org/officeDocument/2006/relationships/image" Target="../media/image1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Utopianism and the Invasion of Iraq in 2003</a:t>
            </a:r>
            <a:endParaRPr lang="en-GB" dirty="0"/>
          </a:p>
        </p:txBody>
      </p:sp>
      <p:sp>
        <p:nvSpPr>
          <p:cNvPr id="3" name="Subtitle 2"/>
          <p:cNvSpPr>
            <a:spLocks noGrp="1"/>
          </p:cNvSpPr>
          <p:nvPr>
            <p:ph type="subTitle" idx="1"/>
          </p:nvPr>
        </p:nvSpPr>
        <p:spPr>
          <a:xfrm>
            <a:off x="1331640" y="3861048"/>
            <a:ext cx="6400800" cy="1752600"/>
          </a:xfrm>
        </p:spPr>
        <p:txBody>
          <a:bodyPr>
            <a:normAutofit fontScale="70000" lnSpcReduction="20000"/>
          </a:bodyPr>
          <a:lstStyle/>
          <a:p>
            <a:r>
              <a:rPr lang="en-GB" dirty="0" smtClean="0"/>
              <a:t>Nicholas Campion</a:t>
            </a:r>
          </a:p>
          <a:p>
            <a:r>
              <a:rPr lang="en-US" dirty="0" smtClean="0"/>
              <a:t>Sophia Centre for the Study of Cosmology in Culture,</a:t>
            </a:r>
            <a:endParaRPr lang="en-GB" dirty="0" smtClean="0"/>
          </a:p>
          <a:p>
            <a:r>
              <a:rPr lang="en-US" dirty="0" smtClean="0"/>
              <a:t>School of Archaeology, History and Anthropology</a:t>
            </a:r>
            <a:endParaRPr lang="en-GB" dirty="0"/>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95536" y="764704"/>
            <a:ext cx="3312368" cy="1440160"/>
          </a:xfrm>
          <a:prstGeom prst="rect">
            <a:avLst/>
          </a:prstGeom>
          <a:noFill/>
          <a:ln>
            <a:noFill/>
          </a:ln>
        </p:spPr>
      </p:pic>
      <p:pic>
        <p:nvPicPr>
          <p:cNvPr id="5" name="Picture 4" descr="Campion New Age.jpeg"/>
          <p:cNvPicPr>
            <a:picLocks noChangeAspect="1"/>
          </p:cNvPicPr>
          <p:nvPr/>
        </p:nvPicPr>
        <p:blipFill>
          <a:blip r:embed="rId3" cstate="print"/>
          <a:stretch>
            <a:fillRect/>
          </a:stretch>
        </p:blipFill>
        <p:spPr>
          <a:xfrm>
            <a:off x="7668344" y="0"/>
            <a:ext cx="1256724" cy="196518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ampion New Age.jpeg"/>
          <p:cNvPicPr>
            <a:picLocks noChangeAspect="1"/>
          </p:cNvPicPr>
          <p:nvPr/>
        </p:nvPicPr>
        <p:blipFill>
          <a:blip r:embed="rId2" cstate="print"/>
          <a:stretch>
            <a:fillRect/>
          </a:stretch>
        </p:blipFill>
        <p:spPr>
          <a:xfrm>
            <a:off x="2379172" y="0"/>
            <a:ext cx="4385656" cy="6858000"/>
          </a:xfrm>
          <a:prstGeom prst="rect">
            <a:avLst/>
          </a:prstGeom>
        </p:spPr>
      </p:pic>
      <p:pic>
        <p:nvPicPr>
          <p:cNvPr id="3" name="Picture 2" descr="C:\Users\ablettm\AppData\Local\Microsoft\Windows\Temporary Internet Files\Content.Outlook\R41HOZLM\UWTSD Logo.jpg"/>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79512" y="692696"/>
            <a:ext cx="2016224" cy="792088"/>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a:buNone/>
            </a:pPr>
            <a:r>
              <a:rPr lang="en-GB" dirty="0" smtClean="0"/>
              <a:t>Herbert Marcuse </a:t>
            </a:r>
          </a:p>
          <a:p>
            <a:pPr>
              <a:buNone/>
            </a:pPr>
            <a:endParaRPr lang="en-GB" dirty="0" smtClean="0"/>
          </a:p>
          <a:p>
            <a:pPr>
              <a:buNone/>
            </a:pPr>
            <a:r>
              <a:rPr lang="en-GB" dirty="0" smtClean="0"/>
              <a:t>‘Utopia...refers to projects for change that are considered impossible’.</a:t>
            </a:r>
          </a:p>
          <a:p>
            <a:endParaRPr lang="en-GB" dirty="0" smtClean="0"/>
          </a:p>
          <a:p>
            <a:pPr>
              <a:buNone/>
            </a:pPr>
            <a:r>
              <a:rPr lang="en-GB" sz="1800" dirty="0" smtClean="0"/>
              <a:t>Herbert Marcuse, </a:t>
            </a:r>
            <a:r>
              <a:rPr lang="en-GB" sz="1800" i="1" dirty="0" smtClean="0"/>
              <a:t>Five Lectures: Psychoanalysis, Politics and Utopia</a:t>
            </a:r>
            <a:r>
              <a:rPr lang="en-GB" sz="1800" dirty="0" smtClean="0"/>
              <a:t> (</a:t>
            </a:r>
            <a:r>
              <a:rPr lang="en-GB" sz="1800" dirty="0" err="1" smtClean="0"/>
              <a:t>Harmondsworth</a:t>
            </a:r>
            <a:r>
              <a:rPr lang="en-GB" sz="1800" dirty="0" smtClean="0"/>
              <a:t>: Penguin, 1970)., p. 63.</a:t>
            </a:r>
          </a:p>
          <a:p>
            <a:r>
              <a:rPr lang="en-GB" dirty="0" smtClean="0"/>
              <a:t> </a:t>
            </a:r>
          </a:p>
          <a:p>
            <a:endParaRPr lang="en-GB" dirty="0"/>
          </a:p>
        </p:txBody>
      </p:sp>
      <p:pic>
        <p:nvPicPr>
          <p:cNvPr id="4" name="Picture 3" descr="Hebert-Marcuse.jpg"/>
          <p:cNvPicPr>
            <a:picLocks noChangeAspect="1"/>
          </p:cNvPicPr>
          <p:nvPr/>
        </p:nvPicPr>
        <p:blipFill>
          <a:blip r:embed="rId2" cstate="print"/>
          <a:stretch>
            <a:fillRect/>
          </a:stretch>
        </p:blipFill>
        <p:spPr>
          <a:xfrm>
            <a:off x="6300192" y="-1"/>
            <a:ext cx="2652128" cy="2261139"/>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020272" y="6065912"/>
            <a:ext cx="2016224" cy="79208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Thomas Moore on Just War</a:t>
            </a:r>
            <a:endParaRPr lang="en-GB" dirty="0"/>
          </a:p>
        </p:txBody>
      </p:sp>
      <p:sp>
        <p:nvSpPr>
          <p:cNvPr id="3" name="Content Placeholder 2"/>
          <p:cNvSpPr>
            <a:spLocks noGrp="1"/>
          </p:cNvSpPr>
          <p:nvPr>
            <p:ph idx="1"/>
          </p:nvPr>
        </p:nvSpPr>
        <p:spPr/>
        <p:txBody>
          <a:bodyPr/>
          <a:lstStyle/>
          <a:p>
            <a:pPr>
              <a:buNone/>
            </a:pPr>
            <a:endParaRPr lang="en-GB" dirty="0" smtClean="0"/>
          </a:p>
          <a:p>
            <a:pPr>
              <a:buNone/>
            </a:pPr>
            <a:endParaRPr lang="en-GB" dirty="0" smtClean="0"/>
          </a:p>
          <a:p>
            <a:pPr>
              <a:buNone/>
            </a:pPr>
            <a:r>
              <a:rPr lang="en-GB" dirty="0" smtClean="0"/>
              <a:t>‘they do not rashly engage in war, unless it be either to </a:t>
            </a:r>
            <a:r>
              <a:rPr lang="en-GB" b="1" dirty="0" smtClean="0"/>
              <a:t>defend themselves </a:t>
            </a:r>
            <a:r>
              <a:rPr lang="en-GB" dirty="0" smtClean="0"/>
              <a:t>or their friends from any unjust aggressors, or, </a:t>
            </a:r>
            <a:r>
              <a:rPr lang="en-GB" b="1" dirty="0" smtClean="0"/>
              <a:t>out of good nature or in compassion, assist an oppressed nation in shaking off the yoke of tyranny’. </a:t>
            </a:r>
          </a:p>
          <a:p>
            <a:r>
              <a:rPr lang="en-GB" sz="2400" dirty="0" smtClean="0"/>
              <a:t>Thomas More, </a:t>
            </a:r>
            <a:r>
              <a:rPr lang="en-GB" sz="2400" i="1" dirty="0" smtClean="0"/>
              <a:t>Utopia</a:t>
            </a:r>
            <a:r>
              <a:rPr lang="en-GB" sz="2400" dirty="0" smtClean="0"/>
              <a:t>, London and New York: Verso, 2016, P. 228</a:t>
            </a:r>
          </a:p>
          <a:p>
            <a:endParaRPr lang="en-GB" dirty="0"/>
          </a:p>
        </p:txBody>
      </p:sp>
      <p:pic>
        <p:nvPicPr>
          <p:cNvPr id="4" name="Picture 3" descr="Thomas More.jpg"/>
          <p:cNvPicPr>
            <a:picLocks noChangeAspect="1"/>
          </p:cNvPicPr>
          <p:nvPr/>
        </p:nvPicPr>
        <p:blipFill>
          <a:blip r:embed="rId2" cstate="print"/>
          <a:stretch>
            <a:fillRect/>
          </a:stretch>
        </p:blipFill>
        <p:spPr>
          <a:xfrm>
            <a:off x="107504" y="116632"/>
            <a:ext cx="1557710" cy="215306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The Problem of Iraq</a:t>
            </a:r>
            <a:endParaRPr lang="en-GB" sz="3600" dirty="0"/>
          </a:p>
        </p:txBody>
      </p:sp>
      <p:sp>
        <p:nvSpPr>
          <p:cNvPr id="3" name="Content Placeholder 2"/>
          <p:cNvSpPr>
            <a:spLocks noGrp="1"/>
          </p:cNvSpPr>
          <p:nvPr>
            <p:ph idx="1"/>
          </p:nvPr>
        </p:nvSpPr>
        <p:spPr/>
        <p:txBody>
          <a:bodyPr>
            <a:normAutofit fontScale="92500" lnSpcReduction="20000"/>
          </a:bodyPr>
          <a:lstStyle/>
          <a:p>
            <a:r>
              <a:rPr lang="en-GB" dirty="0" smtClean="0"/>
              <a:t>The big question why was the aftermath of invasion in Iraq so chaotic?</a:t>
            </a:r>
          </a:p>
          <a:p>
            <a:endParaRPr lang="en-GB" b="1" dirty="0" smtClean="0"/>
          </a:p>
          <a:p>
            <a:r>
              <a:rPr lang="en-GB" b="1" dirty="0" smtClean="0"/>
              <a:t>‘The failure to plan meticulously for Saddam’s aftermath led to almost a decade of violent chaos and the ultimate humiliation of British forces.’</a:t>
            </a:r>
          </a:p>
          <a:p>
            <a:pPr>
              <a:buNone/>
            </a:pPr>
            <a:endParaRPr lang="en-GB" b="1" dirty="0" smtClean="0"/>
          </a:p>
          <a:p>
            <a:pPr>
              <a:buNone/>
            </a:pPr>
            <a:r>
              <a:rPr lang="en-GB" sz="2100" dirty="0" smtClean="0"/>
              <a:t>Christopher Meyer, ‘Iraq War: Sir Christopher Meyer: </a:t>
            </a:r>
          </a:p>
          <a:p>
            <a:pPr>
              <a:buNone/>
            </a:pPr>
            <a:r>
              <a:rPr lang="en-GB" sz="2100" dirty="0" smtClean="0"/>
              <a:t>'I'm with you whatever', Tony Blair told George Bush’, </a:t>
            </a:r>
          </a:p>
          <a:p>
            <a:pPr>
              <a:buNone/>
            </a:pPr>
            <a:r>
              <a:rPr lang="en-GB" sz="2100" i="1" dirty="0" smtClean="0"/>
              <a:t>The Daily Telegraph</a:t>
            </a:r>
            <a:r>
              <a:rPr lang="en-GB" sz="2100" dirty="0" smtClean="0"/>
              <a:t>, 9 March 2013.</a:t>
            </a:r>
          </a:p>
          <a:p>
            <a:pPr>
              <a:buNone/>
            </a:pPr>
            <a:endParaRPr lang="en-GB" dirty="0"/>
          </a:p>
        </p:txBody>
      </p:sp>
      <p:pic>
        <p:nvPicPr>
          <p:cNvPr id="4" name="Picture 3" descr="Christopher Meyer.jpg"/>
          <p:cNvPicPr>
            <a:picLocks noChangeAspect="1"/>
          </p:cNvPicPr>
          <p:nvPr/>
        </p:nvPicPr>
        <p:blipFill>
          <a:blip r:embed="rId2" cstate="print"/>
          <a:stretch>
            <a:fillRect/>
          </a:stretch>
        </p:blipFill>
        <p:spPr>
          <a:xfrm>
            <a:off x="7596336" y="4365104"/>
            <a:ext cx="1296144" cy="2353086"/>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067944" y="6065912"/>
            <a:ext cx="2016224" cy="79208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The Reasons for the Invasion</a:t>
            </a:r>
            <a:br>
              <a:rPr lang="en-GB" sz="3600" dirty="0" smtClean="0"/>
            </a:br>
            <a:r>
              <a:rPr lang="en-GB" sz="3600" dirty="0" smtClean="0"/>
              <a:t>Was the invasion motivated by the need for oil? </a:t>
            </a:r>
            <a:endParaRPr lang="en-GB" sz="3600" dirty="0"/>
          </a:p>
        </p:txBody>
      </p:sp>
      <p:sp>
        <p:nvSpPr>
          <p:cNvPr id="3" name="Content Placeholder 2"/>
          <p:cNvSpPr>
            <a:spLocks noGrp="1"/>
          </p:cNvSpPr>
          <p:nvPr>
            <p:ph idx="1"/>
          </p:nvPr>
        </p:nvSpPr>
        <p:spPr/>
        <p:txBody>
          <a:bodyPr>
            <a:normAutofit lnSpcReduction="10000"/>
          </a:bodyPr>
          <a:lstStyle/>
          <a:p>
            <a:endParaRPr lang="en-GB" sz="2800" i="1" dirty="0" smtClean="0"/>
          </a:p>
          <a:p>
            <a:r>
              <a:rPr lang="en-GB" sz="2800" i="1" dirty="0" smtClean="0"/>
              <a:t>‘I remember a meeting with an old friend, Paul </a:t>
            </a:r>
            <a:r>
              <a:rPr lang="en-GB" sz="2800" i="1" dirty="0" err="1" smtClean="0"/>
              <a:t>Wolfowitz</a:t>
            </a:r>
            <a:r>
              <a:rPr lang="en-GB" sz="2800" i="1" dirty="0" smtClean="0"/>
              <a:t>, a leading neo-con thinker on foreign affairs. </a:t>
            </a:r>
            <a:r>
              <a:rPr lang="en-GB" sz="2800" b="1" i="1" u="sng" dirty="0" smtClean="0"/>
              <a:t>Paul waxed fervently to me about the need to extend democracy to the Middle East</a:t>
            </a:r>
            <a:r>
              <a:rPr lang="en-GB" sz="2800" i="1" dirty="0" smtClean="0"/>
              <a:t>, create in Iraq </a:t>
            </a:r>
            <a:r>
              <a:rPr lang="en-GB" sz="2800" b="1" i="1" dirty="0" smtClean="0"/>
              <a:t>an alternative to Saudi Arabia as an oil-producing ally of the US</a:t>
            </a:r>
            <a:r>
              <a:rPr lang="en-GB" sz="2800" i="1" dirty="0" smtClean="0"/>
              <a:t>, and </a:t>
            </a:r>
            <a:r>
              <a:rPr lang="en-GB" sz="2800" b="1" i="1" dirty="0" smtClean="0"/>
              <a:t>occupy forthwith the southern Iraqi oil fields, from where to undermine Saddam’. </a:t>
            </a:r>
          </a:p>
          <a:p>
            <a:r>
              <a:rPr lang="en-GB" sz="2800" i="1" dirty="0" smtClean="0"/>
              <a:t> </a:t>
            </a:r>
            <a:endParaRPr lang="en-GB" sz="2800" i="1" dirty="0"/>
          </a:p>
        </p:txBody>
      </p:sp>
      <p:pic>
        <p:nvPicPr>
          <p:cNvPr id="4" name="Picture 3" descr="C:\Users\ablettm\AppData\Local\Microsoft\Windows\Temporary Internet Files\Content.Outlook\R41HOZLM\UWTSD Logo.jpg"/>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876256" y="5733256"/>
            <a:ext cx="2016224" cy="792088"/>
          </a:xfrm>
          <a:prstGeom prst="rect">
            <a:avLst/>
          </a:prstGeom>
          <a:noFill/>
          <a:ln>
            <a:noFill/>
          </a:ln>
        </p:spPr>
      </p:pic>
      <p:pic>
        <p:nvPicPr>
          <p:cNvPr id="5" name="Picture 4" descr="Christopher Meyer.jpg"/>
          <p:cNvPicPr>
            <a:picLocks noChangeAspect="1"/>
          </p:cNvPicPr>
          <p:nvPr/>
        </p:nvPicPr>
        <p:blipFill>
          <a:blip r:embed="rId3" cstate="print"/>
          <a:stretch>
            <a:fillRect/>
          </a:stretch>
        </p:blipFill>
        <p:spPr>
          <a:xfrm>
            <a:off x="4427984" y="4869160"/>
            <a:ext cx="1016179" cy="1844824"/>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Contexts</a:t>
            </a:r>
            <a:endParaRPr lang="en-GB" dirty="0"/>
          </a:p>
        </p:txBody>
      </p:sp>
      <p:sp>
        <p:nvSpPr>
          <p:cNvPr id="3" name="Content Placeholder 2"/>
          <p:cNvSpPr>
            <a:spLocks noGrp="1"/>
          </p:cNvSpPr>
          <p:nvPr>
            <p:ph idx="1"/>
          </p:nvPr>
        </p:nvSpPr>
        <p:spPr/>
        <p:txBody>
          <a:bodyPr>
            <a:normAutofit fontScale="85000" lnSpcReduction="20000"/>
          </a:bodyPr>
          <a:lstStyle/>
          <a:p>
            <a:pPr>
              <a:buNone/>
            </a:pPr>
            <a:r>
              <a:rPr lang="en-GB" b="1" dirty="0" err="1" smtClean="0"/>
              <a:t>Neoconservatism</a:t>
            </a:r>
            <a:r>
              <a:rPr lang="en-GB" dirty="0" smtClean="0"/>
              <a:t>: the construction of a new era/ utopia  requires the revival of lost certainties, civil and social virtue, and regulation of behaviour.</a:t>
            </a:r>
          </a:p>
          <a:p>
            <a:pPr>
              <a:buNone/>
            </a:pPr>
            <a:r>
              <a:rPr lang="en-GB" b="1" dirty="0" err="1" smtClean="0"/>
              <a:t>Neoliberalism</a:t>
            </a:r>
            <a:r>
              <a:rPr lang="en-GB" dirty="0" smtClean="0"/>
              <a:t>: the construction of a new era/ utopia requires the freedom to trade </a:t>
            </a:r>
            <a:r>
              <a:rPr lang="en-GB" dirty="0" err="1" smtClean="0"/>
              <a:t>withour</a:t>
            </a:r>
            <a:r>
              <a:rPr lang="en-GB" dirty="0" smtClean="0"/>
              <a:t> regulation. </a:t>
            </a:r>
          </a:p>
          <a:p>
            <a:pPr>
              <a:buNone/>
            </a:pPr>
            <a:r>
              <a:rPr lang="en-GB" dirty="0" smtClean="0"/>
              <a:t>In absolute terms these two ideologies are fundamentally incompatible.</a:t>
            </a:r>
          </a:p>
          <a:p>
            <a:pPr>
              <a:buNone/>
            </a:pPr>
            <a:r>
              <a:rPr lang="en-GB" dirty="0" smtClean="0"/>
              <a:t>They formed an alliance in the White House under George W. Bush (as well as in the policy imperatives of Margaret Thatcher, Ronald Reagan and Tony Blair)</a:t>
            </a:r>
          </a:p>
          <a:p>
            <a:pPr>
              <a:buNone/>
            </a:pPr>
            <a:r>
              <a:rPr lang="en-GB" sz="1700" dirty="0" err="1" smtClean="0"/>
              <a:t>Himmelfarb</a:t>
            </a:r>
            <a:r>
              <a:rPr lang="en-GB" sz="1700" dirty="0" smtClean="0"/>
              <a:t>, Gertrude. ‘This Will Hurt’. In </a:t>
            </a:r>
            <a:r>
              <a:rPr lang="en-GB" sz="1700" i="1" dirty="0" smtClean="0"/>
              <a:t>This Will Hurt: The Restoration of Virtue and Civic Order, The Social Affairs Unit</a:t>
            </a:r>
            <a:r>
              <a:rPr lang="en-GB" sz="1700" dirty="0" smtClean="0"/>
              <a:t>, edited by </a:t>
            </a:r>
            <a:r>
              <a:rPr lang="en-GB" sz="1700" dirty="0" err="1" smtClean="0"/>
              <a:t>Digby</a:t>
            </a:r>
            <a:r>
              <a:rPr lang="en-GB" sz="1700" dirty="0" smtClean="0"/>
              <a:t> Anderson, pp. x-xi., London: The Social Affairs Units, 1995, p. x.</a:t>
            </a:r>
          </a:p>
          <a:p>
            <a:pPr>
              <a:buNone/>
            </a:pPr>
            <a:r>
              <a:rPr lang="en-GB" sz="1700" dirty="0" smtClean="0"/>
              <a:t>Steven </a:t>
            </a:r>
            <a:r>
              <a:rPr lang="en-GB" sz="1700" dirty="0" err="1" smtClean="0"/>
              <a:t>Lukes</a:t>
            </a:r>
            <a:r>
              <a:rPr lang="en-GB" sz="1700" dirty="0" smtClean="0"/>
              <a:t>, ‘The grand dichotomy of the twentieth century’, in Ball and Bellamy, </a:t>
            </a:r>
            <a:r>
              <a:rPr lang="en-GB" sz="1700" i="1" dirty="0" smtClean="0"/>
              <a:t>The Cambridge History of Twentieth Century Thought</a:t>
            </a:r>
            <a:r>
              <a:rPr lang="en-GB" sz="1700" dirty="0" smtClean="0"/>
              <a:t>,623.</a:t>
            </a:r>
          </a:p>
          <a:p>
            <a:pPr>
              <a:buNone/>
            </a:pPr>
            <a:endParaRPr lang="en-GB" dirty="0" smtClean="0"/>
          </a:p>
          <a:p>
            <a:pPr>
              <a:buNone/>
            </a:pPr>
            <a:endParaRPr lang="en-GB" dirty="0"/>
          </a:p>
        </p:txBody>
      </p:sp>
      <p:pic>
        <p:nvPicPr>
          <p:cNvPr id="4" name="Picture 3" descr="STEVEN-LUKES.jpg"/>
          <p:cNvPicPr>
            <a:picLocks noChangeAspect="1"/>
          </p:cNvPicPr>
          <p:nvPr/>
        </p:nvPicPr>
        <p:blipFill>
          <a:blip r:embed="rId2" cstate="print"/>
          <a:stretch>
            <a:fillRect/>
          </a:stretch>
        </p:blipFill>
        <p:spPr>
          <a:xfrm>
            <a:off x="8273518" y="5949280"/>
            <a:ext cx="694652" cy="816217"/>
          </a:xfrm>
          <a:prstGeom prst="rect">
            <a:avLst/>
          </a:prstGeom>
        </p:spPr>
      </p:pic>
      <p:pic>
        <p:nvPicPr>
          <p:cNvPr id="5" name="Picture 4" descr="Gertrude Himmelfarb.jpg"/>
          <p:cNvPicPr>
            <a:picLocks noChangeAspect="1"/>
          </p:cNvPicPr>
          <p:nvPr/>
        </p:nvPicPr>
        <p:blipFill>
          <a:blip r:embed="rId3" cstate="print"/>
          <a:stretch>
            <a:fillRect/>
          </a:stretch>
        </p:blipFill>
        <p:spPr>
          <a:xfrm>
            <a:off x="7524328" y="6021288"/>
            <a:ext cx="547587" cy="836712"/>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Neoconservatism</a:t>
            </a:r>
            <a:r>
              <a:rPr lang="en-GB" dirty="0" smtClean="0"/>
              <a:t> - Daniel Bell: </a:t>
            </a:r>
            <a:br>
              <a:rPr lang="en-GB" dirty="0" smtClean="0"/>
            </a:br>
            <a:r>
              <a:rPr lang="en-GB" dirty="0" smtClean="0"/>
              <a:t>Moving beyond Left and Right</a:t>
            </a:r>
            <a:endParaRPr lang="en-GB" dirty="0"/>
          </a:p>
        </p:txBody>
      </p:sp>
      <p:sp>
        <p:nvSpPr>
          <p:cNvPr id="3" name="Content Placeholder 2"/>
          <p:cNvSpPr>
            <a:spLocks noGrp="1"/>
          </p:cNvSpPr>
          <p:nvPr>
            <p:ph idx="1"/>
          </p:nvPr>
        </p:nvSpPr>
        <p:spPr/>
        <p:txBody>
          <a:bodyPr>
            <a:normAutofit fontScale="70000" lnSpcReduction="20000"/>
          </a:bodyPr>
          <a:lstStyle/>
          <a:p>
            <a:pPr>
              <a:buNone/>
            </a:pPr>
            <a:r>
              <a:rPr lang="en-GB" b="1" i="1" dirty="0" smtClean="0"/>
              <a:t>‘The </a:t>
            </a:r>
            <a:r>
              <a:rPr lang="en-GB" b="1" i="1" dirty="0"/>
              <a:t>end of ideology is not – </a:t>
            </a:r>
            <a:r>
              <a:rPr lang="en-GB" b="1" i="1" u="sng" dirty="0"/>
              <a:t>should not be the end of utopia well</a:t>
            </a:r>
            <a:r>
              <a:rPr lang="en-GB" b="1" i="1" dirty="0"/>
              <a:t>. If anything, one can begin anew the discussion of utopia only by being aware of the trap of ideology...</a:t>
            </a:r>
            <a:r>
              <a:rPr lang="en-GB" b="1" i="1" u="sng" dirty="0"/>
              <a:t>There is now, more than ever, some need for utopia, in the sense that men need – as they have always needed – some vision of the potential, some manner </a:t>
            </a:r>
            <a:r>
              <a:rPr lang="en-GB" b="1" i="1" dirty="0"/>
              <a:t>of using passion with intelligence. </a:t>
            </a:r>
            <a:r>
              <a:rPr lang="en-GB" b="1" i="1" u="sng" dirty="0"/>
              <a:t>Yet the ladder to the City of Heaven can no longer be a “faith ladder”, but an empirical one</a:t>
            </a:r>
            <a:r>
              <a:rPr lang="en-GB" b="1" i="1" u="sng" dirty="0" smtClean="0"/>
              <a:t>.;</a:t>
            </a:r>
            <a:r>
              <a:rPr lang="en-GB" i="1" u="sng" dirty="0" smtClean="0"/>
              <a:t> </a:t>
            </a:r>
          </a:p>
          <a:p>
            <a:endParaRPr lang="en-GB" dirty="0" smtClean="0"/>
          </a:p>
          <a:p>
            <a:pPr>
              <a:buNone/>
            </a:pPr>
            <a:r>
              <a:rPr lang="en-GB" sz="2600" dirty="0" smtClean="0"/>
              <a:t>Bell</a:t>
            </a:r>
            <a:r>
              <a:rPr lang="en-GB" sz="2600" dirty="0"/>
              <a:t>, </a:t>
            </a:r>
            <a:r>
              <a:rPr lang="en-GB" sz="2600" dirty="0" err="1" smtClean="0"/>
              <a:t>Daniel,</a:t>
            </a:r>
            <a:r>
              <a:rPr lang="en-GB" sz="2600" i="1" dirty="0" err="1" smtClean="0"/>
              <a:t>The</a:t>
            </a:r>
            <a:r>
              <a:rPr lang="en-GB" sz="2600" i="1" dirty="0" smtClean="0"/>
              <a:t> </a:t>
            </a:r>
            <a:r>
              <a:rPr lang="en-GB" sz="2600" i="1" dirty="0"/>
              <a:t>End of Ideology: On the Exhaustion of Political Ideas in the Fifties</a:t>
            </a:r>
            <a:r>
              <a:rPr lang="en-GB" sz="2600" dirty="0"/>
              <a:t>. New York: The Free Press, 1962, p. 405</a:t>
            </a:r>
            <a:r>
              <a:rPr lang="en-GB" sz="2600" dirty="0" smtClean="0"/>
              <a:t>.</a:t>
            </a:r>
          </a:p>
          <a:p>
            <a:pPr>
              <a:buNone/>
            </a:pPr>
            <a:r>
              <a:rPr lang="en-GB" sz="2600" dirty="0" smtClean="0"/>
              <a:t>Politics must move beyond Left and Right</a:t>
            </a:r>
          </a:p>
          <a:p>
            <a:pPr>
              <a:buNone/>
            </a:pPr>
            <a:endParaRPr lang="en-GB" sz="2600" dirty="0" smtClean="0"/>
          </a:p>
          <a:p>
            <a:pPr>
              <a:buNone/>
            </a:pPr>
            <a:r>
              <a:rPr lang="en-GB" sz="2600" dirty="0" smtClean="0"/>
              <a:t>*Bell was a close friend and associate of the </a:t>
            </a:r>
          </a:p>
          <a:p>
            <a:pPr>
              <a:buNone/>
            </a:pPr>
            <a:r>
              <a:rPr lang="en-GB" sz="2600" dirty="0" smtClean="0"/>
              <a:t>neoconservatives, but  preferred not to have the label </a:t>
            </a:r>
          </a:p>
          <a:p>
            <a:pPr>
              <a:buNone/>
            </a:pPr>
            <a:r>
              <a:rPr lang="en-GB" sz="2600" dirty="0" smtClean="0"/>
              <a:t>applied to himself.</a:t>
            </a:r>
            <a:endParaRPr lang="en-GB" sz="2600" dirty="0"/>
          </a:p>
          <a:p>
            <a:pPr>
              <a:buNone/>
            </a:pPr>
            <a:r>
              <a:rPr lang="en-GB" dirty="0"/>
              <a:t> </a:t>
            </a:r>
          </a:p>
          <a:p>
            <a:endParaRPr lang="en-GB" dirty="0"/>
          </a:p>
          <a:p>
            <a:endParaRPr lang="en-GB" dirty="0"/>
          </a:p>
        </p:txBody>
      </p:sp>
      <p:pic>
        <p:nvPicPr>
          <p:cNvPr id="4" name="Picture 3" descr="Daniel_Bell.jpg"/>
          <p:cNvPicPr>
            <a:picLocks noChangeAspect="1"/>
          </p:cNvPicPr>
          <p:nvPr/>
        </p:nvPicPr>
        <p:blipFill>
          <a:blip r:embed="rId2" cstate="print"/>
          <a:stretch>
            <a:fillRect/>
          </a:stretch>
        </p:blipFill>
        <p:spPr>
          <a:xfrm>
            <a:off x="7482069" y="4365104"/>
            <a:ext cx="1661931" cy="2492896"/>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498178"/>
          </a:xfrm>
        </p:spPr>
        <p:txBody>
          <a:bodyPr>
            <a:normAutofit/>
          </a:bodyPr>
          <a:lstStyle/>
          <a:p>
            <a:pPr algn="r"/>
            <a:r>
              <a:rPr lang="en-GB" dirty="0" err="1" smtClean="0"/>
              <a:t>Neoliberalism</a:t>
            </a:r>
            <a:r>
              <a:rPr lang="en-GB" dirty="0" smtClean="0"/>
              <a:t>: Adam Smith </a:t>
            </a:r>
            <a:br>
              <a:rPr lang="en-GB" dirty="0" smtClean="0"/>
            </a:br>
            <a:r>
              <a:rPr lang="en-GB" i="1" dirty="0" smtClean="0"/>
              <a:t>The </a:t>
            </a:r>
            <a:r>
              <a:rPr lang="en-GB" i="1" dirty="0"/>
              <a:t>Wealth of </a:t>
            </a:r>
            <a:r>
              <a:rPr lang="en-GB" i="1" dirty="0" smtClean="0"/>
              <a:t>Nations</a:t>
            </a:r>
            <a:r>
              <a:rPr lang="en-GB" dirty="0" smtClean="0"/>
              <a:t>,1776</a:t>
            </a:r>
            <a:endParaRPr lang="en-GB" dirty="0"/>
          </a:p>
        </p:txBody>
      </p:sp>
      <p:sp>
        <p:nvSpPr>
          <p:cNvPr id="3" name="Content Placeholder 2"/>
          <p:cNvSpPr>
            <a:spLocks noGrp="1"/>
          </p:cNvSpPr>
          <p:nvPr>
            <p:ph idx="1"/>
          </p:nvPr>
        </p:nvSpPr>
        <p:spPr/>
        <p:txBody>
          <a:bodyPr>
            <a:normAutofit fontScale="77500" lnSpcReduction="20000"/>
          </a:bodyPr>
          <a:lstStyle/>
          <a:p>
            <a:endParaRPr lang="en-GB" dirty="0" smtClean="0"/>
          </a:p>
          <a:p>
            <a:endParaRPr lang="en-GB" dirty="0"/>
          </a:p>
          <a:p>
            <a:r>
              <a:rPr lang="en-GB" i="1" dirty="0" smtClean="0"/>
              <a:t>The </a:t>
            </a:r>
            <a:r>
              <a:rPr lang="en-GB" i="1" dirty="0"/>
              <a:t>uniform, constant , and uninterrupted effort of every man to better his condition, the principle from which public and national, as well as private opulence is originally derived, is frequently powerful enough to maintain the </a:t>
            </a:r>
            <a:r>
              <a:rPr lang="en-GB" sz="4200" b="1" i="1" dirty="0"/>
              <a:t>natural progress of things towards improvement</a:t>
            </a:r>
            <a:r>
              <a:rPr lang="en-GB" b="1" i="1" dirty="0"/>
              <a:t>,</a:t>
            </a:r>
            <a:r>
              <a:rPr lang="en-GB" i="1" dirty="0"/>
              <a:t> in spite both of the extravagance of government and the greatest errors of administration.</a:t>
            </a:r>
          </a:p>
          <a:p>
            <a:r>
              <a:rPr lang="en-GB" sz="2100" dirty="0"/>
              <a:t>Adam Smith, </a:t>
            </a:r>
            <a:r>
              <a:rPr lang="en-GB" sz="2100" i="1" dirty="0"/>
              <a:t>The Wealth of Nations</a:t>
            </a:r>
            <a:r>
              <a:rPr lang="en-GB" sz="2100" dirty="0"/>
              <a:t> (no place: Shine Classics, 2014) </a:t>
            </a:r>
            <a:r>
              <a:rPr lang="en-GB" sz="2100" dirty="0" smtClean="0"/>
              <a:t>187</a:t>
            </a:r>
          </a:p>
          <a:p>
            <a:endParaRPr lang="en-GB" b="1" dirty="0" smtClean="0"/>
          </a:p>
          <a:p>
            <a:r>
              <a:rPr lang="en-GB" b="1" dirty="0" smtClean="0"/>
              <a:t>Key principles: </a:t>
            </a:r>
            <a:r>
              <a:rPr lang="en-GB" dirty="0" smtClean="0"/>
              <a:t>small government, economic freedom</a:t>
            </a:r>
            <a:endParaRPr lang="en-GB" dirty="0"/>
          </a:p>
          <a:p>
            <a:endParaRPr lang="en-GB" dirty="0"/>
          </a:p>
        </p:txBody>
      </p:sp>
      <p:pic>
        <p:nvPicPr>
          <p:cNvPr id="4" name="Picture 3" descr="Adam_Smith_The_Muir_portrait.jpg"/>
          <p:cNvPicPr>
            <a:picLocks noChangeAspect="1"/>
          </p:cNvPicPr>
          <p:nvPr/>
        </p:nvPicPr>
        <p:blipFill>
          <a:blip r:embed="rId2" cstate="print"/>
          <a:stretch>
            <a:fillRect/>
          </a:stretch>
        </p:blipFill>
        <p:spPr>
          <a:xfrm>
            <a:off x="0" y="0"/>
            <a:ext cx="1685032" cy="2167564"/>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Neoconservative Foreign Policy: Frances Fukuyama, in the wake of the European revolutions</a:t>
            </a:r>
            <a:endParaRPr lang="en-GB" sz="3600" dirty="0"/>
          </a:p>
        </p:txBody>
      </p:sp>
      <p:pic>
        <p:nvPicPr>
          <p:cNvPr id="4" name="Content Placeholder 3" descr="Fukuyama The End of History.jpeg"/>
          <p:cNvPicPr>
            <a:picLocks noGrp="1" noChangeAspect="1"/>
          </p:cNvPicPr>
          <p:nvPr>
            <p:ph idx="1"/>
          </p:nvPr>
        </p:nvPicPr>
        <p:blipFill>
          <a:blip r:embed="rId2" cstate="print"/>
          <a:stretch>
            <a:fillRect/>
          </a:stretch>
        </p:blipFill>
        <p:spPr>
          <a:xfrm>
            <a:off x="323528" y="2348880"/>
            <a:ext cx="2076821" cy="3140968"/>
          </a:xfrm>
        </p:spPr>
      </p:pic>
      <p:pic>
        <p:nvPicPr>
          <p:cNvPr id="5" name="Content Placeholder 3" descr="Fukuyama signed.jpeg"/>
          <p:cNvPicPr>
            <a:picLocks noChangeAspect="1"/>
          </p:cNvPicPr>
          <p:nvPr/>
        </p:nvPicPr>
        <p:blipFill>
          <a:blip r:embed="rId3" cstate="print"/>
          <a:stretch>
            <a:fillRect/>
          </a:stretch>
        </p:blipFill>
        <p:spPr>
          <a:xfrm>
            <a:off x="6084168" y="2852936"/>
            <a:ext cx="2571909" cy="3711157"/>
          </a:xfrm>
          <a:prstGeom prst="rect">
            <a:avLst/>
          </a:prstGeom>
        </p:spPr>
      </p:pic>
      <p:pic>
        <p:nvPicPr>
          <p:cNvPr id="6" name="Picture 5" descr="Fukuyama320.jpg"/>
          <p:cNvPicPr>
            <a:picLocks noChangeAspect="1"/>
          </p:cNvPicPr>
          <p:nvPr/>
        </p:nvPicPr>
        <p:blipFill>
          <a:blip r:embed="rId4" cstate="print"/>
          <a:stretch>
            <a:fillRect/>
          </a:stretch>
        </p:blipFill>
        <p:spPr>
          <a:xfrm>
            <a:off x="3779912" y="3717032"/>
            <a:ext cx="1872208" cy="2560284"/>
          </a:xfrm>
          <a:prstGeom prst="rect">
            <a:avLst/>
          </a:prstGeom>
        </p:spPr>
      </p:pic>
      <p:pic>
        <p:nvPicPr>
          <p:cNvPr id="8" name="Picture 7" descr="C:\Users\ablettm\AppData\Local\Microsoft\Windows\Temporary Internet Files\Content.Outlook\R41HOZLM\UWTSD Logo.jpg"/>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7127776" y="1628800"/>
            <a:ext cx="2016224" cy="792088"/>
          </a:xfrm>
          <a:prstGeom prst="rect">
            <a:avLst/>
          </a:prstGeom>
          <a:noFill/>
          <a:ln>
            <a:noFill/>
          </a:ln>
        </p:spPr>
      </p:pic>
      <p:sp>
        <p:nvSpPr>
          <p:cNvPr id="3" name="Rectangle 2"/>
          <p:cNvSpPr/>
          <p:nvPr/>
        </p:nvSpPr>
        <p:spPr>
          <a:xfrm>
            <a:off x="2286000" y="3105835"/>
            <a:ext cx="4572000" cy="646331"/>
          </a:xfrm>
          <a:prstGeom prst="rect">
            <a:avLst/>
          </a:prstGeom>
        </p:spPr>
        <p:txBody>
          <a:bodyPr>
            <a:spAutoFit/>
          </a:bodyPr>
          <a:lstStyle/>
          <a:p>
            <a:r>
              <a:rPr lang="en-GB" dirty="0"/>
              <a:t>Fukuyama, Frances. 'The End of </a:t>
            </a:r>
            <a:r>
              <a:rPr lang="en-GB" dirty="0" err="1"/>
              <a:t>History?'.</a:t>
            </a:r>
            <a:r>
              <a:rPr lang="en-GB" i="1" dirty="0" err="1"/>
              <a:t>The</a:t>
            </a:r>
            <a:r>
              <a:rPr lang="en-GB" i="1" dirty="0"/>
              <a:t> National Interest</a:t>
            </a:r>
            <a:r>
              <a:rPr lang="en-GB" dirty="0"/>
              <a:t> 16 (Summer 1989): 3-18.</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Fukuyama’s Roots – Plato, Fichte, Hegel</a:t>
            </a:r>
            <a:endParaRPr lang="en-GB" dirty="0"/>
          </a:p>
        </p:txBody>
      </p:sp>
      <p:sp>
        <p:nvSpPr>
          <p:cNvPr id="3" name="Content Placeholder 2"/>
          <p:cNvSpPr>
            <a:spLocks noGrp="1"/>
          </p:cNvSpPr>
          <p:nvPr>
            <p:ph idx="1"/>
          </p:nvPr>
        </p:nvSpPr>
        <p:spPr/>
        <p:txBody>
          <a:bodyPr>
            <a:normAutofit/>
          </a:bodyPr>
          <a:lstStyle/>
          <a:p>
            <a:pPr>
              <a:buNone/>
            </a:pPr>
            <a:endParaRPr lang="en-GB" sz="2400" dirty="0" smtClean="0"/>
          </a:p>
          <a:p>
            <a:pPr>
              <a:buNone/>
            </a:pPr>
            <a:r>
              <a:rPr lang="en-GB" sz="2400" i="1" dirty="0" smtClean="0"/>
              <a:t>In Plato’s theory of history</a:t>
            </a:r>
          </a:p>
          <a:p>
            <a:pPr>
              <a:buNone/>
            </a:pPr>
            <a:r>
              <a:rPr lang="en-GB" sz="2400" b="1" dirty="0" smtClean="0"/>
              <a:t>The world soul manifests in the world in a universal, orderly sequence.</a:t>
            </a:r>
          </a:p>
          <a:p>
            <a:pPr>
              <a:buNone/>
            </a:pPr>
            <a:r>
              <a:rPr lang="en-GB" sz="2400" b="1" dirty="0" smtClean="0"/>
              <a:t>The aspiration is to create the perfect Republic</a:t>
            </a:r>
          </a:p>
          <a:p>
            <a:pPr>
              <a:buNone/>
            </a:pPr>
            <a:endParaRPr lang="en-GB" sz="2400" dirty="0" smtClean="0"/>
          </a:p>
          <a:p>
            <a:pPr>
              <a:buNone/>
            </a:pPr>
            <a:r>
              <a:rPr lang="en-GB" sz="2400" dirty="0" smtClean="0"/>
              <a:t>But in Plato we never know where the literal ends and he metaphorical begins</a:t>
            </a:r>
          </a:p>
          <a:p>
            <a:pPr>
              <a:buNone/>
            </a:pPr>
            <a:endParaRPr lang="en-GB" sz="2400" dirty="0" smtClean="0"/>
          </a:p>
          <a:p>
            <a:endParaRPr lang="en-GB" dirty="0"/>
          </a:p>
        </p:txBody>
      </p:sp>
      <p:pic>
        <p:nvPicPr>
          <p:cNvPr id="4" name="Picture 3" descr="Plato 4.jpeg"/>
          <p:cNvPicPr>
            <a:picLocks noChangeAspect="1"/>
          </p:cNvPicPr>
          <p:nvPr/>
        </p:nvPicPr>
        <p:blipFill>
          <a:blip r:embed="rId2" cstate="print"/>
          <a:stretch>
            <a:fillRect/>
          </a:stretch>
        </p:blipFill>
        <p:spPr>
          <a:xfrm>
            <a:off x="3635896" y="5229200"/>
            <a:ext cx="1578419" cy="1484784"/>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020272" y="6065912"/>
            <a:ext cx="2016224" cy="792088"/>
          </a:xfrm>
          <a:prstGeom prst="rect">
            <a:avLst/>
          </a:prstGeom>
          <a:noFill/>
          <a:ln>
            <a:noFill/>
          </a:ln>
        </p:spPr>
      </p:pic>
      <p:pic>
        <p:nvPicPr>
          <p:cNvPr id="6" name="Picture 5" descr="Fukuyama320.jpg"/>
          <p:cNvPicPr>
            <a:picLocks noChangeAspect="1"/>
          </p:cNvPicPr>
          <p:nvPr/>
        </p:nvPicPr>
        <p:blipFill>
          <a:blip r:embed="rId4" cstate="print"/>
          <a:stretch>
            <a:fillRect/>
          </a:stretch>
        </p:blipFill>
        <p:spPr>
          <a:xfrm>
            <a:off x="5652120" y="5085496"/>
            <a:ext cx="1296144" cy="1772504"/>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Neoconservative Theory of History</a:t>
            </a:r>
            <a:endParaRPr lang="en-GB" dirty="0"/>
          </a:p>
        </p:txBody>
      </p:sp>
      <p:sp>
        <p:nvSpPr>
          <p:cNvPr id="3" name="Content Placeholder 2"/>
          <p:cNvSpPr>
            <a:spLocks noGrp="1"/>
          </p:cNvSpPr>
          <p:nvPr>
            <p:ph idx="1"/>
          </p:nvPr>
        </p:nvSpPr>
        <p:spPr/>
        <p:txBody>
          <a:bodyPr>
            <a:normAutofit/>
          </a:bodyPr>
          <a:lstStyle/>
          <a:p>
            <a:r>
              <a:rPr lang="en-GB" b="1" dirty="0" smtClean="0"/>
              <a:t>‘</a:t>
            </a:r>
            <a:r>
              <a:rPr lang="en-GB" b="1" dirty="0"/>
              <a:t>history is directional and progressive, and that it culminates in the modern liberal state’</a:t>
            </a:r>
            <a:r>
              <a:rPr lang="en-GB" dirty="0"/>
              <a:t>.</a:t>
            </a:r>
          </a:p>
          <a:p>
            <a:r>
              <a:rPr lang="en-GB" sz="2000" dirty="0" smtClean="0"/>
              <a:t>Frances Fukuyama, 'The End of History?'.</a:t>
            </a:r>
            <a:r>
              <a:rPr lang="en-GB" sz="2000" i="1" dirty="0" smtClean="0"/>
              <a:t>The National Interest</a:t>
            </a:r>
            <a:r>
              <a:rPr lang="en-GB" sz="2000" dirty="0" smtClean="0"/>
              <a:t> 16 (Summer 1989): 3-18.</a:t>
            </a:r>
          </a:p>
          <a:p>
            <a:endParaRPr lang="en-GB" b="1" dirty="0" smtClean="0"/>
          </a:p>
        </p:txBody>
      </p:sp>
      <p:pic>
        <p:nvPicPr>
          <p:cNvPr id="4" name="Picture 3" descr="Fukuyama320.jpg"/>
          <p:cNvPicPr>
            <a:picLocks noChangeAspect="1"/>
          </p:cNvPicPr>
          <p:nvPr/>
        </p:nvPicPr>
        <p:blipFill>
          <a:blip r:embed="rId2" cstate="print"/>
          <a:stretch>
            <a:fillRect/>
          </a:stretch>
        </p:blipFill>
        <p:spPr>
          <a:xfrm>
            <a:off x="467544" y="4149080"/>
            <a:ext cx="1872208" cy="2560284"/>
          </a:xfrm>
          <a:prstGeom prst="rect">
            <a:avLst/>
          </a:prstGeom>
        </p:spPr>
      </p:pic>
      <p:pic>
        <p:nvPicPr>
          <p:cNvPr id="5" name="Content Placeholder 3" descr="Fukuyama The End of History.jpeg"/>
          <p:cNvPicPr>
            <a:picLocks noChangeAspect="1"/>
          </p:cNvPicPr>
          <p:nvPr/>
        </p:nvPicPr>
        <p:blipFill>
          <a:blip r:embed="rId3" cstate="print"/>
          <a:stretch>
            <a:fillRect/>
          </a:stretch>
        </p:blipFill>
        <p:spPr>
          <a:xfrm>
            <a:off x="3131840" y="4509120"/>
            <a:ext cx="1457865" cy="2204864"/>
          </a:xfrm>
          <a:prstGeom prst="rect">
            <a:avLst/>
          </a:prstGeom>
        </p:spPr>
      </p:pic>
      <p:pic>
        <p:nvPicPr>
          <p:cNvPr id="6" name="Picture 5" descr="C:\Users\ablettm\AppData\Local\Microsoft\Windows\Temporary Internet Files\Content.Outlook\R41HOZLM\UWTSD Logo.jpg"/>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GB" sz="3600" dirty="0" smtClean="0"/>
              <a:t>Neoconservative Theory of History</a:t>
            </a:r>
            <a:endParaRPr lang="en-GB" sz="3600" dirty="0"/>
          </a:p>
        </p:txBody>
      </p:sp>
      <p:sp>
        <p:nvSpPr>
          <p:cNvPr id="3" name="Content Placeholder 2"/>
          <p:cNvSpPr>
            <a:spLocks noGrp="1"/>
          </p:cNvSpPr>
          <p:nvPr>
            <p:ph idx="1"/>
          </p:nvPr>
        </p:nvSpPr>
        <p:spPr/>
        <p:txBody>
          <a:bodyPr>
            <a:normAutofit fontScale="92500" lnSpcReduction="20000"/>
          </a:bodyPr>
          <a:lstStyle/>
          <a:p>
            <a:pPr>
              <a:buNone/>
            </a:pPr>
            <a:r>
              <a:rPr lang="en-GB" b="1" dirty="0" smtClean="0"/>
              <a:t>‘</a:t>
            </a:r>
          </a:p>
          <a:p>
            <a:pPr>
              <a:buNone/>
            </a:pPr>
            <a:r>
              <a:rPr lang="en-GB" b="1" dirty="0" smtClean="0"/>
              <a:t>Whether </a:t>
            </a:r>
            <a:r>
              <a:rPr lang="en-GB" b="1" dirty="0"/>
              <a:t>or not we acknowledge our debt to him, we owe to Hegel the most fundamental aspects of our present day </a:t>
            </a:r>
            <a:r>
              <a:rPr lang="en-GB" b="1" dirty="0" smtClean="0"/>
              <a:t>consciousness’.</a:t>
            </a:r>
            <a:endParaRPr lang="en-GB" dirty="0"/>
          </a:p>
          <a:p>
            <a:pPr>
              <a:buNone/>
            </a:pPr>
            <a:r>
              <a:rPr lang="en-GB" dirty="0" smtClean="0"/>
              <a:t>Fukuyama, </a:t>
            </a:r>
            <a:r>
              <a:rPr lang="en-GB" i="1" dirty="0"/>
              <a:t>The </a:t>
            </a:r>
            <a:r>
              <a:rPr lang="en-GB" i="1" dirty="0" smtClean="0"/>
              <a:t>End </a:t>
            </a:r>
            <a:r>
              <a:rPr lang="en-GB" i="1" dirty="0"/>
              <a:t>of </a:t>
            </a:r>
            <a:r>
              <a:rPr lang="en-GB" i="1" dirty="0" smtClean="0"/>
              <a:t>History </a:t>
            </a:r>
            <a:r>
              <a:rPr lang="en-GB" dirty="0"/>
              <a:t>p. 59</a:t>
            </a:r>
          </a:p>
          <a:p>
            <a:pPr>
              <a:buNone/>
            </a:pPr>
            <a:r>
              <a:rPr lang="en-GB" b="1" dirty="0" smtClean="0"/>
              <a:t>‘The </a:t>
            </a:r>
            <a:r>
              <a:rPr lang="en-GB" b="1" dirty="0"/>
              <a:t>Universal History of mankind was nothing other than man’s progressive rise to full rationality, </a:t>
            </a:r>
            <a:r>
              <a:rPr lang="en-GB" b="1" dirty="0" smtClean="0"/>
              <a:t>and </a:t>
            </a:r>
            <a:r>
              <a:rPr lang="en-GB" b="1" dirty="0"/>
              <a:t>to a self-conscious awareness of how that rationality expresses itself in liberal </a:t>
            </a:r>
            <a:r>
              <a:rPr lang="en-GB" b="1" dirty="0" smtClean="0"/>
              <a:t>self-government’.</a:t>
            </a:r>
            <a:endParaRPr lang="en-GB" dirty="0"/>
          </a:p>
          <a:p>
            <a:pPr>
              <a:buNone/>
            </a:pPr>
            <a:r>
              <a:rPr lang="en-GB" dirty="0" smtClean="0"/>
              <a:t>Fukuyama, </a:t>
            </a:r>
            <a:r>
              <a:rPr lang="en-GB" i="1" dirty="0"/>
              <a:t>The </a:t>
            </a:r>
            <a:r>
              <a:rPr lang="en-GB" i="1" dirty="0" smtClean="0"/>
              <a:t>End </a:t>
            </a:r>
            <a:r>
              <a:rPr lang="en-GB" i="1" dirty="0"/>
              <a:t>of </a:t>
            </a:r>
            <a:r>
              <a:rPr lang="en-GB" i="1" dirty="0" smtClean="0"/>
              <a:t>History </a:t>
            </a:r>
            <a:r>
              <a:rPr lang="en-GB" dirty="0"/>
              <a:t>p. 60</a:t>
            </a:r>
          </a:p>
          <a:p>
            <a:endParaRPr lang="en-GB" dirty="0"/>
          </a:p>
        </p:txBody>
      </p:sp>
      <p:pic>
        <p:nvPicPr>
          <p:cNvPr id="4" name="Picture 3" descr="Fukuyama320.jpg"/>
          <p:cNvPicPr>
            <a:picLocks noChangeAspect="1"/>
          </p:cNvPicPr>
          <p:nvPr/>
        </p:nvPicPr>
        <p:blipFill>
          <a:blip r:embed="rId2" cstate="print"/>
          <a:stretch>
            <a:fillRect/>
          </a:stretch>
        </p:blipFill>
        <p:spPr>
          <a:xfrm>
            <a:off x="0" y="0"/>
            <a:ext cx="1296144" cy="1772504"/>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GB" sz="2800" dirty="0" smtClean="0"/>
              <a:t>Fukuyama - Neoconservative Theory of History</a:t>
            </a:r>
            <a:endParaRPr lang="en-GB" sz="2800" dirty="0"/>
          </a:p>
        </p:txBody>
      </p:sp>
      <p:sp>
        <p:nvSpPr>
          <p:cNvPr id="3" name="Content Placeholder 2"/>
          <p:cNvSpPr>
            <a:spLocks noGrp="1"/>
          </p:cNvSpPr>
          <p:nvPr>
            <p:ph idx="1"/>
          </p:nvPr>
        </p:nvSpPr>
        <p:spPr/>
        <p:txBody>
          <a:bodyPr>
            <a:normAutofit fontScale="92500" lnSpcReduction="10000"/>
          </a:bodyPr>
          <a:lstStyle/>
          <a:p>
            <a:endParaRPr lang="en-GB" dirty="0" smtClean="0"/>
          </a:p>
          <a:p>
            <a:r>
              <a:rPr lang="en-GB" dirty="0" smtClean="0"/>
              <a:t>The </a:t>
            </a:r>
            <a:r>
              <a:rPr lang="en-GB" dirty="0"/>
              <a:t>driver of </a:t>
            </a:r>
            <a:r>
              <a:rPr lang="en-GB" dirty="0" smtClean="0"/>
              <a:t>history is psychological </a:t>
            </a:r>
            <a:r>
              <a:rPr lang="en-GB" dirty="0"/>
              <a:t>and humanist – </a:t>
            </a:r>
            <a:r>
              <a:rPr lang="en-GB" b="1" dirty="0"/>
              <a:t>the supposed need of the </a:t>
            </a:r>
            <a:r>
              <a:rPr lang="en-GB" b="1" i="1" dirty="0" err="1"/>
              <a:t>thymos</a:t>
            </a:r>
            <a:r>
              <a:rPr lang="en-GB" b="1" dirty="0"/>
              <a:t>, the part of the Platonic soul which craves recognition as a basis of self-esteem.</a:t>
            </a:r>
          </a:p>
          <a:p>
            <a:r>
              <a:rPr lang="en-GB" dirty="0"/>
              <a:t> </a:t>
            </a:r>
          </a:p>
          <a:p>
            <a:r>
              <a:rPr lang="en-GB" sz="3000" dirty="0"/>
              <a:t>Fukuyama, </a:t>
            </a:r>
            <a:r>
              <a:rPr lang="en-GB" sz="3000" i="1" dirty="0"/>
              <a:t>The End of History</a:t>
            </a:r>
            <a:r>
              <a:rPr lang="en-GB" sz="3000" dirty="0"/>
              <a:t>,163; also see 223-34,  300-12</a:t>
            </a:r>
            <a:r>
              <a:rPr lang="en-GB" sz="3000" dirty="0" smtClean="0"/>
              <a:t>.</a:t>
            </a:r>
          </a:p>
          <a:p>
            <a:r>
              <a:rPr lang="en-GB" dirty="0" smtClean="0"/>
              <a:t>Hegel – the end of alienation and recovery of the essence in order to become a whole person</a:t>
            </a:r>
            <a:endParaRPr lang="en-GB" dirty="0"/>
          </a:p>
          <a:p>
            <a:endParaRPr lang="en-GB" dirty="0"/>
          </a:p>
        </p:txBody>
      </p:sp>
      <p:pic>
        <p:nvPicPr>
          <p:cNvPr id="4" name="Picture 3" descr="Fukuyama320.jpg"/>
          <p:cNvPicPr>
            <a:picLocks noChangeAspect="1"/>
          </p:cNvPicPr>
          <p:nvPr/>
        </p:nvPicPr>
        <p:blipFill>
          <a:blip r:embed="rId2" cstate="print"/>
          <a:stretch>
            <a:fillRect/>
          </a:stretch>
        </p:blipFill>
        <p:spPr>
          <a:xfrm>
            <a:off x="0" y="0"/>
            <a:ext cx="1296144" cy="1772504"/>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127776" y="6065912"/>
            <a:ext cx="2016224" cy="792088"/>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t>Plato: the 18</a:t>
            </a:r>
            <a:r>
              <a:rPr lang="en-GB" baseline="30000" dirty="0" smtClean="0"/>
              <a:t>th</a:t>
            </a:r>
            <a:r>
              <a:rPr lang="en-GB" dirty="0" smtClean="0"/>
              <a:t> century idealists</a:t>
            </a:r>
            <a:br>
              <a:rPr lang="en-GB" dirty="0" smtClean="0"/>
            </a:br>
            <a:r>
              <a:rPr lang="en-GB" dirty="0" smtClean="0"/>
              <a:t>Johann </a:t>
            </a:r>
            <a:r>
              <a:rPr lang="en-GB" dirty="0"/>
              <a:t>Fichte (1762-1814) </a:t>
            </a:r>
          </a:p>
        </p:txBody>
      </p:sp>
      <p:sp>
        <p:nvSpPr>
          <p:cNvPr id="3" name="Content Placeholder 2"/>
          <p:cNvSpPr>
            <a:spLocks noGrp="1"/>
          </p:cNvSpPr>
          <p:nvPr>
            <p:ph idx="1"/>
          </p:nvPr>
        </p:nvSpPr>
        <p:spPr/>
        <p:txBody>
          <a:bodyPr>
            <a:normAutofit fontScale="77500" lnSpcReduction="20000"/>
          </a:bodyPr>
          <a:lstStyle/>
          <a:p>
            <a:endParaRPr lang="en-GB" sz="2900" dirty="0" smtClean="0"/>
          </a:p>
          <a:p>
            <a:r>
              <a:rPr lang="en-GB" sz="2900" b="1" i="1" dirty="0" smtClean="0"/>
              <a:t>UNIVERSAL HISTORY</a:t>
            </a:r>
          </a:p>
          <a:p>
            <a:endParaRPr lang="en-GB" sz="2900" dirty="0" smtClean="0"/>
          </a:p>
          <a:p>
            <a:pPr>
              <a:buNone/>
            </a:pPr>
            <a:r>
              <a:rPr lang="en-GB" sz="2900" b="1" dirty="0" smtClean="0"/>
              <a:t>‘The comprehension of Universal Time, like all philosophical comprehension, again presupposes a fundamental Idea of Time, an Idea of a fore-ordered, although only gradually unfolding, accomplishment of Time… it presupposes a World Plan, which in its primitive unity may be clearly comprehended, </a:t>
            </a:r>
            <a:r>
              <a:rPr lang="en-GB" sz="2900" dirty="0" smtClean="0"/>
              <a:t>and from which may be correctly deduced all the great Epochs of human life on Earth...’ </a:t>
            </a:r>
          </a:p>
          <a:p>
            <a:endParaRPr lang="en-GB" dirty="0" smtClean="0"/>
          </a:p>
          <a:p>
            <a:pPr>
              <a:buNone/>
            </a:pPr>
            <a:r>
              <a:rPr lang="en-GB" sz="2900" dirty="0" smtClean="0"/>
              <a:t>Johann Fichte, 'Idea of Universal History in Characteristics of the Present Age', 'The Origins and Limits of History', in </a:t>
            </a:r>
            <a:r>
              <a:rPr lang="en-GB" sz="2900" i="1" dirty="0" smtClean="0"/>
              <a:t>Works</a:t>
            </a:r>
            <a:r>
              <a:rPr lang="en-GB" sz="2900" dirty="0" smtClean="0"/>
              <a:t>, vol. 2, trans. William Smith (London, 1844), 4.</a:t>
            </a:r>
          </a:p>
          <a:p>
            <a:endParaRPr lang="en-GB" dirty="0"/>
          </a:p>
        </p:txBody>
      </p:sp>
      <p:pic>
        <p:nvPicPr>
          <p:cNvPr id="4" name="Picture 3" descr="Fichte.jpg"/>
          <p:cNvPicPr>
            <a:picLocks noChangeAspect="1"/>
          </p:cNvPicPr>
          <p:nvPr/>
        </p:nvPicPr>
        <p:blipFill>
          <a:blip r:embed="rId2" cstate="print"/>
          <a:stretch>
            <a:fillRect/>
          </a:stretch>
        </p:blipFill>
        <p:spPr>
          <a:xfrm>
            <a:off x="7087398" y="0"/>
            <a:ext cx="2056602" cy="2337048"/>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724128" y="5949280"/>
            <a:ext cx="2016224" cy="792088"/>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t>Plato: the 18</a:t>
            </a:r>
            <a:r>
              <a:rPr lang="en-GB" baseline="30000" dirty="0" smtClean="0"/>
              <a:t>th</a:t>
            </a:r>
            <a:r>
              <a:rPr lang="en-GB" dirty="0" smtClean="0"/>
              <a:t> century idealists </a:t>
            </a:r>
            <a:br>
              <a:rPr lang="en-GB" dirty="0" smtClean="0"/>
            </a:br>
            <a:r>
              <a:rPr lang="en-GB" dirty="0" smtClean="0"/>
              <a:t>George </a:t>
            </a:r>
            <a:r>
              <a:rPr lang="en-GB" dirty="0"/>
              <a:t>Friedrich Hegel (1770-1831) </a:t>
            </a:r>
          </a:p>
        </p:txBody>
      </p:sp>
      <p:sp>
        <p:nvSpPr>
          <p:cNvPr id="3" name="Content Placeholder 2"/>
          <p:cNvSpPr>
            <a:spLocks noGrp="1"/>
          </p:cNvSpPr>
          <p:nvPr>
            <p:ph idx="1"/>
          </p:nvPr>
        </p:nvSpPr>
        <p:spPr/>
        <p:txBody>
          <a:bodyPr>
            <a:normAutofit lnSpcReduction="10000"/>
          </a:bodyPr>
          <a:lstStyle/>
          <a:p>
            <a:endParaRPr lang="en-GB" dirty="0" smtClean="0"/>
          </a:p>
          <a:p>
            <a:r>
              <a:rPr lang="en-GB" b="1" dirty="0" smtClean="0"/>
              <a:t>‘In </a:t>
            </a:r>
            <a:r>
              <a:rPr lang="en-GB" b="1" dirty="0"/>
              <a:t>the geographical survey, the course of the World's History has been marked out in its general features. The Sun - the Light - rises in the East. Light is a simply self-involved existence; but through possessing thus in itself universality, it exists at the same time as an individuality in the </a:t>
            </a:r>
            <a:r>
              <a:rPr lang="en-GB" b="1" dirty="0" smtClean="0"/>
              <a:t>Sun’. </a:t>
            </a:r>
            <a:endParaRPr lang="en-GB" dirty="0"/>
          </a:p>
          <a:p>
            <a:r>
              <a:rPr lang="en-GB" dirty="0"/>
              <a:t>Hegel, </a:t>
            </a:r>
            <a:r>
              <a:rPr lang="en-GB" i="1" dirty="0"/>
              <a:t>Philosophy of History</a:t>
            </a:r>
            <a:r>
              <a:rPr lang="en-GB" dirty="0"/>
              <a:t>, 103, 412</a:t>
            </a:r>
            <a:r>
              <a:rPr lang="en-GB" dirty="0" smtClean="0"/>
              <a:t>.</a:t>
            </a:r>
          </a:p>
          <a:p>
            <a:endParaRPr lang="en-GB" dirty="0"/>
          </a:p>
          <a:p>
            <a:endParaRPr lang="en-GB" dirty="0"/>
          </a:p>
        </p:txBody>
      </p:sp>
      <p:pic>
        <p:nvPicPr>
          <p:cNvPr id="4" name="Picture 3" descr="Hegel_portrait_by_Schlesinger_1831.jpg"/>
          <p:cNvPicPr>
            <a:picLocks noChangeAspect="1"/>
          </p:cNvPicPr>
          <p:nvPr/>
        </p:nvPicPr>
        <p:blipFill>
          <a:blip r:embed="rId2" cstate="print"/>
          <a:stretch>
            <a:fillRect/>
          </a:stretch>
        </p:blipFill>
        <p:spPr>
          <a:xfrm>
            <a:off x="7596336" y="5171014"/>
            <a:ext cx="1334641" cy="1686986"/>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American </a:t>
            </a:r>
            <a:r>
              <a:rPr lang="en-GB" dirty="0" err="1" smtClean="0"/>
              <a:t>exceptionalism</a:t>
            </a:r>
            <a:endParaRPr lang="en-GB" dirty="0"/>
          </a:p>
        </p:txBody>
      </p:sp>
      <p:sp>
        <p:nvSpPr>
          <p:cNvPr id="3" name="Content Placeholder 2"/>
          <p:cNvSpPr>
            <a:spLocks noGrp="1"/>
          </p:cNvSpPr>
          <p:nvPr>
            <p:ph idx="1"/>
          </p:nvPr>
        </p:nvSpPr>
        <p:spPr/>
        <p:txBody>
          <a:bodyPr>
            <a:normAutofit fontScale="85000" lnSpcReduction="20000"/>
          </a:bodyPr>
          <a:lstStyle/>
          <a:p>
            <a:endParaRPr lang="en-GB" dirty="0" smtClean="0"/>
          </a:p>
          <a:p>
            <a:endParaRPr lang="en-GB" dirty="0" smtClean="0"/>
          </a:p>
          <a:p>
            <a:endParaRPr lang="en-GB" dirty="0" smtClean="0"/>
          </a:p>
          <a:p>
            <a:r>
              <a:rPr lang="en-GB" dirty="0" smtClean="0"/>
              <a:t>Alexis </a:t>
            </a:r>
            <a:r>
              <a:rPr lang="en-GB" dirty="0"/>
              <a:t>de Tocqueville, </a:t>
            </a:r>
            <a:r>
              <a:rPr lang="en-GB" i="1" dirty="0"/>
              <a:t>Democracy in America </a:t>
            </a:r>
            <a:r>
              <a:rPr lang="en-GB" dirty="0"/>
              <a:t>(London: Penguin, 2003[1835]), 54-5.</a:t>
            </a:r>
          </a:p>
          <a:p>
            <a:r>
              <a:rPr lang="en-GB" dirty="0"/>
              <a:t> </a:t>
            </a:r>
            <a:endParaRPr lang="en-GB" dirty="0" smtClean="0"/>
          </a:p>
          <a:p>
            <a:r>
              <a:rPr lang="en-GB" dirty="0" smtClean="0"/>
              <a:t>‘I </a:t>
            </a:r>
            <a:r>
              <a:rPr lang="en-GB" dirty="0"/>
              <a:t>have expressed enough to characterise </a:t>
            </a:r>
            <a:r>
              <a:rPr lang="en-GB" b="1" dirty="0"/>
              <a:t>Anglo-American civilisation in its true </a:t>
            </a:r>
            <a:r>
              <a:rPr lang="en-GB" b="1" dirty="0" smtClean="0"/>
              <a:t>colours</a:t>
            </a:r>
            <a:r>
              <a:rPr lang="en-GB" dirty="0" smtClean="0"/>
              <a:t>… </a:t>
            </a:r>
            <a:r>
              <a:rPr lang="en-GB" b="1" dirty="0" smtClean="0"/>
              <a:t>Americans </a:t>
            </a:r>
            <a:r>
              <a:rPr lang="en-GB" b="1" dirty="0"/>
              <a:t>have succeeded somehow to meld together in wondrous harmony; namely the spirit of religion and the spirit of liberty</a:t>
            </a:r>
            <a:r>
              <a:rPr lang="en-GB" dirty="0" smtClean="0"/>
              <a:t>’. (p. 55) </a:t>
            </a:r>
          </a:p>
          <a:p>
            <a:endParaRPr lang="en-GB" dirty="0"/>
          </a:p>
        </p:txBody>
      </p:sp>
      <p:pic>
        <p:nvPicPr>
          <p:cNvPr id="4" name="Picture 3" descr="Alexis_de_tocqueville_cropped.jpg"/>
          <p:cNvPicPr>
            <a:picLocks noChangeAspect="1"/>
          </p:cNvPicPr>
          <p:nvPr/>
        </p:nvPicPr>
        <p:blipFill>
          <a:blip r:embed="rId2" cstate="print"/>
          <a:stretch>
            <a:fillRect/>
          </a:stretch>
        </p:blipFill>
        <p:spPr>
          <a:xfrm>
            <a:off x="1" y="0"/>
            <a:ext cx="1907703" cy="2303642"/>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
            </a:r>
            <a:br>
              <a:rPr lang="en-GB" b="1" dirty="0" smtClean="0"/>
            </a:br>
            <a:r>
              <a:rPr lang="en-GB" b="1" dirty="0" smtClean="0"/>
              <a:t>Thomas Friedman:</a:t>
            </a:r>
            <a:br>
              <a:rPr lang="en-GB" b="1" dirty="0" smtClean="0"/>
            </a:br>
            <a:endParaRPr lang="en-GB" dirty="0"/>
          </a:p>
        </p:txBody>
      </p:sp>
      <p:sp>
        <p:nvSpPr>
          <p:cNvPr id="3" name="Content Placeholder 2"/>
          <p:cNvSpPr>
            <a:spLocks noGrp="1"/>
          </p:cNvSpPr>
          <p:nvPr>
            <p:ph idx="1"/>
          </p:nvPr>
        </p:nvSpPr>
        <p:spPr/>
        <p:txBody>
          <a:bodyPr>
            <a:normAutofit/>
          </a:bodyPr>
          <a:lstStyle/>
          <a:p>
            <a:pPr>
              <a:buNone/>
            </a:pPr>
            <a:r>
              <a:rPr lang="en-GB" sz="2000" dirty="0" smtClean="0"/>
              <a:t>not </a:t>
            </a:r>
            <a:r>
              <a:rPr lang="en-GB" sz="2000" dirty="0"/>
              <a:t>only </a:t>
            </a:r>
            <a:r>
              <a:rPr lang="en-GB" sz="2000" i="1" dirty="0"/>
              <a:t>would</a:t>
            </a:r>
            <a:r>
              <a:rPr lang="en-GB" sz="2000" dirty="0"/>
              <a:t> the whole world become American, but that it </a:t>
            </a:r>
            <a:r>
              <a:rPr lang="en-GB" sz="2000" i="1" dirty="0"/>
              <a:t>wanted </a:t>
            </a:r>
            <a:r>
              <a:rPr lang="en-GB" sz="2000" dirty="0"/>
              <a:t>to be </a:t>
            </a:r>
            <a:r>
              <a:rPr lang="en-GB" sz="2000" dirty="0" smtClean="0"/>
              <a:t>American; popularised the view that Americanism represented history’s end game. </a:t>
            </a:r>
          </a:p>
          <a:p>
            <a:pPr>
              <a:buNone/>
            </a:pPr>
            <a:r>
              <a:rPr lang="en-GB" sz="2000" dirty="0" smtClean="0"/>
              <a:t>Friedman </a:t>
            </a:r>
            <a:r>
              <a:rPr lang="en-GB" sz="2000" dirty="0"/>
              <a:t>was a huge fan of </a:t>
            </a:r>
            <a:r>
              <a:rPr lang="en-GB" sz="2000" dirty="0" smtClean="0"/>
              <a:t>Fukuyama. </a:t>
            </a:r>
          </a:p>
          <a:p>
            <a:pPr>
              <a:buNone/>
            </a:pPr>
            <a:r>
              <a:rPr lang="en-GB" sz="2000" b="1" dirty="0" smtClean="0"/>
              <a:t>‘</a:t>
            </a:r>
            <a:r>
              <a:rPr lang="en-GB" sz="2000" b="1" dirty="0"/>
              <a:t>Culturally </a:t>
            </a:r>
            <a:r>
              <a:rPr lang="en-GB" sz="2000" b="1" dirty="0" smtClean="0"/>
              <a:t>speaking globalization </a:t>
            </a:r>
            <a:r>
              <a:rPr lang="en-GB" sz="2000" b="1" dirty="0"/>
              <a:t>has tended to involve the spread of Americanization – from Big Macs to iMacs to </a:t>
            </a:r>
            <a:r>
              <a:rPr lang="en-GB" sz="2000" b="1" dirty="0" err="1"/>
              <a:t>Micky</a:t>
            </a:r>
            <a:r>
              <a:rPr lang="en-GB" sz="2000" b="1" dirty="0"/>
              <a:t> Mouse’.</a:t>
            </a:r>
            <a:endParaRPr lang="en-GB" sz="2000" dirty="0"/>
          </a:p>
          <a:p>
            <a:endParaRPr lang="en-GB" sz="1900" dirty="0" smtClean="0"/>
          </a:p>
          <a:p>
            <a:r>
              <a:rPr lang="en-GB" sz="1900" dirty="0" smtClean="0"/>
              <a:t>Thomas </a:t>
            </a:r>
            <a:r>
              <a:rPr lang="en-GB" sz="1900" dirty="0"/>
              <a:t>Friedman, </a:t>
            </a:r>
            <a:r>
              <a:rPr lang="en-GB" sz="1900" i="1" dirty="0"/>
              <a:t>The Lexus and the Olive Tree</a:t>
            </a:r>
            <a:r>
              <a:rPr lang="en-GB" sz="1900" dirty="0"/>
              <a:t> (New York: Farrar, Strauss and Giroux, 1999), 9; also see xxi.</a:t>
            </a:r>
          </a:p>
          <a:p>
            <a:endParaRPr lang="en-GB" dirty="0"/>
          </a:p>
        </p:txBody>
      </p:sp>
      <p:pic>
        <p:nvPicPr>
          <p:cNvPr id="4" name="Picture 3" descr="Thomas_Friedman.jpg"/>
          <p:cNvPicPr>
            <a:picLocks noChangeAspect="1"/>
          </p:cNvPicPr>
          <p:nvPr/>
        </p:nvPicPr>
        <p:blipFill>
          <a:blip r:embed="rId2" cstate="print"/>
          <a:stretch>
            <a:fillRect/>
          </a:stretch>
        </p:blipFill>
        <p:spPr>
          <a:xfrm>
            <a:off x="7812360" y="4979366"/>
            <a:ext cx="1331640" cy="1878634"/>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827584" y="5733256"/>
            <a:ext cx="2232248" cy="936104"/>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92500" lnSpcReduction="20000"/>
          </a:bodyPr>
          <a:lstStyle/>
          <a:p>
            <a:endParaRPr lang="en-GB" dirty="0" smtClean="0"/>
          </a:p>
          <a:p>
            <a:r>
              <a:rPr lang="en-GB" b="1" dirty="0" smtClean="0"/>
              <a:t>‘</a:t>
            </a:r>
            <a:r>
              <a:rPr lang="en-GB" b="1" dirty="0"/>
              <a:t>We in the West have become thoroughly pessimistic with regard to the possibility of overall progress in democratic institutions’.</a:t>
            </a:r>
            <a:r>
              <a:rPr lang="en-GB" dirty="0"/>
              <a:t> </a:t>
            </a:r>
          </a:p>
          <a:p>
            <a:r>
              <a:rPr lang="en-GB" dirty="0"/>
              <a:t> </a:t>
            </a:r>
          </a:p>
          <a:p>
            <a:r>
              <a:rPr lang="en-GB" dirty="0" smtClean="0"/>
              <a:t>However, </a:t>
            </a:r>
            <a:r>
              <a:rPr lang="en-GB" b="1" dirty="0"/>
              <a:t>‘good news has come’</a:t>
            </a:r>
            <a:r>
              <a:rPr lang="en-GB" dirty="0"/>
              <a:t>, the cause for optimism being the progressive collapse of the world’s dictatorships under the weight of their own inadequacies.  </a:t>
            </a:r>
          </a:p>
          <a:p>
            <a:r>
              <a:rPr lang="en-GB" dirty="0"/>
              <a:t>Fukuyama, </a:t>
            </a:r>
            <a:r>
              <a:rPr lang="en-GB" i="1" dirty="0"/>
              <a:t>The End of </a:t>
            </a:r>
            <a:r>
              <a:rPr lang="en-GB" i="1" dirty="0" err="1"/>
              <a:t>History</a:t>
            </a:r>
            <a:r>
              <a:rPr lang="en-GB" dirty="0" err="1"/>
              <a:t>,xiii</a:t>
            </a:r>
            <a:r>
              <a:rPr lang="en-GB" dirty="0"/>
              <a:t>.</a:t>
            </a:r>
          </a:p>
          <a:p>
            <a:endParaRPr lang="en-GB" dirty="0"/>
          </a:p>
        </p:txBody>
      </p:sp>
      <p:pic>
        <p:nvPicPr>
          <p:cNvPr id="4" name="Picture 3" descr="Fukuyama320.jpg"/>
          <p:cNvPicPr>
            <a:picLocks noChangeAspect="1"/>
          </p:cNvPicPr>
          <p:nvPr/>
        </p:nvPicPr>
        <p:blipFill>
          <a:blip r:embed="rId2" cstate="print"/>
          <a:stretch>
            <a:fillRect/>
          </a:stretch>
        </p:blipFill>
        <p:spPr>
          <a:xfrm>
            <a:off x="0" y="1"/>
            <a:ext cx="1191060" cy="1628800"/>
          </a:xfrm>
          <a:prstGeom prst="rect">
            <a:avLst/>
          </a:prstGeom>
        </p:spPr>
      </p:pic>
      <p:pic>
        <p:nvPicPr>
          <p:cNvPr id="5" name="Content Placeholder 3" descr="Fukuyama The End of History.jpeg"/>
          <p:cNvPicPr>
            <a:picLocks noChangeAspect="1"/>
          </p:cNvPicPr>
          <p:nvPr/>
        </p:nvPicPr>
        <p:blipFill>
          <a:blip r:embed="rId3" cstate="print"/>
          <a:stretch>
            <a:fillRect/>
          </a:stretch>
        </p:blipFill>
        <p:spPr>
          <a:xfrm>
            <a:off x="7876583" y="0"/>
            <a:ext cx="1267417" cy="1916832"/>
          </a:xfrm>
          <a:prstGeom prst="rect">
            <a:avLst/>
          </a:prstGeom>
        </p:spPr>
      </p:pic>
      <p:pic>
        <p:nvPicPr>
          <p:cNvPr id="6" name="Picture 5" descr="C:\Users\ablettm\AppData\Local\Microsoft\Windows\Temporary Internet Files\Content.Outlook\R41HOZLM\UWTSD Logo.jpg"/>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10000"/>
          </a:bodyPr>
          <a:lstStyle/>
          <a:p>
            <a:endParaRPr lang="en-GB" dirty="0" smtClean="0"/>
          </a:p>
          <a:p>
            <a:r>
              <a:rPr lang="en-GB" dirty="0" smtClean="0"/>
              <a:t>This </a:t>
            </a:r>
            <a:r>
              <a:rPr lang="en-GB" dirty="0"/>
              <a:t>is not to say that there were no geopolitical concerns. The outcome was indeed to be of benefit to hard American power – the beginning of the creation of </a:t>
            </a:r>
            <a:endParaRPr lang="en-GB" dirty="0" smtClean="0"/>
          </a:p>
          <a:p>
            <a:r>
              <a:rPr lang="en-GB" b="1" dirty="0" err="1" smtClean="0"/>
              <a:t>‘</a:t>
            </a:r>
            <a:r>
              <a:rPr lang="en-GB" b="1" dirty="0" err="1"/>
              <a:t>a</a:t>
            </a:r>
            <a:r>
              <a:rPr lang="en-GB" b="1" dirty="0"/>
              <a:t> ring of American bases’, which would enable ‘the US writ...to run everywhere’. </a:t>
            </a:r>
            <a:endParaRPr lang="en-GB" b="1" dirty="0" smtClean="0"/>
          </a:p>
          <a:p>
            <a:r>
              <a:rPr lang="en-GB" sz="2200" dirty="0" err="1" smtClean="0"/>
              <a:t>Kampfner</a:t>
            </a:r>
            <a:r>
              <a:rPr lang="en-GB" sz="2200" dirty="0" smtClean="0"/>
              <a:t>, </a:t>
            </a:r>
            <a:r>
              <a:rPr lang="en-GB" sz="2200" i="1" dirty="0" smtClean="0"/>
              <a:t>Blair’s Wars</a:t>
            </a:r>
            <a:r>
              <a:rPr lang="en-GB" sz="2200" dirty="0" smtClean="0"/>
              <a:t>, 25 </a:t>
            </a:r>
          </a:p>
          <a:p>
            <a:r>
              <a:rPr lang="en-GB" dirty="0" smtClean="0"/>
              <a:t>Yet </a:t>
            </a:r>
            <a:r>
              <a:rPr lang="en-GB" dirty="0"/>
              <a:t>this was a noble goal for what was good for America, as the Project for the New American Century proclaimed, was necessarily good for everyone.</a:t>
            </a:r>
            <a:endParaRPr lang="en-GB" dirty="0" smtClean="0"/>
          </a:p>
          <a:p>
            <a:endParaRPr lang="en-GB" dirty="0"/>
          </a:p>
        </p:txBody>
      </p:sp>
      <p:pic>
        <p:nvPicPr>
          <p:cNvPr id="4" name="Picture 3" descr="Fukuyama320.jpg"/>
          <p:cNvPicPr>
            <a:picLocks noChangeAspect="1"/>
          </p:cNvPicPr>
          <p:nvPr/>
        </p:nvPicPr>
        <p:blipFill>
          <a:blip r:embed="rId2" cstate="print"/>
          <a:stretch>
            <a:fillRect/>
          </a:stretch>
        </p:blipFill>
        <p:spPr>
          <a:xfrm>
            <a:off x="0" y="0"/>
            <a:ext cx="1187624" cy="1624101"/>
          </a:xfrm>
          <a:prstGeom prst="rect">
            <a:avLst/>
          </a:prstGeom>
        </p:spPr>
      </p:pic>
      <p:sp>
        <p:nvSpPr>
          <p:cNvPr id="5" name="Rectangle 4"/>
          <p:cNvSpPr/>
          <p:nvPr/>
        </p:nvSpPr>
        <p:spPr>
          <a:xfrm flipV="1">
            <a:off x="3850196" y="6741368"/>
            <a:ext cx="73732" cy="2308324"/>
          </a:xfrm>
          <a:prstGeom prst="rect">
            <a:avLst/>
          </a:prstGeom>
        </p:spPr>
        <p:txBody>
          <a:bodyPr wrap="square">
            <a:spAutoFit/>
          </a:bodyPr>
          <a:lstStyle/>
          <a:p>
            <a:r>
              <a:rPr lang="en-GB" dirty="0" smtClean="0"/>
              <a:t>FUKUYAMA</a:t>
            </a:r>
            <a:endParaRPr lang="en-GB" dirty="0"/>
          </a:p>
        </p:txBody>
      </p:sp>
      <p:pic>
        <p:nvPicPr>
          <p:cNvPr id="6" name="Picture 5" descr="C:\Users\ablettm\AppData\Local\Microsoft\Windows\Temporary Internet Files\Content.Outlook\R41HOZLM\UWTSD Logo.jpg"/>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732240" y="6065912"/>
            <a:ext cx="2016224" cy="792088"/>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Neoconservative Foreign Policy</a:t>
            </a:r>
            <a:endParaRPr lang="en-GB" dirty="0"/>
          </a:p>
        </p:txBody>
      </p:sp>
      <p:sp>
        <p:nvSpPr>
          <p:cNvPr id="3" name="Content Placeholder 2"/>
          <p:cNvSpPr>
            <a:spLocks noGrp="1"/>
          </p:cNvSpPr>
          <p:nvPr>
            <p:ph idx="1"/>
          </p:nvPr>
        </p:nvSpPr>
        <p:spPr/>
        <p:txBody>
          <a:bodyPr>
            <a:normAutofit/>
          </a:bodyPr>
          <a:lstStyle/>
          <a:p>
            <a:r>
              <a:rPr lang="en-GB" b="1" dirty="0" smtClean="0"/>
              <a:t>‘</a:t>
            </a:r>
            <a:r>
              <a:rPr lang="en-GB" b="1" dirty="0"/>
              <a:t>A precarious international order requires a stable, unified society at home; renewed emphasis on the Communist threat and on the Third World’s rejection of liberal values is needed to generate the requisite national allegiance and discipline’.</a:t>
            </a:r>
          </a:p>
          <a:p>
            <a:r>
              <a:rPr lang="en-GB" sz="1800" dirty="0" err="1" smtClean="0"/>
              <a:t>Steinfels</a:t>
            </a:r>
            <a:r>
              <a:rPr lang="en-GB" sz="1800" dirty="0" smtClean="0"/>
              <a:t>, Peter. </a:t>
            </a:r>
            <a:r>
              <a:rPr lang="en-GB" sz="1800" i="1" dirty="0" smtClean="0"/>
              <a:t>The Neoconservatives: The Origins of a Movement</a:t>
            </a:r>
            <a:r>
              <a:rPr lang="en-GB" sz="1800" dirty="0" smtClean="0"/>
              <a:t>. New York: Simon and Schuster, 2014, p. </a:t>
            </a:r>
            <a:r>
              <a:rPr lang="en-GB" sz="1800" dirty="0"/>
              <a:t>71.</a:t>
            </a:r>
          </a:p>
          <a:p>
            <a:endParaRPr lang="en-GB" dirty="0"/>
          </a:p>
        </p:txBody>
      </p:sp>
      <p:pic>
        <p:nvPicPr>
          <p:cNvPr id="4" name="Picture 3" descr="Peter Steinfels.jpg"/>
          <p:cNvPicPr>
            <a:picLocks noChangeAspect="1"/>
          </p:cNvPicPr>
          <p:nvPr/>
        </p:nvPicPr>
        <p:blipFill>
          <a:blip r:embed="rId2" cstate="print"/>
          <a:stretch>
            <a:fillRect/>
          </a:stretch>
        </p:blipFill>
        <p:spPr>
          <a:xfrm>
            <a:off x="7884368" y="5229199"/>
            <a:ext cx="1152128" cy="1600177"/>
          </a:xfrm>
          <a:prstGeom prst="rect">
            <a:avLst/>
          </a:prstGeom>
        </p:spPr>
      </p:pic>
    </p:spTree>
    <p:extLst>
      <p:ext uri="{BB962C8B-B14F-4D97-AF65-F5344CB8AC3E}">
        <p14:creationId xmlns:p14="http://schemas.microsoft.com/office/powerpoint/2010/main" xmlns="" val="1120423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Project for the New American Century</a:t>
            </a:r>
            <a:endParaRPr lang="en-GB" dirty="0"/>
          </a:p>
        </p:txBody>
      </p:sp>
      <p:sp>
        <p:nvSpPr>
          <p:cNvPr id="3" name="Content Placeholder 2"/>
          <p:cNvSpPr>
            <a:spLocks noGrp="1"/>
          </p:cNvSpPr>
          <p:nvPr>
            <p:ph idx="1"/>
          </p:nvPr>
        </p:nvSpPr>
        <p:spPr/>
        <p:txBody>
          <a:bodyPr>
            <a:normAutofit fontScale="55000" lnSpcReduction="20000"/>
          </a:bodyPr>
          <a:lstStyle/>
          <a:p>
            <a:r>
              <a:rPr lang="en-GB" dirty="0" smtClean="0"/>
              <a:t>Founded 1997.</a:t>
            </a:r>
          </a:p>
          <a:p>
            <a:r>
              <a:rPr lang="en-GB" dirty="0" smtClean="0"/>
              <a:t>Fukuyama was one of the original 25 </a:t>
            </a:r>
            <a:r>
              <a:rPr lang="en-GB" dirty="0" err="1" smtClean="0"/>
              <a:t>signaturees</a:t>
            </a:r>
            <a:r>
              <a:rPr lang="en-GB" dirty="0" smtClean="0"/>
              <a:t>.</a:t>
            </a:r>
          </a:p>
          <a:p>
            <a:r>
              <a:rPr lang="en-GB" dirty="0" smtClean="0"/>
              <a:t>Chairman</a:t>
            </a:r>
            <a:r>
              <a:rPr lang="en-GB" dirty="0"/>
              <a:t>, </a:t>
            </a:r>
            <a:r>
              <a:rPr lang="en-GB" b="1" dirty="0"/>
              <a:t>William </a:t>
            </a:r>
            <a:r>
              <a:rPr lang="en-GB" b="1" dirty="0" err="1" smtClean="0"/>
              <a:t>Kristol</a:t>
            </a:r>
            <a:r>
              <a:rPr lang="en-GB" b="1" dirty="0" smtClean="0"/>
              <a:t> was son of </a:t>
            </a:r>
            <a:r>
              <a:rPr lang="en-GB" b="1" dirty="0"/>
              <a:t>Gertrude </a:t>
            </a:r>
            <a:r>
              <a:rPr lang="en-GB" b="1" dirty="0" err="1"/>
              <a:t>Himmelfarb</a:t>
            </a:r>
            <a:r>
              <a:rPr lang="en-GB" b="1" dirty="0"/>
              <a:t>, </a:t>
            </a:r>
            <a:endParaRPr lang="en-GB" dirty="0"/>
          </a:p>
          <a:p>
            <a:r>
              <a:rPr lang="en-GB" dirty="0"/>
              <a:t> </a:t>
            </a:r>
          </a:p>
          <a:p>
            <a:endParaRPr lang="en-GB" dirty="0" smtClean="0"/>
          </a:p>
          <a:p>
            <a:r>
              <a:rPr lang="en-GB" dirty="0" smtClean="0"/>
              <a:t>The Project was </a:t>
            </a:r>
          </a:p>
          <a:p>
            <a:r>
              <a:rPr lang="en-GB" b="1" dirty="0" smtClean="0"/>
              <a:t>‘</a:t>
            </a:r>
            <a:r>
              <a:rPr lang="en-GB" b="1" dirty="0"/>
              <a:t>dedicated to a few fundamental propositions: that American leadership is good both for America and for the world; and that such leadership requires military strength, diplomatic energy and commitment to moral principle’, </a:t>
            </a:r>
            <a:endParaRPr lang="en-GB" b="1" dirty="0" smtClean="0"/>
          </a:p>
          <a:p>
            <a:r>
              <a:rPr lang="en-GB" dirty="0" smtClean="0"/>
              <a:t>and it intended to </a:t>
            </a:r>
          </a:p>
          <a:p>
            <a:r>
              <a:rPr lang="en-GB" b="1" dirty="0" smtClean="0"/>
              <a:t>‘</a:t>
            </a:r>
            <a:r>
              <a:rPr lang="en-GB" b="1" dirty="0"/>
              <a:t>strive to rally support for a vigorous and principled policy of American international involvement...’.</a:t>
            </a:r>
            <a:r>
              <a:rPr lang="en-GB" dirty="0"/>
              <a:t> </a:t>
            </a:r>
          </a:p>
          <a:p>
            <a:endParaRPr lang="en-GB" sz="2900" dirty="0" smtClean="0"/>
          </a:p>
          <a:p>
            <a:r>
              <a:rPr lang="en-GB" sz="2900" dirty="0" smtClean="0"/>
              <a:t>The </a:t>
            </a:r>
            <a:r>
              <a:rPr lang="en-GB" sz="2900" dirty="0"/>
              <a:t>Project for the New American Century, archived copy from 9 June 2013, </a:t>
            </a:r>
            <a:r>
              <a:rPr lang="en-GB" sz="2900" u="sng" dirty="0">
                <a:hlinkClick r:id="rId2"/>
              </a:rPr>
              <a:t>https://web.archive.org/web/20130609154959/http://www.newamericancentury.org/</a:t>
            </a:r>
            <a:r>
              <a:rPr lang="en-GB" sz="2900" u="sng" dirty="0"/>
              <a:t>, </a:t>
            </a:r>
            <a:endParaRPr lang="en-GB" sz="2900" dirty="0"/>
          </a:p>
          <a:p>
            <a:r>
              <a:rPr lang="en-GB" sz="2900" dirty="0"/>
              <a:t>accessed 24 July 2014.</a:t>
            </a:r>
          </a:p>
          <a:p>
            <a:endParaRPr lang="en-GB" dirty="0"/>
          </a:p>
        </p:txBody>
      </p:sp>
      <p:pic>
        <p:nvPicPr>
          <p:cNvPr id="4" name="Picture 3" descr="William Kristol_by_Gage_Skidmore.jpg"/>
          <p:cNvPicPr>
            <a:picLocks noChangeAspect="1"/>
          </p:cNvPicPr>
          <p:nvPr/>
        </p:nvPicPr>
        <p:blipFill>
          <a:blip r:embed="rId3" cstate="print"/>
          <a:stretch>
            <a:fillRect/>
          </a:stretch>
        </p:blipFill>
        <p:spPr>
          <a:xfrm>
            <a:off x="7236296" y="764704"/>
            <a:ext cx="1727611" cy="2204864"/>
          </a:xfrm>
          <a:prstGeom prst="rect">
            <a:avLst/>
          </a:prstGeom>
        </p:spPr>
      </p:pic>
      <p:pic>
        <p:nvPicPr>
          <p:cNvPr id="5" name="Picture 4" descr="C:\Users\ablettm\AppData\Local\Microsoft\Windows\Temporary Internet Files\Content.Outlook\R41HOZLM\UWTSD Logo.jpg"/>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Iraq</a:t>
            </a:r>
            <a:endParaRPr lang="en-GB" dirty="0"/>
          </a:p>
        </p:txBody>
      </p:sp>
      <p:sp>
        <p:nvSpPr>
          <p:cNvPr id="3" name="Content Placeholder 2"/>
          <p:cNvSpPr>
            <a:spLocks noGrp="1"/>
          </p:cNvSpPr>
          <p:nvPr>
            <p:ph idx="1"/>
          </p:nvPr>
        </p:nvSpPr>
        <p:spPr/>
        <p:txBody>
          <a:bodyPr>
            <a:normAutofit lnSpcReduction="10000"/>
          </a:bodyPr>
          <a:lstStyle/>
          <a:p>
            <a:r>
              <a:rPr lang="en-GB" sz="2200" dirty="0"/>
              <a:t>From the outset the Project </a:t>
            </a:r>
            <a:r>
              <a:rPr lang="en-GB" sz="2200" dirty="0" smtClean="0"/>
              <a:t>for the New American Century campaigned </a:t>
            </a:r>
            <a:r>
              <a:rPr lang="en-GB" sz="2200" dirty="0"/>
              <a:t>actively for an invasion of Iraq. </a:t>
            </a:r>
            <a:endParaRPr lang="en-GB" sz="2200" dirty="0" smtClean="0"/>
          </a:p>
          <a:p>
            <a:r>
              <a:rPr lang="en-GB" sz="2200" dirty="0" smtClean="0"/>
              <a:t>A memorandum </a:t>
            </a:r>
            <a:r>
              <a:rPr lang="en-GB" sz="2200" dirty="0"/>
              <a:t>of 7 January </a:t>
            </a:r>
            <a:r>
              <a:rPr lang="en-GB" sz="2200" dirty="0" smtClean="0"/>
              <a:t>1999: </a:t>
            </a:r>
          </a:p>
          <a:p>
            <a:r>
              <a:rPr lang="en-GB" b="1" dirty="0" smtClean="0"/>
              <a:t>‘</a:t>
            </a:r>
            <a:r>
              <a:rPr lang="en-GB" b="1" dirty="0"/>
              <a:t>Now that the dust has settled from the 70-hour aerial attack on Iraq, it has become clear that the only solution for the threat Iraq poses is to remove Saddam’.</a:t>
            </a:r>
            <a:r>
              <a:rPr lang="en-GB" dirty="0"/>
              <a:t> </a:t>
            </a:r>
          </a:p>
          <a:p>
            <a:r>
              <a:rPr lang="en-GB" sz="2100" dirty="0"/>
              <a:t>Mark </a:t>
            </a:r>
            <a:r>
              <a:rPr lang="en-GB" sz="2100" dirty="0" err="1"/>
              <a:t>Lagon</a:t>
            </a:r>
            <a:r>
              <a:rPr lang="en-GB" sz="2100" dirty="0"/>
              <a:t>, ‘Memorandum to Opinion Leaders’, The Project for the New American Century, January 7, 1999, </a:t>
            </a:r>
            <a:r>
              <a:rPr lang="en-GB" sz="2100" u="sng" dirty="0">
                <a:hlinkClick r:id="rId2"/>
              </a:rPr>
              <a:t>https://web.archive.org/web/20130609165624/http://www.newamericancentury.org/iraqjan0799.htm</a:t>
            </a:r>
            <a:r>
              <a:rPr lang="en-GB" sz="2100" dirty="0"/>
              <a:t>, accessed 24 July 2014.</a:t>
            </a:r>
          </a:p>
          <a:p>
            <a:endParaRPr lang="en-GB" dirty="0"/>
          </a:p>
        </p:txBody>
      </p:sp>
      <p:pic>
        <p:nvPicPr>
          <p:cNvPr id="4" name="Picture 3" descr="Saddam_Hussain_Iran-Iraqi_war_1980s.jpg"/>
          <p:cNvPicPr>
            <a:picLocks noChangeAspect="1"/>
          </p:cNvPicPr>
          <p:nvPr/>
        </p:nvPicPr>
        <p:blipFill>
          <a:blip r:embed="rId3" cstate="print"/>
          <a:stretch>
            <a:fillRect/>
          </a:stretch>
        </p:blipFill>
        <p:spPr>
          <a:xfrm>
            <a:off x="7100579" y="0"/>
            <a:ext cx="2043421" cy="1475804"/>
          </a:xfrm>
          <a:prstGeom prst="rect">
            <a:avLst/>
          </a:prstGeom>
        </p:spPr>
      </p:pic>
      <p:pic>
        <p:nvPicPr>
          <p:cNvPr id="5" name="Picture 4" descr="C:\Users\ablettm\AppData\Local\Microsoft\Windows\Temporary Internet Files\Content.Outlook\R41HOZLM\UWTSD Logo.jpg"/>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dirty="0" smtClean="0"/>
              <a:t>Forcing history – the forward strategy</a:t>
            </a:r>
            <a:endParaRPr lang="en-GB" sz="3200" dirty="0"/>
          </a:p>
        </p:txBody>
      </p:sp>
      <p:sp>
        <p:nvSpPr>
          <p:cNvPr id="3" name="Content Placeholder 2"/>
          <p:cNvSpPr>
            <a:spLocks noGrp="1"/>
          </p:cNvSpPr>
          <p:nvPr>
            <p:ph idx="1"/>
          </p:nvPr>
        </p:nvSpPr>
        <p:spPr/>
        <p:txBody>
          <a:bodyPr>
            <a:normAutofit/>
          </a:bodyPr>
          <a:lstStyle/>
          <a:p>
            <a:r>
              <a:rPr lang="en-GB" dirty="0" smtClean="0"/>
              <a:t>November </a:t>
            </a:r>
            <a:r>
              <a:rPr lang="en-GB" dirty="0"/>
              <a:t>2003, after the invasion of Iraq, George W. Bush gave the first of  series of speeches in which he announced a few </a:t>
            </a:r>
            <a:r>
              <a:rPr lang="en-GB" b="1" dirty="0"/>
              <a:t>‘forward strategy’ </a:t>
            </a:r>
            <a:r>
              <a:rPr lang="en-GB" dirty="0"/>
              <a:t>intended to promote democracy in the middle east as the only sure guarantor of peace. </a:t>
            </a:r>
            <a:endParaRPr lang="en-GB" dirty="0" smtClean="0"/>
          </a:p>
          <a:p>
            <a:r>
              <a:rPr lang="en-GB" dirty="0" smtClean="0"/>
              <a:t> </a:t>
            </a:r>
          </a:p>
          <a:p>
            <a:r>
              <a:rPr lang="en-GB" sz="1500" dirty="0"/>
              <a:t>‘Bush demands Mid-East democracy’, BBC News 6 November 2003, </a:t>
            </a:r>
            <a:r>
              <a:rPr lang="en-GB" sz="1500" u="sng" dirty="0">
                <a:hlinkClick r:id="rId2"/>
              </a:rPr>
              <a:t>http://news.bbc.co.uk/1/hi/world/middle_east/3248119.stm</a:t>
            </a:r>
            <a:r>
              <a:rPr lang="en-GB" sz="1500" dirty="0"/>
              <a:t> [accessed 25 April 2015]</a:t>
            </a:r>
          </a:p>
          <a:p>
            <a:endParaRPr lang="en-GB" dirty="0"/>
          </a:p>
        </p:txBody>
      </p:sp>
      <p:pic>
        <p:nvPicPr>
          <p:cNvPr id="4" name="Picture 3" descr="George W Bush.jpg"/>
          <p:cNvPicPr>
            <a:picLocks noChangeAspect="1"/>
          </p:cNvPicPr>
          <p:nvPr/>
        </p:nvPicPr>
        <p:blipFill>
          <a:blip r:embed="rId3" cstate="print"/>
          <a:stretch>
            <a:fillRect/>
          </a:stretch>
        </p:blipFill>
        <p:spPr>
          <a:xfrm>
            <a:off x="6804248" y="1"/>
            <a:ext cx="2339752" cy="1317901"/>
          </a:xfrm>
          <a:prstGeom prst="rect">
            <a:avLst/>
          </a:prstGeom>
        </p:spPr>
      </p:pic>
      <p:pic>
        <p:nvPicPr>
          <p:cNvPr id="5" name="Picture 4" descr="C:\Users\ablettm\AppData\Local\Microsoft\Windows\Temporary Internet Files\Content.Outlook\R41HOZLM\UWTSD Logo.jpg"/>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Can the pace of history be forced?</a:t>
            </a:r>
            <a:endParaRPr lang="en-GB" dirty="0"/>
          </a:p>
        </p:txBody>
      </p:sp>
      <p:sp>
        <p:nvSpPr>
          <p:cNvPr id="3" name="Content Placeholder 2"/>
          <p:cNvSpPr>
            <a:spLocks noGrp="1"/>
          </p:cNvSpPr>
          <p:nvPr>
            <p:ph idx="1"/>
          </p:nvPr>
        </p:nvSpPr>
        <p:spPr/>
        <p:txBody>
          <a:bodyPr>
            <a:normAutofit fontScale="70000" lnSpcReduction="20000"/>
          </a:bodyPr>
          <a:lstStyle/>
          <a:p>
            <a:pPr>
              <a:buNone/>
            </a:pPr>
            <a:r>
              <a:rPr lang="en-GB" dirty="0" smtClean="0"/>
              <a:t>In </a:t>
            </a:r>
            <a:r>
              <a:rPr lang="en-GB" dirty="0"/>
              <a:t>1917 Lenin was distinguished from many of his fellows by his belief that Russia, which was hardly ready for a transition to the dictatorship of the proletariat, might still be pushed into revolution. </a:t>
            </a:r>
          </a:p>
          <a:p>
            <a:pPr>
              <a:buNone/>
            </a:pPr>
            <a:r>
              <a:rPr lang="en-GB" dirty="0"/>
              <a:t> </a:t>
            </a:r>
          </a:p>
          <a:p>
            <a:pPr>
              <a:buNone/>
            </a:pPr>
            <a:r>
              <a:rPr lang="en-GB" dirty="0" smtClean="0"/>
              <a:t>This was the essence of Lenin’s argument in 1902, when he attacked social democrats for being diverted into reformism and instead argued for the creation of a revolutionary vanguard in order to promote revolution, rather than wait for it. </a:t>
            </a:r>
          </a:p>
          <a:p>
            <a:endParaRPr lang="en-GB" dirty="0" smtClean="0"/>
          </a:p>
          <a:p>
            <a:r>
              <a:rPr lang="en-GB" dirty="0" smtClean="0"/>
              <a:t>Lenin, Vladimir </a:t>
            </a:r>
            <a:r>
              <a:rPr lang="en-GB" dirty="0" err="1" smtClean="0"/>
              <a:t>Ilyich,’What</a:t>
            </a:r>
            <a:r>
              <a:rPr lang="en-GB" dirty="0" smtClean="0"/>
              <a:t> is to be Done?’, in </a:t>
            </a:r>
            <a:r>
              <a:rPr lang="en-GB" i="1" dirty="0" smtClean="0"/>
              <a:t>Essential Works of Lenin</a:t>
            </a:r>
            <a:r>
              <a:rPr lang="en-GB" dirty="0" smtClean="0"/>
              <a:t> (no place: </a:t>
            </a:r>
            <a:r>
              <a:rPr lang="en-GB" dirty="0" err="1" smtClean="0"/>
              <a:t>bn</a:t>
            </a:r>
            <a:r>
              <a:rPr lang="en-GB" dirty="0" smtClean="0"/>
              <a:t> publishing 2015), pp. 54-175 (p. 137).</a:t>
            </a:r>
          </a:p>
          <a:p>
            <a:endParaRPr lang="en-GB" dirty="0" smtClean="0"/>
          </a:p>
          <a:p>
            <a:pPr>
              <a:buNone/>
            </a:pPr>
            <a:r>
              <a:rPr lang="en-GB" dirty="0" smtClean="0"/>
              <a:t>The </a:t>
            </a:r>
            <a:r>
              <a:rPr lang="en-GB" dirty="0"/>
              <a:t>notion of forced </a:t>
            </a:r>
            <a:r>
              <a:rPr lang="en-GB" dirty="0" smtClean="0"/>
              <a:t>historical change is then Leninist</a:t>
            </a:r>
            <a:r>
              <a:rPr lang="en-GB" dirty="0"/>
              <a:t>.</a:t>
            </a:r>
          </a:p>
          <a:p>
            <a:r>
              <a:rPr lang="en-GB" dirty="0"/>
              <a:t> </a:t>
            </a:r>
          </a:p>
          <a:p>
            <a:endParaRPr lang="en-GB" dirty="0"/>
          </a:p>
        </p:txBody>
      </p:sp>
      <p:pic>
        <p:nvPicPr>
          <p:cNvPr id="4" name="Picture 3" descr="Lenin 2.jpg"/>
          <p:cNvPicPr>
            <a:picLocks noChangeAspect="1"/>
          </p:cNvPicPr>
          <p:nvPr/>
        </p:nvPicPr>
        <p:blipFill>
          <a:blip r:embed="rId2" cstate="print"/>
          <a:stretch>
            <a:fillRect/>
          </a:stretch>
        </p:blipFill>
        <p:spPr>
          <a:xfrm>
            <a:off x="7236296" y="4950296"/>
            <a:ext cx="1907704" cy="1907704"/>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92500" lnSpcReduction="20000"/>
          </a:bodyPr>
          <a:lstStyle/>
          <a:p>
            <a:endParaRPr lang="en-GB" dirty="0" smtClean="0"/>
          </a:p>
          <a:p>
            <a:r>
              <a:rPr lang="en-GB" dirty="0" smtClean="0"/>
              <a:t>The notion of forced regime change as formulated by the neoconservatives then becomes Leninist.</a:t>
            </a:r>
          </a:p>
          <a:p>
            <a:r>
              <a:rPr lang="en-GB" dirty="0" smtClean="0"/>
              <a:t> </a:t>
            </a:r>
          </a:p>
          <a:p>
            <a:r>
              <a:rPr lang="en-GB" b="1" dirty="0" smtClean="0"/>
              <a:t>The guiding ideology behind neoconservative foreign policy may then be described as what </a:t>
            </a:r>
            <a:r>
              <a:rPr lang="en-GB" b="1" dirty="0" err="1" smtClean="0"/>
              <a:t>Jowitt</a:t>
            </a:r>
            <a:r>
              <a:rPr lang="en-GB" b="1" dirty="0" smtClean="0"/>
              <a:t> called ‘Marx-Fukuyama’. </a:t>
            </a:r>
            <a:endParaRPr lang="en-GB" dirty="0" smtClean="0"/>
          </a:p>
          <a:p>
            <a:r>
              <a:rPr lang="en-GB" sz="2200" dirty="0" smtClean="0"/>
              <a:t>Kenneth, </a:t>
            </a:r>
            <a:r>
              <a:rPr lang="en-GB" sz="2200" dirty="0" err="1" smtClean="0"/>
              <a:t>Jowitt</a:t>
            </a:r>
            <a:r>
              <a:rPr lang="en-GB" sz="2200" dirty="0" smtClean="0"/>
              <a:t>, </a:t>
            </a:r>
            <a:r>
              <a:rPr lang="en-GB" sz="2200" i="1" dirty="0" smtClean="0"/>
              <a:t>New World Disorder: The Leninist Extinction</a:t>
            </a:r>
            <a:r>
              <a:rPr lang="en-GB" sz="2200" dirty="0" smtClean="0"/>
              <a:t>. Berkeley: University of California Press, 1992, 88.</a:t>
            </a:r>
          </a:p>
          <a:p>
            <a:r>
              <a:rPr lang="en-GB" sz="2200" dirty="0" err="1" smtClean="0"/>
              <a:t>Jowitt</a:t>
            </a:r>
            <a:r>
              <a:rPr lang="en-GB" sz="2200" dirty="0" smtClean="0"/>
              <a:t>, ‘Rage, Hubris and Regime Change’, 38.</a:t>
            </a:r>
          </a:p>
          <a:p>
            <a:endParaRPr lang="en-GB" dirty="0" smtClean="0"/>
          </a:p>
          <a:p>
            <a:endParaRPr lang="en-GB" dirty="0" smtClean="0"/>
          </a:p>
          <a:p>
            <a:endParaRPr lang="en-GB" dirty="0" smtClean="0"/>
          </a:p>
          <a:p>
            <a:endParaRPr lang="en-GB" dirty="0"/>
          </a:p>
        </p:txBody>
      </p:sp>
      <p:pic>
        <p:nvPicPr>
          <p:cNvPr id="4" name="Picture 3" descr="George W Bush.jpg"/>
          <p:cNvPicPr>
            <a:picLocks noChangeAspect="1"/>
          </p:cNvPicPr>
          <p:nvPr/>
        </p:nvPicPr>
        <p:blipFill>
          <a:blip r:embed="rId2" cstate="print"/>
          <a:stretch>
            <a:fillRect/>
          </a:stretch>
        </p:blipFill>
        <p:spPr>
          <a:xfrm>
            <a:off x="2987824" y="0"/>
            <a:ext cx="2771800" cy="1561259"/>
          </a:xfrm>
          <a:prstGeom prst="rect">
            <a:avLst/>
          </a:prstGeom>
        </p:spPr>
      </p:pic>
      <p:pic>
        <p:nvPicPr>
          <p:cNvPr id="5" name="Picture 4" descr="Lenin 3.jpg"/>
          <p:cNvPicPr>
            <a:picLocks noChangeAspect="1"/>
          </p:cNvPicPr>
          <p:nvPr/>
        </p:nvPicPr>
        <p:blipFill>
          <a:blip r:embed="rId3" cstate="print"/>
          <a:stretch>
            <a:fillRect/>
          </a:stretch>
        </p:blipFill>
        <p:spPr>
          <a:xfrm>
            <a:off x="5724128" y="0"/>
            <a:ext cx="2489076" cy="1551290"/>
          </a:xfrm>
          <a:prstGeom prst="rect">
            <a:avLst/>
          </a:prstGeom>
        </p:spPr>
      </p:pic>
      <p:pic>
        <p:nvPicPr>
          <p:cNvPr id="6" name="Picture 5" descr="C:\Users\ablettm\AppData\Local\Microsoft\Windows\Temporary Internet Files\Content.Outlook\R41HOZLM\UWTSD Logo.jpg"/>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Fukuyama’s critique of the Iraq invasion</a:t>
            </a:r>
            <a:endParaRPr lang="en-GB" dirty="0"/>
          </a:p>
        </p:txBody>
      </p:sp>
      <p:sp>
        <p:nvSpPr>
          <p:cNvPr id="3" name="Content Placeholder 2"/>
          <p:cNvSpPr>
            <a:spLocks noGrp="1"/>
          </p:cNvSpPr>
          <p:nvPr>
            <p:ph idx="1"/>
          </p:nvPr>
        </p:nvSpPr>
        <p:spPr/>
        <p:txBody>
          <a:bodyPr>
            <a:normAutofit fontScale="85000" lnSpcReduction="20000"/>
          </a:bodyPr>
          <a:lstStyle/>
          <a:p>
            <a:endParaRPr lang="en-GB" dirty="0" smtClean="0"/>
          </a:p>
          <a:p>
            <a:r>
              <a:rPr lang="en-GB" dirty="0" smtClean="0"/>
              <a:t>Fukuyama </a:t>
            </a:r>
            <a:r>
              <a:rPr lang="en-GB" dirty="0"/>
              <a:t>had developed his own doubts about the wisdom of invading Iraq prior to the war, and finally repudiated his connections with the neoconservatives in 2004, when it became clear that the invasion had been a spectacular failure.</a:t>
            </a:r>
          </a:p>
          <a:p>
            <a:r>
              <a:rPr lang="en-GB" dirty="0"/>
              <a:t>Fukuyama, </a:t>
            </a:r>
            <a:r>
              <a:rPr lang="en-GB" i="1" dirty="0"/>
              <a:t>After the </a:t>
            </a:r>
            <a:r>
              <a:rPr lang="en-GB" i="1" dirty="0" err="1"/>
              <a:t>Neocons</a:t>
            </a:r>
            <a:r>
              <a:rPr lang="en-GB" dirty="0"/>
              <a:t>, viii-ix.</a:t>
            </a:r>
          </a:p>
          <a:p>
            <a:r>
              <a:rPr lang="en-GB" b="1" dirty="0"/>
              <a:t>The neoconservatives, in his view, had repudiated their own principles, entering into the social engineering they hated on a nationwide scale on the other side of the world.</a:t>
            </a:r>
            <a:endParaRPr lang="en-GB" dirty="0"/>
          </a:p>
          <a:p>
            <a:r>
              <a:rPr lang="en-GB" dirty="0"/>
              <a:t>Fukuyama, </a:t>
            </a:r>
            <a:r>
              <a:rPr lang="en-GB" i="1" dirty="0"/>
              <a:t>After the </a:t>
            </a:r>
            <a:r>
              <a:rPr lang="en-GB" i="1" dirty="0" err="1"/>
              <a:t>Neocons</a:t>
            </a:r>
            <a:r>
              <a:rPr lang="en-GB" dirty="0"/>
              <a:t>, 6.</a:t>
            </a:r>
          </a:p>
          <a:p>
            <a:endParaRPr lang="en-GB" dirty="0"/>
          </a:p>
        </p:txBody>
      </p:sp>
      <p:pic>
        <p:nvPicPr>
          <p:cNvPr id="4" name="Picture 3" descr="Fukuyama320.jpg"/>
          <p:cNvPicPr>
            <a:picLocks noChangeAspect="1"/>
          </p:cNvPicPr>
          <p:nvPr/>
        </p:nvPicPr>
        <p:blipFill>
          <a:blip r:embed="rId2" cstate="print"/>
          <a:stretch>
            <a:fillRect/>
          </a:stretch>
        </p:blipFill>
        <p:spPr>
          <a:xfrm>
            <a:off x="0" y="0"/>
            <a:ext cx="1115616" cy="1525629"/>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372200" y="5805264"/>
            <a:ext cx="2016224" cy="792088"/>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Implementing Universal History in Iraq -  </a:t>
            </a:r>
            <a:r>
              <a:rPr lang="en-GB" dirty="0" err="1" smtClean="0"/>
              <a:t>Neoliberalism</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 </a:t>
            </a:r>
          </a:p>
          <a:p>
            <a:r>
              <a:rPr lang="en-GB" dirty="0" smtClean="0"/>
              <a:t>Paul Bremer set about disbanding the organs of state, the Baath Party and the army and instituting a policy of neo-liberal privatisation</a:t>
            </a:r>
            <a:r>
              <a:rPr lang="en-GB" b="1" dirty="0" smtClean="0"/>
              <a:t>, </a:t>
            </a:r>
          </a:p>
          <a:p>
            <a:r>
              <a:rPr lang="en-GB" b="1" dirty="0" smtClean="0"/>
              <a:t>‘the switch from value-destroying public enterprises to value-creating private ones’, which would then, he hoped, provide a foundation for a free, democratic system.</a:t>
            </a:r>
            <a:r>
              <a:rPr lang="en-GB" dirty="0" smtClean="0"/>
              <a:t> </a:t>
            </a:r>
          </a:p>
          <a:p>
            <a:r>
              <a:rPr lang="en-GB" dirty="0" smtClean="0"/>
              <a:t> </a:t>
            </a:r>
          </a:p>
          <a:p>
            <a:r>
              <a:rPr lang="en-GB" sz="2600" dirty="0" smtClean="0"/>
              <a:t>L. Paul Bremer III, ‘Operation Iraqi Prosperity’, </a:t>
            </a:r>
            <a:r>
              <a:rPr lang="en-GB" sz="2600" i="1" dirty="0" smtClean="0"/>
              <a:t>Wall Street Journal</a:t>
            </a:r>
            <a:r>
              <a:rPr lang="en-GB" sz="2600" dirty="0" smtClean="0"/>
              <a:t>, 20 June 2003, </a:t>
            </a:r>
            <a:r>
              <a:rPr lang="en-GB" sz="2600" u="sng" dirty="0" smtClean="0">
                <a:hlinkClick r:id="rId2"/>
              </a:rPr>
              <a:t>http://online.wsj.com/news/articles/SB105606663932885100</a:t>
            </a:r>
            <a:r>
              <a:rPr lang="en-GB" sz="2600" dirty="0" smtClean="0"/>
              <a:t> [accessed 14 October 2014]; see also Fukuyama, </a:t>
            </a:r>
            <a:r>
              <a:rPr lang="en-GB" sz="2600" i="1" dirty="0" smtClean="0"/>
              <a:t>After the </a:t>
            </a:r>
            <a:r>
              <a:rPr lang="en-GB" sz="2600" i="1" dirty="0" err="1" smtClean="0"/>
              <a:t>Neocons</a:t>
            </a:r>
            <a:r>
              <a:rPr lang="en-GB" sz="2600" dirty="0" smtClean="0"/>
              <a:t>, 8.</a:t>
            </a:r>
          </a:p>
          <a:p>
            <a:endParaRPr lang="en-GB" dirty="0"/>
          </a:p>
        </p:txBody>
      </p:sp>
      <p:pic>
        <p:nvPicPr>
          <p:cNvPr id="4" name="Picture 3" descr="Paul Bremer.jpg"/>
          <p:cNvPicPr>
            <a:picLocks noChangeAspect="1"/>
          </p:cNvPicPr>
          <p:nvPr/>
        </p:nvPicPr>
        <p:blipFill>
          <a:blip r:embed="rId3" cstate="print"/>
          <a:stretch>
            <a:fillRect/>
          </a:stretch>
        </p:blipFill>
        <p:spPr>
          <a:xfrm>
            <a:off x="7452320" y="5243581"/>
            <a:ext cx="1368152" cy="1614419"/>
          </a:xfrm>
          <a:prstGeom prst="rect">
            <a:avLst/>
          </a:prstGeom>
        </p:spPr>
      </p:pic>
      <p:pic>
        <p:nvPicPr>
          <p:cNvPr id="5" name="Picture 4" descr="C:\Users\ablettm\AppData\Local\Microsoft\Windows\Temporary Internet Files\Content.Outlook\R41HOZLM\UWTSD Logo.jpg"/>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Implementing Universal History</a:t>
            </a:r>
            <a:endParaRPr lang="en-GB" dirty="0"/>
          </a:p>
        </p:txBody>
      </p:sp>
      <p:sp>
        <p:nvSpPr>
          <p:cNvPr id="3" name="Content Placeholder 2"/>
          <p:cNvSpPr>
            <a:spLocks noGrp="1"/>
          </p:cNvSpPr>
          <p:nvPr>
            <p:ph idx="1"/>
          </p:nvPr>
        </p:nvSpPr>
        <p:spPr/>
        <p:txBody>
          <a:bodyPr>
            <a:normAutofit fontScale="62500" lnSpcReduction="20000"/>
          </a:bodyPr>
          <a:lstStyle/>
          <a:p>
            <a:endParaRPr lang="en-GB" dirty="0" smtClean="0"/>
          </a:p>
          <a:p>
            <a:r>
              <a:rPr lang="en-GB" dirty="0" smtClean="0"/>
              <a:t>An American expert on democracy sent to southern Iraq, nine months after the US invasion of 2003, to discuss ‘capacity building’ with the members of a provincial council: </a:t>
            </a:r>
          </a:p>
          <a:p>
            <a:r>
              <a:rPr lang="en-GB" dirty="0" smtClean="0"/>
              <a:t>“</a:t>
            </a:r>
            <a:r>
              <a:rPr lang="en-GB" b="1" dirty="0" smtClean="0"/>
              <a:t>Welcome to your new democracy’, he said, as he began displaying PowerPoint slides of the administrative structure the Americans had designed. “I have met you before. I have met you in Cambodia I have met you in Russia. I have met you in Nigeria’. </a:t>
            </a:r>
          </a:p>
          <a:p>
            <a:r>
              <a:rPr lang="en-GB" dirty="0" smtClean="0"/>
              <a:t>At which point, we are told. Two members of the council walked out. </a:t>
            </a:r>
            <a:r>
              <a:rPr lang="en-GB" i="1" dirty="0" smtClean="0"/>
              <a:t>For an expert on democracy, democratic politics is the same everywhere…Democracy is base on a model, an original idea, that can be copied from one place to the next. </a:t>
            </a:r>
          </a:p>
          <a:p>
            <a:endParaRPr lang="en-GB" dirty="0" smtClean="0"/>
          </a:p>
          <a:p>
            <a:r>
              <a:rPr lang="en-GB" sz="2500" dirty="0" smtClean="0"/>
              <a:t>The anecdote from Rory Stewart (pictured), </a:t>
            </a:r>
            <a:r>
              <a:rPr lang="en-GB" sz="2500" i="1" dirty="0" smtClean="0"/>
              <a:t>Occupational Hazards: My Time Governing in Iraq</a:t>
            </a:r>
            <a:r>
              <a:rPr lang="en-GB" sz="2500" dirty="0" smtClean="0"/>
              <a:t> (London: Picador, 2006) p. 280 is cited in Timothy Mitchell, </a:t>
            </a:r>
            <a:r>
              <a:rPr lang="en-GB" sz="2500" i="1" dirty="0" smtClean="0"/>
              <a:t>Carbon Democracy: Political Power in the Age of Oil</a:t>
            </a:r>
            <a:r>
              <a:rPr lang="en-GB" sz="2500" dirty="0" smtClean="0"/>
              <a:t> (</a:t>
            </a:r>
            <a:r>
              <a:rPr lang="en-GB" sz="2500" dirty="0" err="1" smtClean="0"/>
              <a:t>Lonon</a:t>
            </a:r>
            <a:r>
              <a:rPr lang="en-GB" sz="2500" dirty="0" smtClean="0"/>
              <a:t>: Verso, 2011), p. 2.</a:t>
            </a:r>
          </a:p>
          <a:p>
            <a:r>
              <a:rPr lang="en-GB" dirty="0" smtClean="0"/>
              <a:t> </a:t>
            </a:r>
          </a:p>
          <a:p>
            <a:endParaRPr lang="en-GB" dirty="0"/>
          </a:p>
        </p:txBody>
      </p:sp>
      <p:pic>
        <p:nvPicPr>
          <p:cNvPr id="4" name="Picture 3" descr="Rory_Stewart_MP.jpg"/>
          <p:cNvPicPr>
            <a:picLocks noChangeAspect="1"/>
          </p:cNvPicPr>
          <p:nvPr/>
        </p:nvPicPr>
        <p:blipFill>
          <a:blip r:embed="rId2" cstate="print"/>
          <a:stretch>
            <a:fillRect/>
          </a:stretch>
        </p:blipFill>
        <p:spPr>
          <a:xfrm>
            <a:off x="7164288" y="5538706"/>
            <a:ext cx="1979712" cy="1319293"/>
          </a:xfrm>
          <a:prstGeom prst="rect">
            <a:avLst/>
          </a:prstGeom>
        </p:spPr>
      </p:pic>
      <p:pic>
        <p:nvPicPr>
          <p:cNvPr id="5" name="Picture 4" descr="Mitchell Carbon Democracy.jpg"/>
          <p:cNvPicPr>
            <a:picLocks noChangeAspect="1"/>
          </p:cNvPicPr>
          <p:nvPr/>
        </p:nvPicPr>
        <p:blipFill>
          <a:blip r:embed="rId3" cstate="print"/>
          <a:stretch>
            <a:fillRect/>
          </a:stretch>
        </p:blipFill>
        <p:spPr>
          <a:xfrm>
            <a:off x="6012160" y="5667704"/>
            <a:ext cx="792088" cy="1190296"/>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Christopher Meyer</a:t>
            </a:r>
          </a:p>
          <a:p>
            <a:endParaRPr lang="en-GB" dirty="0" smtClean="0"/>
          </a:p>
          <a:p>
            <a:r>
              <a:rPr lang="en-GB" dirty="0" smtClean="0"/>
              <a:t>‘</a:t>
            </a:r>
            <a:r>
              <a:rPr lang="en-GB" b="1" dirty="0"/>
              <a:t>we were, in effect, telling the Iraqi people to please start the business of nation-building all over again… ’. </a:t>
            </a:r>
            <a:endParaRPr lang="en-GB" dirty="0"/>
          </a:p>
          <a:p>
            <a:r>
              <a:rPr lang="en-GB" sz="2400" dirty="0" smtClean="0"/>
              <a:t>Christopher Meyer</a:t>
            </a:r>
            <a:r>
              <a:rPr lang="en-GB" sz="2400" dirty="0"/>
              <a:t>, ‘Our national interest demands the mother of all U-turns’, </a:t>
            </a:r>
            <a:r>
              <a:rPr lang="en-GB" sz="2400" i="1" dirty="0"/>
              <a:t>The Daily Telegraph</a:t>
            </a:r>
            <a:r>
              <a:rPr lang="en-GB" sz="2400" dirty="0"/>
              <a:t>, 23 August 2014, 122.</a:t>
            </a:r>
          </a:p>
          <a:p>
            <a:endParaRPr lang="en-GB" dirty="0"/>
          </a:p>
        </p:txBody>
      </p:sp>
      <p:pic>
        <p:nvPicPr>
          <p:cNvPr id="4" name="Picture 3" descr="Christopher Meyer.jpg"/>
          <p:cNvPicPr>
            <a:picLocks noChangeAspect="1"/>
          </p:cNvPicPr>
          <p:nvPr/>
        </p:nvPicPr>
        <p:blipFill>
          <a:blip r:embed="rId2" cstate="print"/>
          <a:stretch>
            <a:fillRect/>
          </a:stretch>
        </p:blipFill>
        <p:spPr>
          <a:xfrm>
            <a:off x="7668345" y="0"/>
            <a:ext cx="1475656" cy="2678982"/>
          </a:xfrm>
          <a:prstGeom prst="rect">
            <a:avLst/>
          </a:prstGeom>
        </p:spPr>
      </p:pic>
      <p:pic>
        <p:nvPicPr>
          <p:cNvPr id="5" name="Picture 4" descr="C:\Users\ablettm\AppData\Local\Microsoft\Windows\Temporary Internet Files\Content.Outlook\R41HOZLM\UWTSD Logo.jpg"/>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220072" y="5877272"/>
            <a:ext cx="2016224" cy="792088"/>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Conclusions</a:t>
            </a:r>
            <a:endParaRPr lang="en-GB" dirty="0"/>
          </a:p>
        </p:txBody>
      </p:sp>
      <p:sp>
        <p:nvSpPr>
          <p:cNvPr id="3" name="Content Placeholder 2"/>
          <p:cNvSpPr>
            <a:spLocks noGrp="1"/>
          </p:cNvSpPr>
          <p:nvPr>
            <p:ph idx="1"/>
          </p:nvPr>
        </p:nvSpPr>
        <p:spPr/>
        <p:txBody>
          <a:bodyPr>
            <a:normAutofit/>
          </a:bodyPr>
          <a:lstStyle/>
          <a:p>
            <a:pPr>
              <a:buNone/>
            </a:pPr>
            <a:r>
              <a:rPr lang="en-GB" sz="2400" dirty="0" smtClean="0"/>
              <a:t>The invasion of Iraq was launched as a just war, intended to promote utopian ideals.</a:t>
            </a:r>
          </a:p>
          <a:p>
            <a:pPr>
              <a:buNone/>
            </a:pPr>
            <a:r>
              <a:rPr lang="en-GB" sz="2400" dirty="0" smtClean="0"/>
              <a:t>It failed because the utopian ideal was confused (1) with the idea of a directional history and (2) the belief that the pace of this directional history could be forced.</a:t>
            </a:r>
          </a:p>
          <a:p>
            <a:pPr>
              <a:buNone/>
            </a:pPr>
            <a:r>
              <a:rPr lang="en-GB" sz="2400" dirty="0" smtClean="0"/>
              <a:t>Herbert Marcuse: ‘Utopia...refers to projects for change that are considered impossible’.</a:t>
            </a:r>
          </a:p>
          <a:p>
            <a:pPr>
              <a:buNone/>
            </a:pPr>
            <a:endParaRPr lang="en-GB" sz="2400" dirty="0"/>
          </a:p>
        </p:txBody>
      </p:sp>
      <p:pic>
        <p:nvPicPr>
          <p:cNvPr id="4" name="Picture 3" descr="Plato 4.jpeg"/>
          <p:cNvPicPr>
            <a:picLocks noChangeAspect="1"/>
          </p:cNvPicPr>
          <p:nvPr/>
        </p:nvPicPr>
        <p:blipFill>
          <a:blip r:embed="rId2" cstate="print"/>
          <a:stretch>
            <a:fillRect/>
          </a:stretch>
        </p:blipFill>
        <p:spPr>
          <a:xfrm>
            <a:off x="0" y="5085184"/>
            <a:ext cx="1736342" cy="1633339"/>
          </a:xfrm>
          <a:prstGeom prst="rect">
            <a:avLst/>
          </a:prstGeom>
        </p:spPr>
      </p:pic>
      <p:pic>
        <p:nvPicPr>
          <p:cNvPr id="5" name="Picture 4" descr="Hegel_portrait_by_Schlesinger_1831.jpg"/>
          <p:cNvPicPr>
            <a:picLocks noChangeAspect="1"/>
          </p:cNvPicPr>
          <p:nvPr/>
        </p:nvPicPr>
        <p:blipFill>
          <a:blip r:embed="rId3" cstate="print"/>
          <a:stretch>
            <a:fillRect/>
          </a:stretch>
        </p:blipFill>
        <p:spPr>
          <a:xfrm>
            <a:off x="1907704" y="5085184"/>
            <a:ext cx="1517154" cy="1629651"/>
          </a:xfrm>
          <a:prstGeom prst="rect">
            <a:avLst/>
          </a:prstGeom>
        </p:spPr>
      </p:pic>
      <p:pic>
        <p:nvPicPr>
          <p:cNvPr id="6" name="Picture 5" descr="Fukuyama320.jpg"/>
          <p:cNvPicPr>
            <a:picLocks noChangeAspect="1"/>
          </p:cNvPicPr>
          <p:nvPr/>
        </p:nvPicPr>
        <p:blipFill>
          <a:blip r:embed="rId4" cstate="print"/>
          <a:stretch>
            <a:fillRect/>
          </a:stretch>
        </p:blipFill>
        <p:spPr>
          <a:xfrm>
            <a:off x="3491880" y="5085184"/>
            <a:ext cx="1401684" cy="1772816"/>
          </a:xfrm>
          <a:prstGeom prst="rect">
            <a:avLst/>
          </a:prstGeom>
        </p:spPr>
      </p:pic>
      <p:pic>
        <p:nvPicPr>
          <p:cNvPr id="7" name="Picture 6" descr="Lenin 3.jpg"/>
          <p:cNvPicPr>
            <a:picLocks noChangeAspect="1"/>
          </p:cNvPicPr>
          <p:nvPr/>
        </p:nvPicPr>
        <p:blipFill>
          <a:blip r:embed="rId5" cstate="print"/>
          <a:stretch>
            <a:fillRect/>
          </a:stretch>
        </p:blipFill>
        <p:spPr>
          <a:xfrm>
            <a:off x="4932040" y="5466775"/>
            <a:ext cx="2232248" cy="1391225"/>
          </a:xfrm>
          <a:prstGeom prst="rect">
            <a:avLst/>
          </a:prstGeom>
        </p:spPr>
      </p:pic>
      <p:pic>
        <p:nvPicPr>
          <p:cNvPr id="8" name="Picture 7" descr="George W Bush.jpg"/>
          <p:cNvPicPr>
            <a:picLocks noChangeAspect="1"/>
          </p:cNvPicPr>
          <p:nvPr/>
        </p:nvPicPr>
        <p:blipFill>
          <a:blip r:embed="rId6" cstate="print"/>
          <a:stretch>
            <a:fillRect/>
          </a:stretch>
        </p:blipFill>
        <p:spPr>
          <a:xfrm>
            <a:off x="7236296" y="5661248"/>
            <a:ext cx="1907704" cy="1074543"/>
          </a:xfrm>
          <a:prstGeom prst="rect">
            <a:avLst/>
          </a:prstGeom>
        </p:spPr>
      </p:pic>
      <p:pic>
        <p:nvPicPr>
          <p:cNvPr id="9" name="Picture 8" descr="Tony Blair-2-AFP.jpg"/>
          <p:cNvPicPr>
            <a:picLocks noChangeAspect="1"/>
          </p:cNvPicPr>
          <p:nvPr/>
        </p:nvPicPr>
        <p:blipFill>
          <a:blip r:embed="rId7" cstate="print"/>
          <a:stretch>
            <a:fillRect/>
          </a:stretch>
        </p:blipFill>
        <p:spPr>
          <a:xfrm>
            <a:off x="7380312" y="4509120"/>
            <a:ext cx="1629932" cy="1222449"/>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2326</TotalTime>
  <Words>2067</Words>
  <Application>Microsoft Office PowerPoint</Application>
  <PresentationFormat>On-screen Show (4:3)</PresentationFormat>
  <Paragraphs>180</Paragraphs>
  <Slides>31</Slides>
  <Notes>0</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Office Theme</vt:lpstr>
      <vt:lpstr>Utopianism and the Invasion of Iraq in 2003</vt:lpstr>
      <vt:lpstr>Slide 2</vt:lpstr>
      <vt:lpstr>Slide 3</vt:lpstr>
      <vt:lpstr>Thomas Moore on Just War</vt:lpstr>
      <vt:lpstr>The Problem of Iraq</vt:lpstr>
      <vt:lpstr>The Reasons for the Invasion Was the invasion motivated by the need for oil? </vt:lpstr>
      <vt:lpstr>Contexts</vt:lpstr>
      <vt:lpstr>Neoconservatism - Daniel Bell:  Moving beyond Left and Right</vt:lpstr>
      <vt:lpstr>Neoliberalism: Adam Smith  The Wealth of Nations,1776</vt:lpstr>
      <vt:lpstr>Neoconservative Foreign Policy: Frances Fukuyama, in the wake of the European revolutions</vt:lpstr>
      <vt:lpstr>Fukuyama’s Roots – Plato, Fichte, Hegel</vt:lpstr>
      <vt:lpstr>Neoconservative Theory of History</vt:lpstr>
      <vt:lpstr>Neoconservative Theory of History</vt:lpstr>
      <vt:lpstr>Fukuyama - Neoconservative Theory of History</vt:lpstr>
      <vt:lpstr>Plato: the 18th century idealists Johann Fichte (1762-1814) </vt:lpstr>
      <vt:lpstr>Plato: the 18th century idealists  George Friedrich Hegel (1770-1831) </vt:lpstr>
      <vt:lpstr>American exceptionalism</vt:lpstr>
      <vt:lpstr> Thomas Friedman: </vt:lpstr>
      <vt:lpstr>Slide 19</vt:lpstr>
      <vt:lpstr>Slide 20</vt:lpstr>
      <vt:lpstr>Neoconservative Foreign Policy</vt:lpstr>
      <vt:lpstr>The Project for the New American Century</vt:lpstr>
      <vt:lpstr>Iraq</vt:lpstr>
      <vt:lpstr>Forcing history – the forward strategy</vt:lpstr>
      <vt:lpstr>Can the pace of history be forced?</vt:lpstr>
      <vt:lpstr>Slide 26</vt:lpstr>
      <vt:lpstr>Fukuyama’s critique of the Iraq invasion</vt:lpstr>
      <vt:lpstr>Implementing Universal History in Iraq -  Neoliberalism</vt:lpstr>
      <vt:lpstr>Implementing Universal History</vt:lpstr>
      <vt:lpstr>Slide 30</vt:lpstr>
      <vt:lpstr>Conclusions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Nick</cp:lastModifiedBy>
  <cp:revision>172</cp:revision>
  <dcterms:created xsi:type="dcterms:W3CDTF">2016-05-13T19:11:09Z</dcterms:created>
  <dcterms:modified xsi:type="dcterms:W3CDTF">2016-12-14T09:29:53Z</dcterms:modified>
</cp:coreProperties>
</file>