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1" r:id="rId1"/>
  </p:sld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35444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3820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0592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11/28/2018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8084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8180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9450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866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11/28/2018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1525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B61BEF0D-F0BB-DE4B-95CE-6DB70DBA9567}" type="datetimeFigureOut">
              <a:rPr lang="en-US" smtClean="0"/>
              <a:pPr/>
              <a:t>11/28/2018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4699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18341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209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4782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pdfs.semanticscholar.org/f11a/0f73591bddee5078326460a4ee3517484a18.pdf%20Accessed%2030%20November%202018" TargetMode="External"/><Relationship Id="rId3" Type="http://schemas.openxmlformats.org/officeDocument/2006/relationships/hyperlink" Target="https://www.ncbi.nlm.nih.gov/pubmed/?term=Kamoshida%20S%5BAuthor%5D&amp;cauthor=true&amp;cauthor_uid=10433005" TargetMode="External"/><Relationship Id="rId7" Type="http://schemas.openxmlformats.org/officeDocument/2006/relationships/hyperlink" Target="https://www.ncbi.nlm.nih.gov/pubmed/11246041%20Accessed%2030%20November%202018" TargetMode="External"/><Relationship Id="rId2" Type="http://schemas.openxmlformats.org/officeDocument/2006/relationships/hyperlink" Target="https://www.drugbank.ca/structures/DB00338/image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/10433005%20Accessed%2030%20November%202018" TargetMode="External"/><Relationship Id="rId5" Type="http://schemas.openxmlformats.org/officeDocument/2006/relationships/hyperlink" Target="https://www.ncbi.nlm.nih.gov/pubmed/10433005" TargetMode="External"/><Relationship Id="rId4" Type="http://schemas.openxmlformats.org/officeDocument/2006/relationships/hyperlink" Target="https://www.ncbi.nlm.nih.gov/pubmed/?term=Saito%20E%5BAuthor%5D&amp;cauthor=true&amp;cauthor_uid=10433005" TargetMode="External"/><Relationship Id="rId9" Type="http://schemas.openxmlformats.org/officeDocument/2006/relationships/hyperlink" Target="http://www.vivo.colostate.edu/hbooks/pathphys/digestion/stomach/parietal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F3C5DC-469E-425D-8A67-7788EBE2C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Omeprazole</a:t>
            </a:r>
          </a:p>
        </p:txBody>
      </p:sp>
    </p:spTree>
    <p:extLst>
      <p:ext uri="{BB962C8B-B14F-4D97-AF65-F5344CB8AC3E}">
        <p14:creationId xmlns:p14="http://schemas.microsoft.com/office/powerpoint/2010/main" val="7843935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1E7C1-B0A0-44C3-BB84-856D994A2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11820939" cy="601503"/>
          </a:xfrm>
        </p:spPr>
        <p:txBody>
          <a:bodyPr>
            <a:normAutofit fontScale="90000"/>
          </a:bodyPr>
          <a:lstStyle/>
          <a:p>
            <a:r>
              <a:rPr lang="en-GB" sz="2900" dirty="0"/>
              <a:t>Omeprazole and gastric acid reduction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6BF4B-9E2D-4828-9B7D-901BA12084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60467" y="601503"/>
            <a:ext cx="3935895" cy="64670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b="1" dirty="0">
                <a:solidFill>
                  <a:schemeClr val="tx1"/>
                </a:solidFill>
              </a:rPr>
              <a:t>Pharmacokinetics</a:t>
            </a:r>
          </a:p>
          <a:p>
            <a:pPr marL="0" indent="0">
              <a:buNone/>
            </a:pPr>
            <a:r>
              <a:rPr lang="en-GB" sz="1600" b="1" dirty="0">
                <a:solidFill>
                  <a:schemeClr val="tx1"/>
                </a:solidFill>
              </a:rPr>
              <a:t>Absorption</a:t>
            </a:r>
          </a:p>
          <a:p>
            <a:r>
              <a:rPr lang="en-GB" sz="1600" dirty="0">
                <a:solidFill>
                  <a:schemeClr val="tx1"/>
                </a:solidFill>
              </a:rPr>
              <a:t> Absorption is rapid</a:t>
            </a:r>
          </a:p>
          <a:p>
            <a:r>
              <a:rPr lang="en-GB" sz="1600" dirty="0">
                <a:solidFill>
                  <a:schemeClr val="tx1"/>
                </a:solidFill>
              </a:rPr>
              <a:t>Plasma levels peak around 0.5-3 hours (1)</a:t>
            </a:r>
          </a:p>
          <a:p>
            <a:pPr marL="0" indent="0">
              <a:buNone/>
            </a:pPr>
            <a:r>
              <a:rPr lang="en-GB" sz="1600" dirty="0">
                <a:solidFill>
                  <a:schemeClr val="tx1"/>
                </a:solidFill>
              </a:rPr>
              <a:t> </a:t>
            </a:r>
            <a:r>
              <a:rPr lang="en-GB" sz="1600" b="1" dirty="0">
                <a:solidFill>
                  <a:schemeClr val="tx1"/>
                </a:solidFill>
              </a:rPr>
              <a:t>Metabolism</a:t>
            </a:r>
          </a:p>
          <a:p>
            <a:r>
              <a:rPr lang="en-GB" sz="1600" dirty="0">
                <a:solidFill>
                  <a:schemeClr val="tx1"/>
                </a:solidFill>
              </a:rPr>
              <a:t>Omeprazole is broken down by the cytochrome P450 (CYP) enzyme system. </a:t>
            </a:r>
          </a:p>
          <a:p>
            <a:r>
              <a:rPr lang="en-GB" sz="1600" dirty="0">
                <a:solidFill>
                  <a:schemeClr val="tx1"/>
                </a:solidFill>
              </a:rPr>
              <a:t>The two primary CYP isozymes involved are CYP2C19 and CYP3A4 (1)</a:t>
            </a:r>
          </a:p>
          <a:p>
            <a:pPr marL="0" indent="0">
              <a:buNone/>
            </a:pPr>
            <a:r>
              <a:rPr lang="en-GB" sz="1600" b="1" dirty="0">
                <a:solidFill>
                  <a:schemeClr val="tx1"/>
                </a:solidFill>
              </a:rPr>
              <a:t>Excretion</a:t>
            </a:r>
          </a:p>
          <a:p>
            <a:r>
              <a:rPr lang="en-GB" sz="1600" dirty="0">
                <a:solidFill>
                  <a:schemeClr val="tx1"/>
                </a:solidFill>
              </a:rPr>
              <a:t>Metabolites of omeprazole are excreted primarily in the urine. </a:t>
            </a:r>
          </a:p>
          <a:p>
            <a:r>
              <a:rPr lang="en-GB" sz="1600" dirty="0">
                <a:solidFill>
                  <a:schemeClr val="tx1"/>
                </a:solidFill>
              </a:rPr>
              <a:t>77% in urine the remaining 23% is removed in the faeces (1)</a:t>
            </a:r>
          </a:p>
          <a:p>
            <a:pPr marL="0" indent="0">
              <a:buNone/>
            </a:pPr>
            <a:r>
              <a:rPr lang="en-GB" sz="1600" dirty="0">
                <a:solidFill>
                  <a:schemeClr val="tx1"/>
                </a:solidFill>
              </a:rPr>
              <a:t> </a:t>
            </a:r>
            <a:r>
              <a:rPr lang="en-GB" sz="1600" b="1" dirty="0">
                <a:solidFill>
                  <a:schemeClr val="tx1"/>
                </a:solidFill>
              </a:rPr>
              <a:t>Half life</a:t>
            </a:r>
          </a:p>
          <a:p>
            <a:r>
              <a:rPr lang="en-GB" sz="1600" dirty="0">
                <a:solidFill>
                  <a:schemeClr val="tx1"/>
                </a:solidFill>
              </a:rPr>
              <a:t>0.5-1 hour (healthy subjects, delayed-release capsule)</a:t>
            </a:r>
          </a:p>
          <a:p>
            <a:r>
              <a:rPr lang="en-GB" sz="1600" dirty="0">
                <a:solidFill>
                  <a:schemeClr val="tx1"/>
                </a:solidFill>
              </a:rPr>
              <a:t>3 hours (hepatic impairment) (1)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AE2BB4-E294-4F9C-AEA5-0EF84F5C87D1}"/>
              </a:ext>
            </a:extLst>
          </p:cNvPr>
          <p:cNvSpPr txBox="1"/>
          <p:nvPr/>
        </p:nvSpPr>
        <p:spPr>
          <a:xfrm>
            <a:off x="154054" y="620838"/>
            <a:ext cx="367748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Omeprazole is an oral drug which is a proton pump inhibitor where it binds covalently to the H+/K+ ATPase proton pump in the gastric parietal cell, preventing the final stage of acid production. This then decreases the gastric acid in the stomach. (1,4</a:t>
            </a:r>
            <a:r>
              <a:rPr lang="en-GB" dirty="0"/>
              <a:t>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EB002B-AED1-4801-81F5-9168A4E1C230}"/>
              </a:ext>
            </a:extLst>
          </p:cNvPr>
          <p:cNvSpPr txBox="1"/>
          <p:nvPr/>
        </p:nvSpPr>
        <p:spPr>
          <a:xfrm>
            <a:off x="82301" y="1850368"/>
            <a:ext cx="173603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Mechanism of Action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52FC19-4700-4136-BBC3-9626916DADC7}"/>
              </a:ext>
            </a:extLst>
          </p:cNvPr>
          <p:cNvSpPr txBox="1"/>
          <p:nvPr/>
        </p:nvSpPr>
        <p:spPr>
          <a:xfrm>
            <a:off x="96905" y="6321458"/>
            <a:ext cx="37346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Figure 1 Proton pump inhibition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73120AA-0BFA-4D0E-8163-40D5D372991E}"/>
              </a:ext>
            </a:extLst>
          </p:cNvPr>
          <p:cNvSpPr txBox="1"/>
          <p:nvPr/>
        </p:nvSpPr>
        <p:spPr>
          <a:xfrm>
            <a:off x="4339147" y="1413559"/>
            <a:ext cx="3790121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Stimulators of Acid production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Enterochromaffin like cells (ECL) secrete histamine which binds to the parietal cell at a histamine-2 like receptor. (2,6)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Gastrin is secreted by the G-cells into the blood which activates the release of the histamine from the ECL promoting acid secretion and binds directly to the parietal cell via receptors. (3,6)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Acetylcholine is secreted by the stimulation of the </a:t>
            </a:r>
            <a:r>
              <a:rPr lang="en-GB" sz="1600" dirty="0" err="1"/>
              <a:t>vagus</a:t>
            </a:r>
            <a:r>
              <a:rPr lang="en-GB" sz="1600" dirty="0"/>
              <a:t> nerve, it binds to the cell at muscarinic receptors promoting hydrochloric acid secretion. (5,6)</a:t>
            </a:r>
            <a:endParaRPr lang="en-GB" sz="20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0EACB5C-292F-4446-9FBF-6AEF75CF2CC2}"/>
              </a:ext>
            </a:extLst>
          </p:cNvPr>
          <p:cNvSpPr txBox="1"/>
          <p:nvPr/>
        </p:nvSpPr>
        <p:spPr>
          <a:xfrm>
            <a:off x="607944" y="3588812"/>
            <a:ext cx="11280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Acetylcholine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E700FD0-5E9E-4660-92B8-99B04B72E7D8}"/>
              </a:ext>
            </a:extLst>
          </p:cNvPr>
          <p:cNvSpPr txBox="1"/>
          <p:nvPr/>
        </p:nvSpPr>
        <p:spPr>
          <a:xfrm>
            <a:off x="1671017" y="3588812"/>
            <a:ext cx="14801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histamine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EDF8EA8-6C4B-48F3-9EAE-2B5FFC3FE018}"/>
              </a:ext>
            </a:extLst>
          </p:cNvPr>
          <p:cNvSpPr txBox="1"/>
          <p:nvPr/>
        </p:nvSpPr>
        <p:spPr>
          <a:xfrm>
            <a:off x="2738234" y="3604639"/>
            <a:ext cx="9922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Gastrin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73E8221-1859-4E77-8043-34E867E31962}"/>
              </a:ext>
            </a:extLst>
          </p:cNvPr>
          <p:cNvSpPr txBox="1"/>
          <p:nvPr/>
        </p:nvSpPr>
        <p:spPr>
          <a:xfrm>
            <a:off x="860562" y="4244907"/>
            <a:ext cx="155050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Parietal cell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6A7C888-06CC-41BE-BAAB-916A4608813D}"/>
              </a:ext>
            </a:extLst>
          </p:cNvPr>
          <p:cNvSpPr txBox="1"/>
          <p:nvPr/>
        </p:nvSpPr>
        <p:spPr>
          <a:xfrm>
            <a:off x="2656645" y="4538630"/>
            <a:ext cx="8125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PPI’s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CB48FB5-F653-4417-9463-D8A1C548C247}"/>
              </a:ext>
            </a:extLst>
          </p:cNvPr>
          <p:cNvSpPr txBox="1"/>
          <p:nvPr/>
        </p:nvSpPr>
        <p:spPr>
          <a:xfrm>
            <a:off x="2851701" y="5617234"/>
            <a:ext cx="4820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H+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5356621-3A14-4E49-B8D5-1EF134302753}"/>
              </a:ext>
            </a:extLst>
          </p:cNvPr>
          <p:cNvSpPr txBox="1"/>
          <p:nvPr/>
        </p:nvSpPr>
        <p:spPr>
          <a:xfrm>
            <a:off x="2554144" y="5617234"/>
            <a:ext cx="3532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K+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AFBAA8A-E4BF-428C-9A3A-0468EC8F7F99}"/>
              </a:ext>
            </a:extLst>
          </p:cNvPr>
          <p:cNvSpPr txBox="1"/>
          <p:nvPr/>
        </p:nvSpPr>
        <p:spPr>
          <a:xfrm>
            <a:off x="974753" y="5599322"/>
            <a:ext cx="3532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K+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FC3DD4F-34BB-4260-B84E-F92DC4A44F6B}"/>
              </a:ext>
            </a:extLst>
          </p:cNvPr>
          <p:cNvSpPr txBox="1"/>
          <p:nvPr/>
        </p:nvSpPr>
        <p:spPr>
          <a:xfrm>
            <a:off x="1239692" y="5599321"/>
            <a:ext cx="53588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Cl-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5D8085B-D4A3-4978-9F39-8FBD60FDF2BB}"/>
              </a:ext>
            </a:extLst>
          </p:cNvPr>
          <p:cNvSpPr txBox="1"/>
          <p:nvPr/>
        </p:nvSpPr>
        <p:spPr>
          <a:xfrm>
            <a:off x="1736034" y="5599321"/>
            <a:ext cx="105696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Lumen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8B6A384-942A-4E2F-AD6F-C6BEF41B0A76}"/>
              </a:ext>
            </a:extLst>
          </p:cNvPr>
          <p:cNvSpPr txBox="1"/>
          <p:nvPr/>
        </p:nvSpPr>
        <p:spPr>
          <a:xfrm>
            <a:off x="3062906" y="5195187"/>
            <a:ext cx="19952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chemeClr val="bg1"/>
                </a:solidFill>
              </a:rPr>
              <a:t>H+/K+ ATPase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137A0B76-78F9-4322-8CEB-41D8703881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296" t="55924" r="53588" b="20597"/>
          <a:stretch/>
        </p:blipFill>
        <p:spPr>
          <a:xfrm>
            <a:off x="252694" y="3525775"/>
            <a:ext cx="4023648" cy="240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413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EDF06A3-D0C9-4F9D-8656-3DA416760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244BD7-7AC3-4ABF-A0CD-793FDD32C3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638044"/>
            <a:ext cx="7729728" cy="4491626"/>
          </a:xfrm>
        </p:spPr>
        <p:txBody>
          <a:bodyPr>
            <a:normAutofit fontScale="85000" lnSpcReduction="20000"/>
          </a:bodyPr>
          <a:lstStyle/>
          <a:p>
            <a:pPr marL="388620" indent="-342900">
              <a:buFont typeface="+mj-lt"/>
              <a:buAutoNum type="arabicPeriod"/>
            </a:pPr>
            <a:r>
              <a:rPr lang="en-GB" sz="1700" dirty="0" err="1"/>
              <a:t>Drugbank</a:t>
            </a:r>
            <a:r>
              <a:rPr lang="en-GB" sz="1700" dirty="0"/>
              <a:t> (n.d.). “Omeprazole.” </a:t>
            </a:r>
            <a:r>
              <a:rPr lang="en-GB" sz="1700" dirty="0">
                <a:hlinkClick r:id="rId2"/>
              </a:rPr>
              <a:t>https://www.drugbank.ca/structures/DB00338/image.svg</a:t>
            </a:r>
            <a:r>
              <a:rPr lang="en-GB" sz="1700" dirty="0"/>
              <a:t> Accessed 30 November 2018.</a:t>
            </a:r>
          </a:p>
          <a:p>
            <a:pPr marL="388620" indent="-342900">
              <a:buFont typeface="+mj-lt"/>
              <a:buAutoNum type="arabicPeriod"/>
            </a:pPr>
            <a:r>
              <a:rPr lang="en-GB" sz="1700" dirty="0" err="1">
                <a:solidFill>
                  <a:schemeClr val="tx1"/>
                </a:solidFill>
                <a:hlinkClick r:id="rId3"/>
              </a:rPr>
              <a:t>Kamoshida</a:t>
            </a:r>
            <a:r>
              <a:rPr lang="en-GB" sz="1700" dirty="0">
                <a:solidFill>
                  <a:schemeClr val="tx1"/>
                </a:solidFill>
                <a:hlinkClick r:id="rId3"/>
              </a:rPr>
              <a:t> S</a:t>
            </a:r>
            <a:r>
              <a:rPr lang="en-GB" sz="1700" dirty="0">
                <a:solidFill>
                  <a:schemeClr val="tx1"/>
                </a:solidFill>
              </a:rPr>
              <a:t>, </a:t>
            </a:r>
            <a:r>
              <a:rPr lang="en-GB" sz="1700" dirty="0">
                <a:solidFill>
                  <a:schemeClr val="tx1"/>
                </a:solidFill>
                <a:hlinkClick r:id="rId4"/>
              </a:rPr>
              <a:t>Saito E</a:t>
            </a:r>
            <a:r>
              <a:rPr lang="en-GB" sz="1700" dirty="0">
                <a:solidFill>
                  <a:schemeClr val="tx1"/>
                </a:solidFill>
              </a:rPr>
              <a:t>, Fukuda S, Kato K, Iwasaki A, Arakawa Y. (1999). “Anatomical location of enterochromaffin-like (ECL) cells, parietal cells, and chief cells in the stomach demonstrated by immunocytochemistry and electron microscopy.</a:t>
            </a:r>
            <a:r>
              <a:rPr lang="en-GB" sz="1700" dirty="0">
                <a:solidFill>
                  <a:schemeClr val="tx1"/>
                </a:solidFill>
                <a:hlinkClick r:id="rId5" tooltip="Journal of gastroenterology."/>
              </a:rPr>
              <a:t>” J Gastroenterol.</a:t>
            </a:r>
            <a:r>
              <a:rPr lang="en-GB" sz="1700" dirty="0">
                <a:solidFill>
                  <a:schemeClr val="tx1"/>
                </a:solidFill>
              </a:rPr>
              <a:t> </a:t>
            </a:r>
            <a:r>
              <a:rPr lang="en-GB" sz="1700" dirty="0"/>
              <a:t>1999 Jun;34(3):315-20. </a:t>
            </a:r>
            <a:r>
              <a:rPr lang="en-GB" sz="1700" dirty="0">
                <a:hlinkClick r:id="rId6"/>
              </a:rPr>
              <a:t>https://www.ncbi.nlm.nih.gov/pubmed/10433005 Accessed 30 November 2018</a:t>
            </a:r>
            <a:r>
              <a:rPr lang="en-GB" sz="1700" dirty="0"/>
              <a:t>.</a:t>
            </a:r>
          </a:p>
          <a:p>
            <a:pPr marL="388620" indent="-342900">
              <a:buFont typeface="+mj-lt"/>
              <a:buAutoNum type="arabicPeriod"/>
            </a:pPr>
            <a:r>
              <a:rPr lang="en-GB" sz="1700" dirty="0"/>
              <a:t>Lindström E, Chen D, </a:t>
            </a:r>
            <a:r>
              <a:rPr lang="en-GB" sz="1700" dirty="0" err="1"/>
              <a:t>Norlén</a:t>
            </a:r>
            <a:r>
              <a:rPr lang="en-GB" sz="1700" dirty="0"/>
              <a:t> P, Andersson K, </a:t>
            </a:r>
            <a:r>
              <a:rPr lang="en-GB" sz="1700" dirty="0" err="1"/>
              <a:t>Håkanson</a:t>
            </a:r>
            <a:r>
              <a:rPr lang="en-GB" sz="1700" dirty="0"/>
              <a:t> R. (2001). “</a:t>
            </a:r>
            <a:r>
              <a:rPr lang="en-US" sz="1700" dirty="0"/>
              <a:t>Control of gastric acid </a:t>
            </a:r>
            <a:r>
              <a:rPr lang="en-US" sz="1700" dirty="0" err="1"/>
              <a:t>secretion:the</a:t>
            </a:r>
            <a:r>
              <a:rPr lang="en-US" sz="1700" dirty="0"/>
              <a:t> gastrin-ECL cell-parietal cell axis.” </a:t>
            </a:r>
            <a:r>
              <a:rPr lang="en-GB" sz="1700" dirty="0"/>
              <a:t>Comp </a:t>
            </a:r>
            <a:r>
              <a:rPr lang="en-GB" sz="1700" dirty="0" err="1"/>
              <a:t>Biochem</a:t>
            </a:r>
            <a:r>
              <a:rPr lang="en-GB" sz="1700" dirty="0"/>
              <a:t> </a:t>
            </a:r>
            <a:r>
              <a:rPr lang="en-GB" sz="1700" dirty="0" err="1"/>
              <a:t>Physiol</a:t>
            </a:r>
            <a:r>
              <a:rPr lang="en-GB" sz="1700" dirty="0"/>
              <a:t> A </a:t>
            </a:r>
            <a:r>
              <a:rPr lang="en-GB" sz="1700" dirty="0" err="1"/>
              <a:t>Mol</a:t>
            </a:r>
            <a:r>
              <a:rPr lang="en-GB" sz="1700" dirty="0"/>
              <a:t> </a:t>
            </a:r>
            <a:r>
              <a:rPr lang="en-GB" sz="1700" dirty="0" err="1"/>
              <a:t>Integr</a:t>
            </a:r>
            <a:r>
              <a:rPr lang="en-GB" sz="1700" dirty="0"/>
              <a:t> Physiol. 2001 Mar;128(3):505-14. </a:t>
            </a:r>
            <a:r>
              <a:rPr lang="en-GB" sz="1700" dirty="0">
                <a:hlinkClick r:id="rId7"/>
              </a:rPr>
              <a:t>https://www.ncbi.nlm.nih.gov/pubmed/11246041 Accessed 30 November 2018</a:t>
            </a:r>
            <a:r>
              <a:rPr lang="en-GB" sz="1700" dirty="0"/>
              <a:t>.</a:t>
            </a:r>
          </a:p>
          <a:p>
            <a:pPr marL="388620" indent="-342900">
              <a:buFont typeface="+mj-lt"/>
              <a:buAutoNum type="arabicPeriod"/>
            </a:pPr>
            <a:r>
              <a:rPr lang="en-US" sz="1700" dirty="0"/>
              <a:t>Shin, J. M. and </a:t>
            </a:r>
            <a:r>
              <a:rPr lang="en-US" sz="1700" dirty="0" err="1"/>
              <a:t>SachsG</a:t>
            </a:r>
            <a:r>
              <a:rPr lang="en-US" sz="1700" dirty="0"/>
              <a:t>. (2008). “Pharmacology of Proton Pump Inhibitors.” </a:t>
            </a:r>
            <a:r>
              <a:rPr lang="sv-SE" sz="1700" dirty="0"/>
              <a:t>Curr Gastroenterol Rep. 2008 Dec; 10(6): 528–534.</a:t>
            </a:r>
            <a:r>
              <a:rPr lang="en-GB" sz="1700" dirty="0"/>
              <a:t> https://www.ncbi.nlm.nih.gov/pmc/articles/PMC2855237/ Accessed 30 November 2018.</a:t>
            </a:r>
          </a:p>
          <a:p>
            <a:pPr marL="388620" indent="-342900">
              <a:buFont typeface="+mj-lt"/>
              <a:buAutoNum type="arabicPeriod"/>
            </a:pPr>
            <a:r>
              <a:rPr lang="en-GB" sz="1700" dirty="0"/>
              <a:t>Paul, G.,</a:t>
            </a:r>
            <a:r>
              <a:rPr lang="en-GB" sz="1700" dirty="0" err="1"/>
              <a:t>Vilceanu</a:t>
            </a:r>
            <a:r>
              <a:rPr lang="en-GB" sz="1700" dirty="0"/>
              <a:t>, I. and Raluca, P. (n.d.). “</a:t>
            </a:r>
            <a:r>
              <a:rPr lang="en-US" sz="1700" dirty="0"/>
              <a:t>The role of </a:t>
            </a:r>
            <a:r>
              <a:rPr lang="en-US" sz="1700" dirty="0" err="1"/>
              <a:t>gastrine</a:t>
            </a:r>
            <a:r>
              <a:rPr lang="en-US" sz="1700" dirty="0"/>
              <a:t> and acetylcholine in the Gastric acid secretion mechanism .” University of Oradea, Faculty of Environmental Protection, 26 Gen. </a:t>
            </a:r>
            <a:r>
              <a:rPr lang="en-US" sz="1700" dirty="0" err="1"/>
              <a:t>Magheru</a:t>
            </a:r>
            <a:r>
              <a:rPr lang="en-US" sz="1700" dirty="0"/>
              <a:t> St., 410048 Oradea; Romania. </a:t>
            </a:r>
            <a:r>
              <a:rPr lang="en-GB" sz="1700" dirty="0">
                <a:hlinkClick r:id="rId8"/>
              </a:rPr>
              <a:t>https://pdfs.semanticscholar.org/f11a/0f73591bddee5078326460a4ee3517484a18.pdf Accessed 30 November 2018</a:t>
            </a:r>
            <a:r>
              <a:rPr lang="en-GB" sz="1700" dirty="0"/>
              <a:t>.</a:t>
            </a:r>
          </a:p>
          <a:p>
            <a:pPr marL="388620" indent="-342900">
              <a:buFont typeface="+mj-lt"/>
              <a:buAutoNum type="arabicPeriod"/>
            </a:pPr>
            <a:r>
              <a:rPr lang="en-GB" sz="1700" dirty="0"/>
              <a:t>Vivo Pathophysiology (n.d.). “</a:t>
            </a:r>
            <a:r>
              <a:rPr lang="en-US" sz="1700" dirty="0"/>
              <a:t>The Parietal Cell: Mechanism of Acid Secretion.” </a:t>
            </a:r>
            <a:r>
              <a:rPr lang="en-GB" sz="1700" dirty="0">
                <a:hlinkClick r:id="rId9"/>
              </a:rPr>
              <a:t>http://www.vivo.colostate.edu/hbooks/pathphys/digestion/stomach/parietal.html</a:t>
            </a:r>
            <a:r>
              <a:rPr lang="en-GB" sz="1700" dirty="0"/>
              <a:t> Accessed 30 November 2018.</a:t>
            </a:r>
          </a:p>
          <a:p>
            <a:pPr marL="388620" indent="-342900">
              <a:buFont typeface="+mj-lt"/>
              <a:buAutoNum type="arabicPeriod"/>
            </a:pPr>
            <a:endParaRPr lang="en-GB" sz="17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0969931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2890</TotalTime>
  <Words>604</Words>
  <Application>Microsoft Office PowerPoint</Application>
  <PresentationFormat>Widescreen</PresentationFormat>
  <Paragraphs>48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Gill Sans MT</vt:lpstr>
      <vt:lpstr>Parcel</vt:lpstr>
      <vt:lpstr>Omeprazole</vt:lpstr>
      <vt:lpstr>Omeprazole and gastric acid reduction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Omeprazole and acid reflux</dc:title>
  <dc:creator>George Jawad</dc:creator>
  <cp:lastModifiedBy>George Jawad</cp:lastModifiedBy>
  <cp:revision>45</cp:revision>
  <dcterms:created xsi:type="dcterms:W3CDTF">2018-11-28T14:08:34Z</dcterms:created>
  <dcterms:modified xsi:type="dcterms:W3CDTF">2018-11-30T14:18:47Z</dcterms:modified>
</cp:coreProperties>
</file>