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62" r:id="rId5"/>
    <p:sldId id="259"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E23546-9069-2239-C6F3-609CE3313DB9}" v="5456" dt="2026-06-09T23:07:49.851"/>
    <p1510:client id="{1A68EBB8-5CE3-D357-73B1-ADD8BAA0EAEC}" v="46" dt="2026-06-10T22:47:01.2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ira Ali (2539951)" userId="S::2539951@student.uwtsd.ac.uk::a5f6544a-6726-4b62-8e5a-a1422be6ea96" providerId="AD" clId="Web-{1A68EBB8-5CE3-D357-73B1-ADD8BAA0EAEC}"/>
    <pc:docChg chg="modSld">
      <pc:chgData name="Maira Ali (2539951)" userId="S::2539951@student.uwtsd.ac.uk::a5f6544a-6726-4b62-8e5a-a1422be6ea96" providerId="AD" clId="Web-{1A68EBB8-5CE3-D357-73B1-ADD8BAA0EAEC}" dt="2026-06-10T22:46:58.207" v="21" actId="20577"/>
      <pc:docMkLst>
        <pc:docMk/>
      </pc:docMkLst>
      <pc:sldChg chg="modSp">
        <pc:chgData name="Maira Ali (2539951)" userId="S::2539951@student.uwtsd.ac.uk::a5f6544a-6726-4b62-8e5a-a1422be6ea96" providerId="AD" clId="Web-{1A68EBB8-5CE3-D357-73B1-ADD8BAA0EAEC}" dt="2026-06-10T22:46:58.207" v="21" actId="20577"/>
        <pc:sldMkLst>
          <pc:docMk/>
          <pc:sldMk cId="425946750" sldId="262"/>
        </pc:sldMkLst>
        <pc:spChg chg="mod">
          <ac:chgData name="Maira Ali (2539951)" userId="S::2539951@student.uwtsd.ac.uk::a5f6544a-6726-4b62-8e5a-a1422be6ea96" providerId="AD" clId="Web-{1A68EBB8-5CE3-D357-73B1-ADD8BAA0EAEC}" dt="2026-06-10T22:46:58.207" v="21" actId="20577"/>
          <ac:spMkLst>
            <pc:docMk/>
            <pc:sldMk cId="425946750" sldId="262"/>
            <ac:spMk id="3" creationId="{B46EF78C-E477-5C20-11E3-F60E2C44AEB9}"/>
          </ac:spMkLst>
        </pc:spChg>
      </pc:sldChg>
    </pc:docChg>
  </pc:docChgLst>
  <pc:docChgLst>
    <pc:chgData name="Maira Ali (2539951)" userId="S::2539951@student.uwtsd.ac.uk::a5f6544a-6726-4b62-8e5a-a1422be6ea96" providerId="AD" clId="Web-{0FE23546-9069-2239-C6F3-609CE3313DB9}"/>
    <pc:docChg chg="mod addSld delSld modSld addMainMaster delMainMaster">
      <pc:chgData name="Maira Ali (2539951)" userId="S::2539951@student.uwtsd.ac.uk::a5f6544a-6726-4b62-8e5a-a1422be6ea96" providerId="AD" clId="Web-{0FE23546-9069-2239-C6F3-609CE3313DB9}" dt="2026-06-09T23:07:49.851" v="3862"/>
      <pc:docMkLst>
        <pc:docMk/>
      </pc:docMkLst>
      <pc:sldChg chg="modSp mod modTransition modClrScheme addAnim chgLayout">
        <pc:chgData name="Maira Ali (2539951)" userId="S::2539951@student.uwtsd.ac.uk::a5f6544a-6726-4b62-8e5a-a1422be6ea96" providerId="AD" clId="Web-{0FE23546-9069-2239-C6F3-609CE3313DB9}" dt="2026-06-05T09:40:00.766" v="3387"/>
        <pc:sldMkLst>
          <pc:docMk/>
          <pc:sldMk cId="109857222" sldId="256"/>
        </pc:sldMkLst>
        <pc:spChg chg="mod ord">
          <ac:chgData name="Maira Ali (2539951)" userId="S::2539951@student.uwtsd.ac.uk::a5f6544a-6726-4b62-8e5a-a1422be6ea96" providerId="AD" clId="Web-{0FE23546-9069-2239-C6F3-609CE3313DB9}" dt="2026-06-05T09:40:00.766" v="3387"/>
          <ac:spMkLst>
            <pc:docMk/>
            <pc:sldMk cId="109857222" sldId="256"/>
            <ac:spMk id="2" creationId="{00000000-0000-0000-0000-000000000000}"/>
          </ac:spMkLst>
        </pc:spChg>
        <pc:spChg chg="mod ord">
          <ac:chgData name="Maira Ali (2539951)" userId="S::2539951@student.uwtsd.ac.uk::a5f6544a-6726-4b62-8e5a-a1422be6ea96" providerId="AD" clId="Web-{0FE23546-9069-2239-C6F3-609CE3313DB9}" dt="2026-06-05T09:40:00.766" v="3387"/>
          <ac:spMkLst>
            <pc:docMk/>
            <pc:sldMk cId="109857222" sldId="256"/>
            <ac:spMk id="3" creationId="{00000000-0000-0000-0000-000000000000}"/>
          </ac:spMkLst>
        </pc:spChg>
      </pc:sldChg>
      <pc:sldChg chg="addSp delSp modSp new mod modTransition setBg modClrScheme addAnim delAnim setClrOvrMap delDesignElem chgLayout">
        <pc:chgData name="Maira Ali (2539951)" userId="S::2539951@student.uwtsd.ac.uk::a5f6544a-6726-4b62-8e5a-a1422be6ea96" providerId="AD" clId="Web-{0FE23546-9069-2239-C6F3-609CE3313DB9}" dt="2026-06-09T23:06:46.005" v="3861"/>
        <pc:sldMkLst>
          <pc:docMk/>
          <pc:sldMk cId="2347237418" sldId="257"/>
        </pc:sldMkLst>
        <pc:spChg chg="mod ord">
          <ac:chgData name="Maira Ali (2539951)" userId="S::2539951@student.uwtsd.ac.uk::a5f6544a-6726-4b62-8e5a-a1422be6ea96" providerId="AD" clId="Web-{0FE23546-9069-2239-C6F3-609CE3313DB9}" dt="2026-06-07T08:25:16.442" v="3421" actId="20577"/>
          <ac:spMkLst>
            <pc:docMk/>
            <pc:sldMk cId="2347237418" sldId="257"/>
            <ac:spMk id="2" creationId="{EAAB715A-5535-70D5-1546-3B98B67B36C7}"/>
          </ac:spMkLst>
        </pc:spChg>
        <pc:graphicFrameChg chg="add mod ord modGraphic">
          <ac:chgData name="Maira Ali (2539951)" userId="S::2539951@student.uwtsd.ac.uk::a5f6544a-6726-4b62-8e5a-a1422be6ea96" providerId="AD" clId="Web-{0FE23546-9069-2239-C6F3-609CE3313DB9}" dt="2026-06-07T08:22:42.844" v="3388" actId="20577"/>
          <ac:graphicFrameMkLst>
            <pc:docMk/>
            <pc:sldMk cId="2347237418" sldId="257"/>
            <ac:graphicFrameMk id="7" creationId="{17A71721-5E67-D0AE-F03A-F61354608619}"/>
          </ac:graphicFrameMkLst>
        </pc:graphicFrameChg>
      </pc:sldChg>
      <pc:sldChg chg="addSp delSp modSp new mod modTransition setBg modClrScheme addAnim setClrOvrMap delDesignElem chgLayout">
        <pc:chgData name="Maira Ali (2539951)" userId="S::2539951@student.uwtsd.ac.uk::a5f6544a-6726-4b62-8e5a-a1422be6ea96" providerId="AD" clId="Web-{0FE23546-9069-2239-C6F3-609CE3313DB9}" dt="2026-06-07T08:29:21.995" v="3454" actId="20577"/>
        <pc:sldMkLst>
          <pc:docMk/>
          <pc:sldMk cId="1631437200" sldId="258"/>
        </pc:sldMkLst>
        <pc:spChg chg="add mod ord">
          <ac:chgData name="Maira Ali (2539951)" userId="S::2539951@student.uwtsd.ac.uk::a5f6544a-6726-4b62-8e5a-a1422be6ea96" providerId="AD" clId="Web-{0FE23546-9069-2239-C6F3-609CE3313DB9}" dt="2026-06-07T08:29:21.995" v="3454" actId="20577"/>
          <ac:spMkLst>
            <pc:docMk/>
            <pc:sldMk cId="1631437200" sldId="258"/>
            <ac:spMk id="2" creationId="{BEB7C597-970D-256A-47C8-8A78EF173138}"/>
          </ac:spMkLst>
        </pc:spChg>
        <pc:picChg chg="add mod">
          <ac:chgData name="Maira Ali (2539951)" userId="S::2539951@student.uwtsd.ac.uk::a5f6544a-6726-4b62-8e5a-a1422be6ea96" providerId="AD" clId="Web-{0FE23546-9069-2239-C6F3-609CE3313DB9}" dt="2026-05-29T21:17:50.998" v="564"/>
          <ac:picMkLst>
            <pc:docMk/>
            <pc:sldMk cId="1631437200" sldId="258"/>
            <ac:picMk id="3" creationId="{25A79D58-38A2-6041-B824-CC17F24FB430}"/>
          </ac:picMkLst>
        </pc:picChg>
      </pc:sldChg>
      <pc:sldChg chg="addSp modSp new mod modTransition setBg modClrScheme addAnim delAnim chgLayout">
        <pc:chgData name="Maira Ali (2539951)" userId="S::2539951@student.uwtsd.ac.uk::a5f6544a-6726-4b62-8e5a-a1422be6ea96" providerId="AD" clId="Web-{0FE23546-9069-2239-C6F3-609CE3313DB9}" dt="2026-06-09T22:59:17.163" v="3815" actId="20577"/>
        <pc:sldMkLst>
          <pc:docMk/>
          <pc:sldMk cId="967014896" sldId="259"/>
        </pc:sldMkLst>
        <pc:spChg chg="add mod">
          <ac:chgData name="Maira Ali (2539951)" userId="S::2539951@student.uwtsd.ac.uk::a5f6544a-6726-4b62-8e5a-a1422be6ea96" providerId="AD" clId="Web-{0FE23546-9069-2239-C6F3-609CE3313DB9}" dt="2026-06-09T22:59:17.163" v="3815" actId="20577"/>
          <ac:spMkLst>
            <pc:docMk/>
            <pc:sldMk cId="967014896" sldId="259"/>
            <ac:spMk id="2" creationId="{116F48BB-CA18-8C94-BD28-2BB1F1555EB1}"/>
          </ac:spMkLst>
        </pc:spChg>
        <pc:spChg chg="add">
          <ac:chgData name="Maira Ali (2539951)" userId="S::2539951@student.uwtsd.ac.uk::a5f6544a-6726-4b62-8e5a-a1422be6ea96" providerId="AD" clId="Web-{0FE23546-9069-2239-C6F3-609CE3313DB9}" dt="2026-06-09T22:56:58.744" v="3799"/>
          <ac:spMkLst>
            <pc:docMk/>
            <pc:sldMk cId="967014896" sldId="259"/>
            <ac:spMk id="18" creationId="{20E145FF-1D18-4246-A2BA-9F6B4D53364C}"/>
          </ac:spMkLst>
        </pc:spChg>
        <pc:spChg chg="add">
          <ac:chgData name="Maira Ali (2539951)" userId="S::2539951@student.uwtsd.ac.uk::a5f6544a-6726-4b62-8e5a-a1422be6ea96" providerId="AD" clId="Web-{0FE23546-9069-2239-C6F3-609CE3313DB9}" dt="2026-06-09T22:56:58.744" v="3799"/>
          <ac:spMkLst>
            <pc:docMk/>
            <pc:sldMk cId="967014896" sldId="259"/>
            <ac:spMk id="20" creationId="{324E43EB-867C-4B35-9A5C-E435157C7297}"/>
          </ac:spMkLst>
        </pc:spChg>
        <pc:spChg chg="add">
          <ac:chgData name="Maira Ali (2539951)" userId="S::2539951@student.uwtsd.ac.uk::a5f6544a-6726-4b62-8e5a-a1422be6ea96" providerId="AD" clId="Web-{0FE23546-9069-2239-C6F3-609CE3313DB9}" dt="2026-06-09T22:56:58.744" v="3799"/>
          <ac:spMkLst>
            <pc:docMk/>
            <pc:sldMk cId="967014896" sldId="259"/>
            <ac:spMk id="22" creationId="{A7C0F5DA-B59F-4F13-8BB8-FFD8F2C572BC}"/>
          </ac:spMkLst>
        </pc:spChg>
        <pc:spChg chg="add">
          <ac:chgData name="Maira Ali (2539951)" userId="S::2539951@student.uwtsd.ac.uk::a5f6544a-6726-4b62-8e5a-a1422be6ea96" providerId="AD" clId="Web-{0FE23546-9069-2239-C6F3-609CE3313DB9}" dt="2026-06-09T22:56:58.744" v="3799"/>
          <ac:spMkLst>
            <pc:docMk/>
            <pc:sldMk cId="967014896" sldId="259"/>
            <ac:spMk id="24" creationId="{9CEA1DEC-CC9E-4776-9E08-048A15BFA6CA}"/>
          </ac:spMkLst>
        </pc:spChg>
        <pc:spChg chg="add">
          <ac:chgData name="Maira Ali (2539951)" userId="S::2539951@student.uwtsd.ac.uk::a5f6544a-6726-4b62-8e5a-a1422be6ea96" providerId="AD" clId="Web-{0FE23546-9069-2239-C6F3-609CE3313DB9}" dt="2026-06-09T22:56:58.744" v="3799"/>
          <ac:spMkLst>
            <pc:docMk/>
            <pc:sldMk cId="967014896" sldId="259"/>
            <ac:spMk id="26" creationId="{9CE399CF-F4B8-4832-A8CB-B93F6B1EF44B}"/>
          </ac:spMkLst>
        </pc:spChg>
        <pc:spChg chg="add">
          <ac:chgData name="Maira Ali (2539951)" userId="S::2539951@student.uwtsd.ac.uk::a5f6544a-6726-4b62-8e5a-a1422be6ea96" providerId="AD" clId="Web-{0FE23546-9069-2239-C6F3-609CE3313DB9}" dt="2026-06-09T22:56:58.744" v="3799"/>
          <ac:spMkLst>
            <pc:docMk/>
            <pc:sldMk cId="967014896" sldId="259"/>
            <ac:spMk id="28" creationId="{1F23E73A-FDC8-462C-83C1-3AA8961449CF}"/>
          </ac:spMkLst>
        </pc:spChg>
        <pc:grpChg chg="add">
          <ac:chgData name="Maira Ali (2539951)" userId="S::2539951@student.uwtsd.ac.uk::a5f6544a-6726-4b62-8e5a-a1422be6ea96" providerId="AD" clId="Web-{0FE23546-9069-2239-C6F3-609CE3313DB9}" dt="2026-06-09T22:56:58.744" v="3799"/>
          <ac:grpSpMkLst>
            <pc:docMk/>
            <pc:sldMk cId="967014896" sldId="259"/>
            <ac:grpSpMk id="7" creationId="{7084313B-C03D-4981-9786-879159A60395}"/>
          </ac:grpSpMkLst>
        </pc:grpChg>
        <pc:picChg chg="add mod">
          <ac:chgData name="Maira Ali (2539951)" userId="S::2539951@student.uwtsd.ac.uk::a5f6544a-6726-4b62-8e5a-a1422be6ea96" providerId="AD" clId="Web-{0FE23546-9069-2239-C6F3-609CE3313DB9}" dt="2026-06-09T22:58:12.598" v="3807" actId="14100"/>
          <ac:picMkLst>
            <pc:docMk/>
            <pc:sldMk cId="967014896" sldId="259"/>
            <ac:picMk id="3" creationId="{92E1A5A4-D654-D31F-CC0D-D16A319615F0}"/>
          </ac:picMkLst>
        </pc:picChg>
      </pc:sldChg>
      <pc:sldChg chg="addSp delSp modSp new mod modTransition modClrScheme addAnim delAnim chgLayout">
        <pc:chgData name="Maira Ali (2539951)" userId="S::2539951@student.uwtsd.ac.uk::a5f6544a-6726-4b62-8e5a-a1422be6ea96" providerId="AD" clId="Web-{0FE23546-9069-2239-C6F3-609CE3313DB9}" dt="2026-06-09T23:07:49.851" v="3862"/>
        <pc:sldMkLst>
          <pc:docMk/>
          <pc:sldMk cId="767877021" sldId="261"/>
        </pc:sldMkLst>
        <pc:spChg chg="add mod">
          <ac:chgData name="Maira Ali (2539951)" userId="S::2539951@student.uwtsd.ac.uk::a5f6544a-6726-4b62-8e5a-a1422be6ea96" providerId="AD" clId="Web-{0FE23546-9069-2239-C6F3-609CE3313DB9}" dt="2026-06-09T23:03:16.397" v="3857" actId="20577"/>
          <ac:spMkLst>
            <pc:docMk/>
            <pc:sldMk cId="767877021" sldId="261"/>
            <ac:spMk id="3" creationId="{185B3539-DD80-6650-3BAF-30AB8FD14A24}"/>
          </ac:spMkLst>
        </pc:spChg>
      </pc:sldChg>
      <pc:sldChg chg="addSp delSp modSp new mod modClrScheme chgLayout">
        <pc:chgData name="Maira Ali (2539951)" userId="S::2539951@student.uwtsd.ac.uk::a5f6544a-6726-4b62-8e5a-a1422be6ea96" providerId="AD" clId="Web-{0FE23546-9069-2239-C6F3-609CE3313DB9}" dt="2026-06-07T08:33:53.934" v="3476" actId="20577"/>
        <pc:sldMkLst>
          <pc:docMk/>
          <pc:sldMk cId="425946750" sldId="262"/>
        </pc:sldMkLst>
        <pc:spChg chg="add mod">
          <ac:chgData name="Maira Ali (2539951)" userId="S::2539951@student.uwtsd.ac.uk::a5f6544a-6726-4b62-8e5a-a1422be6ea96" providerId="AD" clId="Web-{0FE23546-9069-2239-C6F3-609CE3313DB9}" dt="2026-06-05T09:30:53.018" v="3371" actId="20577"/>
          <ac:spMkLst>
            <pc:docMk/>
            <pc:sldMk cId="425946750" sldId="262"/>
            <ac:spMk id="2" creationId="{4CE8AF51-5658-57B5-7D44-E9D74D5D2B7F}"/>
          </ac:spMkLst>
        </pc:spChg>
        <pc:spChg chg="add mod">
          <ac:chgData name="Maira Ali (2539951)" userId="S::2539951@student.uwtsd.ac.uk::a5f6544a-6726-4b62-8e5a-a1422be6ea96" providerId="AD" clId="Web-{0FE23546-9069-2239-C6F3-609CE3313DB9}" dt="2026-06-05T09:30:28.064" v="3368" actId="20577"/>
          <ac:spMkLst>
            <pc:docMk/>
            <pc:sldMk cId="425946750" sldId="262"/>
            <ac:spMk id="3" creationId="{B46EF78C-E477-5C20-11E3-F60E2C44AEB9}"/>
          </ac:spMkLst>
        </pc:spChg>
        <pc:spChg chg="add mod">
          <ac:chgData name="Maira Ali (2539951)" userId="S::2539951@student.uwtsd.ac.uk::a5f6544a-6726-4b62-8e5a-a1422be6ea96" providerId="AD" clId="Web-{0FE23546-9069-2239-C6F3-609CE3313DB9}" dt="2026-06-07T08:33:53.934" v="3476" actId="20577"/>
          <ac:spMkLst>
            <pc:docMk/>
            <pc:sldMk cId="425946750" sldId="262"/>
            <ac:spMk id="5" creationId="{EF04EB70-1954-9668-4A57-0001F8BEDA90}"/>
          </ac:spMkLst>
        </pc:spChg>
      </pc:sldChg>
      <pc:sldMasterChg chg="add addSldLayout modSldLayout">
        <pc:chgData name="Maira Ali (2539951)" userId="S::2539951@student.uwtsd.ac.uk::a5f6544a-6726-4b62-8e5a-a1422be6ea96" providerId="AD" clId="Web-{0FE23546-9069-2239-C6F3-609CE3313DB9}" dt="2026-06-05T09:40:00.766" v="3387"/>
        <pc:sldMasterMkLst>
          <pc:docMk/>
          <pc:sldMasterMk cId="1599805550" sldId="2147483750"/>
        </pc:sldMasterMkLst>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2803417876" sldId="2147483751"/>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156766218" sldId="2147483752"/>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4144281217" sldId="2147483753"/>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1389007434" sldId="2147483754"/>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1184489716" sldId="2147483755"/>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2462335023" sldId="2147483756"/>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478054195" sldId="2147483757"/>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3924796392" sldId="2147483758"/>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2897401236" sldId="2147483759"/>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3096092514" sldId="2147483760"/>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3669611868" sldId="2147483761"/>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637585384" sldId="2147483762"/>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2345461309" sldId="2147483763"/>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645398800" sldId="2147483764"/>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1650602805" sldId="2147483765"/>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194358689" sldId="2147483766"/>
          </pc:sldLayoutMkLst>
        </pc:sldLayoutChg>
        <pc:sldLayoutChg chg="add mod replId">
          <pc:chgData name="Maira Ali (2539951)" userId="S::2539951@student.uwtsd.ac.uk::a5f6544a-6726-4b62-8e5a-a1422be6ea96" providerId="AD" clId="Web-{0FE23546-9069-2239-C6F3-609CE3313DB9}" dt="2026-06-05T09:40:00.766" v="3387"/>
          <pc:sldLayoutMkLst>
            <pc:docMk/>
            <pc:sldMasterMk cId="1599805550" sldId="2147483750"/>
            <pc:sldLayoutMk cId="193857451" sldId="214748376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A73221-981F-4ABC-BEFD-26AA85ED4EF9}"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C6669A52-9103-4D9D-9FA7-86724AA1963D}">
      <dgm:prSet phldr="0" custT="1"/>
      <dgm:spPr/>
      <dgm:t>
        <a:bodyPr/>
        <a:lstStyle/>
        <a:p>
          <a:pPr rtl="0"/>
          <a:r>
            <a:rPr lang="en-GB" sz="1600">
              <a:latin typeface="Aptos"/>
            </a:rPr>
            <a:t>Riverdale's nursing home has a carers, nursing, senior carers, and administrative staff working across the two different building and have a different shifts. </a:t>
          </a:r>
        </a:p>
      </dgm:t>
    </dgm:pt>
    <dgm:pt modelId="{958EC021-EA14-4A65-A416-A043FBC58757}" type="parTrans" cxnId="{6DC528F9-1BD4-4B16-ABB2-656558E36B44}">
      <dgm:prSet/>
      <dgm:spPr/>
      <dgm:t>
        <a:bodyPr/>
        <a:lstStyle/>
        <a:p>
          <a:endParaRPr lang="en-US"/>
        </a:p>
      </dgm:t>
    </dgm:pt>
    <dgm:pt modelId="{3A6960F6-8612-4E87-8550-2038014F266D}" type="sibTrans" cxnId="{6DC528F9-1BD4-4B16-ABB2-656558E36B44}">
      <dgm:prSet/>
      <dgm:spPr/>
      <dgm:t>
        <a:bodyPr/>
        <a:lstStyle/>
        <a:p>
          <a:endParaRPr lang="en-US"/>
        </a:p>
      </dgm:t>
    </dgm:pt>
    <dgm:pt modelId="{96542294-DE8F-415F-A192-F1DE9ED6E738}">
      <dgm:prSet custT="1"/>
      <dgm:spPr/>
      <dgm:t>
        <a:bodyPr/>
        <a:lstStyle/>
        <a:p>
          <a:r>
            <a:rPr lang="en-GB" sz="1600" b="0" i="0">
              <a:latin typeface="Aptos"/>
            </a:rPr>
            <a:t>Now I will explain why outlook is important and suitable tool to improve the staff scheduling/rotas at the workplace or anywhere else.</a:t>
          </a:r>
          <a:endParaRPr lang="en-US" sz="1600">
            <a:latin typeface="Aptos"/>
          </a:endParaRPr>
        </a:p>
      </dgm:t>
    </dgm:pt>
    <dgm:pt modelId="{D4B66B82-1879-4662-A79B-590AAE24C0E4}" type="parTrans" cxnId="{C0054830-1FF1-4629-AC65-475983A5AF65}">
      <dgm:prSet/>
      <dgm:spPr/>
      <dgm:t>
        <a:bodyPr/>
        <a:lstStyle/>
        <a:p>
          <a:endParaRPr lang="en-US"/>
        </a:p>
      </dgm:t>
    </dgm:pt>
    <dgm:pt modelId="{426AC35F-F11C-499A-939F-2195E9DFA3AF}" type="sibTrans" cxnId="{C0054830-1FF1-4629-AC65-475983A5AF65}">
      <dgm:prSet/>
      <dgm:spPr/>
      <dgm:t>
        <a:bodyPr/>
        <a:lstStyle/>
        <a:p>
          <a:endParaRPr lang="en-US"/>
        </a:p>
      </dgm:t>
    </dgm:pt>
    <dgm:pt modelId="{A9B2C181-B282-4F73-90E3-BC1D65E10B4B}">
      <dgm:prSet phldrT="[Text]" phldr="0"/>
      <dgm:spPr/>
      <dgm:t>
        <a:bodyPr/>
        <a:lstStyle/>
        <a:p>
          <a:r>
            <a:rPr lang="en-GB" sz="1600">
              <a:latin typeface="Aptos"/>
            </a:rPr>
            <a:t>And the staff members are unsure about Microsoft 365 tools and do not know how to use them so that is the reason they have a communication problem and confusion about Microsoft 365.</a:t>
          </a:r>
          <a:endParaRPr lang="en-GB"/>
        </a:p>
      </dgm:t>
    </dgm:pt>
    <dgm:pt modelId="{53D54596-77AC-4395-B1B3-B05571BC80E8}" type="parTrans" cxnId="{DAC33DA4-B9FA-48EB-BE04-52566ECD89EA}">
      <dgm:prSet/>
      <dgm:spPr/>
    </dgm:pt>
    <dgm:pt modelId="{024D5C25-5625-4607-95FA-31D409A7EC37}" type="sibTrans" cxnId="{DAC33DA4-B9FA-48EB-BE04-52566ECD89EA}">
      <dgm:prSet/>
      <dgm:spPr/>
    </dgm:pt>
    <dgm:pt modelId="{27FE3F15-FC70-48D9-A0B2-22A515219955}" type="pres">
      <dgm:prSet presAssocID="{86A73221-981F-4ABC-BEFD-26AA85ED4EF9}" presName="hierChild1" presStyleCnt="0">
        <dgm:presLayoutVars>
          <dgm:chPref val="1"/>
          <dgm:dir/>
          <dgm:animOne val="branch"/>
          <dgm:animLvl val="lvl"/>
          <dgm:resizeHandles/>
        </dgm:presLayoutVars>
      </dgm:prSet>
      <dgm:spPr/>
    </dgm:pt>
    <dgm:pt modelId="{4FB6CEE8-0117-4CA5-AA8D-4F617299ACEC}" type="pres">
      <dgm:prSet presAssocID="{C6669A52-9103-4D9D-9FA7-86724AA1963D}" presName="hierRoot1" presStyleCnt="0"/>
      <dgm:spPr/>
    </dgm:pt>
    <dgm:pt modelId="{E763B86B-137C-4829-925C-1D8BF5606954}" type="pres">
      <dgm:prSet presAssocID="{C6669A52-9103-4D9D-9FA7-86724AA1963D}" presName="composite" presStyleCnt="0"/>
      <dgm:spPr/>
    </dgm:pt>
    <dgm:pt modelId="{5C6FC4C3-1455-473A-A65D-61237BE6EFF4}" type="pres">
      <dgm:prSet presAssocID="{C6669A52-9103-4D9D-9FA7-86724AA1963D}" presName="background" presStyleLbl="node0" presStyleIdx="0" presStyleCnt="3"/>
      <dgm:spPr/>
    </dgm:pt>
    <dgm:pt modelId="{C281B227-254E-4107-A057-EAF4A3E3095B}" type="pres">
      <dgm:prSet presAssocID="{C6669A52-9103-4D9D-9FA7-86724AA1963D}" presName="text" presStyleLbl="fgAcc0" presStyleIdx="0" presStyleCnt="3">
        <dgm:presLayoutVars>
          <dgm:chPref val="3"/>
        </dgm:presLayoutVars>
      </dgm:prSet>
      <dgm:spPr/>
    </dgm:pt>
    <dgm:pt modelId="{BB7F5A49-8E0B-435A-8ED1-57B5684FF1C2}" type="pres">
      <dgm:prSet presAssocID="{C6669A52-9103-4D9D-9FA7-86724AA1963D}" presName="hierChild2" presStyleCnt="0"/>
      <dgm:spPr/>
    </dgm:pt>
    <dgm:pt modelId="{F7697BB5-86EC-448C-AAAB-0B1F24117798}" type="pres">
      <dgm:prSet presAssocID="{A9B2C181-B282-4F73-90E3-BC1D65E10B4B}" presName="hierRoot1" presStyleCnt="0"/>
      <dgm:spPr/>
    </dgm:pt>
    <dgm:pt modelId="{241263DB-A616-4C32-AA9E-7F6754F882D8}" type="pres">
      <dgm:prSet presAssocID="{A9B2C181-B282-4F73-90E3-BC1D65E10B4B}" presName="composite" presStyleCnt="0"/>
      <dgm:spPr/>
    </dgm:pt>
    <dgm:pt modelId="{CDF9C2EE-37E1-4EDA-AB0D-65A10F635CB8}" type="pres">
      <dgm:prSet presAssocID="{A9B2C181-B282-4F73-90E3-BC1D65E10B4B}" presName="background" presStyleLbl="node0" presStyleIdx="1" presStyleCnt="3"/>
      <dgm:spPr/>
    </dgm:pt>
    <dgm:pt modelId="{9EC69031-7F31-4417-A250-0AE6DF0CCA5D}" type="pres">
      <dgm:prSet presAssocID="{A9B2C181-B282-4F73-90E3-BC1D65E10B4B}" presName="text" presStyleLbl="fgAcc0" presStyleIdx="1" presStyleCnt="3">
        <dgm:presLayoutVars>
          <dgm:chPref val="3"/>
        </dgm:presLayoutVars>
      </dgm:prSet>
      <dgm:spPr/>
    </dgm:pt>
    <dgm:pt modelId="{2AE0A451-3757-4B1E-A48B-856314B576B6}" type="pres">
      <dgm:prSet presAssocID="{A9B2C181-B282-4F73-90E3-BC1D65E10B4B}" presName="hierChild2" presStyleCnt="0"/>
      <dgm:spPr/>
    </dgm:pt>
    <dgm:pt modelId="{64544FDA-0D60-4549-AF37-EF791CE3BD80}" type="pres">
      <dgm:prSet presAssocID="{96542294-DE8F-415F-A192-F1DE9ED6E738}" presName="hierRoot1" presStyleCnt="0"/>
      <dgm:spPr/>
    </dgm:pt>
    <dgm:pt modelId="{6CA74782-2CD3-4065-A1C0-CC35C8B34D0B}" type="pres">
      <dgm:prSet presAssocID="{96542294-DE8F-415F-A192-F1DE9ED6E738}" presName="composite" presStyleCnt="0"/>
      <dgm:spPr/>
    </dgm:pt>
    <dgm:pt modelId="{F1576626-2B2B-45EC-BC1D-634D943DBDA6}" type="pres">
      <dgm:prSet presAssocID="{96542294-DE8F-415F-A192-F1DE9ED6E738}" presName="background" presStyleLbl="node0" presStyleIdx="2" presStyleCnt="3"/>
      <dgm:spPr/>
    </dgm:pt>
    <dgm:pt modelId="{872C5767-77ED-4718-9F2C-187AC2573037}" type="pres">
      <dgm:prSet presAssocID="{96542294-DE8F-415F-A192-F1DE9ED6E738}" presName="text" presStyleLbl="fgAcc0" presStyleIdx="2" presStyleCnt="3">
        <dgm:presLayoutVars>
          <dgm:chPref val="3"/>
        </dgm:presLayoutVars>
      </dgm:prSet>
      <dgm:spPr/>
    </dgm:pt>
    <dgm:pt modelId="{D9EAE487-951E-445D-AFE3-C4E28FD8D4D4}" type="pres">
      <dgm:prSet presAssocID="{96542294-DE8F-415F-A192-F1DE9ED6E738}" presName="hierChild2" presStyleCnt="0"/>
      <dgm:spPr/>
    </dgm:pt>
  </dgm:ptLst>
  <dgm:cxnLst>
    <dgm:cxn modelId="{BA75BD10-7306-4F7A-B497-6C092434419A}" type="presOf" srcId="{A9B2C181-B282-4F73-90E3-BC1D65E10B4B}" destId="{9EC69031-7F31-4417-A250-0AE6DF0CCA5D}" srcOrd="0" destOrd="0" presId="urn:microsoft.com/office/officeart/2005/8/layout/hierarchy1"/>
    <dgm:cxn modelId="{C0054830-1FF1-4629-AC65-475983A5AF65}" srcId="{86A73221-981F-4ABC-BEFD-26AA85ED4EF9}" destId="{96542294-DE8F-415F-A192-F1DE9ED6E738}" srcOrd="2" destOrd="0" parTransId="{D4B66B82-1879-4662-A79B-590AAE24C0E4}" sibTransId="{426AC35F-F11C-499A-939F-2195E9DFA3AF}"/>
    <dgm:cxn modelId="{3FD20E80-050A-479D-BC60-CEBBC2CA5E9C}" type="presOf" srcId="{96542294-DE8F-415F-A192-F1DE9ED6E738}" destId="{872C5767-77ED-4718-9F2C-187AC2573037}" srcOrd="0" destOrd="0" presId="urn:microsoft.com/office/officeart/2005/8/layout/hierarchy1"/>
    <dgm:cxn modelId="{CD228A8E-AC07-4623-870A-79835F67A525}" type="presOf" srcId="{86A73221-981F-4ABC-BEFD-26AA85ED4EF9}" destId="{27FE3F15-FC70-48D9-A0B2-22A515219955}" srcOrd="0" destOrd="0" presId="urn:microsoft.com/office/officeart/2005/8/layout/hierarchy1"/>
    <dgm:cxn modelId="{DAC33DA4-B9FA-48EB-BE04-52566ECD89EA}" srcId="{86A73221-981F-4ABC-BEFD-26AA85ED4EF9}" destId="{A9B2C181-B282-4F73-90E3-BC1D65E10B4B}" srcOrd="1" destOrd="0" parTransId="{53D54596-77AC-4395-B1B3-B05571BC80E8}" sibTransId="{024D5C25-5625-4607-95FA-31D409A7EC37}"/>
    <dgm:cxn modelId="{0D25C0E7-5605-4E8B-8330-E45B9370DB52}" type="presOf" srcId="{C6669A52-9103-4D9D-9FA7-86724AA1963D}" destId="{C281B227-254E-4107-A057-EAF4A3E3095B}" srcOrd="0" destOrd="0" presId="urn:microsoft.com/office/officeart/2005/8/layout/hierarchy1"/>
    <dgm:cxn modelId="{6DC528F9-1BD4-4B16-ABB2-656558E36B44}" srcId="{86A73221-981F-4ABC-BEFD-26AA85ED4EF9}" destId="{C6669A52-9103-4D9D-9FA7-86724AA1963D}" srcOrd="0" destOrd="0" parTransId="{958EC021-EA14-4A65-A416-A043FBC58757}" sibTransId="{3A6960F6-8612-4E87-8550-2038014F266D}"/>
    <dgm:cxn modelId="{B40A8318-BE81-444E-8696-846E8D2037AF}" type="presParOf" srcId="{27FE3F15-FC70-48D9-A0B2-22A515219955}" destId="{4FB6CEE8-0117-4CA5-AA8D-4F617299ACEC}" srcOrd="0" destOrd="0" presId="urn:microsoft.com/office/officeart/2005/8/layout/hierarchy1"/>
    <dgm:cxn modelId="{AB351191-4B6E-47DF-BE2E-C1D093A0A2A4}" type="presParOf" srcId="{4FB6CEE8-0117-4CA5-AA8D-4F617299ACEC}" destId="{E763B86B-137C-4829-925C-1D8BF5606954}" srcOrd="0" destOrd="0" presId="urn:microsoft.com/office/officeart/2005/8/layout/hierarchy1"/>
    <dgm:cxn modelId="{FE16F70F-DE22-4E94-9261-0123BEF23B6F}" type="presParOf" srcId="{E763B86B-137C-4829-925C-1D8BF5606954}" destId="{5C6FC4C3-1455-473A-A65D-61237BE6EFF4}" srcOrd="0" destOrd="0" presId="urn:microsoft.com/office/officeart/2005/8/layout/hierarchy1"/>
    <dgm:cxn modelId="{E0291DA1-97BC-44D8-A408-904AF53C015A}" type="presParOf" srcId="{E763B86B-137C-4829-925C-1D8BF5606954}" destId="{C281B227-254E-4107-A057-EAF4A3E3095B}" srcOrd="1" destOrd="0" presId="urn:microsoft.com/office/officeart/2005/8/layout/hierarchy1"/>
    <dgm:cxn modelId="{228F5E53-523E-418E-ACEF-CD159D81791E}" type="presParOf" srcId="{4FB6CEE8-0117-4CA5-AA8D-4F617299ACEC}" destId="{BB7F5A49-8E0B-435A-8ED1-57B5684FF1C2}" srcOrd="1" destOrd="0" presId="urn:microsoft.com/office/officeart/2005/8/layout/hierarchy1"/>
    <dgm:cxn modelId="{50167C75-58E9-4FFA-821A-9104B523C40C}" type="presParOf" srcId="{27FE3F15-FC70-48D9-A0B2-22A515219955}" destId="{F7697BB5-86EC-448C-AAAB-0B1F24117798}" srcOrd="1" destOrd="0" presId="urn:microsoft.com/office/officeart/2005/8/layout/hierarchy1"/>
    <dgm:cxn modelId="{C4CC1305-9B35-4B05-BAC7-D5217EB38D55}" type="presParOf" srcId="{F7697BB5-86EC-448C-AAAB-0B1F24117798}" destId="{241263DB-A616-4C32-AA9E-7F6754F882D8}" srcOrd="0" destOrd="0" presId="urn:microsoft.com/office/officeart/2005/8/layout/hierarchy1"/>
    <dgm:cxn modelId="{207838BE-523A-443F-A400-85F807EA5581}" type="presParOf" srcId="{241263DB-A616-4C32-AA9E-7F6754F882D8}" destId="{CDF9C2EE-37E1-4EDA-AB0D-65A10F635CB8}" srcOrd="0" destOrd="0" presId="urn:microsoft.com/office/officeart/2005/8/layout/hierarchy1"/>
    <dgm:cxn modelId="{20D62110-7B93-4F7C-BC4C-3490323323EC}" type="presParOf" srcId="{241263DB-A616-4C32-AA9E-7F6754F882D8}" destId="{9EC69031-7F31-4417-A250-0AE6DF0CCA5D}" srcOrd="1" destOrd="0" presId="urn:microsoft.com/office/officeart/2005/8/layout/hierarchy1"/>
    <dgm:cxn modelId="{590F992C-0D6D-4E11-9ADB-BB9E0F5291A9}" type="presParOf" srcId="{F7697BB5-86EC-448C-AAAB-0B1F24117798}" destId="{2AE0A451-3757-4B1E-A48B-856314B576B6}" srcOrd="1" destOrd="0" presId="urn:microsoft.com/office/officeart/2005/8/layout/hierarchy1"/>
    <dgm:cxn modelId="{0ED83F74-87B3-432D-919D-E86F07657A7B}" type="presParOf" srcId="{27FE3F15-FC70-48D9-A0B2-22A515219955}" destId="{64544FDA-0D60-4549-AF37-EF791CE3BD80}" srcOrd="2" destOrd="0" presId="urn:microsoft.com/office/officeart/2005/8/layout/hierarchy1"/>
    <dgm:cxn modelId="{549DCADC-A11F-440D-A305-C2DA0ED38513}" type="presParOf" srcId="{64544FDA-0D60-4549-AF37-EF791CE3BD80}" destId="{6CA74782-2CD3-4065-A1C0-CC35C8B34D0B}" srcOrd="0" destOrd="0" presId="urn:microsoft.com/office/officeart/2005/8/layout/hierarchy1"/>
    <dgm:cxn modelId="{E43A929B-B7ED-4162-B70C-4E74F9C61E8C}" type="presParOf" srcId="{6CA74782-2CD3-4065-A1C0-CC35C8B34D0B}" destId="{F1576626-2B2B-45EC-BC1D-634D943DBDA6}" srcOrd="0" destOrd="0" presId="urn:microsoft.com/office/officeart/2005/8/layout/hierarchy1"/>
    <dgm:cxn modelId="{FC8CE206-FA73-43B1-9700-B0167A97A0C9}" type="presParOf" srcId="{6CA74782-2CD3-4065-A1C0-CC35C8B34D0B}" destId="{872C5767-77ED-4718-9F2C-187AC2573037}" srcOrd="1" destOrd="0" presId="urn:microsoft.com/office/officeart/2005/8/layout/hierarchy1"/>
    <dgm:cxn modelId="{0BC87D31-2AB0-43AB-B0B6-FEC3EE00F4DA}" type="presParOf" srcId="{64544FDA-0D60-4549-AF37-EF791CE3BD80}" destId="{D9EAE487-951E-445D-AFE3-C4E28FD8D4D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FC4C3-1455-473A-A65D-61237BE6EFF4}">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C281B227-254E-4107-A057-EAF4A3E3095B}">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a:rPr>
            <a:t>Riverdale's nursing home has a carers, nursing, senior carers, and administrative staff working across the two different building and have a different shifts. </a:t>
          </a:r>
        </a:p>
      </dsp:txBody>
      <dsp:txXfrm>
        <a:off x="351142" y="1045050"/>
        <a:ext cx="2606440" cy="1618335"/>
      </dsp:txXfrm>
    </dsp:sp>
    <dsp:sp modelId="{CDF9C2EE-37E1-4EDA-AB0D-65A10F635CB8}">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9EC69031-7F31-4417-A250-0AE6DF0CCA5D}">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Aptos"/>
            </a:rPr>
            <a:t>And the staff members are unsure about Microsoft 365 tools and do not know how to use them so that is the reason they have a communication problem and confusion about Microsoft 365.</a:t>
          </a:r>
          <a:endParaRPr lang="en-GB" sz="1500" kern="1200"/>
        </a:p>
      </dsp:txBody>
      <dsp:txXfrm>
        <a:off x="3659867" y="1045050"/>
        <a:ext cx="2606440" cy="1618335"/>
      </dsp:txXfrm>
    </dsp:sp>
    <dsp:sp modelId="{F1576626-2B2B-45EC-BC1D-634D943DBDA6}">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872C5767-77ED-4718-9F2C-187AC2573037}">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latin typeface="Aptos"/>
            </a:rPr>
            <a:t>Now I will explain why outlook is important and suitable tool to improve the staff scheduling/rotas at the workplace or anywhere else.</a:t>
          </a:r>
          <a:endParaRPr lang="en-US" sz="1600" kern="1200">
            <a:latin typeface="Aptos"/>
          </a:endParaRPr>
        </a:p>
      </dsp:txBody>
      <dsp:txXfrm>
        <a:off x="6968593" y="1045050"/>
        <a:ext cx="2606440" cy="16183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6/10/2026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3417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6/10/2026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766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6/10/2026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4281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6/10/2026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89007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6/10/2026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4489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6/10/2026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2335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6/10/2026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8054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6/10/2026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4796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6/10/2026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7401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6/10/2026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6092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6/10/2026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96118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6/10/2026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37585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6/10/2026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5461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6/10/2026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5398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6/10/2026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0602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6/10/2026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43586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6/10/2026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857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6/10/2026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980555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barrazacarlos.com/advantages-and-disadvantages-of-microsoft-outlook/#elementor-toc-heading-anchor-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7503" y="1588254"/>
            <a:ext cx="8825658" cy="2677648"/>
          </a:xfrm>
        </p:spPr>
        <p:txBody>
          <a:bodyPr>
            <a:normAutofit fontScale="90000"/>
          </a:bodyPr>
          <a:lstStyle/>
          <a:p>
            <a:r>
              <a:rPr lang="en-GB" b="1" i="1">
                <a:latin typeface="Viner Hand ITC"/>
              </a:rPr>
              <a:t>STAFF SCHEDULING/ROTAS USING OUTLOOK</a:t>
            </a:r>
          </a:p>
        </p:txBody>
      </p:sp>
      <p:sp>
        <p:nvSpPr>
          <p:cNvPr id="3" name="Subtitle 2"/>
          <p:cNvSpPr>
            <a:spLocks noGrp="1"/>
          </p:cNvSpPr>
          <p:nvPr>
            <p:ph type="subTitle" idx="1"/>
          </p:nvPr>
        </p:nvSpPr>
        <p:spPr>
          <a:xfrm>
            <a:off x="7620000" y="4792011"/>
            <a:ext cx="3319398" cy="1655762"/>
          </a:xfrm>
        </p:spPr>
        <p:txBody>
          <a:bodyPr vert="horz" lIns="91440" tIns="45720" rIns="91440" bIns="45720" rtlCol="0" anchor="t">
            <a:normAutofit/>
          </a:bodyPr>
          <a:lstStyle/>
          <a:p>
            <a:r>
              <a:rPr lang="en-GB">
                <a:latin typeface="Viner Hand ITC"/>
              </a:rPr>
              <a:t>BY MAIRA ALI </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B715A-5535-70D5-1546-3B98B67B36C7}"/>
              </a:ext>
            </a:extLst>
          </p:cNvPr>
          <p:cNvSpPr>
            <a:spLocks noGrp="1"/>
          </p:cNvSpPr>
          <p:nvPr>
            <p:ph type="title"/>
          </p:nvPr>
        </p:nvSpPr>
        <p:spPr/>
        <p:txBody>
          <a:bodyPr>
            <a:noAutofit/>
          </a:bodyPr>
          <a:lstStyle/>
          <a:p>
            <a:r>
              <a:rPr lang="en-GB" sz="4400">
                <a:solidFill>
                  <a:srgbClr val="FFFFFF"/>
                </a:solidFill>
                <a:latin typeface="Palace Script MT"/>
              </a:rPr>
              <a:t>Riverdale's Nursing Home:</a:t>
            </a:r>
            <a:endParaRPr lang="en-GB" sz="4400" dirty="0">
              <a:solidFill>
                <a:srgbClr val="FFFFFF"/>
              </a:solidFill>
              <a:latin typeface="Palace Script MT"/>
            </a:endParaRPr>
          </a:p>
        </p:txBody>
      </p:sp>
      <p:graphicFrame>
        <p:nvGraphicFramePr>
          <p:cNvPr id="7" name="Content Placeholder 4">
            <a:extLst>
              <a:ext uri="{FF2B5EF4-FFF2-40B4-BE49-F238E27FC236}">
                <a16:creationId xmlns:a16="http://schemas.microsoft.com/office/drawing/2014/main" id="{17A71721-5E67-D0AE-F03A-F61354608619}"/>
              </a:ext>
            </a:extLst>
          </p:cNvPr>
          <p:cNvGraphicFramePr>
            <a:graphicFrameLocks noGrp="1"/>
          </p:cNvGraphicFramePr>
          <p:nvPr>
            <p:ph idx="1"/>
            <p:extLst>
              <p:ext uri="{D42A27DB-BD31-4B8C-83A1-F6EECF244321}">
                <p14:modId xmlns:p14="http://schemas.microsoft.com/office/powerpoint/2010/main" val="342501429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2374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Microsoft outlook 2025 Icons, Logos, Symbols – Free Download PNG, SVG">
            <a:extLst>
              <a:ext uri="{FF2B5EF4-FFF2-40B4-BE49-F238E27FC236}">
                <a16:creationId xmlns:a16="http://schemas.microsoft.com/office/drawing/2014/main" id="{25A79D58-38A2-6041-B824-CC17F24FB430}"/>
              </a:ext>
            </a:extLst>
          </p:cNvPr>
          <p:cNvPicPr>
            <a:picLocks noChangeAspect="1"/>
          </p:cNvPicPr>
          <p:nvPr/>
        </p:nvPicPr>
        <p:blipFill>
          <a:blip r:embed="rId2"/>
          <a:stretch>
            <a:fillRect/>
          </a:stretch>
        </p:blipFill>
        <p:spPr>
          <a:xfrm>
            <a:off x="5765124" y="803751"/>
            <a:ext cx="5250498" cy="5250498"/>
          </a:xfrm>
          <a:prstGeom prst="rect">
            <a:avLst/>
          </a:prstGeom>
        </p:spPr>
      </p:pic>
      <p:sp>
        <p:nvSpPr>
          <p:cNvPr id="2" name="TextBox 1">
            <a:extLst>
              <a:ext uri="{FF2B5EF4-FFF2-40B4-BE49-F238E27FC236}">
                <a16:creationId xmlns:a16="http://schemas.microsoft.com/office/drawing/2014/main" id="{BEB7C597-970D-256A-47C8-8A78EF173138}"/>
              </a:ext>
            </a:extLst>
          </p:cNvPr>
          <p:cNvSpPr txBox="1"/>
          <p:nvPr/>
        </p:nvSpPr>
        <p:spPr>
          <a:xfrm>
            <a:off x="1175831" y="1264954"/>
            <a:ext cx="3311178" cy="41389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buFont typeface="Wingdings 3" charset="2"/>
              <a:buChar char=""/>
            </a:pPr>
            <a:r>
              <a:rPr lang="en-US" sz="2000" dirty="0">
                <a:solidFill>
                  <a:srgbClr val="FFFFFF"/>
                </a:solidFill>
                <a:latin typeface="Aptos"/>
              </a:rPr>
              <a:t>The outlook is more suitable and important for the staff member of Riverdale's nursing home because they can email each other about the shifts </a:t>
            </a:r>
            <a:r>
              <a:rPr lang="en-US" sz="2000">
                <a:solidFill>
                  <a:srgbClr val="FFFFFF"/>
                </a:solidFill>
                <a:latin typeface="Aptos"/>
              </a:rPr>
              <a:t>or schedule their timing.</a:t>
            </a:r>
            <a:endParaRPr lang="en-US" sz="2000">
              <a:latin typeface="Aptos"/>
            </a:endParaRPr>
          </a:p>
          <a:p>
            <a:pPr defTabSz="457200">
              <a:spcBef>
                <a:spcPts val="1000"/>
              </a:spcBef>
              <a:buClr>
                <a:schemeClr val="accent1"/>
              </a:buClr>
              <a:buSzPct val="80000"/>
              <a:buFont typeface="Wingdings 3" charset="2"/>
              <a:buChar char=""/>
            </a:pPr>
            <a:r>
              <a:rPr lang="en-US" sz="2000" dirty="0">
                <a:solidFill>
                  <a:srgbClr val="FFFFFF"/>
                </a:solidFill>
                <a:latin typeface="Aptos"/>
              </a:rPr>
              <a:t> Let the everyone know about the </a:t>
            </a:r>
            <a:r>
              <a:rPr lang="en-US" sz="2000">
                <a:solidFill>
                  <a:srgbClr val="FFFFFF"/>
                </a:solidFill>
                <a:latin typeface="Aptos"/>
              </a:rPr>
              <a:t>changes,</a:t>
            </a:r>
            <a:r>
              <a:rPr lang="en-US" sz="2000" dirty="0">
                <a:solidFill>
                  <a:srgbClr val="FFFFFF"/>
                </a:solidFill>
                <a:latin typeface="Aptos"/>
              </a:rPr>
              <a:t> and this is really help full for them to use it and improve their communication skills.</a:t>
            </a:r>
            <a:endParaRPr lang="en-US"/>
          </a:p>
        </p:txBody>
      </p:sp>
    </p:spTree>
    <p:extLst>
      <p:ext uri="{BB962C8B-B14F-4D97-AF65-F5344CB8AC3E}">
        <p14:creationId xmlns:p14="http://schemas.microsoft.com/office/powerpoint/2010/main" val="1631437200"/>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p:tgtEl>
                                          <p:spTgt spid="3"/>
                                        </p:tgtEl>
                                        <p:attrNameLst>
                                          <p:attrName>ppt_y</p:attrName>
                                        </p:attrNameLst>
                                      </p:cBhvr>
                                      <p:tavLst>
                                        <p:tav tm="0">
                                          <p:val>
                                            <p:strVal val="#ppt_y+#ppt_h*1.125000"/>
                                          </p:val>
                                        </p:tav>
                                        <p:tav tm="100000">
                                          <p:val>
                                            <p:strVal val="#ppt_y"/>
                                          </p:val>
                                        </p:tav>
                                      </p:tavLst>
                                    </p:anim>
                                    <p:animEffect transition="in" filter="wipe(up)">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E8AF51-5658-57B5-7D44-E9D74D5D2B7F}"/>
              </a:ext>
            </a:extLst>
          </p:cNvPr>
          <p:cNvSpPr txBox="1"/>
          <p:nvPr/>
        </p:nvSpPr>
        <p:spPr>
          <a:xfrm>
            <a:off x="764304" y="455900"/>
            <a:ext cx="758940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Advantages and disadvantages</a:t>
            </a:r>
          </a:p>
        </p:txBody>
      </p:sp>
      <p:sp>
        <p:nvSpPr>
          <p:cNvPr id="3" name="TextBox 2">
            <a:extLst>
              <a:ext uri="{FF2B5EF4-FFF2-40B4-BE49-F238E27FC236}">
                <a16:creationId xmlns:a16="http://schemas.microsoft.com/office/drawing/2014/main" id="{B46EF78C-E477-5C20-11E3-F60E2C44AEB9}"/>
              </a:ext>
            </a:extLst>
          </p:cNvPr>
          <p:cNvSpPr txBox="1"/>
          <p:nvPr/>
        </p:nvSpPr>
        <p:spPr>
          <a:xfrm>
            <a:off x="817938" y="1247022"/>
            <a:ext cx="4143331"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ptos"/>
              </a:rPr>
              <a:t>Advantages:</a:t>
            </a:r>
            <a:r>
              <a:rPr lang="en-GB" sz="2000" dirty="0">
                <a:latin typeface="Aptos"/>
              </a:rPr>
              <a:t> </a:t>
            </a:r>
            <a:endParaRPr lang="en-US" sz="2000">
              <a:latin typeface="Aptos"/>
            </a:endParaRPr>
          </a:p>
          <a:p>
            <a:pPr marL="342900" indent="-342900">
              <a:buFont typeface="Wingdings"/>
              <a:buChar char="Ø"/>
            </a:pPr>
            <a:r>
              <a:rPr lang="en-GB" sz="2000">
                <a:latin typeface="Aptos"/>
                <a:ea typeface="+mn-lt"/>
                <a:cs typeface="+mn-lt"/>
              </a:rPr>
              <a:t>Unified</a:t>
            </a:r>
            <a:r>
              <a:rPr lang="en-GB" sz="2000" dirty="0">
                <a:latin typeface="Aptos"/>
              </a:rPr>
              <a:t> emails managements which helps them to managing </a:t>
            </a:r>
            <a:r>
              <a:rPr lang="en-GB" sz="2000">
                <a:latin typeface="Aptos"/>
              </a:rPr>
              <a:t>multiple emails accounts.</a:t>
            </a:r>
          </a:p>
          <a:p>
            <a:pPr marL="342900" indent="-342900">
              <a:buFont typeface="Wingdings"/>
              <a:buChar char="Ø"/>
            </a:pPr>
            <a:r>
              <a:rPr lang="en-GB" sz="2000" dirty="0">
                <a:latin typeface="Aptos"/>
              </a:rPr>
              <a:t> </a:t>
            </a:r>
            <a:r>
              <a:rPr lang="en-GB" sz="2000">
                <a:latin typeface="Aptos"/>
              </a:rPr>
              <a:t>people can access </a:t>
            </a:r>
            <a:r>
              <a:rPr lang="en-GB" sz="2000" dirty="0">
                <a:latin typeface="Aptos"/>
              </a:rPr>
              <a:t>and organize their emails and folders. </a:t>
            </a:r>
            <a:endParaRPr lang="en-GB"/>
          </a:p>
          <a:p>
            <a:pPr marL="342900" indent="-342900">
              <a:buFont typeface="Wingdings"/>
              <a:buChar char="Ø"/>
            </a:pPr>
            <a:r>
              <a:rPr lang="en-GB" sz="2000">
                <a:latin typeface="Aptos"/>
                <a:ea typeface="+mn-lt"/>
                <a:cs typeface="+mn-lt"/>
              </a:rPr>
              <a:t>Calendar</a:t>
            </a:r>
            <a:r>
              <a:rPr lang="en-GB" sz="2000" dirty="0">
                <a:latin typeface="Aptos"/>
              </a:rPr>
              <a:t> and scheduling: outlook have a robust calendar feature that allows people to </a:t>
            </a:r>
            <a:r>
              <a:rPr lang="en-GB" sz="2000">
                <a:latin typeface="Aptos"/>
              </a:rPr>
              <a:t>schedule their appointments.</a:t>
            </a:r>
          </a:p>
          <a:p>
            <a:pPr marL="342900" indent="-342900">
              <a:buFont typeface="Wingdings"/>
              <a:buChar char="Ø"/>
            </a:pPr>
            <a:r>
              <a:rPr lang="en-GB" sz="2000" dirty="0">
                <a:latin typeface="Aptos"/>
              </a:rPr>
              <a:t>People can set reminders and organize those events through </a:t>
            </a:r>
            <a:r>
              <a:rPr lang="en-GB" sz="2000">
                <a:latin typeface="Aptos"/>
              </a:rPr>
              <a:t>outlook.  (Barraza Carlos) </a:t>
            </a:r>
            <a:endParaRPr lang="en-GB" err="1"/>
          </a:p>
          <a:p>
            <a:pPr marL="342900" indent="-342900">
              <a:buFont typeface="Wingdings"/>
              <a:buChar char="Ø"/>
            </a:pPr>
            <a:r>
              <a:rPr lang="en-GB" sz="2000">
                <a:latin typeface="Aptos"/>
                <a:ea typeface="+mn-lt"/>
                <a:cs typeface="+mn-lt"/>
              </a:rPr>
              <a:t>Security</a:t>
            </a:r>
            <a:r>
              <a:rPr lang="en-GB" sz="2000" dirty="0">
                <a:latin typeface="Aptos"/>
              </a:rPr>
              <a:t> feature: outlook have an ability to secure the files or block </a:t>
            </a:r>
            <a:r>
              <a:rPr lang="en-GB" sz="2000">
                <a:latin typeface="Aptos"/>
              </a:rPr>
              <a:t>the specific email addresses.</a:t>
            </a:r>
          </a:p>
          <a:p>
            <a:pPr algn="l"/>
            <a:endParaRPr lang="en-GB" dirty="0"/>
          </a:p>
        </p:txBody>
      </p:sp>
      <p:sp>
        <p:nvSpPr>
          <p:cNvPr id="5" name="TextBox 4">
            <a:extLst>
              <a:ext uri="{FF2B5EF4-FFF2-40B4-BE49-F238E27FC236}">
                <a16:creationId xmlns:a16="http://schemas.microsoft.com/office/drawing/2014/main" id="{EF04EB70-1954-9668-4A57-0001F8BEDA90}"/>
              </a:ext>
            </a:extLst>
          </p:cNvPr>
          <p:cNvSpPr txBox="1"/>
          <p:nvPr/>
        </p:nvSpPr>
        <p:spPr>
          <a:xfrm>
            <a:off x="6099855" y="48721"/>
            <a:ext cx="5573302"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endParaRPr lang="en-GB" dirty="0">
              <a:latin typeface="Aptos"/>
            </a:endParaRPr>
          </a:p>
          <a:p>
            <a:r>
              <a:rPr lang="en-GB" dirty="0">
                <a:latin typeface="Aptos"/>
              </a:rPr>
              <a:t>          </a:t>
            </a:r>
            <a:r>
              <a:rPr lang="en-GB" sz="2000" b="1">
                <a:latin typeface="Aptos"/>
              </a:rPr>
              <a:t>Disadvantages:</a:t>
            </a:r>
            <a:endParaRPr lang="en-GB" sz="2000" b="1" dirty="0">
              <a:latin typeface="Aptos"/>
            </a:endParaRPr>
          </a:p>
          <a:p>
            <a:pPr marL="285750" indent="-285750">
              <a:buFont typeface="Wingdings"/>
              <a:buChar char="Ø"/>
            </a:pPr>
            <a:endParaRPr lang="en-GB" dirty="0">
              <a:latin typeface="Aptos"/>
            </a:endParaRPr>
          </a:p>
          <a:p>
            <a:pPr marL="285750" indent="-285750">
              <a:buFont typeface="Wingdings"/>
              <a:buChar char="Ø"/>
            </a:pPr>
            <a:r>
              <a:rPr lang="en-GB">
                <a:latin typeface="Aptos"/>
              </a:rPr>
              <a:t>Learning curve: outlook is extensive feature may result in a learning curve for a new user, but some individual user find it challenging to navigate. </a:t>
            </a:r>
            <a:endParaRPr lang="en-US">
              <a:latin typeface="Aptos"/>
            </a:endParaRPr>
          </a:p>
          <a:p>
            <a:pPr marL="285750" indent="-285750">
              <a:buFont typeface="Wingdings"/>
              <a:buChar char="Ø"/>
            </a:pPr>
            <a:r>
              <a:rPr lang="en-GB">
                <a:latin typeface="Aptos"/>
                <a:ea typeface="+mn-lt"/>
                <a:cs typeface="+mn-lt"/>
              </a:rPr>
              <a:t>Storage</a:t>
            </a:r>
            <a:r>
              <a:rPr lang="en-GB" dirty="0">
                <a:latin typeface="Aptos"/>
              </a:rPr>
              <a:t> limitations: it depending on the emails providers that they might have a limitations amount of the data that can be stored in outlook and for the larger emails you must manage the storage </a:t>
            </a:r>
            <a:r>
              <a:rPr lang="en-GB">
                <a:latin typeface="Aptos"/>
              </a:rPr>
              <a:t>carefully. </a:t>
            </a:r>
          </a:p>
          <a:p>
            <a:pPr marL="285750" indent="-285750">
              <a:buFont typeface="Wingdings"/>
              <a:buChar char="Ø"/>
            </a:pPr>
            <a:r>
              <a:rPr lang="en-GB">
                <a:latin typeface="Aptos"/>
                <a:ea typeface="+mn-lt"/>
                <a:cs typeface="+mn-lt"/>
              </a:rPr>
              <a:t>Performance</a:t>
            </a:r>
            <a:r>
              <a:rPr lang="en-GB">
                <a:latin typeface="Aptos"/>
              </a:rPr>
              <a:t>: outlook may have a performance </a:t>
            </a:r>
            <a:r>
              <a:rPr lang="en-GB" dirty="0">
                <a:latin typeface="Aptos"/>
              </a:rPr>
              <a:t>issues, especially with the larger email's accounts </a:t>
            </a:r>
            <a:r>
              <a:rPr lang="en-GB">
                <a:latin typeface="Aptos"/>
              </a:rPr>
              <a:t>or with the slow internet connection.</a:t>
            </a:r>
          </a:p>
          <a:p>
            <a:pPr marL="285750" indent="-285750">
              <a:buFont typeface="Wingdings"/>
              <a:buChar char="Ø"/>
            </a:pPr>
            <a:r>
              <a:rPr lang="en-GB" dirty="0">
                <a:latin typeface="Aptos"/>
              </a:rPr>
              <a:t> Also, in outlook certain functions require an internet (for example: updating calendar or syncing emails) so </a:t>
            </a:r>
            <a:r>
              <a:rPr lang="en-GB">
                <a:latin typeface="Aptos"/>
              </a:rPr>
              <a:t>that might be a challenging situation.</a:t>
            </a:r>
            <a:endParaRPr lang="en-GB"/>
          </a:p>
          <a:p>
            <a:pPr marL="285750" indent="-285750">
              <a:buFont typeface="Wingdings"/>
              <a:buChar char="Ø"/>
            </a:pPr>
            <a:r>
              <a:rPr lang="en-GB">
                <a:latin typeface="Aptos"/>
              </a:rPr>
              <a:t>Cost: outlook included in Microsoft office 365 which is a paid software,  but the standalone version might require to buy it separately this is a disadvantage for the budget-conscious users</a:t>
            </a:r>
          </a:p>
        </p:txBody>
      </p:sp>
    </p:spTree>
    <p:extLst>
      <p:ext uri="{BB962C8B-B14F-4D97-AF65-F5344CB8AC3E}">
        <p14:creationId xmlns:p14="http://schemas.microsoft.com/office/powerpoint/2010/main" val="425946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Rectangle 17">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6" name="Freeform: Shape 25">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8"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extBox 1">
            <a:extLst>
              <a:ext uri="{FF2B5EF4-FFF2-40B4-BE49-F238E27FC236}">
                <a16:creationId xmlns:a16="http://schemas.microsoft.com/office/drawing/2014/main" id="{116F48BB-CA18-8C94-BD28-2BB1F1555EB1}"/>
              </a:ext>
            </a:extLst>
          </p:cNvPr>
          <p:cNvSpPr txBox="1"/>
          <p:nvPr/>
        </p:nvSpPr>
        <p:spPr>
          <a:xfrm>
            <a:off x="5290077" y="437513"/>
            <a:ext cx="5502614" cy="59543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ts val="1000"/>
              </a:spcBef>
              <a:buClr>
                <a:schemeClr val="accent1"/>
              </a:buClr>
              <a:buSzPct val="80000"/>
            </a:pPr>
            <a:r>
              <a:rPr lang="en-US" sz="1700">
                <a:solidFill>
                  <a:schemeClr val="tx1">
                    <a:lumMod val="75000"/>
                    <a:lumOff val="25000"/>
                  </a:schemeClr>
                </a:solidFill>
              </a:rPr>
              <a:t>   </a:t>
            </a:r>
            <a:r>
              <a:rPr lang="en-US" sz="2000" b="1">
                <a:solidFill>
                  <a:schemeClr val="tx1">
                    <a:lumMod val="75000"/>
                    <a:lumOff val="25000"/>
                  </a:schemeClr>
                </a:solidFill>
              </a:rPr>
              <a:t>Efficiency or communication:</a:t>
            </a: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700">
                <a:solidFill>
                  <a:schemeClr val="tx1">
                    <a:lumMod val="75000"/>
                    <a:lumOff val="25000"/>
                  </a:schemeClr>
                </a:solidFill>
              </a:rPr>
              <a:t>They must use outlook more to communicate with each other by sending emails to each other which will help them to improve their using of Microsoft outlook.</a:t>
            </a:r>
          </a:p>
          <a:p>
            <a:pPr defTabSz="45720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They must communicate through outlook because they work in two different building and, they do not know each other timing so I think it help a lot with the communication. They must </a:t>
            </a:r>
            <a:r>
              <a:rPr lang="en-US" sz="1700">
                <a:solidFill>
                  <a:schemeClr val="tx1">
                    <a:lumMod val="75000"/>
                    <a:lumOff val="25000"/>
                  </a:schemeClr>
                </a:solidFill>
              </a:rPr>
              <a:t>practice</a:t>
            </a:r>
            <a:r>
              <a:rPr lang="en-US" sz="1700" dirty="0">
                <a:solidFill>
                  <a:schemeClr val="tx1">
                    <a:lumMod val="75000"/>
                    <a:lumOff val="25000"/>
                  </a:schemeClr>
                </a:solidFill>
              </a:rPr>
              <a:t> a lot on outlook to use it.</a:t>
            </a:r>
          </a:p>
          <a:p>
            <a:pPr marL="457200" indent="-457200" defTabSz="457200">
              <a:lnSpc>
                <a:spcPct val="90000"/>
              </a:lnSpc>
              <a:spcBef>
                <a:spcPts val="1000"/>
              </a:spcBef>
              <a:buClr>
                <a:schemeClr val="accent1"/>
              </a:buClr>
              <a:buSzPct val="80000"/>
              <a:buFont typeface="Wingdings 3" charset="2"/>
              <a:buChar char=""/>
            </a:pPr>
            <a:r>
              <a:rPr lang="en-US" sz="1700">
                <a:solidFill>
                  <a:schemeClr val="tx1">
                    <a:lumMod val="75000"/>
                    <a:lumOff val="25000"/>
                  </a:schemeClr>
                </a:solidFill>
              </a:rPr>
              <a:t>Well, communication </a:t>
            </a:r>
          </a:p>
          <a:p>
            <a:pPr marL="457200" indent="-457200" defTabSz="457200">
              <a:lnSpc>
                <a:spcPct val="90000"/>
              </a:lnSpc>
              <a:spcBef>
                <a:spcPts val="1000"/>
              </a:spcBef>
              <a:buClr>
                <a:schemeClr val="accent1"/>
              </a:buClr>
              <a:buSzPct val="80000"/>
              <a:buFont typeface="Wingdings 3" charset="2"/>
              <a:buChar char=""/>
            </a:pPr>
            <a:r>
              <a:rPr lang="en-US" sz="1700">
                <a:solidFill>
                  <a:schemeClr val="tx1">
                    <a:lumMod val="75000"/>
                    <a:lumOff val="25000"/>
                  </a:schemeClr>
                </a:solidFill>
              </a:rPr>
              <a:t>Email sending </a:t>
            </a:r>
          </a:p>
          <a:p>
            <a:pPr marL="457200" indent="-457200" defTabSz="457200">
              <a:lnSpc>
                <a:spcPct val="90000"/>
              </a:lnSpc>
              <a:spcBef>
                <a:spcPts val="1000"/>
              </a:spcBef>
              <a:buClr>
                <a:schemeClr val="accent1"/>
              </a:buClr>
              <a:buSzPct val="80000"/>
              <a:buFont typeface="Wingdings 3" charset="2"/>
              <a:buChar char=""/>
            </a:pPr>
            <a:r>
              <a:rPr lang="en-US" sz="1700">
                <a:solidFill>
                  <a:schemeClr val="tx1">
                    <a:lumMod val="75000"/>
                    <a:lumOff val="25000"/>
                  </a:schemeClr>
                </a:solidFill>
              </a:rPr>
              <a:t>Calendar </a:t>
            </a:r>
          </a:p>
          <a:p>
            <a:pPr marL="457200" indent="-457200" defTabSz="457200">
              <a:lnSpc>
                <a:spcPct val="90000"/>
              </a:lnSpc>
              <a:spcBef>
                <a:spcPts val="1000"/>
              </a:spcBef>
              <a:buClr>
                <a:schemeClr val="accent1"/>
              </a:buClr>
              <a:buSzPct val="80000"/>
              <a:buFont typeface="Wingdings 3" charset="2"/>
              <a:buChar char=""/>
            </a:pPr>
            <a:r>
              <a:rPr lang="en-US" sz="1700">
                <a:solidFill>
                  <a:schemeClr val="tx1">
                    <a:lumMod val="75000"/>
                    <a:lumOff val="25000"/>
                  </a:schemeClr>
                </a:solidFill>
              </a:rPr>
              <a:t>Individual or business use</a:t>
            </a:r>
          </a:p>
          <a:p>
            <a:pPr defTabSz="457200">
              <a:lnSpc>
                <a:spcPct val="90000"/>
              </a:lnSpc>
              <a:spcBef>
                <a:spcPts val="1000"/>
              </a:spcBef>
              <a:buClr>
                <a:schemeClr val="accent1"/>
              </a:buClr>
              <a:buSzPct val="80000"/>
              <a:buFont typeface="Wingdings 3" charset="2"/>
              <a:buChar char=""/>
            </a:pPr>
            <a:r>
              <a:rPr lang="en-US" sz="1700">
                <a:solidFill>
                  <a:schemeClr val="tx1">
                    <a:lumMod val="75000"/>
                    <a:lumOff val="25000"/>
                  </a:schemeClr>
                </a:solidFill>
              </a:rPr>
              <a:t>Also, outlook have a maximize the effectiveness of the team organization and scheduling the shift and it has a feature which is called calendar which help you to remember any appointments or meeting and, it  gives you a reminder for it.</a:t>
            </a:r>
          </a:p>
        </p:txBody>
      </p:sp>
      <p:pic>
        <p:nvPicPr>
          <p:cNvPr id="3" name="Picture 2" descr="Outlook Logo - LogoDix">
            <a:extLst>
              <a:ext uri="{FF2B5EF4-FFF2-40B4-BE49-F238E27FC236}">
                <a16:creationId xmlns:a16="http://schemas.microsoft.com/office/drawing/2014/main" id="{92E1A5A4-D654-D31F-CC0D-D16A319615F0}"/>
              </a:ext>
            </a:extLst>
          </p:cNvPr>
          <p:cNvPicPr>
            <a:picLocks noChangeAspect="1"/>
          </p:cNvPicPr>
          <p:nvPr/>
        </p:nvPicPr>
        <p:blipFill>
          <a:blip r:embed="rId3"/>
          <a:stretch>
            <a:fillRect/>
          </a:stretch>
        </p:blipFill>
        <p:spPr>
          <a:xfrm>
            <a:off x="434236" y="1846545"/>
            <a:ext cx="4549035" cy="2747375"/>
          </a:xfrm>
          <a:prstGeom prst="rect">
            <a:avLst/>
          </a:prstGeom>
        </p:spPr>
      </p:pic>
    </p:spTree>
    <p:extLst>
      <p:ext uri="{BB962C8B-B14F-4D97-AF65-F5344CB8AC3E}">
        <p14:creationId xmlns:p14="http://schemas.microsoft.com/office/powerpoint/2010/main" val="9670148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5B3539-DD80-6650-3BAF-30AB8FD14A24}"/>
              </a:ext>
            </a:extLst>
          </p:cNvPr>
          <p:cNvSpPr txBox="1"/>
          <p:nvPr/>
        </p:nvSpPr>
        <p:spPr>
          <a:xfrm>
            <a:off x="609600" y="647699"/>
            <a:ext cx="10732891"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ptos"/>
              </a:rPr>
              <a:t>Conclusion:</a:t>
            </a:r>
          </a:p>
          <a:p>
            <a:endParaRPr lang="en-GB" dirty="0">
              <a:latin typeface="Aptos"/>
            </a:endParaRPr>
          </a:p>
          <a:p>
            <a:r>
              <a:rPr lang="en-GB" dirty="0">
                <a:latin typeface="Aptos"/>
              </a:rPr>
              <a:t>In this conclusion, the staff in Riverdale nursing home using outlook can be benefit for them in their communication skills and using of an outlook through Microsoft tools because after knowing all the feature and functions and facing all the challenges about these tools. The confusion they had in their mind will be solved and they will be able to use the Microsoft outlook with freedom and they can schedule their own timing or someone else's timing easily also; they can organize as well along with the scheduling and that is really help full for them in the present or future. They improved that the nursing home are great care of </a:t>
            </a:r>
            <a:r>
              <a:rPr lang="en-GB">
                <a:latin typeface="Aptos"/>
              </a:rPr>
              <a:t>service providers. </a:t>
            </a:r>
            <a:endParaRPr lang="en-GB" dirty="0">
              <a:latin typeface="Aptos"/>
            </a:endParaRPr>
          </a:p>
          <a:p>
            <a:endParaRPr lang="en-GB" sz="4000">
              <a:latin typeface="Palace Script MT"/>
            </a:endParaRPr>
          </a:p>
          <a:p>
            <a:r>
              <a:rPr lang="en-GB" sz="4000" b="1">
                <a:latin typeface="Palace Script MT"/>
              </a:rPr>
              <a:t>References:</a:t>
            </a:r>
            <a:r>
              <a:rPr lang="en-GB" sz="3000" b="1" dirty="0">
                <a:latin typeface="Palace Script MT"/>
              </a:rPr>
              <a:t> </a:t>
            </a:r>
          </a:p>
          <a:p>
            <a:pPr marL="457200" indent="-457200">
              <a:buFont typeface="Wingdings"/>
              <a:buChar char="Ø"/>
            </a:pPr>
            <a:r>
              <a:rPr lang="en-GB" sz="3000" dirty="0">
                <a:hlinkClick r:id="rId2"/>
              </a:rPr>
              <a:t>https://barrazacarlos.com/advantages-and-disadvantages-of-microsoft-outlook/#elementor-toc-heading-anchor-0</a:t>
            </a:r>
            <a:r>
              <a:rPr lang="en-GB" sz="3000" dirty="0"/>
              <a:t> </a:t>
            </a:r>
          </a:p>
        </p:txBody>
      </p:sp>
    </p:spTree>
    <p:extLst>
      <p:ext uri="{BB962C8B-B14F-4D97-AF65-F5344CB8AC3E}">
        <p14:creationId xmlns:p14="http://schemas.microsoft.com/office/powerpoint/2010/main" val="7678770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 Boardroom</vt:lpstr>
      <vt:lpstr>STAFF SCHEDULING/ROTAS USING OUTLOOK</vt:lpstr>
      <vt:lpstr>Riverdale's Nursing Home: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249</cp:revision>
  <dcterms:created xsi:type="dcterms:W3CDTF">2026-05-29T20:46:54Z</dcterms:created>
  <dcterms:modified xsi:type="dcterms:W3CDTF">2026-06-10T22:47:05Z</dcterms:modified>
</cp:coreProperties>
</file>