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3"/>
  </p:notesMasterIdLst>
  <p:handoutMasterIdLst>
    <p:handoutMasterId r:id="rId24"/>
  </p:handoutMasterIdLst>
  <p:sldIdLst>
    <p:sldId id="256" r:id="rId4"/>
    <p:sldId id="399" r:id="rId5"/>
    <p:sldId id="454" r:id="rId6"/>
    <p:sldId id="455" r:id="rId7"/>
    <p:sldId id="453" r:id="rId8"/>
    <p:sldId id="452" r:id="rId9"/>
    <p:sldId id="457" r:id="rId10"/>
    <p:sldId id="458" r:id="rId11"/>
    <p:sldId id="459" r:id="rId12"/>
    <p:sldId id="460" r:id="rId13"/>
    <p:sldId id="456" r:id="rId14"/>
    <p:sldId id="461" r:id="rId15"/>
    <p:sldId id="462" r:id="rId16"/>
    <p:sldId id="463" r:id="rId17"/>
    <p:sldId id="465" r:id="rId18"/>
    <p:sldId id="468" r:id="rId19"/>
    <p:sldId id="467" r:id="rId20"/>
    <p:sldId id="466" r:id="rId21"/>
    <p:sldId id="451" r:id="rId22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EC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1683" autoAdjust="0"/>
  </p:normalViewPr>
  <p:slideViewPr>
    <p:cSldViewPr>
      <p:cViewPr varScale="1">
        <p:scale>
          <a:sx n="93" d="100"/>
          <a:sy n="93" d="100"/>
        </p:scale>
        <p:origin x="2133" y="51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11/22/2019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oracle.com/cd/B19306_01/appdev.102/b14261/overview.htm#BABEABGF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dev.mysql.com/doc/refman/8.0/en/declare-local-variable.html" TargetMode="Externa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language-elements/if-else-transact-sql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dev.mysql.com/doc/refman/8.0/en/if.html" TargetMode="External"/><Relationship Id="rId4" Type="http://schemas.openxmlformats.org/officeDocument/2006/relationships/hyperlink" Target="https://docs.oracle.com/cd/B19306_01/appdev.102/b14261/controlstructures.htm#BABGBDCB" TargetMode="Externa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language-elements/case-transact-sql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dev.mysql.com/doc/refman/8.0/en/case.html" TargetMode="External"/><Relationship Id="rId4" Type="http://schemas.openxmlformats.org/officeDocument/2006/relationships/hyperlink" Target="https://docs.oracle.com/cd/B19306_01/appdev.102/b14261/case_statement.htm#LNPLS01304" TargetMode="Externa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language-elements/while-transact-sql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dev.mysql.com/doc/refman/8.0/en/while.html" TargetMode="External"/><Relationship Id="rId4" Type="http://schemas.openxmlformats.org/officeDocument/2006/relationships/hyperlink" Target="https://docs.oracle.com/cd/B19306_01/appdev.102/b14261/controlstructures.htm#sthref942" TargetMode="Externa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language-elements/cursors-transact-sql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dev.mysql.com/doc/refman/8.0/en/cursors.html" TargetMode="External"/><Relationship Id="rId4" Type="http://schemas.openxmlformats.org/officeDocument/2006/relationships/hyperlink" Target="https://docs.oracle.com/cd/B19306_01/appdev.102/b14261/sqloperations.htm#BABHEBAI" TargetMode="Externa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statements/create-function-transact-sql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dev.mysql.com/doc/refman/8.0/en/create-function-udf.html" TargetMode="External"/><Relationship Id="rId4" Type="http://schemas.openxmlformats.org/officeDocument/2006/relationships/hyperlink" Target="https://docs.oracle.com/cd/B19306_01/appdev.102/b14261/subprograms.htm#LNPLS00804" TargetMode="Externa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relational-databases/stored-procedures/stored-procedures-database-engine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dev.mysql.com/doc/refman/8.0/en/create-function-udf.html" TargetMode="External"/><Relationship Id="rId4" Type="http://schemas.openxmlformats.org/officeDocument/2006/relationships/hyperlink" Target="https://docs.oracle.com/cd/B19306_01/appdev.102/b14261/subprograms.htm#LNPLS00804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Most DBMSs use the declare keyword</a:t>
            </a:r>
            <a:r>
              <a:rPr lang="en-GB" baseline="0" dirty="0" smtClean="0"/>
              <a:t> for variable declaration, but do not use the @ symbol in variable names.</a:t>
            </a:r>
            <a:endParaRPr lang="en-GB" dirty="0" smtClean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See more</a:t>
            </a:r>
          </a:p>
          <a:p>
            <a:pPr marL="617271" lvl="1" indent="-168347">
              <a:buFont typeface="Arial" panose="020B0604020202020204" pitchFamily="34" charset="0"/>
              <a:buChar char="•"/>
            </a:pPr>
            <a:r>
              <a:rPr lang="en-GB" baseline="0" dirty="0" smtClean="0"/>
              <a:t>Oracle: </a:t>
            </a:r>
            <a:r>
              <a:rPr lang="en-GB" dirty="0" smtClean="0">
                <a:hlinkClick r:id="rId3"/>
              </a:rPr>
              <a:t>https://docs.oracle.com/cd/B19306_01/appdev.102/b14261/overview.htm#BABEABGF</a:t>
            </a:r>
            <a:endParaRPr lang="en-GB" baseline="0" dirty="0" smtClean="0"/>
          </a:p>
          <a:p>
            <a:pPr marL="617271" lvl="1" indent="-168347">
              <a:buFont typeface="Arial" panose="020B0604020202020204" pitchFamily="34" charset="0"/>
              <a:buChar char="•"/>
            </a:pPr>
            <a:r>
              <a:rPr lang="en-GB" dirty="0" smtClean="0"/>
              <a:t>MySQL:</a:t>
            </a:r>
            <a:r>
              <a:rPr lang="en-GB" baseline="0" dirty="0" smtClean="0"/>
              <a:t> </a:t>
            </a:r>
            <a:r>
              <a:rPr lang="en-GB" dirty="0" smtClean="0">
                <a:hlinkClick r:id="rId4"/>
              </a:rPr>
              <a:t>https://dev.mysql.com/doc/refman/8.0/en/declare-local-variable.html</a:t>
            </a:r>
            <a:endParaRPr lang="en-GB" baseline="0" dirty="0" smtClean="0"/>
          </a:p>
          <a:p>
            <a:pPr marL="168347" indent="-168347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0374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MS SQL Server: </a:t>
            </a:r>
            <a:r>
              <a:rPr lang="en-GB" dirty="0" smtClean="0">
                <a:hlinkClick r:id="rId3"/>
              </a:rPr>
              <a:t>https://docs.microsoft.com/en-us/sql/t-sql/language-elements/if-else-transact-sql</a:t>
            </a:r>
            <a:endParaRPr lang="en-GB" dirty="0" smtClean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Oracle: </a:t>
            </a:r>
            <a:r>
              <a:rPr lang="en-GB" dirty="0" smtClean="0">
                <a:hlinkClick r:id="rId4"/>
              </a:rPr>
              <a:t>https://docs.oracle.com/cd/B19306_01/appdev.102/b14261/controlstructures.htm#BABGBDCB</a:t>
            </a:r>
            <a:endParaRPr lang="en-GB" dirty="0" smtClean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My</a:t>
            </a:r>
            <a:r>
              <a:rPr lang="en-GB" baseline="0" dirty="0" smtClean="0"/>
              <a:t>SQL: </a:t>
            </a:r>
            <a:r>
              <a:rPr lang="en-GB" dirty="0" smtClean="0">
                <a:hlinkClick r:id="rId5"/>
              </a:rPr>
              <a:t>https://dev.mysql.com/doc/refman/8.0/en/if.html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4101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MS SQL Server: </a:t>
            </a:r>
            <a:r>
              <a:rPr lang="en-GB" dirty="0" smtClean="0">
                <a:hlinkClick r:id="rId3"/>
              </a:rPr>
              <a:t>https://docs.microsoft.com/en-us/sql/t-sql/language-elements/case-transact-sql</a:t>
            </a:r>
            <a:endParaRPr lang="en-GB" dirty="0" smtClean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Oracle: </a:t>
            </a:r>
            <a:r>
              <a:rPr lang="en-GB" dirty="0" smtClean="0">
                <a:hlinkClick r:id="rId4"/>
              </a:rPr>
              <a:t>https://docs.oracle.com/cd/B19306_01/appdev.102/b14261/case_statement.htm#LNPLS01304</a:t>
            </a:r>
            <a:endParaRPr lang="en-GB" dirty="0" smtClean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My SQL:</a:t>
            </a:r>
            <a:r>
              <a:rPr lang="en-GB" baseline="0" dirty="0" smtClean="0"/>
              <a:t> </a:t>
            </a:r>
            <a:r>
              <a:rPr lang="en-GB" dirty="0" smtClean="0">
                <a:hlinkClick r:id="rId5"/>
              </a:rPr>
              <a:t>https://dev.mysql.com/doc/refman/8.0/en/case.html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4078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MS SQL</a:t>
            </a:r>
            <a:r>
              <a:rPr lang="en-GB" baseline="0" dirty="0" smtClean="0"/>
              <a:t> Server: </a:t>
            </a:r>
            <a:r>
              <a:rPr lang="en-GB" dirty="0" smtClean="0">
                <a:hlinkClick r:id="rId3"/>
              </a:rPr>
              <a:t>https://docs.microsoft.com/en-us/sql/t-sql/language-elements/while-transact-sql</a:t>
            </a:r>
            <a:endParaRPr lang="en-GB" dirty="0" smtClean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Oracle: </a:t>
            </a:r>
            <a:r>
              <a:rPr lang="en-GB" dirty="0" smtClean="0">
                <a:hlinkClick r:id="rId4"/>
              </a:rPr>
              <a:t>https://docs.oracle.com/cd/B19306_01/appdev.102/b14261/controlstructures.htm#sthref942</a:t>
            </a:r>
            <a:endParaRPr lang="en-GB" dirty="0" smtClean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MySQL</a:t>
            </a:r>
            <a:r>
              <a:rPr lang="en-GB" baseline="0" dirty="0" smtClean="0"/>
              <a:t>: </a:t>
            </a:r>
            <a:r>
              <a:rPr lang="en-GB" dirty="0" smtClean="0">
                <a:hlinkClick r:id="rId5"/>
              </a:rPr>
              <a:t>https://dev.mysql.com/doc/refman/8.0/en/while.html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387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</a:t>
            </a:r>
            <a:r>
              <a:rPr lang="en-GB" baseline="0" dirty="0" smtClean="0"/>
              <a:t> more: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baseline="0" dirty="0" smtClean="0"/>
              <a:t>MS SQL Server: </a:t>
            </a:r>
            <a:r>
              <a:rPr lang="en-GB" dirty="0" smtClean="0">
                <a:hlinkClick r:id="rId3"/>
              </a:rPr>
              <a:t>https://docs.microsoft.com/en-us/sql/t-sql/language-elements/cursors-transact-sql</a:t>
            </a:r>
            <a:endParaRPr lang="en-GB" baseline="0" dirty="0" smtClean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baseline="0" dirty="0" smtClean="0"/>
              <a:t>Oracle: </a:t>
            </a:r>
            <a:r>
              <a:rPr lang="en-GB" dirty="0" smtClean="0">
                <a:hlinkClick r:id="rId4"/>
              </a:rPr>
              <a:t>https://docs.oracle.com/cd/B19306_01/appdev.102/b14261/sqloperations.htm#BABHEBAI</a:t>
            </a:r>
            <a:endParaRPr lang="en-GB" baseline="0" dirty="0" smtClean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baseline="0" dirty="0" smtClean="0"/>
              <a:t>MySQL: </a:t>
            </a:r>
            <a:r>
              <a:rPr lang="en-GB" dirty="0" smtClean="0">
                <a:hlinkClick r:id="rId5"/>
              </a:rPr>
              <a:t>https://dev.mysql.com/doc/refman/8.0/en/cursors.html</a:t>
            </a:r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2904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MS</a:t>
            </a:r>
            <a:r>
              <a:rPr lang="en-GB" baseline="0" dirty="0" smtClean="0"/>
              <a:t> SQL Server: </a:t>
            </a:r>
            <a:r>
              <a:rPr lang="en-GB" dirty="0" smtClean="0">
                <a:hlinkClick r:id="rId3"/>
              </a:rPr>
              <a:t>https://docs.microsoft.com/en-us/sql/t-sql/statements/create-function-transact-sql</a:t>
            </a:r>
            <a:endParaRPr lang="en-GB" baseline="0" dirty="0" smtClean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baseline="0" dirty="0" smtClean="0"/>
              <a:t>Oracle: </a:t>
            </a:r>
            <a:r>
              <a:rPr lang="en-GB" dirty="0" smtClean="0">
                <a:hlinkClick r:id="rId4"/>
              </a:rPr>
              <a:t>https://docs.oracle.com/cd/B19306_01/appdev.102/b14261/subprograms.htm#LNPLS00804</a:t>
            </a:r>
            <a:endParaRPr lang="en-GB" dirty="0" smtClean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MySQL: </a:t>
            </a:r>
            <a:r>
              <a:rPr lang="en-GB" dirty="0" smtClean="0">
                <a:hlinkClick r:id="rId5"/>
              </a:rPr>
              <a:t>https://dev.mysql.com/doc/refman/8.0/en/create-function-udf.html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9225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MS</a:t>
            </a:r>
            <a:r>
              <a:rPr lang="en-GB" baseline="0" dirty="0" smtClean="0"/>
              <a:t> SQL Server: </a:t>
            </a:r>
            <a:r>
              <a:rPr lang="en-GB" dirty="0" smtClean="0">
                <a:hlinkClick r:id="rId3"/>
              </a:rPr>
              <a:t>https://docs.microsoft.com/en-us/sql/relational-databases/stored-procedures/stored-procedures-database-engine</a:t>
            </a:r>
            <a:endParaRPr lang="en-GB" baseline="0" dirty="0" smtClean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baseline="0" dirty="0" smtClean="0"/>
              <a:t>Oracle: </a:t>
            </a:r>
            <a:r>
              <a:rPr lang="en-GB" dirty="0" smtClean="0">
                <a:hlinkClick r:id="rId4"/>
              </a:rPr>
              <a:t>https://docs.oracle.com/cd/B19306_01/appdev.102/b14261/subprograms.htm#LNPLS00804</a:t>
            </a:r>
            <a:endParaRPr lang="en-GB" dirty="0" smtClean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MySQL: </a:t>
            </a:r>
            <a:r>
              <a:rPr lang="en-GB" dirty="0" smtClean="0">
                <a:hlinkClick r:id="rId5"/>
              </a:rPr>
              <a:t>https://dev.mysql.com/doc/refman/8.0/en/create-function-udf.html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683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11/22/2019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11/22/2019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11/22/2019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11/22/2019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11/22/2019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11/22/2019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sql%2Fpsm+examples" TargetMode="External"/><Relationship Id="rId2" Type="http://schemas.openxmlformats.org/officeDocument/2006/relationships/hyperlink" Target="https://www.google.com/search?q=declarative+languag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language-elements/variables-transact-sq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oracle.com/cd/B19306_01/appdev.102/b14261/overview.htm#BABCBICG" TargetMode="External"/><Relationship Id="rId2" Type="http://schemas.openxmlformats.org/officeDocument/2006/relationships/hyperlink" Target="https://docs.microsoft.com/en-us/sql/t-sql/language-elements/control-of-flow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ev.mysql.com/doc/refman/8.0/en/flow-control-statements.html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Advanced SQL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12: </a:t>
            </a:r>
            <a:r>
              <a:rPr lang="en-GB" dirty="0"/>
              <a:t>Database </a:t>
            </a:r>
            <a:r>
              <a:rPr lang="en-GB" dirty="0" smtClean="0"/>
              <a:t>Systems (DBS)</a:t>
            </a:r>
            <a:endParaRPr lang="en-GB" dirty="0"/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/>
              <a:t>Week:</a:t>
            </a:r>
          </a:p>
          <a:p>
            <a:r>
              <a:rPr lang="en-US" dirty="0" smtClean="0"/>
              <a:t>18-Nov-2019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SQL Programming Language</a:t>
            </a:r>
          </a:p>
          <a:p>
            <a:r>
              <a:rPr lang="en-GB" dirty="0" smtClean="0"/>
              <a:t>Stored Procedures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3678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SQL Programming Language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SQL was originally only a </a:t>
            </a:r>
            <a:r>
              <a:rPr lang="en-GB" dirty="0" smtClean="0">
                <a:hlinkClick r:id="rId2"/>
              </a:rPr>
              <a:t>declarative language</a:t>
            </a:r>
            <a:r>
              <a:rPr lang="en-GB" dirty="0" smtClean="0"/>
              <a:t>, but has been extended to include programming constructs.</a:t>
            </a:r>
          </a:p>
          <a:p>
            <a:r>
              <a:rPr lang="en-GB" dirty="0" smtClean="0"/>
              <a:t>The programming extensions are known as </a:t>
            </a:r>
            <a:r>
              <a:rPr lang="en-GB" dirty="0" smtClean="0">
                <a:hlinkClick r:id="rId3"/>
              </a:rPr>
              <a:t>SQL/PSM</a:t>
            </a:r>
            <a:r>
              <a:rPr lang="en-GB" dirty="0" smtClean="0"/>
              <a:t> (Persistent Stored Modules).</a:t>
            </a:r>
          </a:p>
          <a:p>
            <a:pPr lvl="1"/>
            <a:r>
              <a:rPr lang="en-GB" dirty="0" smtClean="0"/>
              <a:t>An ISO standard for defining an extension of SQL with a procedural language for use in stored procedures.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8646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 Programming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Different </a:t>
            </a:r>
            <a:r>
              <a:rPr lang="en-GB" dirty="0" smtClean="0"/>
              <a:t>RDBMSs </a:t>
            </a:r>
            <a:r>
              <a:rPr lang="en-GB" dirty="0"/>
              <a:t>have their </a:t>
            </a:r>
            <a:r>
              <a:rPr lang="en-GB" dirty="0" smtClean="0"/>
              <a:t>own SQL/PSM  </a:t>
            </a:r>
            <a:r>
              <a:rPr lang="en-GB" dirty="0"/>
              <a:t>extensions</a:t>
            </a:r>
            <a:r>
              <a:rPr lang="en-GB" dirty="0" smtClean="0"/>
              <a:t>:</a:t>
            </a:r>
          </a:p>
          <a:p>
            <a:r>
              <a:rPr lang="en-GB" dirty="0" smtClean="0"/>
              <a:t>Examples:</a:t>
            </a:r>
            <a:endParaRPr lang="en-GB" dirty="0"/>
          </a:p>
          <a:p>
            <a:pPr lvl="1"/>
            <a:r>
              <a:rPr lang="en-GB" dirty="0"/>
              <a:t>Oracle PL/SQL (Procedural Language SQL)</a:t>
            </a:r>
          </a:p>
          <a:p>
            <a:pPr lvl="1"/>
            <a:r>
              <a:rPr lang="en-GB" dirty="0"/>
              <a:t>Microsoft and Sybase T-SQL (Transact-SQL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PostgreSQL PL/</a:t>
            </a:r>
            <a:r>
              <a:rPr lang="en-GB" dirty="0" err="1" smtClean="0"/>
              <a:t>pgSQL</a:t>
            </a:r>
            <a:endParaRPr lang="en-GB" dirty="0" smtClean="0"/>
          </a:p>
          <a:p>
            <a:pPr lvl="1"/>
            <a:r>
              <a:rPr lang="en-GB" dirty="0" smtClean="0"/>
              <a:t>MySQL/</a:t>
            </a:r>
            <a:r>
              <a:rPr lang="en-GB" dirty="0" err="1" smtClean="0"/>
              <a:t>MariaDB</a:t>
            </a:r>
            <a:r>
              <a:rPr lang="en-GB" dirty="0" smtClean="0"/>
              <a:t> stored procedures</a:t>
            </a:r>
          </a:p>
          <a:p>
            <a:pPr lvl="1"/>
            <a:r>
              <a:rPr lang="en-GB" dirty="0" smtClean="0"/>
              <a:t>HSQLDB stored procedures and functions</a:t>
            </a:r>
            <a:endParaRPr lang="en-GB" dirty="0"/>
          </a:p>
          <a:p>
            <a:r>
              <a:rPr lang="en-GB" dirty="0" smtClean="0"/>
              <a:t>We will look at T-SQL examples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318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Declarations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Variables are declared using the </a:t>
            </a:r>
            <a:r>
              <a:rPr lang="en-GB" dirty="0" smtClean="0">
                <a:hlinkClick r:id="rId3"/>
              </a:rPr>
              <a:t>DECLARE</a:t>
            </a:r>
            <a:r>
              <a:rPr lang="en-GB" dirty="0" smtClean="0"/>
              <a:t> keyword.</a:t>
            </a:r>
          </a:p>
          <a:p>
            <a:r>
              <a:rPr lang="en-GB" dirty="0" smtClean="0"/>
              <a:t>Variable names in SQL Server must start with a single @ symbol.</a:t>
            </a:r>
          </a:p>
          <a:p>
            <a:r>
              <a:rPr lang="en-GB" dirty="0" smtClean="0"/>
              <a:t>Examples:</a:t>
            </a:r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DECLARE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@Counter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DECLARE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@Counter2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10</a:t>
            </a:r>
            <a:r>
              <a:rPr lang="en-GB" sz="29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DECLARE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@Surname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VARCHAR</a:t>
            </a:r>
            <a:r>
              <a:rPr lang="en-GB" sz="28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</a:t>
            </a:r>
            <a:r>
              <a:rPr lang="en-GB" sz="28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),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28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FindString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VARCHAR</a:t>
            </a:r>
            <a:r>
              <a:rPr lang="en-GB" sz="28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</a:t>
            </a:r>
            <a:r>
              <a:rPr lang="en-GB" sz="28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</a:t>
            </a:r>
            <a:r>
              <a:rPr lang="en-GB" sz="28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%'</a:t>
            </a:r>
            <a:r>
              <a:rPr lang="en-GB" sz="28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7248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Assigning Values to Variable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Two methods</a:t>
            </a:r>
          </a:p>
          <a:p>
            <a:r>
              <a:rPr lang="en-GB" dirty="0" smtClean="0"/>
              <a:t>Using SET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@Counter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0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400" dirty="0" smtClean="0">
              <a:solidFill>
                <a:srgbClr val="0000FF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lvl="1"/>
            <a:r>
              <a:rPr lang="en-GB" sz="24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SET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@Surname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'Smith</a:t>
            </a:r>
            <a:r>
              <a:rPr lang="en-GB" sz="24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</a:t>
            </a:r>
            <a:r>
              <a:rPr lang="en-GB" sz="24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dirty="0" smtClean="0"/>
          </a:p>
          <a:p>
            <a:r>
              <a:rPr lang="en-GB" dirty="0" smtClean="0"/>
              <a:t>Using SQL SELECT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@Surname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Surname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Staff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'S29004</a:t>
            </a:r>
            <a:r>
              <a:rPr lang="en-GB" sz="24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</a:t>
            </a:r>
            <a:r>
              <a:rPr lang="en-GB" sz="24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StaffCount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COUNT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(*)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Staff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1538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Control Statements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Some Examples include:</a:t>
            </a:r>
          </a:p>
          <a:p>
            <a:pPr lvl="1"/>
            <a:r>
              <a:rPr lang="en-GB" dirty="0" smtClean="0"/>
              <a:t>IF…ELSE</a:t>
            </a:r>
          </a:p>
          <a:p>
            <a:pPr lvl="1"/>
            <a:r>
              <a:rPr lang="en-GB" dirty="0" smtClean="0"/>
              <a:t>CASE</a:t>
            </a:r>
          </a:p>
          <a:p>
            <a:pPr lvl="1"/>
            <a:r>
              <a:rPr lang="en-GB" dirty="0" smtClean="0"/>
              <a:t>WHILE</a:t>
            </a:r>
          </a:p>
          <a:p>
            <a:pPr lvl="1"/>
            <a:r>
              <a:rPr lang="en-GB" dirty="0" smtClean="0"/>
              <a:t>TRY…CATCH</a:t>
            </a:r>
          </a:p>
          <a:p>
            <a:r>
              <a:rPr lang="en-GB" dirty="0" smtClean="0"/>
              <a:t>See more</a:t>
            </a:r>
          </a:p>
          <a:p>
            <a:pPr lvl="1"/>
            <a:r>
              <a:rPr lang="en-GB" dirty="0" smtClean="0">
                <a:hlinkClick r:id="rId2"/>
              </a:rPr>
              <a:t>Microsoft T-SQL Control-of-Flow</a:t>
            </a:r>
            <a:endParaRPr lang="en-GB" dirty="0" smtClean="0"/>
          </a:p>
          <a:p>
            <a:pPr lvl="1"/>
            <a:r>
              <a:rPr lang="en-GB" dirty="0" smtClean="0">
                <a:hlinkClick r:id="rId3"/>
              </a:rPr>
              <a:t>Oracle’s PL/SQL Control Structures</a:t>
            </a:r>
            <a:endParaRPr lang="en-GB" dirty="0" smtClean="0"/>
          </a:p>
          <a:p>
            <a:pPr lvl="1"/>
            <a:r>
              <a:rPr lang="en-GB" dirty="0" smtClean="0">
                <a:hlinkClick r:id="rId4"/>
              </a:rPr>
              <a:t>MySQL Flow Control Statements</a:t>
            </a:r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8128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Conditional IF Statement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Syntax</a:t>
            </a:r>
          </a:p>
          <a:p>
            <a:pPr marL="640080" lvl="2" indent="0">
              <a:buNone/>
            </a:pPr>
            <a:r>
              <a:rPr lang="en-GB" dirty="0" smtClean="0"/>
              <a:t>IF </a:t>
            </a:r>
            <a:r>
              <a:rPr lang="en-GB" dirty="0" err="1" smtClean="0"/>
              <a:t>Boolean_Expression</a:t>
            </a:r>
            <a:endParaRPr lang="en-GB" dirty="0" smtClean="0"/>
          </a:p>
          <a:p>
            <a:pPr marL="640080" lvl="2" indent="0">
              <a:buNone/>
            </a:pPr>
            <a:r>
              <a:rPr lang="en-GB" dirty="0" smtClean="0"/>
              <a:t>	{ </a:t>
            </a:r>
            <a:r>
              <a:rPr lang="en-GB" dirty="0" err="1" smtClean="0"/>
              <a:t>SQL_Statement</a:t>
            </a:r>
            <a:r>
              <a:rPr lang="en-GB" dirty="0" smtClean="0"/>
              <a:t> | </a:t>
            </a:r>
            <a:r>
              <a:rPr lang="en-GB" dirty="0" err="1" smtClean="0"/>
              <a:t>Statement_Block</a:t>
            </a:r>
            <a:r>
              <a:rPr lang="en-GB" dirty="0" smtClean="0"/>
              <a:t> }</a:t>
            </a:r>
            <a:endParaRPr lang="en-GB" dirty="0"/>
          </a:p>
          <a:p>
            <a:pPr marL="640080" lvl="2" indent="0">
              <a:buNone/>
            </a:pPr>
            <a:r>
              <a:rPr lang="en-GB" dirty="0" smtClean="0"/>
              <a:t>ELSE</a:t>
            </a:r>
          </a:p>
          <a:p>
            <a:pPr marL="640080" lvl="2" indent="0">
              <a:buNone/>
            </a:pPr>
            <a:r>
              <a:rPr lang="en-GB" dirty="0" smtClean="0"/>
              <a:t>	</a:t>
            </a:r>
            <a:r>
              <a:rPr lang="en-GB" dirty="0"/>
              <a:t> { </a:t>
            </a:r>
            <a:r>
              <a:rPr lang="en-GB" dirty="0" err="1"/>
              <a:t>SQL_Statement</a:t>
            </a:r>
            <a:r>
              <a:rPr lang="en-GB" dirty="0"/>
              <a:t> | </a:t>
            </a:r>
            <a:r>
              <a:rPr lang="en-GB" dirty="0" err="1"/>
              <a:t>Statement_Block</a:t>
            </a:r>
            <a:r>
              <a:rPr lang="en-GB" dirty="0"/>
              <a:t> }</a:t>
            </a:r>
          </a:p>
          <a:p>
            <a:r>
              <a:rPr lang="en-GB" dirty="0" smtClean="0"/>
              <a:t>Statement Blocks consist of one or more T-SQL Statements enclosed in BEGIN…END block.</a:t>
            </a:r>
          </a:p>
          <a:p>
            <a:pPr marL="685800" lvl="2" indent="0">
              <a:buNone/>
            </a:pPr>
            <a:r>
              <a:rPr lang="en-GB" dirty="0" smtClean="0"/>
              <a:t>BEGIN</a:t>
            </a:r>
          </a:p>
          <a:p>
            <a:pPr marL="685800" lvl="2" indent="0">
              <a:buNone/>
            </a:pPr>
            <a:r>
              <a:rPr lang="en-GB" dirty="0" smtClean="0"/>
              <a:t>	</a:t>
            </a:r>
            <a:r>
              <a:rPr lang="en-GB" dirty="0" err="1" smtClean="0"/>
              <a:t>SQL_Statement</a:t>
            </a:r>
            <a:r>
              <a:rPr lang="en-GB" dirty="0" smtClean="0"/>
              <a:t>(s)</a:t>
            </a:r>
            <a:endParaRPr lang="en-GB" dirty="0"/>
          </a:p>
          <a:p>
            <a:pPr marL="685800" lvl="2" indent="0">
              <a:buNone/>
            </a:pPr>
            <a:r>
              <a:rPr lang="en-GB" dirty="0" smtClean="0"/>
              <a:t>END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2137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Conditional IF Statement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70912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Simple Example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IF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DATENAME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weekday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GETDATE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Saturday'</a:t>
            </a:r>
            <a:r>
              <a:rPr lang="en-GB" sz="2400" dirty="0" err="1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'Sunday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SELECT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'Weekend'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ELSE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SELECT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'Weekday'</a:t>
            </a:r>
            <a:endParaRPr lang="en-GB" sz="2400" dirty="0" smtClean="0"/>
          </a:p>
          <a:p>
            <a:r>
              <a:rPr lang="en-GB" dirty="0" smtClean="0"/>
              <a:t>Another Example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Declarations (not shown for legibility</a:t>
            </a:r>
            <a:r>
              <a:rPr lang="en-GB" sz="24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</a:p>
          <a:p>
            <a:pPr marL="365760" lvl="1" indent="0">
              <a:buNone/>
            </a:pPr>
            <a:r>
              <a:rPr lang="en-GB" sz="24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@Position </a:t>
            </a:r>
            <a:r>
              <a:rPr lang="en-GB" sz="24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Position</a:t>
            </a:r>
            <a:r>
              <a:rPr lang="en-GB" sz="24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@Salary </a:t>
            </a:r>
            <a:r>
              <a:rPr lang="en-GB" sz="24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Salary </a:t>
            </a:r>
            <a:r>
              <a:rPr lang="en-GB" sz="24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Staff </a:t>
            </a:r>
            <a:r>
              <a:rPr lang="en-GB" sz="24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WHERE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StaffNo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24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StaffNo</a:t>
            </a:r>
            <a:r>
              <a:rPr lang="en-GB" sz="24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365760" lvl="1" indent="0">
              <a:buNone/>
            </a:pPr>
            <a:endParaRPr lang="en-GB" sz="2400" dirty="0" smtClean="0">
              <a:solidFill>
                <a:srgbClr val="80808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IF </a:t>
            </a:r>
            <a:r>
              <a:rPr lang="en-GB" sz="24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@Position </a:t>
            </a:r>
            <a:r>
              <a:rPr lang="en-GB" sz="24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'Manager'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@Salary </a:t>
            </a:r>
            <a:r>
              <a:rPr lang="en-GB" sz="24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&lt;=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30000</a:t>
            </a:r>
            <a:r>
              <a:rPr lang="en-GB" sz="24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400" dirty="0" smtClean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SET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@Salary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@Salary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1.03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4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-- 3% increase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ELSE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@Salary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@Salary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1.025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-- 2.5% increase</a:t>
            </a:r>
            <a:endParaRPr lang="en-GB" sz="2400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8546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Conditional CASE Statement</a:t>
            </a:r>
            <a:br>
              <a:rPr lang="en-GB" dirty="0" smtClean="0"/>
            </a:br>
            <a:r>
              <a:rPr lang="en-GB" sz="3100" dirty="0" smtClean="0"/>
              <a:t>Two Forms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 smtClean="0"/>
              <a:t>Simple CASE</a:t>
            </a:r>
            <a:r>
              <a:rPr lang="en-GB" dirty="0" smtClean="0"/>
              <a:t>: compares an expression to a set of simple expressions to determine results.</a:t>
            </a:r>
          </a:p>
          <a:p>
            <a:pPr marL="640080" lvl="2" indent="0">
              <a:buNone/>
            </a:pPr>
            <a:r>
              <a:rPr lang="en-GB" dirty="0" smtClean="0">
                <a:solidFill>
                  <a:srgbClr val="0000FF"/>
                </a:solidFill>
              </a:rPr>
              <a:t>CASE</a:t>
            </a:r>
            <a:r>
              <a:rPr lang="en-GB" dirty="0" smtClean="0"/>
              <a:t> </a:t>
            </a:r>
            <a:r>
              <a:rPr lang="en-GB" dirty="0" err="1" smtClean="0"/>
              <a:t>Input_Expression</a:t>
            </a:r>
            <a:endParaRPr lang="en-GB" dirty="0" smtClean="0"/>
          </a:p>
          <a:p>
            <a:pPr marL="640080" lvl="2" indent="0">
              <a:buNone/>
            </a:pPr>
            <a:r>
              <a:rPr lang="en-GB" dirty="0" smtClean="0"/>
              <a:t>	</a:t>
            </a:r>
            <a:r>
              <a:rPr lang="en-GB" dirty="0" smtClean="0">
                <a:solidFill>
                  <a:srgbClr val="0000FF"/>
                </a:solidFill>
              </a:rPr>
              <a:t>WHEN</a:t>
            </a:r>
            <a:r>
              <a:rPr lang="en-GB" dirty="0" smtClean="0"/>
              <a:t> </a:t>
            </a:r>
            <a:r>
              <a:rPr lang="en-GB" dirty="0" err="1" smtClean="0"/>
              <a:t>When_Expression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0000FF"/>
                </a:solidFill>
              </a:rPr>
              <a:t>THEN</a:t>
            </a:r>
            <a:r>
              <a:rPr lang="en-GB" dirty="0" smtClean="0"/>
              <a:t> </a:t>
            </a:r>
            <a:r>
              <a:rPr lang="en-GB" dirty="0" err="1" smtClean="0"/>
              <a:t>Result_Expression</a:t>
            </a:r>
            <a:r>
              <a:rPr lang="en-GB" dirty="0" smtClean="0"/>
              <a:t> [ …n]</a:t>
            </a:r>
          </a:p>
          <a:p>
            <a:pPr marL="640080" lvl="2" indent="0">
              <a:buNone/>
            </a:pPr>
            <a:r>
              <a:rPr lang="en-GB" dirty="0" smtClean="0"/>
              <a:t>	</a:t>
            </a:r>
            <a:r>
              <a:rPr lang="en-GB" dirty="0" smtClean="0">
                <a:solidFill>
                  <a:srgbClr val="0000FF"/>
                </a:solidFill>
              </a:rPr>
              <a:t>ELSE</a:t>
            </a:r>
            <a:r>
              <a:rPr lang="en-GB" dirty="0" smtClean="0"/>
              <a:t> </a:t>
            </a:r>
            <a:r>
              <a:rPr lang="en-GB" dirty="0" err="1" smtClean="0"/>
              <a:t>Else_Result_Expression</a:t>
            </a:r>
            <a:r>
              <a:rPr lang="en-GB" dirty="0" smtClean="0"/>
              <a:t> </a:t>
            </a:r>
          </a:p>
          <a:p>
            <a:pPr marL="640080" lvl="2" indent="0">
              <a:buNone/>
            </a:pPr>
            <a:r>
              <a:rPr lang="en-GB" dirty="0" smtClean="0">
                <a:solidFill>
                  <a:srgbClr val="0000FF"/>
                </a:solidFill>
              </a:rPr>
              <a:t>END</a:t>
            </a:r>
          </a:p>
          <a:p>
            <a:r>
              <a:rPr lang="en-GB" b="1" dirty="0" smtClean="0"/>
              <a:t>Searched CASE</a:t>
            </a:r>
            <a:r>
              <a:rPr lang="en-GB" dirty="0" smtClean="0"/>
              <a:t>: evaluates a set of Boolean expressions and chooses first one that is true.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</a:rPr>
              <a:t>CASE</a:t>
            </a:r>
            <a:r>
              <a:rPr lang="en-GB" dirty="0"/>
              <a:t> </a:t>
            </a:r>
            <a:endParaRPr lang="en-GB" dirty="0" smtClean="0"/>
          </a:p>
          <a:p>
            <a:pPr marL="640080" lvl="2" indent="0">
              <a:buNone/>
            </a:pPr>
            <a:r>
              <a:rPr lang="en-GB" dirty="0"/>
              <a:t>	</a:t>
            </a:r>
            <a:r>
              <a:rPr lang="en-GB" dirty="0" smtClean="0">
                <a:solidFill>
                  <a:srgbClr val="0000FF"/>
                </a:solidFill>
              </a:rPr>
              <a:t>WHEN</a:t>
            </a:r>
            <a:r>
              <a:rPr lang="en-GB" dirty="0" smtClean="0"/>
              <a:t> </a:t>
            </a:r>
            <a:r>
              <a:rPr lang="en-GB" dirty="0" err="1"/>
              <a:t>When_Expression</a:t>
            </a:r>
            <a:r>
              <a:rPr lang="en-GB" dirty="0"/>
              <a:t> </a:t>
            </a:r>
            <a:r>
              <a:rPr lang="en-GB" dirty="0">
                <a:solidFill>
                  <a:srgbClr val="0000FF"/>
                </a:solidFill>
              </a:rPr>
              <a:t>THEN</a:t>
            </a:r>
            <a:r>
              <a:rPr lang="en-GB" dirty="0"/>
              <a:t> </a:t>
            </a:r>
            <a:r>
              <a:rPr lang="en-GB" dirty="0" err="1"/>
              <a:t>Result_Expression</a:t>
            </a:r>
            <a:r>
              <a:rPr lang="en-GB" dirty="0"/>
              <a:t> [ …n]</a:t>
            </a:r>
          </a:p>
          <a:p>
            <a:pPr marL="640080" lvl="2" indent="0">
              <a:buNone/>
            </a:pPr>
            <a:r>
              <a:rPr lang="en-GB" dirty="0" smtClean="0"/>
              <a:t>	</a:t>
            </a:r>
            <a:r>
              <a:rPr lang="en-GB" dirty="0" smtClean="0">
                <a:solidFill>
                  <a:srgbClr val="0000FF"/>
                </a:solidFill>
              </a:rPr>
              <a:t>ELSE</a:t>
            </a:r>
            <a:r>
              <a:rPr lang="en-GB" dirty="0" smtClean="0"/>
              <a:t> </a:t>
            </a:r>
            <a:r>
              <a:rPr lang="en-GB" dirty="0" err="1"/>
              <a:t>Else_Result_Expression</a:t>
            </a:r>
            <a:r>
              <a:rPr lang="en-GB" dirty="0"/>
              <a:t> </a:t>
            </a:r>
            <a:endParaRPr lang="en-GB" dirty="0" smtClean="0"/>
          </a:p>
          <a:p>
            <a:pPr marL="640080" lvl="2" indent="0">
              <a:buNone/>
            </a:pPr>
            <a:r>
              <a:rPr lang="en-GB" dirty="0" smtClean="0">
                <a:solidFill>
                  <a:srgbClr val="0000FF"/>
                </a:solidFill>
              </a:rPr>
              <a:t>END</a:t>
            </a:r>
            <a:endParaRPr lang="en-GB" dirty="0">
              <a:solidFill>
                <a:srgbClr val="0000FF"/>
              </a:solidFill>
            </a:endParaRP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028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Conditional CASE Statement</a:t>
            </a:r>
            <a:br>
              <a:rPr lang="en-GB" dirty="0" smtClean="0"/>
            </a:br>
            <a:r>
              <a:rPr lang="en-GB" sz="3100" dirty="0" smtClean="0"/>
              <a:t>Simple CASE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Compares </a:t>
            </a:r>
            <a:r>
              <a:rPr lang="en-GB" dirty="0"/>
              <a:t>an expression to a set of simple expressions to determine </a:t>
            </a:r>
            <a:r>
              <a:rPr lang="en-GB" dirty="0" smtClean="0"/>
              <a:t>results.</a:t>
            </a:r>
          </a:p>
          <a:p>
            <a:pPr marL="320040" lvl="1" indent="0">
              <a:buNone/>
            </a:pP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BookingNo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CheckInDate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CheckIn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buNone/>
            </a:pP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CASE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DATENAME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weekday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CheckInDate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9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WHEN</a:t>
            </a:r>
            <a:r>
              <a:rPr lang="en-GB" sz="2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'Saturday'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THEN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'Weekend'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buNone/>
            </a:pPr>
            <a:r>
              <a:rPr lang="en-GB" sz="29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WHEN</a:t>
            </a:r>
            <a:r>
              <a:rPr lang="en-GB" sz="2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'Sunday'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THEN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'Weekend'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buNone/>
            </a:pPr>
            <a:r>
              <a:rPr lang="en-GB" sz="29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ELSE</a:t>
            </a:r>
            <a:r>
              <a:rPr lang="en-GB" sz="2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'Weekday'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buNone/>
            </a:pP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END</a:t>
            </a:r>
            <a:endParaRPr lang="en-GB" sz="2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Booking</a:t>
            </a:r>
          </a:p>
          <a:p>
            <a:pPr marL="320040" lvl="1" indent="0">
              <a:buNone/>
            </a:pP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WHERE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CheckInDate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BETWEEN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GETDATE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'31-Dec-2019'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ORDER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BY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CheckInDate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1223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Conditional CASE Statement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Evaluates </a:t>
            </a:r>
            <a:r>
              <a:rPr lang="en-GB" dirty="0"/>
              <a:t>a set of Boolean expressions and chooses first one that is </a:t>
            </a:r>
            <a:r>
              <a:rPr lang="en-GB" dirty="0" smtClean="0"/>
              <a:t>true</a:t>
            </a:r>
          </a:p>
          <a:p>
            <a:pPr marL="320040" lvl="1" indent="0">
              <a:buNone/>
            </a:pPr>
            <a:r>
              <a:rPr lang="en-GB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Surname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SalaryBand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CASE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WHEN</a:t>
            </a:r>
            <a:r>
              <a:rPr lang="en-GB" sz="2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Salary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20000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THEN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'Band D'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WHEN</a:t>
            </a:r>
            <a:r>
              <a:rPr lang="en-GB" sz="2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Salary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BETWEEN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20000 </a:t>
            </a:r>
            <a:r>
              <a:rPr lang="en-GB" sz="2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/>
            </a:r>
            <a:br>
              <a:rPr lang="en-GB" sz="2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2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		</a:t>
            </a:r>
            <a:r>
              <a:rPr lang="en-GB" sz="26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2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25000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THEN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'Band C'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WHEN</a:t>
            </a:r>
            <a:r>
              <a:rPr lang="en-GB" sz="2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Salary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25000 </a:t>
            </a:r>
            <a:r>
              <a:rPr lang="en-GB" sz="26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2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br>
              <a:rPr lang="en-GB" sz="2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2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		Salary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&lt;=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30000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THEN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'Band B'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WHEN</a:t>
            </a:r>
            <a:r>
              <a:rPr lang="en-GB" sz="2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Salary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30000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THEN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'Band A'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END</a:t>
            </a:r>
            <a:endParaRPr lang="en-GB" sz="2600" dirty="0" smtClean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2689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Iteration Statement WHILE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Sets a condition for repeated execution of a SQL statement or statement block.</a:t>
            </a:r>
          </a:p>
          <a:p>
            <a:pPr marL="365760" lvl="1" indent="0">
              <a:buNone/>
            </a:pPr>
            <a:r>
              <a:rPr lang="en-GB" sz="2000" dirty="0" smtClean="0">
                <a:solidFill>
                  <a:srgbClr val="0000FF"/>
                </a:solidFill>
              </a:rPr>
              <a:t>WHILE</a:t>
            </a:r>
            <a:r>
              <a:rPr lang="en-GB" sz="2000" dirty="0" smtClean="0"/>
              <a:t> </a:t>
            </a:r>
            <a:r>
              <a:rPr lang="en-GB" sz="2000" dirty="0" err="1" smtClean="0"/>
              <a:t>Boolean_Expression</a:t>
            </a:r>
            <a:endParaRPr lang="en-GB" sz="2000" dirty="0" smtClean="0"/>
          </a:p>
          <a:p>
            <a:pPr marL="365760" lvl="1" indent="0">
              <a:buNone/>
            </a:pPr>
            <a:r>
              <a:rPr lang="en-GB" sz="2000" dirty="0"/>
              <a:t>	</a:t>
            </a:r>
            <a:r>
              <a:rPr lang="en-GB" sz="2000" dirty="0" smtClean="0"/>
              <a:t>{ </a:t>
            </a:r>
            <a:r>
              <a:rPr lang="en-GB" sz="2000" dirty="0" err="1" smtClean="0"/>
              <a:t>SQL_Statement</a:t>
            </a:r>
            <a:r>
              <a:rPr lang="en-GB" sz="2000" dirty="0" smtClean="0"/>
              <a:t> | </a:t>
            </a:r>
            <a:r>
              <a:rPr lang="en-GB" sz="2000" dirty="0" err="1" smtClean="0"/>
              <a:t>Statement_Block</a:t>
            </a:r>
            <a:r>
              <a:rPr lang="en-GB" sz="2000" dirty="0" smtClean="0"/>
              <a:t> | Break | Continue }</a:t>
            </a:r>
            <a:endParaRPr lang="en-GB" sz="2000" dirty="0"/>
          </a:p>
          <a:p>
            <a:r>
              <a:rPr lang="en-GB" dirty="0" smtClean="0"/>
              <a:t>Example: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DECLARE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StaffNum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29010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WHILE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Staff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'S'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+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CAST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StaffNum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CHAR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5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)))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NULL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BEGIN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Staff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StaffNo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'S'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+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CAST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StaffNum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CHAR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5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))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SET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StaffNum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StaffNum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+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END</a:t>
            </a:r>
            <a:endParaRPr lang="en-GB" sz="2100" dirty="0" smtClean="0"/>
          </a:p>
          <a:p>
            <a:r>
              <a:rPr lang="en-GB" dirty="0" smtClean="0"/>
              <a:t>Other DBMSs support other iteration statements e.g. FOR loop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473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Cursors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Allow you to process query results </a:t>
            </a:r>
            <a:r>
              <a:rPr lang="en-GB" b="1" dirty="0" smtClean="0"/>
              <a:t>one row at a time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That is perform some action on the rows returned one row at a time.</a:t>
            </a:r>
          </a:p>
          <a:p>
            <a:r>
              <a:rPr lang="en-GB" dirty="0" smtClean="0"/>
              <a:t>Cursors must be:</a:t>
            </a:r>
          </a:p>
          <a:p>
            <a:pPr lvl="1"/>
            <a:r>
              <a:rPr lang="en-GB" dirty="0" smtClean="0"/>
              <a:t>Declared and opened before use.</a:t>
            </a:r>
          </a:p>
          <a:p>
            <a:pPr lvl="1"/>
            <a:r>
              <a:rPr lang="en-GB" dirty="0" smtClean="0"/>
              <a:t>Closed to deactivate after the cursor is no longer required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30957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Subprograms</a:t>
            </a:r>
            <a:br>
              <a:rPr lang="en-GB" dirty="0" smtClean="0"/>
            </a:br>
            <a:r>
              <a:rPr lang="en-GB" sz="3100" dirty="0" smtClean="0"/>
              <a:t>Stored Procedures &amp; 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Subprograms are named user-defined SQL/PSM blocks that can accept parameters and be invoked.</a:t>
            </a:r>
          </a:p>
          <a:p>
            <a:pPr lvl="1"/>
            <a:r>
              <a:rPr lang="en-GB" dirty="0" smtClean="0"/>
              <a:t>Similar to methods/functions in programming.</a:t>
            </a:r>
          </a:p>
          <a:p>
            <a:r>
              <a:rPr lang="en-GB" dirty="0" smtClean="0"/>
              <a:t>Two types:</a:t>
            </a:r>
          </a:p>
          <a:p>
            <a:pPr lvl="1"/>
            <a:r>
              <a:rPr lang="en-GB" b="1" dirty="0" smtClean="0"/>
              <a:t>Stored Procedures</a:t>
            </a:r>
            <a:r>
              <a:rPr lang="en-GB" dirty="0" smtClean="0"/>
              <a:t>: generally used to perform some database action(s).</a:t>
            </a:r>
          </a:p>
          <a:p>
            <a:pPr lvl="1"/>
            <a:r>
              <a:rPr lang="en-GB" b="1" dirty="0" smtClean="0"/>
              <a:t>Functions</a:t>
            </a:r>
            <a:r>
              <a:rPr lang="en-GB" dirty="0" smtClean="0"/>
              <a:t>: typically used to compute a value.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2048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 of Subprograms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They allow modular programming</a:t>
            </a:r>
          </a:p>
          <a:p>
            <a:r>
              <a:rPr lang="en-GB" dirty="0" smtClean="0"/>
              <a:t>Reuse of code</a:t>
            </a:r>
          </a:p>
          <a:p>
            <a:r>
              <a:rPr lang="en-GB" dirty="0" smtClean="0"/>
              <a:t>Easier maintenance</a:t>
            </a:r>
          </a:p>
          <a:p>
            <a:r>
              <a:rPr lang="en-GB" dirty="0" smtClean="0"/>
              <a:t>Improve performance: allow faster </a:t>
            </a:r>
            <a:r>
              <a:rPr lang="en-GB" dirty="0"/>
              <a:t>execution by caching plans and reusing them for repeated executions.</a:t>
            </a:r>
          </a:p>
          <a:p>
            <a:r>
              <a:rPr lang="en-GB" dirty="0"/>
              <a:t>They can reduce network traffic.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4845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Functions are user-defined routines (code blocks) that:</a:t>
            </a:r>
          </a:p>
          <a:p>
            <a:pPr lvl="1"/>
            <a:r>
              <a:rPr lang="en-GB" dirty="0" smtClean="0"/>
              <a:t>Accept parameters</a:t>
            </a:r>
          </a:p>
          <a:p>
            <a:pPr lvl="1"/>
            <a:r>
              <a:rPr lang="en-GB" dirty="0" smtClean="0"/>
              <a:t>Perform an action e.g. a complex calculation</a:t>
            </a:r>
          </a:p>
          <a:p>
            <a:pPr lvl="1"/>
            <a:r>
              <a:rPr lang="en-GB" dirty="0" smtClean="0"/>
              <a:t>Return a single value to the caller. </a:t>
            </a:r>
          </a:p>
          <a:p>
            <a:r>
              <a:rPr lang="en-GB" dirty="0" smtClean="0"/>
              <a:t>MS SQL Server offers three types of functions:</a:t>
            </a:r>
          </a:p>
          <a:p>
            <a:pPr lvl="1"/>
            <a:r>
              <a:rPr lang="en-GB" b="1" dirty="0" smtClean="0"/>
              <a:t>Scalar Function</a:t>
            </a:r>
            <a:r>
              <a:rPr lang="en-GB" dirty="0" smtClean="0"/>
              <a:t>: returns a single data value of a specified type.</a:t>
            </a:r>
          </a:p>
          <a:p>
            <a:pPr lvl="1"/>
            <a:r>
              <a:rPr lang="en-GB" b="1" dirty="0" smtClean="0"/>
              <a:t>Table-Valued functions</a:t>
            </a:r>
            <a:r>
              <a:rPr lang="en-GB" dirty="0" smtClean="0"/>
              <a:t>: returns a table data type i.e. result set of a SELECT statement.</a:t>
            </a:r>
          </a:p>
          <a:p>
            <a:pPr lvl="1"/>
            <a:r>
              <a:rPr lang="en-GB" b="1" dirty="0" smtClean="0"/>
              <a:t>System Functions</a:t>
            </a:r>
            <a:r>
              <a:rPr lang="en-GB" dirty="0" smtClean="0"/>
              <a:t>: functions provided by MS SQL Server.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6381328"/>
            <a:ext cx="8615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Note: A function cannot typically call a stored procedure but it can call other functions.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4492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Stored Procedures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stored procedure is a group of one or more SQL statements that:</a:t>
            </a:r>
          </a:p>
          <a:p>
            <a:pPr lvl="1"/>
            <a:r>
              <a:rPr lang="en-GB" dirty="0" smtClean="0"/>
              <a:t>Accepts input parameters</a:t>
            </a:r>
          </a:p>
          <a:p>
            <a:pPr lvl="1"/>
            <a:r>
              <a:rPr lang="en-GB" dirty="0" smtClean="0"/>
              <a:t>May return values in the form of output parameters to the caller (</a:t>
            </a:r>
            <a:r>
              <a:rPr lang="en-GB" u="sng" dirty="0" smtClean="0"/>
              <a:t>not</a:t>
            </a:r>
            <a:r>
              <a:rPr lang="en-GB" dirty="0" smtClean="0"/>
              <a:t> via the return statement).</a:t>
            </a:r>
          </a:p>
          <a:p>
            <a:pPr lvl="1"/>
            <a:r>
              <a:rPr lang="en-GB" dirty="0" smtClean="0"/>
              <a:t>Contain statements that perform actions on the database.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1741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Instructions from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0297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25865</TotalTime>
  <Words>781</Words>
  <Application>Microsoft Office PowerPoint</Application>
  <PresentationFormat>On-screen Show (4:3)</PresentationFormat>
  <Paragraphs>182</Paragraphs>
  <Slides>19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Advanced SQL</vt:lpstr>
      <vt:lpstr>Today’s Lecture</vt:lpstr>
      <vt:lpstr>SQL Programming Language</vt:lpstr>
      <vt:lpstr>SQL Programming Language</vt:lpstr>
      <vt:lpstr>Declarations</vt:lpstr>
      <vt:lpstr>Assigning Values to Variable</vt:lpstr>
      <vt:lpstr>Control Statements</vt:lpstr>
      <vt:lpstr>Conditional IF Statement</vt:lpstr>
      <vt:lpstr>Conditional IF Statement</vt:lpstr>
      <vt:lpstr>Conditional CASE Statement Two Forms</vt:lpstr>
      <vt:lpstr>Conditional CASE Statement Simple CASE</vt:lpstr>
      <vt:lpstr>Conditional CASE Statement</vt:lpstr>
      <vt:lpstr>Iteration Statement WHILE</vt:lpstr>
      <vt:lpstr>Cursors</vt:lpstr>
      <vt:lpstr>Subprograms Stored Procedures &amp; Functions</vt:lpstr>
      <vt:lpstr>Advantages of Subprograms</vt:lpstr>
      <vt:lpstr>Functions</vt:lpstr>
      <vt:lpstr>Stored Procedures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1891</cp:revision>
  <cp:lastPrinted>2019-11-22T07:05:34Z</cp:lastPrinted>
  <dcterms:created xsi:type="dcterms:W3CDTF">2013-09-18T07:00:31Z</dcterms:created>
  <dcterms:modified xsi:type="dcterms:W3CDTF">2019-11-22T07:09:19Z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