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69" r:id="rId3"/>
    <p:sldId id="279" r:id="rId4"/>
    <p:sldId id="278" r:id="rId5"/>
    <p:sldId id="257" r:id="rId6"/>
    <p:sldId id="258" r:id="rId7"/>
    <p:sldId id="276" r:id="rId8"/>
    <p:sldId id="259" r:id="rId9"/>
    <p:sldId id="280" r:id="rId10"/>
    <p:sldId id="277" r:id="rId11"/>
    <p:sldId id="270" r:id="rId12"/>
    <p:sldId id="260" r:id="rId13"/>
    <p:sldId id="271" r:id="rId14"/>
    <p:sldId id="281" r:id="rId15"/>
    <p:sldId id="264" r:id="rId16"/>
    <p:sldId id="261" r:id="rId17"/>
    <p:sldId id="282" r:id="rId18"/>
    <p:sldId id="283" r:id="rId19"/>
    <p:sldId id="272" r:id="rId20"/>
    <p:sldId id="273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040" autoAdjust="0"/>
  </p:normalViewPr>
  <p:slideViewPr>
    <p:cSldViewPr>
      <p:cViewPr varScale="1">
        <p:scale>
          <a:sx n="92" d="100"/>
          <a:sy n="92" d="100"/>
        </p:scale>
        <p:origin x="94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D60FE-EA97-4136-A32F-B01F592E1AB3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1BEAC6-95B7-4FBA-9010-745C6E88C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0805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4B95EE-0938-4519-821D-8ED50BA20037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F13A93-E604-47DA-92DC-E5622C7162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69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id=54QYfcX_tsUC&amp;pg=PA18&amp;lpg=PA18&amp;dq=marine+isotopes+in+BA+greece&amp;source=bl&amp;ots=_z4kc1IKhJ&amp;sig=9IRJTTzYvSV0UKIBREiDaXN0dWo&amp;hl=en&amp;sa=X&amp;ved=0CCIQ6AEwAWoVChMIqLm3-YqfyAIVQfEUCh0vFAqG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google.co.uk/search?biw=1462&amp;bih=669&amp;tbm=bks&amp;q=inauthor:%22Chryssi+Bourbou%22&amp;sa=X&amp;ved=0CCUQ9AgwAWoVChMIqLm3-YqfyAIVQfEUCh0vFAqG" TargetMode="External"/><Relationship Id="rId5" Type="http://schemas.openxmlformats.org/officeDocument/2006/relationships/hyperlink" Target="https://www.google.co.uk/search?biw=1462&amp;bih=669&amp;tbm=bks&amp;q=inauthor:%22Sherry+C.+Fox%22&amp;sa=X&amp;ved=0CCQQ9AgwAWoVChMIqLm3-YqfyAIVQfEUCh0vFAqG" TargetMode="External"/><Relationship Id="rId4" Type="http://schemas.openxmlformats.org/officeDocument/2006/relationships/hyperlink" Target="https://www.google.co.uk/search?biw=1462&amp;bih=669&amp;tbm=bks&amp;q=inauthor:%22Lynne+Alison+Schepartz%22&amp;sa=X&amp;ved=0CCMQ9AgwAWoVChMIqLm3-YqfyAIVQfEUCh0vFAqG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F13A93-E604-47DA-92DC-E5622C7162E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7343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New Directions in the Skeletal Biology of Greece</a:t>
            </a:r>
            <a:endParaRPr lang="en-GB" sz="1200" b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https://books.google.co.uk/books?isbn=0876615434</a:t>
            </a:r>
            <a:endParaRPr lang="en-GB" sz="1200" b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Lynne Alison </a:t>
            </a:r>
            <a:r>
              <a:rPr lang="en-GB" sz="1200" b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Schepartz</a:t>
            </a:r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‎</a:t>
            </a:r>
            <a:r>
              <a:rPr lang="en-GB" sz="1200" b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Sherry C. Fox</a:t>
            </a:r>
            <a:r>
              <a:rPr lang="en-GB" sz="1200" b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‎</a:t>
            </a:r>
            <a:r>
              <a:rPr lang="en-GB" sz="1200" b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Chryssi</a:t>
            </a:r>
            <a:r>
              <a:rPr lang="en-GB" sz="1200" b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 </a:t>
            </a:r>
            <a:r>
              <a:rPr lang="en-GB" sz="1200" b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6"/>
              </a:rPr>
              <a:t>Bourbou</a:t>
            </a:r>
            <a:endParaRPr lang="en-GB" sz="1200" b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F13A93-E604-47DA-92DC-E5622C7162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62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425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019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692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944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126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68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8888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132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567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098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33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830B0F-3FE2-43F2-ACCC-25F093F31539}" type="datetimeFigureOut">
              <a:rPr lang="en-GB" smtClean="0"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43F40-5C27-4679-8099-80C6398DEB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211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books.google.co.uk/books?isbn=087661543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02624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Interrogating the Data: Comparative analysis of source materials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HPAR5005 and HPAR6005</a:t>
            </a:r>
          </a:p>
          <a:p>
            <a:r>
              <a:rPr lang="en-GB" dirty="0" smtClean="0"/>
              <a:t>Module content</a:t>
            </a:r>
          </a:p>
          <a:p>
            <a:r>
              <a:rPr lang="en-GB" dirty="0" smtClean="0"/>
              <a:t>Case study – example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145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Case </a:t>
            </a:r>
            <a:r>
              <a:rPr lang="en-GB" dirty="0"/>
              <a:t>Study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4221088"/>
            <a:ext cx="6400800" cy="1752600"/>
          </a:xfrm>
        </p:spPr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Comparing marine resources (iconography) to marine diet uptake in BA Greece populations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7942" y="393902"/>
            <a:ext cx="5239522" cy="2387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81447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(Module Descriptor) Aims to…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 smtClean="0"/>
              <a:t>… </a:t>
            </a:r>
            <a:r>
              <a:rPr lang="en-GB" dirty="0"/>
              <a:t>promote </a:t>
            </a:r>
            <a:r>
              <a:rPr lang="en-GB" dirty="0" smtClean="0"/>
              <a:t>your critical </a:t>
            </a:r>
            <a:r>
              <a:rPr lang="en-GB" dirty="0"/>
              <a:t>understanding of analytical methods </a:t>
            </a:r>
            <a:r>
              <a:rPr lang="en-GB" dirty="0" smtClean="0"/>
              <a:t>used within a discipline and </a:t>
            </a:r>
            <a:r>
              <a:rPr lang="en-GB" dirty="0"/>
              <a:t>how they are applied to </a:t>
            </a:r>
            <a:r>
              <a:rPr lang="en-GB" dirty="0" smtClean="0"/>
              <a:t>discipline specific data and source material already in the public domain. </a:t>
            </a:r>
            <a:endParaRPr lang="en-GB" dirty="0"/>
          </a:p>
          <a:p>
            <a:pPr lvl="0"/>
            <a:r>
              <a:rPr lang="en-GB" dirty="0" smtClean="0"/>
              <a:t>….foster </a:t>
            </a:r>
            <a:r>
              <a:rPr lang="en-GB" dirty="0"/>
              <a:t>an understanding of how key questions relating to the past can be explored through the analysis of archaeological </a:t>
            </a:r>
            <a:r>
              <a:rPr lang="en-GB" dirty="0" smtClean="0"/>
              <a:t>(and other) materials</a:t>
            </a:r>
            <a:r>
              <a:rPr lang="en-GB" dirty="0"/>
              <a:t>. </a:t>
            </a:r>
            <a:endParaRPr lang="en-GB" dirty="0" smtClean="0"/>
          </a:p>
          <a:p>
            <a:pPr marL="0" lv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7168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Two of the objectives, this is what we want you to learn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082" y="2132856"/>
            <a:ext cx="8229600" cy="4525963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evaluate </a:t>
            </a:r>
            <a:r>
              <a:rPr lang="en-GB" dirty="0"/>
              <a:t>the limitations of data and the relationship between questions, data and ideas; </a:t>
            </a:r>
          </a:p>
          <a:p>
            <a:pPr lvl="0"/>
            <a:r>
              <a:rPr lang="en-GB" dirty="0"/>
              <a:t>demonstrate a knowledge and understanding of how data sets should be used to address key questions and problems within </a:t>
            </a:r>
            <a:r>
              <a:rPr lang="en-GB" dirty="0" smtClean="0"/>
              <a:t>disciplines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533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Images of fish/marine resources </a:t>
            </a:r>
            <a:endParaRPr lang="en-GB" dirty="0"/>
          </a:p>
        </p:txBody>
      </p:sp>
      <p:pic>
        <p:nvPicPr>
          <p:cNvPr id="3074" name="Picture 2" descr="C:\Users\sm018\AppData\Local\Microsoft\Windows\Temporary Internet Files\Content.Outlook\WJKDKUX9\photo (3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00808"/>
            <a:ext cx="31242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m018\AppData\Local\Microsoft\Windows\Temporary Internet Files\Content.Outlook\WJKDKUX9\photo (11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32940"/>
            <a:ext cx="3240360" cy="518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719666" y="3933056"/>
            <a:ext cx="423670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Such images are common place on pottery of the Minoan and Mycenaean periods and from a number of coastal sites. Why?</a:t>
            </a:r>
          </a:p>
          <a:p>
            <a:endParaRPr lang="en-GB" dirty="0"/>
          </a:p>
          <a:p>
            <a:r>
              <a:rPr lang="en-GB" dirty="0" smtClean="0"/>
              <a:t>How economically important are marine resources in terms of their diet?</a:t>
            </a:r>
          </a:p>
          <a:p>
            <a:endParaRPr lang="en-GB" dirty="0"/>
          </a:p>
          <a:p>
            <a:r>
              <a:rPr lang="en-GB" dirty="0" smtClean="0"/>
              <a:t>Could ask importance from social, political, culturally – identity – psychologically……….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840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Even more images from BA Greece</a:t>
            </a:r>
            <a:endParaRPr lang="en-GB" dirty="0"/>
          </a:p>
        </p:txBody>
      </p:sp>
      <p:pic>
        <p:nvPicPr>
          <p:cNvPr id="2050" name="Picture 2" descr="C:\Users\sm018\AppData\Local\Microsoft\Windows\Temporary Internet Files\Content.Outlook\WJKDKUX9\photo (7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1515"/>
            <a:ext cx="2551198" cy="3817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m018\AppData\Local\Microsoft\Windows\Temporary Internet Files\Content.Outlook\WJKDKUX9\photo (6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1" y="1386691"/>
            <a:ext cx="2016223" cy="268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m018\AppData\Local\Microsoft\Windows\Temporary Internet Files\Content.Outlook\WJKDKUX9\photo (7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839" y="3717032"/>
            <a:ext cx="2304256" cy="2742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m018\AppData\Local\Microsoft\Windows\Temporary Internet Files\Content.Outlook\WJKDKUX9\photo (8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765" y="1398939"/>
            <a:ext cx="2463800" cy="328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m018\AppData\Local\Microsoft\Windows\Temporary Internet Files\Content.Outlook\WJKDKUX9\photo (10)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81128"/>
            <a:ext cx="2853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0277" y="5417689"/>
            <a:ext cx="30515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Seeing lots of octopi on acid raises the question of their importance as a dietary marine resource…..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2539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Widespread distribution of octopus wares (Minoan Vases in Marine style, Kraters, etc.)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6356" y="2060848"/>
            <a:ext cx="4762500" cy="4533900"/>
          </a:xfrm>
          <a:prstGeom prst="rect">
            <a:avLst/>
          </a:prstGeom>
        </p:spPr>
      </p:pic>
      <p:sp>
        <p:nvSpPr>
          <p:cNvPr id="5" name="Arc 4"/>
          <p:cNvSpPr/>
          <p:nvPr/>
        </p:nvSpPr>
        <p:spPr>
          <a:xfrm>
            <a:off x="3995936" y="4869160"/>
            <a:ext cx="360040" cy="4571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5-Point Star 5"/>
          <p:cNvSpPr/>
          <p:nvPr/>
        </p:nvSpPr>
        <p:spPr>
          <a:xfrm>
            <a:off x="4191593" y="4414470"/>
            <a:ext cx="328765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5-Point Star 6"/>
          <p:cNvSpPr/>
          <p:nvPr/>
        </p:nvSpPr>
        <p:spPr>
          <a:xfrm>
            <a:off x="5422184" y="4558486"/>
            <a:ext cx="267774" cy="2796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5-Point Star 7"/>
          <p:cNvSpPr/>
          <p:nvPr/>
        </p:nvSpPr>
        <p:spPr>
          <a:xfrm>
            <a:off x="3914470" y="3573016"/>
            <a:ext cx="328765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5-Point Star 8"/>
          <p:cNvSpPr/>
          <p:nvPr/>
        </p:nvSpPr>
        <p:spPr>
          <a:xfrm>
            <a:off x="6084168" y="5229200"/>
            <a:ext cx="328765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5-Point Star 9"/>
          <p:cNvSpPr/>
          <p:nvPr/>
        </p:nvSpPr>
        <p:spPr>
          <a:xfrm>
            <a:off x="3419872" y="4039766"/>
            <a:ext cx="328765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05541"/>
            <a:ext cx="1949106" cy="292365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020272" y="3573016"/>
            <a:ext cx="18002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So, clearly a real phenomenon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874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m018\AppData\Local\Microsoft\Windows\Temporary Internet Files\Content.Outlook\WJKDKUX9\photo (8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6786" y="426806"/>
            <a:ext cx="470721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m018\AppData\Local\Microsoft\Windows\Temporary Internet Files\Content.Outlook\WJKDKUX9\photo (3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924" y="1817098"/>
            <a:ext cx="4455710" cy="4455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306117" y="4797152"/>
            <a:ext cx="4968552" cy="1143000"/>
          </a:xfrm>
        </p:spPr>
        <p:txBody>
          <a:bodyPr>
            <a:noAutofit/>
          </a:bodyPr>
          <a:lstStyle/>
          <a:p>
            <a:r>
              <a:rPr lang="en-GB" sz="2400" dirty="0" smtClean="0"/>
              <a:t>Q: Does the importance of marine resources (as evidenced by iconography on BA ceramics) translate to a high marine trace in the skeletal remains from skeletal remains in BA Greece?</a:t>
            </a:r>
            <a:endParaRPr lang="en-GB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0" y="378387"/>
            <a:ext cx="457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Formulate a research ‘question’……</a:t>
            </a:r>
          </a:p>
          <a:p>
            <a:r>
              <a:rPr lang="en-GB" sz="2400" dirty="0" smtClean="0"/>
              <a:t>To what extent are they reliant on sea foods?</a:t>
            </a:r>
          </a:p>
        </p:txBody>
      </p:sp>
    </p:spTree>
    <p:extLst>
      <p:ext uri="{BB962C8B-B14F-4D97-AF65-F5344CB8AC3E}">
        <p14:creationId xmlns:p14="http://schemas.microsoft.com/office/powerpoint/2010/main" val="251226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Next step?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doe we go about researching this?</a:t>
            </a:r>
          </a:p>
          <a:p>
            <a:r>
              <a:rPr lang="en-GB" dirty="0" smtClean="0"/>
              <a:t>What do we need to know, or do?</a:t>
            </a:r>
          </a:p>
        </p:txBody>
      </p:sp>
    </p:spTree>
    <p:extLst>
      <p:ext uri="{BB962C8B-B14F-4D97-AF65-F5344CB8AC3E}">
        <p14:creationId xmlns:p14="http://schemas.microsoft.com/office/powerpoint/2010/main" val="2555435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Define what you 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5976" y="1600200"/>
            <a:ext cx="4608512" cy="4525963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Data set 1. = Pottery. Must </a:t>
            </a:r>
            <a:r>
              <a:rPr lang="en-GB" dirty="0"/>
              <a:t>have ‘marine’ image</a:t>
            </a:r>
          </a:p>
          <a:p>
            <a:pPr lvl="1"/>
            <a:r>
              <a:rPr lang="en-GB" dirty="0"/>
              <a:t>Octopus, fish, but what </a:t>
            </a:r>
            <a:r>
              <a:rPr lang="en-GB" dirty="0" smtClean="0"/>
              <a:t>sort, shellfish, seaweed?</a:t>
            </a:r>
            <a:endParaRPr lang="en-GB" dirty="0"/>
          </a:p>
          <a:p>
            <a:r>
              <a:rPr lang="en-GB" dirty="0" smtClean="0"/>
              <a:t>Data set 2. = skeletal analysis of contemporary BA populations from coastal areas falling in the ‘marine’ distribution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060848"/>
            <a:ext cx="3627919" cy="345377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627784" y="5512523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 smtClean="0"/>
              <a:t>Ya'amūn</a:t>
            </a:r>
            <a:r>
              <a:rPr lang="en-GB" dirty="0"/>
              <a:t>, </a:t>
            </a:r>
            <a:r>
              <a:rPr lang="en-GB" dirty="0" smtClean="0"/>
              <a:t>Jordan</a:t>
            </a:r>
            <a:endParaRPr lang="en-GB" dirty="0"/>
          </a:p>
        </p:txBody>
      </p:sp>
      <p:sp>
        <p:nvSpPr>
          <p:cNvPr id="6" name="5-Point Star 5"/>
          <p:cNvSpPr/>
          <p:nvPr/>
        </p:nvSpPr>
        <p:spPr>
          <a:xfrm>
            <a:off x="3327498" y="4530942"/>
            <a:ext cx="328765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8841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To quantify, describe and interpret selected group of data set 1 = pots, specifically images on pots from BA (Crete, Cyprus, </a:t>
            </a:r>
            <a:r>
              <a:rPr lang="en-GB" dirty="0" smtClean="0"/>
              <a:t>Greece, th</a:t>
            </a:r>
            <a:r>
              <a:rPr lang="en-GB" dirty="0" smtClean="0"/>
              <a:t>e </a:t>
            </a:r>
            <a:r>
              <a:rPr lang="en-GB" dirty="0" smtClean="0"/>
              <a:t>World?) </a:t>
            </a:r>
            <a:endParaRPr lang="en-GB" dirty="0" smtClean="0"/>
          </a:p>
          <a:p>
            <a:r>
              <a:rPr lang="en-GB" dirty="0" smtClean="0"/>
              <a:t>To examine data set 2 = skeletal remains for marine isotope – specifically stable carbon isotope 13/nitrogen 12 signatures (</a:t>
            </a:r>
            <a:r>
              <a:rPr lang="el-GR" dirty="0" smtClean="0"/>
              <a:t>δ</a:t>
            </a:r>
            <a:r>
              <a:rPr lang="el-GR" baseline="30000" dirty="0" smtClean="0"/>
              <a:t>13</a:t>
            </a:r>
            <a:r>
              <a:rPr lang="en-GB" dirty="0"/>
              <a:t>C and </a:t>
            </a:r>
            <a:r>
              <a:rPr lang="el-GR" dirty="0"/>
              <a:t>δ</a:t>
            </a:r>
            <a:r>
              <a:rPr lang="el-GR" baseline="30000" dirty="0"/>
              <a:t>15</a:t>
            </a:r>
            <a:r>
              <a:rPr lang="en-GB" dirty="0" smtClean="0"/>
              <a:t>N) </a:t>
            </a:r>
            <a:r>
              <a:rPr lang="en-GB" dirty="0"/>
              <a:t>values </a:t>
            </a:r>
            <a:r>
              <a:rPr lang="en-GB" dirty="0" smtClean="0"/>
              <a:t>in human bone from BA Crete, Cyprus, ? populations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625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 smtClean="0"/>
              <a:t>Look at marine resources (MR) in material culture of BA Greece - be specific emphasis on island populations of Crete/Cyprus? – again be specific….ceramics, wall paintings, metal work…….</a:t>
            </a:r>
          </a:p>
          <a:p>
            <a:r>
              <a:rPr lang="en-GB" sz="2800" dirty="0" smtClean="0"/>
              <a:t>Look at skeletal remains in the documented sources – isotope analysis, elemental analysis…..(available? My Athens account, JSTOR, on-line internet, library……). Be specific – skeletons from where?</a:t>
            </a:r>
          </a:p>
          <a:p>
            <a:r>
              <a:rPr lang="en-GB" sz="2800" dirty="0" smtClean="0"/>
              <a:t>How do they compare/contrast/conflict/support hypothesis that MR were economically important </a:t>
            </a:r>
          </a:p>
          <a:p>
            <a:r>
              <a:rPr lang="en-GB" sz="2800" dirty="0" smtClean="0"/>
              <a:t>i.e. that BA populations had a high intake of marine resource uptake in their skeletons – or they do not…….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7432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1062" y="1821422"/>
            <a:ext cx="6061875" cy="369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Right data, right period, wrong place!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65920" y="5909874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Bronze Age and Late Antique skeletal remains from </a:t>
            </a:r>
            <a:r>
              <a:rPr lang="en-GB" b="1" dirty="0" err="1"/>
              <a:t>Ya'amūn</a:t>
            </a:r>
            <a:r>
              <a:rPr lang="en-GB" b="1" dirty="0"/>
              <a:t>, </a:t>
            </a:r>
            <a:r>
              <a:rPr lang="en-GB" b="1" dirty="0" smtClean="0"/>
              <a:t>Jordan, picking up same traces as sheep for the BA populations….! This population are not seaward.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2195736" y="5513148"/>
            <a:ext cx="1633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Land meat high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228184" y="5513148"/>
            <a:ext cx="1792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Marine meat low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63174" y="3838014"/>
            <a:ext cx="10285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Land </a:t>
            </a:r>
            <a:r>
              <a:rPr lang="en-GB" dirty="0" smtClean="0">
                <a:solidFill>
                  <a:srgbClr val="002060"/>
                </a:solidFill>
              </a:rPr>
              <a:t>low</a:t>
            </a: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5831" y="1766154"/>
            <a:ext cx="13211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Marine high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8666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Sardinia</a:t>
            </a:r>
            <a:br>
              <a:rPr lang="en-GB" dirty="0" smtClean="0"/>
            </a:br>
            <a:r>
              <a:rPr lang="en-GB" sz="1600" dirty="0" smtClean="0"/>
              <a:t>Lai, L. et al. 2013 Diet in the Sardinian Bronze Age…</a:t>
            </a:r>
            <a:r>
              <a:rPr lang="en-GB" sz="1600" i="1" dirty="0" smtClean="0"/>
              <a:t>Prehistories </a:t>
            </a:r>
            <a:r>
              <a:rPr lang="en-GB" sz="1600" i="1" dirty="0" err="1" smtClean="0"/>
              <a:t>Méditerranéennes</a:t>
            </a:r>
            <a:endParaRPr lang="en-GB" sz="1600" i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8084" y="1916832"/>
            <a:ext cx="5524500" cy="433387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742584" y="4927268"/>
            <a:ext cx="194421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Scatterplot </a:t>
            </a:r>
            <a:r>
              <a:rPr lang="en-GB" sz="1600" dirty="0"/>
              <a:t>of adults’ δ</a:t>
            </a:r>
            <a:r>
              <a:rPr lang="en-GB" sz="1600" baseline="30000" dirty="0"/>
              <a:t>13</a:t>
            </a:r>
            <a:r>
              <a:rPr lang="en-GB" sz="1600" dirty="0"/>
              <a:t>C and δ</a:t>
            </a:r>
            <a:r>
              <a:rPr lang="en-GB" sz="1600" baseline="30000" dirty="0"/>
              <a:t>15</a:t>
            </a:r>
            <a:r>
              <a:rPr lang="en-GB" sz="1600" dirty="0"/>
              <a:t>N isotopic values of the five Bronze Age sites </a:t>
            </a:r>
            <a:r>
              <a:rPr lang="en-GB" sz="1600" dirty="0" err="1"/>
              <a:t>analyzed</a:t>
            </a:r>
            <a:endParaRPr lang="en-GB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6790379" y="2909261"/>
            <a:ext cx="23405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More marine signature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2924944"/>
            <a:ext cx="1703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Less Marine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360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39" y="1628800"/>
            <a:ext cx="8214712" cy="4521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raw data:</a:t>
            </a:r>
            <a:br>
              <a:rPr lang="en-GB" dirty="0" smtClean="0"/>
            </a:br>
            <a:r>
              <a:rPr lang="en-GB" dirty="0" smtClean="0"/>
              <a:t>Detail of skeletal information from Knossos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6370328"/>
            <a:ext cx="8099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Strontium can tell us where people came from-even if they were buried elsewhere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7683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Problems (the hand you have dealt yourself – how are you going to play it out)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Skeletal remains not widely available (not as well recorded as the material culture) or analysis just not done</a:t>
            </a:r>
          </a:p>
          <a:p>
            <a:r>
              <a:rPr lang="en-GB" dirty="0" smtClean="0"/>
              <a:t>Skeletal remains may not be of the same period or place (for example may have to extrapolate to mainland, Anatolia, or </a:t>
            </a:r>
            <a:r>
              <a:rPr lang="en-GB" dirty="0" smtClean="0"/>
              <a:t>Sardinia or wherever</a:t>
            </a:r>
            <a:r>
              <a:rPr lang="en-GB" dirty="0" smtClean="0"/>
              <a:t>…..)</a:t>
            </a:r>
          </a:p>
          <a:p>
            <a:r>
              <a:rPr lang="en-GB" dirty="0" smtClean="0"/>
              <a:t>People move and may not be buried where they </a:t>
            </a:r>
            <a:r>
              <a:rPr lang="en-GB" dirty="0" smtClean="0"/>
              <a:t>were born </a:t>
            </a:r>
            <a:r>
              <a:rPr lang="en-GB" dirty="0" smtClean="0"/>
              <a:t>(so have a non-marine signature…..) </a:t>
            </a:r>
          </a:p>
          <a:p>
            <a:r>
              <a:rPr lang="en-GB" dirty="0" smtClean="0"/>
              <a:t>Results may be conclusive + or -, or possibly inconclusive. WHATEVER happens you should be able to draw conclusions.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67661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problems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Collagen not preserved well even if skeletons exist and the research done</a:t>
            </a:r>
          </a:p>
          <a:p>
            <a:r>
              <a:rPr lang="en-GB" dirty="0" smtClean="0"/>
              <a:t>Collagen preserves differently in different environments (Sardinia, 1 did not four did so how can we compare across places?)</a:t>
            </a:r>
          </a:p>
          <a:p>
            <a:pPr marL="0" indent="0">
              <a:buNone/>
            </a:pPr>
            <a:r>
              <a:rPr lang="en-GB" dirty="0" smtClean="0"/>
              <a:t>BUT difficulties are similar at all sites, all places, all periods, etc.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1842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Conclusions for Sardinia?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en-GB" dirty="0" smtClean="0"/>
              <a:t>Diet no different from rest of BA Mediterranean</a:t>
            </a:r>
          </a:p>
          <a:p>
            <a:r>
              <a:rPr lang="en-GB" dirty="0" smtClean="0"/>
              <a:t>Mostly based on terrestrial  C3 food stuffs</a:t>
            </a:r>
          </a:p>
          <a:p>
            <a:r>
              <a:rPr lang="en-GB" dirty="0" smtClean="0"/>
              <a:t>Negligible intake from marine sources</a:t>
            </a:r>
          </a:p>
          <a:p>
            <a:pPr marL="0" indent="0">
              <a:buNone/>
            </a:pPr>
            <a:r>
              <a:rPr lang="en-GB" smtClean="0"/>
              <a:t>Extrapolate</a:t>
            </a:r>
            <a:endParaRPr lang="en-GB" dirty="0"/>
          </a:p>
          <a:p>
            <a:r>
              <a:rPr lang="en-GB" dirty="0" smtClean="0"/>
              <a:t>So, if the images are important – it is not for food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7326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May be possible to pick up differences in diets</a:t>
            </a:r>
          </a:p>
          <a:p>
            <a:pPr marL="742950" lvl="2" indent="-342900"/>
            <a:r>
              <a:rPr lang="en-GB" sz="2800" dirty="0" smtClean="0">
                <a:solidFill>
                  <a:srgbClr val="002060"/>
                </a:solidFill>
              </a:rPr>
              <a:t>elites </a:t>
            </a:r>
            <a:r>
              <a:rPr lang="en-GB" sz="2800" dirty="0">
                <a:solidFill>
                  <a:srgbClr val="002060"/>
                </a:solidFill>
              </a:rPr>
              <a:t>within populations more than whole </a:t>
            </a:r>
            <a:r>
              <a:rPr lang="en-GB" sz="2800" dirty="0" smtClean="0">
                <a:solidFill>
                  <a:srgbClr val="002060"/>
                </a:solidFill>
              </a:rPr>
              <a:t>populations</a:t>
            </a:r>
          </a:p>
          <a:p>
            <a:pPr marL="742950" lvl="2" indent="-342900"/>
            <a:r>
              <a:rPr lang="en-GB" sz="2800" dirty="0" smtClean="0">
                <a:solidFill>
                  <a:srgbClr val="002060"/>
                </a:solidFill>
              </a:rPr>
              <a:t>Males vs. females</a:t>
            </a:r>
            <a:endParaRPr lang="en-GB" sz="2800" dirty="0">
              <a:solidFill>
                <a:srgbClr val="002060"/>
              </a:solidFill>
            </a:endParaRPr>
          </a:p>
          <a:p>
            <a:r>
              <a:rPr lang="en-GB" dirty="0" smtClean="0"/>
              <a:t>But messy signatures</a:t>
            </a:r>
          </a:p>
          <a:p>
            <a:pPr lvl="1"/>
            <a:r>
              <a:rPr lang="en-GB" dirty="0" smtClean="0">
                <a:solidFill>
                  <a:srgbClr val="002060"/>
                </a:solidFill>
              </a:rPr>
              <a:t>not on a systematic scale, </a:t>
            </a:r>
          </a:p>
          <a:p>
            <a:pPr lvl="1"/>
            <a:r>
              <a:rPr lang="en-GB" dirty="0" smtClean="0">
                <a:solidFill>
                  <a:srgbClr val="002060"/>
                </a:solidFill>
              </a:rPr>
              <a:t>may confuse with other food pathways (legumes, C</a:t>
            </a:r>
            <a:r>
              <a:rPr lang="en-GB" baseline="30000" dirty="0" smtClean="0">
                <a:solidFill>
                  <a:srgbClr val="002060"/>
                </a:solidFill>
              </a:rPr>
              <a:t>4</a:t>
            </a:r>
            <a:r>
              <a:rPr lang="en-GB" dirty="0" smtClean="0">
                <a:solidFill>
                  <a:srgbClr val="002060"/>
                </a:solidFill>
              </a:rPr>
              <a:t> foods</a:t>
            </a:r>
          </a:p>
        </p:txBody>
      </p:sp>
    </p:spTree>
    <p:extLst>
      <p:ext uri="{BB962C8B-B14F-4D97-AF65-F5344CB8AC3E}">
        <p14:creationId xmlns:p14="http://schemas.microsoft.com/office/powerpoint/2010/main" val="38502405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 smtClean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err="1" smtClean="0"/>
              <a:t>Sandis</a:t>
            </a:r>
            <a:r>
              <a:rPr lang="en-GB" sz="1400" dirty="0" smtClean="0"/>
              <a:t>, M. 2011 The reconstruction of diet etc….in </a:t>
            </a:r>
            <a:r>
              <a:rPr lang="en-GB" sz="1400" dirty="0" err="1" smtClean="0"/>
              <a:t>eds</a:t>
            </a:r>
            <a:r>
              <a:rPr lang="en-GB" sz="1400" dirty="0" smtClean="0"/>
              <a:t> S. </a:t>
            </a:r>
            <a:r>
              <a:rPr lang="en-GB" sz="1400" dirty="0" err="1" smtClean="0"/>
              <a:t>Mithen</a:t>
            </a:r>
            <a:r>
              <a:rPr lang="en-GB" sz="1400" dirty="0" smtClean="0"/>
              <a:t> and E. Black, </a:t>
            </a:r>
            <a:r>
              <a:rPr lang="en-GB" sz="1400" i="1" dirty="0" smtClean="0"/>
              <a:t>Water</a:t>
            </a:r>
            <a:r>
              <a:rPr lang="en-GB" sz="1400" i="1" dirty="0"/>
              <a:t>, Life and Civilisation: Climate, Environment and Society in the Jordan </a:t>
            </a:r>
            <a:r>
              <a:rPr lang="en-GB" sz="1400" i="1" dirty="0" smtClean="0"/>
              <a:t>Valley</a:t>
            </a:r>
            <a:r>
              <a:rPr lang="en-GB" sz="1400" dirty="0" smtClean="0"/>
              <a:t> Cams: CUP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 err="1" smtClean="0"/>
              <a:t>Schepartz</a:t>
            </a:r>
            <a:r>
              <a:rPr lang="en-GB" sz="1400" dirty="0" smtClean="0"/>
              <a:t>, L.A. , Fox S.C. and </a:t>
            </a:r>
            <a:r>
              <a:rPr lang="en-GB" sz="1400" dirty="0" err="1" smtClean="0"/>
              <a:t>Bourbou</a:t>
            </a:r>
            <a:r>
              <a:rPr lang="en-GB" sz="1400" dirty="0" smtClean="0"/>
              <a:t>, C. 2009 </a:t>
            </a:r>
            <a:r>
              <a:rPr lang="en-GB" sz="1400" i="1" dirty="0" smtClean="0"/>
              <a:t>New Directions in Skeletal Biology of Greece </a:t>
            </a:r>
            <a:r>
              <a:rPr lang="en-GB" sz="1400" i="1" dirty="0">
                <a:hlinkClick r:id="rId2"/>
              </a:rPr>
              <a:t>https://books.google.co.uk/books?isbn=0876615434</a:t>
            </a:r>
            <a:endParaRPr lang="en-GB" sz="1400" i="1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644367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2146</TotalTime>
  <Words>943</Words>
  <Application>Microsoft Office PowerPoint</Application>
  <PresentationFormat>On-screen Show (4:3)</PresentationFormat>
  <Paragraphs>86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Interrogating the Data: Comparative analysis of source materials</vt:lpstr>
      <vt:lpstr>   Case Study </vt:lpstr>
      <vt:lpstr>(Module Descriptor) Aims to…</vt:lpstr>
      <vt:lpstr>Two of the objectives, this is what we want you to learn</vt:lpstr>
      <vt:lpstr>Images of fish/marine resources </vt:lpstr>
      <vt:lpstr>Even more images from BA Greece</vt:lpstr>
      <vt:lpstr>Widespread distribution of octopus wares (Minoan Vases in Marine style, Kraters, etc.)</vt:lpstr>
      <vt:lpstr>Q: Does the importance of marine resources (as evidenced by iconography on BA ceramics) translate to a high marine trace in the skeletal remains from skeletal remains in BA Greece?</vt:lpstr>
      <vt:lpstr>Next step?</vt:lpstr>
      <vt:lpstr>Define what you use</vt:lpstr>
      <vt:lpstr>Aims</vt:lpstr>
      <vt:lpstr>Method</vt:lpstr>
      <vt:lpstr>Right data, right period, wrong place! </vt:lpstr>
      <vt:lpstr>Sardinia Lai, L. et al. 2013 Diet in the Sardinian Bronze Age…Prehistories Méditerranéennes</vt:lpstr>
      <vt:lpstr>The raw data: Detail of skeletal information from Knossos</vt:lpstr>
      <vt:lpstr>Problems (the hand you have dealt yourself – how are you going to play it out)</vt:lpstr>
      <vt:lpstr>Data problems</vt:lpstr>
      <vt:lpstr>Conclusions for Sardinia?</vt:lpstr>
      <vt:lpstr>Conclusions</vt:lpstr>
      <vt:lpstr>Reference list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Archaeological Analysis</dc:title>
  <dc:creator>Ros Coard</dc:creator>
  <cp:lastModifiedBy>Ros Coard</cp:lastModifiedBy>
  <cp:revision>39</cp:revision>
  <cp:lastPrinted>2017-10-03T16:25:00Z</cp:lastPrinted>
  <dcterms:created xsi:type="dcterms:W3CDTF">2013-09-26T13:52:19Z</dcterms:created>
  <dcterms:modified xsi:type="dcterms:W3CDTF">2018-10-22T08:36:37Z</dcterms:modified>
</cp:coreProperties>
</file>