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8"/>
  </p:notesMasterIdLst>
  <p:handoutMasterIdLst>
    <p:handoutMasterId r:id="rId9"/>
  </p:handoutMasterIdLst>
  <p:sldIdLst>
    <p:sldId id="256" r:id="rId2"/>
    <p:sldId id="259" r:id="rId3"/>
    <p:sldId id="275" r:id="rId4"/>
    <p:sldId id="276" r:id="rId5"/>
    <p:sldId id="277" r:id="rId6"/>
    <p:sldId id="278" r:id="rId7"/>
  </p:sldIdLst>
  <p:sldSz cx="9906000" cy="6858000" type="A4"/>
  <p:notesSz cx="6858000" cy="95456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12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6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333333"/>
    <a:srgbClr val="676767"/>
    <a:srgbClr val="919191"/>
    <a:srgbClr val="FDE3BA"/>
    <a:srgbClr val="DADADA"/>
    <a:srgbClr val="CECECE"/>
    <a:srgbClr val="FFFFFF"/>
    <a:srgbClr val="EF91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8" autoAdjust="0"/>
    <p:restoredTop sz="90929"/>
  </p:normalViewPr>
  <p:slideViewPr>
    <p:cSldViewPr snapToGrid="0" showGuides="1">
      <p:cViewPr varScale="1">
        <p:scale>
          <a:sx n="116" d="100"/>
          <a:sy n="116" d="100"/>
        </p:scale>
        <p:origin x="936" y="108"/>
      </p:cViewPr>
      <p:guideLst>
        <p:guide orient="horz" pos="2160"/>
        <p:guide pos="312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howGuides="1">
      <p:cViewPr>
        <p:scale>
          <a:sx n="100" d="100"/>
          <a:sy n="100" d="100"/>
        </p:scale>
        <p:origin x="-192" y="1092"/>
      </p:cViewPr>
      <p:guideLst>
        <p:guide orient="horz" pos="3006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548148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46138" y="717550"/>
            <a:ext cx="5165725" cy="3576638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051" name="Rectangle 3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533900"/>
            <a:ext cx="5029200" cy="429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904" tIns="47602" rIns="96904" bIns="47602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notes styles</a:t>
            </a:r>
          </a:p>
          <a:p>
            <a:pPr lvl="0"/>
            <a:r>
              <a:rPr lang="en-GB" altLang="en-US" smtClean="0"/>
              <a:t>Second Level</a:t>
            </a:r>
          </a:p>
          <a:p>
            <a:pPr lvl="0"/>
            <a:r>
              <a:rPr lang="en-GB" altLang="en-US" smtClean="0"/>
              <a:t>Third Level</a:t>
            </a:r>
          </a:p>
          <a:p>
            <a:pPr lvl="0"/>
            <a:r>
              <a:rPr lang="en-GB" altLang="en-US" smtClean="0"/>
              <a:t>Fourth Level</a:t>
            </a:r>
          </a:p>
          <a:p>
            <a:pPr lvl="0"/>
            <a:r>
              <a:rPr lang="en-GB" altLang="en-US" smtClean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3216387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/>
          </p:cNvSpPr>
          <p:nvPr/>
        </p:nvSpPr>
        <p:spPr bwMode="ltGray">
          <a:xfrm>
            <a:off x="0" y="0"/>
            <a:ext cx="893763" cy="6858000"/>
          </a:xfrm>
          <a:prstGeom prst="rect">
            <a:avLst/>
          </a:prstGeom>
          <a:solidFill>
            <a:schemeClr val="tx2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42950" y="2133600"/>
            <a:ext cx="8420100" cy="11430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2048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68450" y="3886200"/>
            <a:ext cx="6934200" cy="1752600"/>
          </a:xfrm>
        </p:spPr>
        <p:txBody>
          <a:bodyPr/>
          <a:lstStyle>
            <a:lvl1pPr marL="0" indent="0" algn="ctr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>
                <a:solidFill>
                  <a:srgbClr val="CCECFF"/>
                </a:solidFill>
              </a:defRPr>
            </a:lvl1pPr>
          </a:lstStyle>
          <a:p>
            <a:endParaRPr lang="en-US" altLang="en-US"/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>
                <a:solidFill>
                  <a:srgbClr val="CCECFF"/>
                </a:solidFill>
              </a:defRPr>
            </a:lvl1pPr>
          </a:lstStyle>
          <a:p>
            <a:endParaRPr lang="en-US" altLang="en-US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>
                <a:solidFill>
                  <a:srgbClr val="CCECFF"/>
                </a:solidFill>
              </a:defRPr>
            </a:lvl1pPr>
          </a:lstStyle>
          <a:p>
            <a:fld id="{A6DC9A74-B660-471D-9CC5-042AFCC393AD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20488" name="Rectangle 8"/>
          <p:cNvSpPr>
            <a:spLocks noChangeArrowheads="1"/>
          </p:cNvSpPr>
          <p:nvPr/>
        </p:nvSpPr>
        <p:spPr bwMode="ltGray">
          <a:xfrm>
            <a:off x="0" y="3543300"/>
            <a:ext cx="3622675" cy="122238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 animBg="1"/>
      <p:bldP spid="20488" grpId="0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065082-4ADB-4326-99C7-E33E2BD7EE7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9690248"/>
      </p:ext>
    </p:extLst>
  </p:cSld>
  <p:clrMapOvr>
    <a:masterClrMapping/>
  </p:clrMapOvr>
  <p:transition spd="med">
    <p:rand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275" y="1709738"/>
            <a:ext cx="8543925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275" y="4589463"/>
            <a:ext cx="8543925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62093F-05EB-4F40-A865-2FA9C7B72D5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28306159"/>
      </p:ext>
    </p:extLst>
  </p:cSld>
  <p:clrMapOvr>
    <a:masterClrMapping/>
  </p:clrMapOvr>
  <p:transition spd="med">
    <p:rand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2950" y="1981200"/>
            <a:ext cx="413385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981200"/>
            <a:ext cx="413385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284345-4765-43DE-8F37-D002710EAA2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14885858"/>
      </p:ext>
    </p:extLst>
  </p:cSld>
  <p:clrMapOvr>
    <a:masterClrMapping/>
  </p:clrMapOvr>
  <p:transition spd="med">
    <p:rand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625" y="365125"/>
            <a:ext cx="8543925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625" y="1681163"/>
            <a:ext cx="419100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625" y="2505075"/>
            <a:ext cx="419100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6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6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38F02E-705B-4907-82D4-A0342DF2CD7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81861632"/>
      </p:ext>
    </p:extLst>
  </p:cSld>
  <p:clrMapOvr>
    <a:masterClrMapping/>
  </p:clrMapOvr>
  <p:transition spd="med">
    <p:rand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D3051F-0251-45D6-8033-41B020BEAA5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87568963"/>
      </p:ext>
    </p:extLst>
  </p:cSld>
  <p:clrMapOvr>
    <a:masterClrMapping/>
  </p:clrMapOvr>
  <p:transition spd="med">
    <p:rand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6335DC-C32B-4565-BC7C-25735FF9D1F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46187078"/>
      </p:ext>
    </p:extLst>
  </p:cSld>
  <p:clrMapOvr>
    <a:masterClrMapping/>
  </p:clrMapOvr>
  <p:transition spd="med">
    <p:rand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625" y="457200"/>
            <a:ext cx="3194050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638" y="987425"/>
            <a:ext cx="5014912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625" y="2057400"/>
            <a:ext cx="3194050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A1610F-9EDC-4628-99DD-DA5702FDD55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61037927"/>
      </p:ext>
    </p:extLst>
  </p:cSld>
  <p:clrMapOvr>
    <a:masterClrMapping/>
  </p:clrMapOvr>
  <p:transition spd="med">
    <p:rand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625" y="457200"/>
            <a:ext cx="3194050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11638" y="987425"/>
            <a:ext cx="501491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625" y="2057400"/>
            <a:ext cx="3194050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A44995-76D4-483E-AF8F-2DEFEFC7D38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7487194"/>
      </p:ext>
    </p:extLst>
  </p:cSld>
  <p:clrMapOvr>
    <a:masterClrMapping/>
  </p:clrMapOvr>
  <p:transition spd="med">
    <p:rand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305D6F-683B-49E5-8FE8-C9B6FB00377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92814103"/>
      </p:ext>
    </p:extLst>
  </p:cSld>
  <p:clrMapOvr>
    <a:masterClrMapping/>
  </p:clrMapOvr>
  <p:transition spd="med">
    <p:rand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34200" y="457200"/>
            <a:ext cx="222885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47650" y="457200"/>
            <a:ext cx="6534150" cy="5638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286A15-22C2-47D4-8F2A-EBC2343E171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95090932"/>
      </p:ext>
    </p:extLst>
  </p:cSld>
  <p:clrMapOvr>
    <a:masterClrMapping/>
  </p:clrMapOvr>
  <p:transition spd="med">
    <p:rand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026"/>
          <p:cNvSpPr>
            <a:spLocks noGrp="1" noChangeArrowheads="1"/>
          </p:cNvSpPr>
          <p:nvPr>
            <p:ph type="title"/>
          </p:nvPr>
        </p:nvSpPr>
        <p:spPr bwMode="auto">
          <a:xfrm>
            <a:off x="247650" y="457200"/>
            <a:ext cx="8420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9459" name="Rectangle 1027"/>
          <p:cNvSpPr>
            <a:spLocks noGrp="1" noChangeArrowheads="1"/>
          </p:cNvSpPr>
          <p:nvPr>
            <p:ph type="body" idx="1"/>
          </p:nvPr>
        </p:nvSpPr>
        <p:spPr bwMode="auto">
          <a:xfrm>
            <a:off x="742950" y="1981200"/>
            <a:ext cx="84201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9460" name="Rectangle 10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742950" y="6248400"/>
            <a:ext cx="20637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50000"/>
              </a:spcBef>
              <a:defRPr sz="1400"/>
            </a:lvl1pPr>
          </a:lstStyle>
          <a:p>
            <a:endParaRPr lang="en-US" altLang="en-US"/>
          </a:p>
        </p:txBody>
      </p:sp>
      <p:sp>
        <p:nvSpPr>
          <p:cNvPr id="19461" name="Rectangle 102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84550" y="6248400"/>
            <a:ext cx="31369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50000"/>
              </a:spcBef>
              <a:defRPr sz="1400"/>
            </a:lvl1pPr>
          </a:lstStyle>
          <a:p>
            <a:endParaRPr lang="en-US" altLang="en-US"/>
          </a:p>
        </p:txBody>
      </p:sp>
      <p:sp>
        <p:nvSpPr>
          <p:cNvPr id="19462" name="Rectangle 103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99300" y="6248400"/>
            <a:ext cx="20637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/>
            </a:lvl1pPr>
          </a:lstStyle>
          <a:p>
            <a:fld id="{DCBE0E1A-9DC2-45FC-8694-0E25314713F4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19463" name="Rectangle 1031"/>
          <p:cNvSpPr>
            <a:spLocks noChangeArrowheads="1"/>
          </p:cNvSpPr>
          <p:nvPr/>
        </p:nvSpPr>
        <p:spPr bwMode="gray">
          <a:xfrm>
            <a:off x="0" y="1638300"/>
            <a:ext cx="3622675" cy="122238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9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3" grpId="0" animBg="1"/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kumimoji="1" sz="4400" kern="1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anose="020B0604030504040204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anose="020B0604030504040204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anose="020B0604030504040204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anose="020B0604030504040204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anose="020B0604030504040204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anose="020B0604030504040204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anose="020B0604030504040204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anose="020B0604030504040204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75000"/>
        <a:buFont typeface="Monotype Sorts" pitchFamily="2" charset="2"/>
        <a:buChar char="n"/>
        <a:defRPr kumimoji="1" sz="3200" kern="1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Char char="–"/>
        <a:defRPr kumimoji="1" sz="2800" kern="1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Monotype Sorts" pitchFamily="2" charset="2"/>
        <a:buChar char="n"/>
        <a:defRPr kumimoji="1" sz="2400" kern="1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kumimoji="1" sz="2000" kern="1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Monotype Sorts" pitchFamily="2" charset="2"/>
        <a:buChar char="n"/>
        <a:defRPr kumimoji="1" sz="2000" kern="1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.carid.com/fuel-injection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m/url?sa=i&amp;rct=j&amp;q=&amp;esrc=s&amp;source=images&amp;cd=&amp;cad=rja&amp;uact=8&amp;ved=2ahUKEwjY0qv6pP_gAhWE34UKHUNsBokQjRx6BAgBEAU&amp;url=http://mymechatronics.pbworks.com/w/page/63911971/Mass%20Airflow%20Sensor&amp;psig=AOvVaw2j5kVNTVK1oOtDQNg37cqN&amp;ust=1552572261136638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42950" y="1576388"/>
            <a:ext cx="8420100" cy="11430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/>
          <a:p>
            <a:r>
              <a:rPr lang="en-GB" altLang="en-US" sz="400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Petrol Fuel Systems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6096"/>
    </mc:Choice>
    <mc:Fallback xmlns="">
      <p:transition advTm="6096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 anchor="ctr"/>
          <a:lstStyle/>
          <a:p>
            <a:r>
              <a:rPr lang="en-GB" altLang="en-US" sz="40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Requirements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945" y="1503406"/>
            <a:ext cx="8420100" cy="41148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pPr>
              <a:spcBef>
                <a:spcPct val="150000"/>
              </a:spcBef>
              <a:buFont typeface="Monotype Sorts" pitchFamily="2" charset="2"/>
              <a:buNone/>
            </a:pPr>
            <a:r>
              <a:rPr lang="en-GB" altLang="en-US" dirty="0" smtClean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Two main reason for a fuel system</a:t>
            </a:r>
            <a:endParaRPr lang="en-GB" altLang="en-US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10000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 dirty="0" smtClean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Meter the </a:t>
            </a: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fuel with air in correct proportion to suit different conditions</a:t>
            </a:r>
            <a:r>
              <a:rPr lang="en-GB" altLang="en-US" dirty="0" smtClean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spcBef>
                <a:spcPct val="10000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 dirty="0" smtClean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Atomise the fuel</a:t>
            </a:r>
          </a:p>
          <a:p>
            <a:pPr marL="0" indent="0">
              <a:spcBef>
                <a:spcPct val="100000"/>
              </a:spcBef>
              <a:buClrTx/>
              <a:buNone/>
            </a:pPr>
            <a:endParaRPr lang="en-GB" altLang="en-US" dirty="0">
              <a:solidFill>
                <a:srgbClr val="3333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14432"/>
    </mc:Choice>
    <mc:Fallback xmlns="">
      <p:transition advTm="144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Volume Sensor</a:t>
            </a:r>
            <a:endParaRPr lang="en-GB" sz="3200" b="1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08671" y="2416923"/>
            <a:ext cx="6409698" cy="3662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196402"/>
      </p:ext>
    </p:extLst>
  </p:cSld>
  <p:clrMapOvr>
    <a:masterClrMapping/>
  </p:clrMapOvr>
  <p:transition spd="med">
    <p:random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Hot Wire Sensor</a:t>
            </a:r>
            <a:endParaRPr lang="en-GB" sz="3200" dirty="0"/>
          </a:p>
        </p:txBody>
      </p:sp>
      <p:pic>
        <p:nvPicPr>
          <p:cNvPr id="8" name="irc_mi" descr="Image result for electronic fuel injection components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491" y="1981200"/>
            <a:ext cx="6211018" cy="4114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48702711"/>
      </p:ext>
    </p:extLst>
  </p:cSld>
  <p:clrMapOvr>
    <a:masterClrMapping/>
  </p:clrMapOvr>
  <p:transition spd="med">
    <p:random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Hot Wire Sensor</a:t>
            </a:r>
            <a:endParaRPr lang="en-GB" sz="32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7650" y="3319763"/>
            <a:ext cx="2645893" cy="1981372"/>
          </a:xfrm>
          <a:prstGeom prst="rect">
            <a:avLst/>
          </a:prstGeom>
        </p:spPr>
      </p:pic>
      <p:pic>
        <p:nvPicPr>
          <p:cNvPr id="6" name="irc_mi" descr="Related image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3454" y="2028568"/>
            <a:ext cx="5305425" cy="37623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96155971"/>
      </p:ext>
    </p:extLst>
  </p:cSld>
  <p:clrMapOvr>
    <a:masterClrMapping/>
  </p:clrMapOvr>
  <p:transition spd="med">
    <p:random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Hot </a:t>
            </a:r>
            <a:r>
              <a:rPr lang="en-GB" sz="3200" b="1" dirty="0" err="1" smtClean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FilmSensor</a:t>
            </a:r>
            <a:endParaRPr lang="en-GB" sz="32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18385" y="1783492"/>
            <a:ext cx="5478629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394848"/>
      </p:ext>
    </p:extLst>
  </p:cSld>
  <p:clrMapOvr>
    <a:masterClrMapping/>
  </p:clrMapOvr>
  <p:transition spd="med">
    <p:random/>
  </p:transition>
</p:sld>
</file>

<file path=ppt/theme/theme1.xml><?xml version="1.0" encoding="utf-8"?>
<a:theme xmlns:a="http://schemas.openxmlformats.org/drawingml/2006/main" name="FUEL">
  <a:themeElements>
    <a:clrScheme name="">
      <a:dk1>
        <a:srgbClr val="000066"/>
      </a:dk1>
      <a:lt1>
        <a:srgbClr val="FFCC00"/>
      </a:lt1>
      <a:dk2>
        <a:srgbClr val="0000CC"/>
      </a:dk2>
      <a:lt2>
        <a:srgbClr val="FFCC66"/>
      </a:lt2>
      <a:accent1>
        <a:srgbClr val="660033"/>
      </a:accent1>
      <a:accent2>
        <a:srgbClr val="9999FF"/>
      </a:accent2>
      <a:accent3>
        <a:srgbClr val="AAAAE2"/>
      </a:accent3>
      <a:accent4>
        <a:srgbClr val="DAAE00"/>
      </a:accent4>
      <a:accent5>
        <a:srgbClr val="B8AAAD"/>
      </a:accent5>
      <a:accent6>
        <a:srgbClr val="8A8AE7"/>
      </a:accent6>
      <a:hlink>
        <a:srgbClr val="99CCFF"/>
      </a:hlink>
      <a:folHlink>
        <a:srgbClr val="0066FF"/>
      </a:folHlink>
    </a:clrScheme>
    <a:fontScheme name="FUEL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FUEL 1">
        <a:dk1>
          <a:srgbClr val="000066"/>
        </a:dk1>
        <a:lt1>
          <a:srgbClr val="CCECFF"/>
        </a:lt1>
        <a:dk2>
          <a:srgbClr val="0000CC"/>
        </a:dk2>
        <a:lt2>
          <a:srgbClr val="CCFFFF"/>
        </a:lt2>
        <a:accent1>
          <a:srgbClr val="CC99FF"/>
        </a:accent1>
        <a:accent2>
          <a:srgbClr val="9999FF"/>
        </a:accent2>
        <a:accent3>
          <a:srgbClr val="AAAAE2"/>
        </a:accent3>
        <a:accent4>
          <a:srgbClr val="AEC9DA"/>
        </a:accent4>
        <a:accent5>
          <a:srgbClr val="E2CAFF"/>
        </a:accent5>
        <a:accent6>
          <a:srgbClr val="8A8AE7"/>
        </a:accent6>
        <a:hlink>
          <a:srgbClr val="99CCFF"/>
        </a:hlink>
        <a:folHlink>
          <a:srgbClr val="0066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UEL 2">
        <a:dk1>
          <a:srgbClr val="000066"/>
        </a:dk1>
        <a:lt1>
          <a:srgbClr val="CCECFF"/>
        </a:lt1>
        <a:dk2>
          <a:srgbClr val="6699FF"/>
        </a:dk2>
        <a:lt2>
          <a:srgbClr val="CCFFFF"/>
        </a:lt2>
        <a:accent1>
          <a:srgbClr val="CC99FF"/>
        </a:accent1>
        <a:accent2>
          <a:srgbClr val="9999FF"/>
        </a:accent2>
        <a:accent3>
          <a:srgbClr val="B8CAFF"/>
        </a:accent3>
        <a:accent4>
          <a:srgbClr val="AEC9DA"/>
        </a:accent4>
        <a:accent5>
          <a:srgbClr val="E2CAFF"/>
        </a:accent5>
        <a:accent6>
          <a:srgbClr val="8A8AE7"/>
        </a:accent6>
        <a:hlink>
          <a:srgbClr val="99CCFF"/>
        </a:hlink>
        <a:folHlink>
          <a:srgbClr val="0066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UEL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FUEL 4">
        <a:dk1>
          <a:srgbClr val="000066"/>
        </a:dk1>
        <a:lt1>
          <a:srgbClr val="FFCC00"/>
        </a:lt1>
        <a:dk2>
          <a:srgbClr val="0000CC"/>
        </a:dk2>
        <a:lt2>
          <a:srgbClr val="FF9900"/>
        </a:lt2>
        <a:accent1>
          <a:srgbClr val="00CCFF"/>
        </a:accent1>
        <a:accent2>
          <a:srgbClr val="9999FF"/>
        </a:accent2>
        <a:accent3>
          <a:srgbClr val="AAAAE2"/>
        </a:accent3>
        <a:accent4>
          <a:srgbClr val="DAAE00"/>
        </a:accent4>
        <a:accent5>
          <a:srgbClr val="AAE2FF"/>
        </a:accent5>
        <a:accent6>
          <a:srgbClr val="8A8AE7"/>
        </a:accent6>
        <a:hlink>
          <a:srgbClr val="99CCFF"/>
        </a:hlink>
        <a:folHlink>
          <a:srgbClr val="0066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UEL 5">
        <a:dk1>
          <a:srgbClr val="000066"/>
        </a:dk1>
        <a:lt1>
          <a:srgbClr val="FFCC00"/>
        </a:lt1>
        <a:dk2>
          <a:srgbClr val="0000CC"/>
        </a:dk2>
        <a:lt2>
          <a:srgbClr val="CC0000"/>
        </a:lt2>
        <a:accent1>
          <a:srgbClr val="660033"/>
        </a:accent1>
        <a:accent2>
          <a:srgbClr val="9999FF"/>
        </a:accent2>
        <a:accent3>
          <a:srgbClr val="AAAAE2"/>
        </a:accent3>
        <a:accent4>
          <a:srgbClr val="DAAE00"/>
        </a:accent4>
        <a:accent5>
          <a:srgbClr val="B8AAAD"/>
        </a:accent5>
        <a:accent6>
          <a:srgbClr val="8A8AE7"/>
        </a:accent6>
        <a:hlink>
          <a:srgbClr val="99CCFF"/>
        </a:hlink>
        <a:folHlink>
          <a:srgbClr val="0066FF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FUEL</Template>
  <TotalTime>84</TotalTime>
  <Pages>13</Pages>
  <Words>37</Words>
  <Application>Microsoft Office PowerPoint</Application>
  <PresentationFormat>A4 Paper (210x297 mm)</PresentationFormat>
  <Paragraphs>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Monotype Sorts</vt:lpstr>
      <vt:lpstr>Tahoma</vt:lpstr>
      <vt:lpstr>Times New Roman</vt:lpstr>
      <vt:lpstr>FUEL</vt:lpstr>
      <vt:lpstr>Petrol Fuel Systems</vt:lpstr>
      <vt:lpstr>Requirements</vt:lpstr>
      <vt:lpstr>Volume Sensor</vt:lpstr>
      <vt:lpstr>Hot Wire Sensor</vt:lpstr>
      <vt:lpstr>Hot Wire Sensor</vt:lpstr>
      <vt:lpstr>Hot FilmSensor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Petrol Fuel Systems</dc:title>
  <dc:subject>Fuel Systems</dc:subject>
  <dc:creator>Andrew Gibson</dc:creator>
  <cp:keywords/>
  <dc:description/>
  <cp:lastModifiedBy>Andrew Gibson</cp:lastModifiedBy>
  <cp:revision>9</cp:revision>
  <cp:lastPrinted>1998-07-08T12:40:12Z</cp:lastPrinted>
  <dcterms:created xsi:type="dcterms:W3CDTF">2018-12-06T15:08:40Z</dcterms:created>
  <dcterms:modified xsi:type="dcterms:W3CDTF">2019-03-13T15:08:04Z</dcterms:modified>
</cp:coreProperties>
</file>