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7" r:id="rId2"/>
    <p:sldId id="275" r:id="rId3"/>
    <p:sldId id="258" r:id="rId4"/>
    <p:sldId id="277" r:id="rId5"/>
    <p:sldId id="287" r:id="rId6"/>
    <p:sldId id="259" r:id="rId7"/>
    <p:sldId id="273" r:id="rId8"/>
    <p:sldId id="276" r:id="rId9"/>
    <p:sldId id="278" r:id="rId10"/>
    <p:sldId id="286" r:id="rId11"/>
    <p:sldId id="281" r:id="rId12"/>
    <p:sldId id="263" r:id="rId13"/>
    <p:sldId id="279" r:id="rId14"/>
    <p:sldId id="282" r:id="rId15"/>
    <p:sldId id="288" r:id="rId16"/>
    <p:sldId id="283" r:id="rId17"/>
    <p:sldId id="284" r:id="rId18"/>
    <p:sldId id="280" r:id="rId19"/>
    <p:sldId id="264" r:id="rId20"/>
    <p:sldId id="261" r:id="rId21"/>
    <p:sldId id="265" r:id="rId22"/>
    <p:sldId id="289" r:id="rId23"/>
    <p:sldId id="285" r:id="rId24"/>
    <p:sldId id="270" r:id="rId25"/>
    <p:sldId id="271" r:id="rId26"/>
    <p:sldId id="272" r:id="rId27"/>
    <p:sldId id="27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p:cViewPr varScale="1">
        <p:scale>
          <a:sx n="114" d="100"/>
          <a:sy n="114" d="100"/>
        </p:scale>
        <p:origin x="1284" y="6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6D9C775-941F-485A-8CD9-49FA728FFB72}" type="datetimeFigureOut">
              <a:rPr lang="en-GB" smtClean="0"/>
              <a:t>19/10/2020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FD8C36-99E7-49B1-B886-51A123D40840}" type="slidenum">
              <a:rPr lang="en-GB" smtClean="0"/>
              <a:t>‹#›</a:t>
            </a:fld>
            <a:endParaRPr lang="en-GB"/>
          </a:p>
        </p:txBody>
      </p:sp>
    </p:spTree>
    <p:extLst>
      <p:ext uri="{BB962C8B-B14F-4D97-AF65-F5344CB8AC3E}">
        <p14:creationId xmlns:p14="http://schemas.microsoft.com/office/powerpoint/2010/main" val="711967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boilerjuice.co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boilerjuice.com/"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776055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353551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170694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xfrm>
            <a:off x="1143000" y="685800"/>
            <a:ext cx="4572000" cy="3429000"/>
          </a:xfrm>
          <a:ln/>
        </p:spPr>
      </p:sp>
      <p:sp>
        <p:nvSpPr>
          <p:cNvPr id="23555" name="Rectangle 3"/>
          <p:cNvSpPr>
            <a:spLocks noGrp="1" noChangeArrowheads="1"/>
          </p:cNvSpPr>
          <p:nvPr>
            <p:ph type="body" idx="1"/>
          </p:nvPr>
        </p:nvSpPr>
        <p:spPr>
          <a:xfrm>
            <a:off x="914935" y="4343766"/>
            <a:ext cx="5028132" cy="411406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000"/>
              <a:t>Health</a:t>
            </a:r>
          </a:p>
          <a:p>
            <a:pPr>
              <a:buFont typeface="Times New Roman" pitchFamily="18" charset="0"/>
              <a:buChar char="•"/>
            </a:pPr>
            <a:r>
              <a:rPr lang="en-GB" altLang="en-US" sz="1000"/>
              <a:t>Heart attack, stroke, circulatory illness, respiratory conditions (asthma/bronchitis), allergies, mobility, mental health, weaken immune system.</a:t>
            </a:r>
          </a:p>
          <a:p>
            <a:pPr>
              <a:buFont typeface="Times New Roman" pitchFamily="18" charset="0"/>
              <a:buChar char="•"/>
            </a:pPr>
            <a:r>
              <a:rPr lang="en-GB" altLang="en-US" sz="1000"/>
              <a:t>Cost to NHS in Wales - £67m a year (Shelter/BRE) (£168m to society including poor educational attainment, reduced life chances)</a:t>
            </a:r>
          </a:p>
          <a:p>
            <a:pPr>
              <a:buFont typeface="Times New Roman" pitchFamily="18" charset="0"/>
              <a:buChar char="•"/>
            </a:pPr>
            <a:r>
              <a:rPr lang="en-GB" altLang="en-US" sz="1000"/>
              <a:t>Excess winter deaths 2010/11 – 1900.  More people than in road traffic accidents.</a:t>
            </a:r>
          </a:p>
          <a:p>
            <a:r>
              <a:rPr lang="en-GB" altLang="en-US" sz="1000"/>
              <a:t/>
            </a:r>
            <a:br>
              <a:rPr lang="en-GB" altLang="en-US" sz="1000"/>
            </a:br>
            <a:r>
              <a:rPr lang="en-GB" altLang="en-US" sz="1000"/>
              <a:t>Education</a:t>
            </a:r>
          </a:p>
          <a:p>
            <a:pPr>
              <a:buFontTx/>
              <a:buChar char="-"/>
            </a:pPr>
            <a:r>
              <a:rPr lang="en-US" altLang="en-US" sz="1000"/>
              <a:t>In one study warmer homes meant missed school days fell by 50%.  Generally found that children who live in warm homes have </a:t>
            </a:r>
            <a:r>
              <a:rPr lang="en-GB" altLang="en-US" sz="1000"/>
              <a:t>20% fewer days off school in childhood.</a:t>
            </a:r>
          </a:p>
          <a:p>
            <a:pPr>
              <a:buFontTx/>
              <a:buChar char="-"/>
            </a:pPr>
            <a:endParaRPr lang="en-GB" altLang="en-US" sz="1000"/>
          </a:p>
          <a:p>
            <a:pPr>
              <a:buFontTx/>
              <a:buNone/>
            </a:pPr>
            <a:r>
              <a:rPr lang="en-GB" altLang="en-US" sz="1000"/>
              <a:t>Social Exclusion</a:t>
            </a:r>
          </a:p>
          <a:p>
            <a:pPr>
              <a:buFont typeface="Times New Roman" pitchFamily="18" charset="0"/>
              <a:buChar char="•"/>
            </a:pPr>
            <a:r>
              <a:rPr lang="en-GB" altLang="en-US" sz="1000"/>
              <a:t>Mental health impact instantaneous.  26% feel ashamed and try to hide home from others – avoid having visitors.  Debt.</a:t>
            </a:r>
            <a:endParaRPr lang="en-US" altLang="en-US" sz="1000"/>
          </a:p>
          <a:p>
            <a:pPr>
              <a:buFontTx/>
              <a:buChar char="-"/>
            </a:pPr>
            <a:endParaRPr lang="en-GB" altLang="en-US" sz="1000"/>
          </a:p>
          <a:p>
            <a:r>
              <a:rPr lang="en-GB" altLang="en-US" sz="1000"/>
              <a:t>Housing</a:t>
            </a:r>
          </a:p>
          <a:p>
            <a:r>
              <a:rPr lang="en-GB" altLang="en-US" sz="1000"/>
              <a:t>- condensation, damp and mould growth, increased dust mites, deterioration, increased maintenance and repair, reduction in asset value</a:t>
            </a:r>
          </a:p>
          <a:p>
            <a:endParaRPr lang="en-GB" altLang="en-US" sz="1000"/>
          </a:p>
          <a:p>
            <a:endParaRPr lang="en-GB" altLang="en-US" sz="1000"/>
          </a:p>
        </p:txBody>
      </p:sp>
    </p:spTree>
    <p:extLst>
      <p:ext uri="{BB962C8B-B14F-4D97-AF65-F5344CB8AC3E}">
        <p14:creationId xmlns:p14="http://schemas.microsoft.com/office/powerpoint/2010/main" val="928069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43000" y="685800"/>
            <a:ext cx="4572000" cy="3429000"/>
          </a:xfrm>
          <a:ln/>
        </p:spPr>
      </p:sp>
      <p:sp>
        <p:nvSpPr>
          <p:cNvPr id="27651" name="Rectangle 3"/>
          <p:cNvSpPr>
            <a:spLocks noGrp="1" noChangeArrowheads="1"/>
          </p:cNvSpPr>
          <p:nvPr>
            <p:ph type="body" idx="1"/>
          </p:nvPr>
        </p:nvSpPr>
        <p:spPr>
          <a:xfrm>
            <a:off x="620105" y="4343766"/>
            <a:ext cx="5689896" cy="411406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t>Average dual fuel bills for customers using mains gas and electric are currently around </a:t>
            </a:r>
            <a:r>
              <a:rPr lang="en-US" altLang="en-US" sz="1100" b="1"/>
              <a:t>£1,265.</a:t>
            </a:r>
            <a:r>
              <a:rPr lang="en-US" altLang="en-US" sz="1100"/>
              <a:t>  This represents an increase in average dual fuel prices in Britain of </a:t>
            </a:r>
            <a:r>
              <a:rPr lang="en-US" altLang="en-US" sz="1100" b="1"/>
              <a:t>34 per cent since January 2008</a:t>
            </a:r>
            <a:r>
              <a:rPr lang="en-US" altLang="en-US" sz="1100"/>
              <a:t> or 117 per cent since January 2003.  Between 2003 and 2010, the price of LPG increased 85 per cent.  The price of heating oil fluctuates daily but a graph of average oil prices on </a:t>
            </a:r>
            <a:r>
              <a:rPr lang="en-US" altLang="en-US" sz="1100">
                <a:hlinkClick r:id="rId3"/>
              </a:rPr>
              <a:t>www.boilerjuice.com</a:t>
            </a:r>
            <a:r>
              <a:rPr lang="en-US" altLang="en-US" sz="1100"/>
              <a:t> indicates a gradual increase in price over the last two years.  </a:t>
            </a:r>
            <a:r>
              <a:rPr lang="en-GB" altLang="en-US" sz="1100"/>
              <a:t/>
            </a:r>
            <a:br>
              <a:rPr lang="en-GB" altLang="en-US" sz="1100"/>
            </a:br>
            <a:endParaRPr lang="en-GB" altLang="en-US" sz="1100"/>
          </a:p>
          <a:p>
            <a:r>
              <a:rPr lang="en-GB" altLang="en-US" sz="1100"/>
              <a:t>Numbers of fp were 360,000 in 1998, decreased to 134,000 by 2004.</a:t>
            </a:r>
          </a:p>
          <a:p>
            <a:endParaRPr lang="en-GB" altLang="en-US" sz="1100"/>
          </a:p>
          <a:p>
            <a:r>
              <a:rPr lang="en-GB" altLang="en-US" sz="1100"/>
              <a:t>Note comparison tool for oil</a:t>
            </a:r>
          </a:p>
          <a:p>
            <a:endParaRPr lang="en-GB" altLang="en-US" sz="1100"/>
          </a:p>
          <a:p>
            <a:r>
              <a:rPr lang="en-GB" altLang="en-US" sz="1100"/>
              <a:t>This is despite </a:t>
            </a:r>
            <a:r>
              <a:rPr lang="en-GB" altLang="en-US" sz="1100" b="1"/>
              <a:t>prepayment meters adding an average £82 a year</a:t>
            </a:r>
            <a:r>
              <a:rPr lang="en-GB" altLang="en-US" sz="1100"/>
              <a:t> to dual fuel bills compared with direct debit bills.  On a more positive note, prepayment meters are now a marginally cheaper payment method than standard credit, depending on the supplier. </a:t>
            </a:r>
          </a:p>
          <a:p>
            <a:endParaRPr lang="en-GB" altLang="en-US" sz="1100"/>
          </a:p>
          <a:p>
            <a:r>
              <a:rPr lang="en-GB" altLang="en-US" sz="1100"/>
              <a:t>solid fuel 48% in fp, oil 47% elec 39% - drops to 22% with gas.</a:t>
            </a:r>
            <a:endParaRPr lang="en-US" altLang="en-US" sz="1100" b="1" u="sng"/>
          </a:p>
          <a:p>
            <a:endParaRPr lang="en-GB" altLang="en-US" sz="1100"/>
          </a:p>
          <a:p>
            <a:pPr>
              <a:buFontTx/>
              <a:buNone/>
            </a:pPr>
            <a:r>
              <a:rPr lang="en-GB" altLang="en-US" sz="1100"/>
              <a:t>While microgeneration may provide a cheaper way of fuelling homes off the mains gas network, </a:t>
            </a:r>
            <a:r>
              <a:rPr lang="en-GB" altLang="en-US" sz="1100" b="1"/>
              <a:t>fewer than 1 per cent</a:t>
            </a:r>
            <a:r>
              <a:rPr lang="en-GB" altLang="en-US" sz="1100"/>
              <a:t> of all households in Wales were making use of some form of renewable energy in 2008. </a:t>
            </a:r>
          </a:p>
          <a:p>
            <a:pPr>
              <a:buFontTx/>
              <a:buChar char="-"/>
            </a:pPr>
            <a:endParaRPr lang="en-GB" altLang="en-US" sz="700"/>
          </a:p>
          <a:p>
            <a:pPr>
              <a:buFontTx/>
              <a:buNone/>
            </a:pPr>
            <a:r>
              <a:rPr lang="en-GB" altLang="en-US" sz="1100"/>
              <a:t>Living in Wales 2008 showed that only </a:t>
            </a:r>
            <a:r>
              <a:rPr lang="en-GB" altLang="en-US" sz="1100" b="1"/>
              <a:t>82 per cent of households in rural areas had a central heating system</a:t>
            </a:r>
            <a:r>
              <a:rPr lang="en-GB" altLang="en-US" sz="1100"/>
              <a:t>, compared with 93 per cent of urban households.  </a:t>
            </a:r>
          </a:p>
          <a:p>
            <a:endParaRPr lang="en-GB" altLang="en-US" sz="1100"/>
          </a:p>
        </p:txBody>
      </p:sp>
    </p:spTree>
    <p:extLst>
      <p:ext uri="{BB962C8B-B14F-4D97-AF65-F5344CB8AC3E}">
        <p14:creationId xmlns:p14="http://schemas.microsoft.com/office/powerpoint/2010/main" val="2424650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xfrm>
            <a:off x="1143000" y="685800"/>
            <a:ext cx="4572000" cy="3429000"/>
          </a:xfrm>
          <a:ln/>
        </p:spPr>
      </p:sp>
      <p:sp>
        <p:nvSpPr>
          <p:cNvPr id="27651" name="Rectangle 3"/>
          <p:cNvSpPr>
            <a:spLocks noGrp="1" noChangeArrowheads="1"/>
          </p:cNvSpPr>
          <p:nvPr>
            <p:ph type="body" idx="1"/>
          </p:nvPr>
        </p:nvSpPr>
        <p:spPr>
          <a:xfrm>
            <a:off x="620105" y="4343766"/>
            <a:ext cx="5689896" cy="411406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t>Average dual fuel bills for customers using mains gas and electric are currently around </a:t>
            </a:r>
            <a:r>
              <a:rPr lang="en-US" altLang="en-US" sz="1100" b="1"/>
              <a:t>£1,265.</a:t>
            </a:r>
            <a:r>
              <a:rPr lang="en-US" altLang="en-US" sz="1100"/>
              <a:t>  This represents an increase in average dual fuel prices in Britain of </a:t>
            </a:r>
            <a:r>
              <a:rPr lang="en-US" altLang="en-US" sz="1100" b="1"/>
              <a:t>34 per cent since January 2008</a:t>
            </a:r>
            <a:r>
              <a:rPr lang="en-US" altLang="en-US" sz="1100"/>
              <a:t> or 117 per cent since January 2003.  Between 2003 and 2010, the price of LPG increased 85 per cent.  The price of heating oil fluctuates daily but a graph of average oil prices on </a:t>
            </a:r>
            <a:r>
              <a:rPr lang="en-US" altLang="en-US" sz="1100">
                <a:hlinkClick r:id="rId3"/>
              </a:rPr>
              <a:t>www.boilerjuice.com</a:t>
            </a:r>
            <a:r>
              <a:rPr lang="en-US" altLang="en-US" sz="1100"/>
              <a:t> indicates a gradual increase in price over the last two years.  </a:t>
            </a:r>
            <a:r>
              <a:rPr lang="en-GB" altLang="en-US" sz="1100"/>
              <a:t/>
            </a:r>
            <a:br>
              <a:rPr lang="en-GB" altLang="en-US" sz="1100"/>
            </a:br>
            <a:endParaRPr lang="en-GB" altLang="en-US" sz="1100"/>
          </a:p>
          <a:p>
            <a:r>
              <a:rPr lang="en-GB" altLang="en-US" sz="1100"/>
              <a:t>Numbers of fp were 360,000 in 1998, decreased to 134,000 by 2004.</a:t>
            </a:r>
          </a:p>
          <a:p>
            <a:endParaRPr lang="en-GB" altLang="en-US" sz="1100"/>
          </a:p>
          <a:p>
            <a:r>
              <a:rPr lang="en-GB" altLang="en-US" sz="1100"/>
              <a:t>Note comparison tool for oil</a:t>
            </a:r>
          </a:p>
          <a:p>
            <a:endParaRPr lang="en-GB" altLang="en-US" sz="1100"/>
          </a:p>
          <a:p>
            <a:r>
              <a:rPr lang="en-GB" altLang="en-US" sz="1100"/>
              <a:t>This is despite </a:t>
            </a:r>
            <a:r>
              <a:rPr lang="en-GB" altLang="en-US" sz="1100" b="1"/>
              <a:t>prepayment meters adding an average £82 a year</a:t>
            </a:r>
            <a:r>
              <a:rPr lang="en-GB" altLang="en-US" sz="1100"/>
              <a:t> to dual fuel bills compared with direct debit bills.  On a more positive note, prepayment meters are now a marginally cheaper payment method than standard credit, depending on the supplier. </a:t>
            </a:r>
          </a:p>
          <a:p>
            <a:endParaRPr lang="en-GB" altLang="en-US" sz="1100"/>
          </a:p>
          <a:p>
            <a:r>
              <a:rPr lang="en-GB" altLang="en-US" sz="1100"/>
              <a:t>solid fuel 48% in fp, oil 47% elec 39% - drops to 22% with gas.</a:t>
            </a:r>
            <a:endParaRPr lang="en-US" altLang="en-US" sz="1100" b="1" u="sng"/>
          </a:p>
          <a:p>
            <a:endParaRPr lang="en-GB" altLang="en-US" sz="1100"/>
          </a:p>
          <a:p>
            <a:pPr>
              <a:buFontTx/>
              <a:buNone/>
            </a:pPr>
            <a:r>
              <a:rPr lang="en-GB" altLang="en-US" sz="1100"/>
              <a:t>While microgeneration may provide a cheaper way of fuelling homes off the mains gas network, </a:t>
            </a:r>
            <a:r>
              <a:rPr lang="en-GB" altLang="en-US" sz="1100" b="1"/>
              <a:t>fewer than 1 per cent</a:t>
            </a:r>
            <a:r>
              <a:rPr lang="en-GB" altLang="en-US" sz="1100"/>
              <a:t> of all households in Wales were making use of some form of renewable energy in 2008. </a:t>
            </a:r>
          </a:p>
          <a:p>
            <a:pPr>
              <a:buFontTx/>
              <a:buChar char="-"/>
            </a:pPr>
            <a:endParaRPr lang="en-GB" altLang="en-US" sz="700"/>
          </a:p>
          <a:p>
            <a:pPr>
              <a:buFontTx/>
              <a:buNone/>
            </a:pPr>
            <a:r>
              <a:rPr lang="en-GB" altLang="en-US" sz="1100"/>
              <a:t>Living in Wales 2008 showed that only </a:t>
            </a:r>
            <a:r>
              <a:rPr lang="en-GB" altLang="en-US" sz="1100" b="1"/>
              <a:t>82 per cent of households in rural areas had a central heating system</a:t>
            </a:r>
            <a:r>
              <a:rPr lang="en-GB" altLang="en-US" sz="1100"/>
              <a:t>, compared with 93 per cent of urban households.  </a:t>
            </a:r>
          </a:p>
          <a:p>
            <a:endParaRPr lang="en-GB" altLang="en-US" sz="1100"/>
          </a:p>
        </p:txBody>
      </p:sp>
    </p:spTree>
    <p:extLst>
      <p:ext uri="{BB962C8B-B14F-4D97-AF65-F5344CB8AC3E}">
        <p14:creationId xmlns:p14="http://schemas.microsoft.com/office/powerpoint/2010/main" val="4190998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1143000" y="260350"/>
            <a:ext cx="4573588" cy="3429000"/>
          </a:xfrm>
          <a:ln/>
        </p:spPr>
      </p:sp>
      <p:sp>
        <p:nvSpPr>
          <p:cNvPr id="28675" name="Rectangle 3"/>
          <p:cNvSpPr>
            <a:spLocks noGrp="1" noChangeArrowheads="1"/>
          </p:cNvSpPr>
          <p:nvPr>
            <p:ph type="body" idx="1"/>
          </p:nvPr>
        </p:nvSpPr>
        <p:spPr>
          <a:xfrm>
            <a:off x="376550" y="3907781"/>
            <a:ext cx="6175405" cy="45485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Lower SAP = higher fuel poverty.</a:t>
            </a:r>
          </a:p>
          <a:p>
            <a:endParaRPr lang="en-GB" altLang="en-US"/>
          </a:p>
        </p:txBody>
      </p:sp>
    </p:spTree>
    <p:extLst>
      <p:ext uri="{BB962C8B-B14F-4D97-AF65-F5344CB8AC3E}">
        <p14:creationId xmlns:p14="http://schemas.microsoft.com/office/powerpoint/2010/main" val="4085140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a:t>Fuel poverty is devolved.  Energy prices and income aren’t but energy efficiency is.</a:t>
            </a:r>
          </a:p>
          <a:p>
            <a:endParaRPr lang="en-GB" altLang="en-US" sz="1400"/>
          </a:p>
          <a:p>
            <a:r>
              <a:rPr lang="en-GB" altLang="en-US" sz="1400"/>
              <a:t>2010 - Re-established commitment to working with partners</a:t>
            </a:r>
          </a:p>
        </p:txBody>
      </p:sp>
    </p:spTree>
    <p:extLst>
      <p:ext uri="{BB962C8B-B14F-4D97-AF65-F5344CB8AC3E}">
        <p14:creationId xmlns:p14="http://schemas.microsoft.com/office/powerpoint/2010/main" val="45442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a:t>Three types of fuel poverty scheme – energy efficiency, bills, income.</a:t>
            </a:r>
          </a:p>
          <a:p>
            <a:endParaRPr lang="en-GB" altLang="en-US" sz="1400"/>
          </a:p>
          <a:p>
            <a:r>
              <a:rPr lang="en-GB" altLang="en-US" sz="1400"/>
              <a:t>No government funded scheme in England.</a:t>
            </a:r>
          </a:p>
          <a:p>
            <a:endParaRPr lang="en-GB" altLang="en-US" sz="1400"/>
          </a:p>
          <a:p>
            <a:r>
              <a:rPr lang="en-GB" altLang="en-US" sz="1400"/>
              <a:t>Arbed – LA/RSL funding, European funding, CESP funding and WG funding.</a:t>
            </a:r>
          </a:p>
        </p:txBody>
      </p:sp>
    </p:spTree>
    <p:extLst>
      <p:ext uri="{BB962C8B-B14F-4D97-AF65-F5344CB8AC3E}">
        <p14:creationId xmlns:p14="http://schemas.microsoft.com/office/powerpoint/2010/main" val="1385523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a:t>Three types of fuel poverty scheme – energy efficiency, bills, income.</a:t>
            </a:r>
          </a:p>
          <a:p>
            <a:endParaRPr lang="en-GB" altLang="en-US" sz="1400"/>
          </a:p>
          <a:p>
            <a:r>
              <a:rPr lang="en-GB" altLang="en-US" sz="1400"/>
              <a:t>No government funded scheme in England.</a:t>
            </a:r>
          </a:p>
          <a:p>
            <a:endParaRPr lang="en-GB" altLang="en-US" sz="1400"/>
          </a:p>
          <a:p>
            <a:r>
              <a:rPr lang="en-GB" altLang="en-US" sz="1400"/>
              <a:t>Arbed – LA/RSL funding, European funding, CESP funding and WG funding.</a:t>
            </a:r>
          </a:p>
        </p:txBody>
      </p:sp>
    </p:spTree>
    <p:extLst>
      <p:ext uri="{BB962C8B-B14F-4D97-AF65-F5344CB8AC3E}">
        <p14:creationId xmlns:p14="http://schemas.microsoft.com/office/powerpoint/2010/main" val="1006588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1143000" y="260350"/>
            <a:ext cx="4573588" cy="3429000"/>
          </a:xfrm>
          <a:ln/>
        </p:spPr>
      </p:sp>
      <p:sp>
        <p:nvSpPr>
          <p:cNvPr id="28675" name="Rectangle 3"/>
          <p:cNvSpPr>
            <a:spLocks noGrp="1" noChangeArrowheads="1"/>
          </p:cNvSpPr>
          <p:nvPr>
            <p:ph type="body" idx="1"/>
          </p:nvPr>
        </p:nvSpPr>
        <p:spPr>
          <a:xfrm>
            <a:off x="376550" y="3907781"/>
            <a:ext cx="6175405" cy="45485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Lower SAP = higher fuel poverty.</a:t>
            </a:r>
          </a:p>
          <a:p>
            <a:endParaRPr lang="en-GB" altLang="en-US"/>
          </a:p>
        </p:txBody>
      </p:sp>
    </p:spTree>
    <p:extLst>
      <p:ext uri="{BB962C8B-B14F-4D97-AF65-F5344CB8AC3E}">
        <p14:creationId xmlns:p14="http://schemas.microsoft.com/office/powerpoint/2010/main" val="16445630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a:t>90 signatories including range of organiations and politicians.</a:t>
            </a:r>
          </a:p>
        </p:txBody>
      </p:sp>
    </p:spTree>
    <p:extLst>
      <p:ext uri="{BB962C8B-B14F-4D97-AF65-F5344CB8AC3E}">
        <p14:creationId xmlns:p14="http://schemas.microsoft.com/office/powerpoint/2010/main" val="3351357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52400" indent="-152400"/>
            <a:r>
              <a:rPr lang="en-GB" altLang="en-US" sz="1200"/>
              <a:t>Links across different departments of the Welsh Government including Child Poverty Strategy, health outcomes, rural planning</a:t>
            </a:r>
          </a:p>
          <a:p>
            <a:pPr marL="152400" indent="-152400"/>
            <a:endParaRPr lang="en-GB" altLang="en-US" sz="1200" b="1"/>
          </a:p>
          <a:p>
            <a:pPr marL="152400" indent="-152400"/>
            <a:r>
              <a:rPr lang="en-GB" altLang="en-US" sz="1200"/>
              <a:t>1.Develop a roadmap with clear milestones that highlight how the 2010 target to eradicate fuel poverty amongst vulnerable households will be achieved and by when. </a:t>
            </a:r>
          </a:p>
          <a:p>
            <a:pPr marL="152400" indent="-152400"/>
            <a:r>
              <a:rPr lang="en-GB" altLang="en-US" sz="1200"/>
              <a:t>2. Develop the monitoring and evaluation plan agreed in the revised Fuel Poverty Strategy, including detail of households’ actual running costs before and after every Welsh Government energy efficiency intervention. </a:t>
            </a:r>
          </a:p>
          <a:p>
            <a:pPr marL="152400" indent="-152400"/>
            <a:r>
              <a:rPr lang="en-GB" altLang="en-US" sz="1200"/>
              <a:t>3. Ensure energy efficiency schemes Nest and Arbed are effectively integrated with UK-wide support programmes, prioritising and targeting severe fuel poor households as a matter of social justice.  </a:t>
            </a:r>
          </a:p>
          <a:p>
            <a:pPr marL="152400" indent="-152400"/>
            <a:r>
              <a:rPr lang="en-GB" altLang="en-US" sz="1200"/>
              <a:t>4. Develop an emergency heating crisis fund to ensure the well-being of vulnerable households during the winter months.</a:t>
            </a:r>
          </a:p>
          <a:p>
            <a:pPr marL="152400" indent="-152400"/>
            <a:r>
              <a:rPr lang="en-GB" altLang="en-US" sz="1200"/>
              <a:t>5. Set out a programme of work for health and social care services to support the eradication of fuel poverty.</a:t>
            </a:r>
          </a:p>
          <a:p>
            <a:pPr marL="152400" indent="-152400"/>
            <a:r>
              <a:rPr lang="en-GB" altLang="en-US" sz="1200"/>
              <a:t>6. Capitalise on the potential for energy efficiency programmes, including the Green Deal and the Energy Company Obligation, to create green job opportunities and apprenticeships in Wales.</a:t>
            </a:r>
          </a:p>
        </p:txBody>
      </p:sp>
    </p:spTree>
    <p:extLst>
      <p:ext uri="{BB962C8B-B14F-4D97-AF65-F5344CB8AC3E}">
        <p14:creationId xmlns:p14="http://schemas.microsoft.com/office/powerpoint/2010/main" val="3166027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41413" y="685800"/>
            <a:ext cx="4573587" cy="3429000"/>
          </a:xfrm>
          <a:ln/>
        </p:spPr>
      </p:sp>
      <p:sp>
        <p:nvSpPr>
          <p:cNvPr id="36867" name="Rectangle 3"/>
          <p:cNvSpPr>
            <a:spLocks noGrp="1" noChangeArrowheads="1"/>
          </p:cNvSpPr>
          <p:nvPr>
            <p:ph type="body" idx="1"/>
          </p:nvPr>
        </p:nvSpPr>
        <p:spPr>
          <a:xfrm>
            <a:off x="914935" y="4343766"/>
            <a:ext cx="5028132" cy="411406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400"/>
          </a:p>
        </p:txBody>
      </p:sp>
    </p:spTree>
    <p:extLst>
      <p:ext uri="{BB962C8B-B14F-4D97-AF65-F5344CB8AC3E}">
        <p14:creationId xmlns:p14="http://schemas.microsoft.com/office/powerpoint/2010/main" val="4086354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mailto:ken.dicks@uwtsd.ac.uk" TargetMode="Externa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gov.wales/fuel-poverty-estimates-wales-headline-results-2018"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3yzh_qvHykI" TargetMode="External"/><Relationship Id="rId1" Type="http://schemas.openxmlformats.org/officeDocument/2006/relationships/slideLayout" Target="../slideLayouts/slideLayout6.xml"/><Relationship Id="rId5" Type="http://schemas.openxmlformats.org/officeDocument/2006/relationships/hyperlink" Target="https://www.citizensadvice.org.uk/about-us/how-we-provide-advice/advice-partnerships/cold-homes-toolkit/" TargetMode="External"/><Relationship Id="rId4" Type="http://schemas.openxmlformats.org/officeDocument/2006/relationships/hyperlink" Target="https://www.youtube.com/watch?v=oRDq3OJQQh4"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statistics-and-research/2019-09/fuel-poverty-estimates-wales-2018-020.pdf"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2.w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youtube.com/watch?v=2yFvwFkdhKE" TargetMode="External"/><Relationship Id="rId7" Type="http://schemas.openxmlformats.org/officeDocument/2006/relationships/hyperlink" Target="https://www.gov.uk/hmrc-internal-manuals/property-income-manual/pim707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hyperlink" Target="https://www.nestwales.org.uk/" TargetMode="Externa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hyperlink" Target="https://www.ofgem.gov.uk/environmental-programmes/fit/about-fit-schem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gov.uk/domestic-renewable-heat-incentive" TargetMode="External"/><Relationship Id="rId5" Type="http://schemas.openxmlformats.org/officeDocument/2006/relationships/hyperlink" Target="https://www.ofgem.gov.uk/system/files/docs/2018/10/third_party_ownership_under_the_fit_scheme.pdf" TargetMode="Externa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8" Type="http://schemas.openxmlformats.org/officeDocument/2006/relationships/hyperlink" Target="Fuel%20Poverty%20Jargon%20Buster.pptx" TargetMode="External"/><Relationship Id="rId3" Type="http://schemas.openxmlformats.org/officeDocument/2006/relationships/hyperlink" Target="https://www.ofgem.gov.uk/" TargetMode="External"/><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independent.co.uk/money/cma-investigation-result-low-income-households-to-get-energy-price-cap-a6922401.html" TargetMode="External"/><Relationship Id="rId5" Type="http://schemas.openxmlformats.org/officeDocument/2006/relationships/hyperlink" Target="https://www.gov.uk/government/organisations/competition-and-markets-authority" TargetMode="External"/><Relationship Id="rId4" Type="http://schemas.openxmlformats.org/officeDocument/2006/relationships/hyperlink" Target="https://www.gov.uk/government/organisations/office-of-fair-trading" TargetMode="External"/><Relationship Id="rId9"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business.senedd.wales/documents/s28581/EEFP%2006%20Fuel%20Poverty%20Charter.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youtube.com/watch?v=oRDq3OJQQh4" TargetMode="External"/><Relationship Id="rId3" Type="http://schemas.openxmlformats.org/officeDocument/2006/relationships/hyperlink" Target="https://www.youtube.com/watch?v=3yzh_qvHykI" TargetMode="External"/><Relationship Id="rId7" Type="http://schemas.openxmlformats.org/officeDocument/2006/relationships/hyperlink" Target="http://www.independent.co.uk/money/cma-investigation-result-low-income-households-to-get-energy-price-cap-a6922401.html" TargetMode="External"/><Relationship Id="rId2" Type="http://schemas.openxmlformats.org/officeDocument/2006/relationships/hyperlink" Target="https://www.cse.org.uk/downloads/reports-and-publications/fuel-poverty/you_just_have_to_get_by.pdf" TargetMode="External"/><Relationship Id="rId1" Type="http://schemas.openxmlformats.org/officeDocument/2006/relationships/slideLayout" Target="../slideLayouts/slideLayout6.xml"/><Relationship Id="rId6" Type="http://schemas.openxmlformats.org/officeDocument/2006/relationships/hyperlink" Target="http://visual.ons.gov.uk/uk-perspectives-2016-personal-and-household-finances-in-the-uk/" TargetMode="External"/><Relationship Id="rId5" Type="http://schemas.openxmlformats.org/officeDocument/2006/relationships/hyperlink" Target="http://www.publications.parliament.uk/pa/cm201516/cmselect/cmenergy/552/552.pdf" TargetMode="External"/><Relationship Id="rId10" Type="http://schemas.openxmlformats.org/officeDocument/2006/relationships/hyperlink" Target="https://gov.wales/fuel-poverty-estimates-wales-headline-results-2018" TargetMode="External"/><Relationship Id="rId4" Type="http://schemas.openxmlformats.org/officeDocument/2006/relationships/hyperlink" Target="https://business.senedd.wales/documents/s28581/EEFP%2006%20Fuel%20Poverty%20Charter.pdf" TargetMode="External"/><Relationship Id="rId9" Type="http://schemas.openxmlformats.org/officeDocument/2006/relationships/hyperlink" Target="https://gov.wales/fuel-poverty-estimates-wales-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24128" y="332656"/>
            <a:ext cx="2808312" cy="2088232"/>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3347864" y="332656"/>
            <a:ext cx="2088232" cy="50405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5724128" y="2636912"/>
            <a:ext cx="2808312" cy="1224136"/>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611560" y="332656"/>
            <a:ext cx="2448272"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611560" y="2204864"/>
            <a:ext cx="2448272" cy="165618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3347864" y="980728"/>
            <a:ext cx="2088232" cy="288032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itle 1"/>
          <p:cNvSpPr txBox="1">
            <a:spLocks/>
          </p:cNvSpPr>
          <p:nvPr/>
        </p:nvSpPr>
        <p:spPr>
          <a:xfrm>
            <a:off x="251520" y="4005065"/>
            <a:ext cx="8640960" cy="64807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smtClean="0"/>
              <a:t>SJSS6003</a:t>
            </a:r>
            <a:r>
              <a:rPr lang="en-US" sz="3600" b="1" dirty="0"/>
              <a:t>: Sustainability and Equality</a:t>
            </a:r>
          </a:p>
        </p:txBody>
      </p:sp>
      <p:sp>
        <p:nvSpPr>
          <p:cNvPr id="9" name="Subtitle 6"/>
          <p:cNvSpPr txBox="1">
            <a:spLocks/>
          </p:cNvSpPr>
          <p:nvPr/>
        </p:nvSpPr>
        <p:spPr>
          <a:xfrm>
            <a:off x="1475656" y="4824055"/>
            <a:ext cx="6480720" cy="549162"/>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800" b="1" dirty="0"/>
              <a:t>Theme </a:t>
            </a:r>
            <a:r>
              <a:rPr lang="en-GB" sz="2800" b="1" dirty="0" smtClean="0"/>
              <a:t>7:</a:t>
            </a:r>
            <a:r>
              <a:rPr lang="en-GB" sz="2800" b="1" dirty="0" smtClean="0"/>
              <a:t> Focus on Fuel </a:t>
            </a:r>
            <a:r>
              <a:rPr lang="en-GB" sz="2800" b="1" dirty="0"/>
              <a:t>Poverty			</a:t>
            </a:r>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5576" y="2320718"/>
            <a:ext cx="2231266" cy="1378687"/>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5576" y="476672"/>
            <a:ext cx="2149582" cy="1437533"/>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868144" y="472868"/>
            <a:ext cx="2466975" cy="1847850"/>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474072" y="1119320"/>
            <a:ext cx="1781175" cy="2562225"/>
          </a:xfrm>
          <a:prstGeom prst="rect">
            <a:avLst/>
          </a:prstGeom>
        </p:spPr>
      </p:pic>
      <p:sp>
        <p:nvSpPr>
          <p:cNvPr id="14" name="TextBox 13"/>
          <p:cNvSpPr txBox="1"/>
          <p:nvPr/>
        </p:nvSpPr>
        <p:spPr>
          <a:xfrm>
            <a:off x="5436096" y="6021288"/>
            <a:ext cx="3312368" cy="369332"/>
          </a:xfrm>
          <a:prstGeom prst="rect">
            <a:avLst/>
          </a:prstGeom>
          <a:noFill/>
        </p:spPr>
        <p:txBody>
          <a:bodyPr wrap="square" rtlCol="0">
            <a:spAutoFit/>
          </a:bodyPr>
          <a:lstStyle/>
          <a:p>
            <a:r>
              <a:rPr lang="en-GB" dirty="0"/>
              <a:t>Ken Dicks </a:t>
            </a:r>
            <a:r>
              <a:rPr lang="en-GB" dirty="0">
                <a:hlinkClick r:id="rId6"/>
              </a:rPr>
              <a:t>ken.dicks@uwtsd.ac.uk</a:t>
            </a:r>
            <a:endParaRPr lang="en-GB" dirty="0"/>
          </a:p>
        </p:txBody>
      </p:sp>
    </p:spTree>
    <p:extLst>
      <p:ext uri="{BB962C8B-B14F-4D97-AF65-F5344CB8AC3E}">
        <p14:creationId xmlns:p14="http://schemas.microsoft.com/office/powerpoint/2010/main" val="3355595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fuel poverty?</a:t>
            </a:r>
          </a:p>
        </p:txBody>
      </p:sp>
      <p:sp>
        <p:nvSpPr>
          <p:cNvPr id="3" name="Content Placeholder 2"/>
          <p:cNvSpPr>
            <a:spLocks noGrp="1"/>
          </p:cNvSpPr>
          <p:nvPr>
            <p:ph idx="1"/>
          </p:nvPr>
        </p:nvSpPr>
        <p:spPr>
          <a:xfrm>
            <a:off x="179512" y="1340768"/>
            <a:ext cx="9073008" cy="4525963"/>
          </a:xfrm>
        </p:spPr>
        <p:txBody>
          <a:bodyPr>
            <a:normAutofit/>
          </a:bodyPr>
          <a:lstStyle/>
          <a:p>
            <a:pPr>
              <a:spcBef>
                <a:spcPts val="600"/>
              </a:spcBef>
              <a:spcAft>
                <a:spcPts val="600"/>
              </a:spcAft>
            </a:pPr>
            <a:r>
              <a:rPr lang="en-GB" sz="2400" b="1" dirty="0"/>
              <a:t>A household in Wales is in fuel poverty if they spend 10% or more of their income on energy costs, including Housing Benefit, Income Support or Mortgage Interest or council tax benefits on energy costs.</a:t>
            </a:r>
          </a:p>
          <a:p>
            <a:pPr>
              <a:spcBef>
                <a:spcPts val="600"/>
              </a:spcBef>
              <a:spcAft>
                <a:spcPts val="600"/>
              </a:spcAft>
            </a:pPr>
            <a:r>
              <a:rPr lang="en-GB" sz="2400" dirty="0"/>
              <a:t>A household is in severe fuel poverty if they have to spend 20% or more of their income on energy costs.</a:t>
            </a:r>
          </a:p>
          <a:p>
            <a:pPr>
              <a:spcBef>
                <a:spcPts val="600"/>
              </a:spcBef>
              <a:spcAft>
                <a:spcPts val="600"/>
              </a:spcAft>
            </a:pPr>
            <a:r>
              <a:rPr lang="en-GB" sz="2400" dirty="0"/>
              <a:t>People who struggle to heat their homes warm usually have low incomes and are often the most vulnerable people in our communities.  The latest estimate is that there are 291,000 households living in fuel poverty equivalent to  23%  of households in Wales.</a:t>
            </a:r>
          </a:p>
          <a:p>
            <a:pPr>
              <a:spcBef>
                <a:spcPts val="600"/>
              </a:spcBef>
              <a:spcAft>
                <a:spcPts val="600"/>
              </a:spcAft>
            </a:pPr>
            <a:endParaRPr lang="en-GB" sz="2400" dirty="0"/>
          </a:p>
        </p:txBody>
      </p:sp>
      <p:sp>
        <p:nvSpPr>
          <p:cNvPr id="4" name="TextBox 3"/>
          <p:cNvSpPr txBox="1"/>
          <p:nvPr/>
        </p:nvSpPr>
        <p:spPr>
          <a:xfrm>
            <a:off x="5436096" y="6165304"/>
            <a:ext cx="3528392" cy="369332"/>
          </a:xfrm>
          <a:prstGeom prst="rect">
            <a:avLst/>
          </a:prstGeom>
          <a:noFill/>
        </p:spPr>
        <p:txBody>
          <a:bodyPr wrap="square" rtlCol="0">
            <a:spAutoFit/>
          </a:bodyPr>
          <a:lstStyle/>
          <a:p>
            <a:r>
              <a:rPr lang="en-GB" dirty="0"/>
              <a:t>Source: Welsh </a:t>
            </a:r>
            <a:r>
              <a:rPr lang="en-GB" dirty="0" smtClean="0"/>
              <a:t>Government (2019)</a:t>
            </a:r>
            <a:endParaRPr lang="en-GB" dirty="0"/>
          </a:p>
        </p:txBody>
      </p:sp>
    </p:spTree>
    <p:extLst>
      <p:ext uri="{BB962C8B-B14F-4D97-AF65-F5344CB8AC3E}">
        <p14:creationId xmlns:p14="http://schemas.microsoft.com/office/powerpoint/2010/main" val="213050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116632"/>
            <a:ext cx="8229600" cy="576064"/>
          </a:xfrm>
        </p:spPr>
        <p:txBody>
          <a:bodyPr>
            <a:normAutofit fontScale="90000"/>
          </a:bodyPr>
          <a:lstStyle/>
          <a:p>
            <a:r>
              <a:rPr lang="en-GB" altLang="en-US" b="1" dirty="0"/>
              <a:t>Statistics</a:t>
            </a:r>
          </a:p>
        </p:txBody>
      </p:sp>
      <p:sp>
        <p:nvSpPr>
          <p:cNvPr id="4099" name="Rectangle 3"/>
          <p:cNvSpPr>
            <a:spLocks noGrp="1" noChangeArrowheads="1"/>
          </p:cNvSpPr>
          <p:nvPr>
            <p:ph sz="quarter" idx="4294967295"/>
          </p:nvPr>
        </p:nvSpPr>
        <p:spPr>
          <a:xfrm>
            <a:off x="107504" y="620688"/>
            <a:ext cx="8435280" cy="576064"/>
          </a:xfrm>
          <a:prstGeom prst="rect">
            <a:avLst/>
          </a:prstGeom>
        </p:spPr>
        <p:txBody>
          <a:bodyPr>
            <a:noAutofit/>
          </a:bodyPr>
          <a:lstStyle/>
          <a:p>
            <a:pPr marL="0" indent="0">
              <a:buNone/>
            </a:pPr>
            <a:r>
              <a:rPr lang="en-GB" altLang="en-US" sz="2800" b="1" dirty="0"/>
              <a:t>2008 Living in Wales Data*</a:t>
            </a:r>
          </a:p>
        </p:txBody>
      </p:sp>
      <p:sp>
        <p:nvSpPr>
          <p:cNvPr id="3" name="TextBox 2"/>
          <p:cNvSpPr txBox="1"/>
          <p:nvPr/>
        </p:nvSpPr>
        <p:spPr>
          <a:xfrm>
            <a:off x="258216" y="1412776"/>
            <a:ext cx="8435280" cy="3416320"/>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332,000 households in Wales in fuel poverty (26%) – an increase of 198,000 since 2004.</a:t>
            </a:r>
          </a:p>
          <a:p>
            <a:pPr marL="285750" indent="-285750">
              <a:buFont typeface="Arial" panose="020B0604020202020204" pitchFamily="34" charset="0"/>
              <a:buChar char="•"/>
            </a:pPr>
            <a:r>
              <a:rPr lang="en-GB" altLang="en-US" sz="2400" dirty="0"/>
              <a:t>530,000 households spending 5-10% of income on energy – on brink of fuel poverty</a:t>
            </a:r>
          </a:p>
          <a:p>
            <a:pPr marL="285750" indent="-285750">
              <a:buFont typeface="Arial" panose="020B0604020202020204" pitchFamily="34" charset="0"/>
              <a:buChar char="•"/>
            </a:pPr>
            <a:r>
              <a:rPr lang="en-GB" altLang="en-US" sz="2400" dirty="0"/>
              <a:t>285,000 vulnerable households in fuel poverty – an increase of 172,000 since 2004.</a:t>
            </a:r>
          </a:p>
          <a:p>
            <a:pPr marL="285750" indent="-285750">
              <a:buFont typeface="Arial" panose="020B0604020202020204" pitchFamily="34" charset="0"/>
              <a:buChar char="•"/>
            </a:pPr>
            <a:r>
              <a:rPr lang="en-GB" altLang="en-US" sz="2400" dirty="0"/>
              <a:t>1 in 5 fuel poor households were severely fuel poor, needing to spend over 20%</a:t>
            </a:r>
          </a:p>
          <a:p>
            <a:pPr marL="285750" indent="-285750">
              <a:buFont typeface="Arial" panose="020B0604020202020204" pitchFamily="34" charset="0"/>
              <a:buChar char="•"/>
            </a:pPr>
            <a:r>
              <a:rPr lang="en-GB" altLang="en-US" sz="2400" dirty="0"/>
              <a:t>70% of fuel poor households contain someone who works</a:t>
            </a:r>
          </a:p>
        </p:txBody>
      </p:sp>
      <p:sp>
        <p:nvSpPr>
          <p:cNvPr id="4" name="TextBox 3"/>
          <p:cNvSpPr txBox="1"/>
          <p:nvPr/>
        </p:nvSpPr>
        <p:spPr>
          <a:xfrm>
            <a:off x="258216" y="5029725"/>
            <a:ext cx="843528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*Since that report Welsh Government has continued to gather data.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274638"/>
            <a:ext cx="8229600" cy="562074"/>
          </a:xfrm>
        </p:spPr>
        <p:txBody>
          <a:bodyPr>
            <a:normAutofit fontScale="90000"/>
          </a:bodyPr>
          <a:lstStyle/>
          <a:p>
            <a:r>
              <a:rPr lang="en-GB" altLang="en-US" b="1" dirty="0"/>
              <a:t>Statistics</a:t>
            </a:r>
          </a:p>
        </p:txBody>
      </p:sp>
      <p:sp>
        <p:nvSpPr>
          <p:cNvPr id="5" name="Content Placeholder 3"/>
          <p:cNvSpPr>
            <a:spLocks noGrp="1"/>
          </p:cNvSpPr>
          <p:nvPr>
            <p:ph sz="quarter" idx="4294967295"/>
          </p:nvPr>
        </p:nvSpPr>
        <p:spPr>
          <a:xfrm>
            <a:off x="593248" y="980728"/>
            <a:ext cx="7093408" cy="3493008"/>
          </a:xfrm>
          <a:prstGeom prst="rect">
            <a:avLst/>
          </a:prstGeom>
        </p:spPr>
        <p:txBody>
          <a:bodyPr>
            <a:noAutofit/>
          </a:bodyPr>
          <a:lstStyle/>
          <a:p>
            <a:pPr marL="514350" indent="-457200"/>
            <a:r>
              <a:rPr lang="en-GB" altLang="en-US" sz="2800" dirty="0"/>
              <a:t>Fuel poverty more spread across income bands than in 2004 (but still higher in low income bands) i.e. fuel poverty reaches higher up the income scale</a:t>
            </a:r>
          </a:p>
          <a:p>
            <a:pPr marL="514350" indent="-457200"/>
            <a:r>
              <a:rPr lang="en-GB" altLang="en-US" sz="2800" dirty="0"/>
              <a:t>Fuel poverty is nearly double in rural areas than in urban areas </a:t>
            </a:r>
            <a:endParaRPr lang="en-GB" altLang="en-US" sz="2800" dirty="0" smtClean="0"/>
          </a:p>
          <a:p>
            <a:pPr marL="514350" indent="-457200"/>
            <a:r>
              <a:rPr lang="en-GB" altLang="en-US" sz="2800" dirty="0" smtClean="0"/>
              <a:t>More </a:t>
            </a:r>
            <a:r>
              <a:rPr lang="en-GB" altLang="en-US" sz="2800" dirty="0"/>
              <a:t>recent Estimates</a:t>
            </a:r>
          </a:p>
          <a:p>
            <a:pPr lvl="1"/>
            <a:r>
              <a:rPr lang="en-GB" altLang="en-US" dirty="0"/>
              <a:t>425,161 (33.5%) households in Wales in fuel poverty (CSE/Consumer Focus</a:t>
            </a:r>
            <a:r>
              <a:rPr lang="en-GB" altLang="en-US" dirty="0" smtClean="0"/>
              <a:t>) N.B. this estimate used different sources of data</a:t>
            </a:r>
            <a:endParaRPr lang="en-GB" altLang="en-US" dirty="0"/>
          </a:p>
          <a:p>
            <a:endParaRPr lang="en-GB" sz="2800" dirty="0"/>
          </a:p>
        </p:txBody>
      </p:sp>
    </p:spTree>
    <p:extLst>
      <p:ext uri="{BB962C8B-B14F-4D97-AF65-F5344CB8AC3E}">
        <p14:creationId xmlns:p14="http://schemas.microsoft.com/office/powerpoint/2010/main" val="201032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274638"/>
            <a:ext cx="8229600" cy="562074"/>
          </a:xfrm>
        </p:spPr>
        <p:txBody>
          <a:bodyPr>
            <a:normAutofit fontScale="90000"/>
          </a:bodyPr>
          <a:lstStyle/>
          <a:p>
            <a:r>
              <a:rPr lang="en-GB" altLang="en-US" b="1" dirty="0" smtClean="0"/>
              <a:t>Statistics 2018</a:t>
            </a:r>
            <a:endParaRPr lang="en-GB" altLang="en-US" b="1" dirty="0"/>
          </a:p>
        </p:txBody>
      </p:sp>
      <p:sp>
        <p:nvSpPr>
          <p:cNvPr id="5" name="Content Placeholder 3"/>
          <p:cNvSpPr>
            <a:spLocks noGrp="1"/>
          </p:cNvSpPr>
          <p:nvPr>
            <p:ph sz="quarter" idx="4294967295"/>
          </p:nvPr>
        </p:nvSpPr>
        <p:spPr>
          <a:xfrm>
            <a:off x="179512" y="980728"/>
            <a:ext cx="8928992" cy="3493008"/>
          </a:xfrm>
          <a:prstGeom prst="rect">
            <a:avLst/>
          </a:prstGeom>
        </p:spPr>
        <p:txBody>
          <a:bodyPr>
            <a:noAutofit/>
          </a:bodyPr>
          <a:lstStyle/>
          <a:p>
            <a:pPr marL="514350" indent="-457200"/>
            <a:r>
              <a:rPr lang="en-GB" altLang="en-US" sz="2400" dirty="0"/>
              <a:t>155,000 households in Wales were living in fuel poverty, equivalent to 12% of households.</a:t>
            </a:r>
          </a:p>
          <a:p>
            <a:pPr marL="514350" indent="-457200"/>
            <a:r>
              <a:rPr lang="en-GB" altLang="en-US" sz="2400" dirty="0"/>
              <a:t>32,000 households were living in severe fuel poverty, equivalent to 2% of households.</a:t>
            </a:r>
          </a:p>
          <a:p>
            <a:pPr marL="514350" indent="-457200"/>
            <a:r>
              <a:rPr lang="en-GB" altLang="en-US" sz="2400" dirty="0"/>
              <a:t>130,000 vulnerable households in Wales were living in fuel poverty, equivalent to 11% of vulnerable households.</a:t>
            </a:r>
          </a:p>
          <a:p>
            <a:pPr marL="514350" indent="-457200"/>
            <a:r>
              <a:rPr lang="en-GB" altLang="en-US" sz="2400" dirty="0"/>
              <a:t>19,000 vulnerable households were living in severe fuel poverty, equivalent to 2% of vulnerable households.</a:t>
            </a:r>
          </a:p>
          <a:p>
            <a:pPr marL="514350" indent="-457200"/>
            <a:r>
              <a:rPr lang="en-GB" altLang="en-US" sz="2400" dirty="0"/>
              <a:t>The percentage of households in fuel poverty has decreased from 26% in 2008. Initial indications show that this is a result of increased household incomes and reduced household energy requirements due to energy efficiency improvements outweighing increases in fuel prices</a:t>
            </a:r>
            <a:r>
              <a:rPr lang="en-GB" altLang="en-US" sz="2400" dirty="0" smtClean="0"/>
              <a:t>.</a:t>
            </a:r>
            <a:endParaRPr lang="en-GB" altLang="en-US" sz="2400" dirty="0"/>
          </a:p>
        </p:txBody>
      </p:sp>
      <p:sp>
        <p:nvSpPr>
          <p:cNvPr id="2" name="TextBox 1"/>
          <p:cNvSpPr txBox="1"/>
          <p:nvPr/>
        </p:nvSpPr>
        <p:spPr>
          <a:xfrm>
            <a:off x="5940152" y="6237312"/>
            <a:ext cx="2808312" cy="369332"/>
          </a:xfrm>
          <a:prstGeom prst="rect">
            <a:avLst/>
          </a:prstGeom>
          <a:noFill/>
        </p:spPr>
        <p:txBody>
          <a:bodyPr wrap="square" rtlCol="0">
            <a:spAutoFit/>
          </a:bodyPr>
          <a:lstStyle/>
          <a:p>
            <a:pPr algn="r"/>
            <a:r>
              <a:rPr lang="en-GB" dirty="0" smtClean="0"/>
              <a:t>Welsh Government (2019b)</a:t>
            </a:r>
            <a:endParaRPr lang="en-GB" dirty="0"/>
          </a:p>
        </p:txBody>
      </p:sp>
      <p:pic>
        <p:nvPicPr>
          <p:cNvPr id="3" name="Picture 2">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92080" y="6138581"/>
            <a:ext cx="566793" cy="566793"/>
          </a:xfrm>
          <a:prstGeom prst="rect">
            <a:avLst/>
          </a:prstGeom>
        </p:spPr>
      </p:pic>
    </p:spTree>
    <p:extLst>
      <p:ext uri="{BB962C8B-B14F-4D97-AF65-F5344CB8AC3E}">
        <p14:creationId xmlns:p14="http://schemas.microsoft.com/office/powerpoint/2010/main" val="3524469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p:cNvSpPr>
            <a:spLocks noGrp="1" noChangeArrowheads="1"/>
          </p:cNvSpPr>
          <p:nvPr>
            <p:ph type="title"/>
          </p:nvPr>
        </p:nvSpPr>
        <p:spPr>
          <a:xfrm>
            <a:off x="395536" y="111076"/>
            <a:ext cx="8229600" cy="1143000"/>
          </a:xfrm>
        </p:spPr>
        <p:txBody>
          <a:bodyPr/>
          <a:lstStyle/>
          <a:p>
            <a:r>
              <a:rPr lang="en-GB" altLang="en-US" b="1" dirty="0"/>
              <a:t>Introduction to Fuel Poverty</a:t>
            </a:r>
          </a:p>
        </p:txBody>
      </p:sp>
      <p:sp>
        <p:nvSpPr>
          <p:cNvPr id="5122" name="Rectangle 2"/>
          <p:cNvSpPr>
            <a:spLocks noGrp="1" noChangeArrowheads="1"/>
          </p:cNvSpPr>
          <p:nvPr>
            <p:ph idx="1"/>
          </p:nvPr>
        </p:nvSpPr>
        <p:spPr>
          <a:xfrm>
            <a:off x="359785" y="1340768"/>
            <a:ext cx="8229600" cy="4525963"/>
          </a:xfrm>
        </p:spPr>
        <p:txBody>
          <a:bodyPr/>
          <a:lstStyle/>
          <a:p>
            <a:pPr marL="0" indent="0">
              <a:buNone/>
            </a:pPr>
            <a:r>
              <a:rPr lang="en-GB" altLang="en-US" dirty="0"/>
              <a:t>It affects:</a:t>
            </a:r>
          </a:p>
          <a:p>
            <a:r>
              <a:rPr lang="en-US" altLang="en-US" dirty="0"/>
              <a:t>Health</a:t>
            </a:r>
          </a:p>
          <a:p>
            <a:r>
              <a:rPr lang="en-GB" altLang="en-US" dirty="0"/>
              <a:t>Education</a:t>
            </a:r>
          </a:p>
          <a:p>
            <a:r>
              <a:rPr lang="en-GB" altLang="en-US" dirty="0"/>
              <a:t>Wellbeing</a:t>
            </a:r>
          </a:p>
          <a:p>
            <a:r>
              <a:rPr lang="en-GB" altLang="en-US" dirty="0"/>
              <a:t>Social Exclusion</a:t>
            </a:r>
          </a:p>
          <a:p>
            <a:r>
              <a:rPr lang="en-GB" altLang="en-US" dirty="0"/>
              <a:t>Housing</a:t>
            </a:r>
          </a:p>
          <a:p>
            <a:endParaRPr lang="en-US" altLang="en-US" dirty="0"/>
          </a:p>
          <a:p>
            <a:pPr lvl="1"/>
            <a:endParaRPr lang="en-GB" altLang="en-US" dirty="0"/>
          </a:p>
          <a:p>
            <a:pPr lvl="1"/>
            <a:endParaRPr lang="en-US" altLang="en-US" dirty="0"/>
          </a:p>
          <a:p>
            <a:endParaRPr lang="en-US" altLang="en-US" dirty="0"/>
          </a:p>
        </p:txBody>
      </p:sp>
      <p:pic>
        <p:nvPicPr>
          <p:cNvPr id="5123" name="Picture 3" descr="9286629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211960" y="1700808"/>
            <a:ext cx="3887787" cy="275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Text Box 4"/>
          <p:cNvSpPr txBox="1">
            <a:spLocks noChangeArrowheads="1"/>
          </p:cNvSpPr>
          <p:nvPr/>
        </p:nvSpPr>
        <p:spPr bwMode="auto">
          <a:xfrm>
            <a:off x="6484847" y="4480015"/>
            <a:ext cx="1831569"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eaLnBrk="1" hangingPunct="1">
              <a:lnSpc>
                <a:spcPct val="100000"/>
              </a:lnSpc>
              <a:spcBef>
                <a:spcPct val="50000"/>
              </a:spcBef>
              <a:buClrTx/>
              <a:buSzTx/>
              <a:buFontTx/>
              <a:buNone/>
            </a:pPr>
            <a:r>
              <a:rPr lang="en-GB" altLang="en-US" sz="1000" dirty="0">
                <a:latin typeface="Verdana" pitchFamily="34" charset="0"/>
              </a:rPr>
              <a:t>Source: Getty images ©</a:t>
            </a:r>
          </a:p>
        </p:txBody>
      </p:sp>
      <p:sp>
        <p:nvSpPr>
          <p:cNvPr id="2" name="TextBox 1"/>
          <p:cNvSpPr txBox="1"/>
          <p:nvPr/>
        </p:nvSpPr>
        <p:spPr>
          <a:xfrm>
            <a:off x="611560" y="5157192"/>
            <a:ext cx="6120680" cy="646331"/>
          </a:xfrm>
          <a:prstGeom prst="rect">
            <a:avLst/>
          </a:prstGeom>
          <a:noFill/>
        </p:spPr>
        <p:txBody>
          <a:bodyPr wrap="square" rtlCol="0">
            <a:spAutoFit/>
          </a:bodyPr>
          <a:lstStyle/>
          <a:p>
            <a:r>
              <a:rPr lang="en-GB" dirty="0" smtClean="0"/>
              <a:t>Using the Chat facility in Teams share your thoughts on how fuel poverty affects each of these aspects.</a:t>
            </a: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84847" y="5154792"/>
            <a:ext cx="494785" cy="4947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12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122">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122">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122">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122">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122">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build="p"/>
      <p:bldP spid="5124"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fuel poverty?</a:t>
            </a:r>
          </a:p>
        </p:txBody>
      </p:sp>
      <p:pic>
        <p:nvPicPr>
          <p:cNvPr id="3" name="Picture 2">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15616" y="1484784"/>
            <a:ext cx="1390650" cy="1466850"/>
          </a:xfrm>
          <a:prstGeom prst="rect">
            <a:avLst/>
          </a:prstGeom>
        </p:spPr>
      </p:pic>
      <p:pic>
        <p:nvPicPr>
          <p:cNvPr id="4" name="Picture 3">
            <a:hlinkClick r:id="rId4"/>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563888" y="2771636"/>
            <a:ext cx="1390650" cy="1466850"/>
          </a:xfrm>
          <a:prstGeom prst="rect">
            <a:avLst/>
          </a:prstGeom>
        </p:spPr>
      </p:pic>
      <p:pic>
        <p:nvPicPr>
          <p:cNvPr id="5" name="Picture 4">
            <a:hlinkClick r:id="rId5"/>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12160" y="3645024"/>
            <a:ext cx="1390650" cy="1466850"/>
          </a:xfrm>
          <a:prstGeom prst="rect">
            <a:avLst/>
          </a:prstGeom>
        </p:spPr>
      </p:pic>
      <p:sp>
        <p:nvSpPr>
          <p:cNvPr id="6" name="TextBox 5"/>
          <p:cNvSpPr txBox="1"/>
          <p:nvPr/>
        </p:nvSpPr>
        <p:spPr>
          <a:xfrm>
            <a:off x="683568" y="2951634"/>
            <a:ext cx="2376264" cy="646331"/>
          </a:xfrm>
          <a:prstGeom prst="rect">
            <a:avLst/>
          </a:prstGeom>
          <a:noFill/>
        </p:spPr>
        <p:txBody>
          <a:bodyPr wrap="square" rtlCol="0">
            <a:spAutoFit/>
          </a:bodyPr>
          <a:lstStyle/>
          <a:p>
            <a:pPr algn="ctr"/>
            <a:r>
              <a:rPr lang="en-GB" dirty="0"/>
              <a:t>Understanding Fuel Poverty</a:t>
            </a:r>
          </a:p>
        </p:txBody>
      </p:sp>
      <p:sp>
        <p:nvSpPr>
          <p:cNvPr id="7" name="TextBox 6"/>
          <p:cNvSpPr txBox="1"/>
          <p:nvPr/>
        </p:nvSpPr>
        <p:spPr>
          <a:xfrm>
            <a:off x="3275856" y="4139788"/>
            <a:ext cx="2016224" cy="369332"/>
          </a:xfrm>
          <a:prstGeom prst="rect">
            <a:avLst/>
          </a:prstGeom>
          <a:noFill/>
        </p:spPr>
        <p:txBody>
          <a:bodyPr wrap="square" rtlCol="0">
            <a:spAutoFit/>
          </a:bodyPr>
          <a:lstStyle/>
          <a:p>
            <a:pPr algn="ctr"/>
            <a:r>
              <a:rPr lang="en-GB" dirty="0"/>
              <a:t>Eat or Heat?</a:t>
            </a:r>
          </a:p>
        </p:txBody>
      </p:sp>
      <p:sp>
        <p:nvSpPr>
          <p:cNvPr id="8" name="TextBox 7"/>
          <p:cNvSpPr txBox="1"/>
          <p:nvPr/>
        </p:nvSpPr>
        <p:spPr>
          <a:xfrm>
            <a:off x="5940152" y="5111874"/>
            <a:ext cx="1512168" cy="646331"/>
          </a:xfrm>
          <a:prstGeom prst="rect">
            <a:avLst/>
          </a:prstGeom>
          <a:noFill/>
        </p:spPr>
        <p:txBody>
          <a:bodyPr wrap="square" rtlCol="0">
            <a:spAutoFit/>
          </a:bodyPr>
          <a:lstStyle/>
          <a:p>
            <a:pPr algn="ctr"/>
            <a:r>
              <a:rPr lang="en-GB" dirty="0" smtClean="0"/>
              <a:t>Cold Homes Toolkit</a:t>
            </a:r>
            <a:endParaRPr lang="en-GB" dirty="0"/>
          </a:p>
        </p:txBody>
      </p:sp>
    </p:spTree>
    <p:extLst>
      <p:ext uri="{BB962C8B-B14F-4D97-AF65-F5344CB8AC3E}">
        <p14:creationId xmlns:p14="http://schemas.microsoft.com/office/powerpoint/2010/main" val="7239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Fuel Poverty - The coping hierarchy</a:t>
            </a:r>
          </a:p>
        </p:txBody>
      </p:sp>
      <p:sp>
        <p:nvSpPr>
          <p:cNvPr id="3" name="TextBox 2"/>
          <p:cNvSpPr txBox="1"/>
          <p:nvPr/>
        </p:nvSpPr>
        <p:spPr>
          <a:xfrm>
            <a:off x="683568" y="1340768"/>
            <a:ext cx="7632848" cy="523220"/>
          </a:xfrm>
          <a:prstGeom prst="rect">
            <a:avLst/>
          </a:prstGeom>
          <a:noFill/>
        </p:spPr>
        <p:txBody>
          <a:bodyPr wrap="square" rtlCol="0">
            <a:spAutoFit/>
          </a:bodyPr>
          <a:lstStyle/>
          <a:p>
            <a:pPr algn="ctr"/>
            <a:r>
              <a:rPr lang="en-GB" sz="2800" i="1" dirty="0"/>
              <a:t>What coping strategies might people use?</a:t>
            </a:r>
          </a:p>
        </p:txBody>
      </p:sp>
      <p:pic>
        <p:nvPicPr>
          <p:cNvPr id="4" name="Picture 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406904" y="2294875"/>
            <a:ext cx="2285714" cy="2285714"/>
          </a:xfrm>
          <a:prstGeom prst="rect">
            <a:avLst/>
          </a:prstGeom>
        </p:spPr>
      </p:pic>
      <p:sp>
        <p:nvSpPr>
          <p:cNvPr id="5" name="TextBox 4"/>
          <p:cNvSpPr txBox="1"/>
          <p:nvPr/>
        </p:nvSpPr>
        <p:spPr>
          <a:xfrm>
            <a:off x="2123728" y="4725144"/>
            <a:ext cx="5256584" cy="646331"/>
          </a:xfrm>
          <a:prstGeom prst="rect">
            <a:avLst/>
          </a:prstGeom>
          <a:noFill/>
        </p:spPr>
        <p:txBody>
          <a:bodyPr wrap="square" rtlCol="0">
            <a:spAutoFit/>
          </a:bodyPr>
          <a:lstStyle/>
          <a:p>
            <a:pPr algn="ctr"/>
            <a:r>
              <a:rPr lang="en-GB" i="1" dirty="0" smtClean="0"/>
              <a:t>Discuss the ways in which people might cope with fuel poverty using the Chat facility in Teams.</a:t>
            </a:r>
            <a:endParaRPr lang="en-GB" i="1" dirty="0"/>
          </a:p>
        </p:txBody>
      </p:sp>
    </p:spTree>
    <p:extLst>
      <p:ext uri="{BB962C8B-B14F-4D97-AF65-F5344CB8AC3E}">
        <p14:creationId xmlns:p14="http://schemas.microsoft.com/office/powerpoint/2010/main" val="115836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778098"/>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Fuel Poverty - The coping hierarchy</a:t>
            </a:r>
            <a:endParaRPr lang="en-GB" b="1" dirty="0"/>
          </a:p>
        </p:txBody>
      </p:sp>
      <p:sp>
        <p:nvSpPr>
          <p:cNvPr id="4" name="TextBox 3"/>
          <p:cNvSpPr txBox="1"/>
          <p:nvPr/>
        </p:nvSpPr>
        <p:spPr>
          <a:xfrm>
            <a:off x="179512" y="1052736"/>
            <a:ext cx="8507288" cy="830997"/>
          </a:xfrm>
          <a:prstGeom prst="rect">
            <a:avLst/>
          </a:prstGeom>
          <a:noFill/>
        </p:spPr>
        <p:txBody>
          <a:bodyPr wrap="square" rtlCol="0">
            <a:spAutoFit/>
          </a:bodyPr>
          <a:lstStyle/>
          <a:p>
            <a:r>
              <a:rPr lang="en-GB" sz="2400" b="1" dirty="0"/>
              <a:t>Measures taken by low-income households to make ends meet in the last 12 months*</a:t>
            </a:r>
          </a:p>
        </p:txBody>
      </p:sp>
      <p:sp>
        <p:nvSpPr>
          <p:cNvPr id="5" name="TextBox 4"/>
          <p:cNvSpPr txBox="1"/>
          <p:nvPr/>
        </p:nvSpPr>
        <p:spPr>
          <a:xfrm>
            <a:off x="6012160" y="6237312"/>
            <a:ext cx="2448272" cy="369332"/>
          </a:xfrm>
          <a:prstGeom prst="rect">
            <a:avLst/>
          </a:prstGeom>
          <a:noFill/>
        </p:spPr>
        <p:txBody>
          <a:bodyPr wrap="square" rtlCol="0">
            <a:spAutoFit/>
          </a:bodyPr>
          <a:lstStyle/>
          <a:p>
            <a:r>
              <a:rPr lang="en-GB" dirty="0"/>
              <a:t>*(Anderson et al, 2010)</a:t>
            </a:r>
          </a:p>
        </p:txBody>
      </p:sp>
      <p:sp>
        <p:nvSpPr>
          <p:cNvPr id="6" name="TextBox 5"/>
          <p:cNvSpPr txBox="1"/>
          <p:nvPr/>
        </p:nvSpPr>
        <p:spPr>
          <a:xfrm>
            <a:off x="179512" y="1916832"/>
            <a:ext cx="8640960" cy="4154984"/>
          </a:xfrm>
          <a:prstGeom prst="rect">
            <a:avLst/>
          </a:prstGeom>
          <a:noFill/>
        </p:spPr>
        <p:txBody>
          <a:bodyPr wrap="square" rtlCol="0">
            <a:spAutoFit/>
          </a:bodyPr>
          <a:lstStyle/>
          <a:p>
            <a:r>
              <a:rPr lang="en-GB" sz="2400" dirty="0"/>
              <a:t>Cut back on spending on non-essentials 			36%</a:t>
            </a:r>
          </a:p>
          <a:p>
            <a:r>
              <a:rPr lang="en-GB" sz="2400" dirty="0"/>
              <a:t>Cut back on spending on food 				35%</a:t>
            </a:r>
          </a:p>
          <a:p>
            <a:r>
              <a:rPr lang="en-GB" sz="2400" dirty="0"/>
              <a:t>Cut back on spending on heating 				32%</a:t>
            </a:r>
          </a:p>
          <a:p>
            <a:r>
              <a:rPr lang="en-GB" sz="2400" dirty="0"/>
              <a:t>Cut back on spending on other essentials 			24%</a:t>
            </a:r>
          </a:p>
          <a:p>
            <a:r>
              <a:rPr lang="en-GB" sz="2400" dirty="0"/>
              <a:t>Borrowed from friends/family or other individuals 		22%</a:t>
            </a:r>
          </a:p>
          <a:p>
            <a:r>
              <a:rPr lang="en-GB" sz="2400" dirty="0"/>
              <a:t>Used savings put aside for other things 			20%</a:t>
            </a:r>
          </a:p>
          <a:p>
            <a:r>
              <a:rPr lang="en-GB" sz="2400" dirty="0"/>
              <a:t>Sold possessions to raise extra cash 				15%</a:t>
            </a:r>
          </a:p>
          <a:p>
            <a:r>
              <a:rPr lang="en-GB" sz="2400" dirty="0"/>
              <a:t>Delayed making payments on money owed 			13%</a:t>
            </a:r>
          </a:p>
          <a:p>
            <a:r>
              <a:rPr lang="en-GB" sz="2400" dirty="0"/>
              <a:t>Increased the amount owed on a credit card or overdraft 	   5%</a:t>
            </a:r>
          </a:p>
          <a:p>
            <a:r>
              <a:rPr lang="en-GB" sz="2400" dirty="0"/>
              <a:t>Earned extra income by taking on more work or hours 	   5%</a:t>
            </a:r>
          </a:p>
          <a:p>
            <a:r>
              <a:rPr lang="en-GB" sz="2400" dirty="0"/>
              <a:t>Taken out new loans from commercial lenders 		   4%</a:t>
            </a:r>
          </a:p>
        </p:txBody>
      </p:sp>
      <p:sp>
        <p:nvSpPr>
          <p:cNvPr id="3" name="TextBox 2"/>
          <p:cNvSpPr txBox="1"/>
          <p:nvPr/>
        </p:nvSpPr>
        <p:spPr>
          <a:xfrm>
            <a:off x="2555776" y="6093296"/>
            <a:ext cx="2880320" cy="646331"/>
          </a:xfrm>
          <a:prstGeom prst="rect">
            <a:avLst/>
          </a:prstGeom>
          <a:noFill/>
        </p:spPr>
        <p:txBody>
          <a:bodyPr wrap="square" rtlCol="0">
            <a:spAutoFit/>
          </a:bodyPr>
          <a:lstStyle/>
          <a:p>
            <a:r>
              <a:rPr lang="en-GB" dirty="0"/>
              <a:t>N.B. Many households took more than one measure.</a:t>
            </a:r>
          </a:p>
        </p:txBody>
      </p:sp>
    </p:spTree>
    <p:extLst>
      <p:ext uri="{BB962C8B-B14F-4D97-AF65-F5344CB8AC3E}">
        <p14:creationId xmlns:p14="http://schemas.microsoft.com/office/powerpoint/2010/main" val="424942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Fuel Poverty - Causes</a:t>
            </a:r>
          </a:p>
        </p:txBody>
      </p:sp>
      <p:sp>
        <p:nvSpPr>
          <p:cNvPr id="3" name="TextBox 2"/>
          <p:cNvSpPr txBox="1"/>
          <p:nvPr/>
        </p:nvSpPr>
        <p:spPr>
          <a:xfrm>
            <a:off x="683568" y="1340768"/>
            <a:ext cx="7632848" cy="2246769"/>
          </a:xfrm>
          <a:prstGeom prst="rect">
            <a:avLst/>
          </a:prstGeom>
          <a:noFill/>
        </p:spPr>
        <p:txBody>
          <a:bodyPr wrap="square" rtlCol="0">
            <a:spAutoFit/>
          </a:bodyPr>
          <a:lstStyle/>
          <a:p>
            <a:pPr algn="ctr"/>
            <a:r>
              <a:rPr lang="en-GB" sz="2800" i="1" dirty="0"/>
              <a:t>Given what we have already seen in the videos, can you identify the causes of fuel poverty?</a:t>
            </a:r>
          </a:p>
          <a:p>
            <a:pPr algn="ctr"/>
            <a:endParaRPr lang="en-GB" sz="2800" i="1" dirty="0"/>
          </a:p>
          <a:p>
            <a:pPr algn="ctr"/>
            <a:r>
              <a:rPr lang="en-GB" sz="2800" i="1" dirty="0" smtClean="0"/>
              <a:t>Take some time to consider this and </a:t>
            </a:r>
            <a:r>
              <a:rPr lang="en-GB" sz="2800" i="1" dirty="0"/>
              <a:t>then share your </a:t>
            </a:r>
            <a:r>
              <a:rPr lang="en-GB" sz="2800" i="1" dirty="0" smtClean="0"/>
              <a:t>thoughts using the Chat facility in Teams.</a:t>
            </a:r>
            <a:endParaRPr lang="en-GB" sz="2800" i="1"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825818" y="3842435"/>
            <a:ext cx="1348346" cy="1348346"/>
          </a:xfrm>
          <a:prstGeom prst="rect">
            <a:avLst/>
          </a:prstGeom>
        </p:spPr>
      </p:pic>
    </p:spTree>
    <p:extLst>
      <p:ext uri="{BB962C8B-B14F-4D97-AF65-F5344CB8AC3E}">
        <p14:creationId xmlns:p14="http://schemas.microsoft.com/office/powerpoint/2010/main" val="2548463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67504" y="84671"/>
            <a:ext cx="8229600" cy="82404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Fuel Poverty - Causes</a:t>
            </a:r>
            <a:endParaRPr lang="en-GB" b="1" dirty="0"/>
          </a:p>
        </p:txBody>
      </p:sp>
      <p:sp>
        <p:nvSpPr>
          <p:cNvPr id="3" name="TextBox 2"/>
          <p:cNvSpPr txBox="1"/>
          <p:nvPr/>
        </p:nvSpPr>
        <p:spPr>
          <a:xfrm>
            <a:off x="395536" y="1124744"/>
            <a:ext cx="6336704" cy="523220"/>
          </a:xfrm>
          <a:prstGeom prst="rect">
            <a:avLst/>
          </a:prstGeom>
          <a:noFill/>
        </p:spPr>
        <p:txBody>
          <a:bodyPr wrap="square" rtlCol="0">
            <a:spAutoFit/>
          </a:bodyPr>
          <a:lstStyle/>
          <a:p>
            <a:r>
              <a:rPr lang="en-GB" sz="2800" b="1" dirty="0"/>
              <a:t>Three main causes of fuel poverty:</a:t>
            </a:r>
          </a:p>
        </p:txBody>
      </p:sp>
      <p:sp>
        <p:nvSpPr>
          <p:cNvPr id="4" name="TextBox 3"/>
          <p:cNvSpPr txBox="1"/>
          <p:nvPr/>
        </p:nvSpPr>
        <p:spPr>
          <a:xfrm>
            <a:off x="1043608" y="1844824"/>
            <a:ext cx="7453496" cy="3847207"/>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b="1" dirty="0"/>
              <a:t>Low income – </a:t>
            </a:r>
            <a:r>
              <a:rPr lang="en-GB" sz="2800" dirty="0"/>
              <a:t>households on a low income will pay a greater percentage of their disposable income on fuel</a:t>
            </a:r>
          </a:p>
          <a:p>
            <a:pPr marL="514350" indent="-514350">
              <a:spcBef>
                <a:spcPts val="600"/>
              </a:spcBef>
              <a:spcAft>
                <a:spcPts val="600"/>
              </a:spcAft>
              <a:buFont typeface="+mj-lt"/>
              <a:buAutoNum type="arabicPeriod"/>
            </a:pPr>
            <a:r>
              <a:rPr lang="en-GB" sz="2800" b="1" dirty="0"/>
              <a:t>Fuel prices – </a:t>
            </a:r>
            <a:r>
              <a:rPr lang="en-GB" sz="2800" dirty="0"/>
              <a:t>rises in fuel prices will automatically have a greater effect on those with lower income</a:t>
            </a:r>
          </a:p>
          <a:p>
            <a:pPr marL="514350" indent="-514350">
              <a:spcBef>
                <a:spcPts val="600"/>
              </a:spcBef>
              <a:spcAft>
                <a:spcPts val="600"/>
              </a:spcAft>
              <a:buFont typeface="+mj-lt"/>
              <a:buAutoNum type="arabicPeriod"/>
            </a:pPr>
            <a:r>
              <a:rPr lang="en-GB" sz="2800" b="1" dirty="0"/>
              <a:t>Energy efficiency – </a:t>
            </a:r>
            <a:r>
              <a:rPr lang="en-GB" sz="2800" dirty="0"/>
              <a:t>poor energy efficiency leads to higher fuel bills</a:t>
            </a:r>
            <a:endParaRPr lang="en-GB" sz="2800" b="1" dirty="0"/>
          </a:p>
        </p:txBody>
      </p:sp>
    </p:spTree>
    <p:extLst>
      <p:ext uri="{BB962C8B-B14F-4D97-AF65-F5344CB8AC3E}">
        <p14:creationId xmlns:p14="http://schemas.microsoft.com/office/powerpoint/2010/main" val="3219512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7504" y="84671"/>
            <a:ext cx="8229600" cy="824049"/>
          </a:xfrm>
        </p:spPr>
        <p:txBody>
          <a:bodyPr>
            <a:normAutofit/>
          </a:bodyPr>
          <a:lstStyle/>
          <a:p>
            <a:r>
              <a:rPr lang="en-GB" b="1" dirty="0"/>
              <a:t>Fuel Poverty - Causes</a:t>
            </a:r>
          </a:p>
        </p:txBody>
      </p:sp>
      <p:sp>
        <p:nvSpPr>
          <p:cNvPr id="2" name="TextBox 1"/>
          <p:cNvSpPr txBox="1"/>
          <p:nvPr/>
        </p:nvSpPr>
        <p:spPr>
          <a:xfrm>
            <a:off x="714400" y="1057667"/>
            <a:ext cx="4690864" cy="523220"/>
          </a:xfrm>
          <a:prstGeom prst="rect">
            <a:avLst/>
          </a:prstGeom>
          <a:noFill/>
        </p:spPr>
        <p:txBody>
          <a:bodyPr wrap="square" rtlCol="0">
            <a:spAutoFit/>
          </a:bodyPr>
          <a:lstStyle/>
          <a:p>
            <a:r>
              <a:rPr lang="en-GB" sz="2800" b="1" dirty="0"/>
              <a:t>Low Income &amp; Fuel Costs</a:t>
            </a:r>
          </a:p>
        </p:txBody>
      </p:sp>
      <p:sp>
        <p:nvSpPr>
          <p:cNvPr id="4" name="TextBox 3"/>
          <p:cNvSpPr txBox="1"/>
          <p:nvPr/>
        </p:nvSpPr>
        <p:spPr>
          <a:xfrm>
            <a:off x="346922" y="1916832"/>
            <a:ext cx="8496944" cy="3108543"/>
          </a:xfrm>
          <a:prstGeom prst="rect">
            <a:avLst/>
          </a:prstGeom>
          <a:noFill/>
        </p:spPr>
        <p:txBody>
          <a:bodyPr wrap="square" rtlCol="0">
            <a:spAutoFit/>
          </a:bodyPr>
          <a:lstStyle/>
          <a:p>
            <a:r>
              <a:rPr lang="en-GB" sz="2800" dirty="0"/>
              <a:t>In 2014, the poorest fifth of UK households spent 11% (£88 a month) of their disposable income on household energy. This compares with the richest fifth for whom the figure was 2% (£144 a month). For both groups this was a reduced proportion compared with 2013 but in general their proportion of disposable income spent on household energy has increased over the past decade.</a:t>
            </a:r>
          </a:p>
        </p:txBody>
      </p:sp>
      <p:sp>
        <p:nvSpPr>
          <p:cNvPr id="5" name="TextBox 4"/>
          <p:cNvSpPr txBox="1"/>
          <p:nvPr/>
        </p:nvSpPr>
        <p:spPr>
          <a:xfrm>
            <a:off x="3635896" y="5229200"/>
            <a:ext cx="5184576" cy="461665"/>
          </a:xfrm>
          <a:prstGeom prst="rect">
            <a:avLst/>
          </a:prstGeom>
          <a:noFill/>
        </p:spPr>
        <p:txBody>
          <a:bodyPr wrap="square" rtlCol="0">
            <a:spAutoFit/>
          </a:bodyPr>
          <a:lstStyle/>
          <a:p>
            <a:r>
              <a:rPr lang="en-GB" sz="2400" dirty="0"/>
              <a:t>(Office of National Statistics, May 2016)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09919" y="208535"/>
            <a:ext cx="7554383" cy="6674632"/>
          </a:xfrm>
          <a:prstGeom prst="rect">
            <a:avLst/>
          </a:prstGeom>
        </p:spPr>
      </p:pic>
    </p:spTree>
    <p:extLst>
      <p:ext uri="{BB962C8B-B14F-4D97-AF65-F5344CB8AC3E}">
        <p14:creationId xmlns:p14="http://schemas.microsoft.com/office/powerpoint/2010/main" val="2857967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67504" y="84671"/>
            <a:ext cx="8229600" cy="82404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Fuel Poverty - Causes</a:t>
            </a:r>
          </a:p>
        </p:txBody>
      </p:sp>
      <p:sp>
        <p:nvSpPr>
          <p:cNvPr id="3" name="TextBox 2"/>
          <p:cNvSpPr txBox="1"/>
          <p:nvPr/>
        </p:nvSpPr>
        <p:spPr>
          <a:xfrm>
            <a:off x="395536" y="836712"/>
            <a:ext cx="4690864" cy="523220"/>
          </a:xfrm>
          <a:prstGeom prst="rect">
            <a:avLst/>
          </a:prstGeom>
          <a:noFill/>
        </p:spPr>
        <p:txBody>
          <a:bodyPr wrap="square" rtlCol="0">
            <a:spAutoFit/>
          </a:bodyPr>
          <a:lstStyle/>
          <a:p>
            <a:r>
              <a:rPr lang="en-GB" sz="2800" b="1" dirty="0"/>
              <a:t>Low Income &amp; Fuel Costs</a:t>
            </a:r>
          </a:p>
        </p:txBody>
      </p:sp>
      <p:sp>
        <p:nvSpPr>
          <p:cNvPr id="5" name="TextBox 4"/>
          <p:cNvSpPr txBox="1"/>
          <p:nvPr/>
        </p:nvSpPr>
        <p:spPr>
          <a:xfrm>
            <a:off x="693700" y="1484784"/>
            <a:ext cx="8126771" cy="4632037"/>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GB" sz="2800" dirty="0"/>
              <a:t>Low income households often have card or meter payments which are more expensive than ‘bulk purchase’ methods such as Direct Debit</a:t>
            </a:r>
          </a:p>
          <a:p>
            <a:pPr marL="457200" indent="-457200">
              <a:spcBef>
                <a:spcPts val="600"/>
              </a:spcBef>
              <a:buFont typeface="Arial" panose="020B0604020202020204" pitchFamily="34" charset="0"/>
              <a:buChar char="•"/>
            </a:pPr>
            <a:r>
              <a:rPr lang="en-GB" sz="2800" dirty="0"/>
              <a:t>Card and meter payments are often fixed at a higher tariff than other more competitive methods of payment</a:t>
            </a:r>
          </a:p>
          <a:p>
            <a:pPr marL="457200" indent="-457200">
              <a:spcBef>
                <a:spcPts val="600"/>
              </a:spcBef>
              <a:buFont typeface="Arial" panose="020B0604020202020204" pitchFamily="34" charset="0"/>
              <a:buChar char="•"/>
            </a:pPr>
            <a:r>
              <a:rPr lang="en-GB" sz="2800" dirty="0"/>
              <a:t>Those on low income are often unaware that they can switch provider for a cheaper tariff</a:t>
            </a:r>
          </a:p>
          <a:p>
            <a:pPr marL="457200" indent="-457200">
              <a:spcBef>
                <a:spcPts val="600"/>
              </a:spcBef>
              <a:buFont typeface="Arial" panose="020B0604020202020204" pitchFamily="34" charset="0"/>
              <a:buChar char="•"/>
            </a:pPr>
            <a:r>
              <a:rPr lang="en-GB" sz="2800" dirty="0"/>
              <a:t>Lack of access to IT makes switching much more difficult</a:t>
            </a:r>
          </a:p>
        </p:txBody>
      </p:sp>
    </p:spTree>
    <p:extLst>
      <p:ext uri="{BB962C8B-B14F-4D97-AF65-F5344CB8AC3E}">
        <p14:creationId xmlns:p14="http://schemas.microsoft.com/office/powerpoint/2010/main" val="49115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600" b="1" dirty="0" smtClean="0"/>
              <a:t>The latest available estimates for Wales</a:t>
            </a:r>
            <a:endParaRPr lang="en-GB" sz="36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1880" y="1196752"/>
            <a:ext cx="2285714" cy="2285714"/>
          </a:xfrm>
          <a:prstGeom prst="rect">
            <a:avLst/>
          </a:prstGeom>
        </p:spPr>
      </p:pic>
      <p:sp>
        <p:nvSpPr>
          <p:cNvPr id="4" name="TextBox 3"/>
          <p:cNvSpPr txBox="1"/>
          <p:nvPr/>
        </p:nvSpPr>
        <p:spPr>
          <a:xfrm>
            <a:off x="1547664" y="3717032"/>
            <a:ext cx="6552728" cy="923330"/>
          </a:xfrm>
          <a:prstGeom prst="rect">
            <a:avLst/>
          </a:prstGeom>
          <a:noFill/>
        </p:spPr>
        <p:txBody>
          <a:bodyPr wrap="square" rtlCol="0">
            <a:spAutoFit/>
          </a:bodyPr>
          <a:lstStyle/>
          <a:p>
            <a:pPr algn="ctr"/>
            <a:r>
              <a:rPr lang="en-GB" dirty="0" smtClean="0"/>
              <a:t>Fuel Poverty Estimates for Wales (2019)</a:t>
            </a:r>
          </a:p>
          <a:p>
            <a:pPr algn="ctr"/>
            <a:r>
              <a:rPr lang="en-GB" dirty="0">
                <a:hlinkClick r:id="rId3"/>
              </a:rPr>
              <a:t>https://</a:t>
            </a:r>
            <a:r>
              <a:rPr lang="en-GB" dirty="0" smtClean="0">
                <a:hlinkClick r:id="rId3"/>
              </a:rPr>
              <a:t>gov.wales/sites/default/files/statistics-and-research/2019-09/fuel-poverty-estimates-wales-2018-020.pdf</a:t>
            </a:r>
            <a:r>
              <a:rPr lang="en-GB" dirty="0" smtClean="0"/>
              <a:t> </a:t>
            </a:r>
            <a:endParaRPr lang="en-GB" dirty="0"/>
          </a:p>
        </p:txBody>
      </p:sp>
    </p:spTree>
    <p:extLst>
      <p:ext uri="{BB962C8B-B14F-4D97-AF65-F5344CB8AC3E}">
        <p14:creationId xmlns:p14="http://schemas.microsoft.com/office/powerpoint/2010/main" val="94676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67504" y="84671"/>
            <a:ext cx="8229600" cy="82404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Fuel Poverty - Causes</a:t>
            </a:r>
          </a:p>
        </p:txBody>
      </p:sp>
      <p:sp>
        <p:nvSpPr>
          <p:cNvPr id="3" name="TextBox 2"/>
          <p:cNvSpPr txBox="1"/>
          <p:nvPr/>
        </p:nvSpPr>
        <p:spPr>
          <a:xfrm>
            <a:off x="395536" y="1177588"/>
            <a:ext cx="4690864" cy="523220"/>
          </a:xfrm>
          <a:prstGeom prst="rect">
            <a:avLst/>
          </a:prstGeom>
          <a:noFill/>
        </p:spPr>
        <p:txBody>
          <a:bodyPr wrap="square" rtlCol="0">
            <a:spAutoFit/>
          </a:bodyPr>
          <a:lstStyle/>
          <a:p>
            <a:r>
              <a:rPr lang="en-GB" sz="2800" b="1" dirty="0"/>
              <a:t>Poor Energy Efficiency</a:t>
            </a:r>
          </a:p>
        </p:txBody>
      </p:sp>
      <p:sp>
        <p:nvSpPr>
          <p:cNvPr id="5" name="TextBox 4"/>
          <p:cNvSpPr txBox="1"/>
          <p:nvPr/>
        </p:nvSpPr>
        <p:spPr>
          <a:xfrm>
            <a:off x="1043608" y="1976641"/>
            <a:ext cx="7453496" cy="3108543"/>
          </a:xfrm>
          <a:prstGeom prst="rect">
            <a:avLst/>
          </a:prstGeom>
          <a:noFill/>
        </p:spPr>
        <p:txBody>
          <a:bodyPr wrap="square" rtlCol="0">
            <a:spAutoFit/>
          </a:bodyPr>
          <a:lstStyle/>
          <a:p>
            <a:r>
              <a:rPr lang="en-GB" sz="2800" dirty="0"/>
              <a:t>There are two basic reasons that lower income households are energy inefficient:</a:t>
            </a:r>
          </a:p>
          <a:p>
            <a:endParaRPr lang="en-GB" sz="2800" dirty="0"/>
          </a:p>
          <a:p>
            <a:pPr marL="514350" indent="-514350">
              <a:buFont typeface="+mj-lt"/>
              <a:buAutoNum type="arabicPeriod"/>
            </a:pPr>
            <a:r>
              <a:rPr lang="en-GB" sz="2800" dirty="0"/>
              <a:t>Poor insulation leads to higher heating costs</a:t>
            </a:r>
          </a:p>
          <a:p>
            <a:pPr marL="514350" indent="-514350">
              <a:buFont typeface="+mj-lt"/>
              <a:buAutoNum type="arabicPeriod"/>
            </a:pPr>
            <a:endParaRPr lang="en-GB" sz="2800" dirty="0"/>
          </a:p>
          <a:p>
            <a:pPr marL="514350" indent="-514350">
              <a:buFont typeface="+mj-lt"/>
              <a:buAutoNum type="arabicPeriod"/>
            </a:pPr>
            <a:r>
              <a:rPr lang="en-GB" sz="2800" dirty="0"/>
              <a:t>Energy efficient appliances are often more expensive to buy</a:t>
            </a:r>
          </a:p>
        </p:txBody>
      </p:sp>
    </p:spTree>
    <p:extLst>
      <p:ext uri="{BB962C8B-B14F-4D97-AF65-F5344CB8AC3E}">
        <p14:creationId xmlns:p14="http://schemas.microsoft.com/office/powerpoint/2010/main" val="36880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67504" y="84671"/>
            <a:ext cx="8229600" cy="82404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Fuel Poverty - Causes</a:t>
            </a:r>
          </a:p>
        </p:txBody>
      </p:sp>
      <p:graphicFrame>
        <p:nvGraphicFramePr>
          <p:cNvPr id="6" name="Object 4" descr="Typical Energy Losses from a House"/>
          <p:cNvGraphicFramePr>
            <a:graphicFrameLocks noChangeAspect="1"/>
          </p:cNvGraphicFramePr>
          <p:nvPr>
            <p:extLst>
              <p:ext uri="{D42A27DB-BD31-4B8C-83A1-F6EECF244321}">
                <p14:modId xmlns:p14="http://schemas.microsoft.com/office/powerpoint/2010/main" val="4202183029"/>
              </p:ext>
            </p:extLst>
          </p:nvPr>
        </p:nvGraphicFramePr>
        <p:xfrm>
          <a:off x="1979712" y="908720"/>
          <a:ext cx="5019435" cy="5085780"/>
        </p:xfrm>
        <a:graphic>
          <a:graphicData uri="http://schemas.openxmlformats.org/presentationml/2006/ole">
            <mc:AlternateContent xmlns:mc="http://schemas.openxmlformats.org/markup-compatibility/2006">
              <mc:Choice xmlns:v="urn:schemas-microsoft-com:vml" Requires="v">
                <p:oleObj spid="_x0000_s3087" name="Picture" r:id="rId3" imgW="2584704" imgH="2775204" progId="Word.Picture.8">
                  <p:embed/>
                </p:oleObj>
              </mc:Choice>
              <mc:Fallback>
                <p:oleObj name="Picture" r:id="rId3" imgW="2584704" imgH="2775204" progId="Word.Pictur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9712" y="908720"/>
                        <a:ext cx="5019435" cy="5085780"/>
                      </a:xfrm>
                      <a:prstGeom prst="rect">
                        <a:avLst/>
                      </a:prstGeom>
                      <a:noFill/>
                      <a:ln>
                        <a:noFill/>
                      </a:ln>
                    </p:spPr>
                  </p:pic>
                </p:oleObj>
              </mc:Fallback>
            </mc:AlternateContent>
          </a:graphicData>
        </a:graphic>
      </p:graphicFrame>
      <p:sp>
        <p:nvSpPr>
          <p:cNvPr id="7" name="Text Box 5"/>
          <p:cNvSpPr txBox="1">
            <a:spLocks noChangeArrowheads="1"/>
          </p:cNvSpPr>
          <p:nvPr/>
        </p:nvSpPr>
        <p:spPr bwMode="auto">
          <a:xfrm rot="10800000" flipV="1">
            <a:off x="6228184" y="6165304"/>
            <a:ext cx="2792413" cy="4699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04306" tIns="52153" rIns="104306" bIns="52153">
            <a:spAutoFit/>
          </a:bodyPr>
          <a:lstStyle>
            <a:lvl1pPr defTabSz="1042988"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defTabSz="1042988"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defTabSz="1042988"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defTabSz="1042988"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defTabSz="1042988"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1042988"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1042988"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1042988"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1042988"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eaLnBrk="1" hangingPunct="1">
              <a:lnSpc>
                <a:spcPct val="100000"/>
              </a:lnSpc>
              <a:spcBef>
                <a:spcPct val="50000"/>
              </a:spcBef>
              <a:buClrTx/>
              <a:buSzTx/>
              <a:buFontTx/>
              <a:buNone/>
            </a:pPr>
            <a:r>
              <a:rPr lang="en-GB" altLang="en-US" sz="1200" b="1" dirty="0">
                <a:cs typeface="Times New Roman" pitchFamily="18" charset="0"/>
              </a:rPr>
              <a:t>Image courtesy of Burnley Borough Council</a:t>
            </a:r>
            <a:r>
              <a:rPr lang="en-US" altLang="en-US" sz="1200" b="1" dirty="0">
                <a:cs typeface="Times New Roman" pitchFamily="18" charset="0"/>
              </a:rPr>
              <a:t> </a:t>
            </a:r>
          </a:p>
        </p:txBody>
      </p:sp>
    </p:spTree>
    <p:extLst>
      <p:ext uri="{BB962C8B-B14F-4D97-AF65-F5344CB8AC3E}">
        <p14:creationId xmlns:p14="http://schemas.microsoft.com/office/powerpoint/2010/main" val="105519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67504" y="84671"/>
            <a:ext cx="8229600" cy="824049"/>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Fuel Poverty – Short Term Solutions</a:t>
            </a:r>
          </a:p>
        </p:txBody>
      </p:sp>
      <p:sp>
        <p:nvSpPr>
          <p:cNvPr id="4" name="TextBox 3"/>
          <p:cNvSpPr txBox="1"/>
          <p:nvPr/>
        </p:nvSpPr>
        <p:spPr>
          <a:xfrm>
            <a:off x="467544" y="980728"/>
            <a:ext cx="4690864" cy="523220"/>
          </a:xfrm>
          <a:prstGeom prst="rect">
            <a:avLst/>
          </a:prstGeom>
          <a:noFill/>
        </p:spPr>
        <p:txBody>
          <a:bodyPr wrap="square" rtlCol="0">
            <a:spAutoFit/>
          </a:bodyPr>
          <a:lstStyle/>
          <a:p>
            <a:r>
              <a:rPr lang="en-GB" sz="2800" b="1" dirty="0"/>
              <a:t>Low Income &amp; Fuel Costs</a:t>
            </a:r>
          </a:p>
        </p:txBody>
      </p:sp>
      <p:sp>
        <p:nvSpPr>
          <p:cNvPr id="5" name="TextBox 4"/>
          <p:cNvSpPr txBox="1"/>
          <p:nvPr/>
        </p:nvSpPr>
        <p:spPr>
          <a:xfrm>
            <a:off x="179512" y="1700808"/>
            <a:ext cx="8856984"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Warm Home Discount Scheme – for </a:t>
            </a:r>
            <a:r>
              <a:rPr lang="en-GB" sz="2800" dirty="0" smtClean="0"/>
              <a:t>2020-21 </a:t>
            </a:r>
            <a:r>
              <a:rPr lang="en-GB" sz="2800" dirty="0"/>
              <a:t>a one off discount of £140 on electricity bills for low income households (funded by suppliers</a:t>
            </a:r>
            <a:r>
              <a:rPr lang="en-GB" sz="2800" dirty="0" smtClean="0"/>
              <a:t>) (N.B. this is the same amount as in 2016/7)</a:t>
            </a:r>
            <a:endParaRPr lang="en-GB" sz="2800" dirty="0"/>
          </a:p>
          <a:p>
            <a:pPr marL="457200" indent="-457200">
              <a:spcBef>
                <a:spcPts val="600"/>
              </a:spcBef>
              <a:spcAft>
                <a:spcPts val="600"/>
              </a:spcAft>
              <a:buFont typeface="Arial" panose="020B0604020202020204" pitchFamily="34" charset="0"/>
              <a:buChar char="•"/>
            </a:pPr>
            <a:r>
              <a:rPr lang="en-GB" sz="2800" dirty="0"/>
              <a:t>Cold Weather Payment - £25 per week if the forecast temperature is 0</a:t>
            </a:r>
            <a:r>
              <a:rPr lang="en-GB" sz="2800" dirty="0">
                <a:latin typeface="Calibri" panose="020F0502020204030204" pitchFamily="34" charset="0"/>
              </a:rPr>
              <a:t>° or below for </a:t>
            </a:r>
            <a:r>
              <a:rPr lang="en-GB" sz="2800" u="sng" dirty="0">
                <a:latin typeface="Calibri" panose="020F0502020204030204" pitchFamily="34" charset="0"/>
              </a:rPr>
              <a:t>7 consecutive days</a:t>
            </a:r>
            <a:r>
              <a:rPr lang="en-GB" sz="2800" dirty="0">
                <a:latin typeface="Calibri" panose="020F0502020204030204" pitchFamily="34" charset="0"/>
              </a:rPr>
              <a:t> (for those on certain benefits)</a:t>
            </a:r>
          </a:p>
          <a:p>
            <a:pPr marL="457200" indent="-457200">
              <a:spcBef>
                <a:spcPts val="600"/>
              </a:spcBef>
              <a:spcAft>
                <a:spcPts val="600"/>
              </a:spcAft>
              <a:buFont typeface="Arial" panose="020B0604020202020204" pitchFamily="34" charset="0"/>
              <a:buChar char="•"/>
            </a:pPr>
            <a:r>
              <a:rPr lang="en-GB" sz="2800" dirty="0">
                <a:latin typeface="Calibri" panose="020F0502020204030204" pitchFamily="34" charset="0"/>
              </a:rPr>
              <a:t>Winter Fuel Payment - £100-£300 payment for pensioners</a:t>
            </a:r>
            <a:endParaRPr lang="en-GB" sz="2800" dirty="0"/>
          </a:p>
        </p:txBody>
      </p:sp>
      <p:sp>
        <p:nvSpPr>
          <p:cNvPr id="6" name="TextBox 5"/>
          <p:cNvSpPr txBox="1"/>
          <p:nvPr/>
        </p:nvSpPr>
        <p:spPr>
          <a:xfrm>
            <a:off x="4716016" y="6021288"/>
            <a:ext cx="3528392" cy="461665"/>
          </a:xfrm>
          <a:prstGeom prst="rect">
            <a:avLst/>
          </a:prstGeom>
          <a:noFill/>
        </p:spPr>
        <p:txBody>
          <a:bodyPr wrap="square" rtlCol="0">
            <a:spAutoFit/>
          </a:bodyPr>
          <a:lstStyle/>
          <a:p>
            <a:r>
              <a:rPr lang="en-GB" sz="2400" dirty="0"/>
              <a:t>Source: UK Government</a:t>
            </a:r>
          </a:p>
        </p:txBody>
      </p:sp>
    </p:spTree>
    <p:extLst>
      <p:ext uri="{BB962C8B-B14F-4D97-AF65-F5344CB8AC3E}">
        <p14:creationId xmlns:p14="http://schemas.microsoft.com/office/powerpoint/2010/main" val="363427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1427067"/>
            <a:ext cx="8229600" cy="4525963"/>
          </a:xfrm>
        </p:spPr>
        <p:txBody>
          <a:bodyPr>
            <a:normAutofit fontScale="92500" lnSpcReduction="10000"/>
          </a:bodyPr>
          <a:lstStyle/>
          <a:p>
            <a:r>
              <a:rPr lang="en-US" altLang="en-US" dirty="0"/>
              <a:t>Energy efficiency measures in conventional properties:</a:t>
            </a:r>
          </a:p>
          <a:p>
            <a:pPr lvl="1"/>
            <a:r>
              <a:rPr lang="en-US" altLang="en-US" dirty="0"/>
              <a:t>Cavity wall insulation</a:t>
            </a:r>
          </a:p>
          <a:p>
            <a:pPr lvl="1"/>
            <a:r>
              <a:rPr lang="en-US" altLang="en-US" dirty="0"/>
              <a:t>Loft insulation</a:t>
            </a:r>
          </a:p>
          <a:p>
            <a:pPr lvl="1"/>
            <a:r>
              <a:rPr lang="en-US" altLang="en-US" dirty="0"/>
              <a:t>Draught proofing</a:t>
            </a:r>
          </a:p>
          <a:p>
            <a:pPr lvl="1"/>
            <a:r>
              <a:rPr lang="en-US" altLang="en-US" dirty="0"/>
              <a:t>Double/secondary glazing</a:t>
            </a:r>
          </a:p>
          <a:p>
            <a:pPr lvl="1"/>
            <a:r>
              <a:rPr lang="en-US" altLang="en-US" dirty="0"/>
              <a:t>High efficiency boilers and controls</a:t>
            </a:r>
            <a:endParaRPr lang="en-GB" altLang="en-US" dirty="0"/>
          </a:p>
          <a:p>
            <a:r>
              <a:rPr lang="en-US" altLang="en-US" dirty="0"/>
              <a:t>Energy efficiency measures in hard to treat properties:</a:t>
            </a:r>
          </a:p>
          <a:p>
            <a:pPr lvl="1"/>
            <a:r>
              <a:rPr lang="en-US" altLang="en-US" dirty="0"/>
              <a:t>Solid wall insulation (internal/external)</a:t>
            </a:r>
          </a:p>
        </p:txBody>
      </p:sp>
      <p:sp>
        <p:nvSpPr>
          <p:cNvPr id="7" name="Title 2"/>
          <p:cNvSpPr txBox="1">
            <a:spLocks/>
          </p:cNvSpPr>
          <p:nvPr/>
        </p:nvSpPr>
        <p:spPr>
          <a:xfrm>
            <a:off x="267504" y="84671"/>
            <a:ext cx="8229600" cy="82404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Fuel Poverty – Solutions</a:t>
            </a:r>
          </a:p>
        </p:txBody>
      </p:sp>
      <p:sp>
        <p:nvSpPr>
          <p:cNvPr id="8" name="TextBox 7"/>
          <p:cNvSpPr txBox="1"/>
          <p:nvPr/>
        </p:nvSpPr>
        <p:spPr>
          <a:xfrm>
            <a:off x="267504" y="900084"/>
            <a:ext cx="4690864" cy="523220"/>
          </a:xfrm>
          <a:prstGeom prst="rect">
            <a:avLst/>
          </a:prstGeom>
          <a:noFill/>
        </p:spPr>
        <p:txBody>
          <a:bodyPr wrap="square" rtlCol="0">
            <a:spAutoFit/>
          </a:bodyPr>
          <a:lstStyle/>
          <a:p>
            <a:r>
              <a:rPr lang="en-GB" sz="2800" b="1" dirty="0"/>
              <a:t>Energy Efficiency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384"/>
            <a:ext cx="8229600" cy="1143000"/>
          </a:xfrm>
        </p:spPr>
        <p:txBody>
          <a:bodyPr/>
          <a:lstStyle/>
          <a:p>
            <a:r>
              <a:rPr lang="en-GB" altLang="en-US" b="1" dirty="0"/>
              <a:t>Wales Fuel Poverty Strategy</a:t>
            </a:r>
          </a:p>
        </p:txBody>
      </p:sp>
      <p:sp>
        <p:nvSpPr>
          <p:cNvPr id="7171" name="Rectangle 3"/>
          <p:cNvSpPr>
            <a:spLocks noGrp="1" noChangeArrowheads="1"/>
          </p:cNvSpPr>
          <p:nvPr>
            <p:ph idx="1"/>
          </p:nvPr>
        </p:nvSpPr>
        <p:spPr>
          <a:xfrm>
            <a:off x="457200" y="1133330"/>
            <a:ext cx="8229600" cy="4525963"/>
          </a:xfrm>
        </p:spPr>
        <p:txBody>
          <a:bodyPr>
            <a:normAutofit fontScale="92500" lnSpcReduction="10000"/>
          </a:bodyPr>
          <a:lstStyle/>
          <a:p>
            <a:r>
              <a:rPr lang="en-GB" altLang="en-US" dirty="0"/>
              <a:t>UK Fuel Poverty Strategy 2001</a:t>
            </a:r>
          </a:p>
          <a:p>
            <a:r>
              <a:rPr lang="en-GB" altLang="en-US" dirty="0"/>
              <a:t>Fuel Poverty Commitment Wales 2003</a:t>
            </a:r>
          </a:p>
          <a:p>
            <a:r>
              <a:rPr lang="en-GB" altLang="en-US" dirty="0"/>
              <a:t>Wales Fuel Poverty Strategy 2010</a:t>
            </a:r>
          </a:p>
          <a:p>
            <a:r>
              <a:rPr lang="en-GB" altLang="en-US" dirty="0"/>
              <a:t>Targets to eradicate fuel poverty by 2010 (vulnerable households), 2012 (social housing) and 2018 (everyone)</a:t>
            </a:r>
          </a:p>
          <a:p>
            <a:r>
              <a:rPr lang="en-GB" altLang="en-US" dirty="0"/>
              <a:t>Main change was from HEES* to Nest**</a:t>
            </a:r>
          </a:p>
          <a:p>
            <a:r>
              <a:rPr lang="en-GB" altLang="en-US" dirty="0"/>
              <a:t>Awaiting Monitoring and Evaluation Plan</a:t>
            </a:r>
          </a:p>
          <a:p>
            <a:r>
              <a:rPr lang="en-GB" altLang="en-US" dirty="0"/>
              <a:t>Living in Wales – main source of data</a:t>
            </a:r>
          </a:p>
        </p:txBody>
      </p:sp>
      <p:sp>
        <p:nvSpPr>
          <p:cNvPr id="2" name="TextBox 1"/>
          <p:cNvSpPr txBox="1"/>
          <p:nvPr/>
        </p:nvSpPr>
        <p:spPr>
          <a:xfrm>
            <a:off x="2483768" y="5659293"/>
            <a:ext cx="5760640" cy="369332"/>
          </a:xfrm>
          <a:prstGeom prst="rect">
            <a:avLst/>
          </a:prstGeom>
          <a:noFill/>
        </p:spPr>
        <p:txBody>
          <a:bodyPr wrap="square" rtlCol="0">
            <a:spAutoFit/>
          </a:bodyPr>
          <a:lstStyle/>
          <a:p>
            <a:r>
              <a:rPr lang="en-GB" dirty="0"/>
              <a:t>*Home Energy Efficiency Scheme</a:t>
            </a:r>
          </a:p>
        </p:txBody>
      </p:sp>
      <p:sp>
        <p:nvSpPr>
          <p:cNvPr id="5" name="TextBox 4"/>
          <p:cNvSpPr txBox="1"/>
          <p:nvPr/>
        </p:nvSpPr>
        <p:spPr>
          <a:xfrm>
            <a:off x="2483768" y="6011996"/>
            <a:ext cx="5760640" cy="369332"/>
          </a:xfrm>
          <a:prstGeom prst="rect">
            <a:avLst/>
          </a:prstGeom>
          <a:noFill/>
        </p:spPr>
        <p:txBody>
          <a:bodyPr wrap="square" rtlCol="0">
            <a:spAutoFit/>
          </a:bodyPr>
          <a:lstStyle/>
          <a:p>
            <a:r>
              <a:rPr lang="en-GB" dirty="0"/>
              <a:t>**Nest: Making Homes Cosy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79512" y="274638"/>
            <a:ext cx="8507288" cy="634082"/>
          </a:xfrm>
        </p:spPr>
        <p:txBody>
          <a:bodyPr>
            <a:noAutofit/>
          </a:bodyPr>
          <a:lstStyle/>
          <a:p>
            <a:r>
              <a:rPr lang="en-GB" altLang="en-US" sz="3600" b="1" dirty="0"/>
              <a:t>Promoting Energy Efficiency</a:t>
            </a:r>
          </a:p>
        </p:txBody>
      </p:sp>
      <p:sp>
        <p:nvSpPr>
          <p:cNvPr id="11267" name="Rectangle 3"/>
          <p:cNvSpPr>
            <a:spLocks noGrp="1" noChangeArrowheads="1"/>
          </p:cNvSpPr>
          <p:nvPr>
            <p:ph idx="1"/>
          </p:nvPr>
        </p:nvSpPr>
        <p:spPr>
          <a:xfrm>
            <a:off x="179512" y="4437112"/>
            <a:ext cx="8229600" cy="1008112"/>
          </a:xfrm>
        </p:spPr>
        <p:txBody>
          <a:bodyPr>
            <a:normAutofit/>
          </a:bodyPr>
          <a:lstStyle/>
          <a:p>
            <a:r>
              <a:rPr lang="en-GB" altLang="en-US" sz="2400" dirty="0"/>
              <a:t>Landlord Energy Saving Allowance (UK)</a:t>
            </a:r>
          </a:p>
          <a:p>
            <a:pPr lvl="1"/>
            <a:r>
              <a:rPr lang="en-GB" altLang="en-US" sz="2400" dirty="0"/>
              <a:t>Tax rebate for energy efficiency measures in private </a:t>
            </a:r>
            <a:r>
              <a:rPr lang="en-GB" altLang="en-US" sz="2400" dirty="0" smtClean="0"/>
              <a:t>rental</a:t>
            </a:r>
            <a:endParaRPr lang="en-GB" altLang="en-US" sz="2400" dirty="0"/>
          </a:p>
        </p:txBody>
      </p:sp>
      <p:pic>
        <p:nvPicPr>
          <p:cNvPr id="2" name="Picture 1">
            <a:hlinkClick r:id="rId3"/>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275856" y="3361664"/>
            <a:ext cx="572458" cy="603826"/>
          </a:xfrm>
          <a:prstGeom prst="rect">
            <a:avLst/>
          </a:prstGeom>
        </p:spPr>
      </p:pic>
      <p:sp>
        <p:nvSpPr>
          <p:cNvPr id="3" name="TextBox 2"/>
          <p:cNvSpPr txBox="1"/>
          <p:nvPr/>
        </p:nvSpPr>
        <p:spPr>
          <a:xfrm>
            <a:off x="323528" y="1043680"/>
            <a:ext cx="7646620" cy="461665"/>
          </a:xfrm>
          <a:prstGeom prst="rect">
            <a:avLst/>
          </a:prstGeom>
          <a:noFill/>
        </p:spPr>
        <p:txBody>
          <a:bodyPr wrap="square" rtlCol="0">
            <a:spAutoFit/>
          </a:bodyPr>
          <a:lstStyle/>
          <a:p>
            <a:r>
              <a:rPr lang="en-GB" altLang="en-US" sz="2400" dirty="0"/>
              <a:t>Nest &amp; </a:t>
            </a:r>
            <a:r>
              <a:rPr lang="en-GB" altLang="en-US" sz="2400" dirty="0" err="1"/>
              <a:t>Arbed</a:t>
            </a:r>
            <a:r>
              <a:rPr lang="en-GB" altLang="en-US" sz="2400" dirty="0"/>
              <a:t> (Wales) - Welsh Government funded schemes</a:t>
            </a:r>
          </a:p>
        </p:txBody>
      </p:sp>
      <p:sp>
        <p:nvSpPr>
          <p:cNvPr id="4" name="TextBox 3"/>
          <p:cNvSpPr txBox="1"/>
          <p:nvPr/>
        </p:nvSpPr>
        <p:spPr>
          <a:xfrm>
            <a:off x="775590" y="1644499"/>
            <a:ext cx="7931224" cy="1569660"/>
          </a:xfrm>
          <a:prstGeom prst="rect">
            <a:avLst/>
          </a:prstGeom>
          <a:noFill/>
        </p:spPr>
        <p:txBody>
          <a:bodyPr wrap="square" rtlCol="0">
            <a:spAutoFit/>
          </a:bodyPr>
          <a:lstStyle/>
          <a:p>
            <a:r>
              <a:rPr lang="en-GB" altLang="en-US" sz="2400" dirty="0"/>
              <a:t>Nest - package of measures for householders with F/G rated property on means tested benefits.  One stop shop</a:t>
            </a:r>
          </a:p>
          <a:p>
            <a:r>
              <a:rPr lang="en-GB" altLang="en-US" sz="2400" dirty="0" err="1"/>
              <a:t>Arbed</a:t>
            </a:r>
            <a:r>
              <a:rPr lang="en-GB" altLang="en-US" sz="2400" dirty="0"/>
              <a:t> – Area based energy efficiency measures – funded through a range of sources</a:t>
            </a:r>
          </a:p>
        </p:txBody>
      </p:sp>
      <p:pic>
        <p:nvPicPr>
          <p:cNvPr id="5" name="Picture 4">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76064" y="3361664"/>
            <a:ext cx="611960" cy="611960"/>
          </a:xfrm>
          <a:prstGeom prst="rect">
            <a:avLst/>
          </a:prstGeom>
        </p:spPr>
      </p:pic>
      <p:pic>
        <p:nvPicPr>
          <p:cNvPr id="6" name="Picture 5">
            <a:hlinkClick r:id="rId7"/>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32905" y="4657771"/>
            <a:ext cx="566793" cy="5667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0" end="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267">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79512" y="274638"/>
            <a:ext cx="8507288" cy="634082"/>
          </a:xfrm>
        </p:spPr>
        <p:txBody>
          <a:bodyPr>
            <a:noAutofit/>
          </a:bodyPr>
          <a:lstStyle/>
          <a:p>
            <a:r>
              <a:rPr lang="en-GB" altLang="en-US" sz="3600" b="1" dirty="0"/>
              <a:t>Promoting Energy Efficiency</a:t>
            </a:r>
          </a:p>
        </p:txBody>
      </p:sp>
      <p:sp>
        <p:nvSpPr>
          <p:cNvPr id="3" name="TextBox 2"/>
          <p:cNvSpPr txBox="1"/>
          <p:nvPr/>
        </p:nvSpPr>
        <p:spPr>
          <a:xfrm>
            <a:off x="323528" y="1043680"/>
            <a:ext cx="7646620" cy="461665"/>
          </a:xfrm>
          <a:prstGeom prst="rect">
            <a:avLst/>
          </a:prstGeom>
          <a:noFill/>
        </p:spPr>
        <p:txBody>
          <a:bodyPr wrap="square" rtlCol="0">
            <a:spAutoFit/>
          </a:bodyPr>
          <a:lstStyle/>
          <a:p>
            <a:r>
              <a:rPr lang="en-GB" altLang="en-US" sz="2400" dirty="0" smtClean="0"/>
              <a:t>Other (UK) Schemes</a:t>
            </a:r>
            <a:endParaRPr lang="en-GB" altLang="en-US" sz="2400" dirty="0"/>
          </a:p>
        </p:txBody>
      </p:sp>
      <p:sp>
        <p:nvSpPr>
          <p:cNvPr id="8" name="TextBox 7"/>
          <p:cNvSpPr txBox="1"/>
          <p:nvPr/>
        </p:nvSpPr>
        <p:spPr>
          <a:xfrm>
            <a:off x="395536" y="1556792"/>
            <a:ext cx="8136904"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Feed In </a:t>
            </a:r>
            <a:r>
              <a:rPr lang="en-GB" sz="2000" dirty="0" err="1" smtClean="0"/>
              <a:t>Tarfiffs</a:t>
            </a:r>
            <a:r>
              <a:rPr lang="en-GB" sz="2000" dirty="0"/>
              <a:t> (FIT) scheme is a government programme designed to promote the uptake of renewable and low-carbon electricity generation technologies</a:t>
            </a:r>
            <a:r>
              <a:rPr lang="en-GB" sz="2000" dirty="0" smtClean="0"/>
              <a:t>.</a:t>
            </a:r>
          </a:p>
          <a:p>
            <a:pPr marL="285750" indent="-285750">
              <a:buFont typeface="Arial" panose="020B0604020202020204" pitchFamily="34" charset="0"/>
              <a:buChar char="•"/>
            </a:pPr>
            <a:r>
              <a:rPr lang="en-GB" sz="2000" dirty="0" smtClean="0"/>
              <a:t>However, it is important to note the following from the </a:t>
            </a:r>
            <a:r>
              <a:rPr lang="en-GB" sz="2000" dirty="0" err="1" smtClean="0"/>
              <a:t>Ofgem</a:t>
            </a:r>
            <a:r>
              <a:rPr lang="en-GB" sz="2000" dirty="0" smtClean="0"/>
              <a:t> website</a:t>
            </a:r>
            <a:endParaRPr lang="en-GB" sz="2000" dirty="0"/>
          </a:p>
        </p:txBody>
      </p:sp>
      <p:pic>
        <p:nvPicPr>
          <p:cNvPr id="9" name="Picture 8">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8424" y="2364885"/>
            <a:ext cx="566793" cy="566793"/>
          </a:xfrm>
          <a:prstGeom prst="rect">
            <a:avLst/>
          </a:prstGeom>
        </p:spPr>
      </p:pic>
      <p:sp>
        <p:nvSpPr>
          <p:cNvPr id="10" name="TextBox 9"/>
          <p:cNvSpPr txBox="1"/>
          <p:nvPr/>
        </p:nvSpPr>
        <p:spPr>
          <a:xfrm>
            <a:off x="395536" y="3068960"/>
            <a:ext cx="5688632"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The FIT scheme also allows a ‘Rent a Roof’ scheme</a:t>
            </a:r>
            <a:endParaRPr lang="en-GB" sz="2000" dirty="0"/>
          </a:p>
        </p:txBody>
      </p:sp>
      <p:pic>
        <p:nvPicPr>
          <p:cNvPr id="13" name="Picture 12">
            <a:hlinkClick r:id="rId5"/>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8424" y="2953099"/>
            <a:ext cx="566793" cy="566793"/>
          </a:xfrm>
          <a:prstGeom prst="rect">
            <a:avLst/>
          </a:prstGeom>
        </p:spPr>
      </p:pic>
      <p:sp>
        <p:nvSpPr>
          <p:cNvPr id="14" name="TextBox 13"/>
          <p:cNvSpPr txBox="1"/>
          <p:nvPr/>
        </p:nvSpPr>
        <p:spPr>
          <a:xfrm>
            <a:off x="395536" y="3944621"/>
            <a:ext cx="5688632"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The Renewable Heat Incentive (RHI)</a:t>
            </a:r>
            <a:endParaRPr lang="en-GB" sz="2000" dirty="0"/>
          </a:p>
        </p:txBody>
      </p:sp>
      <p:pic>
        <p:nvPicPr>
          <p:cNvPr id="15" name="Picture 14">
            <a:hlinkClick r:id="rId6"/>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8424" y="3828760"/>
            <a:ext cx="566793" cy="566793"/>
          </a:xfrm>
          <a:prstGeom prst="rect">
            <a:avLst/>
          </a:prstGeom>
        </p:spPr>
      </p:pic>
    </p:spTree>
    <p:extLst>
      <p:ext uri="{BB962C8B-B14F-4D97-AF65-F5344CB8AC3E}">
        <p14:creationId xmlns:p14="http://schemas.microsoft.com/office/powerpoint/2010/main" val="360078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build="p"/>
      <p:bldP spid="10" grpId="0"/>
      <p:bldP spid="1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p:cNvSpPr txBox="1">
            <a:spLocks/>
          </p:cNvSpPr>
          <p:nvPr/>
        </p:nvSpPr>
        <p:spPr>
          <a:xfrm>
            <a:off x="267504" y="84671"/>
            <a:ext cx="8229600" cy="82404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Fuel Poverty – Solutions</a:t>
            </a:r>
          </a:p>
        </p:txBody>
      </p:sp>
      <p:sp>
        <p:nvSpPr>
          <p:cNvPr id="8" name="TextBox 7"/>
          <p:cNvSpPr txBox="1"/>
          <p:nvPr/>
        </p:nvSpPr>
        <p:spPr>
          <a:xfrm>
            <a:off x="267504" y="900084"/>
            <a:ext cx="4690864" cy="523220"/>
          </a:xfrm>
          <a:prstGeom prst="rect">
            <a:avLst/>
          </a:prstGeom>
          <a:noFill/>
        </p:spPr>
        <p:txBody>
          <a:bodyPr wrap="square" rtlCol="0">
            <a:spAutoFit/>
          </a:bodyPr>
          <a:lstStyle/>
          <a:p>
            <a:r>
              <a:rPr lang="en-GB" sz="2800" b="1" dirty="0"/>
              <a:t>Retail Market Review</a:t>
            </a:r>
          </a:p>
        </p:txBody>
      </p:sp>
      <p:sp>
        <p:nvSpPr>
          <p:cNvPr id="4" name="TextBox 3"/>
          <p:cNvSpPr txBox="1"/>
          <p:nvPr/>
        </p:nvSpPr>
        <p:spPr>
          <a:xfrm>
            <a:off x="755576" y="1556792"/>
            <a:ext cx="774152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Retail Market Review launched in 2010</a:t>
            </a:r>
          </a:p>
        </p:txBody>
      </p:sp>
      <p:sp>
        <p:nvSpPr>
          <p:cNvPr id="10" name="TextBox 9"/>
          <p:cNvSpPr txBox="1"/>
          <p:nvPr/>
        </p:nvSpPr>
        <p:spPr>
          <a:xfrm>
            <a:off x="755576" y="2080012"/>
            <a:ext cx="640871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Carried out by </a:t>
            </a:r>
            <a:r>
              <a:rPr lang="en-GB" sz="2800" dirty="0" err="1">
                <a:hlinkClick r:id="rId3"/>
              </a:rPr>
              <a:t>Ofgem</a:t>
            </a:r>
            <a:r>
              <a:rPr lang="en-GB" sz="2800" dirty="0"/>
              <a:t>, </a:t>
            </a:r>
            <a:r>
              <a:rPr lang="en-GB" sz="2800" dirty="0">
                <a:hlinkClick r:id="rId4"/>
              </a:rPr>
              <a:t>OFT</a:t>
            </a:r>
            <a:r>
              <a:rPr lang="en-GB" sz="2800" dirty="0"/>
              <a:t> and </a:t>
            </a:r>
            <a:r>
              <a:rPr lang="en-GB" sz="2800" dirty="0">
                <a:hlinkClick r:id="rId5"/>
              </a:rPr>
              <a:t>CMA</a:t>
            </a:r>
            <a:endParaRPr lang="en-GB" sz="2800" dirty="0"/>
          </a:p>
        </p:txBody>
      </p:sp>
      <p:sp>
        <p:nvSpPr>
          <p:cNvPr id="11" name="TextBox 10"/>
          <p:cNvSpPr txBox="1"/>
          <p:nvPr/>
        </p:nvSpPr>
        <p:spPr>
          <a:xfrm>
            <a:off x="755576" y="2689756"/>
            <a:ext cx="640871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Resulted in a CMA investigation into gas and electricity markets</a:t>
            </a:r>
          </a:p>
        </p:txBody>
      </p:sp>
      <p:sp>
        <p:nvSpPr>
          <p:cNvPr id="12" name="TextBox 11"/>
          <p:cNvSpPr txBox="1"/>
          <p:nvPr/>
        </p:nvSpPr>
        <p:spPr>
          <a:xfrm>
            <a:off x="755576" y="3658031"/>
            <a:ext cx="640871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Findings published in March 2016</a:t>
            </a:r>
          </a:p>
        </p:txBody>
      </p:sp>
      <p:pic>
        <p:nvPicPr>
          <p:cNvPr id="13" name="Picture 12">
            <a:hlinkClick r:id="rId6"/>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430188" y="4365104"/>
            <a:ext cx="1904231" cy="1904231"/>
          </a:xfrm>
          <a:prstGeom prst="rect">
            <a:avLst/>
          </a:prstGeom>
        </p:spPr>
      </p:pic>
      <p:pic>
        <p:nvPicPr>
          <p:cNvPr id="2" name="Picture 1">
            <a:hlinkClick r:id="rId8" action="ppaction://hlinkpres?slideindex=1&amp;slidetitle="/>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100633" y="2035286"/>
            <a:ext cx="647924" cy="647924"/>
          </a:xfrm>
          <a:prstGeom prst="rect">
            <a:avLst/>
          </a:prstGeom>
        </p:spPr>
      </p:pic>
    </p:spTree>
    <p:extLst>
      <p:ext uri="{BB962C8B-B14F-4D97-AF65-F5344CB8AC3E}">
        <p14:creationId xmlns:p14="http://schemas.microsoft.com/office/powerpoint/2010/main" val="93564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1"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ChangeArrowheads="1"/>
          </p:cNvSpPr>
          <p:nvPr/>
        </p:nvSpPr>
        <p:spPr bwMode="auto">
          <a:xfrm>
            <a:off x="0" y="26193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eaLnBrk="1" hangingPunct="1">
              <a:lnSpc>
                <a:spcPct val="93000"/>
              </a:lnSpc>
              <a:spcBef>
                <a:spcPct val="0"/>
              </a:spcBef>
              <a:buClr>
                <a:srgbClr val="000000"/>
              </a:buClr>
              <a:buSzPct val="100000"/>
              <a:buFont typeface="Arial" pitchFamily="34" charset="0"/>
              <a:buNone/>
            </a:pPr>
            <a:endParaRPr lang="en-US" altLang="en-US" sz="3600">
              <a:solidFill>
                <a:schemeClr val="bg1"/>
              </a:solidFill>
            </a:endParaRPr>
          </a:p>
        </p:txBody>
      </p:sp>
      <p:sp>
        <p:nvSpPr>
          <p:cNvPr id="16387" name="Rectangle 8"/>
          <p:cNvSpPr>
            <a:spLocks noChangeArrowheads="1"/>
          </p:cNvSpPr>
          <p:nvPr/>
        </p:nvSpPr>
        <p:spPr bwMode="auto">
          <a:xfrm>
            <a:off x="0" y="4252913"/>
            <a:ext cx="16414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a:lnSpc>
                <a:spcPct val="93000"/>
              </a:lnSpc>
              <a:spcBef>
                <a:spcPct val="0"/>
              </a:spcBef>
              <a:buClr>
                <a:srgbClr val="000000"/>
              </a:buClr>
              <a:buSzPct val="100000"/>
              <a:buFont typeface="Arial" pitchFamily="34" charset="0"/>
              <a:buNone/>
            </a:pPr>
            <a:r>
              <a:rPr lang="en-GB" altLang="en-US" sz="1200" b="1">
                <a:solidFill>
                  <a:schemeClr val="bg1"/>
                </a:solidFill>
                <a:cs typeface="Times New Roman" pitchFamily="18" charset="0"/>
              </a:rPr>
              <a:t>                                  </a:t>
            </a:r>
            <a:endParaRPr lang="en-GB" altLang="en-US" sz="3600" b="1">
              <a:solidFill>
                <a:schemeClr val="bg1"/>
              </a:solidFill>
            </a:endParaRPr>
          </a:p>
        </p:txBody>
      </p:sp>
      <p:sp>
        <p:nvSpPr>
          <p:cNvPr id="16388" name="Rectangle 9"/>
          <p:cNvSpPr>
            <a:spLocks noChangeArrowheads="1"/>
          </p:cNvSpPr>
          <p:nvPr/>
        </p:nvSpPr>
        <p:spPr bwMode="auto">
          <a:xfrm>
            <a:off x="0" y="5324475"/>
            <a:ext cx="912813"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a:lnSpc>
                <a:spcPct val="93000"/>
              </a:lnSpc>
              <a:spcBef>
                <a:spcPct val="0"/>
              </a:spcBef>
              <a:buClr>
                <a:srgbClr val="000000"/>
              </a:buClr>
              <a:buSzPct val="100000"/>
              <a:buFont typeface="Arial" pitchFamily="34" charset="0"/>
              <a:buNone/>
            </a:pPr>
            <a:r>
              <a:rPr lang="en-GB" altLang="en-US" sz="1200" b="1">
                <a:solidFill>
                  <a:schemeClr val="bg1"/>
                </a:solidFill>
                <a:cs typeface="Times New Roman" pitchFamily="18" charset="0"/>
              </a:rPr>
              <a:t>                 </a:t>
            </a:r>
            <a:endParaRPr lang="en-GB" altLang="en-US" sz="3600" b="1">
              <a:solidFill>
                <a:schemeClr val="bg1"/>
              </a:solidFill>
            </a:endParaRPr>
          </a:p>
        </p:txBody>
      </p:sp>
      <p:sp>
        <p:nvSpPr>
          <p:cNvPr id="16389" name="Rectangle 10"/>
          <p:cNvSpPr>
            <a:spLocks noChangeArrowheads="1"/>
          </p:cNvSpPr>
          <p:nvPr/>
        </p:nvSpPr>
        <p:spPr bwMode="auto">
          <a:xfrm>
            <a:off x="0" y="6376988"/>
            <a:ext cx="215900"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a:lnSpc>
                <a:spcPct val="93000"/>
              </a:lnSpc>
              <a:spcBef>
                <a:spcPct val="0"/>
              </a:spcBef>
              <a:buClr>
                <a:srgbClr val="000000"/>
              </a:buClr>
              <a:buSzPct val="100000"/>
              <a:buFont typeface="Arial" pitchFamily="34" charset="0"/>
              <a:buNone/>
            </a:pPr>
            <a:r>
              <a:rPr lang="en-GB" altLang="en-US" sz="900" b="1">
                <a:solidFill>
                  <a:schemeClr val="bg1"/>
                </a:solidFill>
              </a:rPr>
              <a:t> </a:t>
            </a:r>
            <a:endParaRPr lang="en-GB" altLang="en-US" sz="3600" b="1">
              <a:solidFill>
                <a:schemeClr val="bg1"/>
              </a:solidFill>
            </a:endParaRPr>
          </a:p>
        </p:txBody>
      </p:sp>
      <p:pic>
        <p:nvPicPr>
          <p:cNvPr id="16390" name="Picture 1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16016" y="2204864"/>
            <a:ext cx="3903406" cy="2882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normAutofit fontScale="90000"/>
          </a:bodyPr>
          <a:lstStyle/>
          <a:p>
            <a:r>
              <a:rPr lang="en-GB" altLang="en-US" dirty="0"/>
              <a:t>Fuel Poverty Charter Coalition for Wales</a:t>
            </a:r>
            <a:endParaRPr lang="en-GB" dirty="0"/>
          </a:p>
        </p:txBody>
      </p:sp>
      <p:sp>
        <p:nvSpPr>
          <p:cNvPr id="3" name="TextBox 2"/>
          <p:cNvSpPr txBox="1"/>
          <p:nvPr/>
        </p:nvSpPr>
        <p:spPr>
          <a:xfrm>
            <a:off x="179512" y="1916832"/>
            <a:ext cx="3960440"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Fuel Poverty Coalition </a:t>
            </a:r>
            <a:r>
              <a:rPr lang="en-GB" sz="2400" dirty="0" err="1"/>
              <a:t>Cymru</a:t>
            </a:r>
            <a:r>
              <a:rPr lang="en-GB" sz="2400" dirty="0"/>
              <a:t> was established in 2009 and </a:t>
            </a:r>
            <a:r>
              <a:rPr lang="en-GB" sz="2400" dirty="0" smtClean="0"/>
              <a:t>brings together </a:t>
            </a:r>
            <a:r>
              <a:rPr lang="en-GB" sz="2400" dirty="0"/>
              <a:t>more than 50 organisations who want to see an end to </a:t>
            </a:r>
            <a:r>
              <a:rPr lang="en-GB" sz="2400" dirty="0" smtClean="0"/>
              <a:t>fuel poverty</a:t>
            </a:r>
            <a:r>
              <a:rPr lang="en-GB" sz="2400" dirty="0"/>
              <a:t>. </a:t>
            </a:r>
            <a:endParaRPr lang="en-GB" sz="2400" dirty="0" smtClean="0"/>
          </a:p>
          <a:p>
            <a:pPr marL="285750" indent="-285750">
              <a:buFont typeface="Arial" panose="020B0604020202020204" pitchFamily="34" charset="0"/>
              <a:buChar char="•"/>
            </a:pPr>
            <a:r>
              <a:rPr lang="en-GB" sz="2400" dirty="0" smtClean="0"/>
              <a:t>The </a:t>
            </a:r>
            <a:r>
              <a:rPr lang="en-GB" sz="2400" dirty="0"/>
              <a:t>Coalition is led by Citizens Advice </a:t>
            </a:r>
            <a:r>
              <a:rPr lang="en-GB" sz="2400" dirty="0" err="1"/>
              <a:t>Cymru</a:t>
            </a:r>
            <a:r>
              <a:rPr lang="en-GB" sz="2400" dirty="0"/>
              <a:t> and </a:t>
            </a:r>
            <a:r>
              <a:rPr lang="en-GB" sz="2400" dirty="0" smtClean="0"/>
              <a:t>National Energy </a:t>
            </a:r>
            <a:r>
              <a:rPr lang="en-GB" sz="2400" dirty="0"/>
              <a:t>Action </a:t>
            </a:r>
            <a:r>
              <a:rPr lang="en-GB" sz="2400" dirty="0" err="1"/>
              <a:t>Cymru</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3528" y="188640"/>
            <a:ext cx="8229600" cy="706090"/>
          </a:xfrm>
        </p:spPr>
        <p:txBody>
          <a:bodyPr>
            <a:normAutofit fontScale="90000"/>
          </a:bodyPr>
          <a:lstStyle/>
          <a:p>
            <a:r>
              <a:rPr lang="en-GB" altLang="en-US" b="1" dirty="0"/>
              <a:t>5 Key priorities for action</a:t>
            </a:r>
          </a:p>
        </p:txBody>
      </p:sp>
      <p:sp>
        <p:nvSpPr>
          <p:cNvPr id="17411" name="Rectangle 3"/>
          <p:cNvSpPr>
            <a:spLocks noGrp="1" noChangeArrowheads="1"/>
          </p:cNvSpPr>
          <p:nvPr>
            <p:ph idx="1"/>
          </p:nvPr>
        </p:nvSpPr>
        <p:spPr>
          <a:xfrm>
            <a:off x="323528" y="894730"/>
            <a:ext cx="8568952" cy="4205064"/>
          </a:xfrm>
        </p:spPr>
        <p:txBody>
          <a:bodyPr>
            <a:noAutofit/>
          </a:bodyPr>
          <a:lstStyle/>
          <a:p>
            <a:r>
              <a:rPr lang="en-GB" altLang="en-US" sz="2400" dirty="0"/>
              <a:t>Set a new fuel poverty target to improve homes to a minimum energy efficiency standard of EPC C, backed up with the data we need to drive an ambitious new strategy</a:t>
            </a:r>
          </a:p>
          <a:p>
            <a:r>
              <a:rPr lang="en-GB" altLang="en-US" sz="2400" dirty="0"/>
              <a:t>Invest in a well-resourced, well-targeted energy efficiency programme for fuel poor households in Wales as an infrastructure priority</a:t>
            </a:r>
          </a:p>
          <a:p>
            <a:r>
              <a:rPr lang="en-GB" altLang="en-US" sz="2400" dirty="0"/>
              <a:t>Save lives by implementing the NICE guidelines on tackling excess winter deaths</a:t>
            </a:r>
          </a:p>
          <a:p>
            <a:r>
              <a:rPr lang="en-GB" altLang="en-US" sz="2400" dirty="0"/>
              <a:t>Protect vulnerable households with a crisis fund for emergency heating when their health is at risk</a:t>
            </a:r>
          </a:p>
          <a:p>
            <a:r>
              <a:rPr lang="en-GB" altLang="en-US" sz="2400" dirty="0"/>
              <a:t>Fund independent advice and support services to help people in fuel poverty</a:t>
            </a:r>
          </a:p>
          <a:p>
            <a:endParaRPr lang="en-GB" altLang="en-US" sz="2400" dirty="0"/>
          </a:p>
        </p:txBody>
      </p:sp>
      <p:sp>
        <p:nvSpPr>
          <p:cNvPr id="2" name="TextBox 1"/>
          <p:cNvSpPr txBox="1"/>
          <p:nvPr/>
        </p:nvSpPr>
        <p:spPr>
          <a:xfrm>
            <a:off x="4572000" y="5661248"/>
            <a:ext cx="2952328" cy="646331"/>
          </a:xfrm>
          <a:prstGeom prst="rect">
            <a:avLst/>
          </a:prstGeom>
          <a:noFill/>
        </p:spPr>
        <p:txBody>
          <a:bodyPr wrap="square" rtlCol="0">
            <a:spAutoFit/>
          </a:bodyPr>
          <a:lstStyle/>
          <a:p>
            <a:r>
              <a:rPr lang="en-GB" dirty="0"/>
              <a:t>(Fuel Poverty </a:t>
            </a:r>
            <a:r>
              <a:rPr lang="en-GB" dirty="0" smtClean="0"/>
              <a:t>Coalition Charter </a:t>
            </a:r>
            <a:r>
              <a:rPr lang="en-GB" dirty="0"/>
              <a:t>2016)</a:t>
            </a:r>
          </a:p>
        </p:txBody>
      </p:sp>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51920" y="5661248"/>
            <a:ext cx="566173" cy="5661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2"/>
          <p:cNvSpPr>
            <a:spLocks noChangeArrowheads="1"/>
          </p:cNvSpPr>
          <p:nvPr/>
        </p:nvSpPr>
        <p:spPr bwMode="auto">
          <a:xfrm>
            <a:off x="457200" y="277813"/>
            <a:ext cx="6489700" cy="1138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b"/>
          <a:lstStyle>
            <a:lvl1pPr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a:spcBef>
                <a:spcPct val="0"/>
              </a:spcBef>
              <a:buClr>
                <a:srgbClr val="152361"/>
              </a:buClr>
              <a:buSzPct val="100000"/>
              <a:buFont typeface="Verdana" pitchFamily="34" charset="0"/>
              <a:buNone/>
            </a:pPr>
            <a:endParaRPr lang="en-GB" altLang="en-US" sz="3600" b="1" dirty="0">
              <a:solidFill>
                <a:srgbClr val="333399"/>
              </a:solidFill>
            </a:endParaRPr>
          </a:p>
        </p:txBody>
      </p:sp>
      <p:sp>
        <p:nvSpPr>
          <p:cNvPr id="18435" name="Rectangle 4"/>
          <p:cNvSpPr>
            <a:spLocks noChangeArrowheads="1"/>
          </p:cNvSpPr>
          <p:nvPr/>
        </p:nvSpPr>
        <p:spPr bwMode="auto">
          <a:xfrm>
            <a:off x="0" y="1628775"/>
            <a:ext cx="9144000" cy="482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457200" indent="-457200" eaLnBrk="0" hangingPunct="0">
              <a:lnSpc>
                <a:spcPct val="102000"/>
              </a:lnSpc>
              <a:spcBef>
                <a:spcPts val="700"/>
              </a:spcBef>
              <a:buClr>
                <a:srgbClr val="FFCC00"/>
              </a:buClr>
              <a:buSzPct val="75000"/>
              <a:buFont typeface="Wingdings" pitchFamily="2" charset="2"/>
              <a:buChar char=""/>
              <a:defRPr sz="2400">
                <a:solidFill>
                  <a:schemeClr val="tx1"/>
                </a:solidFill>
                <a:latin typeface="Arial" pitchFamily="34" charset="0"/>
              </a:defRPr>
            </a:lvl1pPr>
            <a:lvl2pPr marL="742950" indent="-285750" eaLnBrk="0" hangingPunct="0">
              <a:lnSpc>
                <a:spcPct val="102000"/>
              </a:lnSpc>
              <a:spcBef>
                <a:spcPts val="600"/>
              </a:spcBef>
              <a:buClr>
                <a:srgbClr val="FF5050"/>
              </a:buClr>
              <a:buSzPct val="75000"/>
              <a:buFont typeface="Wingdings" pitchFamily="2" charset="2"/>
              <a:buChar char=""/>
              <a:defRPr sz="2000">
                <a:solidFill>
                  <a:schemeClr val="tx1"/>
                </a:solidFill>
                <a:latin typeface="Arial" pitchFamily="34" charset="0"/>
              </a:defRPr>
            </a:lvl2pPr>
            <a:lvl3pPr marL="1143000" indent="-228600" eaLnBrk="0" hangingPunct="0">
              <a:lnSpc>
                <a:spcPct val="102000"/>
              </a:lnSpc>
              <a:spcBef>
                <a:spcPts val="500"/>
              </a:spcBef>
              <a:buClr>
                <a:srgbClr val="FF5050"/>
              </a:buClr>
              <a:buSzPct val="65000"/>
              <a:buFont typeface="Wingdings" pitchFamily="2" charset="2"/>
              <a:buChar char=""/>
              <a:defRPr>
                <a:solidFill>
                  <a:srgbClr val="000000"/>
                </a:solidFill>
                <a:latin typeface="Arial" pitchFamily="34" charset="0"/>
              </a:defRPr>
            </a:lvl3pPr>
            <a:lvl4pPr marL="1600200" indent="-228600" eaLnBrk="0" hangingPunct="0">
              <a:lnSpc>
                <a:spcPct val="102000"/>
              </a:lnSpc>
              <a:spcBef>
                <a:spcPts val="450"/>
              </a:spcBef>
              <a:buClr>
                <a:srgbClr val="FFCC00"/>
              </a:buClr>
              <a:buFont typeface="Wingdings" pitchFamily="2" charset="2"/>
              <a:buChar char=""/>
              <a:defRPr sz="2000">
                <a:solidFill>
                  <a:srgbClr val="000000"/>
                </a:solidFill>
                <a:latin typeface="Arial" pitchFamily="34" charset="0"/>
              </a:defRPr>
            </a:lvl4pPr>
            <a:lvl5pPr marL="2057400" indent="-228600" eaLnBrk="0" hangingPunct="0">
              <a:lnSpc>
                <a:spcPct val="102000"/>
              </a:lnSpc>
              <a:spcBef>
                <a:spcPts val="450"/>
              </a:spcBef>
              <a:buClr>
                <a:srgbClr val="FFCC00"/>
              </a:buClr>
              <a:buSzPct val="80000"/>
              <a:buFont typeface="Wingdings" pitchFamily="2" charset="2"/>
              <a:buChar char=""/>
              <a:defRPr sz="2000">
                <a:solidFill>
                  <a:srgbClr val="000000"/>
                </a:solidFill>
                <a:latin typeface="Arial" pitchFamily="34" charset="0"/>
              </a:defRPr>
            </a:lvl5pPr>
            <a:lvl6pPr marL="25146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6pPr>
            <a:lvl7pPr marL="29718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7pPr>
            <a:lvl8pPr marL="34290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8pPr>
            <a:lvl9pPr marL="3886200" indent="-228600" defTabSz="457200" eaLnBrk="0" fontAlgn="base" hangingPunct="0">
              <a:lnSpc>
                <a:spcPct val="102000"/>
              </a:lnSpc>
              <a:spcBef>
                <a:spcPts val="450"/>
              </a:spcBef>
              <a:spcAft>
                <a:spcPct val="0"/>
              </a:spcAft>
              <a:buClr>
                <a:srgbClr val="FFCC00"/>
              </a:buClr>
              <a:buSzPct val="80000"/>
              <a:buFont typeface="Wingdings" pitchFamily="2" charset="2"/>
              <a:buChar char=""/>
              <a:defRPr sz="2000">
                <a:solidFill>
                  <a:srgbClr val="000000"/>
                </a:solidFill>
                <a:latin typeface="Arial" pitchFamily="34" charset="0"/>
              </a:defRPr>
            </a:lvl9pPr>
          </a:lstStyle>
          <a:p>
            <a:pPr algn="ctr">
              <a:lnSpc>
                <a:spcPct val="80000"/>
              </a:lnSpc>
              <a:buFont typeface="Wingdings" pitchFamily="2" charset="2"/>
              <a:buNone/>
            </a:pPr>
            <a:endParaRPr lang="en-GB" altLang="en-US" sz="2200" dirty="0">
              <a:solidFill>
                <a:srgbClr val="000066"/>
              </a:solidFill>
            </a:endParaRPr>
          </a:p>
        </p:txBody>
      </p:sp>
      <p:sp>
        <p:nvSpPr>
          <p:cNvPr id="2" name="Title 1"/>
          <p:cNvSpPr>
            <a:spLocks noGrp="1"/>
          </p:cNvSpPr>
          <p:nvPr>
            <p:ph type="title"/>
          </p:nvPr>
        </p:nvSpPr>
        <p:spPr>
          <a:xfrm>
            <a:off x="457200" y="110219"/>
            <a:ext cx="8229600" cy="706090"/>
          </a:xfrm>
        </p:spPr>
        <p:txBody>
          <a:bodyPr>
            <a:normAutofit fontScale="90000"/>
          </a:bodyPr>
          <a:lstStyle/>
          <a:p>
            <a:r>
              <a:rPr lang="en-GB" altLang="en-US" b="1" dirty="0"/>
              <a:t>Points to Consider</a:t>
            </a:r>
            <a:endParaRPr lang="en-GB" b="1" dirty="0"/>
          </a:p>
        </p:txBody>
      </p:sp>
      <p:sp>
        <p:nvSpPr>
          <p:cNvPr id="3" name="Content Placeholder 2"/>
          <p:cNvSpPr>
            <a:spLocks noGrp="1"/>
          </p:cNvSpPr>
          <p:nvPr>
            <p:ph idx="1"/>
          </p:nvPr>
        </p:nvSpPr>
        <p:spPr>
          <a:xfrm>
            <a:off x="287016" y="1556792"/>
            <a:ext cx="8856984" cy="4525963"/>
          </a:xfrm>
        </p:spPr>
        <p:txBody>
          <a:bodyPr>
            <a:normAutofit fontScale="85000" lnSpcReduction="20000"/>
          </a:bodyPr>
          <a:lstStyle/>
          <a:p>
            <a:r>
              <a:rPr lang="en-GB" altLang="en-US" dirty="0"/>
              <a:t>1. What are the connections between fuel poverty and social exclusion?</a:t>
            </a:r>
          </a:p>
          <a:p>
            <a:r>
              <a:rPr lang="en-GB" altLang="en-US" dirty="0"/>
              <a:t>2. What are the barriers to socially excluded people getting help?</a:t>
            </a:r>
          </a:p>
          <a:p>
            <a:r>
              <a:rPr lang="en-GB" altLang="en-US" dirty="0"/>
              <a:t>3. Equity – how should schemes be funded and who should be prioritised?</a:t>
            </a:r>
          </a:p>
          <a:p>
            <a:r>
              <a:rPr lang="en-GB" altLang="en-US" dirty="0"/>
              <a:t>4. What gaps are there in existing schemes?  Are the right people benefiting?</a:t>
            </a:r>
          </a:p>
          <a:p>
            <a:r>
              <a:rPr lang="en-GB" altLang="en-US" dirty="0"/>
              <a:t>5. What more could government/ energy suppliers/ other organisations do to </a:t>
            </a:r>
          </a:p>
          <a:p>
            <a:pPr lvl="1"/>
            <a:r>
              <a:rPr lang="en-GB" altLang="en-US" dirty="0"/>
              <a:t>Alleviate/eradicate fuel poverty</a:t>
            </a:r>
          </a:p>
          <a:p>
            <a:pPr lvl="1"/>
            <a:r>
              <a:rPr lang="en-GB" altLang="en-US" dirty="0"/>
              <a:t>Reach socially excluded groups in fuel poverty</a:t>
            </a:r>
          </a:p>
          <a:p>
            <a:endParaRPr lang="en-GB" dirty="0"/>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04248" y="75400"/>
            <a:ext cx="775728" cy="775728"/>
          </a:xfrm>
          <a:prstGeom prst="rect">
            <a:avLst/>
          </a:prstGeom>
        </p:spPr>
      </p:pic>
      <p:sp>
        <p:nvSpPr>
          <p:cNvPr id="5" name="TextBox 4"/>
          <p:cNvSpPr txBox="1"/>
          <p:nvPr/>
        </p:nvSpPr>
        <p:spPr>
          <a:xfrm>
            <a:off x="539552" y="908720"/>
            <a:ext cx="8352928" cy="461665"/>
          </a:xfrm>
          <a:prstGeom prst="rect">
            <a:avLst/>
          </a:prstGeom>
          <a:noFill/>
        </p:spPr>
        <p:txBody>
          <a:bodyPr wrap="square" rtlCol="0">
            <a:spAutoFit/>
          </a:bodyPr>
          <a:lstStyle/>
          <a:p>
            <a:pPr algn="ctr"/>
            <a:r>
              <a:rPr lang="en-GB" sz="2400" b="1" i="1" dirty="0" smtClean="0"/>
              <a:t>We will discuss each of these questions </a:t>
            </a:r>
            <a:r>
              <a:rPr lang="en-GB" sz="2400" b="1" i="1" smtClean="0"/>
              <a:t>in turn.</a:t>
            </a:r>
            <a:endParaRPr lang="en-GB" sz="2400" b="1" i="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764704"/>
          </a:xfrm>
        </p:spPr>
        <p:txBody>
          <a:bodyPr/>
          <a:lstStyle/>
          <a:p>
            <a:r>
              <a:rPr lang="en-GB" dirty="0"/>
              <a:t>References</a:t>
            </a:r>
          </a:p>
        </p:txBody>
      </p:sp>
      <p:sp>
        <p:nvSpPr>
          <p:cNvPr id="3" name="TextBox 2"/>
          <p:cNvSpPr txBox="1"/>
          <p:nvPr/>
        </p:nvSpPr>
        <p:spPr>
          <a:xfrm>
            <a:off x="107504" y="860514"/>
            <a:ext cx="8856984" cy="5262979"/>
          </a:xfrm>
          <a:prstGeom prst="rect">
            <a:avLst/>
          </a:prstGeom>
          <a:noFill/>
        </p:spPr>
        <p:txBody>
          <a:bodyPr wrap="square" rtlCol="0">
            <a:spAutoFit/>
          </a:bodyPr>
          <a:lstStyle/>
          <a:p>
            <a:pPr marL="540000" indent="-457200"/>
            <a:r>
              <a:rPr lang="en-GB" sz="1400" dirty="0"/>
              <a:t>Anderson et al (2010) </a:t>
            </a:r>
            <a:r>
              <a:rPr lang="en-GB" sz="1400" i="1" dirty="0"/>
              <a:t>You Just Have to Get By</a:t>
            </a:r>
            <a:r>
              <a:rPr lang="en-GB" sz="1400" dirty="0"/>
              <a:t> Bristol: Centre for Sustainable Energy Available at: </a:t>
            </a:r>
            <a:r>
              <a:rPr lang="en-GB" sz="1400" dirty="0">
                <a:hlinkClick r:id="rId2"/>
              </a:rPr>
              <a:t>https://www.cse.org.uk/downloads/reports-and-publications/fuel-poverty/you_just_have_to_get_by.pdf</a:t>
            </a:r>
            <a:r>
              <a:rPr lang="en-GB" sz="1400" dirty="0"/>
              <a:t> [Accessed 15/11/2016]</a:t>
            </a:r>
          </a:p>
          <a:p>
            <a:pPr marL="540000" indent="-457200"/>
            <a:r>
              <a:rPr lang="en-GB" sz="1400" dirty="0" smtClean="0"/>
              <a:t>Centre </a:t>
            </a:r>
            <a:r>
              <a:rPr lang="en-GB" sz="1400" dirty="0"/>
              <a:t>for Sustainable Energy (2013) </a:t>
            </a:r>
            <a:r>
              <a:rPr lang="en-GB" sz="1400" i="1" dirty="0"/>
              <a:t>Understanding Fuel Poverty </a:t>
            </a:r>
            <a:r>
              <a:rPr lang="en-GB" sz="1400" dirty="0"/>
              <a:t>Available at: </a:t>
            </a:r>
            <a:r>
              <a:rPr lang="en-GB" sz="1400" dirty="0">
                <a:hlinkClick r:id="rId3"/>
              </a:rPr>
              <a:t>https://www.youtube.com/watch?v=3yzh_qvHykI</a:t>
            </a:r>
            <a:r>
              <a:rPr lang="en-GB" sz="1400" dirty="0"/>
              <a:t> </a:t>
            </a:r>
            <a:r>
              <a:rPr lang="en-GB" sz="1400" dirty="0"/>
              <a:t>[Accessed 19/10/2020</a:t>
            </a:r>
            <a:r>
              <a:rPr lang="en-GB" sz="1400" dirty="0" smtClean="0"/>
              <a:t>]</a:t>
            </a:r>
          </a:p>
          <a:p>
            <a:pPr marL="540000" indent="-457200"/>
            <a:r>
              <a:rPr lang="en-GB" sz="1400" dirty="0" smtClean="0"/>
              <a:t>Citizens Advice Bureau (2018) </a:t>
            </a:r>
            <a:r>
              <a:rPr lang="en-GB" sz="1400" i="1" dirty="0" smtClean="0"/>
              <a:t>Cold Homes Toolkit</a:t>
            </a:r>
            <a:r>
              <a:rPr lang="en-GB" sz="1400" dirty="0" smtClean="0"/>
              <a:t> Available at:  </a:t>
            </a:r>
            <a:endParaRPr lang="en-GB" sz="1400" dirty="0" smtClean="0"/>
          </a:p>
          <a:p>
            <a:pPr marL="540000" indent="-457200"/>
            <a:r>
              <a:rPr lang="en-GB" sz="1400" dirty="0" smtClean="0"/>
              <a:t>Fuel </a:t>
            </a:r>
            <a:r>
              <a:rPr lang="en-GB" sz="1400" dirty="0"/>
              <a:t>Poverty Coalition </a:t>
            </a:r>
            <a:r>
              <a:rPr lang="en-GB" sz="1400" dirty="0" err="1"/>
              <a:t>Cymru</a:t>
            </a:r>
            <a:r>
              <a:rPr lang="en-GB" sz="1400" dirty="0"/>
              <a:t> (2016) </a:t>
            </a:r>
            <a:r>
              <a:rPr lang="en-GB" sz="1400" i="1" dirty="0" smtClean="0"/>
              <a:t>Evidence to the </a:t>
            </a:r>
            <a:r>
              <a:rPr lang="en-GB" sz="1400" i="1" dirty="0" err="1" smtClean="0"/>
              <a:t>Senydd</a:t>
            </a:r>
            <a:r>
              <a:rPr lang="en-GB" sz="1400" i="1" dirty="0" smtClean="0"/>
              <a:t> </a:t>
            </a:r>
            <a:r>
              <a:rPr lang="en-GB" sz="1400" dirty="0" smtClean="0"/>
              <a:t>Available </a:t>
            </a:r>
            <a:r>
              <a:rPr lang="en-GB" sz="1400" dirty="0"/>
              <a:t>at: </a:t>
            </a:r>
            <a:r>
              <a:rPr lang="en-GB" sz="1400" dirty="0">
                <a:hlinkClick r:id="rId4"/>
              </a:rPr>
              <a:t>https://</a:t>
            </a:r>
            <a:r>
              <a:rPr lang="en-GB" sz="1400" dirty="0" smtClean="0">
                <a:hlinkClick r:id="rId4"/>
              </a:rPr>
              <a:t>business.senedd.wales/documents/s28581/EEFP%2006%20Fuel%20Poverty%20Charter.pdf</a:t>
            </a:r>
            <a:r>
              <a:rPr lang="en-GB" sz="1400" dirty="0" smtClean="0"/>
              <a:t>  </a:t>
            </a:r>
            <a:r>
              <a:rPr lang="en-GB" sz="1400" dirty="0"/>
              <a:t>[Accessed 16/11/2016]</a:t>
            </a:r>
          </a:p>
          <a:p>
            <a:pPr marL="540000" indent="-457200"/>
            <a:r>
              <a:rPr lang="en-GB" sz="1400" dirty="0"/>
              <a:t> House of Commons (2016) </a:t>
            </a:r>
            <a:r>
              <a:rPr lang="en-GB" sz="1400" i="1" dirty="0"/>
              <a:t>Home energy efficiency and demand reduction</a:t>
            </a:r>
            <a:r>
              <a:rPr lang="en-GB" sz="1400" dirty="0"/>
              <a:t> Available at: </a:t>
            </a:r>
            <a:r>
              <a:rPr lang="en-GB" sz="1400" dirty="0">
                <a:hlinkClick r:id="rId5"/>
              </a:rPr>
              <a:t>http://www.publications.parliament.uk/pa/cm201516/cmselect/cmenergy/552/552.pdf</a:t>
            </a:r>
            <a:r>
              <a:rPr lang="en-GB" sz="1400" dirty="0"/>
              <a:t> </a:t>
            </a:r>
            <a:endParaRPr lang="en-GB" sz="1400" i="1" dirty="0"/>
          </a:p>
          <a:p>
            <a:pPr marL="540000" indent="-457200"/>
            <a:r>
              <a:rPr lang="en-GB" sz="1400" dirty="0"/>
              <a:t>Office for National Statistics (2016) </a:t>
            </a:r>
            <a:r>
              <a:rPr lang="en-GB" sz="1400" i="1" dirty="0"/>
              <a:t>UK Perspectives 2016: Personal and household finances in the UK </a:t>
            </a:r>
            <a:r>
              <a:rPr lang="en-GB" sz="1400" dirty="0"/>
              <a:t>Available at: </a:t>
            </a:r>
            <a:r>
              <a:rPr lang="en-GB" sz="1400" dirty="0">
                <a:hlinkClick r:id="rId6"/>
              </a:rPr>
              <a:t>http://visual.ons.gov.uk/uk-perspectives-2016-personal-and-household-finances-in-the-uk/</a:t>
            </a:r>
            <a:r>
              <a:rPr lang="en-GB" sz="1400" dirty="0"/>
              <a:t> [Accessed 16/11/2016]</a:t>
            </a:r>
          </a:p>
          <a:p>
            <a:pPr marL="540000" indent="-457200"/>
            <a:r>
              <a:rPr lang="en-GB" sz="1400" dirty="0"/>
              <a:t>Read, S (2016) ‘Low-income households to get energy price cap in results of two-year CMA investigation’ </a:t>
            </a:r>
            <a:r>
              <a:rPr lang="en-GB" sz="1400" i="1" dirty="0"/>
              <a:t>The Independent </a:t>
            </a:r>
            <a:r>
              <a:rPr lang="en-GB" sz="1400" dirty="0"/>
              <a:t> Thursday 10</a:t>
            </a:r>
            <a:r>
              <a:rPr lang="en-GB" sz="1400" baseline="30000" dirty="0"/>
              <a:t>th</a:t>
            </a:r>
            <a:r>
              <a:rPr lang="en-GB" sz="1400" dirty="0"/>
              <a:t> March Available at: </a:t>
            </a:r>
            <a:r>
              <a:rPr lang="en-GB" sz="1400" dirty="0">
                <a:hlinkClick r:id="rId7"/>
              </a:rPr>
              <a:t>http://www.independent.co.uk/money/cma-investigation-result-low-income-households-to-get-energy-price-cap-a6922401.html</a:t>
            </a:r>
            <a:r>
              <a:rPr lang="en-GB" sz="1400" dirty="0"/>
              <a:t> [Accessed 16/11/2016]</a:t>
            </a:r>
          </a:p>
          <a:p>
            <a:pPr marL="540000" indent="-457200"/>
            <a:r>
              <a:rPr lang="en-GB" sz="1400" dirty="0"/>
              <a:t>Sport Relief (2012) </a:t>
            </a:r>
            <a:r>
              <a:rPr lang="en-GB" sz="1400" i="1" dirty="0"/>
              <a:t>Eat or Heat?</a:t>
            </a:r>
            <a:r>
              <a:rPr lang="en-GB" sz="1400" dirty="0"/>
              <a:t> Available at: </a:t>
            </a:r>
            <a:r>
              <a:rPr lang="en-GB" sz="1400" dirty="0">
                <a:hlinkClick r:id="rId8"/>
              </a:rPr>
              <a:t>https://www.youtube.com/watch?v=oRDq3OJQQh4</a:t>
            </a:r>
            <a:r>
              <a:rPr lang="en-GB" sz="1400" dirty="0"/>
              <a:t> </a:t>
            </a:r>
            <a:r>
              <a:rPr lang="en-GB" sz="1400" dirty="0"/>
              <a:t>[Accessed 19/10/2020] </a:t>
            </a:r>
            <a:endParaRPr lang="en-GB" sz="1400" dirty="0"/>
          </a:p>
          <a:p>
            <a:pPr marL="540000" indent="-457200"/>
            <a:r>
              <a:rPr lang="en-GB" sz="1400" dirty="0"/>
              <a:t>Welsh Government (</a:t>
            </a:r>
            <a:r>
              <a:rPr lang="en-GB" sz="1400" dirty="0" smtClean="0"/>
              <a:t>2019a) </a:t>
            </a:r>
            <a:r>
              <a:rPr lang="en-GB" sz="1400" i="1" dirty="0"/>
              <a:t>Fuel Poverty </a:t>
            </a:r>
            <a:r>
              <a:rPr lang="en-GB" sz="1400" dirty="0"/>
              <a:t> Available at: </a:t>
            </a:r>
            <a:r>
              <a:rPr lang="en-GB" sz="1400" dirty="0">
                <a:hlinkClick r:id="rId9"/>
              </a:rPr>
              <a:t>https://</a:t>
            </a:r>
            <a:r>
              <a:rPr lang="en-GB" sz="1400" dirty="0" smtClean="0">
                <a:hlinkClick r:id="rId9"/>
              </a:rPr>
              <a:t>gov.wales/fuel-poverty-estimates-wales-2018</a:t>
            </a:r>
            <a:r>
              <a:rPr lang="en-GB" sz="1400" dirty="0" smtClean="0"/>
              <a:t> [</a:t>
            </a:r>
            <a:r>
              <a:rPr lang="en-GB" sz="1400" dirty="0"/>
              <a:t>Accessed </a:t>
            </a:r>
            <a:r>
              <a:rPr lang="en-GB" sz="1400" dirty="0" smtClean="0"/>
              <a:t>19/10/2020</a:t>
            </a:r>
            <a:r>
              <a:rPr lang="en-GB" sz="1400" dirty="0" smtClean="0"/>
              <a:t>] </a:t>
            </a:r>
          </a:p>
          <a:p>
            <a:pPr marL="540000" indent="-457200"/>
            <a:r>
              <a:rPr lang="en-GB" sz="1400" dirty="0" smtClean="0"/>
              <a:t>Welsh Government (2019b) </a:t>
            </a:r>
            <a:r>
              <a:rPr lang="en-GB" sz="1400" i="1" dirty="0" smtClean="0"/>
              <a:t>Fuel Poverty Estimates for Wales 2018</a:t>
            </a:r>
            <a:r>
              <a:rPr lang="en-GB" sz="1400" dirty="0"/>
              <a:t> Available at: </a:t>
            </a:r>
            <a:r>
              <a:rPr lang="en-GB" sz="1400" dirty="0">
                <a:hlinkClick r:id="rId10"/>
              </a:rPr>
              <a:t>https://</a:t>
            </a:r>
            <a:r>
              <a:rPr lang="en-GB" sz="1400" dirty="0" smtClean="0">
                <a:hlinkClick r:id="rId10"/>
              </a:rPr>
              <a:t>gov.wales/fuel-poverty-estimates-wales-headline-results-2018</a:t>
            </a:r>
            <a:r>
              <a:rPr lang="en-GB" sz="1400" dirty="0" smtClean="0"/>
              <a:t> </a:t>
            </a:r>
            <a:r>
              <a:rPr lang="en-GB" sz="1400" dirty="0"/>
              <a:t>[Accessed 19/10/2020] </a:t>
            </a:r>
          </a:p>
          <a:p>
            <a:pPr marL="540000" indent="-457200"/>
            <a:endParaRPr lang="en-GB" sz="1400" dirty="0"/>
          </a:p>
        </p:txBody>
      </p:sp>
    </p:spTree>
    <p:extLst>
      <p:ext uri="{BB962C8B-B14F-4D97-AF65-F5344CB8AC3E}">
        <p14:creationId xmlns:p14="http://schemas.microsoft.com/office/powerpoint/2010/main" val="2658500462"/>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409</TotalTime>
  <Words>2773</Words>
  <Application>Microsoft Office PowerPoint</Application>
  <PresentationFormat>On-screen Show (4:3)</PresentationFormat>
  <Paragraphs>229</Paragraphs>
  <Slides>27</Slides>
  <Notes>14</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4" baseType="lpstr">
      <vt:lpstr>Arial</vt:lpstr>
      <vt:lpstr>Calibri</vt:lpstr>
      <vt:lpstr>Times New Roman</vt:lpstr>
      <vt:lpstr>Verdana</vt:lpstr>
      <vt:lpstr>Wingdings</vt:lpstr>
      <vt:lpstr>UWTSD PPT Template (lectures)</vt:lpstr>
      <vt:lpstr>Picture</vt:lpstr>
      <vt:lpstr>PowerPoint Presentation</vt:lpstr>
      <vt:lpstr>What is fuel poverty?</vt:lpstr>
      <vt:lpstr>Statistics</vt:lpstr>
      <vt:lpstr>Statistics</vt:lpstr>
      <vt:lpstr>Statistics 2018</vt:lpstr>
      <vt:lpstr>Introduction to Fuel Poverty</vt:lpstr>
      <vt:lpstr>What is fuel poverty?</vt:lpstr>
      <vt:lpstr>Fuel Poverty - The coping hierarchy</vt:lpstr>
      <vt:lpstr>PowerPoint Presentation</vt:lpstr>
      <vt:lpstr>Fuel Poverty - Causes</vt:lpstr>
      <vt:lpstr>PowerPoint Presentation</vt:lpstr>
      <vt:lpstr>Fuel Poverty - Causes</vt:lpstr>
      <vt:lpstr>PowerPoint Presentation</vt:lpstr>
      <vt:lpstr>PowerPoint Presentation</vt:lpstr>
      <vt:lpstr>The latest available estimates for Wales</vt:lpstr>
      <vt:lpstr>PowerPoint Presentation</vt:lpstr>
      <vt:lpstr>PowerPoint Presentation</vt:lpstr>
      <vt:lpstr>PowerPoint Presentation</vt:lpstr>
      <vt:lpstr>PowerPoint Presentation</vt:lpstr>
      <vt:lpstr>Wales Fuel Poverty Strategy</vt:lpstr>
      <vt:lpstr>Promoting Energy Efficiency</vt:lpstr>
      <vt:lpstr>Promoting Energy Efficiency</vt:lpstr>
      <vt:lpstr>PowerPoint Presentation</vt:lpstr>
      <vt:lpstr>Fuel Poverty Charter Coalition for Wales</vt:lpstr>
      <vt:lpstr>5 Key priorities for action</vt:lpstr>
      <vt:lpstr>Points to Consider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27</cp:revision>
  <dcterms:created xsi:type="dcterms:W3CDTF">2016-11-15T12:10:02Z</dcterms:created>
  <dcterms:modified xsi:type="dcterms:W3CDTF">2020-10-19T14:55:22Z</dcterms:modified>
</cp:coreProperties>
</file>