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60" r:id="rId2"/>
  </p:sldMasterIdLst>
  <p:notesMasterIdLst>
    <p:notesMasterId r:id="rId16"/>
  </p:notesMasterIdLst>
  <p:sldIdLst>
    <p:sldId id="256" r:id="rId3"/>
    <p:sldId id="266" r:id="rId4"/>
    <p:sldId id="267" r:id="rId5"/>
    <p:sldId id="259" r:id="rId6"/>
    <p:sldId id="257" r:id="rId7"/>
    <p:sldId id="260" r:id="rId8"/>
    <p:sldId id="262" r:id="rId9"/>
    <p:sldId id="270" r:id="rId10"/>
    <p:sldId id="264" r:id="rId11"/>
    <p:sldId id="287" r:id="rId12"/>
    <p:sldId id="289" r:id="rId13"/>
    <p:sldId id="288" r:id="rId14"/>
    <p:sldId id="268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86CF6F-C8F4-ACDD-7A1F-C0348B11EBD5}" v="502" dt="2022-02-26T21:12:04.649"/>
    <p1510:client id="{707A2EEE-B13B-4DC5-9C66-AC50380F49BA}" v="1" dt="2022-02-26T21:22:10.1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microsoft.com/office/2015/10/relationships/revisionInfo" Target="revisionInfo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D07110-973E-404D-BDC3-D17612ECFA60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7F2799F-80AC-4A92-B8CB-F327566BC960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Week 3 beginning</a:t>
          </a:r>
        </a:p>
      </dgm:t>
    </dgm:pt>
    <dgm:pt modelId="{1F3A2331-0E52-4D90-A7D3-B668E85F28AA}" type="parTrans" cxnId="{9560B85E-F9A9-457F-ADF9-A8DEDD0E1B3B}">
      <dgm:prSet/>
      <dgm:spPr/>
      <dgm:t>
        <a:bodyPr/>
        <a:lstStyle/>
        <a:p>
          <a:endParaRPr lang="en-GB"/>
        </a:p>
      </dgm:t>
    </dgm:pt>
    <dgm:pt modelId="{92AE66AA-F145-4FD2-8472-05FD66BE4F72}" type="sibTrans" cxnId="{9560B85E-F9A9-457F-ADF9-A8DEDD0E1B3B}">
      <dgm:prSet/>
      <dgm:spPr/>
      <dgm:t>
        <a:bodyPr/>
        <a:lstStyle/>
        <a:p>
          <a:endParaRPr lang="en-GB"/>
        </a:p>
      </dgm:t>
    </dgm:pt>
    <dgm:pt modelId="{0D56AC4F-40C2-47D4-A2A8-C68116893583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Getting in groups</a:t>
          </a:r>
        </a:p>
      </dgm:t>
    </dgm:pt>
    <dgm:pt modelId="{490AB739-9D0A-45B6-9E47-4660863E816B}" type="parTrans" cxnId="{507DEBEB-C063-4FE3-9998-42DD19A083DF}">
      <dgm:prSet/>
      <dgm:spPr/>
      <dgm:t>
        <a:bodyPr/>
        <a:lstStyle/>
        <a:p>
          <a:endParaRPr lang="en-GB"/>
        </a:p>
      </dgm:t>
    </dgm:pt>
    <dgm:pt modelId="{4C6E70BC-DA0F-4587-903A-2CCCD35BDD20}" type="sibTrans" cxnId="{507DEBEB-C063-4FE3-9998-42DD19A083DF}">
      <dgm:prSet/>
      <dgm:spPr/>
      <dgm:t>
        <a:bodyPr/>
        <a:lstStyle/>
        <a:p>
          <a:endParaRPr lang="en-GB"/>
        </a:p>
      </dgm:t>
    </dgm:pt>
    <dgm:pt modelId="{380B9E5C-EC77-44C0-A432-F154E47B442A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Planning and questioning </a:t>
          </a:r>
        </a:p>
      </dgm:t>
    </dgm:pt>
    <dgm:pt modelId="{D97017F5-8A8B-4403-997E-919573F72CF3}" type="parTrans" cxnId="{A45A06E5-2E98-494F-84BD-CB6A12BF56BA}">
      <dgm:prSet/>
      <dgm:spPr/>
      <dgm:t>
        <a:bodyPr/>
        <a:lstStyle/>
        <a:p>
          <a:endParaRPr lang="en-GB"/>
        </a:p>
      </dgm:t>
    </dgm:pt>
    <dgm:pt modelId="{933468B0-DA20-4320-B5C1-E48FF32686BE}" type="sibTrans" cxnId="{A45A06E5-2E98-494F-84BD-CB6A12BF56BA}">
      <dgm:prSet/>
      <dgm:spPr/>
      <dgm:t>
        <a:bodyPr/>
        <a:lstStyle/>
        <a:p>
          <a:endParaRPr lang="en-GB"/>
        </a:p>
      </dgm:t>
    </dgm:pt>
    <dgm:pt modelId="{DF9DB21B-F345-4375-9156-95482189129C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Collecting data and analyses </a:t>
          </a:r>
        </a:p>
      </dgm:t>
    </dgm:pt>
    <dgm:pt modelId="{14E92133-77D6-4C88-8EFB-9081AA886E74}" type="parTrans" cxnId="{B731EB50-611F-4E4E-8231-DC270D6E3A83}">
      <dgm:prSet/>
      <dgm:spPr/>
      <dgm:t>
        <a:bodyPr/>
        <a:lstStyle/>
        <a:p>
          <a:endParaRPr lang="en-GB"/>
        </a:p>
      </dgm:t>
    </dgm:pt>
    <dgm:pt modelId="{4D66CE62-D31E-4A35-8725-034532CC2B3E}" type="sibTrans" cxnId="{B731EB50-611F-4E4E-8231-DC270D6E3A83}">
      <dgm:prSet/>
      <dgm:spPr/>
      <dgm:t>
        <a:bodyPr/>
        <a:lstStyle/>
        <a:p>
          <a:endParaRPr lang="en-GB"/>
        </a:p>
      </dgm:t>
    </dgm:pt>
    <dgm:pt modelId="{81714D57-B39D-47C7-9F27-8B18C3F39E66}">
      <dgm:prSet phldrT="[Text]" phldr="0"/>
      <dgm:spPr/>
      <dgm:t>
        <a:bodyPr/>
        <a:lstStyle/>
        <a:p>
          <a:pPr rtl="0"/>
          <a:r>
            <a:rPr lang="en-GB">
              <a:latin typeface="Arial"/>
              <a:cs typeface="Arial"/>
            </a:rPr>
            <a:t>Discussions and conclusions</a:t>
          </a:r>
        </a:p>
      </dgm:t>
    </dgm:pt>
    <dgm:pt modelId="{DB317CDE-A5EB-476F-A917-AF09F53428DB}" type="parTrans" cxnId="{261D842A-9318-4064-8356-6C4A4E6112AD}">
      <dgm:prSet/>
      <dgm:spPr/>
      <dgm:t>
        <a:bodyPr/>
        <a:lstStyle/>
        <a:p>
          <a:endParaRPr lang="en-GB"/>
        </a:p>
      </dgm:t>
    </dgm:pt>
    <dgm:pt modelId="{0D18BFB0-6D75-4230-8AC6-6B578F88A78C}" type="sibTrans" cxnId="{261D842A-9318-4064-8356-6C4A4E6112AD}">
      <dgm:prSet/>
      <dgm:spPr/>
      <dgm:t>
        <a:bodyPr/>
        <a:lstStyle/>
        <a:p>
          <a:endParaRPr lang="en-GB"/>
        </a:p>
      </dgm:t>
    </dgm:pt>
    <dgm:pt modelId="{19117E41-9C70-4AC6-BC7F-002C1382E5B5}" type="pres">
      <dgm:prSet presAssocID="{56D07110-973E-404D-BDC3-D17612ECFA60}" presName="cycle" presStyleCnt="0">
        <dgm:presLayoutVars>
          <dgm:dir/>
          <dgm:resizeHandles val="exact"/>
        </dgm:presLayoutVars>
      </dgm:prSet>
      <dgm:spPr/>
    </dgm:pt>
    <dgm:pt modelId="{8AA389EE-7DD9-44B8-960A-3B09F6A2D7A5}" type="pres">
      <dgm:prSet presAssocID="{E7F2799F-80AC-4A92-B8CB-F327566BC960}" presName="node" presStyleLbl="node1" presStyleIdx="0" presStyleCnt="5">
        <dgm:presLayoutVars>
          <dgm:bulletEnabled val="1"/>
        </dgm:presLayoutVars>
      </dgm:prSet>
      <dgm:spPr/>
    </dgm:pt>
    <dgm:pt modelId="{1973E8CA-D929-4BF4-96A2-8B03440BFF89}" type="pres">
      <dgm:prSet presAssocID="{92AE66AA-F145-4FD2-8472-05FD66BE4F72}" presName="sibTrans" presStyleLbl="sibTrans2D1" presStyleIdx="0" presStyleCnt="5"/>
      <dgm:spPr/>
    </dgm:pt>
    <dgm:pt modelId="{197B2613-F27E-4D48-8F40-899ED52D1CC9}" type="pres">
      <dgm:prSet presAssocID="{92AE66AA-F145-4FD2-8472-05FD66BE4F72}" presName="connectorText" presStyleLbl="sibTrans2D1" presStyleIdx="0" presStyleCnt="5"/>
      <dgm:spPr/>
    </dgm:pt>
    <dgm:pt modelId="{71190D11-7E56-4543-B5FF-55A19086EF08}" type="pres">
      <dgm:prSet presAssocID="{0D56AC4F-40C2-47D4-A2A8-C68116893583}" presName="node" presStyleLbl="node1" presStyleIdx="1" presStyleCnt="5">
        <dgm:presLayoutVars>
          <dgm:bulletEnabled val="1"/>
        </dgm:presLayoutVars>
      </dgm:prSet>
      <dgm:spPr/>
    </dgm:pt>
    <dgm:pt modelId="{839FDEB8-C49F-4111-958C-3745A71850A3}" type="pres">
      <dgm:prSet presAssocID="{4C6E70BC-DA0F-4587-903A-2CCCD35BDD20}" presName="sibTrans" presStyleLbl="sibTrans2D1" presStyleIdx="1" presStyleCnt="5"/>
      <dgm:spPr/>
    </dgm:pt>
    <dgm:pt modelId="{4B1CB706-8C88-43B1-B7A6-34D12FB4D1C6}" type="pres">
      <dgm:prSet presAssocID="{4C6E70BC-DA0F-4587-903A-2CCCD35BDD20}" presName="connectorText" presStyleLbl="sibTrans2D1" presStyleIdx="1" presStyleCnt="5"/>
      <dgm:spPr/>
    </dgm:pt>
    <dgm:pt modelId="{29BFA754-56B0-4B23-BDE3-9313E907C0CD}" type="pres">
      <dgm:prSet presAssocID="{380B9E5C-EC77-44C0-A432-F154E47B442A}" presName="node" presStyleLbl="node1" presStyleIdx="2" presStyleCnt="5">
        <dgm:presLayoutVars>
          <dgm:bulletEnabled val="1"/>
        </dgm:presLayoutVars>
      </dgm:prSet>
      <dgm:spPr/>
    </dgm:pt>
    <dgm:pt modelId="{8B52DEDF-FE36-488B-BF48-D4686F47803D}" type="pres">
      <dgm:prSet presAssocID="{933468B0-DA20-4320-B5C1-E48FF32686BE}" presName="sibTrans" presStyleLbl="sibTrans2D1" presStyleIdx="2" presStyleCnt="5"/>
      <dgm:spPr/>
    </dgm:pt>
    <dgm:pt modelId="{55721F55-14B6-4252-8E48-32EBD0388E08}" type="pres">
      <dgm:prSet presAssocID="{933468B0-DA20-4320-B5C1-E48FF32686BE}" presName="connectorText" presStyleLbl="sibTrans2D1" presStyleIdx="2" presStyleCnt="5"/>
      <dgm:spPr/>
    </dgm:pt>
    <dgm:pt modelId="{BC1DBE16-6172-4A8D-929F-90618689DBDE}" type="pres">
      <dgm:prSet presAssocID="{DF9DB21B-F345-4375-9156-95482189129C}" presName="node" presStyleLbl="node1" presStyleIdx="3" presStyleCnt="5">
        <dgm:presLayoutVars>
          <dgm:bulletEnabled val="1"/>
        </dgm:presLayoutVars>
      </dgm:prSet>
      <dgm:spPr/>
    </dgm:pt>
    <dgm:pt modelId="{321BF6E5-37B1-429F-915A-BB58C36AC14E}" type="pres">
      <dgm:prSet presAssocID="{4D66CE62-D31E-4A35-8725-034532CC2B3E}" presName="sibTrans" presStyleLbl="sibTrans2D1" presStyleIdx="3" presStyleCnt="5"/>
      <dgm:spPr/>
    </dgm:pt>
    <dgm:pt modelId="{A8988DE0-4FE2-47DD-BBF8-9D927298DCB6}" type="pres">
      <dgm:prSet presAssocID="{4D66CE62-D31E-4A35-8725-034532CC2B3E}" presName="connectorText" presStyleLbl="sibTrans2D1" presStyleIdx="3" presStyleCnt="5"/>
      <dgm:spPr/>
    </dgm:pt>
    <dgm:pt modelId="{03A3C3CB-85DC-40D5-B821-03E8C860CC9D}" type="pres">
      <dgm:prSet presAssocID="{81714D57-B39D-47C7-9F27-8B18C3F39E66}" presName="node" presStyleLbl="node1" presStyleIdx="4" presStyleCnt="5">
        <dgm:presLayoutVars>
          <dgm:bulletEnabled val="1"/>
        </dgm:presLayoutVars>
      </dgm:prSet>
      <dgm:spPr/>
    </dgm:pt>
    <dgm:pt modelId="{95E745F4-C1D7-46F5-9220-8C102BA3C26D}" type="pres">
      <dgm:prSet presAssocID="{0D18BFB0-6D75-4230-8AC6-6B578F88A78C}" presName="sibTrans" presStyleLbl="sibTrans2D1" presStyleIdx="4" presStyleCnt="5"/>
      <dgm:spPr/>
    </dgm:pt>
    <dgm:pt modelId="{4BF69128-99DF-4824-8D31-B999368FAEEF}" type="pres">
      <dgm:prSet presAssocID="{0D18BFB0-6D75-4230-8AC6-6B578F88A78C}" presName="connectorText" presStyleLbl="sibTrans2D1" presStyleIdx="4" presStyleCnt="5"/>
      <dgm:spPr/>
    </dgm:pt>
  </dgm:ptLst>
  <dgm:cxnLst>
    <dgm:cxn modelId="{8AFB0602-37AA-46D3-A909-872D804DB78C}" type="presOf" srcId="{4D66CE62-D31E-4A35-8725-034532CC2B3E}" destId="{321BF6E5-37B1-429F-915A-BB58C36AC14E}" srcOrd="0" destOrd="0" presId="urn:microsoft.com/office/officeart/2005/8/layout/cycle2"/>
    <dgm:cxn modelId="{DB854A0F-9E05-4654-9B23-F2DA57DAD100}" type="presOf" srcId="{81714D57-B39D-47C7-9F27-8B18C3F39E66}" destId="{03A3C3CB-85DC-40D5-B821-03E8C860CC9D}" srcOrd="0" destOrd="0" presId="urn:microsoft.com/office/officeart/2005/8/layout/cycle2"/>
    <dgm:cxn modelId="{4DD0F410-48F2-4A2E-A0BD-73242FD21C88}" type="presOf" srcId="{56D07110-973E-404D-BDC3-D17612ECFA60}" destId="{19117E41-9C70-4AC6-BC7F-002C1382E5B5}" srcOrd="0" destOrd="0" presId="urn:microsoft.com/office/officeart/2005/8/layout/cycle2"/>
    <dgm:cxn modelId="{436AE019-F5AA-4AE6-A7B6-85C6662B4B37}" type="presOf" srcId="{4D66CE62-D31E-4A35-8725-034532CC2B3E}" destId="{A8988DE0-4FE2-47DD-BBF8-9D927298DCB6}" srcOrd="1" destOrd="0" presId="urn:microsoft.com/office/officeart/2005/8/layout/cycle2"/>
    <dgm:cxn modelId="{9B94E023-3A61-4278-BE08-631E5121F256}" type="presOf" srcId="{DF9DB21B-F345-4375-9156-95482189129C}" destId="{BC1DBE16-6172-4A8D-929F-90618689DBDE}" srcOrd="0" destOrd="0" presId="urn:microsoft.com/office/officeart/2005/8/layout/cycle2"/>
    <dgm:cxn modelId="{261D842A-9318-4064-8356-6C4A4E6112AD}" srcId="{56D07110-973E-404D-BDC3-D17612ECFA60}" destId="{81714D57-B39D-47C7-9F27-8B18C3F39E66}" srcOrd="4" destOrd="0" parTransId="{DB317CDE-A5EB-476F-A917-AF09F53428DB}" sibTransId="{0D18BFB0-6D75-4230-8AC6-6B578F88A78C}"/>
    <dgm:cxn modelId="{40F91037-B3E3-46A7-A13D-D600FE4AAAD8}" type="presOf" srcId="{4C6E70BC-DA0F-4587-903A-2CCCD35BDD20}" destId="{839FDEB8-C49F-4111-958C-3745A71850A3}" srcOrd="0" destOrd="0" presId="urn:microsoft.com/office/officeart/2005/8/layout/cycle2"/>
    <dgm:cxn modelId="{E1BE6C5B-D72B-4007-A81C-2B3C5A70544C}" type="presOf" srcId="{380B9E5C-EC77-44C0-A432-F154E47B442A}" destId="{29BFA754-56B0-4B23-BDE3-9313E907C0CD}" srcOrd="0" destOrd="0" presId="urn:microsoft.com/office/officeart/2005/8/layout/cycle2"/>
    <dgm:cxn modelId="{9560B85E-F9A9-457F-ADF9-A8DEDD0E1B3B}" srcId="{56D07110-973E-404D-BDC3-D17612ECFA60}" destId="{E7F2799F-80AC-4A92-B8CB-F327566BC960}" srcOrd="0" destOrd="0" parTransId="{1F3A2331-0E52-4D90-A7D3-B668E85F28AA}" sibTransId="{92AE66AA-F145-4FD2-8472-05FD66BE4F72}"/>
    <dgm:cxn modelId="{FD0EA467-5D20-4E0F-9776-C4CD6B36E9CD}" type="presOf" srcId="{92AE66AA-F145-4FD2-8472-05FD66BE4F72}" destId="{1973E8CA-D929-4BF4-96A2-8B03440BFF89}" srcOrd="0" destOrd="0" presId="urn:microsoft.com/office/officeart/2005/8/layout/cycle2"/>
    <dgm:cxn modelId="{B731EB50-611F-4E4E-8231-DC270D6E3A83}" srcId="{56D07110-973E-404D-BDC3-D17612ECFA60}" destId="{DF9DB21B-F345-4375-9156-95482189129C}" srcOrd="3" destOrd="0" parTransId="{14E92133-77D6-4C88-8EFB-9081AA886E74}" sibTransId="{4D66CE62-D31E-4A35-8725-034532CC2B3E}"/>
    <dgm:cxn modelId="{BFE4869E-C542-4475-857D-11526D264991}" type="presOf" srcId="{4C6E70BC-DA0F-4587-903A-2CCCD35BDD20}" destId="{4B1CB706-8C88-43B1-B7A6-34D12FB4D1C6}" srcOrd="1" destOrd="0" presId="urn:microsoft.com/office/officeart/2005/8/layout/cycle2"/>
    <dgm:cxn modelId="{44DE75A9-2182-4D7E-9CE1-F05DCBD66C92}" type="presOf" srcId="{0D18BFB0-6D75-4230-8AC6-6B578F88A78C}" destId="{95E745F4-C1D7-46F5-9220-8C102BA3C26D}" srcOrd="0" destOrd="0" presId="urn:microsoft.com/office/officeart/2005/8/layout/cycle2"/>
    <dgm:cxn modelId="{0BCF77AD-D73C-4C22-93A7-5273B862ADBF}" type="presOf" srcId="{0D56AC4F-40C2-47D4-A2A8-C68116893583}" destId="{71190D11-7E56-4543-B5FF-55A19086EF08}" srcOrd="0" destOrd="0" presId="urn:microsoft.com/office/officeart/2005/8/layout/cycle2"/>
    <dgm:cxn modelId="{CCCD9DBC-C37F-4B74-BD81-1C44E581A28A}" type="presOf" srcId="{E7F2799F-80AC-4A92-B8CB-F327566BC960}" destId="{8AA389EE-7DD9-44B8-960A-3B09F6A2D7A5}" srcOrd="0" destOrd="0" presId="urn:microsoft.com/office/officeart/2005/8/layout/cycle2"/>
    <dgm:cxn modelId="{C0D2B0CD-A08C-4B4B-A116-C40E57EE8F4F}" type="presOf" srcId="{0D18BFB0-6D75-4230-8AC6-6B578F88A78C}" destId="{4BF69128-99DF-4824-8D31-B999368FAEEF}" srcOrd="1" destOrd="0" presId="urn:microsoft.com/office/officeart/2005/8/layout/cycle2"/>
    <dgm:cxn modelId="{162169DE-4776-4F92-9385-DA355E9A4167}" type="presOf" srcId="{92AE66AA-F145-4FD2-8472-05FD66BE4F72}" destId="{197B2613-F27E-4D48-8F40-899ED52D1CC9}" srcOrd="1" destOrd="0" presId="urn:microsoft.com/office/officeart/2005/8/layout/cycle2"/>
    <dgm:cxn modelId="{A45A06E5-2E98-494F-84BD-CB6A12BF56BA}" srcId="{56D07110-973E-404D-BDC3-D17612ECFA60}" destId="{380B9E5C-EC77-44C0-A432-F154E47B442A}" srcOrd="2" destOrd="0" parTransId="{D97017F5-8A8B-4403-997E-919573F72CF3}" sibTransId="{933468B0-DA20-4320-B5C1-E48FF32686BE}"/>
    <dgm:cxn modelId="{507DEBEB-C063-4FE3-9998-42DD19A083DF}" srcId="{56D07110-973E-404D-BDC3-D17612ECFA60}" destId="{0D56AC4F-40C2-47D4-A2A8-C68116893583}" srcOrd="1" destOrd="0" parTransId="{490AB739-9D0A-45B6-9E47-4660863E816B}" sibTransId="{4C6E70BC-DA0F-4587-903A-2CCCD35BDD20}"/>
    <dgm:cxn modelId="{AC5AC4EC-0FDA-4D75-B143-23376689C816}" type="presOf" srcId="{933468B0-DA20-4320-B5C1-E48FF32686BE}" destId="{55721F55-14B6-4252-8E48-32EBD0388E08}" srcOrd="1" destOrd="0" presId="urn:microsoft.com/office/officeart/2005/8/layout/cycle2"/>
    <dgm:cxn modelId="{47820CF0-41CC-4CC6-8588-42554E9F6B96}" type="presOf" srcId="{933468B0-DA20-4320-B5C1-E48FF32686BE}" destId="{8B52DEDF-FE36-488B-BF48-D4686F47803D}" srcOrd="0" destOrd="0" presId="urn:microsoft.com/office/officeart/2005/8/layout/cycle2"/>
    <dgm:cxn modelId="{1CF548E5-A540-4596-B073-9B34D93FCCA5}" type="presParOf" srcId="{19117E41-9C70-4AC6-BC7F-002C1382E5B5}" destId="{8AA389EE-7DD9-44B8-960A-3B09F6A2D7A5}" srcOrd="0" destOrd="0" presId="urn:microsoft.com/office/officeart/2005/8/layout/cycle2"/>
    <dgm:cxn modelId="{210A095D-B57B-4DB4-9648-3FE5E2A5352C}" type="presParOf" srcId="{19117E41-9C70-4AC6-BC7F-002C1382E5B5}" destId="{1973E8CA-D929-4BF4-96A2-8B03440BFF89}" srcOrd="1" destOrd="0" presId="urn:microsoft.com/office/officeart/2005/8/layout/cycle2"/>
    <dgm:cxn modelId="{C50B18E1-D4E2-40FD-9B68-DBA89EF865E4}" type="presParOf" srcId="{1973E8CA-D929-4BF4-96A2-8B03440BFF89}" destId="{197B2613-F27E-4D48-8F40-899ED52D1CC9}" srcOrd="0" destOrd="0" presId="urn:microsoft.com/office/officeart/2005/8/layout/cycle2"/>
    <dgm:cxn modelId="{4DF368AC-D1C6-4C7F-830A-EBDD4CEC7E6A}" type="presParOf" srcId="{19117E41-9C70-4AC6-BC7F-002C1382E5B5}" destId="{71190D11-7E56-4543-B5FF-55A19086EF08}" srcOrd="2" destOrd="0" presId="urn:microsoft.com/office/officeart/2005/8/layout/cycle2"/>
    <dgm:cxn modelId="{0E9994B6-10E7-43DE-BB74-BF93D74D2A34}" type="presParOf" srcId="{19117E41-9C70-4AC6-BC7F-002C1382E5B5}" destId="{839FDEB8-C49F-4111-958C-3745A71850A3}" srcOrd="3" destOrd="0" presId="urn:microsoft.com/office/officeart/2005/8/layout/cycle2"/>
    <dgm:cxn modelId="{A34C1A93-4CD6-4A09-B670-CF04C3F96326}" type="presParOf" srcId="{839FDEB8-C49F-4111-958C-3745A71850A3}" destId="{4B1CB706-8C88-43B1-B7A6-34D12FB4D1C6}" srcOrd="0" destOrd="0" presId="urn:microsoft.com/office/officeart/2005/8/layout/cycle2"/>
    <dgm:cxn modelId="{4D7FF3C2-F42D-4DDC-A767-C23C7B542FA2}" type="presParOf" srcId="{19117E41-9C70-4AC6-BC7F-002C1382E5B5}" destId="{29BFA754-56B0-4B23-BDE3-9313E907C0CD}" srcOrd="4" destOrd="0" presId="urn:microsoft.com/office/officeart/2005/8/layout/cycle2"/>
    <dgm:cxn modelId="{68252101-14B6-416D-BF98-9BC475D583A5}" type="presParOf" srcId="{19117E41-9C70-4AC6-BC7F-002C1382E5B5}" destId="{8B52DEDF-FE36-488B-BF48-D4686F47803D}" srcOrd="5" destOrd="0" presId="urn:microsoft.com/office/officeart/2005/8/layout/cycle2"/>
    <dgm:cxn modelId="{95BBD2FB-86A5-4ADD-87EF-16E6D06D9817}" type="presParOf" srcId="{8B52DEDF-FE36-488B-BF48-D4686F47803D}" destId="{55721F55-14B6-4252-8E48-32EBD0388E08}" srcOrd="0" destOrd="0" presId="urn:microsoft.com/office/officeart/2005/8/layout/cycle2"/>
    <dgm:cxn modelId="{DEFAE286-2975-4F6F-9012-56DC373AEFED}" type="presParOf" srcId="{19117E41-9C70-4AC6-BC7F-002C1382E5B5}" destId="{BC1DBE16-6172-4A8D-929F-90618689DBDE}" srcOrd="6" destOrd="0" presId="urn:microsoft.com/office/officeart/2005/8/layout/cycle2"/>
    <dgm:cxn modelId="{FE5BABF3-868B-4FCE-B3DD-C18944F2D602}" type="presParOf" srcId="{19117E41-9C70-4AC6-BC7F-002C1382E5B5}" destId="{321BF6E5-37B1-429F-915A-BB58C36AC14E}" srcOrd="7" destOrd="0" presId="urn:microsoft.com/office/officeart/2005/8/layout/cycle2"/>
    <dgm:cxn modelId="{207D3544-DC00-4516-9F16-B53BC93E1BE3}" type="presParOf" srcId="{321BF6E5-37B1-429F-915A-BB58C36AC14E}" destId="{A8988DE0-4FE2-47DD-BBF8-9D927298DCB6}" srcOrd="0" destOrd="0" presId="urn:microsoft.com/office/officeart/2005/8/layout/cycle2"/>
    <dgm:cxn modelId="{7DCC90AD-7452-4984-8817-7FAC4C787840}" type="presParOf" srcId="{19117E41-9C70-4AC6-BC7F-002C1382E5B5}" destId="{03A3C3CB-85DC-40D5-B821-03E8C860CC9D}" srcOrd="8" destOrd="0" presId="urn:microsoft.com/office/officeart/2005/8/layout/cycle2"/>
    <dgm:cxn modelId="{D2D22241-5C23-4A2B-92C9-106E89C1E017}" type="presParOf" srcId="{19117E41-9C70-4AC6-BC7F-002C1382E5B5}" destId="{95E745F4-C1D7-46F5-9220-8C102BA3C26D}" srcOrd="9" destOrd="0" presId="urn:microsoft.com/office/officeart/2005/8/layout/cycle2"/>
    <dgm:cxn modelId="{5FDF91F0-8D36-4D2A-B1A6-F7C1A9FE3B4E}" type="presParOf" srcId="{95E745F4-C1D7-46F5-9220-8C102BA3C26D}" destId="{4BF69128-99DF-4824-8D31-B999368FAEE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A389EE-7DD9-44B8-960A-3B09F6A2D7A5}">
      <dsp:nvSpPr>
        <dsp:cNvPr id="0" name=""/>
        <dsp:cNvSpPr/>
      </dsp:nvSpPr>
      <dsp:spPr>
        <a:xfrm>
          <a:off x="1873512" y="568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Week 3 beginning</a:t>
          </a:r>
        </a:p>
      </dsp:txBody>
      <dsp:txXfrm>
        <a:off x="2015715" y="142771"/>
        <a:ext cx="686618" cy="686618"/>
      </dsp:txXfrm>
    </dsp:sp>
    <dsp:sp modelId="{1973E8CA-D929-4BF4-96A2-8B03440BFF89}">
      <dsp:nvSpPr>
        <dsp:cNvPr id="0" name=""/>
        <dsp:cNvSpPr/>
      </dsp:nvSpPr>
      <dsp:spPr>
        <a:xfrm rot="2160000">
          <a:off x="2813908" y="746575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>
        <a:off x="2821310" y="789338"/>
        <a:ext cx="180867" cy="196632"/>
      </dsp:txXfrm>
    </dsp:sp>
    <dsp:sp modelId="{71190D11-7E56-4543-B5FF-55A19086EF08}">
      <dsp:nvSpPr>
        <dsp:cNvPr id="0" name=""/>
        <dsp:cNvSpPr/>
      </dsp:nvSpPr>
      <dsp:spPr>
        <a:xfrm>
          <a:off x="3053495" y="857876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Getting in groups</a:t>
          </a:r>
        </a:p>
      </dsp:txBody>
      <dsp:txXfrm>
        <a:off x="3195698" y="1000079"/>
        <a:ext cx="686618" cy="686618"/>
      </dsp:txXfrm>
    </dsp:sp>
    <dsp:sp modelId="{839FDEB8-C49F-4111-958C-3745A71850A3}">
      <dsp:nvSpPr>
        <dsp:cNvPr id="0" name=""/>
        <dsp:cNvSpPr/>
      </dsp:nvSpPr>
      <dsp:spPr>
        <a:xfrm rot="6480000">
          <a:off x="3186719" y="1866149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 rot="10800000">
        <a:off x="3237453" y="1894832"/>
        <a:ext cx="180867" cy="196632"/>
      </dsp:txXfrm>
    </dsp:sp>
    <dsp:sp modelId="{29BFA754-56B0-4B23-BDE3-9313E907C0CD}">
      <dsp:nvSpPr>
        <dsp:cNvPr id="0" name=""/>
        <dsp:cNvSpPr/>
      </dsp:nvSpPr>
      <dsp:spPr>
        <a:xfrm>
          <a:off x="2602782" y="2245028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Planning and questioning </a:t>
          </a:r>
        </a:p>
      </dsp:txBody>
      <dsp:txXfrm>
        <a:off x="2744985" y="2387231"/>
        <a:ext cx="686618" cy="686618"/>
      </dsp:txXfrm>
    </dsp:sp>
    <dsp:sp modelId="{8B52DEDF-FE36-488B-BF48-D4686F47803D}">
      <dsp:nvSpPr>
        <dsp:cNvPr id="0" name=""/>
        <dsp:cNvSpPr/>
      </dsp:nvSpPr>
      <dsp:spPr>
        <a:xfrm rot="10800000">
          <a:off x="2237146" y="2566680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 rot="10800000">
        <a:off x="2314661" y="2632224"/>
        <a:ext cx="180867" cy="196632"/>
      </dsp:txXfrm>
    </dsp:sp>
    <dsp:sp modelId="{BC1DBE16-6172-4A8D-929F-90618689DBDE}">
      <dsp:nvSpPr>
        <dsp:cNvPr id="0" name=""/>
        <dsp:cNvSpPr/>
      </dsp:nvSpPr>
      <dsp:spPr>
        <a:xfrm>
          <a:off x="1144243" y="2245028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Collecting data and analyses </a:t>
          </a:r>
        </a:p>
      </dsp:txBody>
      <dsp:txXfrm>
        <a:off x="1286446" y="2387231"/>
        <a:ext cx="686618" cy="686618"/>
      </dsp:txXfrm>
    </dsp:sp>
    <dsp:sp modelId="{321BF6E5-37B1-429F-915A-BB58C36AC14E}">
      <dsp:nvSpPr>
        <dsp:cNvPr id="0" name=""/>
        <dsp:cNvSpPr/>
      </dsp:nvSpPr>
      <dsp:spPr>
        <a:xfrm rot="15120000">
          <a:off x="1277467" y="1880059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 rot="10800000">
        <a:off x="1328201" y="1982464"/>
        <a:ext cx="180867" cy="196632"/>
      </dsp:txXfrm>
    </dsp:sp>
    <dsp:sp modelId="{03A3C3CB-85DC-40D5-B821-03E8C860CC9D}">
      <dsp:nvSpPr>
        <dsp:cNvPr id="0" name=""/>
        <dsp:cNvSpPr/>
      </dsp:nvSpPr>
      <dsp:spPr>
        <a:xfrm>
          <a:off x="693530" y="857876"/>
          <a:ext cx="971024" cy="9710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Arial"/>
              <a:cs typeface="Arial"/>
            </a:rPr>
            <a:t>Discussions and conclusions</a:t>
          </a:r>
        </a:p>
      </dsp:txBody>
      <dsp:txXfrm>
        <a:off x="835733" y="1000079"/>
        <a:ext cx="686618" cy="686618"/>
      </dsp:txXfrm>
    </dsp:sp>
    <dsp:sp modelId="{95E745F4-C1D7-46F5-9220-8C102BA3C26D}">
      <dsp:nvSpPr>
        <dsp:cNvPr id="0" name=""/>
        <dsp:cNvSpPr/>
      </dsp:nvSpPr>
      <dsp:spPr>
        <a:xfrm rot="19440000">
          <a:off x="1633926" y="755172"/>
          <a:ext cx="258382" cy="32772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>
        <a:off x="1641328" y="843497"/>
        <a:ext cx="180867" cy="1966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6B3898-8FA4-492C-B8FD-293ED1F7E475}" type="datetimeFigureOut">
              <a:t>2/26/2022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F214F7-FDDC-40DD-BBF2-A0B58567BA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637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5578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680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415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2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4055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8935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4081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789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550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27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8509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3706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5758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09672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87735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88004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27250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3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course/view.php?id=5300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sv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ago.com/academy/quick-guide-to-biostatistics-in-clinical-research-hypothesis-testing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picpedia.org/highway-signs/q/questionnaire.html" TargetMode="Externa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librarysearch.uwtsd.ac.uk/permalink/44WHELF_UWTSD/11c0l68/alma99100357058702421" TargetMode="External"/><Relationship Id="rId3" Type="http://schemas.openxmlformats.org/officeDocument/2006/relationships/image" Target="../media/image31.jpeg"/><Relationship Id="rId7" Type="http://schemas.openxmlformats.org/officeDocument/2006/relationships/hyperlink" Target="http://repository.upi.edu/9209/6/t_bing_0704794_chapter5.pdf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compass.eku.edu/cgi/viewcontent.cgi?article=1005&amp;context=pedagogicon" TargetMode="External"/><Relationship Id="rId5" Type="http://schemas.openxmlformats.org/officeDocument/2006/relationships/hyperlink" Target="https://www.sciencedirect.com/science/article/abs/pii/S0747563216304204" TargetMode="External"/><Relationship Id="rId10" Type="http://schemas.openxmlformats.org/officeDocument/2006/relationships/hyperlink" Target="http://hdl.handle.net/10400.22/622" TargetMode="External"/><Relationship Id="rId4" Type="http://schemas.openxmlformats.org/officeDocument/2006/relationships/image" Target="../media/image32.png"/><Relationship Id="rId9" Type="http://schemas.openxmlformats.org/officeDocument/2006/relationships/hyperlink" Target="https://www.sciencedirect.com/science/article/abs/pii/S036013151730262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94955" y="1324459"/>
            <a:ext cx="6740543" cy="1816040"/>
          </a:xfrm>
        </p:spPr>
        <p:txBody>
          <a:bodyPr/>
          <a:lstStyle/>
          <a:p>
            <a:r>
              <a:rPr lang="en-GB" sz="4000">
                <a:latin typeface="Arial"/>
                <a:cs typeface="Calibri Light"/>
              </a:rPr>
              <a:t>How we use technology to collaborate at UWTSD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2981457"/>
            <a:ext cx="6863896" cy="2382764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Calibri"/>
            </a:endParaRPr>
          </a:p>
          <a:p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Calibri"/>
            </a:endParaRP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 Kamil Kazimierz </a:t>
            </a:r>
            <a:r>
              <a:rPr lang="en-GB" sz="1200" err="1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Lenczowski</a:t>
            </a:r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 2120445</a:t>
            </a:r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Michaela </a:t>
            </a:r>
            <a:r>
              <a:rPr lang="en-GB" sz="1200" err="1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Zawal</a:t>
            </a:r>
            <a:r>
              <a:rPr lang="cs-CZ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a</a:t>
            </a:r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na 2120150</a:t>
            </a: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Calibri"/>
              </a:rPr>
              <a:t>Kristian Balog 2123604</a:t>
            </a: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Digital Skills and Research Methods (BMSW4003_BIRM)</a:t>
            </a:r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</a:rPr>
              <a:t> </a:t>
            </a:r>
            <a:r>
              <a:rPr lang="en-GB" sz="1200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Ngozi </a:t>
            </a:r>
            <a:r>
              <a:rPr lang="en-GB" sz="1200" err="1">
                <a:solidFill>
                  <a:schemeClr val="tx1">
                    <a:lumMod val="95000"/>
                    <a:lumOff val="5000"/>
                  </a:schemeClr>
                </a:solidFill>
                <a:latin typeface="Arial"/>
                <a:cs typeface="Arial"/>
              </a:rPr>
              <a:t>Ibeji</a:t>
            </a:r>
            <a:endParaRPr lang="en-GB" sz="1200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pPr algn="l"/>
            <a:endParaRPr lang="en-GB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pPr algn="l"/>
            <a:endParaRPr lang="en-GB">
              <a:solidFill>
                <a:srgbClr val="0D0D0D"/>
              </a:solidFill>
              <a:latin typeface="Arial"/>
              <a:cs typeface="Arial"/>
            </a:endParaRPr>
          </a:p>
          <a:p>
            <a:endParaRPr lang="en-GB">
              <a:latin typeface="Arial"/>
              <a:cs typeface="Calibri"/>
            </a:endParaRPr>
          </a:p>
          <a:p>
            <a:endParaRPr lang="en-GB">
              <a:latin typeface="Arial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C669F-F081-4A60-875C-ABD1804A0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403398"/>
            <a:ext cx="9601196" cy="1882601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Introduction</a:t>
            </a:r>
            <a:endParaRPr lang="en-US" sz="36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1F8B7-610C-4727-9577-CDFC71D428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2811580"/>
          </a:xfrm>
        </p:spPr>
        <p:txBody>
          <a:bodyPr>
            <a:normAutofit/>
          </a:bodyPr>
          <a:lstStyle/>
          <a:p>
            <a:endParaRPr lang="en-GB" b="1">
              <a:solidFill>
                <a:schemeClr val="tx1">
                  <a:lumMod val="95000"/>
                  <a:lumOff val="5000"/>
                </a:schemeClr>
              </a:solidFill>
              <a:latin typeface="Arial"/>
              <a:cs typeface="Arial"/>
            </a:endParaRPr>
          </a:p>
          <a:p>
            <a:pPr marL="3657600" lvl="8" indent="0">
              <a:buNone/>
            </a:pPr>
            <a:endParaRPr lang="en-GB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A7A8CC8-CAE4-4E3E-BEBB-B938C02FD61B}"/>
              </a:ext>
            </a:extLst>
          </p:cNvPr>
          <p:cNvSpPr txBox="1"/>
          <p:nvPr/>
        </p:nvSpPr>
        <p:spPr>
          <a:xfrm>
            <a:off x="8785957" y="58149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  <p:pic>
        <p:nvPicPr>
          <p:cNvPr id="4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2FC2EFC3-0177-4DB5-92BD-99FBAE3A5F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968" y="3226925"/>
            <a:ext cx="5303520" cy="27732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44F7C5B-07E6-4C1E-987E-08E8C9E1B646}"/>
              </a:ext>
            </a:extLst>
          </p:cNvPr>
          <p:cNvSpPr txBox="1"/>
          <p:nvPr/>
        </p:nvSpPr>
        <p:spPr>
          <a:xfrm>
            <a:off x="2034958" y="1834459"/>
            <a:ext cx="90424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GB" b="1">
                <a:solidFill>
                  <a:srgbClr val="0D0D0D"/>
                </a:solidFill>
                <a:latin typeface="Arial"/>
                <a:cs typeface="Arial"/>
              </a:rPr>
              <a:t>Which digital tool is most commonly used for collaboration at UWTSD?</a:t>
            </a:r>
            <a:r>
              <a:rPr lang="en-GB">
                <a:latin typeface="Arial"/>
                <a:cs typeface="Arial"/>
              </a:rPr>
              <a:t>​</a:t>
            </a:r>
          </a:p>
        </p:txBody>
      </p:sp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id="{9B8B9577-FBB3-4BA7-9F5D-D692D69B4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646" y="2937468"/>
            <a:ext cx="3633005" cy="280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473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B6D86-BA72-4ACA-909B-D1185C65E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9572D-05C8-4274-8D55-B293BD831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62117" y="2795768"/>
            <a:ext cx="9601196" cy="3318936"/>
          </a:xfrm>
        </p:spPr>
        <p:txBody>
          <a:bodyPr/>
          <a:lstStyle/>
          <a:p>
            <a:r>
              <a:rPr lang="en-GB" sz="3200">
                <a:latin typeface="Arial"/>
                <a:ea typeface="+mn-lt"/>
                <a:cs typeface="+mn-lt"/>
              </a:rPr>
              <a:t>A brainstorming session between our group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Searching on the internet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Literature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Feedback from other students </a:t>
            </a:r>
          </a:p>
          <a:p>
            <a:pPr>
              <a:buSzPct val="114999"/>
            </a:pPr>
            <a:r>
              <a:rPr lang="en-GB" sz="3200">
                <a:latin typeface="Arial"/>
                <a:ea typeface="+mn-lt"/>
                <a:cs typeface="+mn-lt"/>
              </a:rPr>
              <a:t>Analyses and reports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F9CC18-F1CF-40BA-8C1A-4E320D6CB6F5}"/>
              </a:ext>
            </a:extLst>
          </p:cNvPr>
          <p:cNvSpPr txBox="1"/>
          <p:nvPr/>
        </p:nvSpPr>
        <p:spPr>
          <a:xfrm>
            <a:off x="8638783" y="5747358"/>
            <a:ext cx="275363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1952771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33184-A81A-487E-BADD-1E3CCAC8C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Important keys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1C5D6-A5BE-4BF4-998A-85D01AF900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>
                <a:latin typeface="Arial"/>
                <a:ea typeface="+mn-lt"/>
                <a:cs typeface="+mn-lt"/>
              </a:rPr>
              <a:t>Digital media provides an unlimited number of learning sources.</a:t>
            </a:r>
          </a:p>
          <a:p>
            <a:pPr>
              <a:buSzPct val="114999"/>
            </a:pPr>
            <a:r>
              <a:rPr lang="en-GB">
                <a:latin typeface="Arial"/>
                <a:ea typeface="+mn-lt"/>
                <a:cs typeface="+mn-lt"/>
              </a:rPr>
              <a:t>Digital tools are used in pedagogy. </a:t>
            </a:r>
          </a:p>
          <a:p>
            <a:pPr>
              <a:buSzPct val="114999"/>
            </a:pPr>
            <a:r>
              <a:rPr lang="en-GB">
                <a:latin typeface="Arial"/>
                <a:ea typeface="+mn-lt"/>
                <a:cs typeface="+mn-lt"/>
              </a:rPr>
              <a:t>Digital tools that are free of charge and recommended for teaching.</a:t>
            </a:r>
          </a:p>
          <a:p>
            <a:pPr>
              <a:buSzPct val="114999"/>
            </a:pPr>
            <a:r>
              <a:rPr lang="en-GB">
                <a:latin typeface="Arial"/>
                <a:cs typeface="Arial"/>
              </a:rPr>
              <a:t>Digital skills are required in many working places.</a:t>
            </a:r>
          </a:p>
          <a:p>
            <a:pPr>
              <a:buSzPct val="114999"/>
            </a:pPr>
            <a:r>
              <a:rPr lang="en-GB">
                <a:latin typeface="Arial"/>
                <a:cs typeface="Arial"/>
              </a:rPr>
              <a:t>Nowadays, digital tools empower us to have a better chance to work and learn.</a:t>
            </a:r>
          </a:p>
          <a:p>
            <a:pPr>
              <a:buSzPct val="114999"/>
            </a:pPr>
            <a:r>
              <a:rPr lang="en-GB">
                <a:latin typeface="Arial"/>
                <a:ea typeface="+mn-lt"/>
                <a:cs typeface="+mn-lt"/>
              </a:rPr>
              <a:t>The use of technology can help students to be engaged and able to access school materials.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EA3D1E-177E-45CC-BD40-D8AAA9DDA9E8}"/>
              </a:ext>
            </a:extLst>
          </p:cNvPr>
          <p:cNvSpPr txBox="1"/>
          <p:nvPr/>
        </p:nvSpPr>
        <p:spPr>
          <a:xfrm>
            <a:off x="9151717" y="56117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925403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3E6207-23C8-49F7-8209-8BF161A2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312224"/>
          </a:xfrm>
        </p:spPr>
        <p:txBody>
          <a:bodyPr>
            <a:no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Calibri Light"/>
              </a:rPr>
              <a:t>Tools use at University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222398F-D509-4F91-9A26-26C727941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6184" y="1602405"/>
            <a:ext cx="4103665" cy="1835523"/>
          </a:xfr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DA0E9BED-A7D2-489D-80D8-0DB13FA191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9409" b="380"/>
          <a:stretch/>
        </p:blipFill>
        <p:spPr>
          <a:xfrm>
            <a:off x="6269867" y="3947379"/>
            <a:ext cx="4623627" cy="1882477"/>
          </a:xfrm>
          <a:prstGeom prst="rect">
            <a:avLst/>
          </a:prstGeom>
        </p:spPr>
      </p:pic>
      <p:pic>
        <p:nvPicPr>
          <p:cNvPr id="5" name="Picture 1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AE24518-6D1F-419F-A81C-8FAE2D358C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197" r="-158" b="380"/>
          <a:stretch/>
        </p:blipFill>
        <p:spPr>
          <a:xfrm>
            <a:off x="6226939" y="2069209"/>
            <a:ext cx="4537661" cy="188247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02698B-0A70-49BA-90BC-22FF5C0503F4}"/>
              </a:ext>
            </a:extLst>
          </p:cNvPr>
          <p:cNvSpPr txBox="1"/>
          <p:nvPr/>
        </p:nvSpPr>
        <p:spPr>
          <a:xfrm>
            <a:off x="9151717" y="56117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3D5B23-A4C9-4839-BAAA-FA27F9507D7A}"/>
              </a:ext>
            </a:extLst>
          </p:cNvPr>
          <p:cNvSpPr txBox="1"/>
          <p:nvPr/>
        </p:nvSpPr>
        <p:spPr>
          <a:xfrm>
            <a:off x="1634647" y="3816263"/>
            <a:ext cx="274320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Char char="•"/>
            </a:pPr>
            <a:r>
              <a:rPr lang="en-GB">
                <a:solidFill>
                  <a:srgbClr val="262626"/>
                </a:solidFill>
                <a:cs typeface="Arial"/>
              </a:rPr>
              <a:t>Microsoft teams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262626"/>
                </a:solidFill>
                <a:cs typeface="Arial"/>
              </a:rPr>
              <a:t>Outlook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FF0000"/>
                </a:solidFill>
                <a:cs typeface="Arial"/>
              </a:rPr>
              <a:t>Hub app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0D0D0D"/>
                </a:solidFill>
                <a:cs typeface="Arial"/>
              </a:rPr>
              <a:t>One drive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0D0D0D"/>
                </a:solidFill>
                <a:cs typeface="Arial"/>
              </a:rPr>
              <a:t>365 apps</a:t>
            </a:r>
            <a:r>
              <a:rPr lang="en-US">
                <a:cs typeface="Arial"/>
              </a:rPr>
              <a:t>​</a:t>
            </a:r>
          </a:p>
          <a:p>
            <a:pPr>
              <a:buChar char="•"/>
            </a:pPr>
            <a:r>
              <a:rPr lang="en-GB">
                <a:solidFill>
                  <a:srgbClr val="FF0000"/>
                </a:solidFill>
                <a:cs typeface="Arial"/>
              </a:rPr>
              <a:t>Moodle</a:t>
            </a:r>
            <a:r>
              <a:rPr lang="en-US">
                <a:cs typeface="Arial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3499512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EDE8E-0A8C-42B1-978A-97814D7BF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 </a:t>
            </a:r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Popular tools</a:t>
            </a:r>
          </a:p>
        </p:txBody>
      </p:sp>
      <p:pic>
        <p:nvPicPr>
          <p:cNvPr id="7" name="Graphic 7" descr="Angel face outline with solid fill">
            <a:extLst>
              <a:ext uri="{FF2B5EF4-FFF2-40B4-BE49-F238E27FC236}">
                <a16:creationId xmlns:a16="http://schemas.microsoft.com/office/drawing/2014/main" id="{B47B7708-3684-425F-AD37-42D8C051D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5827" y="2708762"/>
            <a:ext cx="914400" cy="914400"/>
          </a:xfr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9AFE2E1-7F72-4A0D-B52B-944CCEB059A3}"/>
              </a:ext>
            </a:extLst>
          </p:cNvPr>
          <p:cNvSpPr/>
          <p:nvPr/>
        </p:nvSpPr>
        <p:spPr>
          <a:xfrm>
            <a:off x="960698" y="2624558"/>
            <a:ext cx="2845441" cy="20062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333333"/>
              </a:solidFill>
              <a:latin typeface="Source Sans Pro"/>
              <a:ea typeface="Source Sans Pro"/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33F95DDE-56BA-4DBA-A076-F963882C0982}"/>
              </a:ext>
            </a:extLst>
          </p:cNvPr>
          <p:cNvSpPr/>
          <p:nvPr/>
        </p:nvSpPr>
        <p:spPr>
          <a:xfrm>
            <a:off x="7656928" y="2950700"/>
            <a:ext cx="3134809" cy="240174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17D7C9C-81D5-461B-B9EF-9D91504141BE}"/>
              </a:ext>
            </a:extLst>
          </p:cNvPr>
          <p:cNvSpPr/>
          <p:nvPr/>
        </p:nvSpPr>
        <p:spPr>
          <a:xfrm>
            <a:off x="3503511" y="4714030"/>
            <a:ext cx="1774784" cy="14468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0015A0B-9F85-4E62-B396-8EFBC041F5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1105" y="4919421"/>
            <a:ext cx="1051006" cy="1041360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3E360B38-C321-4233-9F4F-DCC38EFD532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6097" y="2179804"/>
            <a:ext cx="2743200" cy="1398799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AD6B5E2E-1FC3-47CC-BF22-7703F14DF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9945" y="2878799"/>
            <a:ext cx="1682187" cy="1486224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814E2113-DA2E-4338-A4C1-8226E9E818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1919" y="3930531"/>
            <a:ext cx="1248137" cy="126364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3DE4E5-EBF1-475B-9703-5B227742C635}"/>
              </a:ext>
            </a:extLst>
          </p:cNvPr>
          <p:cNvSpPr txBox="1"/>
          <p:nvPr/>
        </p:nvSpPr>
        <p:spPr>
          <a:xfrm>
            <a:off x="9151717" y="5611791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  <p:pic>
        <p:nvPicPr>
          <p:cNvPr id="13" name="Picture 9">
            <a:extLst>
              <a:ext uri="{FF2B5EF4-FFF2-40B4-BE49-F238E27FC236}">
                <a16:creationId xmlns:a16="http://schemas.microsoft.com/office/drawing/2014/main" id="{EF68A9D7-1C22-4262-9E52-C5F34DB0C52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44045" y="1165838"/>
            <a:ext cx="1653252" cy="1102147"/>
          </a:xfrm>
          <a:prstGeom prst="rect">
            <a:avLst/>
          </a:prstGeom>
        </p:spPr>
      </p:pic>
      <p:pic>
        <p:nvPicPr>
          <p:cNvPr id="14" name="Picture 1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536210A-408F-4D6E-A346-9F7287610A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9315" y="3934005"/>
            <a:ext cx="1285875" cy="1304925"/>
          </a:xfrm>
          <a:prstGeom prst="rect">
            <a:avLst/>
          </a:prstGeom>
        </p:spPr>
      </p:pic>
      <p:pic>
        <p:nvPicPr>
          <p:cNvPr id="15" name="Picture 15" descr="Icon&#10;&#10;Description automatically generated">
            <a:extLst>
              <a:ext uri="{FF2B5EF4-FFF2-40B4-BE49-F238E27FC236}">
                <a16:creationId xmlns:a16="http://schemas.microsoft.com/office/drawing/2014/main" id="{C54A7AB6-75AB-4CB7-A648-7CA17B4F948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11581" y="963170"/>
            <a:ext cx="2609850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14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D258B-527E-4BE8-8B17-50499C23D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Other popular and pivotal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44942E-F7E6-4C0F-BDE4-22AE220183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/>
          </a:p>
          <a:p>
            <a:pPr>
              <a:buSzPct val="114999"/>
            </a:pPr>
            <a:r>
              <a:rPr lang="en-GB"/>
              <a:t>Calendar </a:t>
            </a:r>
          </a:p>
          <a:p>
            <a:pPr>
              <a:buSzPct val="114999"/>
            </a:pPr>
            <a:r>
              <a:rPr lang="en-GB"/>
              <a:t>Excel</a:t>
            </a:r>
          </a:p>
          <a:p>
            <a:pPr>
              <a:buSzPct val="114999"/>
            </a:pPr>
            <a:r>
              <a:rPr lang="en-GB"/>
              <a:t>OneDrive</a:t>
            </a:r>
          </a:p>
          <a:p>
            <a:pPr>
              <a:buSzPct val="114999"/>
            </a:pPr>
            <a:r>
              <a:rPr lang="en-GB"/>
              <a:t>Power Point</a:t>
            </a:r>
          </a:p>
          <a:p>
            <a:pPr>
              <a:buSzPct val="114999"/>
            </a:pPr>
            <a:r>
              <a:rPr lang="en-GB"/>
              <a:t>Stream</a:t>
            </a:r>
          </a:p>
          <a:p>
            <a:pPr>
              <a:buSzPct val="114999"/>
            </a:pPr>
            <a:r>
              <a:rPr lang="en-GB" err="1"/>
              <a:t>Outlock</a:t>
            </a:r>
          </a:p>
          <a:p>
            <a:pPr>
              <a:buSzPct val="114999"/>
            </a:pPr>
            <a:endParaRPr lang="en-GB"/>
          </a:p>
          <a:p>
            <a:pPr>
              <a:buSzPct val="114999"/>
            </a:pPr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95BE8780-B3BD-40D8-974E-0CDDC6C392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583" y="3312590"/>
            <a:ext cx="600075" cy="657225"/>
          </a:xfrm>
          <a:prstGeom prst="rect">
            <a:avLst/>
          </a:prstGeom>
        </p:spPr>
      </p:pic>
      <p:pic>
        <p:nvPicPr>
          <p:cNvPr id="9" name="Picture 9">
            <a:extLst>
              <a:ext uri="{FF2B5EF4-FFF2-40B4-BE49-F238E27FC236}">
                <a16:creationId xmlns:a16="http://schemas.microsoft.com/office/drawing/2014/main" id="{EBB76C36-F1A5-4A70-AF66-92196E60A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622" y="2828744"/>
            <a:ext cx="476250" cy="409575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D19BCB6E-1894-47C0-B893-E25A7B2591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6184" y="4024553"/>
            <a:ext cx="619125" cy="371475"/>
          </a:xfrm>
          <a:prstGeom prst="rect">
            <a:avLst/>
          </a:prstGeom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1934F220-FB2B-4807-A4A6-89027C1183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83583" y="4436600"/>
            <a:ext cx="600075" cy="704850"/>
          </a:xfrm>
          <a:prstGeom prst="rect">
            <a:avLst/>
          </a:prstGeo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BB724E57-42F4-4CB3-B280-09FEC01529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3676" y="5106063"/>
            <a:ext cx="704850" cy="561975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5F07D58B-8AD0-43AA-9D3B-9C7E9CD455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7459" y="5545463"/>
            <a:ext cx="723900" cy="666750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3C507630-CE1E-40E0-851E-62189A383EF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1675" y="2559930"/>
            <a:ext cx="4642270" cy="310930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609311-FD4B-488D-B7FF-EFB56E583C6B}"/>
              </a:ext>
            </a:extLst>
          </p:cNvPr>
          <p:cNvSpPr txBox="1"/>
          <p:nvPr/>
        </p:nvSpPr>
        <p:spPr>
          <a:xfrm rot="-10800000" flipV="1">
            <a:off x="8563337" y="5846085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4266689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5FEE1-229D-44F0-A014-83AF1DF25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Moodle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87C041-1D6E-4DF0-BA36-8F8A126EA9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1400">
                <a:latin typeface="Arial"/>
                <a:cs typeface="Arial"/>
              </a:rPr>
              <a:t>Moodle is the teaching and learning platform, available online.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 is a tool which helps lectures in getting an education.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 is much more modern practice to learn then a piece of paper and encourage us to learn.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 is saving student's time.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Moodle is a handy platform.   </a:t>
            </a:r>
          </a:p>
          <a:p>
            <a:pPr marL="0" indent="0">
              <a:buSzPct val="114999"/>
              <a:buNone/>
            </a:pPr>
            <a:r>
              <a:rPr lang="en-GB" sz="1400">
                <a:latin typeface="Arial"/>
                <a:cs typeface="Arial"/>
              </a:rPr>
              <a:t>                             </a:t>
            </a:r>
            <a:r>
              <a:rPr lang="en-GB" sz="1400">
                <a:solidFill>
                  <a:srgbClr val="262626"/>
                </a:solidFill>
                <a:latin typeface="Arial"/>
                <a:ea typeface="+mn-lt"/>
                <a:cs typeface="Arial"/>
              </a:rPr>
              <a:t>                              </a:t>
            </a:r>
            <a:r>
              <a:rPr lang="en-GB" sz="1400">
                <a:solidFill>
                  <a:srgbClr val="FF0000"/>
                </a:solidFill>
                <a:latin typeface="Arial"/>
                <a:ea typeface="+mn-lt"/>
                <a:cs typeface="Arial"/>
              </a:rPr>
              <a:t> </a:t>
            </a:r>
            <a:r>
              <a:rPr lang="en-GB" sz="3600">
                <a:solidFill>
                  <a:srgbClr val="FF0000"/>
                </a:solidFill>
                <a:latin typeface="Arial"/>
                <a:ea typeface="+mn-lt"/>
                <a:cs typeface="Arial"/>
              </a:rPr>
              <a:t>   </a:t>
            </a:r>
            <a:r>
              <a:rPr lang="en-GB" sz="3600" b="1">
                <a:ln w="3175" cmpd="sng">
                  <a:noFill/>
                </a:ln>
                <a:solidFill>
                  <a:srgbClr val="FF0000"/>
                </a:solidFill>
                <a:latin typeface="Arial"/>
                <a:ea typeface="+mj-ea"/>
                <a:cs typeface="Arial"/>
              </a:rPr>
              <a:t>Microsoft</a:t>
            </a:r>
            <a:r>
              <a:rPr lang="en-GB" sz="3600" b="1">
                <a:solidFill>
                  <a:srgbClr val="FF0000"/>
                </a:solidFill>
                <a:latin typeface="Arial"/>
                <a:ea typeface="+mn-lt"/>
                <a:cs typeface="+mn-lt"/>
              </a:rPr>
              <a:t> </a:t>
            </a:r>
            <a:r>
              <a:rPr lang="en-GB" sz="3600" b="1">
                <a:ln w="3175" cmpd="sng">
                  <a:noFill/>
                </a:ln>
                <a:solidFill>
                  <a:srgbClr val="FF0000"/>
                </a:solidFill>
                <a:latin typeface="Arial"/>
                <a:ea typeface="+mj-ea"/>
                <a:cs typeface="Arial"/>
              </a:rPr>
              <a:t>Word</a:t>
            </a: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Improving students writing skills.</a:t>
            </a:r>
            <a:endParaRPr lang="en-US" sz="1400">
              <a:latin typeface="Arial"/>
              <a:cs typeface="Arial"/>
            </a:endParaRPr>
          </a:p>
          <a:p>
            <a:pPr>
              <a:buSzPct val="114999"/>
            </a:pPr>
            <a:r>
              <a:rPr lang="en-GB" sz="1400">
                <a:latin typeface="Arial"/>
                <a:cs typeface="Arial"/>
              </a:rPr>
              <a:t>It helps to develop our grammar skills.</a:t>
            </a:r>
            <a:endParaRPr lang="en-US" sz="1400">
              <a:latin typeface="Arial"/>
              <a:cs typeface="Arial"/>
            </a:endParaRPr>
          </a:p>
          <a:p>
            <a:pPr>
              <a:buSzPct val="114999"/>
            </a:pPr>
            <a:endParaRPr lang="en-GB" sz="1400">
              <a:latin typeface="Arial"/>
              <a:ea typeface="+mn-lt"/>
              <a:cs typeface="+mn-lt"/>
            </a:endParaRPr>
          </a:p>
          <a:p>
            <a:pPr>
              <a:buSzPct val="114999"/>
            </a:pPr>
            <a:endParaRPr lang="en-GB" sz="1400">
              <a:latin typeface="Arial"/>
              <a:cs typeface="Arial"/>
            </a:endParaRPr>
          </a:p>
          <a:p>
            <a:pPr>
              <a:buSzPct val="114999"/>
            </a:pPr>
            <a:endParaRPr lang="en-GB"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8C3DCF0-E6D7-463A-BCF5-09797BDBA553}"/>
              </a:ext>
            </a:extLst>
          </p:cNvPr>
          <p:cNvSpPr txBox="1"/>
          <p:nvPr/>
        </p:nvSpPr>
        <p:spPr>
          <a:xfrm>
            <a:off x="8847551" y="5695167"/>
            <a:ext cx="27431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Kamil </a:t>
            </a:r>
            <a:r>
              <a:rPr lang="en-GB" err="1"/>
              <a:t>Lenczowski</a:t>
            </a:r>
          </a:p>
        </p:txBody>
      </p:sp>
    </p:spTree>
    <p:extLst>
      <p:ext uri="{BB962C8B-B14F-4D97-AF65-F5344CB8AC3E}">
        <p14:creationId xmlns:p14="http://schemas.microsoft.com/office/powerpoint/2010/main" val="2756964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65C55-77B2-44B4-A401-26AE279EA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1008" y="992864"/>
            <a:ext cx="9601196" cy="1303867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Microsoft teams</a:t>
            </a:r>
            <a:br>
              <a:rPr lang="en-GB" sz="3600" b="1">
                <a:latin typeface="Arial"/>
              </a:rPr>
            </a:br>
            <a:endParaRPr lang="en-GB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03A99D-C9D7-4A10-A237-BAE544FA8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3429" y="2556932"/>
            <a:ext cx="9601196" cy="3318936"/>
          </a:xfrm>
        </p:spPr>
        <p:txBody>
          <a:bodyPr>
            <a:normAutofit fontScale="92500" lnSpcReduction="20000"/>
          </a:bodyPr>
          <a:lstStyle/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Using Microsoft teams will support the teaching and learning process, for example:  during the pandemic or medical conditions</a:t>
            </a:r>
            <a:endParaRPr lang="en-US" sz="1400">
              <a:ln w="3175" cmpd="sng">
                <a:noFill/>
              </a:ln>
              <a:latin typeface="Arial"/>
              <a:cs typeface="Arial"/>
            </a:endParaRP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Collaborative learning</a:t>
            </a: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Microsoft Teams is a cloud app digital hub that brings conversations, meetings, files and  all apps together </a:t>
            </a: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Recording class session, so you cannot miss any </a:t>
            </a:r>
          </a:p>
          <a:p>
            <a:pPr>
              <a:buSzPct val="114999"/>
            </a:pPr>
            <a:r>
              <a:rPr lang="en-GB" sz="1400" b="1" i="1">
                <a:latin typeface="Arial"/>
                <a:cs typeface="Arial"/>
              </a:rPr>
              <a:t> </a:t>
            </a:r>
            <a:r>
              <a:rPr lang="en-GB" sz="1400" b="1" i="1">
                <a:solidFill>
                  <a:srgbClr val="262626"/>
                </a:solidFill>
                <a:latin typeface="Arial"/>
                <a:cs typeface="Arial"/>
              </a:rPr>
              <a:t>                                                                   </a:t>
            </a:r>
            <a:r>
              <a:rPr lang="en-GB" sz="3600" b="1" i="1">
                <a:solidFill>
                  <a:srgbClr val="FF0000"/>
                </a:solidFill>
                <a:latin typeface="Arial"/>
                <a:cs typeface="Arial"/>
              </a:rPr>
              <a:t>  </a:t>
            </a:r>
            <a:r>
              <a:rPr lang="en-GB" sz="3600" i="1">
                <a:solidFill>
                  <a:srgbClr val="FF0000"/>
                </a:solidFill>
                <a:latin typeface="Arial"/>
                <a:cs typeface="Arial"/>
              </a:rPr>
              <a:t> </a:t>
            </a:r>
            <a:r>
              <a:rPr lang="en-GB" sz="3600" b="1">
                <a:ln w="3175" cmpd="sng">
                  <a:noFill/>
                </a:ln>
                <a:solidFill>
                  <a:srgbClr val="FF0000"/>
                </a:solidFill>
                <a:latin typeface="Arial"/>
                <a:ea typeface="+mj-ea"/>
                <a:cs typeface="Arial"/>
              </a:rPr>
              <a:t>OneDrive</a:t>
            </a: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OneDrive is a “cloud” </a:t>
            </a:r>
            <a:endParaRPr lang="en-US" sz="140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OneDrive allows users to access their files from a web browser after uploading them to cloud storage. </a:t>
            </a:r>
            <a:endParaRPr lang="en-US" sz="140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Users can keep the files private, share them with friends, or make the files public.</a:t>
            </a:r>
            <a:endParaRPr lang="en-US" sz="140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 OneDrive files are backed up and so you don’t have to worry about that</a:t>
            </a:r>
            <a:endParaRPr lang="en-US" sz="140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r>
              <a:rPr lang="en-GB" sz="1400">
                <a:ln w="3175" cmpd="sng">
                  <a:noFill/>
                </a:ln>
                <a:latin typeface="Arial"/>
                <a:cs typeface="Arial"/>
              </a:rPr>
              <a:t>It saves space on your device</a:t>
            </a:r>
            <a:endParaRPr lang="en-US" sz="1400">
              <a:ln w="3175" cmpd="sng">
                <a:noFill/>
              </a:ln>
              <a:ea typeface="+mn-lt"/>
              <a:cs typeface="+mn-lt"/>
            </a:endParaRPr>
          </a:p>
          <a:p>
            <a:pPr>
              <a:buSzPct val="114999"/>
            </a:pPr>
            <a:endParaRPr lang="en-GB" sz="1400">
              <a:ln w="3175" cmpd="sng">
                <a:noFill/>
              </a:ln>
              <a:solidFill>
                <a:srgbClr val="00B0F0"/>
              </a:solidFill>
              <a:latin typeface="Garamond" panose="02020404030301010803"/>
              <a:cs typeface="Arial"/>
            </a:endParaRPr>
          </a:p>
          <a:p>
            <a:pPr>
              <a:buSzPct val="114999"/>
            </a:pPr>
            <a:endParaRPr lang="en-GB" sz="1400" b="1" i="1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5046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E6FA2-17DB-4D2A-BE5E-2F6D49325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>
                <a:solidFill>
                  <a:srgbClr val="FF0000"/>
                </a:solidFill>
                <a:latin typeface="Arial"/>
                <a:cs typeface="Arial"/>
              </a:rPr>
              <a:t>METHODS</a:t>
            </a:r>
            <a:r>
              <a:rPr lang="en-GB" sz="3600" b="1">
                <a:latin typeface="Arial"/>
                <a:cs typeface="Arial"/>
              </a:rPr>
              <a:t>  </a:t>
            </a:r>
            <a:r>
              <a:rPr lang="en-GB" sz="3600">
                <a:latin typeface="Arial"/>
                <a:cs typeface="Arial"/>
              </a:rPr>
              <a:t>          </a:t>
            </a:r>
            <a:r>
              <a:rPr lang="en-GB"/>
              <a:t>                        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7AFF57-37BD-4EEC-8EC9-77326F582B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Hypothesis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6D41D4-167E-4C91-8E19-373053DF549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05BBED-45E0-42CA-8B4E-758CDD98CE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/>
              <a:t>Collecting data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77A909-6F6F-4EA7-BBC1-DC9BDE8E9FD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16DAE959-CF55-4333-8364-3DC7B3E4D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338177" y="3332831"/>
            <a:ext cx="4292439" cy="2354522"/>
          </a:xfrm>
          <a:prstGeom prst="rect">
            <a:avLst/>
          </a:prstGeom>
        </p:spPr>
      </p:pic>
      <p:pic>
        <p:nvPicPr>
          <p:cNvPr id="10" name="Picture 4" descr="Graph">
            <a:extLst>
              <a:ext uri="{FF2B5EF4-FFF2-40B4-BE49-F238E27FC236}">
                <a16:creationId xmlns:a16="http://schemas.microsoft.com/office/drawing/2014/main" id="{24AE3234-D296-42CD-9685-80FC43842F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7289" y="3246303"/>
            <a:ext cx="4910879" cy="2322956"/>
          </a:xfrm>
          <a:prstGeom prst="rect">
            <a:avLst/>
          </a:prstGeom>
        </p:spPr>
      </p:pic>
      <p:pic>
        <p:nvPicPr>
          <p:cNvPr id="12" name="Picture 4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07480E35-0324-460E-A7B1-15070CE576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5723465" y="1033462"/>
            <a:ext cx="4983041" cy="125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634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1">
            <a:extLst>
              <a:ext uri="{FF2B5EF4-FFF2-40B4-BE49-F238E27FC236}">
                <a16:creationId xmlns:a16="http://schemas.microsoft.com/office/drawing/2014/main" id="{4C60BDDE-B490-4AA7-94E9-E7879E554E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5400" y="2481262"/>
            <a:ext cx="9242076" cy="339460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AutoNum type="arabicPeriod"/>
            </a:pPr>
            <a:r>
              <a:rPr lang="en-GB" sz="1800">
                <a:latin typeface="Arial"/>
                <a:ea typeface="+mn-lt"/>
                <a:cs typeface="+mn-lt"/>
              </a:rPr>
              <a:t>Rank these applications in order according to how frequently you use them to collaborate with</a:t>
            </a:r>
            <a:br>
              <a:rPr lang="en-GB" sz="1800">
                <a:latin typeface="Arial"/>
                <a:ea typeface="+mn-lt"/>
                <a:cs typeface="+mn-lt"/>
              </a:rPr>
            </a:br>
            <a:r>
              <a:rPr lang="en-GB" sz="1800">
                <a:latin typeface="Arial"/>
                <a:ea typeface="+mn-lt"/>
                <a:cs typeface="+mn-lt"/>
              </a:rPr>
              <a:t>others. </a:t>
            </a:r>
            <a:endParaRPr lang="en-US" sz="1800">
              <a:latin typeface="Arial"/>
              <a:cs typeface="Arial"/>
            </a:endParaRPr>
          </a:p>
          <a:p>
            <a:pPr marL="457200" indent="-457200">
              <a:buSzPct val="114999"/>
              <a:buAutoNum type="arabicPeriod"/>
            </a:pPr>
            <a:r>
              <a:rPr lang="en-GB" sz="1800">
                <a:latin typeface="Arial"/>
                <a:ea typeface="+mn-lt"/>
                <a:cs typeface="+mn-lt"/>
              </a:rPr>
              <a:t>How do you feel about using technology to collaborate?</a:t>
            </a:r>
          </a:p>
          <a:p>
            <a:pPr marL="457200" indent="-457200">
              <a:buSzPct val="114999"/>
              <a:buAutoNum type="arabicPeriod"/>
            </a:pPr>
            <a:br>
              <a:rPr lang="en-US" sz="1800">
                <a:latin typeface="Arial"/>
              </a:rPr>
            </a:br>
            <a:r>
              <a:rPr lang="en-GB" sz="1800">
                <a:latin typeface="Arial"/>
                <a:ea typeface="+mn-lt"/>
                <a:cs typeface="+mn-lt"/>
              </a:rPr>
              <a:t>Would you rather like to study with or without digital tools?</a:t>
            </a:r>
            <a:endParaRPr lang="en-US" sz="1800">
              <a:latin typeface="Arial"/>
              <a:ea typeface="+mn-lt"/>
              <a:cs typeface="+mn-lt"/>
            </a:endParaRPr>
          </a:p>
          <a:p>
            <a:pPr marL="457200" indent="-457200">
              <a:buSzPct val="114999"/>
              <a:buAutoNum type="arabicPeriod"/>
            </a:pPr>
            <a:r>
              <a:rPr lang="en-US" sz="1800">
                <a:latin typeface="Arial"/>
                <a:ea typeface="+mn-lt"/>
                <a:cs typeface="+mn-lt"/>
              </a:rPr>
              <a:t> Do you feel confident to use technology to collaborate?</a:t>
            </a:r>
          </a:p>
          <a:p>
            <a:pPr marL="457200" indent="-457200">
              <a:buSzPct val="114999"/>
              <a:buAutoNum type="arabicPeriod"/>
            </a:pPr>
            <a:br>
              <a:rPr lang="en-US" sz="1800">
                <a:latin typeface="Arial"/>
              </a:rPr>
            </a:br>
            <a:r>
              <a:rPr lang="en-US" sz="1800">
                <a:latin typeface="Arial"/>
                <a:ea typeface="+mn-lt"/>
                <a:cs typeface="+mn-lt"/>
              </a:rPr>
              <a:t>Which digital tools do you commonly use?</a:t>
            </a:r>
          </a:p>
          <a:p>
            <a:pPr marL="457200" indent="-457200">
              <a:buSzPct val="114999"/>
              <a:buAutoNum type="arabicPeriod"/>
            </a:pPr>
            <a:br>
              <a:rPr lang="en-US" sz="1800">
                <a:latin typeface="Arial"/>
              </a:rPr>
            </a:br>
            <a:r>
              <a:rPr lang="en-US" sz="1800">
                <a:latin typeface="Arial"/>
                <a:ea typeface="+mn-lt"/>
                <a:cs typeface="+mn-lt"/>
              </a:rPr>
              <a:t>Do I need any more training?</a:t>
            </a:r>
            <a:br>
              <a:rPr lang="en-US" sz="1400"/>
            </a:br>
            <a:endParaRPr lang="en-US" sz="1400"/>
          </a:p>
          <a:p>
            <a:pPr marL="457200" indent="-457200">
              <a:buSzPct val="114999"/>
              <a:buAutoNum type="arabicPeriod"/>
            </a:pPr>
            <a:endParaRPr lang="en-GB" sz="14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AFD4DBD-C4DA-4337-8DBA-B8129883F8D9}"/>
              </a:ext>
            </a:extLst>
          </p:cNvPr>
          <p:cNvSpPr txBox="1"/>
          <p:nvPr/>
        </p:nvSpPr>
        <p:spPr>
          <a:xfrm>
            <a:off x="3499412" y="1261640"/>
            <a:ext cx="530892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600" b="1" u="sng">
                <a:solidFill>
                  <a:srgbClr val="FF0000"/>
                </a:solidFill>
                <a:latin typeface="Arial"/>
                <a:cs typeface="Arial"/>
              </a:rPr>
              <a:t>QUESTIONS TAKEN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021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 7">
            <a:extLst>
              <a:ext uri="{FF2B5EF4-FFF2-40B4-BE49-F238E27FC236}">
                <a16:creationId xmlns:a16="http://schemas.microsoft.com/office/drawing/2014/main" id="{2EE11981-7479-42A2-8F17-C6701CCE2458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443291700"/>
              </p:ext>
            </p:extLst>
          </p:nvPr>
        </p:nvGraphicFramePr>
        <p:xfrm>
          <a:off x="6597672" y="2627400"/>
          <a:ext cx="4718050" cy="3216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" name="Picture 16" descr="Chart, bar chart, histogram&#10;&#10;Description automatically generated">
            <a:extLst>
              <a:ext uri="{FF2B5EF4-FFF2-40B4-BE49-F238E27FC236}">
                <a16:creationId xmlns:a16="http://schemas.microsoft.com/office/drawing/2014/main" id="{9D77A737-4184-4177-8356-994D9B90A76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/>
          <a:stretch>
            <a:fillRect/>
          </a:stretch>
        </p:blipFill>
        <p:spPr>
          <a:xfrm>
            <a:off x="1107510" y="2502743"/>
            <a:ext cx="5135838" cy="3466466"/>
          </a:xfrm>
        </p:spPr>
      </p:pic>
    </p:spTree>
    <p:extLst>
      <p:ext uri="{BB962C8B-B14F-4D97-AF65-F5344CB8AC3E}">
        <p14:creationId xmlns:p14="http://schemas.microsoft.com/office/powerpoint/2010/main" val="11052495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278BC618-3289-4C64-902D-506AF437E6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/>
            <a:stretch/>
          </a:blipFill>
          <a:ln w="15875" cap="flat" cmpd="sng" algn="ctr">
            <a:solidFill>
              <a:srgbClr val="AB946B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33D31B1-9C37-4542-80D3-7B54026F28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BB6D86-BA72-4ACA-909B-D1185C65E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C00000"/>
                </a:solidFill>
                <a:latin typeface="Arial"/>
                <a:cs typeface="Arial"/>
              </a:rPr>
              <a:t>Reference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0D273FA-71CB-4AEB-8F60-67AB3375E3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042" y="2400639"/>
            <a:ext cx="927385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59572D-05C8-4274-8D55-B293BD831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331893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100">
                <a:latin typeface="Arial"/>
                <a:ea typeface="+mn-lt"/>
                <a:cs typeface="+mn-lt"/>
              </a:rPr>
              <a:t>Rashid T, Asghar H M (2016)</a:t>
            </a:r>
            <a:r>
              <a:rPr lang="en-GB" sz="1100" i="1">
                <a:latin typeface="Arial"/>
                <a:ea typeface="+mn-lt"/>
                <a:cs typeface="+mn-lt"/>
              </a:rPr>
              <a:t> Technology use, self-directed learning, student engagement and academic performance: Examining the interrelations, Computers in Human </a:t>
            </a:r>
            <a:r>
              <a:rPr lang="en-GB" sz="1100" i="1" err="1">
                <a:latin typeface="Arial"/>
                <a:ea typeface="+mn-lt"/>
                <a:cs typeface="+mn-lt"/>
              </a:rPr>
              <a:t>Behavior</a:t>
            </a:r>
            <a:r>
              <a:rPr lang="en-GB" sz="1100" i="1">
                <a:latin typeface="Arial"/>
                <a:ea typeface="+mn-lt"/>
                <a:cs typeface="+mn-lt"/>
              </a:rPr>
              <a:t>,</a:t>
            </a:r>
            <a:r>
              <a:rPr lang="en-GB" sz="1100">
                <a:latin typeface="Arial"/>
                <a:ea typeface="+mn-lt"/>
                <a:cs typeface="+mn-lt"/>
              </a:rPr>
              <a:t> volume 63, Science Direct, available at: </a:t>
            </a:r>
            <a:r>
              <a:rPr lang="en-GB" sz="1100">
                <a:latin typeface="Arial"/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https://www.sciencedirect.com/science/article/abs/pii/S0747563216304204</a:t>
            </a: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Poston J, </a:t>
            </a:r>
            <a:r>
              <a:rPr lang="en-GB" sz="1100" err="1">
                <a:latin typeface="Arial"/>
                <a:ea typeface="+mn-lt"/>
                <a:cs typeface="+mn-lt"/>
              </a:rPr>
              <a:t>Apostel</a:t>
            </a:r>
            <a:r>
              <a:rPr lang="en-GB" sz="1100">
                <a:latin typeface="Arial"/>
                <a:ea typeface="+mn-lt"/>
                <a:cs typeface="+mn-lt"/>
              </a:rPr>
              <a:t> S, and Richardson K ( 2019)</a:t>
            </a:r>
            <a:r>
              <a:rPr lang="en-GB" sz="1100" i="1">
                <a:latin typeface="Arial"/>
                <a:ea typeface="+mn-lt"/>
                <a:cs typeface="+mn-lt"/>
              </a:rPr>
              <a:t> Using Microsoft Teams to Enhance Engagement and Learning with Any Class: It’s Fun and Easy,</a:t>
            </a:r>
            <a:r>
              <a:rPr lang="en-GB" sz="1100">
                <a:latin typeface="Arial"/>
                <a:ea typeface="+mn-lt"/>
                <a:cs typeface="+mn-lt"/>
              </a:rPr>
              <a:t> Bellarmine University available at: </a:t>
            </a:r>
            <a:r>
              <a:rPr lang="en-GB" sz="1100">
                <a:latin typeface="Arial"/>
                <a:ea typeface="+mn-lt"/>
                <a:cs typeface="+mn-lt"/>
                <a:hlinkClick r:id="rId6"/>
              </a:rPr>
              <a:t>https://encompass.eku.edu/cgi/viewcontent.cgi?article=1005&amp;context=pedagogicon</a:t>
            </a: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Gunawan, Agung (2009)</a:t>
            </a:r>
            <a:r>
              <a:rPr lang="en-GB" sz="1100" i="1">
                <a:latin typeface="Arial"/>
                <a:ea typeface="+mn-lt"/>
                <a:cs typeface="+mn-lt"/>
              </a:rPr>
              <a:t> TEACHING WRITING THROUGH MICROSOFT WORD IN IMPROVING STUDENTS’ WRITING SKILLS,</a:t>
            </a:r>
            <a:r>
              <a:rPr lang="en-GB" sz="1100">
                <a:latin typeface="Arial"/>
                <a:ea typeface="+mn-lt"/>
                <a:cs typeface="+mn-lt"/>
              </a:rPr>
              <a:t> available at: </a:t>
            </a:r>
            <a:r>
              <a:rPr lang="en-GB" sz="1100">
                <a:latin typeface="Arial"/>
                <a:ea typeface="+mn-lt"/>
                <a:cs typeface="+mn-l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http://repository.upi.edu/9209/6/t_bing_0704794_chapter5.pdf</a:t>
            </a: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Erstad, </a:t>
            </a:r>
            <a:r>
              <a:rPr lang="en-GB" sz="1100" err="1">
                <a:latin typeface="Arial"/>
                <a:ea typeface="+mn-lt"/>
                <a:cs typeface="+mn-lt"/>
              </a:rPr>
              <a:t>Flewitt</a:t>
            </a:r>
            <a:r>
              <a:rPr lang="en-GB" sz="1100">
                <a:latin typeface="Arial"/>
                <a:ea typeface="+mn-lt"/>
                <a:cs typeface="+mn-lt"/>
              </a:rPr>
              <a:t>, R., </a:t>
            </a:r>
            <a:r>
              <a:rPr lang="en-GB" sz="1100" err="1">
                <a:latin typeface="Arial"/>
                <a:ea typeface="+mn-lt"/>
                <a:cs typeface="+mn-lt"/>
              </a:rPr>
              <a:t>Kummerling-Meibauer</a:t>
            </a:r>
            <a:r>
              <a:rPr lang="en-GB" sz="1100">
                <a:latin typeface="Arial"/>
                <a:ea typeface="+mn-lt"/>
                <a:cs typeface="+mn-lt"/>
              </a:rPr>
              <a:t>, B., &amp; Pereira, I. S. P. (2020). </a:t>
            </a:r>
            <a:r>
              <a:rPr lang="en-GB" sz="1100" i="1">
                <a:latin typeface="Arial"/>
                <a:ea typeface="+mn-lt"/>
                <a:cs typeface="+mn-lt"/>
              </a:rPr>
              <a:t>The Routledge handbook of digital literacies in early childhood,</a:t>
            </a:r>
            <a:r>
              <a:rPr lang="en-GB" sz="1100">
                <a:latin typeface="Arial"/>
                <a:ea typeface="+mn-lt"/>
                <a:cs typeface="+mn-lt"/>
              </a:rPr>
              <a:t> available at: </a:t>
            </a:r>
            <a:r>
              <a:rPr lang="en-GB" sz="1100">
                <a:latin typeface="Arial"/>
                <a:ea typeface="+mn-lt"/>
                <a:cs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https://librarysearch.uwtsd.ac.uk/permalink/44WHELF_UWTSD/11c0l68/alma99100357058702421</a:t>
            </a: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Jesson, McNaughton, S., Rosedale, N., Zhu, T., &amp; Cockle, V. (2018).</a:t>
            </a:r>
            <a:r>
              <a:rPr lang="en-GB" sz="1100" i="1">
                <a:latin typeface="Arial"/>
                <a:ea typeface="+mn-lt"/>
                <a:cs typeface="+mn-lt"/>
              </a:rPr>
              <a:t> A mixed-methods study to identify effective practices in the teaching of writing in a digital learning environment in low income schools. Computers and Education,</a:t>
            </a:r>
            <a:r>
              <a:rPr lang="en-GB" sz="1100">
                <a:latin typeface="Arial"/>
                <a:ea typeface="+mn-lt"/>
                <a:cs typeface="+mn-lt"/>
              </a:rPr>
              <a:t> available at: </a:t>
            </a:r>
            <a:r>
              <a:rPr lang="en-GB" sz="1100">
                <a:latin typeface="Arial"/>
                <a:ea typeface="+mn-lt"/>
                <a:cs typeface="+mn-l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https://www.sciencedirect.com/science/article/abs/pii/S0360131517302622</a:t>
            </a:r>
            <a:endParaRPr lang="en-US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r>
              <a:rPr lang="en-GB" sz="1100">
                <a:latin typeface="Arial"/>
                <a:ea typeface="+mn-lt"/>
                <a:cs typeface="+mn-lt"/>
              </a:rPr>
              <a:t>Lopes A P (2011) </a:t>
            </a:r>
            <a:r>
              <a:rPr lang="en-GB" sz="1100" i="1">
                <a:latin typeface="Arial"/>
                <a:ea typeface="+mn-lt"/>
                <a:cs typeface="+mn-lt"/>
              </a:rPr>
              <a:t>Teaching with Moodle in higher education, </a:t>
            </a:r>
            <a:r>
              <a:rPr lang="en-GB" sz="1100">
                <a:latin typeface="Arial"/>
                <a:ea typeface="+mn-lt"/>
                <a:cs typeface="+mn-lt"/>
              </a:rPr>
              <a:t>P Porto, available at: </a:t>
            </a:r>
            <a:r>
              <a:rPr lang="en-GB" sz="1100">
                <a:latin typeface="Arial"/>
                <a:ea typeface="+mn-lt"/>
                <a:cs typeface="+mn-l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http://hdl.handle.net/10400.22/622</a:t>
            </a: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endParaRPr lang="en-GB" sz="1100">
              <a:latin typeface="Arial"/>
              <a:ea typeface="+mn-lt"/>
              <a:cs typeface="+mn-lt"/>
            </a:endParaRPr>
          </a:p>
          <a:p>
            <a:pPr marL="3657600" lvl="8" indent="0">
              <a:lnSpc>
                <a:spcPct val="90000"/>
              </a:lnSpc>
              <a:buSzPct val="114999"/>
              <a:buNone/>
            </a:pPr>
            <a:r>
              <a:rPr lang="en-GB" sz="2000">
                <a:latin typeface="Arial"/>
                <a:ea typeface="+mn-lt"/>
                <a:cs typeface="+mn-lt"/>
              </a:rPr>
              <a:t>Kamil </a:t>
            </a:r>
            <a:r>
              <a:rPr lang="en-GB" sz="2000" err="1">
                <a:latin typeface="Arial"/>
                <a:ea typeface="+mn-lt"/>
                <a:cs typeface="+mn-lt"/>
              </a:rPr>
              <a:t>Lenczowski</a:t>
            </a:r>
            <a:endParaRPr lang="en-GB" sz="20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endParaRPr lang="en-GB" sz="11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buSzPct val="114999"/>
            </a:pPr>
            <a:endParaRPr lang="en-GB" sz="1100">
              <a:latin typeface="Arial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571399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Organic</vt:lpstr>
      <vt:lpstr>office theme</vt:lpstr>
      <vt:lpstr>How we use technology to collaborate at UWTSD</vt:lpstr>
      <vt:lpstr>Introduction</vt:lpstr>
      <vt:lpstr>Rationale</vt:lpstr>
      <vt:lpstr>Important keys</vt:lpstr>
      <vt:lpstr>Tools use at University</vt:lpstr>
      <vt:lpstr> Popular tools</vt:lpstr>
      <vt:lpstr>Other popular and pivotal tools</vt:lpstr>
      <vt:lpstr>Moodle</vt:lpstr>
      <vt:lpstr>Microsoft teams </vt:lpstr>
      <vt:lpstr>METHODS                                    </vt:lpstr>
      <vt:lpstr>PowerPoint Presentation</vt:lpstr>
      <vt:lpstr>PowerPoint Presentation</vt:lpstr>
      <vt:lpstr>Reference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2022-02-08T12:28:22Z</dcterms:created>
  <dcterms:modified xsi:type="dcterms:W3CDTF">2022-02-26T21:55:26Z</dcterms:modified>
</cp:coreProperties>
</file>