
<file path=[Content_Types].xml><?xml version="1.0" encoding="utf-8"?>
<Types xmlns="http://schemas.openxmlformats.org/package/2006/content-types">
  <Default Extension="bro" ContentType="image/jpeg"/>
  <Default Extension="jfif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52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4571A10-0006-4444-9197-EB34AB967A6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512DFC-1998-463A-B3CE-2386B05EF9DA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96B376-8737-40CB-A327-228A8EB929AF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8B00F53-C888-425F-B148-AF615CFCA9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15D52AF-2825-4F58-8E7A-1B523653F3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1B0380-1275-40DA-8D28-3A4949C2897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032C83-71E0-4771-AD84-B325C638C6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371640-5900-4E99-B965-71B4065F656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https://www.npg.org.uk/collections/search/use-this-image.php?mkey=mw85027</a:t>
            </a:r>
          </a:p>
          <a:p>
            <a:r>
              <a:rPr lang="en-GB" dirty="0"/>
              <a:t>https://www.google.com/search?q=sissinghurst+castle&amp;safe=strict&amp;rlz=1C1CHBF_en-GBGB789GB789&amp;sxsrf=ACYBGNQFD3wzKB5jYnw1Lpq4vw2a3TZXRA:1576878590326&amp;source=lnms&amp;tbm=isch&amp;sa=X&amp;ved=2ahUKEwjOwOvBmsXmAhWxkFwKHbH6ACQQ_AUoAnoECBEQBA&amp;biw=1366&amp;bih=625#imgrc=dkD7WgS0HBKUvM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71640-5900-4E99-B965-71B4065F65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5025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B18D1-EE5A-461E-965B-20921D9A260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1450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71640-5900-4E99-B965-71B4065F656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471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71640-5900-4E99-B965-71B4065F656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154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604AB-29B8-4FE9-9932-E6A73D6BB0C9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0FA5E-1D4D-411E-9B7E-9FAE8B681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865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604AB-29B8-4FE9-9932-E6A73D6BB0C9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0FA5E-1D4D-411E-9B7E-9FAE8B681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916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604AB-29B8-4FE9-9932-E6A73D6BB0C9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0FA5E-1D4D-411E-9B7E-9FAE8B681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70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604AB-29B8-4FE9-9932-E6A73D6BB0C9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0FA5E-1D4D-411E-9B7E-9FAE8B681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757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604AB-29B8-4FE9-9932-E6A73D6BB0C9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0FA5E-1D4D-411E-9B7E-9FAE8B681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21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604AB-29B8-4FE9-9932-E6A73D6BB0C9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0FA5E-1D4D-411E-9B7E-9FAE8B681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542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604AB-29B8-4FE9-9932-E6A73D6BB0C9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0FA5E-1D4D-411E-9B7E-9FAE8B681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835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604AB-29B8-4FE9-9932-E6A73D6BB0C9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0FA5E-1D4D-411E-9B7E-9FAE8B681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948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604AB-29B8-4FE9-9932-E6A73D6BB0C9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0FA5E-1D4D-411E-9B7E-9FAE8B681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657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604AB-29B8-4FE9-9932-E6A73D6BB0C9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0FA5E-1D4D-411E-9B7E-9FAE8B681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010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604AB-29B8-4FE9-9932-E6A73D6BB0C9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0FA5E-1D4D-411E-9B7E-9FAE8B681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1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604AB-29B8-4FE9-9932-E6A73D6BB0C9}" type="datetimeFigureOut">
              <a:rPr lang="en-GB" smtClean="0"/>
              <a:t>21/12/2019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80FA5E-1D4D-411E-9B7E-9FAE8B6819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055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fif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bro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File:Rainbow_flag_and_blue_skies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79FF7-0CB9-4C23-9864-C2BA41D070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48668" y="2245810"/>
            <a:ext cx="7505132" cy="1355750"/>
          </a:xfrm>
        </p:spPr>
        <p:txBody>
          <a:bodyPr>
            <a:normAutofit/>
          </a:bodyPr>
          <a:lstStyle/>
          <a:p>
            <a:pPr algn="l"/>
            <a:r>
              <a:rPr lang="en-GB" sz="2600" dirty="0">
                <a:latin typeface="Agency FB" panose="020B0503020202020204" pitchFamily="34" charset="0"/>
              </a:rPr>
              <a:t>Ann Lister, the Ladies of Llangollen  and Vita Sackville-West: How is the evidence of their sexuality reflected in the presentation of their estates and built heritage?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48F468-56A2-47E6-B2A2-69058A9ABE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68" y="3608517"/>
            <a:ext cx="7505132" cy="620400"/>
          </a:xfrm>
        </p:spPr>
        <p:txBody>
          <a:bodyPr>
            <a:normAutofit/>
          </a:bodyPr>
          <a:lstStyle/>
          <a:p>
            <a:pPr algn="l"/>
            <a:r>
              <a:rPr lang="en-GB" sz="1400" dirty="0">
                <a:latin typeface="Agency FB" panose="020B0503020202020204" pitchFamily="34" charset="0"/>
              </a:rPr>
              <a:t>Level 6                                                1703736</a:t>
            </a:r>
          </a:p>
          <a:p>
            <a:pPr algn="l"/>
            <a:r>
              <a:rPr lang="en-GB" sz="1400" dirty="0">
                <a:latin typeface="Agency FB" panose="020B0503020202020204" pitchFamily="34" charset="0"/>
              </a:rPr>
              <a:t>Harriet Barber                                  Dissertation Presentation</a:t>
            </a:r>
          </a:p>
        </p:txBody>
      </p:sp>
      <p:pic>
        <p:nvPicPr>
          <p:cNvPr id="13" name="Picture 12" descr="A plant in a garden&#10;&#10;Description automatically generated">
            <a:extLst>
              <a:ext uri="{FF2B5EF4-FFF2-40B4-BE49-F238E27FC236}">
                <a16:creationId xmlns:a16="http://schemas.microsoft.com/office/drawing/2014/main" id="{0FA137A3-1064-40D8-973F-AF50C666AB2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37" r="1" b="21440"/>
          <a:stretch/>
        </p:blipFill>
        <p:spPr>
          <a:xfrm>
            <a:off x="3649318" y="1"/>
            <a:ext cx="8542682" cy="2130473"/>
          </a:xfrm>
          <a:custGeom>
            <a:avLst/>
            <a:gdLst>
              <a:gd name="connsiteX0" fmla="*/ 986689 w 8542682"/>
              <a:gd name="connsiteY0" fmla="*/ 0 h 2130473"/>
              <a:gd name="connsiteX1" fmla="*/ 8542682 w 8542682"/>
              <a:gd name="connsiteY1" fmla="*/ 0 h 2130473"/>
              <a:gd name="connsiteX2" fmla="*/ 8542682 w 8542682"/>
              <a:gd name="connsiteY2" fmla="*/ 2130473 h 2130473"/>
              <a:gd name="connsiteX3" fmla="*/ 0 w 8542682"/>
              <a:gd name="connsiteY3" fmla="*/ 2130473 h 2130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2682" h="2130473">
                <a:moveTo>
                  <a:pt x="986689" y="0"/>
                </a:moveTo>
                <a:lnTo>
                  <a:pt x="8542682" y="0"/>
                </a:lnTo>
                <a:lnTo>
                  <a:pt x="8542682" y="2130473"/>
                </a:lnTo>
                <a:lnTo>
                  <a:pt x="0" y="2130473"/>
                </a:lnTo>
                <a:close/>
              </a:path>
            </a:pathLst>
          </a:custGeom>
        </p:spPr>
      </p:pic>
      <p:pic>
        <p:nvPicPr>
          <p:cNvPr id="11" name="Picture 10" descr="A picture containing outdoor, grass, building, clock&#10;&#10;Description automatically generated">
            <a:extLst>
              <a:ext uri="{FF2B5EF4-FFF2-40B4-BE49-F238E27FC236}">
                <a16:creationId xmlns:a16="http://schemas.microsoft.com/office/drawing/2014/main" id="{25E67E1E-53BA-4A79-8AC2-52AD708A2A9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01" b="-1"/>
          <a:stretch/>
        </p:blipFill>
        <p:spPr>
          <a:xfrm>
            <a:off x="20" y="-6955"/>
            <a:ext cx="4475120" cy="2130473"/>
          </a:xfrm>
          <a:custGeom>
            <a:avLst/>
            <a:gdLst>
              <a:gd name="connsiteX0" fmla="*/ 0 w 4475140"/>
              <a:gd name="connsiteY0" fmla="*/ 0 h 2130473"/>
              <a:gd name="connsiteX1" fmla="*/ 1074821 w 4475140"/>
              <a:gd name="connsiteY1" fmla="*/ 0 h 2130473"/>
              <a:gd name="connsiteX2" fmla="*/ 1074821 w 4475140"/>
              <a:gd name="connsiteY2" fmla="*/ 239 h 2130473"/>
              <a:gd name="connsiteX3" fmla="*/ 4475140 w 4475140"/>
              <a:gd name="connsiteY3" fmla="*/ 239 h 2130473"/>
              <a:gd name="connsiteX4" fmla="*/ 3488563 w 4475140"/>
              <a:gd name="connsiteY4" fmla="*/ 2130473 h 2130473"/>
              <a:gd name="connsiteX5" fmla="*/ 0 w 4475140"/>
              <a:gd name="connsiteY5" fmla="*/ 2130473 h 2130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75140" h="2130473">
                <a:moveTo>
                  <a:pt x="0" y="0"/>
                </a:moveTo>
                <a:lnTo>
                  <a:pt x="1074821" y="0"/>
                </a:lnTo>
                <a:lnTo>
                  <a:pt x="1074821" y="239"/>
                </a:lnTo>
                <a:lnTo>
                  <a:pt x="4475140" y="239"/>
                </a:lnTo>
                <a:lnTo>
                  <a:pt x="3488563" y="2130473"/>
                </a:lnTo>
                <a:lnTo>
                  <a:pt x="0" y="2130473"/>
                </a:lnTo>
                <a:close/>
              </a:path>
            </a:pathLst>
          </a:custGeom>
        </p:spPr>
      </p:pic>
      <p:pic>
        <p:nvPicPr>
          <p:cNvPr id="12" name="Picture 11" descr="A person wearing a hat&#10;&#10;Description automatically generated">
            <a:extLst>
              <a:ext uri="{FF2B5EF4-FFF2-40B4-BE49-F238E27FC236}">
                <a16:creationId xmlns:a16="http://schemas.microsoft.com/office/drawing/2014/main" id="{5D80182C-2743-4821-AA76-AB245D0A132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92" r="-1" b="26758"/>
          <a:stretch/>
        </p:blipFill>
        <p:spPr>
          <a:xfrm>
            <a:off x="0" y="2367161"/>
            <a:ext cx="3484262" cy="2244420"/>
          </a:xfrm>
          <a:prstGeom prst="rect">
            <a:avLst/>
          </a:prstGeom>
        </p:spPr>
      </p:pic>
      <p:pic>
        <p:nvPicPr>
          <p:cNvPr id="5" name="Picture 4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3BA597D1-22D1-46DC-871A-111A748AD36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60" r="1" b="1251"/>
          <a:stretch/>
        </p:blipFill>
        <p:spPr>
          <a:xfrm>
            <a:off x="7716860" y="4683320"/>
            <a:ext cx="4475140" cy="2174680"/>
          </a:xfrm>
          <a:custGeom>
            <a:avLst/>
            <a:gdLst>
              <a:gd name="connsiteX0" fmla="*/ 1006941 w 4475140"/>
              <a:gd name="connsiteY0" fmla="*/ 0 h 2174680"/>
              <a:gd name="connsiteX1" fmla="*/ 4475140 w 4475140"/>
              <a:gd name="connsiteY1" fmla="*/ 0 h 2174680"/>
              <a:gd name="connsiteX2" fmla="*/ 4475140 w 4475140"/>
              <a:gd name="connsiteY2" fmla="*/ 2174680 h 2174680"/>
              <a:gd name="connsiteX3" fmla="*/ 3400319 w 4475140"/>
              <a:gd name="connsiteY3" fmla="*/ 2174680 h 2174680"/>
              <a:gd name="connsiteX4" fmla="*/ 3400319 w 4475140"/>
              <a:gd name="connsiteY4" fmla="*/ 2174202 h 2174680"/>
              <a:gd name="connsiteX5" fmla="*/ 0 w 4475140"/>
              <a:gd name="connsiteY5" fmla="*/ 2174202 h 21746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75140" h="2174680">
                <a:moveTo>
                  <a:pt x="1006941" y="0"/>
                </a:moveTo>
                <a:lnTo>
                  <a:pt x="4475140" y="0"/>
                </a:lnTo>
                <a:lnTo>
                  <a:pt x="4475140" y="2174680"/>
                </a:lnTo>
                <a:lnTo>
                  <a:pt x="3400319" y="2174680"/>
                </a:lnTo>
                <a:lnTo>
                  <a:pt x="3400319" y="2174202"/>
                </a:lnTo>
                <a:lnTo>
                  <a:pt x="0" y="2174202"/>
                </a:lnTo>
                <a:close/>
              </a:path>
            </a:pathLst>
          </a:custGeom>
        </p:spPr>
      </p:pic>
      <p:pic>
        <p:nvPicPr>
          <p:cNvPr id="9" name="Picture 8" descr="A large brick building with grass and trees&#10;&#10;Description automatically generated">
            <a:extLst>
              <a:ext uri="{FF2B5EF4-FFF2-40B4-BE49-F238E27FC236}">
                <a16:creationId xmlns:a16="http://schemas.microsoft.com/office/drawing/2014/main" id="{E2BAC49D-E31E-451D-A911-B924557AAA5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857" r="-2" b="22985"/>
          <a:stretch/>
        </p:blipFill>
        <p:spPr>
          <a:xfrm>
            <a:off x="20" y="4682839"/>
            <a:ext cx="8563356" cy="2175160"/>
          </a:xfrm>
          <a:custGeom>
            <a:avLst/>
            <a:gdLst>
              <a:gd name="connsiteX0" fmla="*/ 0 w 8563376"/>
              <a:gd name="connsiteY0" fmla="*/ 0 h 2175160"/>
              <a:gd name="connsiteX1" fmla="*/ 8563376 w 8563376"/>
              <a:gd name="connsiteY1" fmla="*/ 0 h 2175160"/>
              <a:gd name="connsiteX2" fmla="*/ 7555992 w 8563376"/>
              <a:gd name="connsiteY2" fmla="*/ 2175160 h 2175160"/>
              <a:gd name="connsiteX3" fmla="*/ 0 w 8563376"/>
              <a:gd name="connsiteY3" fmla="*/ 2175160 h 2175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63376" h="2175160">
                <a:moveTo>
                  <a:pt x="0" y="0"/>
                </a:moveTo>
                <a:lnTo>
                  <a:pt x="8563376" y="0"/>
                </a:lnTo>
                <a:lnTo>
                  <a:pt x="7555992" y="2175160"/>
                </a:lnTo>
                <a:lnTo>
                  <a:pt x="0" y="217516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848345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954DB3-D91D-4178-B8C1-67526A3DA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>
            <a:normAutofit/>
          </a:bodyPr>
          <a:lstStyle/>
          <a:p>
            <a:r>
              <a:rPr lang="en-GB" dirty="0">
                <a:ln w="22225">
                  <a:solidFill>
                    <a:srgbClr val="FFFFFF"/>
                  </a:solidFill>
                </a:ln>
                <a:latin typeface="Agency FB" panose="020B0503020202020204" pitchFamily="34" charset="0"/>
              </a:rPr>
              <a:t>What will I be discussing?</a:t>
            </a:r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FEA04-8D81-4220-8200-14DF7D12D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271824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Ladies of Llangollen, Vita Sackville </a:t>
            </a:r>
            <a:r>
              <a:rPr lang="en-GB" sz="2400" dirty="0" err="1">
                <a:latin typeface="Agency FB" panose="020B0503020202020204" pitchFamily="34" charset="0"/>
              </a:rPr>
              <a:t>West&amp;Anne</a:t>
            </a:r>
            <a:r>
              <a:rPr lang="en-GB" sz="2400" dirty="0">
                <a:latin typeface="Agency FB" panose="020B0503020202020204" pitchFamily="34" charset="0"/>
              </a:rPr>
              <a:t> Lister. Who are they?  What estates or built heritage did they have? Why are these women important?</a:t>
            </a:r>
          </a:p>
          <a:p>
            <a:r>
              <a:rPr lang="en-GB" sz="2400" dirty="0">
                <a:latin typeface="Agency FB" panose="020B0503020202020204" pitchFamily="34" charset="0"/>
              </a:rPr>
              <a:t>Queer Theory </a:t>
            </a:r>
            <a:r>
              <a:rPr lang="en-GB" sz="2400" dirty="0">
                <a:latin typeface="Agency FB" panose="020B0503020202020204" pitchFamily="34" charset="0"/>
                <a:sym typeface="Wingdings" panose="05000000000000000000" pitchFamily="2" charset="2"/>
              </a:rPr>
              <a:t> Study of theory of queer </a:t>
            </a:r>
            <a:endParaRPr lang="en-GB" sz="2400" dirty="0">
              <a:latin typeface="Agency FB" panose="020B0503020202020204" pitchFamily="34" charset="0"/>
            </a:endParaRPr>
          </a:p>
          <a:p>
            <a:r>
              <a:rPr lang="en-GB" sz="2400" dirty="0">
                <a:latin typeface="Agency FB" panose="020B0503020202020204" pitchFamily="34" charset="0"/>
              </a:rPr>
              <a:t>Why do both of these interlink?</a:t>
            </a:r>
          </a:p>
        </p:txBody>
      </p:sp>
      <p:sp>
        <p:nvSpPr>
          <p:cNvPr id="9" name="Oval 13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rgbClr val="FFC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A vintage photo of a person&#10;&#10;Description automatically generated">
            <a:extLst>
              <a:ext uri="{FF2B5EF4-FFF2-40B4-BE49-F238E27FC236}">
                <a16:creationId xmlns:a16="http://schemas.microsoft.com/office/drawing/2014/main" id="{C3C22D38-44A2-4F66-8550-0259FCB00A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0" r="-3" b="38618"/>
          <a:stretch/>
        </p:blipFill>
        <p:spPr>
          <a:xfrm>
            <a:off x="7751975" y="1075239"/>
            <a:ext cx="4128603" cy="4128603"/>
          </a:xfrm>
          <a:custGeom>
            <a:avLst/>
            <a:gdLst>
              <a:gd name="connsiteX0" fmla="*/ 1331584 w 2663168"/>
              <a:gd name="connsiteY0" fmla="*/ 0 h 2663168"/>
              <a:gd name="connsiteX1" fmla="*/ 2663168 w 2663168"/>
              <a:gd name="connsiteY1" fmla="*/ 1331584 h 2663168"/>
              <a:gd name="connsiteX2" fmla="*/ 1331584 w 2663168"/>
              <a:gd name="connsiteY2" fmla="*/ 2663168 h 2663168"/>
              <a:gd name="connsiteX3" fmla="*/ 0 w 2663168"/>
              <a:gd name="connsiteY3" fmla="*/ 1331584 h 2663168"/>
              <a:gd name="connsiteX4" fmla="*/ 1331584 w 2663168"/>
              <a:gd name="connsiteY4" fmla="*/ 0 h 2663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rgbClr val="70AD4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: Shape 23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rgbClr val="70AD4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499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DF989-D7EB-489A-AB6E-602AF3636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gency FB" panose="020B0503020202020204" pitchFamily="34" charset="0"/>
              </a:rPr>
              <a:t>Anne Lister and </a:t>
            </a:r>
            <a:r>
              <a:rPr lang="en-GB" dirty="0" err="1">
                <a:latin typeface="Agency FB" panose="020B0503020202020204" pitchFamily="34" charset="0"/>
              </a:rPr>
              <a:t>Shibden</a:t>
            </a:r>
            <a:r>
              <a:rPr lang="en-GB" dirty="0">
                <a:latin typeface="Agency FB" panose="020B0503020202020204" pitchFamily="34" charset="0"/>
              </a:rPr>
              <a:t> Hall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BA581-3AFC-4BCA-B0AC-E8017A30D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latin typeface="Agency FB" panose="020B0503020202020204" pitchFamily="34" charset="0"/>
            </a:endParaRPr>
          </a:p>
          <a:p>
            <a:r>
              <a:rPr lang="en-GB" sz="1800" dirty="0">
                <a:latin typeface="Agency FB" panose="020B0503020202020204" pitchFamily="34" charset="0"/>
              </a:rPr>
              <a:t>First Woman to marry another woman in church.</a:t>
            </a:r>
          </a:p>
          <a:p>
            <a:r>
              <a:rPr lang="en-GB" sz="1800" dirty="0" err="1">
                <a:latin typeface="Agency FB" panose="020B0503020202020204" pitchFamily="34" charset="0"/>
              </a:rPr>
              <a:t>Shibden</a:t>
            </a:r>
            <a:r>
              <a:rPr lang="en-GB" sz="1800" dirty="0">
                <a:latin typeface="Agency FB" panose="020B0503020202020204" pitchFamily="34" charset="0"/>
              </a:rPr>
              <a:t> Hall in West Yorkshire. </a:t>
            </a:r>
          </a:p>
          <a:p>
            <a:r>
              <a:rPr lang="en-GB" sz="1800" dirty="0">
                <a:latin typeface="Agency FB" panose="020B0503020202020204" pitchFamily="34" charset="0"/>
              </a:rPr>
              <a:t>Opened up to the public in 1926. </a:t>
            </a:r>
          </a:p>
          <a:p>
            <a:r>
              <a:rPr lang="en-GB" sz="1800" dirty="0">
                <a:latin typeface="Agency FB" panose="020B0503020202020204" pitchFamily="34" charset="0"/>
              </a:rPr>
              <a:t>She was a successful businesswoman, with many tenants.  Most of which were men.</a:t>
            </a:r>
          </a:p>
          <a:p>
            <a:r>
              <a:rPr lang="en-GB" sz="1800" dirty="0">
                <a:latin typeface="Agency FB" panose="020B0503020202020204" pitchFamily="34" charset="0"/>
              </a:rPr>
              <a:t>She had the nickname ‘Gentlemen Jack’ </a:t>
            </a:r>
          </a:p>
          <a:p>
            <a:r>
              <a:rPr lang="en-GB" sz="1800" dirty="0">
                <a:latin typeface="Agency FB" panose="020B0503020202020204" pitchFamily="34" charset="0"/>
              </a:rPr>
              <a:t>Her diaries were hidden for 40 years before becoming public and a UNESCO World Heritage item. </a:t>
            </a:r>
          </a:p>
          <a:p>
            <a:r>
              <a:rPr lang="en-GB" sz="1800" dirty="0">
                <a:latin typeface="Agency FB" panose="020B0503020202020204" pitchFamily="34" charset="0"/>
              </a:rPr>
              <a:t>She made up her own secret code expressing her love for women. </a:t>
            </a:r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15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rgbClr val="FFC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A person with collar shirt&#10;&#10;Description automatically generated">
            <a:extLst>
              <a:ext uri="{FF2B5EF4-FFF2-40B4-BE49-F238E27FC236}">
                <a16:creationId xmlns:a16="http://schemas.microsoft.com/office/drawing/2014/main" id="{3ED6583B-FA9E-4F12-8881-A7F00A8968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50" r="18499" b="-2"/>
          <a:stretch/>
        </p:blipFill>
        <p:spPr>
          <a:xfrm>
            <a:off x="7751975" y="1075239"/>
            <a:ext cx="4128603" cy="4128603"/>
          </a:xfrm>
          <a:custGeom>
            <a:avLst/>
            <a:gdLst>
              <a:gd name="connsiteX0" fmla="*/ 1331584 w 2663168"/>
              <a:gd name="connsiteY0" fmla="*/ 0 h 2663168"/>
              <a:gd name="connsiteX1" fmla="*/ 2663168 w 2663168"/>
              <a:gd name="connsiteY1" fmla="*/ 1331584 h 2663168"/>
              <a:gd name="connsiteX2" fmla="*/ 1331584 w 2663168"/>
              <a:gd name="connsiteY2" fmla="*/ 2663168 h 2663168"/>
              <a:gd name="connsiteX3" fmla="*/ 0 w 2663168"/>
              <a:gd name="connsiteY3" fmla="*/ 1331584 h 2663168"/>
              <a:gd name="connsiteX4" fmla="*/ 1331584 w 2663168"/>
              <a:gd name="connsiteY4" fmla="*/ 0 h 2663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rgbClr val="70AD4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: Shape 21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23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rgbClr val="70AD4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207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E05D52-B494-4067-A188-68748FB74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gency FB" panose="020B0503020202020204" pitchFamily="34" charset="0"/>
              </a:rPr>
              <a:t>Ladies of Llangollen and </a:t>
            </a:r>
            <a:r>
              <a:rPr lang="en-GB" dirty="0" err="1">
                <a:latin typeface="Agency FB" panose="020B0503020202020204" pitchFamily="34" charset="0"/>
              </a:rPr>
              <a:t>Plas</a:t>
            </a:r>
            <a:r>
              <a:rPr lang="en-GB" dirty="0">
                <a:latin typeface="Agency FB" panose="020B0503020202020204" pitchFamily="34" charset="0"/>
              </a:rPr>
              <a:t> Newydd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E06BC-EAB4-4D57-A0B5-6A024B114B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Eleanor Butler and Sarah Ponsonby. </a:t>
            </a:r>
          </a:p>
          <a:p>
            <a:r>
              <a:rPr lang="en-GB" sz="2400" dirty="0" err="1">
                <a:latin typeface="Agency FB" panose="020B0503020202020204" pitchFamily="34" charset="0"/>
              </a:rPr>
              <a:t>Plas</a:t>
            </a:r>
            <a:r>
              <a:rPr lang="en-GB" sz="2400" dirty="0">
                <a:latin typeface="Agency FB" panose="020B0503020202020204" pitchFamily="34" charset="0"/>
              </a:rPr>
              <a:t> Newydd was handed to the National Trust in 1930’s. </a:t>
            </a:r>
          </a:p>
          <a:p>
            <a:r>
              <a:rPr lang="en-GB" sz="2400" dirty="0">
                <a:latin typeface="Agency FB" panose="020B0503020202020204" pitchFamily="34" charset="0"/>
              </a:rPr>
              <a:t>They stayed together for 50 years in </a:t>
            </a:r>
            <a:r>
              <a:rPr lang="en-GB" sz="2400" dirty="0" err="1">
                <a:latin typeface="Agency FB" panose="020B0503020202020204" pitchFamily="34" charset="0"/>
              </a:rPr>
              <a:t>Plas</a:t>
            </a:r>
            <a:r>
              <a:rPr lang="en-GB" sz="2400" dirty="0">
                <a:latin typeface="Agency FB" panose="020B0503020202020204" pitchFamily="34" charset="0"/>
              </a:rPr>
              <a:t> Newydd. </a:t>
            </a:r>
          </a:p>
          <a:p>
            <a:r>
              <a:rPr lang="en-GB" sz="2400" dirty="0">
                <a:latin typeface="Agency FB" panose="020B0503020202020204" pitchFamily="34" charset="0"/>
              </a:rPr>
              <a:t>They are referred to as the ‘Ladies’ </a:t>
            </a:r>
          </a:p>
          <a:p>
            <a:r>
              <a:rPr lang="en-GB" sz="2400" dirty="0">
                <a:latin typeface="Agency FB" panose="020B0503020202020204" pitchFamily="34" charset="0"/>
              </a:rPr>
              <a:t>Many people came to visit including Lord Byron and Anne Lister. </a:t>
            </a:r>
          </a:p>
          <a:p>
            <a:r>
              <a:rPr lang="en-GB" sz="2400" dirty="0">
                <a:latin typeface="Agency FB" panose="020B0503020202020204" pitchFamily="34" charset="0"/>
              </a:rPr>
              <a:t>They fled Ireland ending up in Wales to live together due to disagreements with Eleanor’s family. 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rgbClr val="FFC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A picture containing grass, cake, green, train&#10;&#10;Description automatically generated">
            <a:extLst>
              <a:ext uri="{FF2B5EF4-FFF2-40B4-BE49-F238E27FC236}">
                <a16:creationId xmlns:a16="http://schemas.microsoft.com/office/drawing/2014/main" id="{C278CE83-88BE-45D3-9169-1310B3685D0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86" r="17965" b="2"/>
          <a:stretch/>
        </p:blipFill>
        <p:spPr>
          <a:xfrm>
            <a:off x="7751975" y="1075239"/>
            <a:ext cx="4128603" cy="4128603"/>
          </a:xfrm>
          <a:custGeom>
            <a:avLst/>
            <a:gdLst>
              <a:gd name="connsiteX0" fmla="*/ 1331584 w 2663168"/>
              <a:gd name="connsiteY0" fmla="*/ 0 h 2663168"/>
              <a:gd name="connsiteX1" fmla="*/ 2663168 w 2663168"/>
              <a:gd name="connsiteY1" fmla="*/ 1331584 h 2663168"/>
              <a:gd name="connsiteX2" fmla="*/ 1331584 w 2663168"/>
              <a:gd name="connsiteY2" fmla="*/ 2663168 h 2663168"/>
              <a:gd name="connsiteX3" fmla="*/ 0 w 2663168"/>
              <a:gd name="connsiteY3" fmla="*/ 1331584 h 2663168"/>
              <a:gd name="connsiteX4" fmla="*/ 1331584 w 2663168"/>
              <a:gd name="connsiteY4" fmla="*/ 0 h 2663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rgbClr val="70AD4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rgbClr val="70AD4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2DC0D0-F933-4C7A-93C1-1A57BF6EEF92}"/>
              </a:ext>
            </a:extLst>
          </p:cNvPr>
          <p:cNvSpPr txBox="1"/>
          <p:nvPr/>
        </p:nvSpPr>
        <p:spPr>
          <a:xfrm>
            <a:off x="9203330" y="5300786"/>
            <a:ext cx="24392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Plas</a:t>
            </a:r>
            <a:r>
              <a:rPr lang="en-GB" dirty="0"/>
              <a:t> Newydd, Llangollen, 2019.</a:t>
            </a:r>
          </a:p>
        </p:txBody>
      </p:sp>
    </p:spTree>
    <p:extLst>
      <p:ext uri="{BB962C8B-B14F-4D97-AF65-F5344CB8AC3E}">
        <p14:creationId xmlns:p14="http://schemas.microsoft.com/office/powerpoint/2010/main" val="2069219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88373-2885-4D0F-B93E-911DCBF9E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gency FB" panose="020B0503020202020204" pitchFamily="34" charset="0"/>
              </a:rPr>
              <a:t>Vita (Victoria) Sackville West and </a:t>
            </a:r>
            <a:r>
              <a:rPr lang="en-GB" dirty="0" err="1">
                <a:latin typeface="Agency FB" panose="020B0503020202020204" pitchFamily="34" charset="0"/>
              </a:rPr>
              <a:t>Sissinghurst</a:t>
            </a:r>
            <a:endParaRPr lang="en-GB" dirty="0">
              <a:latin typeface="Agency FB" panose="020B0503020202020204" pitchFamily="34" charset="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808C1-39A8-4C63-95AA-EF973F40F6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667250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latin typeface="Agency FB" panose="020B0503020202020204" pitchFamily="34" charset="0"/>
              </a:rPr>
              <a:t>Vita and her husband Harold Nicolson lived in </a:t>
            </a:r>
            <a:r>
              <a:rPr lang="en-GB" sz="2000" dirty="0" err="1">
                <a:latin typeface="Agency FB" panose="020B0503020202020204" pitchFamily="34" charset="0"/>
              </a:rPr>
              <a:t>Sissinghurst</a:t>
            </a:r>
            <a:r>
              <a:rPr lang="en-GB" sz="2000" dirty="0">
                <a:latin typeface="Agency FB" panose="020B0503020202020204" pitchFamily="34" charset="0"/>
              </a:rPr>
              <a:t> Castle.</a:t>
            </a:r>
          </a:p>
          <a:p>
            <a:r>
              <a:rPr lang="en-GB" sz="2000" dirty="0">
                <a:latin typeface="Agency FB" panose="020B0503020202020204" pitchFamily="34" charset="0"/>
              </a:rPr>
              <a:t>Vita grew up living in the National Trust house, </a:t>
            </a:r>
            <a:r>
              <a:rPr lang="en-GB" sz="2000" dirty="0" err="1">
                <a:latin typeface="Agency FB" panose="020B0503020202020204" pitchFamily="34" charset="0"/>
              </a:rPr>
              <a:t>Knole</a:t>
            </a:r>
            <a:r>
              <a:rPr lang="en-GB" sz="2000" dirty="0">
                <a:latin typeface="Agency FB" panose="020B0503020202020204" pitchFamily="34" charset="0"/>
              </a:rPr>
              <a:t>. She did not inherit the property despite her love for it. </a:t>
            </a:r>
          </a:p>
          <a:p>
            <a:r>
              <a:rPr lang="en-GB" sz="2000" dirty="0">
                <a:latin typeface="Agency FB" panose="020B0503020202020204" pitchFamily="34" charset="0"/>
              </a:rPr>
              <a:t>Vita became the a member of the National Trust’s council, along with Harold who was already Executive Council vice-chairman. </a:t>
            </a:r>
          </a:p>
          <a:p>
            <a:r>
              <a:rPr lang="en-GB" sz="2000" dirty="0" err="1">
                <a:latin typeface="Agency FB" panose="020B0503020202020204" pitchFamily="34" charset="0"/>
              </a:rPr>
              <a:t>Sissinghurst</a:t>
            </a:r>
            <a:r>
              <a:rPr lang="en-GB" sz="2000" dirty="0">
                <a:latin typeface="Agency FB" panose="020B0503020202020204" pitchFamily="34" charset="0"/>
              </a:rPr>
              <a:t> became a National Trust property in 1962 when Vita died. </a:t>
            </a:r>
          </a:p>
          <a:p>
            <a:r>
              <a:rPr lang="en-GB" sz="2000" dirty="0">
                <a:latin typeface="Agency FB" panose="020B0503020202020204" pitchFamily="34" charset="0"/>
              </a:rPr>
              <a:t>Monk House (National Trust) was Virginia Woolf’s country retreat where Vita visited both her friend and lover. </a:t>
            </a:r>
          </a:p>
          <a:p>
            <a:r>
              <a:rPr lang="en-GB" sz="2000" dirty="0">
                <a:latin typeface="Agency FB" panose="020B0503020202020204" pitchFamily="34" charset="0"/>
              </a:rPr>
              <a:t>Virginia Woolf’s book Orlando was inspired by Vita and the history of </a:t>
            </a:r>
            <a:r>
              <a:rPr lang="en-GB" sz="2000" dirty="0" err="1">
                <a:latin typeface="Agency FB" panose="020B0503020202020204" pitchFamily="34" charset="0"/>
              </a:rPr>
              <a:t>Knole</a:t>
            </a:r>
            <a:r>
              <a:rPr lang="en-GB" sz="2000" dirty="0">
                <a:latin typeface="Agency FB" panose="020B0503020202020204" pitchFamily="34" charset="0"/>
              </a:rPr>
              <a:t>. </a:t>
            </a:r>
          </a:p>
          <a:p>
            <a:r>
              <a:rPr lang="en-GB" sz="2000" dirty="0" err="1">
                <a:latin typeface="Agency FB" panose="020B0503020202020204" pitchFamily="34" charset="0"/>
              </a:rPr>
              <a:t>Sissinghurst</a:t>
            </a:r>
            <a:r>
              <a:rPr lang="en-GB" sz="2000" dirty="0">
                <a:latin typeface="Agency FB" panose="020B0503020202020204" pitchFamily="34" charset="0"/>
              </a:rPr>
              <a:t> was open to the public in 1967 by the National Trust.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rgbClr val="FFC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1" name="Picture 10" descr="A person sitting on a bed&#10;&#10;Description automatically generated">
            <a:extLst>
              <a:ext uri="{FF2B5EF4-FFF2-40B4-BE49-F238E27FC236}">
                <a16:creationId xmlns:a16="http://schemas.microsoft.com/office/drawing/2014/main" id="{0FFB00C8-452D-4671-BD6E-4D35908D24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29752"/>
          <a:stretch/>
        </p:blipFill>
        <p:spPr>
          <a:xfrm>
            <a:off x="7751975" y="1075239"/>
            <a:ext cx="4128603" cy="4128603"/>
          </a:xfrm>
          <a:custGeom>
            <a:avLst/>
            <a:gdLst>
              <a:gd name="connsiteX0" fmla="*/ 1331584 w 2663168"/>
              <a:gd name="connsiteY0" fmla="*/ 0 h 2663168"/>
              <a:gd name="connsiteX1" fmla="*/ 2663168 w 2663168"/>
              <a:gd name="connsiteY1" fmla="*/ 1331584 h 2663168"/>
              <a:gd name="connsiteX2" fmla="*/ 1331584 w 2663168"/>
              <a:gd name="connsiteY2" fmla="*/ 2663168 h 2663168"/>
              <a:gd name="connsiteX3" fmla="*/ 0 w 2663168"/>
              <a:gd name="connsiteY3" fmla="*/ 1331584 h 2663168"/>
              <a:gd name="connsiteX4" fmla="*/ 1331584 w 2663168"/>
              <a:gd name="connsiteY4" fmla="*/ 0 h 2663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rgbClr val="70AD4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rgbClr val="70AD4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DE3A3F8-45B9-480E-9A1C-776CCDA748B6}"/>
              </a:ext>
            </a:extLst>
          </p:cNvPr>
          <p:cNvSpPr txBox="1"/>
          <p:nvPr/>
        </p:nvSpPr>
        <p:spPr>
          <a:xfrm>
            <a:off x="9475623" y="5578909"/>
            <a:ext cx="14028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Vita Sackville, Oil painting, 1913 </a:t>
            </a:r>
          </a:p>
        </p:txBody>
      </p:sp>
    </p:spTree>
    <p:extLst>
      <p:ext uri="{BB962C8B-B14F-4D97-AF65-F5344CB8AC3E}">
        <p14:creationId xmlns:p14="http://schemas.microsoft.com/office/powerpoint/2010/main" val="2296290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A2071-5A8B-427A-A6AB-2F5BAFB5E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520" y="148158"/>
            <a:ext cx="539336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gency FB" panose="020B0503020202020204" pitchFamily="34" charset="0"/>
              </a:rPr>
              <a:t>	Queer Theory: what is it?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B0335-AA94-47C6-BF05-E56E9DD28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gency FB" panose="020B0503020202020204" pitchFamily="34" charset="0"/>
              </a:rPr>
              <a:t>Critical analysis of the study of sexualities in particular those who are homosexuals.</a:t>
            </a:r>
          </a:p>
          <a:p>
            <a:r>
              <a:rPr lang="en-GB" sz="2000" dirty="0">
                <a:latin typeface="Agency FB" panose="020B0503020202020204" pitchFamily="34" charset="0"/>
              </a:rPr>
              <a:t>The word ‘Queer’ began being talked about during the 1990’s.</a:t>
            </a:r>
          </a:p>
          <a:p>
            <a:r>
              <a:rPr lang="en-GB" sz="2000" dirty="0">
                <a:latin typeface="Agency FB" panose="020B0503020202020204" pitchFamily="34" charset="0"/>
              </a:rPr>
              <a:t> Queer theory has a linked between discourse and identity. </a:t>
            </a:r>
          </a:p>
          <a:p>
            <a:r>
              <a:rPr lang="en-GB" sz="2000" dirty="0">
                <a:latin typeface="Agency FB" panose="020B0503020202020204" pitchFamily="34" charset="0"/>
              </a:rPr>
              <a:t>Foucault discusses the reserve discourse in the article of Foucault and Queer theory. </a:t>
            </a:r>
          </a:p>
          <a:p>
            <a:r>
              <a:rPr lang="en-GB" sz="2000" dirty="0">
                <a:latin typeface="Agency FB" panose="020B0503020202020204" pitchFamily="34" charset="0"/>
              </a:rPr>
              <a:t>Teresa de </a:t>
            </a:r>
            <a:r>
              <a:rPr lang="en-GB" sz="2000" dirty="0" err="1">
                <a:latin typeface="Agency FB" panose="020B0503020202020204" pitchFamily="34" charset="0"/>
              </a:rPr>
              <a:t>Lauretis</a:t>
            </a:r>
            <a:r>
              <a:rPr lang="en-GB" sz="2000" dirty="0">
                <a:latin typeface="Agency FB" panose="020B0503020202020204" pitchFamily="34" charset="0"/>
              </a:rPr>
              <a:t>- One of the first theorists to popularise the term ‘Queer’ in 1991.</a:t>
            </a:r>
          </a:p>
          <a:p>
            <a:r>
              <a:rPr lang="en-GB" sz="2000" dirty="0">
                <a:latin typeface="Agency FB" panose="020B0503020202020204" pitchFamily="34" charset="0"/>
              </a:rPr>
              <a:t>The key theorists are; Alexander Doty, Judith Butler, Teresa de </a:t>
            </a:r>
            <a:r>
              <a:rPr lang="en-GB" sz="2000" dirty="0" err="1">
                <a:latin typeface="Agency FB" panose="020B0503020202020204" pitchFamily="34" charset="0"/>
              </a:rPr>
              <a:t>Lauretis</a:t>
            </a:r>
            <a:r>
              <a:rPr lang="en-GB" sz="2000" dirty="0">
                <a:latin typeface="Agency FB" panose="020B0503020202020204" pitchFamily="34" charset="0"/>
              </a:rPr>
              <a:t>, Eve </a:t>
            </a:r>
            <a:r>
              <a:rPr lang="en-GB" sz="2000" dirty="0" err="1">
                <a:latin typeface="Agency FB" panose="020B0503020202020204" pitchFamily="34" charset="0"/>
              </a:rPr>
              <a:t>Sedgwick,Adrienne</a:t>
            </a:r>
            <a:r>
              <a:rPr lang="en-GB" sz="2000" dirty="0">
                <a:latin typeface="Agency FB" panose="020B0503020202020204" pitchFamily="34" charset="0"/>
              </a:rPr>
              <a:t> </a:t>
            </a:r>
            <a:r>
              <a:rPr lang="en-GB" sz="2000" dirty="0" err="1">
                <a:latin typeface="Agency FB" panose="020B0503020202020204" pitchFamily="34" charset="0"/>
              </a:rPr>
              <a:t>Rich,David</a:t>
            </a:r>
            <a:r>
              <a:rPr lang="en-GB" sz="2000" dirty="0">
                <a:latin typeface="Agency FB" panose="020B0503020202020204" pitchFamily="34" charset="0"/>
              </a:rPr>
              <a:t> Halperin, Michel </a:t>
            </a:r>
            <a:r>
              <a:rPr lang="en-GB" sz="2000" dirty="0" err="1">
                <a:latin typeface="Agency FB" panose="020B0503020202020204" pitchFamily="34" charset="0"/>
              </a:rPr>
              <a:t>Foucoult,Edward</a:t>
            </a:r>
            <a:r>
              <a:rPr lang="en-GB" sz="2000" dirty="0">
                <a:latin typeface="Agency FB" panose="020B0503020202020204" pitchFamily="34" charset="0"/>
              </a:rPr>
              <a:t> Carpenter and Havelock Ellis</a:t>
            </a:r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rgbClr val="FFC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0" name="Picture 9" descr="A picture containing outdoor, woman, kite, colorful&#10;&#10;Description automatically generated">
            <a:extLst>
              <a:ext uri="{FF2B5EF4-FFF2-40B4-BE49-F238E27FC236}">
                <a16:creationId xmlns:a16="http://schemas.microsoft.com/office/drawing/2014/main" id="{09643A56-E76E-4C22-9E0C-20373DA38C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5167" r="8332"/>
          <a:stretch/>
        </p:blipFill>
        <p:spPr>
          <a:xfrm>
            <a:off x="7489454" y="1217437"/>
            <a:ext cx="4128603" cy="4128603"/>
          </a:xfrm>
          <a:custGeom>
            <a:avLst/>
            <a:gdLst>
              <a:gd name="connsiteX0" fmla="*/ 1331584 w 2663168"/>
              <a:gd name="connsiteY0" fmla="*/ 0 h 2663168"/>
              <a:gd name="connsiteX1" fmla="*/ 2663168 w 2663168"/>
              <a:gd name="connsiteY1" fmla="*/ 1331584 h 2663168"/>
              <a:gd name="connsiteX2" fmla="*/ 1331584 w 2663168"/>
              <a:gd name="connsiteY2" fmla="*/ 2663168 h 2663168"/>
              <a:gd name="connsiteX3" fmla="*/ 0 w 2663168"/>
              <a:gd name="connsiteY3" fmla="*/ 1331584 h 2663168"/>
              <a:gd name="connsiteX4" fmla="*/ 1331584 w 2663168"/>
              <a:gd name="connsiteY4" fmla="*/ 0 h 2663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rgbClr val="70AD4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rgbClr val="70AD47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AD78B4-181A-4272-8ED6-EB75AD9B42FF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en.wikipedia.org/wiki/File:Rainbow_flag_and_blue_skies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756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9A8A1-F288-4C3E-9EDE-E7DF6F223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B8043-9F8D-449D-8219-5907B89A4F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2008. </a:t>
            </a:r>
            <a:r>
              <a:rPr lang="en-GB" sz="1600" dirty="0" err="1"/>
              <a:t>Gieseking</a:t>
            </a:r>
            <a:r>
              <a:rPr lang="en-GB" sz="1600" dirty="0"/>
              <a:t>, J. “Queer Theory.” In V.N. </a:t>
            </a:r>
            <a:r>
              <a:rPr lang="en-GB" sz="1600" dirty="0" err="1"/>
              <a:t>Parrillo</a:t>
            </a:r>
            <a:r>
              <a:rPr lang="en-GB" sz="1600" dirty="0"/>
              <a:t>, M. Andersen, J. Best, W. Kornblum, C.M. </a:t>
            </a:r>
            <a:r>
              <a:rPr lang="en-GB" sz="1600" dirty="0" err="1"/>
              <a:t>Renzetti</a:t>
            </a:r>
            <a:r>
              <a:rPr lang="en-GB" sz="1600" dirty="0"/>
              <a:t>, and </a:t>
            </a:r>
            <a:r>
              <a:rPr lang="en-GB" sz="1600" dirty="0" err="1"/>
              <a:t>M.Romero</a:t>
            </a:r>
            <a:r>
              <a:rPr lang="en-GB" sz="1600" dirty="0"/>
              <a:t>, eds. </a:t>
            </a:r>
            <a:r>
              <a:rPr lang="en-GB" sz="1600" dirty="0" err="1"/>
              <a:t>Encyclopedia</a:t>
            </a:r>
            <a:r>
              <a:rPr lang="en-GB" sz="1600" dirty="0"/>
              <a:t> of Social Problems. Thousand Oaks, CA: Sage Publications, 737-8.</a:t>
            </a:r>
          </a:p>
          <a:p>
            <a:pPr marL="0" indent="0">
              <a:buNone/>
            </a:pPr>
            <a:r>
              <a:rPr lang="en-GB" sz="1600" dirty="0"/>
              <a:t>Things, and </a:t>
            </a:r>
            <a:r>
              <a:rPr lang="en-GB" sz="1600" dirty="0" err="1"/>
              <a:t>Plas</a:t>
            </a:r>
            <a:r>
              <a:rPr lang="en-GB" sz="1600" dirty="0"/>
              <a:t> Llangollen, "</a:t>
            </a:r>
            <a:r>
              <a:rPr lang="en-GB" sz="1600" dirty="0" err="1"/>
              <a:t>Plas</a:t>
            </a:r>
            <a:r>
              <a:rPr lang="en-GB" sz="1600" dirty="0"/>
              <a:t> Newydd &amp; The Ladies Of Llangollen", </a:t>
            </a:r>
            <a:r>
              <a:rPr lang="en-GB" sz="1600" dirty="0" err="1"/>
              <a:t>Llangollen.Org.Uk</a:t>
            </a:r>
            <a:r>
              <a:rPr lang="en-GB" sz="1600" dirty="0"/>
              <a:t>, 2019 &lt;https://www.llangollen.org.uk/index.php/things-to-do/attractions/item/61-plas-newydd-the-ladies-of-llangollen&gt; [Accessed 13 November 2019]</a:t>
            </a:r>
          </a:p>
          <a:p>
            <a:pPr marL="0" indent="0">
              <a:buNone/>
            </a:pPr>
            <a:r>
              <a:rPr lang="en-GB" sz="1600" dirty="0"/>
              <a:t>Ltd, e3, "Victoria Sackville-West, Lady Sackville (1862-1936) 803038", </a:t>
            </a:r>
            <a:r>
              <a:rPr lang="en-GB" sz="1600" dirty="0" err="1"/>
              <a:t>Nationaltrustcollections.Org.Uk</a:t>
            </a:r>
            <a:r>
              <a:rPr lang="en-GB" sz="1600" dirty="0"/>
              <a:t>, 2019 &lt;http://www.nationaltrustcollections.org.uk/object/803038&gt; [Accessed 23 November 2019]</a:t>
            </a:r>
          </a:p>
          <a:p>
            <a:pPr marL="0" indent="0">
              <a:buNone/>
            </a:pPr>
            <a:r>
              <a:rPr lang="en-GB" sz="1600" dirty="0"/>
              <a:t>Jackson, </a:t>
            </a:r>
            <a:r>
              <a:rPr lang="en-GB" sz="1600" dirty="0" err="1"/>
              <a:t>Stevi</a:t>
            </a:r>
            <a:r>
              <a:rPr lang="en-GB" sz="1600" dirty="0"/>
              <a:t>, Gordon, Mary Louisa, The Llangollen Ladies (Ruthin, North Wales: John Jones, 1999)</a:t>
            </a:r>
          </a:p>
          <a:p>
            <a:pPr marL="0" indent="0">
              <a:buNone/>
            </a:pPr>
            <a:r>
              <a:rPr lang="en-GB" sz="1600" dirty="0"/>
              <a:t>and Sue Scott, Feminism And Sexuality (Edinburgh: Edinburgh University Press, 1996), pp. 135, 45, 49.</a:t>
            </a:r>
          </a:p>
          <a:p>
            <a:pPr marL="0" indent="0">
              <a:buNone/>
            </a:pPr>
            <a:r>
              <a:rPr lang="en-GB" sz="1600" dirty="0"/>
              <a:t>Lister, Anne, Anne </a:t>
            </a:r>
            <a:r>
              <a:rPr lang="en-GB" sz="1600" dirty="0" err="1"/>
              <a:t>Choma</a:t>
            </a:r>
            <a:r>
              <a:rPr lang="en-GB" sz="1600" dirty="0"/>
              <a:t>, Sally Wainwright, and Stella Merz, Gentleman Jack (London: BBC books, 2019), pp. 3,21,29</a:t>
            </a:r>
          </a:p>
        </p:txBody>
      </p:sp>
    </p:spTree>
    <p:extLst>
      <p:ext uri="{BB962C8B-B14F-4D97-AF65-F5344CB8AC3E}">
        <p14:creationId xmlns:p14="http://schemas.microsoft.com/office/powerpoint/2010/main" val="10084704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811</Words>
  <Application>Microsoft Office PowerPoint</Application>
  <PresentationFormat>Widescreen</PresentationFormat>
  <Paragraphs>55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Agency FB</vt:lpstr>
      <vt:lpstr>Arial</vt:lpstr>
      <vt:lpstr>Calibri</vt:lpstr>
      <vt:lpstr>Calibri Light</vt:lpstr>
      <vt:lpstr>Office Theme</vt:lpstr>
      <vt:lpstr>Ann Lister, the Ladies of Llangollen  and Vita Sackville-West: How is the evidence of their sexuality reflected in the presentation of their estates and built heritage?</vt:lpstr>
      <vt:lpstr>What will I be discussing?</vt:lpstr>
      <vt:lpstr>Anne Lister and Shibden Hall</vt:lpstr>
      <vt:lpstr>Ladies of Llangollen and Plas Newydd </vt:lpstr>
      <vt:lpstr>Vita (Victoria) Sackville West and Sissinghurst</vt:lpstr>
      <vt:lpstr> Queer Theory: what is it? 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Ann Lister, the Ladies of Llangollen  and Vita Sackville-West: How is the evidence of their sexuality reflected in the presentation of their estates and built heritage?</dc:title>
  <dc:creator>harriet.e.barber@gmail.com</dc:creator>
  <cp:lastModifiedBy>harriet.e.barber@gmail.com</cp:lastModifiedBy>
  <cp:revision>4</cp:revision>
  <dcterms:created xsi:type="dcterms:W3CDTF">2019-12-23T14:52:06Z</dcterms:created>
  <dcterms:modified xsi:type="dcterms:W3CDTF">2019-12-23T17:21:04Z</dcterms:modified>
</cp:coreProperties>
</file>