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3"/>
  </p:notesMasterIdLst>
  <p:sldIdLst>
    <p:sldId id="256" r:id="rId2"/>
    <p:sldId id="257" r:id="rId3"/>
    <p:sldId id="281" r:id="rId4"/>
    <p:sldId id="260" r:id="rId5"/>
    <p:sldId id="261" r:id="rId6"/>
    <p:sldId id="284" r:id="rId7"/>
    <p:sldId id="282" r:id="rId8"/>
    <p:sldId id="285" r:id="rId9"/>
    <p:sldId id="259" r:id="rId10"/>
    <p:sldId id="286" r:id="rId11"/>
    <p:sldId id="287" r:id="rId12"/>
    <p:sldId id="262" r:id="rId13"/>
    <p:sldId id="265" r:id="rId14"/>
    <p:sldId id="264" r:id="rId15"/>
    <p:sldId id="266" r:id="rId16"/>
    <p:sldId id="267" r:id="rId17"/>
    <p:sldId id="268" r:id="rId18"/>
    <p:sldId id="270" r:id="rId19"/>
    <p:sldId id="291" r:id="rId20"/>
    <p:sldId id="271" r:id="rId21"/>
    <p:sldId id="272"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216" autoAdjust="0"/>
  </p:normalViewPr>
  <p:slideViewPr>
    <p:cSldViewPr>
      <p:cViewPr varScale="1">
        <p:scale>
          <a:sx n="63" d="100"/>
          <a:sy n="63" d="100"/>
        </p:scale>
        <p:origin x="-1782"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B20C2331-46DE-4004-BF07-4E7E71F452B4}" type="datetimeFigureOut">
              <a:rPr lang="en-GB" smtClean="0"/>
              <a:t>29/10/2017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8AB6A55-B7C2-42EA-BCB9-C083D62B8122}" type="slidenum">
              <a:rPr lang="en-GB" smtClean="0"/>
              <a:t>‹#›</a:t>
            </a:fld>
            <a:endParaRPr lang="en-GB"/>
          </a:p>
        </p:txBody>
      </p:sp>
    </p:spTree>
    <p:extLst>
      <p:ext uri="{BB962C8B-B14F-4D97-AF65-F5344CB8AC3E}">
        <p14:creationId xmlns:p14="http://schemas.microsoft.com/office/powerpoint/2010/main" val="45282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a:t>
            </a:fld>
            <a:endParaRPr lang="en-GB"/>
          </a:p>
        </p:txBody>
      </p:sp>
    </p:spTree>
    <p:extLst>
      <p:ext uri="{BB962C8B-B14F-4D97-AF65-F5344CB8AC3E}">
        <p14:creationId xmlns:p14="http://schemas.microsoft.com/office/powerpoint/2010/main" val="211713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a:t>
            </a:fld>
            <a:endParaRPr lang="en-GB"/>
          </a:p>
        </p:txBody>
      </p:sp>
    </p:spTree>
    <p:extLst>
      <p:ext uri="{BB962C8B-B14F-4D97-AF65-F5344CB8AC3E}">
        <p14:creationId xmlns:p14="http://schemas.microsoft.com/office/powerpoint/2010/main" val="1540883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a:t>
            </a:fld>
            <a:endParaRPr lang="en-GB"/>
          </a:p>
        </p:txBody>
      </p:sp>
    </p:spTree>
    <p:extLst>
      <p:ext uri="{BB962C8B-B14F-4D97-AF65-F5344CB8AC3E}">
        <p14:creationId xmlns:p14="http://schemas.microsoft.com/office/powerpoint/2010/main" val="4117765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a:t>
            </a:fld>
            <a:endParaRPr lang="en-GB"/>
          </a:p>
        </p:txBody>
      </p:sp>
    </p:spTree>
    <p:extLst>
      <p:ext uri="{BB962C8B-B14F-4D97-AF65-F5344CB8AC3E}">
        <p14:creationId xmlns:p14="http://schemas.microsoft.com/office/powerpoint/2010/main" val="2659277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5</a:t>
            </a:fld>
            <a:endParaRPr lang="en-GB"/>
          </a:p>
        </p:txBody>
      </p:sp>
    </p:spTree>
    <p:extLst>
      <p:ext uri="{BB962C8B-B14F-4D97-AF65-F5344CB8AC3E}">
        <p14:creationId xmlns:p14="http://schemas.microsoft.com/office/powerpoint/2010/main" val="1885600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F2F00F2-B07D-445C-90B8-8BBBE1BE1C56}"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7</a:t>
            </a:fld>
            <a:endParaRPr lang="en-GB"/>
          </a:p>
        </p:txBody>
      </p:sp>
    </p:spTree>
    <p:extLst>
      <p:ext uri="{BB962C8B-B14F-4D97-AF65-F5344CB8AC3E}">
        <p14:creationId xmlns:p14="http://schemas.microsoft.com/office/powerpoint/2010/main" val="2304201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124B4C-767B-499D-9926-281EE28E3F02}"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9</a:t>
            </a:fld>
            <a:endParaRPr lang="en-GB"/>
          </a:p>
        </p:txBody>
      </p:sp>
    </p:spTree>
    <p:extLst>
      <p:ext uri="{BB962C8B-B14F-4D97-AF65-F5344CB8AC3E}">
        <p14:creationId xmlns:p14="http://schemas.microsoft.com/office/powerpoint/2010/main" val="557622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10</a:t>
            </a:fld>
            <a:endParaRPr lang="en-GB"/>
          </a:p>
        </p:txBody>
      </p:sp>
    </p:spTree>
    <p:extLst>
      <p:ext uri="{BB962C8B-B14F-4D97-AF65-F5344CB8AC3E}">
        <p14:creationId xmlns:p14="http://schemas.microsoft.com/office/powerpoint/2010/main" val="2466352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11</a:t>
            </a:fld>
            <a:endParaRPr lang="en-GB"/>
          </a:p>
        </p:txBody>
      </p:sp>
    </p:spTree>
    <p:extLst>
      <p:ext uri="{BB962C8B-B14F-4D97-AF65-F5344CB8AC3E}">
        <p14:creationId xmlns:p14="http://schemas.microsoft.com/office/powerpoint/2010/main" val="1192624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12</a:t>
            </a:fld>
            <a:endParaRPr lang="en-GB"/>
          </a:p>
        </p:txBody>
      </p:sp>
    </p:spTree>
    <p:extLst>
      <p:ext uri="{BB962C8B-B14F-4D97-AF65-F5344CB8AC3E}">
        <p14:creationId xmlns:p14="http://schemas.microsoft.com/office/powerpoint/2010/main" val="4090958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E26320B-655A-4BB5-B30A-EF3C5E991530}"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E26320B-655A-4BB5-B30A-EF3C5E991530}"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15</a:t>
            </a:fld>
            <a:endParaRPr lang="en-GB"/>
          </a:p>
        </p:txBody>
      </p:sp>
    </p:spTree>
    <p:extLst>
      <p:ext uri="{BB962C8B-B14F-4D97-AF65-F5344CB8AC3E}">
        <p14:creationId xmlns:p14="http://schemas.microsoft.com/office/powerpoint/2010/main" val="3071775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16</a:t>
            </a:fld>
            <a:endParaRPr lang="en-GB"/>
          </a:p>
        </p:txBody>
      </p:sp>
    </p:spTree>
    <p:extLst>
      <p:ext uri="{BB962C8B-B14F-4D97-AF65-F5344CB8AC3E}">
        <p14:creationId xmlns:p14="http://schemas.microsoft.com/office/powerpoint/2010/main" val="1015638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17</a:t>
            </a:fld>
            <a:endParaRPr lang="en-GB"/>
          </a:p>
        </p:txBody>
      </p:sp>
    </p:spTree>
    <p:extLst>
      <p:ext uri="{BB962C8B-B14F-4D97-AF65-F5344CB8AC3E}">
        <p14:creationId xmlns:p14="http://schemas.microsoft.com/office/powerpoint/2010/main" val="3269108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18</a:t>
            </a:fld>
            <a:endParaRPr lang="en-GB"/>
          </a:p>
        </p:txBody>
      </p:sp>
    </p:spTree>
    <p:extLst>
      <p:ext uri="{BB962C8B-B14F-4D97-AF65-F5344CB8AC3E}">
        <p14:creationId xmlns:p14="http://schemas.microsoft.com/office/powerpoint/2010/main" val="2386106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19</a:t>
            </a:fld>
            <a:endParaRPr lang="en-GB"/>
          </a:p>
        </p:txBody>
      </p:sp>
    </p:spTree>
    <p:extLst>
      <p:ext uri="{BB962C8B-B14F-4D97-AF65-F5344CB8AC3E}">
        <p14:creationId xmlns:p14="http://schemas.microsoft.com/office/powerpoint/2010/main" val="4291622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20</a:t>
            </a:fld>
            <a:endParaRPr lang="en-GB"/>
          </a:p>
        </p:txBody>
      </p:sp>
    </p:spTree>
    <p:extLst>
      <p:ext uri="{BB962C8B-B14F-4D97-AF65-F5344CB8AC3E}">
        <p14:creationId xmlns:p14="http://schemas.microsoft.com/office/powerpoint/2010/main" val="1128451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21</a:t>
            </a:fld>
            <a:endParaRPr lang="en-GB"/>
          </a:p>
        </p:txBody>
      </p:sp>
    </p:spTree>
    <p:extLst>
      <p:ext uri="{BB962C8B-B14F-4D97-AF65-F5344CB8AC3E}">
        <p14:creationId xmlns:p14="http://schemas.microsoft.com/office/powerpoint/2010/main" val="885320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29/10/2017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E105DF-BDC7-4C45-B3A8-CC8FDA96A42F}" type="datetimeFigureOut">
              <a:rPr lang="en-GB" smtClean="0"/>
              <a:t>29/10/2017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t>29/10/2017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t>29/10/2017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t>29/10/2017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2E105DF-BDC7-4C45-B3A8-CC8FDA96A42F}" type="datetimeFigureOut">
              <a:rPr lang="en-GB" smtClean="0"/>
              <a:t>29/10/2017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t>29/10/2017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29/10/2017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t>29/10/2017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E105DF-BDC7-4C45-B3A8-CC8FDA96A42F}" type="datetimeFigureOut">
              <a:rPr lang="en-GB" smtClean="0"/>
              <a:t>29/10/2017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t>29/10/2017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FF2BFE37-0CC5-469B-B944-4FD17F455531}" type="slidenum">
              <a:rPr lang="en-GB"/>
              <a:pPr>
                <a:defRPr/>
              </a:pPr>
              <a:t>‹#›</a:t>
            </a:fld>
            <a:endParaRPr lang="en-GB"/>
          </a:p>
        </p:txBody>
      </p:sp>
    </p:spTree>
    <p:extLst>
      <p:ext uri="{BB962C8B-B14F-4D97-AF65-F5344CB8AC3E}">
        <p14:creationId xmlns:p14="http://schemas.microsoft.com/office/powerpoint/2010/main" val="835129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t>29/10/2017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900" dirty="0"/>
              <a:t>Clah4007: Defenders, CONQUERORS, VANQUISHED</a:t>
            </a:r>
          </a:p>
        </p:txBody>
      </p:sp>
      <p:sp>
        <p:nvSpPr>
          <p:cNvPr id="3" name="Subtitle 2"/>
          <p:cNvSpPr>
            <a:spLocks noGrp="1"/>
          </p:cNvSpPr>
          <p:nvPr>
            <p:ph type="subTitle" idx="1"/>
          </p:nvPr>
        </p:nvSpPr>
        <p:spPr/>
        <p:txBody>
          <a:bodyPr/>
          <a:lstStyle/>
          <a:p>
            <a:r>
              <a:rPr lang="en-GB" dirty="0"/>
              <a:t>The Pentekontaetia (479-431BCE)</a:t>
            </a:r>
          </a:p>
        </p:txBody>
      </p:sp>
    </p:spTree>
    <p:extLst>
      <p:ext uri="{BB962C8B-B14F-4D97-AF65-F5344CB8AC3E}">
        <p14:creationId xmlns:p14="http://schemas.microsoft.com/office/powerpoint/2010/main" val="4127842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Empire and the economy in the </a:t>
            </a:r>
            <a:r>
              <a:rPr lang="en-GB" dirty="0" err="1"/>
              <a:t>Pentekontaetia</a:t>
            </a:r>
            <a:endParaRPr lang="en-GB" dirty="0"/>
          </a:p>
        </p:txBody>
      </p:sp>
      <p:sp>
        <p:nvSpPr>
          <p:cNvPr id="5" name="Text Placeholder 4"/>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491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problem of the economy</a:t>
            </a:r>
          </a:p>
        </p:txBody>
      </p:sp>
      <p:sp>
        <p:nvSpPr>
          <p:cNvPr id="5" name="Content Placeholder 4"/>
          <p:cNvSpPr>
            <a:spLocks noGrp="1"/>
          </p:cNvSpPr>
          <p:nvPr>
            <p:ph idx="1"/>
          </p:nvPr>
        </p:nvSpPr>
        <p:spPr/>
        <p:txBody>
          <a:bodyPr/>
          <a:lstStyle/>
          <a:p>
            <a:r>
              <a:rPr lang="en-GB" dirty="0"/>
              <a:t>Main “orthodoxies” on the Greek economies:</a:t>
            </a:r>
          </a:p>
          <a:p>
            <a:pPr lvl="1"/>
            <a:r>
              <a:rPr lang="en-GB" dirty="0"/>
              <a:t>No state intervention in trade</a:t>
            </a:r>
          </a:p>
          <a:p>
            <a:pPr lvl="1"/>
            <a:r>
              <a:rPr lang="en-GB" dirty="0"/>
              <a:t>No understanding or implementation of economic policies</a:t>
            </a:r>
          </a:p>
          <a:p>
            <a:pPr lvl="1"/>
            <a:r>
              <a:rPr lang="en-GB" dirty="0"/>
              <a:t>No continuation of goals in relation to the economy</a:t>
            </a:r>
          </a:p>
          <a:p>
            <a:pPr lvl="1"/>
            <a:r>
              <a:rPr lang="en-GB" dirty="0"/>
              <a:t>Pursuit of status rather than profit by individuals</a:t>
            </a:r>
          </a:p>
          <a:p>
            <a:pPr lvl="1"/>
            <a:r>
              <a:rPr lang="en-GB" dirty="0"/>
              <a:t>Economies mainly based upon agriculture</a:t>
            </a:r>
          </a:p>
          <a:p>
            <a:r>
              <a:rPr lang="en-GB" dirty="0"/>
              <a:t>Main text remains: Finley, M.I. </a:t>
            </a:r>
            <a:r>
              <a:rPr lang="en-GB" i="1" dirty="0"/>
              <a:t>The Ancient Economy </a:t>
            </a:r>
            <a:r>
              <a:rPr lang="en-GB" dirty="0"/>
              <a:t>(1973)</a:t>
            </a:r>
          </a:p>
        </p:txBody>
      </p:sp>
    </p:spTree>
    <p:extLst>
      <p:ext uri="{BB962C8B-B14F-4D97-AF65-F5344CB8AC3E}">
        <p14:creationId xmlns:p14="http://schemas.microsoft.com/office/powerpoint/2010/main" val="959141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Olympias.1.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429000"/>
            <a:ext cx="4032448" cy="30243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c2.staticflickr.com/4/3183/5854862469_ddf81a473f_z.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95536" y="1834691"/>
            <a:ext cx="3724308" cy="190870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thetablebellingham.org/wp-content/uploads/2013/06/grain.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705962" y="2146040"/>
            <a:ext cx="4259627" cy="319472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What Athens needed…</a:t>
            </a:r>
          </a:p>
        </p:txBody>
      </p:sp>
    </p:spTree>
    <p:extLst>
      <p:ext uri="{BB962C8B-B14F-4D97-AF65-F5344CB8AC3E}">
        <p14:creationId xmlns:p14="http://schemas.microsoft.com/office/powerpoint/2010/main" val="2547064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www.tonyburke.ca/wp-content/uploads/physical-geography.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6573" t="30210" r="33982" b="29156"/>
          <a:stretch/>
        </p:blipFill>
        <p:spPr bwMode="auto">
          <a:xfrm>
            <a:off x="107504" y="980728"/>
            <a:ext cx="8858547" cy="4678996"/>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6516216" y="270892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6785767" y="4874568"/>
            <a:ext cx="792088" cy="64654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524328" y="3961841"/>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 name="Straight Connector 2"/>
          <p:cNvCxnSpPr>
            <a:endCxn id="4" idx="6"/>
          </p:cNvCxnSpPr>
          <p:nvPr/>
        </p:nvCxnSpPr>
        <p:spPr>
          <a:xfrm flipH="1">
            <a:off x="6660232" y="1772816"/>
            <a:ext cx="1008112" cy="99726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5803900" y="2844800"/>
            <a:ext cx="819150" cy="825500"/>
          </a:xfrm>
          <a:custGeom>
            <a:avLst/>
            <a:gdLst>
              <a:gd name="connsiteX0" fmla="*/ 819150 w 819150"/>
              <a:gd name="connsiteY0" fmla="*/ 0 h 825500"/>
              <a:gd name="connsiteX1" fmla="*/ 755650 w 819150"/>
              <a:gd name="connsiteY1" fmla="*/ 6350 h 825500"/>
              <a:gd name="connsiteX2" fmla="*/ 736600 w 819150"/>
              <a:gd name="connsiteY2" fmla="*/ 12700 h 825500"/>
              <a:gd name="connsiteX3" fmla="*/ 730250 w 819150"/>
              <a:gd name="connsiteY3" fmla="*/ 31750 h 825500"/>
              <a:gd name="connsiteX4" fmla="*/ 704850 w 819150"/>
              <a:gd name="connsiteY4" fmla="*/ 50800 h 825500"/>
              <a:gd name="connsiteX5" fmla="*/ 692150 w 819150"/>
              <a:gd name="connsiteY5" fmla="*/ 69850 h 825500"/>
              <a:gd name="connsiteX6" fmla="*/ 660400 w 819150"/>
              <a:gd name="connsiteY6" fmla="*/ 76200 h 825500"/>
              <a:gd name="connsiteX7" fmla="*/ 622300 w 819150"/>
              <a:gd name="connsiteY7" fmla="*/ 95250 h 825500"/>
              <a:gd name="connsiteX8" fmla="*/ 596900 w 819150"/>
              <a:gd name="connsiteY8" fmla="*/ 101600 h 825500"/>
              <a:gd name="connsiteX9" fmla="*/ 571500 w 819150"/>
              <a:gd name="connsiteY9" fmla="*/ 114300 h 825500"/>
              <a:gd name="connsiteX10" fmla="*/ 533400 w 819150"/>
              <a:gd name="connsiteY10" fmla="*/ 127000 h 825500"/>
              <a:gd name="connsiteX11" fmla="*/ 514350 w 819150"/>
              <a:gd name="connsiteY11" fmla="*/ 133350 h 825500"/>
              <a:gd name="connsiteX12" fmla="*/ 495300 w 819150"/>
              <a:gd name="connsiteY12" fmla="*/ 139700 h 825500"/>
              <a:gd name="connsiteX13" fmla="*/ 482600 w 819150"/>
              <a:gd name="connsiteY13" fmla="*/ 158750 h 825500"/>
              <a:gd name="connsiteX14" fmla="*/ 476250 w 819150"/>
              <a:gd name="connsiteY14" fmla="*/ 177800 h 825500"/>
              <a:gd name="connsiteX15" fmla="*/ 438150 w 819150"/>
              <a:gd name="connsiteY15" fmla="*/ 196850 h 825500"/>
              <a:gd name="connsiteX16" fmla="*/ 412750 w 819150"/>
              <a:gd name="connsiteY16" fmla="*/ 241300 h 825500"/>
              <a:gd name="connsiteX17" fmla="*/ 400050 w 819150"/>
              <a:gd name="connsiteY17" fmla="*/ 260350 h 825500"/>
              <a:gd name="connsiteX18" fmla="*/ 381000 w 819150"/>
              <a:gd name="connsiteY18" fmla="*/ 266700 h 825500"/>
              <a:gd name="connsiteX19" fmla="*/ 374650 w 819150"/>
              <a:gd name="connsiteY19" fmla="*/ 292100 h 825500"/>
              <a:gd name="connsiteX20" fmla="*/ 368300 w 819150"/>
              <a:gd name="connsiteY20" fmla="*/ 311150 h 825500"/>
              <a:gd name="connsiteX21" fmla="*/ 355600 w 819150"/>
              <a:gd name="connsiteY21" fmla="*/ 361950 h 825500"/>
              <a:gd name="connsiteX22" fmla="*/ 349250 w 819150"/>
              <a:gd name="connsiteY22" fmla="*/ 387350 h 825500"/>
              <a:gd name="connsiteX23" fmla="*/ 330200 w 819150"/>
              <a:gd name="connsiteY23" fmla="*/ 514350 h 825500"/>
              <a:gd name="connsiteX24" fmla="*/ 323850 w 819150"/>
              <a:gd name="connsiteY24" fmla="*/ 533400 h 825500"/>
              <a:gd name="connsiteX25" fmla="*/ 311150 w 819150"/>
              <a:gd name="connsiteY25" fmla="*/ 552450 h 825500"/>
              <a:gd name="connsiteX26" fmla="*/ 298450 w 819150"/>
              <a:gd name="connsiteY26" fmla="*/ 590550 h 825500"/>
              <a:gd name="connsiteX27" fmla="*/ 247650 w 819150"/>
              <a:gd name="connsiteY27" fmla="*/ 635000 h 825500"/>
              <a:gd name="connsiteX28" fmla="*/ 228600 w 819150"/>
              <a:gd name="connsiteY28" fmla="*/ 647700 h 825500"/>
              <a:gd name="connsiteX29" fmla="*/ 203200 w 819150"/>
              <a:gd name="connsiteY29" fmla="*/ 685800 h 825500"/>
              <a:gd name="connsiteX30" fmla="*/ 196850 w 819150"/>
              <a:gd name="connsiteY30" fmla="*/ 704850 h 825500"/>
              <a:gd name="connsiteX31" fmla="*/ 152400 w 819150"/>
              <a:gd name="connsiteY31" fmla="*/ 711200 h 825500"/>
              <a:gd name="connsiteX32" fmla="*/ 146050 w 819150"/>
              <a:gd name="connsiteY32" fmla="*/ 730250 h 825500"/>
              <a:gd name="connsiteX33" fmla="*/ 139700 w 819150"/>
              <a:gd name="connsiteY33" fmla="*/ 755650 h 825500"/>
              <a:gd name="connsiteX34" fmla="*/ 101600 w 819150"/>
              <a:gd name="connsiteY34" fmla="*/ 768350 h 825500"/>
              <a:gd name="connsiteX35" fmla="*/ 69850 w 819150"/>
              <a:gd name="connsiteY35" fmla="*/ 800100 h 825500"/>
              <a:gd name="connsiteX36" fmla="*/ 57150 w 819150"/>
              <a:gd name="connsiteY36" fmla="*/ 819150 h 825500"/>
              <a:gd name="connsiteX37" fmla="*/ 31750 w 819150"/>
              <a:gd name="connsiteY37" fmla="*/ 825500 h 825500"/>
              <a:gd name="connsiteX38" fmla="*/ 12700 w 819150"/>
              <a:gd name="connsiteY38" fmla="*/ 819150 h 825500"/>
              <a:gd name="connsiteX39" fmla="*/ 0 w 819150"/>
              <a:gd name="connsiteY39" fmla="*/ 781050 h 825500"/>
              <a:gd name="connsiteX40" fmla="*/ 12700 w 819150"/>
              <a:gd name="connsiteY40" fmla="*/ 749300 h 825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819150" h="825500">
                <a:moveTo>
                  <a:pt x="819150" y="0"/>
                </a:moveTo>
                <a:cubicBezTo>
                  <a:pt x="797983" y="2117"/>
                  <a:pt x="776675" y="3115"/>
                  <a:pt x="755650" y="6350"/>
                </a:cubicBezTo>
                <a:cubicBezTo>
                  <a:pt x="749034" y="7368"/>
                  <a:pt x="741333" y="7967"/>
                  <a:pt x="736600" y="12700"/>
                </a:cubicBezTo>
                <a:cubicBezTo>
                  <a:pt x="731867" y="17433"/>
                  <a:pt x="734535" y="26608"/>
                  <a:pt x="730250" y="31750"/>
                </a:cubicBezTo>
                <a:cubicBezTo>
                  <a:pt x="723475" y="39880"/>
                  <a:pt x="712334" y="43316"/>
                  <a:pt x="704850" y="50800"/>
                </a:cubicBezTo>
                <a:cubicBezTo>
                  <a:pt x="699454" y="56196"/>
                  <a:pt x="698776" y="66064"/>
                  <a:pt x="692150" y="69850"/>
                </a:cubicBezTo>
                <a:cubicBezTo>
                  <a:pt x="682779" y="75205"/>
                  <a:pt x="670871" y="73582"/>
                  <a:pt x="660400" y="76200"/>
                </a:cubicBezTo>
                <a:cubicBezTo>
                  <a:pt x="617589" y="86903"/>
                  <a:pt x="665757" y="76626"/>
                  <a:pt x="622300" y="95250"/>
                </a:cubicBezTo>
                <a:cubicBezTo>
                  <a:pt x="614278" y="98688"/>
                  <a:pt x="605072" y="98536"/>
                  <a:pt x="596900" y="101600"/>
                </a:cubicBezTo>
                <a:cubicBezTo>
                  <a:pt x="588037" y="104924"/>
                  <a:pt x="580289" y="110784"/>
                  <a:pt x="571500" y="114300"/>
                </a:cubicBezTo>
                <a:cubicBezTo>
                  <a:pt x="559071" y="119272"/>
                  <a:pt x="546100" y="122767"/>
                  <a:pt x="533400" y="127000"/>
                </a:cubicBezTo>
                <a:lnTo>
                  <a:pt x="514350" y="133350"/>
                </a:lnTo>
                <a:lnTo>
                  <a:pt x="495300" y="139700"/>
                </a:lnTo>
                <a:cubicBezTo>
                  <a:pt x="491067" y="146050"/>
                  <a:pt x="486013" y="151924"/>
                  <a:pt x="482600" y="158750"/>
                </a:cubicBezTo>
                <a:cubicBezTo>
                  <a:pt x="479607" y="164737"/>
                  <a:pt x="480431" y="172573"/>
                  <a:pt x="476250" y="177800"/>
                </a:cubicBezTo>
                <a:cubicBezTo>
                  <a:pt x="467298" y="188991"/>
                  <a:pt x="450699" y="192667"/>
                  <a:pt x="438150" y="196850"/>
                </a:cubicBezTo>
                <a:cubicBezTo>
                  <a:pt x="407208" y="243262"/>
                  <a:pt x="444976" y="184904"/>
                  <a:pt x="412750" y="241300"/>
                </a:cubicBezTo>
                <a:cubicBezTo>
                  <a:pt x="408964" y="247926"/>
                  <a:pt x="406009" y="255582"/>
                  <a:pt x="400050" y="260350"/>
                </a:cubicBezTo>
                <a:cubicBezTo>
                  <a:pt x="394823" y="264531"/>
                  <a:pt x="387350" y="264583"/>
                  <a:pt x="381000" y="266700"/>
                </a:cubicBezTo>
                <a:cubicBezTo>
                  <a:pt x="378883" y="275167"/>
                  <a:pt x="377048" y="283709"/>
                  <a:pt x="374650" y="292100"/>
                </a:cubicBezTo>
                <a:cubicBezTo>
                  <a:pt x="372811" y="298536"/>
                  <a:pt x="370061" y="304692"/>
                  <a:pt x="368300" y="311150"/>
                </a:cubicBezTo>
                <a:cubicBezTo>
                  <a:pt x="363707" y="327989"/>
                  <a:pt x="359833" y="345017"/>
                  <a:pt x="355600" y="361950"/>
                </a:cubicBezTo>
                <a:lnTo>
                  <a:pt x="349250" y="387350"/>
                </a:lnTo>
                <a:cubicBezTo>
                  <a:pt x="344514" y="444181"/>
                  <a:pt x="346984" y="463999"/>
                  <a:pt x="330200" y="514350"/>
                </a:cubicBezTo>
                <a:cubicBezTo>
                  <a:pt x="328083" y="520700"/>
                  <a:pt x="326843" y="527413"/>
                  <a:pt x="323850" y="533400"/>
                </a:cubicBezTo>
                <a:cubicBezTo>
                  <a:pt x="320437" y="540226"/>
                  <a:pt x="314250" y="545476"/>
                  <a:pt x="311150" y="552450"/>
                </a:cubicBezTo>
                <a:cubicBezTo>
                  <a:pt x="305713" y="564683"/>
                  <a:pt x="305876" y="579411"/>
                  <a:pt x="298450" y="590550"/>
                </a:cubicBezTo>
                <a:cubicBezTo>
                  <a:pt x="277283" y="622300"/>
                  <a:pt x="292100" y="605367"/>
                  <a:pt x="247650" y="635000"/>
                </a:cubicBezTo>
                <a:lnTo>
                  <a:pt x="228600" y="647700"/>
                </a:lnTo>
                <a:cubicBezTo>
                  <a:pt x="220133" y="660400"/>
                  <a:pt x="208027" y="671320"/>
                  <a:pt x="203200" y="685800"/>
                </a:cubicBezTo>
                <a:cubicBezTo>
                  <a:pt x="201083" y="692150"/>
                  <a:pt x="202837" y="701857"/>
                  <a:pt x="196850" y="704850"/>
                </a:cubicBezTo>
                <a:cubicBezTo>
                  <a:pt x="183463" y="711543"/>
                  <a:pt x="167217" y="709083"/>
                  <a:pt x="152400" y="711200"/>
                </a:cubicBezTo>
                <a:cubicBezTo>
                  <a:pt x="150283" y="717550"/>
                  <a:pt x="147889" y="723814"/>
                  <a:pt x="146050" y="730250"/>
                </a:cubicBezTo>
                <a:cubicBezTo>
                  <a:pt x="143652" y="738641"/>
                  <a:pt x="146326" y="749970"/>
                  <a:pt x="139700" y="755650"/>
                </a:cubicBezTo>
                <a:cubicBezTo>
                  <a:pt x="129536" y="764362"/>
                  <a:pt x="101600" y="768350"/>
                  <a:pt x="101600" y="768350"/>
                </a:cubicBezTo>
                <a:cubicBezTo>
                  <a:pt x="67733" y="819150"/>
                  <a:pt x="112183" y="757767"/>
                  <a:pt x="69850" y="800100"/>
                </a:cubicBezTo>
                <a:cubicBezTo>
                  <a:pt x="64454" y="805496"/>
                  <a:pt x="63500" y="814917"/>
                  <a:pt x="57150" y="819150"/>
                </a:cubicBezTo>
                <a:cubicBezTo>
                  <a:pt x="49888" y="823991"/>
                  <a:pt x="40217" y="823383"/>
                  <a:pt x="31750" y="825500"/>
                </a:cubicBezTo>
                <a:cubicBezTo>
                  <a:pt x="25400" y="823383"/>
                  <a:pt x="16591" y="824597"/>
                  <a:pt x="12700" y="819150"/>
                </a:cubicBezTo>
                <a:cubicBezTo>
                  <a:pt x="4919" y="808257"/>
                  <a:pt x="0" y="781050"/>
                  <a:pt x="0" y="781050"/>
                </a:cubicBezTo>
                <a:cubicBezTo>
                  <a:pt x="7076" y="752746"/>
                  <a:pt x="179" y="761821"/>
                  <a:pt x="12700" y="749300"/>
                </a:cubicBezTo>
              </a:path>
            </a:pathLst>
          </a:cu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740352" y="4022997"/>
            <a:ext cx="915635" cy="369332"/>
          </a:xfrm>
          <a:prstGeom prst="rect">
            <a:avLst/>
          </a:prstGeom>
          <a:noFill/>
        </p:spPr>
        <p:txBody>
          <a:bodyPr wrap="none" rtlCol="0">
            <a:spAutoFit/>
          </a:bodyPr>
          <a:lstStyle/>
          <a:p>
            <a:r>
              <a:rPr lang="en-GB" dirty="0"/>
              <a:t>Cyprus</a:t>
            </a:r>
          </a:p>
        </p:txBody>
      </p:sp>
      <p:sp>
        <p:nvSpPr>
          <p:cNvPr id="12" name="TextBox 11"/>
          <p:cNvSpPr txBox="1"/>
          <p:nvPr/>
        </p:nvSpPr>
        <p:spPr>
          <a:xfrm>
            <a:off x="7380312" y="5013176"/>
            <a:ext cx="774571" cy="369332"/>
          </a:xfrm>
          <a:prstGeom prst="rect">
            <a:avLst/>
          </a:prstGeom>
          <a:noFill/>
        </p:spPr>
        <p:txBody>
          <a:bodyPr wrap="none" rtlCol="0">
            <a:spAutoFit/>
          </a:bodyPr>
          <a:lstStyle/>
          <a:p>
            <a:r>
              <a:rPr lang="en-GB" dirty="0"/>
              <a:t>Egypt</a:t>
            </a:r>
          </a:p>
        </p:txBody>
      </p:sp>
      <p:sp>
        <p:nvSpPr>
          <p:cNvPr id="13" name="TextBox 12"/>
          <p:cNvSpPr txBox="1"/>
          <p:nvPr/>
        </p:nvSpPr>
        <p:spPr>
          <a:xfrm>
            <a:off x="5318452" y="2515374"/>
            <a:ext cx="1197764" cy="369332"/>
          </a:xfrm>
          <a:prstGeom prst="rect">
            <a:avLst/>
          </a:prstGeom>
          <a:noFill/>
        </p:spPr>
        <p:txBody>
          <a:bodyPr wrap="none" rtlCol="0">
            <a:spAutoFit/>
          </a:bodyPr>
          <a:lstStyle/>
          <a:p>
            <a:r>
              <a:rPr lang="en-GB" dirty="0" err="1"/>
              <a:t>Byzantion</a:t>
            </a:r>
            <a:endParaRPr lang="en-GB" dirty="0"/>
          </a:p>
        </p:txBody>
      </p:sp>
      <p:sp>
        <p:nvSpPr>
          <p:cNvPr id="7" name="Title 6"/>
          <p:cNvSpPr>
            <a:spLocks noGrp="1"/>
          </p:cNvSpPr>
          <p:nvPr>
            <p:ph type="title"/>
          </p:nvPr>
        </p:nvSpPr>
        <p:spPr/>
        <p:txBody>
          <a:bodyPr/>
          <a:lstStyle/>
          <a:p>
            <a:r>
              <a:rPr lang="en-GB" dirty="0"/>
              <a:t>The need for grain</a:t>
            </a:r>
          </a:p>
        </p:txBody>
      </p:sp>
      <p:sp>
        <p:nvSpPr>
          <p:cNvPr id="14" name="Oval 13"/>
          <p:cNvSpPr/>
          <p:nvPr/>
        </p:nvSpPr>
        <p:spPr>
          <a:xfrm flipH="1" flipV="1">
            <a:off x="3672681" y="3320226"/>
            <a:ext cx="864096" cy="70429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672681" y="3928409"/>
            <a:ext cx="723275" cy="369332"/>
          </a:xfrm>
          <a:prstGeom prst="rect">
            <a:avLst/>
          </a:prstGeom>
          <a:noFill/>
        </p:spPr>
        <p:txBody>
          <a:bodyPr wrap="none" rtlCol="0">
            <a:spAutoFit/>
          </a:bodyPr>
          <a:lstStyle/>
          <a:p>
            <a:r>
              <a:rPr lang="en-GB" dirty="0"/>
              <a:t>Sicily</a:t>
            </a:r>
          </a:p>
        </p:txBody>
      </p:sp>
      <p:sp>
        <p:nvSpPr>
          <p:cNvPr id="9" name="Freeform 8"/>
          <p:cNvSpPr/>
          <p:nvPr/>
        </p:nvSpPr>
        <p:spPr>
          <a:xfrm>
            <a:off x="7262037" y="4146698"/>
            <a:ext cx="170121" cy="754911"/>
          </a:xfrm>
          <a:custGeom>
            <a:avLst/>
            <a:gdLst>
              <a:gd name="connsiteX0" fmla="*/ 0 w 170121"/>
              <a:gd name="connsiteY0" fmla="*/ 754911 h 754911"/>
              <a:gd name="connsiteX1" fmla="*/ 31898 w 170121"/>
              <a:gd name="connsiteY1" fmla="*/ 637953 h 754911"/>
              <a:gd name="connsiteX2" fmla="*/ 63796 w 170121"/>
              <a:gd name="connsiteY2" fmla="*/ 574158 h 754911"/>
              <a:gd name="connsiteX3" fmla="*/ 74428 w 170121"/>
              <a:gd name="connsiteY3" fmla="*/ 531628 h 754911"/>
              <a:gd name="connsiteX4" fmla="*/ 95693 w 170121"/>
              <a:gd name="connsiteY4" fmla="*/ 467832 h 754911"/>
              <a:gd name="connsiteX5" fmla="*/ 116958 w 170121"/>
              <a:gd name="connsiteY5" fmla="*/ 223283 h 754911"/>
              <a:gd name="connsiteX6" fmla="*/ 159489 w 170121"/>
              <a:gd name="connsiteY6" fmla="*/ 74428 h 754911"/>
              <a:gd name="connsiteX7" fmla="*/ 170121 w 170121"/>
              <a:gd name="connsiteY7" fmla="*/ 42530 h 754911"/>
              <a:gd name="connsiteX8" fmla="*/ 170121 w 170121"/>
              <a:gd name="connsiteY8" fmla="*/ 0 h 754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121" h="754911">
                <a:moveTo>
                  <a:pt x="0" y="754911"/>
                </a:moveTo>
                <a:cubicBezTo>
                  <a:pt x="5706" y="726381"/>
                  <a:pt x="16482" y="661077"/>
                  <a:pt x="31898" y="637953"/>
                </a:cubicBezTo>
                <a:cubicBezTo>
                  <a:pt x="55195" y="603006"/>
                  <a:pt x="52792" y="612673"/>
                  <a:pt x="63796" y="574158"/>
                </a:cubicBezTo>
                <a:cubicBezTo>
                  <a:pt x="67811" y="560107"/>
                  <a:pt x="70229" y="545625"/>
                  <a:pt x="74428" y="531628"/>
                </a:cubicBezTo>
                <a:cubicBezTo>
                  <a:pt x="80869" y="510158"/>
                  <a:pt x="95693" y="467832"/>
                  <a:pt x="95693" y="467832"/>
                </a:cubicBezTo>
                <a:cubicBezTo>
                  <a:pt x="99357" y="412877"/>
                  <a:pt x="104475" y="289862"/>
                  <a:pt x="116958" y="223283"/>
                </a:cubicBezTo>
                <a:cubicBezTo>
                  <a:pt x="128403" y="162242"/>
                  <a:pt x="140682" y="130849"/>
                  <a:pt x="159489" y="74428"/>
                </a:cubicBezTo>
                <a:cubicBezTo>
                  <a:pt x="163033" y="63795"/>
                  <a:pt x="170121" y="53738"/>
                  <a:pt x="170121" y="42530"/>
                </a:cubicBezTo>
                <a:lnTo>
                  <a:pt x="170121"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816009" y="3678865"/>
            <a:ext cx="1552354" cy="446568"/>
          </a:xfrm>
          <a:custGeom>
            <a:avLst/>
            <a:gdLst>
              <a:gd name="connsiteX0" fmla="*/ 1552354 w 1552354"/>
              <a:gd name="connsiteY0" fmla="*/ 446568 h 446568"/>
              <a:gd name="connsiteX1" fmla="*/ 1424763 w 1552354"/>
              <a:gd name="connsiteY1" fmla="*/ 372140 h 446568"/>
              <a:gd name="connsiteX2" fmla="*/ 1392865 w 1552354"/>
              <a:gd name="connsiteY2" fmla="*/ 350875 h 446568"/>
              <a:gd name="connsiteX3" fmla="*/ 1329070 w 1552354"/>
              <a:gd name="connsiteY3" fmla="*/ 329609 h 446568"/>
              <a:gd name="connsiteX4" fmla="*/ 1297172 w 1552354"/>
              <a:gd name="connsiteY4" fmla="*/ 308344 h 446568"/>
              <a:gd name="connsiteX5" fmla="*/ 1233377 w 1552354"/>
              <a:gd name="connsiteY5" fmla="*/ 287079 h 446568"/>
              <a:gd name="connsiteX6" fmla="*/ 1201479 w 1552354"/>
              <a:gd name="connsiteY6" fmla="*/ 265814 h 446568"/>
              <a:gd name="connsiteX7" fmla="*/ 1137684 w 1552354"/>
              <a:gd name="connsiteY7" fmla="*/ 255182 h 446568"/>
              <a:gd name="connsiteX8" fmla="*/ 978196 w 1552354"/>
              <a:gd name="connsiteY8" fmla="*/ 223284 h 446568"/>
              <a:gd name="connsiteX9" fmla="*/ 925033 w 1552354"/>
              <a:gd name="connsiteY9" fmla="*/ 212651 h 446568"/>
              <a:gd name="connsiteX10" fmla="*/ 882503 w 1552354"/>
              <a:gd name="connsiteY10" fmla="*/ 202019 h 446568"/>
              <a:gd name="connsiteX11" fmla="*/ 723014 w 1552354"/>
              <a:gd name="connsiteY11" fmla="*/ 191386 h 446568"/>
              <a:gd name="connsiteX12" fmla="*/ 669851 w 1552354"/>
              <a:gd name="connsiteY12" fmla="*/ 180754 h 446568"/>
              <a:gd name="connsiteX13" fmla="*/ 637954 w 1552354"/>
              <a:gd name="connsiteY13" fmla="*/ 170121 h 446568"/>
              <a:gd name="connsiteX14" fmla="*/ 584791 w 1552354"/>
              <a:gd name="connsiteY14" fmla="*/ 159488 h 446568"/>
              <a:gd name="connsiteX15" fmla="*/ 542261 w 1552354"/>
              <a:gd name="connsiteY15" fmla="*/ 148856 h 446568"/>
              <a:gd name="connsiteX16" fmla="*/ 489098 w 1552354"/>
              <a:gd name="connsiteY16" fmla="*/ 138223 h 446568"/>
              <a:gd name="connsiteX17" fmla="*/ 457200 w 1552354"/>
              <a:gd name="connsiteY17" fmla="*/ 127591 h 446568"/>
              <a:gd name="connsiteX18" fmla="*/ 404038 w 1552354"/>
              <a:gd name="connsiteY18" fmla="*/ 116958 h 446568"/>
              <a:gd name="connsiteX19" fmla="*/ 372140 w 1552354"/>
              <a:gd name="connsiteY19" fmla="*/ 106326 h 446568"/>
              <a:gd name="connsiteX20" fmla="*/ 265814 w 1552354"/>
              <a:gd name="connsiteY20" fmla="*/ 85061 h 446568"/>
              <a:gd name="connsiteX21" fmla="*/ 212651 w 1552354"/>
              <a:gd name="connsiteY21" fmla="*/ 74428 h 446568"/>
              <a:gd name="connsiteX22" fmla="*/ 159489 w 1552354"/>
              <a:gd name="connsiteY22" fmla="*/ 63795 h 446568"/>
              <a:gd name="connsiteX23" fmla="*/ 42531 w 1552354"/>
              <a:gd name="connsiteY23" fmla="*/ 53163 h 446568"/>
              <a:gd name="connsiteX24" fmla="*/ 21265 w 1552354"/>
              <a:gd name="connsiteY24" fmla="*/ 31898 h 446568"/>
              <a:gd name="connsiteX25" fmla="*/ 0 w 1552354"/>
              <a:gd name="connsiteY25" fmla="*/ 0 h 446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52354" h="446568">
                <a:moveTo>
                  <a:pt x="1552354" y="446568"/>
                </a:moveTo>
                <a:cubicBezTo>
                  <a:pt x="1447336" y="376555"/>
                  <a:pt x="1493030" y="394894"/>
                  <a:pt x="1424763" y="372140"/>
                </a:cubicBezTo>
                <a:cubicBezTo>
                  <a:pt x="1414130" y="365052"/>
                  <a:pt x="1404542" y="356065"/>
                  <a:pt x="1392865" y="350875"/>
                </a:cubicBezTo>
                <a:cubicBezTo>
                  <a:pt x="1372382" y="341771"/>
                  <a:pt x="1347721" y="342043"/>
                  <a:pt x="1329070" y="329609"/>
                </a:cubicBezTo>
                <a:cubicBezTo>
                  <a:pt x="1318437" y="322521"/>
                  <a:pt x="1308849" y="313534"/>
                  <a:pt x="1297172" y="308344"/>
                </a:cubicBezTo>
                <a:cubicBezTo>
                  <a:pt x="1276689" y="299240"/>
                  <a:pt x="1252028" y="299513"/>
                  <a:pt x="1233377" y="287079"/>
                </a:cubicBezTo>
                <a:cubicBezTo>
                  <a:pt x="1222744" y="279991"/>
                  <a:pt x="1213602" y="269855"/>
                  <a:pt x="1201479" y="265814"/>
                </a:cubicBezTo>
                <a:cubicBezTo>
                  <a:pt x="1181027" y="258997"/>
                  <a:pt x="1158764" y="259699"/>
                  <a:pt x="1137684" y="255182"/>
                </a:cubicBezTo>
                <a:cubicBezTo>
                  <a:pt x="885991" y="201247"/>
                  <a:pt x="1203595" y="260850"/>
                  <a:pt x="978196" y="223284"/>
                </a:cubicBezTo>
                <a:cubicBezTo>
                  <a:pt x="960370" y="220313"/>
                  <a:pt x="942675" y="216571"/>
                  <a:pt x="925033" y="212651"/>
                </a:cubicBezTo>
                <a:cubicBezTo>
                  <a:pt x="910768" y="209481"/>
                  <a:pt x="897036" y="203549"/>
                  <a:pt x="882503" y="202019"/>
                </a:cubicBezTo>
                <a:cubicBezTo>
                  <a:pt x="829515" y="196441"/>
                  <a:pt x="776177" y="194930"/>
                  <a:pt x="723014" y="191386"/>
                </a:cubicBezTo>
                <a:cubicBezTo>
                  <a:pt x="705293" y="187842"/>
                  <a:pt x="687383" y="185137"/>
                  <a:pt x="669851" y="180754"/>
                </a:cubicBezTo>
                <a:cubicBezTo>
                  <a:pt x="658978" y="178036"/>
                  <a:pt x="648827" y="172839"/>
                  <a:pt x="637954" y="170121"/>
                </a:cubicBezTo>
                <a:cubicBezTo>
                  <a:pt x="620422" y="165738"/>
                  <a:pt x="602433" y="163408"/>
                  <a:pt x="584791" y="159488"/>
                </a:cubicBezTo>
                <a:cubicBezTo>
                  <a:pt x="570526" y="156318"/>
                  <a:pt x="556526" y="152026"/>
                  <a:pt x="542261" y="148856"/>
                </a:cubicBezTo>
                <a:cubicBezTo>
                  <a:pt x="524619" y="144936"/>
                  <a:pt x="506630" y="142606"/>
                  <a:pt x="489098" y="138223"/>
                </a:cubicBezTo>
                <a:cubicBezTo>
                  <a:pt x="478225" y="135505"/>
                  <a:pt x="468073" y="130309"/>
                  <a:pt x="457200" y="127591"/>
                </a:cubicBezTo>
                <a:cubicBezTo>
                  <a:pt x="439668" y="123208"/>
                  <a:pt x="421570" y="121341"/>
                  <a:pt x="404038" y="116958"/>
                </a:cubicBezTo>
                <a:cubicBezTo>
                  <a:pt x="393165" y="114240"/>
                  <a:pt x="383061" y="108846"/>
                  <a:pt x="372140" y="106326"/>
                </a:cubicBezTo>
                <a:cubicBezTo>
                  <a:pt x="336922" y="98199"/>
                  <a:pt x="301256" y="92149"/>
                  <a:pt x="265814" y="85061"/>
                </a:cubicBezTo>
                <a:lnTo>
                  <a:pt x="212651" y="74428"/>
                </a:lnTo>
                <a:cubicBezTo>
                  <a:pt x="194930" y="70884"/>
                  <a:pt x="177486" y="65431"/>
                  <a:pt x="159489" y="63795"/>
                </a:cubicBezTo>
                <a:lnTo>
                  <a:pt x="42531" y="53163"/>
                </a:lnTo>
                <a:cubicBezTo>
                  <a:pt x="35442" y="46075"/>
                  <a:pt x="27527" y="39726"/>
                  <a:pt x="21265" y="31898"/>
                </a:cubicBezTo>
                <a:cubicBezTo>
                  <a:pt x="13282" y="21919"/>
                  <a:pt x="0" y="0"/>
                  <a:pt x="0"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5-Point Star 15"/>
          <p:cNvSpPr/>
          <p:nvPr/>
        </p:nvSpPr>
        <p:spPr>
          <a:xfrm>
            <a:off x="5530675" y="3468756"/>
            <a:ext cx="189652" cy="210109"/>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p:cNvCxnSpPr>
            <a:endCxn id="14" idx="2"/>
          </p:cNvCxnSpPr>
          <p:nvPr/>
        </p:nvCxnSpPr>
        <p:spPr>
          <a:xfrm flipH="1">
            <a:off x="4536777" y="3573810"/>
            <a:ext cx="993898" cy="98561"/>
          </a:xfrm>
          <a:prstGeom prst="straightConnector1">
            <a:avLst/>
          </a:prstGeom>
          <a:ln w="38100">
            <a:solidFill>
              <a:srgbClr val="00B0F0"/>
            </a:solidFill>
            <a:tailEnd type="arrow"/>
          </a:ln>
        </p:spPr>
        <p:style>
          <a:lnRef idx="1">
            <a:schemeClr val="accent1"/>
          </a:lnRef>
          <a:fillRef idx="0">
            <a:schemeClr val="accent1"/>
          </a:fillRef>
          <a:effectRef idx="0">
            <a:schemeClr val="accent1"/>
          </a:effectRef>
          <a:fontRef idx="minor">
            <a:schemeClr val="tx1"/>
          </a:fontRef>
        </p:style>
      </p:cxnSp>
      <p:pic>
        <p:nvPicPr>
          <p:cNvPr id="20" name="Picture 6" descr="http://www.thetablebellingham.org/wp-content/uploads/2013/06/grain.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51520" y="4205651"/>
            <a:ext cx="1783778" cy="1337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92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Climate and Agriculture</a:t>
            </a:r>
          </a:p>
        </p:txBody>
      </p:sp>
      <p:sp>
        <p:nvSpPr>
          <p:cNvPr id="3" name="Content Placeholder 2"/>
          <p:cNvSpPr>
            <a:spLocks noGrp="1"/>
          </p:cNvSpPr>
          <p:nvPr>
            <p:ph sz="quarter" idx="1"/>
          </p:nvPr>
        </p:nvSpPr>
        <p:spPr/>
        <p:txBody>
          <a:bodyPr/>
          <a:lstStyle/>
          <a:p>
            <a:r>
              <a:rPr lang="en-GB" dirty="0"/>
              <a:t>Those of Athens are only about  thirty days, or not much more, earlier than those in the Hellespont. Theophrastos </a:t>
            </a:r>
            <a:r>
              <a:rPr lang="en-GB" i="1" dirty="0"/>
              <a:t>HP</a:t>
            </a:r>
            <a:r>
              <a:rPr lang="en-GB" dirty="0"/>
              <a:t> 8.2.10</a:t>
            </a:r>
          </a:p>
          <a:p>
            <a:r>
              <a:rPr lang="en-US" dirty="0"/>
              <a:t>As to the development (of the plant) there are also differences from place to place and from climate to climate.  Thus, in some soils the crop is quicker, most obviously in Egypt.  There barley is reaped in six months and wheat in seven, while in Greece barley is reaped in seven months in some places and in most areas in the eighth month, and wheat takes even longer.  Theophrastos </a:t>
            </a:r>
            <a:r>
              <a:rPr lang="en-US" i="1" dirty="0"/>
              <a:t>HP</a:t>
            </a:r>
            <a:r>
              <a:rPr lang="en-US" dirty="0"/>
              <a:t> 8.2.7</a:t>
            </a:r>
            <a:endParaRPr lang="en-GB" dirty="0"/>
          </a:p>
        </p:txBody>
      </p:sp>
      <p:pic>
        <p:nvPicPr>
          <p:cNvPr id="4" name="Picture 6" descr="http://www.thetablebellingham.org/wp-content/uploads/2013/06/grain.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177897" y="5517232"/>
            <a:ext cx="1787691" cy="1340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7404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www.tonyburke.ca/wp-content/uploads/physical-geography.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6573" t="30210" r="33982" b="29156"/>
          <a:stretch/>
        </p:blipFill>
        <p:spPr bwMode="auto">
          <a:xfrm>
            <a:off x="107504" y="980728"/>
            <a:ext cx="8858547" cy="4678996"/>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6516216" y="270892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6785767" y="4874568"/>
            <a:ext cx="792088" cy="64654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524328" y="3961841"/>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 name="Straight Connector 2"/>
          <p:cNvCxnSpPr>
            <a:endCxn id="4" idx="6"/>
          </p:cNvCxnSpPr>
          <p:nvPr/>
        </p:nvCxnSpPr>
        <p:spPr>
          <a:xfrm flipH="1">
            <a:off x="6660232" y="1772816"/>
            <a:ext cx="1008112" cy="99726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5803900" y="2844800"/>
            <a:ext cx="819150" cy="825500"/>
          </a:xfrm>
          <a:custGeom>
            <a:avLst/>
            <a:gdLst>
              <a:gd name="connsiteX0" fmla="*/ 819150 w 819150"/>
              <a:gd name="connsiteY0" fmla="*/ 0 h 825500"/>
              <a:gd name="connsiteX1" fmla="*/ 755650 w 819150"/>
              <a:gd name="connsiteY1" fmla="*/ 6350 h 825500"/>
              <a:gd name="connsiteX2" fmla="*/ 736600 w 819150"/>
              <a:gd name="connsiteY2" fmla="*/ 12700 h 825500"/>
              <a:gd name="connsiteX3" fmla="*/ 730250 w 819150"/>
              <a:gd name="connsiteY3" fmla="*/ 31750 h 825500"/>
              <a:gd name="connsiteX4" fmla="*/ 704850 w 819150"/>
              <a:gd name="connsiteY4" fmla="*/ 50800 h 825500"/>
              <a:gd name="connsiteX5" fmla="*/ 692150 w 819150"/>
              <a:gd name="connsiteY5" fmla="*/ 69850 h 825500"/>
              <a:gd name="connsiteX6" fmla="*/ 660400 w 819150"/>
              <a:gd name="connsiteY6" fmla="*/ 76200 h 825500"/>
              <a:gd name="connsiteX7" fmla="*/ 622300 w 819150"/>
              <a:gd name="connsiteY7" fmla="*/ 95250 h 825500"/>
              <a:gd name="connsiteX8" fmla="*/ 596900 w 819150"/>
              <a:gd name="connsiteY8" fmla="*/ 101600 h 825500"/>
              <a:gd name="connsiteX9" fmla="*/ 571500 w 819150"/>
              <a:gd name="connsiteY9" fmla="*/ 114300 h 825500"/>
              <a:gd name="connsiteX10" fmla="*/ 533400 w 819150"/>
              <a:gd name="connsiteY10" fmla="*/ 127000 h 825500"/>
              <a:gd name="connsiteX11" fmla="*/ 514350 w 819150"/>
              <a:gd name="connsiteY11" fmla="*/ 133350 h 825500"/>
              <a:gd name="connsiteX12" fmla="*/ 495300 w 819150"/>
              <a:gd name="connsiteY12" fmla="*/ 139700 h 825500"/>
              <a:gd name="connsiteX13" fmla="*/ 482600 w 819150"/>
              <a:gd name="connsiteY13" fmla="*/ 158750 h 825500"/>
              <a:gd name="connsiteX14" fmla="*/ 476250 w 819150"/>
              <a:gd name="connsiteY14" fmla="*/ 177800 h 825500"/>
              <a:gd name="connsiteX15" fmla="*/ 438150 w 819150"/>
              <a:gd name="connsiteY15" fmla="*/ 196850 h 825500"/>
              <a:gd name="connsiteX16" fmla="*/ 412750 w 819150"/>
              <a:gd name="connsiteY16" fmla="*/ 241300 h 825500"/>
              <a:gd name="connsiteX17" fmla="*/ 400050 w 819150"/>
              <a:gd name="connsiteY17" fmla="*/ 260350 h 825500"/>
              <a:gd name="connsiteX18" fmla="*/ 381000 w 819150"/>
              <a:gd name="connsiteY18" fmla="*/ 266700 h 825500"/>
              <a:gd name="connsiteX19" fmla="*/ 374650 w 819150"/>
              <a:gd name="connsiteY19" fmla="*/ 292100 h 825500"/>
              <a:gd name="connsiteX20" fmla="*/ 368300 w 819150"/>
              <a:gd name="connsiteY20" fmla="*/ 311150 h 825500"/>
              <a:gd name="connsiteX21" fmla="*/ 355600 w 819150"/>
              <a:gd name="connsiteY21" fmla="*/ 361950 h 825500"/>
              <a:gd name="connsiteX22" fmla="*/ 349250 w 819150"/>
              <a:gd name="connsiteY22" fmla="*/ 387350 h 825500"/>
              <a:gd name="connsiteX23" fmla="*/ 330200 w 819150"/>
              <a:gd name="connsiteY23" fmla="*/ 514350 h 825500"/>
              <a:gd name="connsiteX24" fmla="*/ 323850 w 819150"/>
              <a:gd name="connsiteY24" fmla="*/ 533400 h 825500"/>
              <a:gd name="connsiteX25" fmla="*/ 311150 w 819150"/>
              <a:gd name="connsiteY25" fmla="*/ 552450 h 825500"/>
              <a:gd name="connsiteX26" fmla="*/ 298450 w 819150"/>
              <a:gd name="connsiteY26" fmla="*/ 590550 h 825500"/>
              <a:gd name="connsiteX27" fmla="*/ 247650 w 819150"/>
              <a:gd name="connsiteY27" fmla="*/ 635000 h 825500"/>
              <a:gd name="connsiteX28" fmla="*/ 228600 w 819150"/>
              <a:gd name="connsiteY28" fmla="*/ 647700 h 825500"/>
              <a:gd name="connsiteX29" fmla="*/ 203200 w 819150"/>
              <a:gd name="connsiteY29" fmla="*/ 685800 h 825500"/>
              <a:gd name="connsiteX30" fmla="*/ 196850 w 819150"/>
              <a:gd name="connsiteY30" fmla="*/ 704850 h 825500"/>
              <a:gd name="connsiteX31" fmla="*/ 152400 w 819150"/>
              <a:gd name="connsiteY31" fmla="*/ 711200 h 825500"/>
              <a:gd name="connsiteX32" fmla="*/ 146050 w 819150"/>
              <a:gd name="connsiteY32" fmla="*/ 730250 h 825500"/>
              <a:gd name="connsiteX33" fmla="*/ 139700 w 819150"/>
              <a:gd name="connsiteY33" fmla="*/ 755650 h 825500"/>
              <a:gd name="connsiteX34" fmla="*/ 101600 w 819150"/>
              <a:gd name="connsiteY34" fmla="*/ 768350 h 825500"/>
              <a:gd name="connsiteX35" fmla="*/ 69850 w 819150"/>
              <a:gd name="connsiteY35" fmla="*/ 800100 h 825500"/>
              <a:gd name="connsiteX36" fmla="*/ 57150 w 819150"/>
              <a:gd name="connsiteY36" fmla="*/ 819150 h 825500"/>
              <a:gd name="connsiteX37" fmla="*/ 31750 w 819150"/>
              <a:gd name="connsiteY37" fmla="*/ 825500 h 825500"/>
              <a:gd name="connsiteX38" fmla="*/ 12700 w 819150"/>
              <a:gd name="connsiteY38" fmla="*/ 819150 h 825500"/>
              <a:gd name="connsiteX39" fmla="*/ 0 w 819150"/>
              <a:gd name="connsiteY39" fmla="*/ 781050 h 825500"/>
              <a:gd name="connsiteX40" fmla="*/ 12700 w 819150"/>
              <a:gd name="connsiteY40" fmla="*/ 749300 h 825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819150" h="825500">
                <a:moveTo>
                  <a:pt x="819150" y="0"/>
                </a:moveTo>
                <a:cubicBezTo>
                  <a:pt x="797983" y="2117"/>
                  <a:pt x="776675" y="3115"/>
                  <a:pt x="755650" y="6350"/>
                </a:cubicBezTo>
                <a:cubicBezTo>
                  <a:pt x="749034" y="7368"/>
                  <a:pt x="741333" y="7967"/>
                  <a:pt x="736600" y="12700"/>
                </a:cubicBezTo>
                <a:cubicBezTo>
                  <a:pt x="731867" y="17433"/>
                  <a:pt x="734535" y="26608"/>
                  <a:pt x="730250" y="31750"/>
                </a:cubicBezTo>
                <a:cubicBezTo>
                  <a:pt x="723475" y="39880"/>
                  <a:pt x="712334" y="43316"/>
                  <a:pt x="704850" y="50800"/>
                </a:cubicBezTo>
                <a:cubicBezTo>
                  <a:pt x="699454" y="56196"/>
                  <a:pt x="698776" y="66064"/>
                  <a:pt x="692150" y="69850"/>
                </a:cubicBezTo>
                <a:cubicBezTo>
                  <a:pt x="682779" y="75205"/>
                  <a:pt x="670871" y="73582"/>
                  <a:pt x="660400" y="76200"/>
                </a:cubicBezTo>
                <a:cubicBezTo>
                  <a:pt x="617589" y="86903"/>
                  <a:pt x="665757" y="76626"/>
                  <a:pt x="622300" y="95250"/>
                </a:cubicBezTo>
                <a:cubicBezTo>
                  <a:pt x="614278" y="98688"/>
                  <a:pt x="605072" y="98536"/>
                  <a:pt x="596900" y="101600"/>
                </a:cubicBezTo>
                <a:cubicBezTo>
                  <a:pt x="588037" y="104924"/>
                  <a:pt x="580289" y="110784"/>
                  <a:pt x="571500" y="114300"/>
                </a:cubicBezTo>
                <a:cubicBezTo>
                  <a:pt x="559071" y="119272"/>
                  <a:pt x="546100" y="122767"/>
                  <a:pt x="533400" y="127000"/>
                </a:cubicBezTo>
                <a:lnTo>
                  <a:pt x="514350" y="133350"/>
                </a:lnTo>
                <a:lnTo>
                  <a:pt x="495300" y="139700"/>
                </a:lnTo>
                <a:cubicBezTo>
                  <a:pt x="491067" y="146050"/>
                  <a:pt x="486013" y="151924"/>
                  <a:pt x="482600" y="158750"/>
                </a:cubicBezTo>
                <a:cubicBezTo>
                  <a:pt x="479607" y="164737"/>
                  <a:pt x="480431" y="172573"/>
                  <a:pt x="476250" y="177800"/>
                </a:cubicBezTo>
                <a:cubicBezTo>
                  <a:pt x="467298" y="188991"/>
                  <a:pt x="450699" y="192667"/>
                  <a:pt x="438150" y="196850"/>
                </a:cubicBezTo>
                <a:cubicBezTo>
                  <a:pt x="407208" y="243262"/>
                  <a:pt x="444976" y="184904"/>
                  <a:pt x="412750" y="241300"/>
                </a:cubicBezTo>
                <a:cubicBezTo>
                  <a:pt x="408964" y="247926"/>
                  <a:pt x="406009" y="255582"/>
                  <a:pt x="400050" y="260350"/>
                </a:cubicBezTo>
                <a:cubicBezTo>
                  <a:pt x="394823" y="264531"/>
                  <a:pt x="387350" y="264583"/>
                  <a:pt x="381000" y="266700"/>
                </a:cubicBezTo>
                <a:cubicBezTo>
                  <a:pt x="378883" y="275167"/>
                  <a:pt x="377048" y="283709"/>
                  <a:pt x="374650" y="292100"/>
                </a:cubicBezTo>
                <a:cubicBezTo>
                  <a:pt x="372811" y="298536"/>
                  <a:pt x="370061" y="304692"/>
                  <a:pt x="368300" y="311150"/>
                </a:cubicBezTo>
                <a:cubicBezTo>
                  <a:pt x="363707" y="327989"/>
                  <a:pt x="359833" y="345017"/>
                  <a:pt x="355600" y="361950"/>
                </a:cubicBezTo>
                <a:lnTo>
                  <a:pt x="349250" y="387350"/>
                </a:lnTo>
                <a:cubicBezTo>
                  <a:pt x="344514" y="444181"/>
                  <a:pt x="346984" y="463999"/>
                  <a:pt x="330200" y="514350"/>
                </a:cubicBezTo>
                <a:cubicBezTo>
                  <a:pt x="328083" y="520700"/>
                  <a:pt x="326843" y="527413"/>
                  <a:pt x="323850" y="533400"/>
                </a:cubicBezTo>
                <a:cubicBezTo>
                  <a:pt x="320437" y="540226"/>
                  <a:pt x="314250" y="545476"/>
                  <a:pt x="311150" y="552450"/>
                </a:cubicBezTo>
                <a:cubicBezTo>
                  <a:pt x="305713" y="564683"/>
                  <a:pt x="305876" y="579411"/>
                  <a:pt x="298450" y="590550"/>
                </a:cubicBezTo>
                <a:cubicBezTo>
                  <a:pt x="277283" y="622300"/>
                  <a:pt x="292100" y="605367"/>
                  <a:pt x="247650" y="635000"/>
                </a:cubicBezTo>
                <a:lnTo>
                  <a:pt x="228600" y="647700"/>
                </a:lnTo>
                <a:cubicBezTo>
                  <a:pt x="220133" y="660400"/>
                  <a:pt x="208027" y="671320"/>
                  <a:pt x="203200" y="685800"/>
                </a:cubicBezTo>
                <a:cubicBezTo>
                  <a:pt x="201083" y="692150"/>
                  <a:pt x="202837" y="701857"/>
                  <a:pt x="196850" y="704850"/>
                </a:cubicBezTo>
                <a:cubicBezTo>
                  <a:pt x="183463" y="711543"/>
                  <a:pt x="167217" y="709083"/>
                  <a:pt x="152400" y="711200"/>
                </a:cubicBezTo>
                <a:cubicBezTo>
                  <a:pt x="150283" y="717550"/>
                  <a:pt x="147889" y="723814"/>
                  <a:pt x="146050" y="730250"/>
                </a:cubicBezTo>
                <a:cubicBezTo>
                  <a:pt x="143652" y="738641"/>
                  <a:pt x="146326" y="749970"/>
                  <a:pt x="139700" y="755650"/>
                </a:cubicBezTo>
                <a:cubicBezTo>
                  <a:pt x="129536" y="764362"/>
                  <a:pt x="101600" y="768350"/>
                  <a:pt x="101600" y="768350"/>
                </a:cubicBezTo>
                <a:cubicBezTo>
                  <a:pt x="67733" y="819150"/>
                  <a:pt x="112183" y="757767"/>
                  <a:pt x="69850" y="800100"/>
                </a:cubicBezTo>
                <a:cubicBezTo>
                  <a:pt x="64454" y="805496"/>
                  <a:pt x="63500" y="814917"/>
                  <a:pt x="57150" y="819150"/>
                </a:cubicBezTo>
                <a:cubicBezTo>
                  <a:pt x="49888" y="823991"/>
                  <a:pt x="40217" y="823383"/>
                  <a:pt x="31750" y="825500"/>
                </a:cubicBezTo>
                <a:cubicBezTo>
                  <a:pt x="25400" y="823383"/>
                  <a:pt x="16591" y="824597"/>
                  <a:pt x="12700" y="819150"/>
                </a:cubicBezTo>
                <a:cubicBezTo>
                  <a:pt x="4919" y="808257"/>
                  <a:pt x="0" y="781050"/>
                  <a:pt x="0" y="781050"/>
                </a:cubicBezTo>
                <a:cubicBezTo>
                  <a:pt x="7076" y="752746"/>
                  <a:pt x="179" y="761821"/>
                  <a:pt x="12700" y="749300"/>
                </a:cubicBezTo>
              </a:path>
            </a:pathLst>
          </a:cu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740352" y="4022997"/>
            <a:ext cx="915635" cy="369332"/>
          </a:xfrm>
          <a:prstGeom prst="rect">
            <a:avLst/>
          </a:prstGeom>
          <a:noFill/>
        </p:spPr>
        <p:txBody>
          <a:bodyPr wrap="none" rtlCol="0">
            <a:spAutoFit/>
          </a:bodyPr>
          <a:lstStyle/>
          <a:p>
            <a:r>
              <a:rPr lang="en-GB" dirty="0"/>
              <a:t>Cyprus</a:t>
            </a:r>
          </a:p>
        </p:txBody>
      </p:sp>
      <p:sp>
        <p:nvSpPr>
          <p:cNvPr id="12" name="TextBox 11"/>
          <p:cNvSpPr txBox="1"/>
          <p:nvPr/>
        </p:nvSpPr>
        <p:spPr>
          <a:xfrm>
            <a:off x="7380312" y="5013176"/>
            <a:ext cx="774571" cy="369332"/>
          </a:xfrm>
          <a:prstGeom prst="rect">
            <a:avLst/>
          </a:prstGeom>
          <a:noFill/>
        </p:spPr>
        <p:txBody>
          <a:bodyPr wrap="none" rtlCol="0">
            <a:spAutoFit/>
          </a:bodyPr>
          <a:lstStyle/>
          <a:p>
            <a:r>
              <a:rPr lang="en-GB" dirty="0"/>
              <a:t>Egypt</a:t>
            </a:r>
          </a:p>
        </p:txBody>
      </p:sp>
      <p:sp>
        <p:nvSpPr>
          <p:cNvPr id="13" name="TextBox 12"/>
          <p:cNvSpPr txBox="1"/>
          <p:nvPr/>
        </p:nvSpPr>
        <p:spPr>
          <a:xfrm>
            <a:off x="5318452" y="2515374"/>
            <a:ext cx="1197764" cy="369332"/>
          </a:xfrm>
          <a:prstGeom prst="rect">
            <a:avLst/>
          </a:prstGeom>
          <a:noFill/>
        </p:spPr>
        <p:txBody>
          <a:bodyPr wrap="none" rtlCol="0">
            <a:spAutoFit/>
          </a:bodyPr>
          <a:lstStyle/>
          <a:p>
            <a:r>
              <a:rPr lang="en-GB" dirty="0" err="1"/>
              <a:t>Byzantion</a:t>
            </a:r>
            <a:endParaRPr lang="en-GB" dirty="0"/>
          </a:p>
        </p:txBody>
      </p:sp>
      <p:sp>
        <p:nvSpPr>
          <p:cNvPr id="7" name="Title 6"/>
          <p:cNvSpPr>
            <a:spLocks noGrp="1"/>
          </p:cNvSpPr>
          <p:nvPr>
            <p:ph type="title"/>
          </p:nvPr>
        </p:nvSpPr>
        <p:spPr/>
        <p:txBody>
          <a:bodyPr/>
          <a:lstStyle/>
          <a:p>
            <a:r>
              <a:rPr lang="en-GB" dirty="0"/>
              <a:t>The need for grain: Athenian Actions</a:t>
            </a:r>
          </a:p>
        </p:txBody>
      </p:sp>
      <p:sp>
        <p:nvSpPr>
          <p:cNvPr id="14" name="Oval 13"/>
          <p:cNvSpPr/>
          <p:nvPr/>
        </p:nvSpPr>
        <p:spPr>
          <a:xfrm flipH="1" flipV="1">
            <a:off x="3672681" y="3320226"/>
            <a:ext cx="864096" cy="70429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672681" y="3928409"/>
            <a:ext cx="723275" cy="369332"/>
          </a:xfrm>
          <a:prstGeom prst="rect">
            <a:avLst/>
          </a:prstGeom>
          <a:noFill/>
        </p:spPr>
        <p:txBody>
          <a:bodyPr wrap="none" rtlCol="0">
            <a:spAutoFit/>
          </a:bodyPr>
          <a:lstStyle/>
          <a:p>
            <a:r>
              <a:rPr lang="en-GB" dirty="0"/>
              <a:t>Sicily</a:t>
            </a:r>
          </a:p>
        </p:txBody>
      </p:sp>
      <p:sp>
        <p:nvSpPr>
          <p:cNvPr id="9" name="Freeform 8"/>
          <p:cNvSpPr/>
          <p:nvPr/>
        </p:nvSpPr>
        <p:spPr>
          <a:xfrm>
            <a:off x="7262037" y="4146698"/>
            <a:ext cx="170121" cy="754911"/>
          </a:xfrm>
          <a:custGeom>
            <a:avLst/>
            <a:gdLst>
              <a:gd name="connsiteX0" fmla="*/ 0 w 170121"/>
              <a:gd name="connsiteY0" fmla="*/ 754911 h 754911"/>
              <a:gd name="connsiteX1" fmla="*/ 31898 w 170121"/>
              <a:gd name="connsiteY1" fmla="*/ 637953 h 754911"/>
              <a:gd name="connsiteX2" fmla="*/ 63796 w 170121"/>
              <a:gd name="connsiteY2" fmla="*/ 574158 h 754911"/>
              <a:gd name="connsiteX3" fmla="*/ 74428 w 170121"/>
              <a:gd name="connsiteY3" fmla="*/ 531628 h 754911"/>
              <a:gd name="connsiteX4" fmla="*/ 95693 w 170121"/>
              <a:gd name="connsiteY4" fmla="*/ 467832 h 754911"/>
              <a:gd name="connsiteX5" fmla="*/ 116958 w 170121"/>
              <a:gd name="connsiteY5" fmla="*/ 223283 h 754911"/>
              <a:gd name="connsiteX6" fmla="*/ 159489 w 170121"/>
              <a:gd name="connsiteY6" fmla="*/ 74428 h 754911"/>
              <a:gd name="connsiteX7" fmla="*/ 170121 w 170121"/>
              <a:gd name="connsiteY7" fmla="*/ 42530 h 754911"/>
              <a:gd name="connsiteX8" fmla="*/ 170121 w 170121"/>
              <a:gd name="connsiteY8" fmla="*/ 0 h 754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0121" h="754911">
                <a:moveTo>
                  <a:pt x="0" y="754911"/>
                </a:moveTo>
                <a:cubicBezTo>
                  <a:pt x="5706" y="726381"/>
                  <a:pt x="16482" y="661077"/>
                  <a:pt x="31898" y="637953"/>
                </a:cubicBezTo>
                <a:cubicBezTo>
                  <a:pt x="55195" y="603006"/>
                  <a:pt x="52792" y="612673"/>
                  <a:pt x="63796" y="574158"/>
                </a:cubicBezTo>
                <a:cubicBezTo>
                  <a:pt x="67811" y="560107"/>
                  <a:pt x="70229" y="545625"/>
                  <a:pt x="74428" y="531628"/>
                </a:cubicBezTo>
                <a:cubicBezTo>
                  <a:pt x="80869" y="510158"/>
                  <a:pt x="95693" y="467832"/>
                  <a:pt x="95693" y="467832"/>
                </a:cubicBezTo>
                <a:cubicBezTo>
                  <a:pt x="99357" y="412877"/>
                  <a:pt x="104475" y="289862"/>
                  <a:pt x="116958" y="223283"/>
                </a:cubicBezTo>
                <a:cubicBezTo>
                  <a:pt x="128403" y="162242"/>
                  <a:pt x="140682" y="130849"/>
                  <a:pt x="159489" y="74428"/>
                </a:cubicBezTo>
                <a:cubicBezTo>
                  <a:pt x="163033" y="63795"/>
                  <a:pt x="170121" y="53738"/>
                  <a:pt x="170121" y="42530"/>
                </a:cubicBezTo>
                <a:lnTo>
                  <a:pt x="170121" y="0"/>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816009" y="3678865"/>
            <a:ext cx="1552354" cy="446568"/>
          </a:xfrm>
          <a:custGeom>
            <a:avLst/>
            <a:gdLst>
              <a:gd name="connsiteX0" fmla="*/ 1552354 w 1552354"/>
              <a:gd name="connsiteY0" fmla="*/ 446568 h 446568"/>
              <a:gd name="connsiteX1" fmla="*/ 1424763 w 1552354"/>
              <a:gd name="connsiteY1" fmla="*/ 372140 h 446568"/>
              <a:gd name="connsiteX2" fmla="*/ 1392865 w 1552354"/>
              <a:gd name="connsiteY2" fmla="*/ 350875 h 446568"/>
              <a:gd name="connsiteX3" fmla="*/ 1329070 w 1552354"/>
              <a:gd name="connsiteY3" fmla="*/ 329609 h 446568"/>
              <a:gd name="connsiteX4" fmla="*/ 1297172 w 1552354"/>
              <a:gd name="connsiteY4" fmla="*/ 308344 h 446568"/>
              <a:gd name="connsiteX5" fmla="*/ 1233377 w 1552354"/>
              <a:gd name="connsiteY5" fmla="*/ 287079 h 446568"/>
              <a:gd name="connsiteX6" fmla="*/ 1201479 w 1552354"/>
              <a:gd name="connsiteY6" fmla="*/ 265814 h 446568"/>
              <a:gd name="connsiteX7" fmla="*/ 1137684 w 1552354"/>
              <a:gd name="connsiteY7" fmla="*/ 255182 h 446568"/>
              <a:gd name="connsiteX8" fmla="*/ 978196 w 1552354"/>
              <a:gd name="connsiteY8" fmla="*/ 223284 h 446568"/>
              <a:gd name="connsiteX9" fmla="*/ 925033 w 1552354"/>
              <a:gd name="connsiteY9" fmla="*/ 212651 h 446568"/>
              <a:gd name="connsiteX10" fmla="*/ 882503 w 1552354"/>
              <a:gd name="connsiteY10" fmla="*/ 202019 h 446568"/>
              <a:gd name="connsiteX11" fmla="*/ 723014 w 1552354"/>
              <a:gd name="connsiteY11" fmla="*/ 191386 h 446568"/>
              <a:gd name="connsiteX12" fmla="*/ 669851 w 1552354"/>
              <a:gd name="connsiteY12" fmla="*/ 180754 h 446568"/>
              <a:gd name="connsiteX13" fmla="*/ 637954 w 1552354"/>
              <a:gd name="connsiteY13" fmla="*/ 170121 h 446568"/>
              <a:gd name="connsiteX14" fmla="*/ 584791 w 1552354"/>
              <a:gd name="connsiteY14" fmla="*/ 159488 h 446568"/>
              <a:gd name="connsiteX15" fmla="*/ 542261 w 1552354"/>
              <a:gd name="connsiteY15" fmla="*/ 148856 h 446568"/>
              <a:gd name="connsiteX16" fmla="*/ 489098 w 1552354"/>
              <a:gd name="connsiteY16" fmla="*/ 138223 h 446568"/>
              <a:gd name="connsiteX17" fmla="*/ 457200 w 1552354"/>
              <a:gd name="connsiteY17" fmla="*/ 127591 h 446568"/>
              <a:gd name="connsiteX18" fmla="*/ 404038 w 1552354"/>
              <a:gd name="connsiteY18" fmla="*/ 116958 h 446568"/>
              <a:gd name="connsiteX19" fmla="*/ 372140 w 1552354"/>
              <a:gd name="connsiteY19" fmla="*/ 106326 h 446568"/>
              <a:gd name="connsiteX20" fmla="*/ 265814 w 1552354"/>
              <a:gd name="connsiteY20" fmla="*/ 85061 h 446568"/>
              <a:gd name="connsiteX21" fmla="*/ 212651 w 1552354"/>
              <a:gd name="connsiteY21" fmla="*/ 74428 h 446568"/>
              <a:gd name="connsiteX22" fmla="*/ 159489 w 1552354"/>
              <a:gd name="connsiteY22" fmla="*/ 63795 h 446568"/>
              <a:gd name="connsiteX23" fmla="*/ 42531 w 1552354"/>
              <a:gd name="connsiteY23" fmla="*/ 53163 h 446568"/>
              <a:gd name="connsiteX24" fmla="*/ 21265 w 1552354"/>
              <a:gd name="connsiteY24" fmla="*/ 31898 h 446568"/>
              <a:gd name="connsiteX25" fmla="*/ 0 w 1552354"/>
              <a:gd name="connsiteY25" fmla="*/ 0 h 446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52354" h="446568">
                <a:moveTo>
                  <a:pt x="1552354" y="446568"/>
                </a:moveTo>
                <a:cubicBezTo>
                  <a:pt x="1447336" y="376555"/>
                  <a:pt x="1493030" y="394894"/>
                  <a:pt x="1424763" y="372140"/>
                </a:cubicBezTo>
                <a:cubicBezTo>
                  <a:pt x="1414130" y="365052"/>
                  <a:pt x="1404542" y="356065"/>
                  <a:pt x="1392865" y="350875"/>
                </a:cubicBezTo>
                <a:cubicBezTo>
                  <a:pt x="1372382" y="341771"/>
                  <a:pt x="1347721" y="342043"/>
                  <a:pt x="1329070" y="329609"/>
                </a:cubicBezTo>
                <a:cubicBezTo>
                  <a:pt x="1318437" y="322521"/>
                  <a:pt x="1308849" y="313534"/>
                  <a:pt x="1297172" y="308344"/>
                </a:cubicBezTo>
                <a:cubicBezTo>
                  <a:pt x="1276689" y="299240"/>
                  <a:pt x="1252028" y="299513"/>
                  <a:pt x="1233377" y="287079"/>
                </a:cubicBezTo>
                <a:cubicBezTo>
                  <a:pt x="1222744" y="279991"/>
                  <a:pt x="1213602" y="269855"/>
                  <a:pt x="1201479" y="265814"/>
                </a:cubicBezTo>
                <a:cubicBezTo>
                  <a:pt x="1181027" y="258997"/>
                  <a:pt x="1158764" y="259699"/>
                  <a:pt x="1137684" y="255182"/>
                </a:cubicBezTo>
                <a:cubicBezTo>
                  <a:pt x="885991" y="201247"/>
                  <a:pt x="1203595" y="260850"/>
                  <a:pt x="978196" y="223284"/>
                </a:cubicBezTo>
                <a:cubicBezTo>
                  <a:pt x="960370" y="220313"/>
                  <a:pt x="942675" y="216571"/>
                  <a:pt x="925033" y="212651"/>
                </a:cubicBezTo>
                <a:cubicBezTo>
                  <a:pt x="910768" y="209481"/>
                  <a:pt x="897036" y="203549"/>
                  <a:pt x="882503" y="202019"/>
                </a:cubicBezTo>
                <a:cubicBezTo>
                  <a:pt x="829515" y="196441"/>
                  <a:pt x="776177" y="194930"/>
                  <a:pt x="723014" y="191386"/>
                </a:cubicBezTo>
                <a:cubicBezTo>
                  <a:pt x="705293" y="187842"/>
                  <a:pt x="687383" y="185137"/>
                  <a:pt x="669851" y="180754"/>
                </a:cubicBezTo>
                <a:cubicBezTo>
                  <a:pt x="658978" y="178036"/>
                  <a:pt x="648827" y="172839"/>
                  <a:pt x="637954" y="170121"/>
                </a:cubicBezTo>
                <a:cubicBezTo>
                  <a:pt x="620422" y="165738"/>
                  <a:pt x="602433" y="163408"/>
                  <a:pt x="584791" y="159488"/>
                </a:cubicBezTo>
                <a:cubicBezTo>
                  <a:pt x="570526" y="156318"/>
                  <a:pt x="556526" y="152026"/>
                  <a:pt x="542261" y="148856"/>
                </a:cubicBezTo>
                <a:cubicBezTo>
                  <a:pt x="524619" y="144936"/>
                  <a:pt x="506630" y="142606"/>
                  <a:pt x="489098" y="138223"/>
                </a:cubicBezTo>
                <a:cubicBezTo>
                  <a:pt x="478225" y="135505"/>
                  <a:pt x="468073" y="130309"/>
                  <a:pt x="457200" y="127591"/>
                </a:cubicBezTo>
                <a:cubicBezTo>
                  <a:pt x="439668" y="123208"/>
                  <a:pt x="421570" y="121341"/>
                  <a:pt x="404038" y="116958"/>
                </a:cubicBezTo>
                <a:cubicBezTo>
                  <a:pt x="393165" y="114240"/>
                  <a:pt x="383061" y="108846"/>
                  <a:pt x="372140" y="106326"/>
                </a:cubicBezTo>
                <a:cubicBezTo>
                  <a:pt x="336922" y="98199"/>
                  <a:pt x="301256" y="92149"/>
                  <a:pt x="265814" y="85061"/>
                </a:cubicBezTo>
                <a:lnTo>
                  <a:pt x="212651" y="74428"/>
                </a:lnTo>
                <a:cubicBezTo>
                  <a:pt x="194930" y="70884"/>
                  <a:pt x="177486" y="65431"/>
                  <a:pt x="159489" y="63795"/>
                </a:cubicBezTo>
                <a:lnTo>
                  <a:pt x="42531" y="53163"/>
                </a:lnTo>
                <a:cubicBezTo>
                  <a:pt x="35442" y="46075"/>
                  <a:pt x="27527" y="39726"/>
                  <a:pt x="21265" y="31898"/>
                </a:cubicBezTo>
                <a:cubicBezTo>
                  <a:pt x="13282" y="21919"/>
                  <a:pt x="0" y="0"/>
                  <a:pt x="0" y="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5-Point Star 15"/>
          <p:cNvSpPr/>
          <p:nvPr/>
        </p:nvSpPr>
        <p:spPr>
          <a:xfrm>
            <a:off x="5530675" y="3468756"/>
            <a:ext cx="189652" cy="210109"/>
          </a:xfrm>
          <a:prstGeom prst="star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p:cNvCxnSpPr>
            <a:endCxn id="14" idx="2"/>
          </p:cNvCxnSpPr>
          <p:nvPr/>
        </p:nvCxnSpPr>
        <p:spPr>
          <a:xfrm flipH="1">
            <a:off x="4536777" y="3573810"/>
            <a:ext cx="993898" cy="98561"/>
          </a:xfrm>
          <a:prstGeom prst="straightConnector1">
            <a:avLst/>
          </a:prstGeom>
          <a:ln w="3810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2" name="Lightning Bolt 1"/>
          <p:cNvSpPr/>
          <p:nvPr/>
        </p:nvSpPr>
        <p:spPr>
          <a:xfrm>
            <a:off x="6177880" y="2415825"/>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Lightning Bolt 18"/>
          <p:cNvSpPr/>
          <p:nvPr/>
        </p:nvSpPr>
        <p:spPr>
          <a:xfrm>
            <a:off x="7164288" y="3678865"/>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Lightning Bolt 19"/>
          <p:cNvSpPr/>
          <p:nvPr/>
        </p:nvSpPr>
        <p:spPr>
          <a:xfrm>
            <a:off x="6785767" y="4727461"/>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Lightning Bolt 20"/>
          <p:cNvSpPr/>
          <p:nvPr/>
        </p:nvSpPr>
        <p:spPr>
          <a:xfrm>
            <a:off x="5578998" y="2963336"/>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6" descr="http://www.thetablebellingham.org/wp-content/uploads/2013/06/grain.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83568" y="3961841"/>
            <a:ext cx="2129814" cy="1597360"/>
          </a:xfrm>
          <a:prstGeom prst="rect">
            <a:avLst/>
          </a:prstGeom>
          <a:noFill/>
          <a:extLst>
            <a:ext uri="{909E8E84-426E-40DD-AFC4-6F175D3DCCD1}">
              <a14:hiddenFill xmlns:a14="http://schemas.microsoft.com/office/drawing/2010/main">
                <a:solidFill>
                  <a:srgbClr val="FFFFFF"/>
                </a:solidFill>
              </a14:hiddenFill>
            </a:ext>
          </a:extLst>
        </p:spPr>
      </p:pic>
      <p:sp>
        <p:nvSpPr>
          <p:cNvPr id="23" name="Lightning Bolt 22"/>
          <p:cNvSpPr/>
          <p:nvPr/>
        </p:nvSpPr>
        <p:spPr>
          <a:xfrm>
            <a:off x="5634732" y="3288095"/>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9367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Timber for Ships: Where?</a:t>
            </a:r>
          </a:p>
        </p:txBody>
      </p:sp>
      <p:sp>
        <p:nvSpPr>
          <p:cNvPr id="3" name="Content Placeholder 2"/>
          <p:cNvSpPr>
            <a:spLocks noGrp="1"/>
          </p:cNvSpPr>
          <p:nvPr>
            <p:ph sz="quarter" idx="1"/>
          </p:nvPr>
        </p:nvSpPr>
        <p:spPr/>
        <p:txBody>
          <a:bodyPr>
            <a:noAutofit/>
          </a:bodyPr>
          <a:lstStyle/>
          <a:p>
            <a:r>
              <a:rPr lang="en-GB" sz="3200" dirty="0"/>
              <a:t>It is a narrow space, which produces shipbuilding timber. In Europe, it is found in Macedon and in parts of Thrace and Italy, while in Asia, in </a:t>
            </a:r>
            <a:r>
              <a:rPr lang="en-GB" sz="3200" dirty="0" err="1"/>
              <a:t>Kilikia</a:t>
            </a:r>
            <a:r>
              <a:rPr lang="en-GB" sz="3200" dirty="0"/>
              <a:t> and in Sinope and </a:t>
            </a:r>
            <a:r>
              <a:rPr lang="en-GB" sz="3200" dirty="0" err="1"/>
              <a:t>Amisos</a:t>
            </a:r>
            <a:r>
              <a:rPr lang="en-GB" sz="3200" dirty="0"/>
              <a:t>. There is also timber in the </a:t>
            </a:r>
            <a:r>
              <a:rPr lang="en-GB" sz="3200" dirty="0" err="1"/>
              <a:t>Mysian</a:t>
            </a:r>
            <a:r>
              <a:rPr lang="en-GB" sz="3200" dirty="0"/>
              <a:t> </a:t>
            </a:r>
            <a:r>
              <a:rPr lang="en-GB" sz="3200" dirty="0" err="1"/>
              <a:t>Olympos</a:t>
            </a:r>
            <a:r>
              <a:rPr lang="en-GB" sz="3200" dirty="0"/>
              <a:t> and in Mount Ida, but not a lot. In Syria, there is cedar, and that they use for triremes. </a:t>
            </a:r>
            <a:r>
              <a:rPr lang="en-GB" sz="3200" dirty="0" err="1"/>
              <a:t>Theophrastos</a:t>
            </a:r>
            <a:r>
              <a:rPr lang="en-GB" sz="3200" dirty="0"/>
              <a:t> </a:t>
            </a:r>
            <a:r>
              <a:rPr lang="en-GB" sz="3200" i="1" dirty="0"/>
              <a:t>Enquiry Into Plants 4.5.5.</a:t>
            </a:r>
            <a:endParaRPr lang="en-GB" sz="3200" dirty="0"/>
          </a:p>
        </p:txBody>
      </p:sp>
      <p:pic>
        <p:nvPicPr>
          <p:cNvPr id="4" name="Picture 2" descr="Olympias.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884368" y="836712"/>
            <a:ext cx="900608" cy="675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916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1187450" y="333769"/>
            <a:ext cx="6480894" cy="6524232"/>
          </a:xfrm>
          <a:prstGeom prst="rect">
            <a:avLst/>
          </a:prstGeom>
          <a:noFill/>
        </p:spPr>
      </p:pic>
      <p:sp>
        <p:nvSpPr>
          <p:cNvPr id="5" name="Oval 4"/>
          <p:cNvSpPr/>
          <p:nvPr/>
        </p:nvSpPr>
        <p:spPr>
          <a:xfrm>
            <a:off x="4139952" y="2276872"/>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441507" y="2399184"/>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5868144" y="414908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4211960" y="2132856"/>
            <a:ext cx="646331" cy="369332"/>
          </a:xfrm>
          <a:prstGeom prst="rect">
            <a:avLst/>
          </a:prstGeom>
          <a:noFill/>
        </p:spPr>
        <p:txBody>
          <a:bodyPr wrap="none" rtlCol="0">
            <a:spAutoFit/>
          </a:bodyPr>
          <a:lstStyle/>
          <a:p>
            <a:r>
              <a:rPr lang="en-GB" dirty="0" err="1"/>
              <a:t>Eion</a:t>
            </a:r>
            <a:endParaRPr lang="en-GB" dirty="0"/>
          </a:p>
        </p:txBody>
      </p:sp>
      <p:sp>
        <p:nvSpPr>
          <p:cNvPr id="17" name="Oval 16"/>
          <p:cNvSpPr/>
          <p:nvPr/>
        </p:nvSpPr>
        <p:spPr>
          <a:xfrm>
            <a:off x="4139952" y="207170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253736" y="1856565"/>
            <a:ext cx="1313180" cy="369332"/>
          </a:xfrm>
          <a:prstGeom prst="rect">
            <a:avLst/>
          </a:prstGeom>
          <a:noFill/>
        </p:spPr>
        <p:txBody>
          <a:bodyPr wrap="none" rtlCol="0">
            <a:spAutoFit/>
          </a:bodyPr>
          <a:lstStyle/>
          <a:p>
            <a:r>
              <a:rPr lang="en-GB" dirty="0"/>
              <a:t>Amphipolis</a:t>
            </a:r>
          </a:p>
        </p:txBody>
      </p:sp>
      <p:sp>
        <p:nvSpPr>
          <p:cNvPr id="19" name="TextBox 18"/>
          <p:cNvSpPr txBox="1"/>
          <p:nvPr/>
        </p:nvSpPr>
        <p:spPr>
          <a:xfrm>
            <a:off x="2860959" y="2338028"/>
            <a:ext cx="1544012" cy="369332"/>
          </a:xfrm>
          <a:prstGeom prst="rect">
            <a:avLst/>
          </a:prstGeom>
          <a:noFill/>
        </p:spPr>
        <p:txBody>
          <a:bodyPr wrap="none" rtlCol="0">
            <a:spAutoFit/>
          </a:bodyPr>
          <a:lstStyle/>
          <a:p>
            <a:r>
              <a:rPr lang="en-GB" dirty="0"/>
              <a:t>Thasos (465)</a:t>
            </a:r>
          </a:p>
        </p:txBody>
      </p:sp>
      <p:sp>
        <p:nvSpPr>
          <p:cNvPr id="20" name="TextBox 19"/>
          <p:cNvSpPr txBox="1"/>
          <p:nvPr/>
        </p:nvSpPr>
        <p:spPr>
          <a:xfrm>
            <a:off x="6156176" y="4210236"/>
            <a:ext cx="1505540" cy="369332"/>
          </a:xfrm>
          <a:prstGeom prst="rect">
            <a:avLst/>
          </a:prstGeom>
          <a:noFill/>
        </p:spPr>
        <p:txBody>
          <a:bodyPr wrap="none" rtlCol="0">
            <a:spAutoFit/>
          </a:bodyPr>
          <a:lstStyle/>
          <a:p>
            <a:r>
              <a:rPr lang="en-GB" dirty="0"/>
              <a:t>Samos (440)</a:t>
            </a:r>
          </a:p>
        </p:txBody>
      </p:sp>
      <p:sp>
        <p:nvSpPr>
          <p:cNvPr id="23" name="Oval 22"/>
          <p:cNvSpPr/>
          <p:nvPr/>
        </p:nvSpPr>
        <p:spPr>
          <a:xfrm>
            <a:off x="4480823" y="246034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p:cNvSpPr/>
          <p:nvPr/>
        </p:nvSpPr>
        <p:spPr>
          <a:xfrm>
            <a:off x="5340452" y="3783368"/>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5430085" y="330210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5566916" y="3783368"/>
            <a:ext cx="1377300" cy="369332"/>
          </a:xfrm>
          <a:prstGeom prst="rect">
            <a:avLst/>
          </a:prstGeom>
          <a:noFill/>
        </p:spPr>
        <p:txBody>
          <a:bodyPr wrap="none" rtlCol="0">
            <a:spAutoFit/>
          </a:bodyPr>
          <a:lstStyle/>
          <a:p>
            <a:r>
              <a:rPr lang="en-GB" dirty="0"/>
              <a:t>Chios (412)</a:t>
            </a:r>
          </a:p>
        </p:txBody>
      </p:sp>
      <p:sp>
        <p:nvSpPr>
          <p:cNvPr id="27" name="TextBox 26"/>
          <p:cNvSpPr txBox="1"/>
          <p:nvPr/>
        </p:nvSpPr>
        <p:spPr>
          <a:xfrm>
            <a:off x="5574101" y="3302100"/>
            <a:ext cx="1646605" cy="369332"/>
          </a:xfrm>
          <a:prstGeom prst="rect">
            <a:avLst/>
          </a:prstGeom>
          <a:noFill/>
        </p:spPr>
        <p:txBody>
          <a:bodyPr wrap="none" rtlCol="0">
            <a:spAutoFit/>
          </a:bodyPr>
          <a:lstStyle/>
          <a:p>
            <a:r>
              <a:rPr lang="en-GB" dirty="0"/>
              <a:t>Mytilene (428)</a:t>
            </a:r>
          </a:p>
        </p:txBody>
      </p:sp>
      <p:sp>
        <p:nvSpPr>
          <p:cNvPr id="2" name="Title 1"/>
          <p:cNvSpPr>
            <a:spLocks noGrp="1"/>
          </p:cNvSpPr>
          <p:nvPr>
            <p:ph type="title"/>
          </p:nvPr>
        </p:nvSpPr>
        <p:spPr/>
        <p:txBody>
          <a:bodyPr/>
          <a:lstStyle/>
          <a:p>
            <a:r>
              <a:rPr lang="en-GB" dirty="0"/>
              <a:t>The need for timber</a:t>
            </a:r>
          </a:p>
        </p:txBody>
      </p:sp>
      <p:sp>
        <p:nvSpPr>
          <p:cNvPr id="3" name="Tree"/>
          <p:cNvSpPr>
            <a:spLocks noEditPoints="1" noChangeArrowheads="1"/>
          </p:cNvSpPr>
          <p:nvPr/>
        </p:nvSpPr>
        <p:spPr bwMode="auto">
          <a:xfrm>
            <a:off x="3200553" y="2102637"/>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8" name="Tree"/>
          <p:cNvSpPr>
            <a:spLocks noEditPoints="1" noChangeArrowheads="1"/>
          </p:cNvSpPr>
          <p:nvPr/>
        </p:nvSpPr>
        <p:spPr bwMode="auto">
          <a:xfrm>
            <a:off x="3753772" y="1856565"/>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9" name="Tree"/>
          <p:cNvSpPr>
            <a:spLocks noEditPoints="1" noChangeArrowheads="1"/>
          </p:cNvSpPr>
          <p:nvPr/>
        </p:nvSpPr>
        <p:spPr bwMode="auto">
          <a:xfrm>
            <a:off x="5739742" y="2924944"/>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55844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1187450" y="333769"/>
            <a:ext cx="6480894" cy="6524232"/>
          </a:xfrm>
          <a:prstGeom prst="rect">
            <a:avLst/>
          </a:prstGeom>
          <a:noFill/>
        </p:spPr>
      </p:pic>
      <p:sp>
        <p:nvSpPr>
          <p:cNvPr id="5" name="Oval 4"/>
          <p:cNvSpPr/>
          <p:nvPr/>
        </p:nvSpPr>
        <p:spPr>
          <a:xfrm>
            <a:off x="4139952" y="2276872"/>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441507" y="2399184"/>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5868144" y="414908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4211960" y="2132856"/>
            <a:ext cx="646331" cy="369332"/>
          </a:xfrm>
          <a:prstGeom prst="rect">
            <a:avLst/>
          </a:prstGeom>
          <a:noFill/>
        </p:spPr>
        <p:txBody>
          <a:bodyPr wrap="none" rtlCol="0">
            <a:spAutoFit/>
          </a:bodyPr>
          <a:lstStyle/>
          <a:p>
            <a:r>
              <a:rPr lang="en-GB" dirty="0" err="1"/>
              <a:t>Eion</a:t>
            </a:r>
            <a:endParaRPr lang="en-GB" dirty="0"/>
          </a:p>
        </p:txBody>
      </p:sp>
      <p:sp>
        <p:nvSpPr>
          <p:cNvPr id="17" name="Oval 16"/>
          <p:cNvSpPr/>
          <p:nvPr/>
        </p:nvSpPr>
        <p:spPr>
          <a:xfrm>
            <a:off x="4139952" y="207170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253736" y="1856565"/>
            <a:ext cx="1313180" cy="369332"/>
          </a:xfrm>
          <a:prstGeom prst="rect">
            <a:avLst/>
          </a:prstGeom>
          <a:noFill/>
        </p:spPr>
        <p:txBody>
          <a:bodyPr wrap="none" rtlCol="0">
            <a:spAutoFit/>
          </a:bodyPr>
          <a:lstStyle/>
          <a:p>
            <a:r>
              <a:rPr lang="en-GB" dirty="0"/>
              <a:t>Amphipolis</a:t>
            </a:r>
          </a:p>
        </p:txBody>
      </p:sp>
      <p:sp>
        <p:nvSpPr>
          <p:cNvPr id="19" name="TextBox 18"/>
          <p:cNvSpPr txBox="1"/>
          <p:nvPr/>
        </p:nvSpPr>
        <p:spPr>
          <a:xfrm>
            <a:off x="2860959" y="2338028"/>
            <a:ext cx="1544012" cy="369332"/>
          </a:xfrm>
          <a:prstGeom prst="rect">
            <a:avLst/>
          </a:prstGeom>
          <a:noFill/>
        </p:spPr>
        <p:txBody>
          <a:bodyPr wrap="none" rtlCol="0">
            <a:spAutoFit/>
          </a:bodyPr>
          <a:lstStyle/>
          <a:p>
            <a:r>
              <a:rPr lang="en-GB" dirty="0"/>
              <a:t>Thasos (465)</a:t>
            </a:r>
          </a:p>
        </p:txBody>
      </p:sp>
      <p:sp>
        <p:nvSpPr>
          <p:cNvPr id="20" name="TextBox 19"/>
          <p:cNvSpPr txBox="1"/>
          <p:nvPr/>
        </p:nvSpPr>
        <p:spPr>
          <a:xfrm>
            <a:off x="6156176" y="4210236"/>
            <a:ext cx="1505540" cy="369332"/>
          </a:xfrm>
          <a:prstGeom prst="rect">
            <a:avLst/>
          </a:prstGeom>
          <a:noFill/>
        </p:spPr>
        <p:txBody>
          <a:bodyPr wrap="none" rtlCol="0">
            <a:spAutoFit/>
          </a:bodyPr>
          <a:lstStyle/>
          <a:p>
            <a:r>
              <a:rPr lang="en-GB" dirty="0"/>
              <a:t>Samos (440)</a:t>
            </a:r>
          </a:p>
        </p:txBody>
      </p:sp>
      <p:sp>
        <p:nvSpPr>
          <p:cNvPr id="23" name="Oval 22"/>
          <p:cNvSpPr/>
          <p:nvPr/>
        </p:nvSpPr>
        <p:spPr>
          <a:xfrm>
            <a:off x="4480823" y="246034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p:cNvSpPr/>
          <p:nvPr/>
        </p:nvSpPr>
        <p:spPr>
          <a:xfrm>
            <a:off x="5340452" y="3783368"/>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5430085" y="3302100"/>
            <a:ext cx="144016" cy="12231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5566916" y="3783368"/>
            <a:ext cx="1441420" cy="369332"/>
          </a:xfrm>
          <a:prstGeom prst="rect">
            <a:avLst/>
          </a:prstGeom>
          <a:noFill/>
        </p:spPr>
        <p:txBody>
          <a:bodyPr wrap="none" rtlCol="0">
            <a:spAutoFit/>
          </a:bodyPr>
          <a:lstStyle/>
          <a:p>
            <a:r>
              <a:rPr lang="en-GB" dirty="0"/>
              <a:t>Chios (412!)</a:t>
            </a:r>
          </a:p>
        </p:txBody>
      </p:sp>
      <p:sp>
        <p:nvSpPr>
          <p:cNvPr id="27" name="TextBox 26"/>
          <p:cNvSpPr txBox="1"/>
          <p:nvPr/>
        </p:nvSpPr>
        <p:spPr>
          <a:xfrm>
            <a:off x="5574101" y="3302100"/>
            <a:ext cx="1646605" cy="369332"/>
          </a:xfrm>
          <a:prstGeom prst="rect">
            <a:avLst/>
          </a:prstGeom>
          <a:noFill/>
        </p:spPr>
        <p:txBody>
          <a:bodyPr wrap="none" rtlCol="0">
            <a:spAutoFit/>
          </a:bodyPr>
          <a:lstStyle/>
          <a:p>
            <a:r>
              <a:rPr lang="en-GB" dirty="0"/>
              <a:t>Mytilene (428)</a:t>
            </a:r>
          </a:p>
        </p:txBody>
      </p:sp>
      <p:sp>
        <p:nvSpPr>
          <p:cNvPr id="2" name="Title 1"/>
          <p:cNvSpPr>
            <a:spLocks noGrp="1"/>
          </p:cNvSpPr>
          <p:nvPr>
            <p:ph type="title"/>
          </p:nvPr>
        </p:nvSpPr>
        <p:spPr/>
        <p:txBody>
          <a:bodyPr/>
          <a:lstStyle/>
          <a:p>
            <a:r>
              <a:rPr lang="en-GB" dirty="0"/>
              <a:t>The need for timber: Athenian Actions</a:t>
            </a:r>
          </a:p>
        </p:txBody>
      </p:sp>
      <p:sp>
        <p:nvSpPr>
          <p:cNvPr id="3" name="Tree"/>
          <p:cNvSpPr>
            <a:spLocks noEditPoints="1" noChangeArrowheads="1"/>
          </p:cNvSpPr>
          <p:nvPr/>
        </p:nvSpPr>
        <p:spPr bwMode="auto">
          <a:xfrm>
            <a:off x="3200553" y="2102637"/>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8" name="Tree"/>
          <p:cNvSpPr>
            <a:spLocks noEditPoints="1" noChangeArrowheads="1"/>
          </p:cNvSpPr>
          <p:nvPr/>
        </p:nvSpPr>
        <p:spPr bwMode="auto">
          <a:xfrm>
            <a:off x="3753772" y="1856565"/>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9" name="Tree"/>
          <p:cNvSpPr>
            <a:spLocks noEditPoints="1" noChangeArrowheads="1"/>
          </p:cNvSpPr>
          <p:nvPr/>
        </p:nvSpPr>
        <p:spPr bwMode="auto">
          <a:xfrm>
            <a:off x="5739742" y="2924944"/>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1" name="Lightning Bolt 20"/>
          <p:cNvSpPr/>
          <p:nvPr/>
        </p:nvSpPr>
        <p:spPr>
          <a:xfrm rot="15473989">
            <a:off x="4235803" y="2631791"/>
            <a:ext cx="338336" cy="294214"/>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Lightning Bolt 21"/>
          <p:cNvSpPr/>
          <p:nvPr/>
        </p:nvSpPr>
        <p:spPr>
          <a:xfrm>
            <a:off x="3753772" y="2028040"/>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Lightning Bolt 29"/>
          <p:cNvSpPr/>
          <p:nvPr/>
        </p:nvSpPr>
        <p:spPr>
          <a:xfrm>
            <a:off x="3915400" y="1777486"/>
            <a:ext cx="338336" cy="29421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p:cNvSpPr/>
          <p:nvPr/>
        </p:nvSpPr>
        <p:spPr>
          <a:xfrm>
            <a:off x="5171284" y="3011085"/>
            <a:ext cx="338336" cy="294214"/>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Lightning Bolt 31"/>
          <p:cNvSpPr/>
          <p:nvPr/>
        </p:nvSpPr>
        <p:spPr>
          <a:xfrm>
            <a:off x="5529808" y="3951451"/>
            <a:ext cx="338336" cy="294214"/>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C:\Users\sf003\AppData\Local\Microsoft\Windows\Temporary Internet Files\Content.IE5\O72XB6YI\MC900433919[1].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188426" y="1706432"/>
            <a:ext cx="334799" cy="33479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C:\Users\sf003\AppData\Local\Microsoft\Windows\Temporary Internet Files\Content.IE5\O72XB6YI\MC900433919[1].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690891" y="2322254"/>
            <a:ext cx="334799" cy="334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643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1187450" y="333769"/>
            <a:ext cx="6480894" cy="6524232"/>
          </a:xfrm>
          <a:prstGeom prst="rect">
            <a:avLst/>
          </a:prstGeom>
          <a:noFill/>
        </p:spPr>
      </p:pic>
      <p:sp>
        <p:nvSpPr>
          <p:cNvPr id="5" name="Oval 4"/>
          <p:cNvSpPr/>
          <p:nvPr/>
        </p:nvSpPr>
        <p:spPr>
          <a:xfrm>
            <a:off x="4139952" y="2276872"/>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441507" y="2399184"/>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4211960" y="2132856"/>
            <a:ext cx="646331" cy="369332"/>
          </a:xfrm>
          <a:prstGeom prst="rect">
            <a:avLst/>
          </a:prstGeom>
          <a:noFill/>
        </p:spPr>
        <p:txBody>
          <a:bodyPr wrap="none" rtlCol="0">
            <a:spAutoFit/>
          </a:bodyPr>
          <a:lstStyle/>
          <a:p>
            <a:r>
              <a:rPr lang="en-GB" dirty="0" err="1"/>
              <a:t>Eion</a:t>
            </a:r>
            <a:endParaRPr lang="en-GB" dirty="0"/>
          </a:p>
        </p:txBody>
      </p:sp>
      <p:sp>
        <p:nvSpPr>
          <p:cNvPr id="17" name="Oval 16"/>
          <p:cNvSpPr/>
          <p:nvPr/>
        </p:nvSpPr>
        <p:spPr>
          <a:xfrm>
            <a:off x="4139952" y="2071700"/>
            <a:ext cx="144016" cy="122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253736" y="1856565"/>
            <a:ext cx="1313180" cy="369332"/>
          </a:xfrm>
          <a:prstGeom prst="rect">
            <a:avLst/>
          </a:prstGeom>
          <a:noFill/>
        </p:spPr>
        <p:txBody>
          <a:bodyPr wrap="none" rtlCol="0">
            <a:spAutoFit/>
          </a:bodyPr>
          <a:lstStyle/>
          <a:p>
            <a:r>
              <a:rPr lang="en-GB" dirty="0"/>
              <a:t>Amphipolis</a:t>
            </a:r>
          </a:p>
        </p:txBody>
      </p:sp>
      <p:sp>
        <p:nvSpPr>
          <p:cNvPr id="19" name="TextBox 18"/>
          <p:cNvSpPr txBox="1"/>
          <p:nvPr/>
        </p:nvSpPr>
        <p:spPr>
          <a:xfrm>
            <a:off x="2860959" y="2338028"/>
            <a:ext cx="1544012" cy="369332"/>
          </a:xfrm>
          <a:prstGeom prst="rect">
            <a:avLst/>
          </a:prstGeom>
          <a:noFill/>
        </p:spPr>
        <p:txBody>
          <a:bodyPr wrap="none" rtlCol="0">
            <a:spAutoFit/>
          </a:bodyPr>
          <a:lstStyle/>
          <a:p>
            <a:r>
              <a:rPr lang="en-GB" dirty="0"/>
              <a:t>Thasos (465)</a:t>
            </a:r>
          </a:p>
        </p:txBody>
      </p:sp>
      <p:sp>
        <p:nvSpPr>
          <p:cNvPr id="2" name="Title 1"/>
          <p:cNvSpPr>
            <a:spLocks noGrp="1"/>
          </p:cNvSpPr>
          <p:nvPr>
            <p:ph type="title"/>
          </p:nvPr>
        </p:nvSpPr>
        <p:spPr/>
        <p:txBody>
          <a:bodyPr>
            <a:normAutofit fontScale="90000"/>
          </a:bodyPr>
          <a:lstStyle/>
          <a:p>
            <a:r>
              <a:rPr lang="en-GB" dirty="0"/>
              <a:t>The Peloponnesian War and the problem of walking to battle</a:t>
            </a:r>
          </a:p>
        </p:txBody>
      </p:sp>
      <p:sp>
        <p:nvSpPr>
          <p:cNvPr id="3" name="Tree"/>
          <p:cNvSpPr>
            <a:spLocks noEditPoints="1" noChangeArrowheads="1"/>
          </p:cNvSpPr>
          <p:nvPr/>
        </p:nvSpPr>
        <p:spPr bwMode="auto">
          <a:xfrm>
            <a:off x="3200553" y="2102637"/>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8" name="Tree"/>
          <p:cNvSpPr>
            <a:spLocks noEditPoints="1" noChangeArrowheads="1"/>
          </p:cNvSpPr>
          <p:nvPr/>
        </p:nvSpPr>
        <p:spPr bwMode="auto">
          <a:xfrm>
            <a:off x="3753772" y="1856565"/>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sp>
        <p:nvSpPr>
          <p:cNvPr id="29" name="Tree"/>
          <p:cNvSpPr>
            <a:spLocks noEditPoints="1" noChangeArrowheads="1"/>
          </p:cNvSpPr>
          <p:nvPr/>
        </p:nvSpPr>
        <p:spPr bwMode="auto">
          <a:xfrm>
            <a:off x="5739742" y="2924944"/>
            <a:ext cx="400819" cy="308305"/>
          </a:xfrm>
          <a:custGeom>
            <a:avLst/>
            <a:gdLst>
              <a:gd name="G0" fmla="+- 0 0 0"/>
              <a:gd name="G1" fmla="*/ 18900 1 3"/>
              <a:gd name="G2" fmla="*/ 18900 2 3"/>
              <a:gd name="G3" fmla="+- 18900 0 0"/>
              <a:gd name="T0" fmla="*/ 10800 w 21600"/>
              <a:gd name="T1" fmla="*/ 0 h 21600"/>
              <a:gd name="T2" fmla="*/ 6171 w 21600"/>
              <a:gd name="T3" fmla="*/ 6300 h 21600"/>
              <a:gd name="T4" fmla="*/ 3086 w 21600"/>
              <a:gd name="T5" fmla="*/ 12600 h 21600"/>
              <a:gd name="T6" fmla="*/ 0 w 21600"/>
              <a:gd name="T7" fmla="*/ 18900 h 21600"/>
              <a:gd name="T8" fmla="*/ 15429 w 21600"/>
              <a:gd name="T9" fmla="*/ 6300 h 21600"/>
              <a:gd name="T10" fmla="*/ 18514 w 21600"/>
              <a:gd name="T11" fmla="*/ 12600 h 21600"/>
              <a:gd name="T12" fmla="*/ 21600 w 21600"/>
              <a:gd name="T13" fmla="*/ 18900 h 21600"/>
              <a:gd name="T14" fmla="*/ 17694720 60000 65536"/>
              <a:gd name="T15" fmla="*/ 11796480 60000 65536"/>
              <a:gd name="T16" fmla="*/ 11796480 60000 65536"/>
              <a:gd name="T17" fmla="*/ 11796480 60000 65536"/>
              <a:gd name="T18" fmla="*/ 0 60000 65536"/>
              <a:gd name="T19" fmla="*/ 0 60000 65536"/>
              <a:gd name="T20" fmla="*/ 0 60000 65536"/>
              <a:gd name="T21" fmla="*/ 761 w 21600"/>
              <a:gd name="T22" fmla="*/ 22454 h 21600"/>
              <a:gd name="T23" fmla="*/ 21069 w 21600"/>
              <a:gd name="T24" fmla="*/ 28282 h 2160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600" h="21600">
                <a:moveTo>
                  <a:pt x="0" y="18900"/>
                </a:moveTo>
                <a:lnTo>
                  <a:pt x="9257" y="18900"/>
                </a:lnTo>
                <a:lnTo>
                  <a:pt x="9257" y="21600"/>
                </a:lnTo>
                <a:lnTo>
                  <a:pt x="12343" y="21600"/>
                </a:lnTo>
                <a:lnTo>
                  <a:pt x="12343" y="18900"/>
                </a:lnTo>
                <a:lnTo>
                  <a:pt x="21600" y="18900"/>
                </a:lnTo>
                <a:lnTo>
                  <a:pt x="12343" y="12600"/>
                </a:lnTo>
                <a:lnTo>
                  <a:pt x="18514" y="12600"/>
                </a:lnTo>
                <a:lnTo>
                  <a:pt x="12343" y="6300"/>
                </a:lnTo>
                <a:lnTo>
                  <a:pt x="15429" y="6300"/>
                </a:lnTo>
                <a:lnTo>
                  <a:pt x="10800" y="0"/>
                </a:lnTo>
                <a:lnTo>
                  <a:pt x="6171" y="6300"/>
                </a:lnTo>
                <a:lnTo>
                  <a:pt x="9257" y="6300"/>
                </a:lnTo>
                <a:lnTo>
                  <a:pt x="3086" y="12600"/>
                </a:lnTo>
                <a:lnTo>
                  <a:pt x="9257" y="12600"/>
                </a:lnTo>
                <a:close/>
              </a:path>
            </a:pathLst>
          </a:custGeom>
          <a:solidFill>
            <a:srgbClr val="008000"/>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GB"/>
          </a:p>
        </p:txBody>
      </p:sp>
      <p:pic>
        <p:nvPicPr>
          <p:cNvPr id="2050" name="Picture 2" descr="C:\Users\sf003\AppData\Local\Microsoft\Windows\Temporary Internet Files\Content.IE5\O72XB6YI\MC900433919[1].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188426" y="1706432"/>
            <a:ext cx="334799" cy="334799"/>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2" descr="C:\Users\sf003\AppData\Local\Microsoft\Windows\Temporary Internet Files\Content.IE5\O72XB6YI\MC900433919[1].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690891" y="2322254"/>
            <a:ext cx="334799" cy="334799"/>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2" descr="Olympias.1.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536716" y="3305507"/>
            <a:ext cx="774340" cy="580755"/>
          </a:xfrm>
          <a:prstGeom prst="rect">
            <a:avLst/>
          </a:prstGeom>
          <a:noFill/>
          <a:extLst>
            <a:ext uri="{909E8E84-426E-40DD-AFC4-6F175D3DCCD1}">
              <a14:hiddenFill xmlns:a14="http://schemas.microsoft.com/office/drawing/2010/main">
                <a:solidFill>
                  <a:srgbClr val="FFFFFF"/>
                </a:solidFill>
              </a14:hiddenFill>
            </a:ext>
          </a:extLst>
        </p:spPr>
      </p:pic>
      <p:sp>
        <p:nvSpPr>
          <p:cNvPr id="7" name="Freeform 6"/>
          <p:cNvSpPr/>
          <p:nvPr/>
        </p:nvSpPr>
        <p:spPr>
          <a:xfrm>
            <a:off x="3434316" y="2222205"/>
            <a:ext cx="669851" cy="2286000"/>
          </a:xfrm>
          <a:custGeom>
            <a:avLst/>
            <a:gdLst>
              <a:gd name="connsiteX0" fmla="*/ 287079 w 669851"/>
              <a:gd name="connsiteY0" fmla="*/ 2286000 h 2286000"/>
              <a:gd name="connsiteX1" fmla="*/ 372140 w 669851"/>
              <a:gd name="connsiteY1" fmla="*/ 2232837 h 2286000"/>
              <a:gd name="connsiteX2" fmla="*/ 404037 w 669851"/>
              <a:gd name="connsiteY2" fmla="*/ 2200939 h 2286000"/>
              <a:gd name="connsiteX3" fmla="*/ 425303 w 669851"/>
              <a:gd name="connsiteY3" fmla="*/ 2169042 h 2286000"/>
              <a:gd name="connsiteX4" fmla="*/ 467833 w 669851"/>
              <a:gd name="connsiteY4" fmla="*/ 2158409 h 2286000"/>
              <a:gd name="connsiteX5" fmla="*/ 531628 w 669851"/>
              <a:gd name="connsiteY5" fmla="*/ 2137144 h 2286000"/>
              <a:gd name="connsiteX6" fmla="*/ 563526 w 669851"/>
              <a:gd name="connsiteY6" fmla="*/ 2126511 h 2286000"/>
              <a:gd name="connsiteX7" fmla="*/ 595424 w 669851"/>
              <a:gd name="connsiteY7" fmla="*/ 2105246 h 2286000"/>
              <a:gd name="connsiteX8" fmla="*/ 616689 w 669851"/>
              <a:gd name="connsiteY8" fmla="*/ 2073348 h 2286000"/>
              <a:gd name="connsiteX9" fmla="*/ 648586 w 669851"/>
              <a:gd name="connsiteY9" fmla="*/ 2052083 h 2286000"/>
              <a:gd name="connsiteX10" fmla="*/ 659219 w 669851"/>
              <a:gd name="connsiteY10" fmla="*/ 2020186 h 2286000"/>
              <a:gd name="connsiteX11" fmla="*/ 648586 w 669851"/>
              <a:gd name="connsiteY11" fmla="*/ 1924493 h 2286000"/>
              <a:gd name="connsiteX12" fmla="*/ 595424 w 669851"/>
              <a:gd name="connsiteY12" fmla="*/ 1881962 h 2286000"/>
              <a:gd name="connsiteX13" fmla="*/ 531628 w 669851"/>
              <a:gd name="connsiteY13" fmla="*/ 1839432 h 2286000"/>
              <a:gd name="connsiteX14" fmla="*/ 435935 w 669851"/>
              <a:gd name="connsiteY14" fmla="*/ 1765004 h 2286000"/>
              <a:gd name="connsiteX15" fmla="*/ 361507 w 669851"/>
              <a:gd name="connsiteY15" fmla="*/ 1754372 h 2286000"/>
              <a:gd name="connsiteX16" fmla="*/ 276447 w 669851"/>
              <a:gd name="connsiteY16" fmla="*/ 1733107 h 2286000"/>
              <a:gd name="connsiteX17" fmla="*/ 244549 w 669851"/>
              <a:gd name="connsiteY17" fmla="*/ 1711842 h 2286000"/>
              <a:gd name="connsiteX18" fmla="*/ 212651 w 669851"/>
              <a:gd name="connsiteY18" fmla="*/ 1701209 h 2286000"/>
              <a:gd name="connsiteX19" fmla="*/ 148856 w 669851"/>
              <a:gd name="connsiteY19" fmla="*/ 1658679 h 2286000"/>
              <a:gd name="connsiteX20" fmla="*/ 116958 w 669851"/>
              <a:gd name="connsiteY20" fmla="*/ 1637414 h 2286000"/>
              <a:gd name="connsiteX21" fmla="*/ 85061 w 669851"/>
              <a:gd name="connsiteY21" fmla="*/ 1616148 h 2286000"/>
              <a:gd name="connsiteX22" fmla="*/ 85061 w 669851"/>
              <a:gd name="connsiteY22" fmla="*/ 1531088 h 2286000"/>
              <a:gd name="connsiteX23" fmla="*/ 116958 w 669851"/>
              <a:gd name="connsiteY23" fmla="*/ 1520455 h 2286000"/>
              <a:gd name="connsiteX24" fmla="*/ 138224 w 669851"/>
              <a:gd name="connsiteY24" fmla="*/ 1499190 h 2286000"/>
              <a:gd name="connsiteX25" fmla="*/ 180754 w 669851"/>
              <a:gd name="connsiteY25" fmla="*/ 1435395 h 2286000"/>
              <a:gd name="connsiteX26" fmla="*/ 191386 w 669851"/>
              <a:gd name="connsiteY26" fmla="*/ 1392865 h 2286000"/>
              <a:gd name="connsiteX27" fmla="*/ 159489 w 669851"/>
              <a:gd name="connsiteY27" fmla="*/ 1180214 h 2286000"/>
              <a:gd name="connsiteX28" fmla="*/ 148856 w 669851"/>
              <a:gd name="connsiteY28" fmla="*/ 1148316 h 2286000"/>
              <a:gd name="connsiteX29" fmla="*/ 127591 w 669851"/>
              <a:gd name="connsiteY29" fmla="*/ 1116418 h 2286000"/>
              <a:gd name="connsiteX30" fmla="*/ 116958 w 669851"/>
              <a:gd name="connsiteY30" fmla="*/ 1073888 h 2286000"/>
              <a:gd name="connsiteX31" fmla="*/ 95693 w 669851"/>
              <a:gd name="connsiteY31" fmla="*/ 1010093 h 2286000"/>
              <a:gd name="connsiteX32" fmla="*/ 85061 w 669851"/>
              <a:gd name="connsiteY32" fmla="*/ 978195 h 2286000"/>
              <a:gd name="connsiteX33" fmla="*/ 53163 w 669851"/>
              <a:gd name="connsiteY33" fmla="*/ 871869 h 2286000"/>
              <a:gd name="connsiteX34" fmla="*/ 31898 w 669851"/>
              <a:gd name="connsiteY34" fmla="*/ 839972 h 2286000"/>
              <a:gd name="connsiteX35" fmla="*/ 21265 w 669851"/>
              <a:gd name="connsiteY35" fmla="*/ 733646 h 2286000"/>
              <a:gd name="connsiteX36" fmla="*/ 10633 w 669851"/>
              <a:gd name="connsiteY36" fmla="*/ 701748 h 2286000"/>
              <a:gd name="connsiteX37" fmla="*/ 0 w 669851"/>
              <a:gd name="connsiteY37" fmla="*/ 616688 h 2286000"/>
              <a:gd name="connsiteX38" fmla="*/ 10633 w 669851"/>
              <a:gd name="connsiteY38" fmla="*/ 478465 h 2286000"/>
              <a:gd name="connsiteX39" fmla="*/ 21265 w 669851"/>
              <a:gd name="connsiteY39" fmla="*/ 446567 h 2286000"/>
              <a:gd name="connsiteX40" fmla="*/ 42531 w 669851"/>
              <a:gd name="connsiteY40" fmla="*/ 425302 h 2286000"/>
              <a:gd name="connsiteX41" fmla="*/ 85061 w 669851"/>
              <a:gd name="connsiteY41" fmla="*/ 361507 h 2286000"/>
              <a:gd name="connsiteX42" fmla="*/ 138224 w 669851"/>
              <a:gd name="connsiteY42" fmla="*/ 318976 h 2286000"/>
              <a:gd name="connsiteX43" fmla="*/ 170121 w 669851"/>
              <a:gd name="connsiteY43" fmla="*/ 297711 h 2286000"/>
              <a:gd name="connsiteX44" fmla="*/ 255182 w 669851"/>
              <a:gd name="connsiteY44" fmla="*/ 223283 h 2286000"/>
              <a:gd name="connsiteX45" fmla="*/ 318977 w 669851"/>
              <a:gd name="connsiteY45" fmla="*/ 202018 h 2286000"/>
              <a:gd name="connsiteX46" fmla="*/ 361507 w 669851"/>
              <a:gd name="connsiteY46" fmla="*/ 191386 h 2286000"/>
              <a:gd name="connsiteX47" fmla="*/ 425303 w 669851"/>
              <a:gd name="connsiteY47" fmla="*/ 170121 h 2286000"/>
              <a:gd name="connsiteX48" fmla="*/ 499731 w 669851"/>
              <a:gd name="connsiteY48" fmla="*/ 148855 h 2286000"/>
              <a:gd name="connsiteX49" fmla="*/ 531628 w 669851"/>
              <a:gd name="connsiteY49" fmla="*/ 127590 h 2286000"/>
              <a:gd name="connsiteX50" fmla="*/ 595424 w 669851"/>
              <a:gd name="connsiteY50" fmla="*/ 106325 h 2286000"/>
              <a:gd name="connsiteX51" fmla="*/ 648586 w 669851"/>
              <a:gd name="connsiteY51" fmla="*/ 53162 h 2286000"/>
              <a:gd name="connsiteX52" fmla="*/ 669851 w 669851"/>
              <a:gd name="connsiteY52" fmla="*/ 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69851" h="2286000">
                <a:moveTo>
                  <a:pt x="287079" y="2286000"/>
                </a:moveTo>
                <a:cubicBezTo>
                  <a:pt x="294484" y="2281557"/>
                  <a:pt x="358117" y="2244523"/>
                  <a:pt x="372140" y="2232837"/>
                </a:cubicBezTo>
                <a:cubicBezTo>
                  <a:pt x="383691" y="2223211"/>
                  <a:pt x="394411" y="2212490"/>
                  <a:pt x="404037" y="2200939"/>
                </a:cubicBezTo>
                <a:cubicBezTo>
                  <a:pt x="412218" y="2191122"/>
                  <a:pt x="414670" y="2176130"/>
                  <a:pt x="425303" y="2169042"/>
                </a:cubicBezTo>
                <a:cubicBezTo>
                  <a:pt x="437462" y="2160936"/>
                  <a:pt x="453836" y="2162608"/>
                  <a:pt x="467833" y="2158409"/>
                </a:cubicBezTo>
                <a:cubicBezTo>
                  <a:pt x="489303" y="2151968"/>
                  <a:pt x="510363" y="2144232"/>
                  <a:pt x="531628" y="2137144"/>
                </a:cubicBezTo>
                <a:cubicBezTo>
                  <a:pt x="542261" y="2133600"/>
                  <a:pt x="554200" y="2132728"/>
                  <a:pt x="563526" y="2126511"/>
                </a:cubicBezTo>
                <a:lnTo>
                  <a:pt x="595424" y="2105246"/>
                </a:lnTo>
                <a:cubicBezTo>
                  <a:pt x="602512" y="2094613"/>
                  <a:pt x="607653" y="2082384"/>
                  <a:pt x="616689" y="2073348"/>
                </a:cubicBezTo>
                <a:cubicBezTo>
                  <a:pt x="625725" y="2064312"/>
                  <a:pt x="640603" y="2062061"/>
                  <a:pt x="648586" y="2052083"/>
                </a:cubicBezTo>
                <a:cubicBezTo>
                  <a:pt x="655587" y="2043331"/>
                  <a:pt x="655675" y="2030818"/>
                  <a:pt x="659219" y="2020186"/>
                </a:cubicBezTo>
                <a:cubicBezTo>
                  <a:pt x="655675" y="1988288"/>
                  <a:pt x="656370" y="1955629"/>
                  <a:pt x="648586" y="1924493"/>
                </a:cubicBezTo>
                <a:cubicBezTo>
                  <a:pt x="637813" y="1881399"/>
                  <a:pt x="624790" y="1898277"/>
                  <a:pt x="595424" y="1881962"/>
                </a:cubicBezTo>
                <a:cubicBezTo>
                  <a:pt x="573083" y="1869550"/>
                  <a:pt x="549700" y="1857504"/>
                  <a:pt x="531628" y="1839432"/>
                </a:cubicBezTo>
                <a:cubicBezTo>
                  <a:pt x="509094" y="1816898"/>
                  <a:pt x="465609" y="1769243"/>
                  <a:pt x="435935" y="1765004"/>
                </a:cubicBezTo>
                <a:cubicBezTo>
                  <a:pt x="411126" y="1761460"/>
                  <a:pt x="386082" y="1759287"/>
                  <a:pt x="361507" y="1754372"/>
                </a:cubicBezTo>
                <a:cubicBezTo>
                  <a:pt x="332849" y="1748640"/>
                  <a:pt x="276447" y="1733107"/>
                  <a:pt x="276447" y="1733107"/>
                </a:cubicBezTo>
                <a:cubicBezTo>
                  <a:pt x="265814" y="1726019"/>
                  <a:pt x="255979" y="1717557"/>
                  <a:pt x="244549" y="1711842"/>
                </a:cubicBezTo>
                <a:cubicBezTo>
                  <a:pt x="234524" y="1706830"/>
                  <a:pt x="222448" y="1706652"/>
                  <a:pt x="212651" y="1701209"/>
                </a:cubicBezTo>
                <a:cubicBezTo>
                  <a:pt x="190310" y="1688797"/>
                  <a:pt x="170121" y="1672856"/>
                  <a:pt x="148856" y="1658679"/>
                </a:cubicBezTo>
                <a:lnTo>
                  <a:pt x="116958" y="1637414"/>
                </a:lnTo>
                <a:lnTo>
                  <a:pt x="85061" y="1616148"/>
                </a:lnTo>
                <a:cubicBezTo>
                  <a:pt x="74902" y="1585672"/>
                  <a:pt x="62250" y="1565304"/>
                  <a:pt x="85061" y="1531088"/>
                </a:cubicBezTo>
                <a:cubicBezTo>
                  <a:pt x="91278" y="1521763"/>
                  <a:pt x="106326" y="1523999"/>
                  <a:pt x="116958" y="1520455"/>
                </a:cubicBezTo>
                <a:cubicBezTo>
                  <a:pt x="124047" y="1513367"/>
                  <a:pt x="132209" y="1507210"/>
                  <a:pt x="138224" y="1499190"/>
                </a:cubicBezTo>
                <a:cubicBezTo>
                  <a:pt x="153559" y="1478744"/>
                  <a:pt x="180754" y="1435395"/>
                  <a:pt x="180754" y="1435395"/>
                </a:cubicBezTo>
                <a:cubicBezTo>
                  <a:pt x="184298" y="1421218"/>
                  <a:pt x="191386" y="1407478"/>
                  <a:pt x="191386" y="1392865"/>
                </a:cubicBezTo>
                <a:cubicBezTo>
                  <a:pt x="191386" y="1258340"/>
                  <a:pt x="190974" y="1274669"/>
                  <a:pt x="159489" y="1180214"/>
                </a:cubicBezTo>
                <a:cubicBezTo>
                  <a:pt x="155945" y="1169581"/>
                  <a:pt x="155073" y="1157642"/>
                  <a:pt x="148856" y="1148316"/>
                </a:cubicBezTo>
                <a:lnTo>
                  <a:pt x="127591" y="1116418"/>
                </a:lnTo>
                <a:cubicBezTo>
                  <a:pt x="124047" y="1102241"/>
                  <a:pt x="121157" y="1087885"/>
                  <a:pt x="116958" y="1073888"/>
                </a:cubicBezTo>
                <a:cubicBezTo>
                  <a:pt x="110517" y="1052418"/>
                  <a:pt x="102781" y="1031358"/>
                  <a:pt x="95693" y="1010093"/>
                </a:cubicBezTo>
                <a:cubicBezTo>
                  <a:pt x="92149" y="999460"/>
                  <a:pt x="87779" y="989068"/>
                  <a:pt x="85061" y="978195"/>
                </a:cubicBezTo>
                <a:cubicBezTo>
                  <a:pt x="79118" y="954422"/>
                  <a:pt x="63516" y="887398"/>
                  <a:pt x="53163" y="871869"/>
                </a:cubicBezTo>
                <a:lnTo>
                  <a:pt x="31898" y="839972"/>
                </a:lnTo>
                <a:cubicBezTo>
                  <a:pt x="28354" y="804530"/>
                  <a:pt x="26681" y="768851"/>
                  <a:pt x="21265" y="733646"/>
                </a:cubicBezTo>
                <a:cubicBezTo>
                  <a:pt x="19561" y="722569"/>
                  <a:pt x="12638" y="712775"/>
                  <a:pt x="10633" y="701748"/>
                </a:cubicBezTo>
                <a:cubicBezTo>
                  <a:pt x="5522" y="673635"/>
                  <a:pt x="3544" y="645041"/>
                  <a:pt x="0" y="616688"/>
                </a:cubicBezTo>
                <a:cubicBezTo>
                  <a:pt x="3544" y="570614"/>
                  <a:pt x="4901" y="524319"/>
                  <a:pt x="10633" y="478465"/>
                </a:cubicBezTo>
                <a:cubicBezTo>
                  <a:pt x="12023" y="467344"/>
                  <a:pt x="15499" y="456178"/>
                  <a:pt x="21265" y="446567"/>
                </a:cubicBezTo>
                <a:cubicBezTo>
                  <a:pt x="26423" y="437971"/>
                  <a:pt x="36516" y="433322"/>
                  <a:pt x="42531" y="425302"/>
                </a:cubicBezTo>
                <a:cubicBezTo>
                  <a:pt x="57866" y="404856"/>
                  <a:pt x="63796" y="375684"/>
                  <a:pt x="85061" y="361507"/>
                </a:cubicBezTo>
                <a:cubicBezTo>
                  <a:pt x="183233" y="296058"/>
                  <a:pt x="62472" y="379578"/>
                  <a:pt x="138224" y="318976"/>
                </a:cubicBezTo>
                <a:cubicBezTo>
                  <a:pt x="148202" y="310993"/>
                  <a:pt x="160504" y="306126"/>
                  <a:pt x="170121" y="297711"/>
                </a:cubicBezTo>
                <a:cubicBezTo>
                  <a:pt x="196985" y="274205"/>
                  <a:pt x="220449" y="238720"/>
                  <a:pt x="255182" y="223283"/>
                </a:cubicBezTo>
                <a:cubicBezTo>
                  <a:pt x="275665" y="214179"/>
                  <a:pt x="297231" y="207454"/>
                  <a:pt x="318977" y="202018"/>
                </a:cubicBezTo>
                <a:cubicBezTo>
                  <a:pt x="333154" y="198474"/>
                  <a:pt x="347510" y="195585"/>
                  <a:pt x="361507" y="191386"/>
                </a:cubicBezTo>
                <a:cubicBezTo>
                  <a:pt x="382977" y="184945"/>
                  <a:pt x="403557" y="175558"/>
                  <a:pt x="425303" y="170121"/>
                </a:cubicBezTo>
                <a:cubicBezTo>
                  <a:pt x="438930" y="166714"/>
                  <a:pt x="484477" y="156482"/>
                  <a:pt x="499731" y="148855"/>
                </a:cubicBezTo>
                <a:cubicBezTo>
                  <a:pt x="511160" y="143140"/>
                  <a:pt x="519951" y="132780"/>
                  <a:pt x="531628" y="127590"/>
                </a:cubicBezTo>
                <a:cubicBezTo>
                  <a:pt x="552112" y="118486"/>
                  <a:pt x="595424" y="106325"/>
                  <a:pt x="595424" y="106325"/>
                </a:cubicBezTo>
                <a:cubicBezTo>
                  <a:pt x="613145" y="88604"/>
                  <a:pt x="640661" y="76937"/>
                  <a:pt x="648586" y="53162"/>
                </a:cubicBezTo>
                <a:cubicBezTo>
                  <a:pt x="661725" y="13747"/>
                  <a:pt x="654207" y="31289"/>
                  <a:pt x="669851"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411760" y="3501008"/>
            <a:ext cx="1313180" cy="1200329"/>
          </a:xfrm>
          <a:prstGeom prst="rect">
            <a:avLst/>
          </a:prstGeom>
          <a:noFill/>
        </p:spPr>
        <p:txBody>
          <a:bodyPr wrap="none" rtlCol="0">
            <a:spAutoFit/>
          </a:bodyPr>
          <a:lstStyle/>
          <a:p>
            <a:r>
              <a:rPr lang="en-GB" dirty="0" err="1"/>
              <a:t>Brasidas</a:t>
            </a:r>
            <a:r>
              <a:rPr lang="en-GB" dirty="0"/>
              <a:t>’</a:t>
            </a:r>
          </a:p>
          <a:p>
            <a:r>
              <a:rPr lang="en-GB" dirty="0"/>
              <a:t>Route to </a:t>
            </a:r>
          </a:p>
          <a:p>
            <a:r>
              <a:rPr lang="en-GB" dirty="0"/>
              <a:t>Amphipolis</a:t>
            </a:r>
          </a:p>
          <a:p>
            <a:r>
              <a:rPr lang="en-GB" dirty="0"/>
              <a:t>(425-424)</a:t>
            </a:r>
          </a:p>
        </p:txBody>
      </p:sp>
      <p:pic>
        <p:nvPicPr>
          <p:cNvPr id="3074" name="Picture 2" descr="http://upload.wikimedia.org/wikipedia/commons/f/fd/Ancient_Greece_hoplite_with_his_hoplon_and_dory.jpg"/>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2902187" y="3124799"/>
            <a:ext cx="532130" cy="480812"/>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p:cNvSpPr/>
          <p:nvPr/>
        </p:nvSpPr>
        <p:spPr>
          <a:xfrm>
            <a:off x="3241891" y="3541778"/>
            <a:ext cx="862276" cy="67931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p:cNvSpPr/>
          <p:nvPr/>
        </p:nvSpPr>
        <p:spPr>
          <a:xfrm>
            <a:off x="3511778" y="4292181"/>
            <a:ext cx="620165" cy="43204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609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Athens and its allies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21778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68313" y="0"/>
            <a:ext cx="8229600" cy="1139825"/>
          </a:xfrm>
        </p:spPr>
        <p:txBody>
          <a:bodyPr/>
          <a:lstStyle/>
          <a:p>
            <a:pPr marL="838200" indent="-838200" eaLnBrk="1" hangingPunct="1">
              <a:defRPr/>
            </a:pPr>
            <a:r>
              <a:rPr lang="en-GB"/>
              <a:t>The Tribute</a:t>
            </a:r>
          </a:p>
        </p:txBody>
      </p:sp>
      <p:sp>
        <p:nvSpPr>
          <p:cNvPr id="17411" name="Rectangle 3"/>
          <p:cNvSpPr>
            <a:spLocks noGrp="1" noChangeArrowheads="1"/>
          </p:cNvSpPr>
          <p:nvPr>
            <p:ph type="body" idx="1"/>
          </p:nvPr>
        </p:nvSpPr>
        <p:spPr>
          <a:xfrm>
            <a:off x="0" y="908050"/>
            <a:ext cx="9144000" cy="5949950"/>
          </a:xfrm>
        </p:spPr>
        <p:txBody>
          <a:bodyPr>
            <a:normAutofit/>
          </a:bodyPr>
          <a:lstStyle/>
          <a:p>
            <a:pPr eaLnBrk="1" hangingPunct="1">
              <a:lnSpc>
                <a:spcPct val="80000"/>
              </a:lnSpc>
              <a:defRPr/>
            </a:pPr>
            <a:r>
              <a:rPr lang="en-US" dirty="0"/>
              <a:t>[1] The Hellenes used to pay a sort of contribution for the war even while the Lacedaemonians had the leadership, but now they wished to be assessed equably city by city. So they asked the Athenians for Aristides, and commissioned him to inspect their several territories and revenues, and then to fix the assessments according to each member's worth and ability to pay… [3] For the tax which Aristides laid amounted to four hundred and sixty talents only; but Pericles must have added almost a third to this, since Thucydides says that when the war began the Athenians had a revenue of six hundred talents from their allies. And after the death of Pericles the demagogues enlarged it little by little, and at last brought the sum total up to thirteen hundred talents, not so much because the war, by reason of its length and vicissitudes, became extravagantly expensive, as because they themselves led the people off into the distribution of public moneys for spectacular entertainments, and for the erection of images and sanctuaries. </a:t>
            </a:r>
          </a:p>
          <a:p>
            <a:pPr>
              <a:lnSpc>
                <a:spcPct val="80000"/>
              </a:lnSpc>
              <a:defRPr/>
            </a:pPr>
            <a:r>
              <a:rPr lang="en-US" dirty="0"/>
              <a:t>Plutarch </a:t>
            </a:r>
            <a:r>
              <a:rPr lang="en-US" i="1" dirty="0" err="1"/>
              <a:t>Aristeides</a:t>
            </a:r>
            <a:r>
              <a:rPr lang="en-US" dirty="0"/>
              <a:t> 24.</a:t>
            </a:r>
            <a:endParaRPr lang="en-GB" dirty="0"/>
          </a:p>
        </p:txBody>
      </p:sp>
    </p:spTree>
    <p:extLst>
      <p:ext uri="{BB962C8B-B14F-4D97-AF65-F5344CB8AC3E}">
        <p14:creationId xmlns:p14="http://schemas.microsoft.com/office/powerpoint/2010/main" val="1425908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eaLnBrk="1" hangingPunct="1">
              <a:defRPr/>
            </a:pPr>
            <a:r>
              <a:rPr lang="en-GB"/>
              <a:t>Why leave the Delian League?</a:t>
            </a:r>
          </a:p>
        </p:txBody>
      </p:sp>
      <p:sp>
        <p:nvSpPr>
          <p:cNvPr id="22531" name="Rectangle 3"/>
          <p:cNvSpPr>
            <a:spLocks noGrp="1" noChangeArrowheads="1"/>
          </p:cNvSpPr>
          <p:nvPr>
            <p:ph type="body" idx="1"/>
          </p:nvPr>
        </p:nvSpPr>
        <p:spPr>
          <a:xfrm>
            <a:off x="0" y="1600200"/>
            <a:ext cx="8686800" cy="5257800"/>
          </a:xfrm>
        </p:spPr>
        <p:txBody>
          <a:bodyPr>
            <a:normAutofit/>
          </a:bodyPr>
          <a:lstStyle/>
          <a:p>
            <a:pPr eaLnBrk="1" hangingPunct="1">
              <a:lnSpc>
                <a:spcPct val="80000"/>
              </a:lnSpc>
              <a:defRPr/>
            </a:pPr>
            <a:r>
              <a:rPr lang="en-US" sz="2400" dirty="0"/>
              <a:t>Of all the causes of defection, </a:t>
            </a:r>
            <a:r>
              <a:rPr lang="en-US" sz="2400" b="1" u="sng" dirty="0"/>
              <a:t>that connected with arrears of tribute and vessels, and with failure of service, was the chief</a:t>
            </a:r>
            <a:r>
              <a:rPr lang="en-US" sz="2400" dirty="0"/>
              <a:t>; for the Athenians were very severe and exacting, and made themselves offensive by applying the screw of necessity to men who were not used to and in fact not disposed for any continuous </a:t>
            </a:r>
            <a:r>
              <a:rPr lang="en-US" sz="2400" dirty="0" err="1"/>
              <a:t>labour</a:t>
            </a:r>
            <a:r>
              <a:rPr lang="en-US" sz="2400" dirty="0"/>
              <a:t>. [2] In some other respects the Athenians were not the old popular rulers they had been at first; and if they had more than their fair share of service, it was correspondingly easy for them to reduce any that tried to leave the confederacy. [3] </a:t>
            </a:r>
            <a:r>
              <a:rPr lang="en-US" sz="2400" b="1" u="sng" dirty="0"/>
              <a:t>For this the allies had themselves to blame; the wish to get off service making most of them arrange to pay their share of the expense in money instead of in ships, and so to avoid having to leave their homes. Thus while Athens was increasing her navy with the funds which they contributed, a revolt always found them without resources or experience for war</a:t>
            </a:r>
            <a:r>
              <a:rPr lang="en-US" sz="2400" dirty="0"/>
              <a:t>. 						Thucydides 1.99</a:t>
            </a:r>
            <a:endParaRPr lang="en-GB" sz="2400" dirty="0"/>
          </a:p>
        </p:txBody>
      </p:sp>
    </p:spTree>
    <p:extLst>
      <p:ext uri="{BB962C8B-B14F-4D97-AF65-F5344CB8AC3E}">
        <p14:creationId xmlns:p14="http://schemas.microsoft.com/office/powerpoint/2010/main" val="3211399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descr="athemp-britanica"/>
          <p:cNvPicPr>
            <a:picLocks noGrp="1" noChangeAspect="1" noChangeArrowheads="1"/>
          </p:cNvPicPr>
          <p:nvPr>
            <p:ph/>
          </p:nvPr>
        </p:nvPicPr>
        <p:blipFill>
          <a:blip r:embed="rId3">
            <a:extLst>
              <a:ext uri="{28A0092B-C50C-407E-A947-70E740481C1C}">
                <a14:useLocalDpi xmlns:a14="http://schemas.microsoft.com/office/drawing/2010/main"/>
              </a:ext>
            </a:extLst>
          </a:blip>
          <a:srcRect/>
          <a:stretch>
            <a:fillRect/>
          </a:stretch>
        </p:blipFill>
        <p:spPr>
          <a:xfrm>
            <a:off x="900113" y="104775"/>
            <a:ext cx="6767512" cy="6767513"/>
          </a:xfrm>
          <a:noFill/>
        </p:spPr>
      </p:pic>
    </p:spTree>
    <p:extLst>
      <p:ext uri="{BB962C8B-B14F-4D97-AF65-F5344CB8AC3E}">
        <p14:creationId xmlns:p14="http://schemas.microsoft.com/office/powerpoint/2010/main" val="1618027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2800" dirty="0"/>
              <a:t>Small </a:t>
            </a:r>
            <a:r>
              <a:rPr lang="en-GB" altLang="en-US" dirty="0"/>
              <a:t>allies and </a:t>
            </a:r>
            <a:r>
              <a:rPr lang="en-GB" altLang="en-US" sz="4800" dirty="0"/>
              <a:t>Big </a:t>
            </a:r>
            <a:r>
              <a:rPr lang="en-GB" altLang="en-US" dirty="0"/>
              <a:t>allies</a:t>
            </a:r>
          </a:p>
        </p:txBody>
      </p:sp>
      <p:sp>
        <p:nvSpPr>
          <p:cNvPr id="17411" name="Rectangle 3"/>
          <p:cNvSpPr>
            <a:spLocks noGrp="1" noChangeArrowheads="1"/>
          </p:cNvSpPr>
          <p:nvPr>
            <p:ph type="body" idx="1"/>
          </p:nvPr>
        </p:nvSpPr>
        <p:spPr/>
        <p:txBody>
          <a:bodyPr/>
          <a:lstStyle/>
          <a:p>
            <a:pPr eaLnBrk="1" hangingPunct="1">
              <a:lnSpc>
                <a:spcPct val="90000"/>
              </a:lnSpc>
            </a:pPr>
            <a:r>
              <a:rPr lang="en-GB" altLang="en-US" dirty="0"/>
              <a:t>Not all allies were dissatisfied with the Athenians but many were.</a:t>
            </a:r>
          </a:p>
          <a:p>
            <a:pPr eaLnBrk="1" hangingPunct="1">
              <a:lnSpc>
                <a:spcPct val="90000"/>
              </a:lnSpc>
            </a:pPr>
            <a:r>
              <a:rPr lang="en-GB" altLang="en-US" dirty="0"/>
              <a:t>Even so for the majority of allies revolt was never an option.</a:t>
            </a:r>
          </a:p>
          <a:p>
            <a:pPr eaLnBrk="1" hangingPunct="1">
              <a:lnSpc>
                <a:spcPct val="90000"/>
              </a:lnSpc>
            </a:pPr>
            <a:r>
              <a:rPr lang="en-GB" altLang="en-US" dirty="0"/>
              <a:t>They were too small in terms of territory and population to ever successfully repel the Athenians.  </a:t>
            </a:r>
          </a:p>
          <a:p>
            <a:pPr eaLnBrk="1" hangingPunct="1">
              <a:lnSpc>
                <a:spcPct val="90000"/>
              </a:lnSpc>
            </a:pPr>
            <a:r>
              <a:rPr lang="en-GB" altLang="en-US" dirty="0"/>
              <a:t>For the majority of allies, Athens as an overlord was an unavoidable necessity.</a:t>
            </a:r>
          </a:p>
        </p:txBody>
      </p:sp>
    </p:spTree>
    <p:extLst>
      <p:ext uri="{BB962C8B-B14F-4D97-AF65-F5344CB8AC3E}">
        <p14:creationId xmlns:p14="http://schemas.microsoft.com/office/powerpoint/2010/main" val="1985713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Old Oligarch 1.14-5</a:t>
            </a:r>
          </a:p>
        </p:txBody>
      </p:sp>
      <p:sp>
        <p:nvSpPr>
          <p:cNvPr id="19459" name="Rectangle 3"/>
          <p:cNvSpPr>
            <a:spLocks noGrp="1" noChangeArrowheads="1"/>
          </p:cNvSpPr>
          <p:nvPr>
            <p:ph type="body" idx="1"/>
          </p:nvPr>
        </p:nvSpPr>
        <p:spPr>
          <a:xfrm>
            <a:off x="457200" y="1341438"/>
            <a:ext cx="8229600" cy="5400675"/>
          </a:xfrm>
        </p:spPr>
        <p:txBody>
          <a:bodyPr/>
          <a:lstStyle/>
          <a:p>
            <a:pPr eaLnBrk="1" hangingPunct="1">
              <a:lnSpc>
                <a:spcPct val="80000"/>
              </a:lnSpc>
            </a:pPr>
            <a:r>
              <a:rPr lang="en-GB" altLang="en-US" sz="2400" dirty="0"/>
              <a:t>In regard to the allies: the Athenians sail out and lay information, as they are said to do; </a:t>
            </a:r>
            <a:r>
              <a:rPr lang="en-GB" altLang="en-US" sz="2400" b="1" dirty="0"/>
              <a:t>they hate the aristocrats </a:t>
            </a:r>
            <a:r>
              <a:rPr lang="en-GB" altLang="en-US" sz="2400" dirty="0"/>
              <a:t>inasmuch as they realize that the ruler is necessarily hated by the ruled and that </a:t>
            </a:r>
            <a:r>
              <a:rPr lang="en-GB" altLang="en-US" sz="2400" b="1" dirty="0"/>
              <a:t>if the rich and aristocratic men in the cities are strong, the rule of the people at Athens will last for a very short time</a:t>
            </a:r>
            <a:r>
              <a:rPr lang="en-GB" altLang="en-US" sz="2400" dirty="0"/>
              <a:t>. This is why they disfranchise the aristocrats, take away their money, expel and kill them, whereas they promote the interests of the lower class. The Athenian aristocrats protect their opposite numbers in the allied cities, since they realize that it will be to their advantage always to protect the finer people in the cities. [15] </a:t>
            </a:r>
            <a:r>
              <a:rPr lang="en-GB" altLang="en-US" sz="2400" b="1" dirty="0"/>
              <a:t>Someone might say that the Athenians' strength consists in the allies' ability to pay tribute-money; but the rabble thinks it more advantageous for each one of the Athenians to possess the resources of the allies and for the allies themselves to possess only enough for survival and to work without being able to plot defection. </a:t>
            </a:r>
          </a:p>
        </p:txBody>
      </p:sp>
    </p:spTree>
    <p:extLst>
      <p:ext uri="{BB962C8B-B14F-4D97-AF65-F5344CB8AC3E}">
        <p14:creationId xmlns:p14="http://schemas.microsoft.com/office/powerpoint/2010/main" val="328315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a:t>Old Oligarch 1.16-8</a:t>
            </a:r>
          </a:p>
        </p:txBody>
      </p:sp>
      <p:sp>
        <p:nvSpPr>
          <p:cNvPr id="21507" name="Rectangle 3"/>
          <p:cNvSpPr>
            <a:spLocks noGrp="1" noChangeArrowheads="1"/>
          </p:cNvSpPr>
          <p:nvPr>
            <p:ph type="body" idx="1"/>
          </p:nvPr>
        </p:nvSpPr>
        <p:spPr>
          <a:xfrm>
            <a:off x="0" y="1600200"/>
            <a:ext cx="8964613" cy="5257800"/>
          </a:xfrm>
        </p:spPr>
        <p:txBody>
          <a:bodyPr/>
          <a:lstStyle/>
          <a:p>
            <a:pPr eaLnBrk="1" hangingPunct="1">
              <a:lnSpc>
                <a:spcPct val="80000"/>
              </a:lnSpc>
            </a:pPr>
            <a:r>
              <a:rPr lang="en-GB" altLang="en-US" sz="1800" dirty="0"/>
              <a:t>Also in another point the Athenian people are thought to act ill-advisedly: </a:t>
            </a:r>
            <a:r>
              <a:rPr lang="en-GB" altLang="en-US" sz="1800" b="1" dirty="0"/>
              <a:t>they force the allies to sail to Athens for judicial proceedings. </a:t>
            </a:r>
            <a:r>
              <a:rPr lang="en-GB" altLang="en-US" sz="1800" dirty="0"/>
              <a:t>But they reason in reply that the Athenian people benefit from this. First, from the deposits at law they receive their </a:t>
            </a:r>
            <a:r>
              <a:rPr lang="en-GB" altLang="en-US" sz="1800" dirty="0" err="1"/>
              <a:t>dicastic</a:t>
            </a:r>
            <a:r>
              <a:rPr lang="en-GB" altLang="en-US" sz="1800" dirty="0"/>
              <a:t> pay through the year. Then, sitting at home without going out in ships, they manage the affairs of the allied cities; in the courts they protect the democrats and ruin their opponents. If the allies were each to hold trials locally, they would, in view of their annoyance with the Athenians, ruin those of their citizens who were the leading friends of the Athenian people. [17] In addition, the people at Athens profit in the following ways when trials involving allies are held in Athens: first, the one per-cent tax in the </a:t>
            </a:r>
            <a:r>
              <a:rPr lang="en-GB" altLang="en-US" sz="1800" dirty="0" err="1"/>
              <a:t>Peiraeus</a:t>
            </a:r>
            <a:r>
              <a:rPr lang="en-GB" altLang="en-US" sz="1800" dirty="0"/>
              <a:t> brings in more for the city; secondly, if anyone has lodgings to rent, he does better, and so does anyone who lets out on hire a team of animals or a slave; further, the heralds of the assembly do better when the allies are in town. [18] </a:t>
            </a:r>
            <a:r>
              <a:rPr lang="en-GB" altLang="en-US" sz="1800" b="1" dirty="0"/>
              <a:t>In addition, were the allies not to go away for judicial proceedings, they would honour only those of the Athenians who sail out from the city, namely generals, </a:t>
            </a:r>
            <a:r>
              <a:rPr lang="en-GB" altLang="en-US" sz="1800" b="1" dirty="0" err="1"/>
              <a:t>trierarchs</a:t>
            </a:r>
            <a:r>
              <a:rPr lang="en-GB" altLang="en-US" sz="1800" b="1" dirty="0"/>
              <a:t>, and ambassadors. As it is now, each one of the allies is compelled to flatter the Athenian populace from the realization that judicial action for anyone who comes to Athens is in the hands of none other than the populace </a:t>
            </a:r>
            <a:r>
              <a:rPr lang="en-GB" altLang="en-US" sz="1800" dirty="0"/>
              <a:t>(this indeed is the law at Athens); in the courts he is obliged to entreat whoever comes in and to grasp him by the hand. In this way the allies have become instead the slaves of the Athenian people. </a:t>
            </a:r>
          </a:p>
        </p:txBody>
      </p:sp>
    </p:spTree>
    <p:extLst>
      <p:ext uri="{BB962C8B-B14F-4D97-AF65-F5344CB8AC3E}">
        <p14:creationId xmlns:p14="http://schemas.microsoft.com/office/powerpoint/2010/main" val="1125174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Delos to Athens</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7544" y="1340768"/>
            <a:ext cx="8064896" cy="5254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3408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t>Adding insult to injury</a:t>
            </a:r>
          </a:p>
        </p:txBody>
      </p:sp>
      <p:pic>
        <p:nvPicPr>
          <p:cNvPr id="22531" name="Picture 5" descr="Parthenon1"/>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a:xfrm>
            <a:off x="251520" y="1844824"/>
            <a:ext cx="5267325" cy="4102100"/>
          </a:xfrm>
          <a:noFill/>
        </p:spPr>
      </p:pic>
      <p:sp>
        <p:nvSpPr>
          <p:cNvPr id="2" name="TextBox 1"/>
          <p:cNvSpPr txBox="1"/>
          <p:nvPr/>
        </p:nvSpPr>
        <p:spPr>
          <a:xfrm>
            <a:off x="5724128" y="620688"/>
            <a:ext cx="3240360" cy="5093702"/>
          </a:xfrm>
          <a:prstGeom prst="rect">
            <a:avLst/>
          </a:prstGeom>
          <a:noFill/>
        </p:spPr>
        <p:txBody>
          <a:bodyPr wrap="square" rtlCol="0">
            <a:spAutoFit/>
          </a:bodyPr>
          <a:lstStyle/>
          <a:p>
            <a:r>
              <a:rPr lang="en-GB" sz="2300" dirty="0"/>
              <a:t>While the Athenians were still striving for the mastery of the sea, the funds which had been collected as a common undertaking and placed at Delos, amounting to some eight thousand talents, they had transferred to Athens and give over to Pericles to guard.</a:t>
            </a:r>
            <a:endParaRPr lang="en-GB" altLang="en-US" sz="2300" b="1" dirty="0"/>
          </a:p>
          <a:p>
            <a:endParaRPr lang="en-GB" sz="2300" dirty="0"/>
          </a:p>
          <a:p>
            <a:r>
              <a:rPr lang="en-GB" sz="2300" dirty="0" err="1"/>
              <a:t>Diod</a:t>
            </a:r>
            <a:r>
              <a:rPr lang="en-GB" sz="2300" dirty="0"/>
              <a:t>. 12.38.2</a:t>
            </a:r>
          </a:p>
        </p:txBody>
      </p:sp>
    </p:spTree>
    <p:extLst>
      <p:ext uri="{BB962C8B-B14F-4D97-AF65-F5344CB8AC3E}">
        <p14:creationId xmlns:p14="http://schemas.microsoft.com/office/powerpoint/2010/main" val="2934691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pPr eaLnBrk="1" hangingPunct="1"/>
            <a:r>
              <a:rPr lang="en-US" altLang="en-US" sz="4000" dirty="0"/>
              <a:t>Estimated expenditure</a:t>
            </a:r>
            <a:br>
              <a:rPr lang="en-US" altLang="en-US" sz="4000" dirty="0"/>
            </a:br>
            <a:r>
              <a:rPr lang="en-US" altLang="en-US" sz="4000" dirty="0"/>
              <a:t>of the Parthenon</a:t>
            </a:r>
          </a:p>
        </p:txBody>
      </p:sp>
      <p:sp>
        <p:nvSpPr>
          <p:cNvPr id="23555" name="Rectangle 3"/>
          <p:cNvSpPr>
            <a:spLocks noGrp="1" noChangeArrowheads="1"/>
          </p:cNvSpPr>
          <p:nvPr>
            <p:ph type="body" idx="1"/>
          </p:nvPr>
        </p:nvSpPr>
        <p:spPr>
          <a:xfrm>
            <a:off x="467544" y="1700808"/>
            <a:ext cx="8229600" cy="4876800"/>
          </a:xfrm>
        </p:spPr>
        <p:txBody>
          <a:bodyPr>
            <a:normAutofit lnSpcReduction="10000"/>
          </a:bodyPr>
          <a:lstStyle/>
          <a:p>
            <a:r>
              <a:rPr lang="en-US" altLang="en-US" b="1" dirty="0"/>
              <a:t>Total: 469 talents</a:t>
            </a:r>
          </a:p>
          <a:p>
            <a:pPr lvl="1"/>
            <a:r>
              <a:rPr lang="en-US" altLang="en-US" sz="2400" dirty="0"/>
              <a:t>Total cost for stonework (walls, colonnade, pavement, core): 365 talents</a:t>
            </a:r>
          </a:p>
          <a:p>
            <a:pPr eaLnBrk="1" hangingPunct="1"/>
            <a:endParaRPr lang="en-US" altLang="en-US" sz="2800" dirty="0"/>
          </a:p>
          <a:p>
            <a:pPr lvl="1"/>
            <a:r>
              <a:rPr lang="en-US" altLang="en-US" sz="2400" dirty="0"/>
              <a:t>Ceiling roof and gate: 65 talents</a:t>
            </a:r>
          </a:p>
          <a:p>
            <a:pPr eaLnBrk="1" hangingPunct="1"/>
            <a:endParaRPr lang="en-US" altLang="en-US" sz="2800" dirty="0"/>
          </a:p>
          <a:p>
            <a:pPr lvl="1"/>
            <a:r>
              <a:rPr lang="en-US" altLang="en-US" sz="2400" dirty="0"/>
              <a:t>Total for pediment sculpture and </a:t>
            </a:r>
            <a:r>
              <a:rPr lang="en-US" altLang="en-US" sz="2400" dirty="0" err="1"/>
              <a:t>akroteria</a:t>
            </a:r>
            <a:r>
              <a:rPr lang="en-US" altLang="en-US" sz="2400" dirty="0"/>
              <a:t>: 17 talents</a:t>
            </a:r>
          </a:p>
          <a:p>
            <a:pPr eaLnBrk="1" hangingPunct="1"/>
            <a:endParaRPr lang="en-US" altLang="en-US" sz="2800" dirty="0"/>
          </a:p>
          <a:p>
            <a:pPr lvl="1"/>
            <a:r>
              <a:rPr lang="en-US" altLang="en-US" sz="2400" dirty="0"/>
              <a:t>Cost of the Parthenon frieze: 12 talents</a:t>
            </a:r>
          </a:p>
          <a:p>
            <a:pPr eaLnBrk="1" hangingPunct="1"/>
            <a:endParaRPr lang="en-US" altLang="en-US" sz="2800" dirty="0"/>
          </a:p>
          <a:p>
            <a:pPr lvl="1"/>
            <a:r>
              <a:rPr lang="en-US" altLang="en-US" sz="2400" dirty="0" err="1"/>
              <a:t>Metopes</a:t>
            </a:r>
            <a:r>
              <a:rPr lang="en-US" altLang="en-US" sz="2400" dirty="0"/>
              <a:t>: 10 talents</a:t>
            </a:r>
          </a:p>
          <a:p>
            <a:pPr eaLnBrk="1" hangingPunct="1"/>
            <a:endParaRPr lang="en-US" altLang="en-US" dirty="0"/>
          </a:p>
        </p:txBody>
      </p:sp>
    </p:spTree>
    <p:extLst>
      <p:ext uri="{BB962C8B-B14F-4D97-AF65-F5344CB8AC3E}">
        <p14:creationId xmlns:p14="http://schemas.microsoft.com/office/powerpoint/2010/main" val="5711727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3494</TotalTime>
  <Words>1232</Words>
  <Application>Microsoft Office PowerPoint</Application>
  <PresentationFormat>On-screen Show (4:3)</PresentationFormat>
  <Paragraphs>101</Paragraphs>
  <Slides>21</Slides>
  <Notes>21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Clarity</vt:lpstr>
      <vt:lpstr>Clah4007: Defenders, CONQUERORS, VANQUISHED</vt:lpstr>
      <vt:lpstr>Empire and the economy in the Pentekontaetia</vt:lpstr>
      <vt:lpstr>The problem of the economy</vt:lpstr>
      <vt:lpstr>What Athens needed…</vt:lpstr>
      <vt:lpstr>The need for grain</vt:lpstr>
      <vt:lpstr>Climate and Agriculture</vt:lpstr>
      <vt:lpstr>The need for grain: Athenian Actions</vt:lpstr>
      <vt:lpstr>Timber for Ships: Where?</vt:lpstr>
      <vt:lpstr>The need for timber</vt:lpstr>
      <vt:lpstr>The need for timber: Athenian Actions</vt:lpstr>
      <vt:lpstr>The Peloponnesian War and the problem of walking to battle</vt:lpstr>
      <vt:lpstr>Athens and its allies</vt:lpstr>
      <vt:lpstr>The Tribute</vt:lpstr>
      <vt:lpstr>Why leave the Delian League?</vt:lpstr>
      <vt:lpstr>PowerPoint Presentation</vt:lpstr>
      <vt:lpstr>Small allies and Big allies</vt:lpstr>
      <vt:lpstr>Old Oligarch 1.14-5</vt:lpstr>
      <vt:lpstr>Old Oligarch 1.16-8</vt:lpstr>
      <vt:lpstr>From Delos to Athens</vt:lpstr>
      <vt:lpstr>Adding insult to injury</vt:lpstr>
      <vt:lpstr>Estimated expenditure of the Parthenon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Administrator</cp:lastModifiedBy>
  <cp:revision>103</cp:revision>
  <cp:lastPrinted>2017-10-29T11:50:41Z</cp:lastPrinted>
  <dcterms:created xsi:type="dcterms:W3CDTF">2014-10-03T12:33:24Z</dcterms:created>
  <dcterms:modified xsi:type="dcterms:W3CDTF">2017-10-29T11:58:59Z</dcterms:modified>
</cp:coreProperties>
</file>