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33"/>
  </p:handoutMasterIdLst>
  <p:sldIdLst>
    <p:sldId id="258" r:id="rId2"/>
    <p:sldId id="259" r:id="rId3"/>
    <p:sldId id="289" r:id="rId4"/>
    <p:sldId id="291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95" r:id="rId15"/>
    <p:sldId id="257" r:id="rId16"/>
    <p:sldId id="260" r:id="rId17"/>
    <p:sldId id="271" r:id="rId18"/>
    <p:sldId id="275" r:id="rId19"/>
    <p:sldId id="279" r:id="rId20"/>
    <p:sldId id="283" r:id="rId21"/>
    <p:sldId id="280" r:id="rId22"/>
    <p:sldId id="281" r:id="rId23"/>
    <p:sldId id="282" r:id="rId24"/>
    <p:sldId id="284" r:id="rId25"/>
    <p:sldId id="285" r:id="rId26"/>
    <p:sldId id="276" r:id="rId27"/>
    <p:sldId id="286" r:id="rId28"/>
    <p:sldId id="292" r:id="rId29"/>
    <p:sldId id="294" r:id="rId30"/>
    <p:sldId id="287" r:id="rId31"/>
    <p:sldId id="293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967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85C09C-A6AD-4524-9503-0DAA53625E6F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5249A1-1351-476B-A318-D093C57023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9594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08500" y="1941513"/>
            <a:ext cx="4029075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08500" y="4075113"/>
            <a:ext cx="4029075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927BB-5444-41D4-9346-672506887B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30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500" y="722313"/>
            <a:ext cx="8637588" cy="762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28613" y="1941513"/>
            <a:ext cx="4027487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08500" y="1941513"/>
            <a:ext cx="402907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0DC93-DC08-4382-919E-A0EFFB99F1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81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1E913B5-A8B1-4BEA-97BD-7FBB4C412C79}" type="datetimeFigureOut">
              <a:rPr lang="en-GB" smtClean="0"/>
              <a:t>17/04/2020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58FBBB3-0561-429C-A897-E47AA6959B1D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9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3.xml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16633"/>
            <a:ext cx="8610600" cy="28803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sz="160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Judith Marshall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029200" y="1700808"/>
            <a:ext cx="2971800" cy="10668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sz="3600" dirty="0" smtClean="0">
                <a:solidFill>
                  <a:srgbClr val="FFFF66"/>
                </a:solidFill>
                <a:latin typeface="+mj-lt"/>
              </a:rPr>
              <a:t>Group Dynamics</a:t>
            </a:r>
            <a:r>
              <a:rPr lang="en-GB" sz="3600" dirty="0" smtClean="0">
                <a:latin typeface="+mj-lt"/>
              </a:rPr>
              <a:t> </a:t>
            </a:r>
          </a:p>
        </p:txBody>
      </p:sp>
      <p:pic>
        <p:nvPicPr>
          <p:cNvPr id="3077" name="Picture 16" descr="6a00e54ee0401888340115718dda08970b-800w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3870325"/>
            <a:ext cx="4495800" cy="269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18" descr="virgin_air_hostessess_showing_sexy_leg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86200"/>
            <a:ext cx="358140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268760"/>
            <a:ext cx="3586692" cy="2379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3909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2400" b="1" dirty="0" smtClean="0">
                <a:latin typeface="Calibri" pitchFamily="34" charset="0"/>
              </a:rPr>
              <a:t>What is a group</a:t>
            </a:r>
            <a:r>
              <a:rPr lang="en-GB" sz="2000" b="1" dirty="0" smtClean="0">
                <a:latin typeface="Calibri" pitchFamily="34" charset="0"/>
              </a:rPr>
              <a:t>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 err="1">
                <a:latin typeface="Calibri" pitchFamily="34" charset="0"/>
              </a:rPr>
              <a:t>Tajfel</a:t>
            </a:r>
            <a:r>
              <a:rPr lang="en-GB" sz="2000" dirty="0">
                <a:latin typeface="Calibri" pitchFamily="34" charset="0"/>
              </a:rPr>
              <a:t> (1979) - Either external or internal criteria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External = outside designations e.g. bus driver, dental </a:t>
            </a:r>
            <a:r>
              <a:rPr lang="en-GB" sz="1800" dirty="0" smtClean="0">
                <a:latin typeface="Calibri" pitchFamily="34" charset="0"/>
              </a:rPr>
              <a:t>patient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Internal </a:t>
            </a:r>
            <a:r>
              <a:rPr lang="en-GB" sz="1800" dirty="0">
                <a:latin typeface="Calibri" pitchFamily="34" charset="0"/>
              </a:rPr>
              <a:t>= group identification factors</a:t>
            </a:r>
          </a:p>
          <a:p>
            <a:pPr eaLnBrk="1" hangingPunct="1">
              <a:buFont typeface="Wingdings" pitchFamily="2" charset="2"/>
              <a:buNone/>
            </a:pPr>
            <a:endParaRPr lang="en-GB" sz="1800" i="1" dirty="0">
              <a:latin typeface="Calibri" pitchFamily="34" charset="0"/>
              <a:cs typeface="Arial" charset="0"/>
            </a:endParaRPr>
          </a:p>
        </p:txBody>
      </p:sp>
      <p:pic>
        <p:nvPicPr>
          <p:cNvPr id="4100" name="Picture 4" descr="people-working-togeth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973" y="4221088"/>
            <a:ext cx="2053643" cy="206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2099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latin typeface="Calibri" pitchFamily="34" charset="0"/>
              </a:rPr>
              <a:t>            Minimal group paradigm</a:t>
            </a:r>
            <a:endParaRPr lang="en-GB" sz="2400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040560"/>
          </a:xfrm>
        </p:spPr>
        <p:txBody>
          <a:bodyPr>
            <a:normAutofit lnSpcReduction="10000"/>
          </a:bodyPr>
          <a:lstStyle/>
          <a:p>
            <a:r>
              <a:rPr lang="en-GB" sz="2000" dirty="0" err="1">
                <a:latin typeface="Calibri" pitchFamily="34" charset="0"/>
              </a:rPr>
              <a:t>Tajfel</a:t>
            </a:r>
            <a:r>
              <a:rPr lang="en-GB" sz="2000" dirty="0">
                <a:latin typeface="Calibri" pitchFamily="34" charset="0"/>
              </a:rPr>
              <a:t>, </a:t>
            </a:r>
            <a:r>
              <a:rPr lang="en-GB" sz="2000" dirty="0" err="1">
                <a:latin typeface="Calibri" pitchFamily="34" charset="0"/>
              </a:rPr>
              <a:t>Billig</a:t>
            </a:r>
            <a:r>
              <a:rPr lang="en-GB" sz="2000" dirty="0">
                <a:latin typeface="Calibri" pitchFamily="34" charset="0"/>
              </a:rPr>
              <a:t>, Bundy and </a:t>
            </a:r>
            <a:r>
              <a:rPr lang="en-GB" sz="2000" dirty="0" err="1">
                <a:latin typeface="Calibri" pitchFamily="34" charset="0"/>
              </a:rPr>
              <a:t>Flament</a:t>
            </a:r>
            <a:r>
              <a:rPr lang="en-GB" sz="2000" dirty="0">
                <a:latin typeface="Calibri" pitchFamily="34" charset="0"/>
              </a:rPr>
              <a:t> (1971</a:t>
            </a:r>
            <a:r>
              <a:rPr lang="en-GB" sz="2000" dirty="0" smtClean="0">
                <a:latin typeface="Calibri" pitchFamily="34" charset="0"/>
              </a:rPr>
              <a:t>)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Schoolboys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Preferences for Kandinsky or Klee 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Task – to distribute money between pairs of recipients </a:t>
            </a:r>
          </a:p>
          <a:p>
            <a:pPr marL="393192" lvl="1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      identified only by </a:t>
            </a:r>
            <a:r>
              <a:rPr lang="en-GB" sz="1800" dirty="0">
                <a:latin typeface="Calibri" pitchFamily="34" charset="0"/>
              </a:rPr>
              <a:t>code number and </a:t>
            </a:r>
            <a:r>
              <a:rPr lang="en-GB" sz="1800" dirty="0" smtClean="0">
                <a:latin typeface="Calibri" pitchFamily="34" charset="0"/>
              </a:rPr>
              <a:t>art preference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Participants strongly favoured own group 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No self-interest (not a recipient)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Only criteria for group was art preference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Second task – identified only as group X and group Y members – no personal characteristics could be inferred by preferences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Robust finding – merely being categorised as a group member = ethnocentrism and competitive intergroup behaviour</a:t>
            </a:r>
            <a:endParaRPr lang="en-GB" sz="2000" dirty="0">
              <a:latin typeface="Calibri" pitchFamily="34" charset="0"/>
            </a:endParaRPr>
          </a:p>
          <a:p>
            <a:endParaRPr lang="en-GB" sz="2000" dirty="0" smtClean="0">
              <a:latin typeface="Calibri" pitchFamily="34" charset="0"/>
            </a:endParaRPr>
          </a:p>
          <a:p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836712"/>
            <a:ext cx="257175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975" y="2780928"/>
            <a:ext cx="236220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4553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165" y="2492896"/>
            <a:ext cx="8229600" cy="4047728"/>
          </a:xfrm>
        </p:spPr>
        <p:txBody>
          <a:bodyPr/>
          <a:lstStyle/>
          <a:p>
            <a:r>
              <a:rPr lang="en-GB" sz="1800" i="1" dirty="0">
                <a:latin typeface="Calibri" pitchFamily="34" charset="0"/>
                <a:cs typeface="Arial" charset="0"/>
              </a:rPr>
              <a:t>‘</a:t>
            </a:r>
            <a:r>
              <a:rPr lang="en-GB" sz="1800" dirty="0">
                <a:latin typeface="Calibri" pitchFamily="34" charset="0"/>
                <a:cs typeface="Arial" charset="0"/>
              </a:rPr>
              <a:t>A collection of two or more interacting persons who share common goals, have a stable relationship, are somehow interdependent, and perceive that they are in fact part of a group.’</a:t>
            </a:r>
            <a:endParaRPr lang="en-GB" sz="1800" dirty="0">
              <a:latin typeface="Calibri" pitchFamily="34" charset="0"/>
              <a:cs typeface="Times New Roman" pitchFamily="18" charset="0"/>
            </a:endParaRPr>
          </a:p>
          <a:p>
            <a:pPr algn="r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 </a:t>
            </a:r>
            <a:r>
              <a:rPr lang="en-GB" sz="1800" i="1" dirty="0">
                <a:latin typeface="Calibri" pitchFamily="34" charset="0"/>
                <a:cs typeface="Times New Roman" pitchFamily="18" charset="0"/>
              </a:rPr>
              <a:t>(Paulus, 1989</a:t>
            </a:r>
            <a:r>
              <a:rPr lang="en-GB" sz="1800" i="1" dirty="0" smtClean="0">
                <a:latin typeface="Calibri" pitchFamily="34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endParaRPr lang="en-GB" sz="1800" i="1" dirty="0">
              <a:latin typeface="Calibri" pitchFamily="34" charset="0"/>
              <a:cs typeface="Times New Roman" pitchFamily="18" charset="0"/>
            </a:endParaRPr>
          </a:p>
          <a:p>
            <a:r>
              <a:rPr lang="en-GB" sz="1800" i="1" dirty="0" smtClean="0">
                <a:latin typeface="Calibri" pitchFamily="34" charset="0"/>
              </a:rPr>
              <a:t> </a:t>
            </a:r>
            <a:r>
              <a:rPr lang="en-GB" sz="2000" dirty="0">
                <a:latin typeface="Calibri" pitchFamily="34" charset="0"/>
              </a:rPr>
              <a:t>Many types of group </a:t>
            </a:r>
            <a:r>
              <a:rPr lang="en-GB" sz="2000" dirty="0" smtClean="0">
                <a:latin typeface="Calibri" pitchFamily="34" charset="0"/>
              </a:rPr>
              <a:t>e.g.:</a:t>
            </a:r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Religious groups</a:t>
            </a:r>
          </a:p>
          <a:p>
            <a:pPr lvl="1"/>
            <a:r>
              <a:rPr lang="en-GB" sz="1800" dirty="0">
                <a:latin typeface="Calibri" pitchFamily="34" charset="0"/>
              </a:rPr>
              <a:t>National groups</a:t>
            </a:r>
          </a:p>
          <a:p>
            <a:pPr lvl="1"/>
            <a:r>
              <a:rPr lang="en-GB" sz="1800" dirty="0">
                <a:latin typeface="Calibri" pitchFamily="34" charset="0"/>
              </a:rPr>
              <a:t>Racial groups </a:t>
            </a:r>
          </a:p>
          <a:p>
            <a:pPr lvl="1"/>
            <a:r>
              <a:rPr lang="en-GB" sz="1800" dirty="0">
                <a:latin typeface="Calibri" pitchFamily="34" charset="0"/>
              </a:rPr>
              <a:t>Gender groups</a:t>
            </a:r>
          </a:p>
          <a:p>
            <a:pPr lvl="1"/>
            <a:r>
              <a:rPr lang="en-GB" sz="1800" dirty="0">
                <a:latin typeface="Calibri" pitchFamily="34" charset="0"/>
              </a:rPr>
              <a:t>Organisational groups</a:t>
            </a:r>
          </a:p>
          <a:p>
            <a:pPr lvl="1"/>
            <a:r>
              <a:rPr lang="en-GB" sz="1800" dirty="0">
                <a:latin typeface="Calibri" pitchFamily="34" charset="0"/>
              </a:rPr>
              <a:t>Friendship groups</a:t>
            </a:r>
          </a:p>
          <a:p>
            <a:pPr>
              <a:buNone/>
            </a:pPr>
            <a:endParaRPr lang="en-GB" sz="1800" i="1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20688"/>
            <a:ext cx="1691892" cy="1625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520" y="695144"/>
            <a:ext cx="2242718" cy="1551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25144"/>
            <a:ext cx="4320480" cy="1341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06609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271" y="773954"/>
            <a:ext cx="8229600" cy="6021288"/>
          </a:xfrm>
        </p:spPr>
        <p:txBody>
          <a:bodyPr>
            <a:normAutofit/>
          </a:bodyPr>
          <a:lstStyle/>
          <a:p>
            <a:endParaRPr lang="en-GB" sz="2000" dirty="0" smtClean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Paulus - subjective definition</a:t>
            </a:r>
          </a:p>
          <a:p>
            <a:endParaRPr lang="en-GB" sz="20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Contains no </a:t>
            </a:r>
            <a:r>
              <a:rPr lang="en-GB" sz="1800" dirty="0">
                <a:latin typeface="Calibri" pitchFamily="34" charset="0"/>
              </a:rPr>
              <a:t>objective characteristics of groups </a:t>
            </a:r>
            <a:endParaRPr lang="en-GB" sz="1800" dirty="0" smtClean="0">
              <a:latin typeface="Calibri" pitchFamily="34" charset="0"/>
            </a:endParaRPr>
          </a:p>
          <a:p>
            <a:pPr lvl="1"/>
            <a:endParaRPr lang="en-GB" sz="1800" dirty="0">
              <a:latin typeface="Calibri" pitchFamily="34" charset="0"/>
            </a:endParaRPr>
          </a:p>
          <a:p>
            <a:pPr marL="393192" lvl="1" indent="0">
              <a:buNone/>
            </a:pPr>
            <a:r>
              <a:rPr lang="en-GB" sz="1800" dirty="0" smtClean="0">
                <a:latin typeface="Calibri" pitchFamily="34" charset="0"/>
              </a:rPr>
              <a:t>     e.g</a:t>
            </a:r>
            <a:r>
              <a:rPr lang="en-GB" sz="1800" dirty="0">
                <a:latin typeface="Calibri" pitchFamily="34" charset="0"/>
              </a:rPr>
              <a:t>. common fate (</a:t>
            </a:r>
            <a:r>
              <a:rPr lang="en-GB" sz="1800" dirty="0" err="1">
                <a:latin typeface="Calibri" pitchFamily="34" charset="0"/>
              </a:rPr>
              <a:t>Lewin</a:t>
            </a:r>
            <a:r>
              <a:rPr lang="en-GB" sz="1800" dirty="0">
                <a:latin typeface="Calibri" pitchFamily="34" charset="0"/>
              </a:rPr>
              <a:t>, 1948) </a:t>
            </a:r>
            <a:r>
              <a:rPr lang="en-GB" sz="1800" dirty="0" smtClean="0">
                <a:latin typeface="Calibri" pitchFamily="34" charset="0"/>
              </a:rPr>
              <a:t>or face-to-face </a:t>
            </a:r>
            <a:r>
              <a:rPr lang="en-GB" sz="1800" dirty="0">
                <a:latin typeface="Calibri" pitchFamily="34" charset="0"/>
              </a:rPr>
              <a:t>interaction (Bales, 1950) </a:t>
            </a:r>
            <a:endParaRPr lang="en-GB" sz="1800" dirty="0" smtClean="0">
              <a:latin typeface="Calibri" pitchFamily="34" charset="0"/>
            </a:endParaRPr>
          </a:p>
          <a:p>
            <a:pPr marL="393192" lvl="1" indent="0">
              <a:buNone/>
            </a:pPr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Emphasizes common </a:t>
            </a:r>
            <a:r>
              <a:rPr lang="en-GB" sz="1800" dirty="0" smtClean="0">
                <a:latin typeface="Calibri" pitchFamily="34" charset="0"/>
              </a:rPr>
              <a:t>identity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Identification of groups recognizes that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Some people do not belong</a:t>
            </a:r>
          </a:p>
          <a:p>
            <a:pPr lvl="1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Some groups more cohesive than others</a:t>
            </a:r>
          </a:p>
          <a:p>
            <a:endParaRPr lang="en-GB" sz="2000" dirty="0">
              <a:latin typeface="Calibri" pitchFamily="34" charset="0"/>
            </a:endParaRPr>
          </a:p>
          <a:p>
            <a:endParaRPr lang="en-GB" sz="2000" dirty="0" smtClean="0">
              <a:latin typeface="Calibri" pitchFamily="34" charset="0"/>
            </a:endParaRPr>
          </a:p>
          <a:p>
            <a:endParaRPr lang="en-GB" sz="2000" dirty="0" smtClean="0">
              <a:latin typeface="Calibri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348038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4382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 smtClean="0">
                <a:latin typeface="Calibri" pitchFamily="34" charset="0"/>
              </a:rPr>
              <a:t>To be part of a group….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941513"/>
            <a:ext cx="7927975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latin typeface="Comic Sans MS" pitchFamily="66" charset="0"/>
                <a:cs typeface="Arial" charset="0"/>
              </a:rPr>
              <a:t> </a:t>
            </a:r>
            <a:endParaRPr lang="en-GB" sz="20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Interaction 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Interdependence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Relatively stable relationship persisting over a time period 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Sharing of some kind of common goal, or goals 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Structured interaction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latin typeface="Calibri" pitchFamily="34" charset="0"/>
                <a:cs typeface="Arial" charset="0"/>
              </a:rPr>
              <a:t>Recognition that they are part of a group</a:t>
            </a:r>
            <a:endParaRPr lang="en-GB" sz="20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 smtClean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80357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990600"/>
            <a:ext cx="8637588" cy="94615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 smtClean="0">
                <a:latin typeface="Calibri" pitchFamily="34" charset="0"/>
                <a:cs typeface="Arial" charset="0"/>
              </a:rPr>
              <a:t>Are all collections of people ‘groups’?</a:t>
            </a:r>
            <a:r>
              <a:rPr lang="en-GB" sz="2400" b="1" dirty="0" smtClean="0">
                <a:latin typeface="Calibri" pitchFamily="34" charset="0"/>
                <a:cs typeface="Times New Roman" pitchFamily="18" charset="0"/>
              </a:rPr>
              <a:t/>
            </a:r>
            <a:br>
              <a:rPr lang="en-GB" sz="2400" b="1" dirty="0" smtClean="0">
                <a:latin typeface="Calibri" pitchFamily="34" charset="0"/>
                <a:cs typeface="Times New Roman" pitchFamily="18" charset="0"/>
              </a:rPr>
            </a:br>
            <a:endParaRPr lang="en-GB" sz="2400" b="1" dirty="0" smtClean="0">
              <a:latin typeface="Calibri" pitchFamily="34" charset="0"/>
              <a:cs typeface="Times New Roman" pitchFamily="18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8613" y="1941513"/>
            <a:ext cx="8208962" cy="444023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 sz="2000" b="1" dirty="0" smtClean="0">
              <a:latin typeface="Comic Sans MS" pitchFamily="66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 b="1" dirty="0" smtClean="0">
                <a:latin typeface="Calibri" pitchFamily="34" charset="0"/>
                <a:cs typeface="Arial" charset="0"/>
              </a:rPr>
              <a:t>Social aggregates </a:t>
            </a:r>
            <a:r>
              <a:rPr lang="en-GB" sz="2000" dirty="0" smtClean="0">
                <a:latin typeface="Calibri" pitchFamily="34" charset="0"/>
                <a:cs typeface="Arial" charset="0"/>
              </a:rPr>
              <a:t>– collections of unrelated people</a:t>
            </a: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000" b="1" dirty="0" smtClean="0">
                <a:latin typeface="Calibri" pitchFamily="34" charset="0"/>
                <a:cs typeface="Arial" charset="0"/>
              </a:rPr>
              <a:t>Individualist</a:t>
            </a:r>
            <a:r>
              <a:rPr lang="en-GB" sz="2000" dirty="0" smtClean="0">
                <a:latin typeface="Calibri" pitchFamily="34" charset="0"/>
                <a:cs typeface="Arial" charset="0"/>
              </a:rPr>
              <a:t> tradition – we act as individuals regardless of social context</a:t>
            </a:r>
          </a:p>
          <a:p>
            <a:pPr eaLnBrk="1" hangingPunct="1">
              <a:lnSpc>
                <a:spcPct val="80000"/>
              </a:lnSpc>
            </a:pP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i="1" dirty="0" smtClean="0">
                <a:latin typeface="Calibri" pitchFamily="34" charset="0"/>
                <a:cs typeface="Arial" charset="0"/>
              </a:rPr>
              <a:t>(e.g. </a:t>
            </a:r>
            <a:r>
              <a:rPr lang="en-GB" sz="2000" i="1" dirty="0" err="1" smtClean="0">
                <a:latin typeface="Calibri" pitchFamily="34" charset="0"/>
                <a:cs typeface="Arial" charset="0"/>
              </a:rPr>
              <a:t>Latane</a:t>
            </a:r>
            <a:r>
              <a:rPr lang="en-GB" sz="2000" i="1" dirty="0" smtClean="0">
                <a:latin typeface="Calibri" pitchFamily="34" charset="0"/>
                <a:cs typeface="Arial" charset="0"/>
              </a:rPr>
              <a:t>, 1981)</a:t>
            </a:r>
            <a:endParaRPr lang="en-GB" sz="2000" i="1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i="1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2000" i="1" dirty="0" smtClean="0">
              <a:latin typeface="Calibri" pitchFamily="34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2000" b="1" dirty="0" smtClean="0">
                <a:latin typeface="Calibri" pitchFamily="34" charset="0"/>
                <a:cs typeface="Arial" charset="0"/>
              </a:rPr>
              <a:t>Collectivist</a:t>
            </a:r>
            <a:r>
              <a:rPr lang="en-GB" sz="2000" dirty="0" smtClean="0">
                <a:latin typeface="Calibri" pitchFamily="34" charset="0"/>
                <a:cs typeface="Arial" charset="0"/>
              </a:rPr>
              <a:t>  tradition – groups possess unique characteristics that shape 	      </a:t>
            </a:r>
            <a:r>
              <a:rPr lang="en-GB" sz="2000" dirty="0">
                <a:latin typeface="Calibri" pitchFamily="34" charset="0"/>
                <a:cs typeface="Arial" charset="0"/>
              </a:rPr>
              <a:t>the processes, understandings and behaviours of group members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000" dirty="0" smtClean="0">
                <a:latin typeface="Calibri" pitchFamily="34" charset="0"/>
                <a:cs typeface="Arial" charset="0"/>
              </a:rPr>
              <a:t>                            </a:t>
            </a: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i="1" dirty="0" smtClean="0">
                <a:latin typeface="Calibri" pitchFamily="34" charset="0"/>
                <a:cs typeface="Times New Roman" pitchFamily="18" charset="0"/>
              </a:rPr>
              <a:t>(e.g. </a:t>
            </a:r>
            <a:r>
              <a:rPr lang="en-GB" sz="2000" i="1" dirty="0" err="1" smtClean="0">
                <a:latin typeface="Calibri" pitchFamily="34" charset="0"/>
                <a:cs typeface="Times New Roman" pitchFamily="18" charset="0"/>
              </a:rPr>
              <a:t>Sherif</a:t>
            </a:r>
            <a:r>
              <a:rPr lang="en-GB" sz="2000" i="1" dirty="0" smtClean="0">
                <a:latin typeface="Calibri" pitchFamily="34" charset="0"/>
                <a:cs typeface="Times New Roman" pitchFamily="18" charset="0"/>
              </a:rPr>
              <a:t>, 1936, </a:t>
            </a:r>
            <a:r>
              <a:rPr lang="en-GB" sz="2000" i="1" dirty="0" err="1" smtClean="0">
                <a:latin typeface="Calibri" pitchFamily="34" charset="0"/>
                <a:cs typeface="Times New Roman" pitchFamily="18" charset="0"/>
              </a:rPr>
              <a:t>Tajfel</a:t>
            </a:r>
            <a:r>
              <a:rPr lang="en-GB" sz="2000" i="1" dirty="0" smtClean="0">
                <a:latin typeface="Calibri" pitchFamily="34" charset="0"/>
                <a:cs typeface="Times New Roman" pitchFamily="18" charset="0"/>
              </a:rPr>
              <a:t> and Turner, 1979, </a:t>
            </a:r>
            <a:r>
              <a:rPr lang="en-GB" sz="2000" i="1" dirty="0" err="1" smtClean="0">
                <a:latin typeface="Calibri" pitchFamily="34" charset="0"/>
                <a:cs typeface="Times New Roman" pitchFamily="18" charset="0"/>
              </a:rPr>
              <a:t>Abrams</a:t>
            </a:r>
            <a:r>
              <a:rPr lang="en-GB" sz="2000" i="1" dirty="0" smtClean="0">
                <a:latin typeface="Calibri" pitchFamily="34" charset="0"/>
                <a:cs typeface="Times New Roman" pitchFamily="18" charset="0"/>
              </a:rPr>
              <a:t> and Hogg, 2004)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i="1" dirty="0" smtClean="0">
              <a:latin typeface="Calibri" pitchFamily="34" charset="0"/>
              <a:cs typeface="Times New Roman" pitchFamily="18" charset="0"/>
            </a:endParaRP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 smtClean="0">
                <a:latin typeface="Comic Sans MS" pitchFamily="66" charset="0"/>
                <a:cs typeface="Times New Roman" pitchFamily="18" charset="0"/>
              </a:rPr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2616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/>
          <a:lstStyle/>
          <a:p>
            <a:r>
              <a:rPr lang="en-GB" sz="2000" b="1" dirty="0" smtClean="0">
                <a:latin typeface="Calibri" pitchFamily="34" charset="0"/>
              </a:rPr>
              <a:t>Sociobiological perspective </a:t>
            </a:r>
            <a:r>
              <a:rPr lang="en-GB" sz="2000" dirty="0" smtClean="0">
                <a:latin typeface="Calibri" pitchFamily="34" charset="0"/>
              </a:rPr>
              <a:t>(e.g. </a:t>
            </a:r>
            <a:r>
              <a:rPr lang="en-GB" sz="2000" dirty="0" err="1" smtClean="0">
                <a:latin typeface="Calibri" pitchFamily="34" charset="0"/>
              </a:rPr>
              <a:t>Bowlby</a:t>
            </a:r>
            <a:r>
              <a:rPr lang="en-GB" sz="2000" dirty="0" smtClean="0">
                <a:latin typeface="Calibri" pitchFamily="34" charset="0"/>
              </a:rPr>
              <a:t>)</a:t>
            </a:r>
          </a:p>
          <a:p>
            <a:endParaRPr lang="en-GB" sz="20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Adaptive value of forming groups</a:t>
            </a:r>
          </a:p>
          <a:p>
            <a:pPr lvl="4"/>
            <a:r>
              <a:rPr lang="en-GB" sz="1800" dirty="0">
                <a:latin typeface="Calibri" pitchFamily="34" charset="0"/>
              </a:rPr>
              <a:t>Protection</a:t>
            </a:r>
          </a:p>
          <a:p>
            <a:pPr lvl="4"/>
            <a:r>
              <a:rPr lang="en-GB" sz="1800" dirty="0" smtClean="0">
                <a:latin typeface="Calibri" pitchFamily="34" charset="0"/>
              </a:rPr>
              <a:t>Cooperation</a:t>
            </a:r>
          </a:p>
          <a:p>
            <a:pPr lvl="4"/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>
                <a:latin typeface="Calibri" pitchFamily="34" charset="0"/>
              </a:rPr>
              <a:t>The need to belong – innate and universal (</a:t>
            </a:r>
            <a:r>
              <a:rPr lang="en-GB" sz="1800" dirty="0" err="1" smtClean="0">
                <a:latin typeface="Calibri" pitchFamily="34" charset="0"/>
              </a:rPr>
              <a:t>Baumeister</a:t>
            </a:r>
            <a:r>
              <a:rPr lang="en-GB" sz="1800" dirty="0" smtClean="0">
                <a:latin typeface="Calibri" pitchFamily="34" charset="0"/>
              </a:rPr>
              <a:t> and </a:t>
            </a:r>
            <a:r>
              <a:rPr lang="en-GB" sz="1800" dirty="0">
                <a:latin typeface="Calibri" pitchFamily="34" charset="0"/>
              </a:rPr>
              <a:t>Leary, 1995)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2000" b="1" dirty="0" smtClean="0">
                <a:latin typeface="Calibri" pitchFamily="34" charset="0"/>
              </a:rPr>
              <a:t>Cognitive perspective</a:t>
            </a:r>
          </a:p>
          <a:p>
            <a:endParaRPr lang="en-GB" sz="20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 e.g. social comparison theory</a:t>
            </a:r>
          </a:p>
          <a:p>
            <a:pPr lvl="4"/>
            <a:r>
              <a:rPr lang="en-GB" sz="1800" dirty="0" smtClean="0">
                <a:latin typeface="Calibri" pitchFamily="34" charset="0"/>
              </a:rPr>
              <a:t>The need to hold accurate views of the world</a:t>
            </a:r>
          </a:p>
          <a:p>
            <a:pPr lvl="4"/>
            <a:r>
              <a:rPr lang="en-GB" sz="1800" dirty="0" smtClean="0">
                <a:latin typeface="Calibri" pitchFamily="34" charset="0"/>
              </a:rPr>
              <a:t>Belief with no basis in physical reality (e.g. preferences) 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5708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6048672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Social Identity Theory (Tajfel, 1979; Tajfel and Turner, 1986</a:t>
            </a: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Personal identity – qualities and characteristics which are strictly individual</a:t>
            </a:r>
          </a:p>
          <a:p>
            <a:pPr marL="274320" lvl="1" indent="0">
              <a:lnSpc>
                <a:spcPct val="80000"/>
              </a:lnSpc>
              <a:buNone/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Social identity -  that part of the individual’s self-concept which derives from: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 - his/her knowledge of his/her membership of a social group (or groups)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	 - the value and emotional significance of that membership</a:t>
            </a:r>
            <a:b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</a:b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Our self-concept partly depends on how we evaluate the ingroup relative to other groups</a:t>
            </a:r>
          </a:p>
          <a:p>
            <a:pPr lvl="1">
              <a:lnSpc>
                <a:spcPct val="80000"/>
              </a:lnSpc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1900" dirty="0">
                <a:latin typeface="+mj-lt"/>
                <a:ea typeface="Tahoma" pitchFamily="34" charset="0"/>
                <a:cs typeface="Tahoma" pitchFamily="34" charset="0"/>
              </a:rPr>
              <a:t>The self as a group member - may result in multiple selves </a:t>
            </a:r>
            <a:endParaRPr lang="en-GB" sz="1900" dirty="0" smtClean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endParaRPr lang="en-GB" sz="1900" dirty="0" smtClean="0">
              <a:latin typeface="+mj-lt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80000"/>
              </a:lnSpc>
            </a:pPr>
            <a:endParaRPr lang="en-GB" sz="1900" dirty="0">
              <a:latin typeface="+mj-lt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+mj-lt"/>
              </a:rPr>
              <a:t>Social Categorization Theory (Turner, 1984</a:t>
            </a:r>
            <a:r>
              <a:rPr lang="en-GB" sz="2000" dirty="0" smtClean="0">
                <a:latin typeface="Calibri" pitchFamily="34" charset="0"/>
              </a:rPr>
              <a:t>) – size of groups/categories</a:t>
            </a:r>
            <a:endParaRPr lang="en-GB" sz="2000" dirty="0">
              <a:latin typeface="Calibri" pitchFamily="34" charset="0"/>
            </a:endParaRPr>
          </a:p>
          <a:p>
            <a:endParaRPr lang="en-GB" sz="2000" dirty="0" smtClean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 </a:t>
            </a:r>
            <a:r>
              <a:rPr lang="en-GB" sz="1900" dirty="0" smtClean="0">
                <a:latin typeface="Calibri" pitchFamily="34" charset="0"/>
              </a:rPr>
              <a:t>Utilitarian perspective </a:t>
            </a:r>
          </a:p>
          <a:p>
            <a:endParaRPr lang="en-GB" sz="1900" dirty="0">
              <a:latin typeface="Calibri" pitchFamily="34" charset="0"/>
            </a:endParaRPr>
          </a:p>
          <a:p>
            <a:pPr lvl="1"/>
            <a:r>
              <a:rPr lang="en-GB" sz="1900" dirty="0" smtClean="0">
                <a:latin typeface="Calibri" pitchFamily="34" charset="0"/>
              </a:rPr>
              <a:t>e.g. Social Exchange Theory (</a:t>
            </a:r>
            <a:r>
              <a:rPr lang="en-GB" sz="1900" dirty="0" err="1" smtClean="0">
                <a:latin typeface="Calibri" pitchFamily="34" charset="0"/>
              </a:rPr>
              <a:t>Thibaut</a:t>
            </a:r>
            <a:r>
              <a:rPr lang="en-GB" sz="1900" dirty="0" smtClean="0">
                <a:latin typeface="Calibri" pitchFamily="34" charset="0"/>
              </a:rPr>
              <a:t> and Kelley, 1959) </a:t>
            </a:r>
          </a:p>
          <a:p>
            <a:endParaRPr lang="en-GB" sz="19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 smtClean="0">
                <a:latin typeface="Calibri" pitchFamily="34" charset="0"/>
              </a:rPr>
              <a:t>     Also applies to group relationships/interactions</a:t>
            </a:r>
          </a:p>
          <a:p>
            <a:pPr marL="0" indent="0">
              <a:buNone/>
            </a:pPr>
            <a:endParaRPr lang="en-GB" sz="1900" dirty="0" smtClean="0">
              <a:latin typeface="Calibri" pitchFamily="34" charset="0"/>
            </a:endParaRPr>
          </a:p>
          <a:p>
            <a:pPr lvl="1"/>
            <a:r>
              <a:rPr lang="en-GB" sz="1900" dirty="0" smtClean="0">
                <a:latin typeface="Calibri" pitchFamily="34" charset="0"/>
              </a:rPr>
              <a:t>Social relations – fulfilment of own needs	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Benefits </a:t>
            </a:r>
            <a:r>
              <a:rPr lang="en-GB" sz="1900" smtClean="0">
                <a:latin typeface="Calibri" pitchFamily="34" charset="0"/>
              </a:rPr>
              <a:t>must outweigh costs </a:t>
            </a:r>
            <a:endParaRPr lang="en-GB" sz="1900" dirty="0" smtClean="0">
              <a:latin typeface="Calibri" pitchFamily="34" charset="0"/>
            </a:endParaRPr>
          </a:p>
          <a:p>
            <a:pPr lvl="1"/>
            <a:r>
              <a:rPr lang="en-GB" sz="1900" dirty="0" smtClean="0">
                <a:latin typeface="Calibri" pitchFamily="34" charset="0"/>
              </a:rPr>
              <a:t>Opportunities for alternatives – e.g. chances of becoming a member of a more desirable </a:t>
            </a:r>
            <a:r>
              <a:rPr lang="en-GB" sz="1800" dirty="0" smtClean="0">
                <a:latin typeface="Calibri" pitchFamily="34" charset="0"/>
              </a:rPr>
              <a:t>group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9056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836712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 smtClean="0">
                <a:latin typeface="Calibri" pitchFamily="34" charset="0"/>
              </a:rPr>
              <a:t>Entitativity</a:t>
            </a:r>
            <a:endParaRPr lang="en-GB" sz="2000" dirty="0" smtClean="0">
              <a:latin typeface="Calibri" pitchFamily="34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684025"/>
            <a:ext cx="4027487" cy="4114800"/>
          </a:xfrm>
        </p:spPr>
        <p:txBody>
          <a:bodyPr/>
          <a:lstStyle/>
          <a:p>
            <a:r>
              <a:rPr lang="en-GB" sz="2000" dirty="0">
                <a:latin typeface="Calibri" pitchFamily="34" charset="0"/>
              </a:rPr>
              <a:t>Campbell (1958</a:t>
            </a:r>
            <a:r>
              <a:rPr lang="en-GB" sz="2000" dirty="0" smtClean="0">
                <a:latin typeface="Calibri" pitchFamily="34" charset="0"/>
              </a:rPr>
              <a:t>)</a:t>
            </a:r>
          </a:p>
          <a:p>
            <a:endParaRPr lang="en-GB" sz="2000" dirty="0" smtClean="0"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2000" dirty="0" smtClean="0">
                <a:latin typeface="Calibri" pitchFamily="34" charset="0"/>
                <a:cs typeface="Arial" charset="0"/>
              </a:rPr>
              <a:t>Property of a group that marks it as a coherent and bounded social entity in its own right </a:t>
            </a:r>
          </a:p>
          <a:p>
            <a:pPr eaLnBrk="1" hangingPunct="1"/>
            <a:endParaRPr lang="en-GB" sz="2000" dirty="0" smtClean="0"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2000" dirty="0" smtClean="0">
                <a:latin typeface="Calibri" pitchFamily="34" charset="0"/>
                <a:cs typeface="Arial" charset="0"/>
              </a:rPr>
              <a:t>Groups differ in entitativity                  </a:t>
            </a:r>
            <a:r>
              <a:rPr lang="en-GB" sz="2000" i="1" dirty="0" smtClean="0">
                <a:latin typeface="Calibri" pitchFamily="34" charset="0"/>
                <a:cs typeface="Arial" charset="0"/>
              </a:rPr>
              <a:t>(e.g. </a:t>
            </a:r>
            <a:r>
              <a:rPr lang="en-GB" sz="2000" i="1" dirty="0" err="1" smtClean="0">
                <a:latin typeface="Calibri" pitchFamily="34" charset="0"/>
                <a:cs typeface="Arial" charset="0"/>
              </a:rPr>
              <a:t>Lickel</a:t>
            </a:r>
            <a:r>
              <a:rPr lang="en-GB" sz="2000" i="1" dirty="0" smtClean="0">
                <a:latin typeface="Calibri" pitchFamily="34" charset="0"/>
                <a:cs typeface="Arial" charset="0"/>
              </a:rPr>
              <a:t> et al, 2000)</a:t>
            </a:r>
          </a:p>
          <a:p>
            <a:pPr eaLnBrk="1" hangingPunct="1"/>
            <a:endParaRPr lang="en-GB" sz="2000" i="1" dirty="0" smtClean="0">
              <a:latin typeface="Calibri" pitchFamily="34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000" dirty="0" smtClean="0">
                <a:latin typeface="Calibri" pitchFamily="34" charset="0"/>
                <a:cs typeface="Times New Roman" pitchFamily="18" charset="0"/>
              </a:rPr>
              <a:t>	e.g. g</a:t>
            </a:r>
            <a:r>
              <a:rPr lang="en-GB" sz="2000" dirty="0" smtClean="0">
                <a:latin typeface="Calibri" pitchFamily="34" charset="0"/>
                <a:cs typeface="Arial" charset="0"/>
              </a:rPr>
              <a:t>roup size, beliefs, practices </a:t>
            </a:r>
            <a:endParaRPr lang="en-GB" sz="20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sz="18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sz="1800" dirty="0" smtClean="0">
              <a:latin typeface="Comic Sans MS" pitchFamily="66" charset="0"/>
            </a:endParaRPr>
          </a:p>
        </p:txBody>
      </p:sp>
      <p:pic>
        <p:nvPicPr>
          <p:cNvPr id="7172" name="Picture 9" descr="GD7562792@MEN-syndication-pi-6386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12160" y="836712"/>
            <a:ext cx="2946102" cy="196910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3" name="Picture 12" descr="african-childrens-choir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2852936"/>
            <a:ext cx="3024634" cy="18487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4" name="Picture 15" descr="StockBroker-MosNew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797152"/>
            <a:ext cx="2946102" cy="1967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457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>
            <a:normAutofit lnSpcReduction="10000"/>
          </a:bodyPr>
          <a:lstStyle/>
          <a:p>
            <a:r>
              <a:rPr lang="en-GB" sz="2000" dirty="0" err="1" smtClean="0">
                <a:latin typeface="Calibri" pitchFamily="34" charset="0"/>
              </a:rPr>
              <a:t>Lickel</a:t>
            </a:r>
            <a:r>
              <a:rPr lang="en-GB" sz="2000" dirty="0">
                <a:latin typeface="Calibri" pitchFamily="34" charset="0"/>
              </a:rPr>
              <a:t> </a:t>
            </a:r>
            <a:r>
              <a:rPr lang="en-GB" sz="2000" dirty="0" smtClean="0">
                <a:latin typeface="Calibri" pitchFamily="34" charset="0"/>
              </a:rPr>
              <a:t>et al (2000)</a:t>
            </a:r>
          </a:p>
          <a:p>
            <a:endParaRPr lang="en-GB" sz="12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40 groups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Members of a jury, people waiting at a bus stop, family members, black people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8 dimensions:</a:t>
            </a:r>
          </a:p>
          <a:p>
            <a:pPr lvl="1"/>
            <a:endParaRPr lang="en-GB" sz="1800" dirty="0" smtClean="0">
              <a:latin typeface="Calibri" pitchFamily="34" charset="0"/>
            </a:endParaRPr>
          </a:p>
          <a:p>
            <a:pPr lvl="2"/>
            <a:r>
              <a:rPr lang="en-GB" sz="1600" dirty="0">
                <a:latin typeface="Calibri" pitchFamily="34" charset="0"/>
              </a:rPr>
              <a:t>Degree of interaction among members</a:t>
            </a:r>
          </a:p>
          <a:p>
            <a:pPr lvl="2"/>
            <a:r>
              <a:rPr lang="en-GB" sz="1600" dirty="0">
                <a:latin typeface="Calibri" pitchFamily="34" charset="0"/>
              </a:rPr>
              <a:t>Importance of group members to each other</a:t>
            </a:r>
          </a:p>
          <a:p>
            <a:pPr lvl="2"/>
            <a:r>
              <a:rPr lang="en-GB" sz="1600" dirty="0">
                <a:latin typeface="Calibri" pitchFamily="34" charset="0"/>
              </a:rPr>
              <a:t>Common goals for group members</a:t>
            </a:r>
            <a:endParaRPr lang="en-GB" sz="1600" dirty="0" smtClean="0">
              <a:latin typeface="Calibri" pitchFamily="34" charset="0"/>
            </a:endParaRPr>
          </a:p>
          <a:p>
            <a:pPr lvl="2"/>
            <a:r>
              <a:rPr lang="en-GB" sz="1600" dirty="0" smtClean="0">
                <a:latin typeface="Calibri" pitchFamily="34" charset="0"/>
              </a:rPr>
              <a:t>Common outcomes</a:t>
            </a:r>
            <a:endParaRPr lang="en-GB" sz="1600" dirty="0">
              <a:latin typeface="Calibri" pitchFamily="34" charset="0"/>
            </a:endParaRPr>
          </a:p>
          <a:p>
            <a:pPr lvl="2"/>
            <a:r>
              <a:rPr lang="en-GB" sz="1600" dirty="0">
                <a:latin typeface="Calibri" pitchFamily="34" charset="0"/>
              </a:rPr>
              <a:t>Similarity among group members</a:t>
            </a:r>
          </a:p>
          <a:p>
            <a:pPr lvl="2"/>
            <a:r>
              <a:rPr lang="en-GB" sz="1600" dirty="0">
                <a:latin typeface="Calibri" pitchFamily="34" charset="0"/>
              </a:rPr>
              <a:t>Duration</a:t>
            </a:r>
          </a:p>
          <a:p>
            <a:pPr lvl="2"/>
            <a:r>
              <a:rPr lang="en-GB" sz="1600" dirty="0">
                <a:latin typeface="Calibri" pitchFamily="34" charset="0"/>
              </a:rPr>
              <a:t>Permeability (ease of joining/leaving)</a:t>
            </a:r>
          </a:p>
          <a:p>
            <a:pPr lvl="2"/>
            <a:r>
              <a:rPr lang="en-GB" sz="1600" dirty="0" smtClean="0">
                <a:latin typeface="Calibri" pitchFamily="34" charset="0"/>
              </a:rPr>
              <a:t>Size</a:t>
            </a:r>
          </a:p>
          <a:p>
            <a:pPr lvl="2"/>
            <a:endParaRPr lang="en-GB" sz="1600" dirty="0">
              <a:latin typeface="Calibri" pitchFamily="34" charset="0"/>
            </a:endParaRPr>
          </a:p>
          <a:p>
            <a:pPr lvl="1"/>
            <a:r>
              <a:rPr lang="en-GB" sz="1900" dirty="0">
                <a:latin typeface="Calibri" pitchFamily="34" charset="0"/>
              </a:rPr>
              <a:t>Entitativity</a:t>
            </a:r>
          </a:p>
          <a:p>
            <a:pPr lvl="1"/>
            <a:endParaRPr lang="en-GB" sz="18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Sorting task according to own criteria</a:t>
            </a:r>
            <a:endParaRPr lang="en-GB" sz="1800" dirty="0">
              <a:latin typeface="Calibri" pitchFamily="34" charset="0"/>
            </a:endParaRPr>
          </a:p>
          <a:p>
            <a:pPr lvl="1"/>
            <a:endParaRPr lang="en-GB" sz="12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Some groups consistently sorted into the same categories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Groups in same category rated similarly on the eight dimensions</a:t>
            </a:r>
          </a:p>
          <a:p>
            <a:pPr lvl="2"/>
            <a:endParaRPr lang="en-GB" sz="1500" dirty="0" smtClean="0">
              <a:latin typeface="Calibri" pitchFamily="34" charset="0"/>
            </a:endParaRP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6788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/>
          </a:bodyPr>
          <a:lstStyle/>
          <a:p>
            <a:pPr algn="ctr"/>
            <a:r>
              <a:rPr lang="en-GB" sz="1800" dirty="0" smtClean="0"/>
              <a:t>Type of group (examples)</a:t>
            </a:r>
            <a:endParaRPr lang="en-GB" sz="1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098481"/>
              </p:ext>
            </p:extLst>
          </p:nvPr>
        </p:nvGraphicFramePr>
        <p:xfrm>
          <a:off x="467544" y="1484784"/>
          <a:ext cx="8229600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592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Intimacy group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Task group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Social category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Loose association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Degree of interaction among members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 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Moderate/High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Importance of group members to each other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Moderate/High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Common goals for group members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Moderate/High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Common outcomes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Moderate/High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Similarity among group members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Duration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Long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Long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Short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Permeability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Size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Small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Small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Large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latin typeface="Calibri" pitchFamily="34" charset="0"/>
                        </a:rPr>
                        <a:t>Entitativity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High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Moderate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>
                          <a:latin typeface="Calibri" pitchFamily="34" charset="0"/>
                        </a:rPr>
                        <a:t>Low</a:t>
                      </a:r>
                      <a:endParaRPr lang="en-GB" sz="1400" dirty="0">
                        <a:latin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20272" y="6363622"/>
            <a:ext cx="16870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smtClean="0">
                <a:latin typeface="Calibri" pitchFamily="34" charset="0"/>
              </a:rPr>
              <a:t>(</a:t>
            </a:r>
            <a:r>
              <a:rPr lang="en-GB" sz="1600" i="1" dirty="0" err="1" smtClean="0">
                <a:latin typeface="Calibri" pitchFamily="34" charset="0"/>
              </a:rPr>
              <a:t>Lickel</a:t>
            </a:r>
            <a:r>
              <a:rPr lang="en-GB" sz="1600" i="1" dirty="0" smtClean="0">
                <a:latin typeface="Calibri" pitchFamily="34" charset="0"/>
              </a:rPr>
              <a:t> et al, 2000)</a:t>
            </a:r>
            <a:endParaRPr lang="en-GB" sz="1600" i="1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1245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904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Entitativity</a:t>
            </a:r>
          </a:p>
          <a:p>
            <a:endParaRPr lang="en-GB" sz="12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Single most important predictor = Interaction among group members</a:t>
            </a:r>
          </a:p>
          <a:p>
            <a:endParaRPr lang="en-GB" sz="12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Positive </a:t>
            </a:r>
            <a:r>
              <a:rPr lang="en-GB" sz="1800" dirty="0" smtClean="0">
                <a:latin typeface="Calibri" pitchFamily="34" charset="0"/>
              </a:rPr>
              <a:t>correlation between entitativity and:</a:t>
            </a:r>
          </a:p>
          <a:p>
            <a:pPr marL="640080" lvl="2" indent="0">
              <a:buNone/>
            </a:pPr>
            <a:r>
              <a:rPr lang="en-GB" sz="1800" dirty="0" smtClean="0">
                <a:latin typeface="Calibri" pitchFamily="34" charset="0"/>
              </a:rPr>
              <a:t>Importance of group members</a:t>
            </a:r>
            <a:endParaRPr lang="en-GB" sz="1800" dirty="0">
              <a:latin typeface="Calibri" pitchFamily="34" charset="0"/>
            </a:endParaRP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Common goals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Common outcomes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Group member similarity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Duration</a:t>
            </a:r>
          </a:p>
          <a:p>
            <a:endParaRPr lang="en-GB" sz="1200" dirty="0" smtClean="0">
              <a:latin typeface="Calibri" pitchFamily="34" charset="0"/>
            </a:endParaRPr>
          </a:p>
          <a:p>
            <a:pPr marL="0" indent="-365760">
              <a:buNone/>
            </a:pPr>
            <a:r>
              <a:rPr lang="en-GB" sz="1800" dirty="0" smtClean="0">
                <a:latin typeface="Calibri" pitchFamily="34" charset="0"/>
              </a:rPr>
              <a:t>Link to common </a:t>
            </a:r>
            <a:r>
              <a:rPr lang="en-GB" sz="1800" dirty="0">
                <a:latin typeface="Calibri" pitchFamily="34" charset="0"/>
              </a:rPr>
              <a:t>fate (</a:t>
            </a:r>
            <a:r>
              <a:rPr lang="en-GB" sz="1800" dirty="0" err="1">
                <a:latin typeface="Calibri" pitchFamily="34" charset="0"/>
              </a:rPr>
              <a:t>Lewin</a:t>
            </a:r>
            <a:r>
              <a:rPr lang="en-GB" sz="1800" dirty="0">
                <a:latin typeface="Calibri" pitchFamily="34" charset="0"/>
              </a:rPr>
              <a:t>, 1948</a:t>
            </a:r>
            <a:r>
              <a:rPr lang="en-GB" sz="1800" dirty="0" smtClean="0">
                <a:latin typeface="Calibri" pitchFamily="34" charset="0"/>
              </a:rPr>
              <a:t>); face-to-face </a:t>
            </a:r>
            <a:r>
              <a:rPr lang="en-GB" sz="1800" dirty="0">
                <a:latin typeface="Calibri" pitchFamily="34" charset="0"/>
              </a:rPr>
              <a:t>interaction (Bales, 1950) </a:t>
            </a:r>
            <a:r>
              <a:rPr lang="en-GB" sz="1800" dirty="0" smtClean="0">
                <a:latin typeface="Calibri" pitchFamily="34" charset="0"/>
              </a:rPr>
              <a:t>)</a:t>
            </a:r>
            <a:endParaRPr lang="en-GB" sz="1800" dirty="0">
              <a:latin typeface="Calibri" pitchFamily="34" charset="0"/>
            </a:endParaRPr>
          </a:p>
          <a:p>
            <a:pPr marL="0" indent="0">
              <a:buNone/>
            </a:pPr>
            <a:endParaRPr lang="en-GB" sz="12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Weak negative correlation: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Group size</a:t>
            </a:r>
          </a:p>
          <a:p>
            <a:pPr marL="640080" lvl="2" indent="0">
              <a:buNone/>
            </a:pPr>
            <a:r>
              <a:rPr lang="en-GB" sz="1800" dirty="0">
                <a:latin typeface="Calibri" pitchFamily="34" charset="0"/>
              </a:rPr>
              <a:t>Permeability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Johnson et al (2006) – Different group types – different functions for members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	</a:t>
            </a:r>
            <a:r>
              <a:rPr lang="en-GB" sz="1800" dirty="0" smtClean="0">
                <a:latin typeface="Calibri" pitchFamily="34" charset="0"/>
              </a:rPr>
              <a:t>e.g. affiliation (need to belong), achievement-based needs</a:t>
            </a: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and;</a:t>
            </a:r>
          </a:p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	social identity </a:t>
            </a:r>
            <a:r>
              <a:rPr lang="en-GB" sz="1800" dirty="0" smtClean="0">
                <a:latin typeface="+mj-lt"/>
              </a:rPr>
              <a:t>(</a:t>
            </a:r>
            <a:r>
              <a:rPr lang="en-GB" sz="1800" dirty="0">
                <a:latin typeface="+mj-lt"/>
              </a:rPr>
              <a:t>Hogg et al., 2007) </a:t>
            </a:r>
            <a:endParaRPr lang="en-GB" sz="1800" dirty="0" smtClean="0">
              <a:latin typeface="+mj-lt"/>
            </a:endParaRPr>
          </a:p>
          <a:p>
            <a:pPr marL="640080" lvl="2" indent="0">
              <a:buNone/>
            </a:pPr>
            <a:endParaRPr lang="en-GB" sz="1800" dirty="0" smtClean="0">
              <a:latin typeface="Calibri" pitchFamily="34" charset="0"/>
            </a:endParaRPr>
          </a:p>
          <a:p>
            <a:pPr marL="640080" lvl="2" indent="0">
              <a:buNone/>
            </a:pPr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1945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</a:p>
          <a:p>
            <a:pPr marL="0" indent="0" algn="ctr">
              <a:buNone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10  MINUTES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3492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latin typeface="Calibri" pitchFamily="34" charset="0"/>
              </a:rPr>
              <a:t>Levels of Analysis</a:t>
            </a:r>
            <a:endParaRPr lang="en-GB" sz="2400" b="1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Calibri" pitchFamily="34" charset="0"/>
              </a:rPr>
              <a:t>Individual level</a:t>
            </a:r>
          </a:p>
          <a:p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Individual awareness of own and others’ group membership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Group/Interpersonal level</a:t>
            </a:r>
          </a:p>
          <a:p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Similarity of behaviour that is not due to individual personalities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Wider context </a:t>
            </a:r>
          </a:p>
          <a:p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Behaviours only shown due to the current social context (e.g. at a football match, a music concert, at work, school etc…)</a:t>
            </a:r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9175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/>
              <a:t>Individual level of analysis</a:t>
            </a:r>
            <a:endParaRPr lang="en-GB" sz="2400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b="1" dirty="0" smtClean="0">
                <a:latin typeface="Calibri" pitchFamily="34" charset="0"/>
              </a:rPr>
              <a:t>Group socialization </a:t>
            </a:r>
            <a:r>
              <a:rPr lang="en-GB" sz="2000" dirty="0" smtClean="0">
                <a:latin typeface="Calibri" pitchFamily="34" charset="0"/>
              </a:rPr>
              <a:t>– efforts of existing members to assimilate new members to group norms and practices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Moreland and Levine (1982) - 5 stages of group membership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Investigation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Socialization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Maintenance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Re-socialisation (level of dissatisfaction with group leading to exit)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Remembrance (evaluation by ex-member and group)</a:t>
            </a:r>
          </a:p>
          <a:p>
            <a:pPr marL="393192" lvl="1" indent="0">
              <a:buNone/>
            </a:pPr>
            <a:endParaRPr lang="en-GB" sz="18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Stages - differences in degree of group commitment</a:t>
            </a:r>
            <a:endParaRPr lang="en-GB" sz="1800" dirty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Movement between stages involves role transition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Role transitions – mutual evaluation (individual and group)</a:t>
            </a:r>
          </a:p>
          <a:p>
            <a:pPr marL="393192" lvl="1" indent="0">
              <a:buNone/>
            </a:pPr>
            <a:r>
              <a:rPr lang="en-GB" sz="1800" dirty="0">
                <a:latin typeface="Calibri" pitchFamily="34" charset="0"/>
              </a:rPr>
              <a:t>	</a:t>
            </a:r>
            <a:r>
              <a:rPr lang="en-GB" sz="1800" dirty="0" smtClean="0">
                <a:latin typeface="Calibri" pitchFamily="34" charset="0"/>
              </a:rPr>
              <a:t>	         [Link to cost-benefit models]</a:t>
            </a:r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673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1" dirty="0">
                <a:latin typeface="Calibri" pitchFamily="34" charset="0"/>
              </a:rPr>
              <a:t>Group level of analysis</a:t>
            </a:r>
            <a:r>
              <a:rPr lang="en-GB" sz="2400" dirty="0">
                <a:latin typeface="Calibri" pitchFamily="34" charset="0"/>
              </a:rPr>
              <a:t/>
            </a:r>
            <a:br>
              <a:rPr lang="en-GB" sz="2400" dirty="0">
                <a:latin typeface="Calibri" pitchFamily="34" charset="0"/>
              </a:rPr>
            </a:b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100" b="1" dirty="0">
                <a:latin typeface="Calibri" pitchFamily="34" charset="0"/>
              </a:rPr>
              <a:t>Group </a:t>
            </a:r>
            <a:r>
              <a:rPr lang="en-GB" sz="2100" b="1" dirty="0" smtClean="0">
                <a:latin typeface="Calibri" pitchFamily="34" charset="0"/>
              </a:rPr>
              <a:t>development</a:t>
            </a:r>
          </a:p>
          <a:p>
            <a:pPr marL="0" indent="0">
              <a:buNone/>
            </a:pPr>
            <a:endParaRPr lang="en-GB" sz="2100" b="1" dirty="0">
              <a:latin typeface="Calibri" pitchFamily="34" charset="0"/>
            </a:endParaRPr>
          </a:p>
          <a:p>
            <a:r>
              <a:rPr lang="en-GB" sz="2100" dirty="0" smtClean="0">
                <a:latin typeface="Calibri" pitchFamily="34" charset="0"/>
              </a:rPr>
              <a:t>Challenges and goals of groups change over time</a:t>
            </a:r>
          </a:p>
          <a:p>
            <a:endParaRPr lang="en-GB" sz="2100" dirty="0">
              <a:latin typeface="Calibri" pitchFamily="34" charset="0"/>
            </a:endParaRPr>
          </a:p>
          <a:p>
            <a:r>
              <a:rPr lang="en-GB" sz="2100" dirty="0" smtClean="0">
                <a:latin typeface="Calibri" pitchFamily="34" charset="0"/>
              </a:rPr>
              <a:t>Impacts upon: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Member </a:t>
            </a:r>
            <a:r>
              <a:rPr lang="en-GB" sz="1900" dirty="0">
                <a:latin typeface="Calibri" pitchFamily="34" charset="0"/>
              </a:rPr>
              <a:t>interaction</a:t>
            </a:r>
          </a:p>
          <a:p>
            <a:pPr lvl="1"/>
            <a:r>
              <a:rPr lang="en-GB" sz="1900" dirty="0">
                <a:latin typeface="Calibri" pitchFamily="34" charset="0"/>
              </a:rPr>
              <a:t>Group performance</a:t>
            </a:r>
          </a:p>
          <a:p>
            <a:pPr lvl="1"/>
            <a:r>
              <a:rPr lang="en-GB" sz="1900" dirty="0">
                <a:latin typeface="Calibri" pitchFamily="34" charset="0"/>
              </a:rPr>
              <a:t>‘</a:t>
            </a:r>
            <a:r>
              <a:rPr lang="en-GB" sz="1900" dirty="0" err="1">
                <a:latin typeface="Calibri" pitchFamily="34" charset="0"/>
              </a:rPr>
              <a:t>Rewardingness</a:t>
            </a:r>
            <a:r>
              <a:rPr lang="en-GB" sz="1900" dirty="0">
                <a:latin typeface="Calibri" pitchFamily="34" charset="0"/>
              </a:rPr>
              <a:t>’ of group to members</a:t>
            </a:r>
          </a:p>
          <a:p>
            <a:endParaRPr lang="en-GB" sz="1900" dirty="0">
              <a:latin typeface="Calibri" pitchFamily="34" charset="0"/>
            </a:endParaRPr>
          </a:p>
          <a:p>
            <a:r>
              <a:rPr lang="en-GB" sz="1900" dirty="0" smtClean="0">
                <a:latin typeface="Calibri" pitchFamily="34" charset="0"/>
              </a:rPr>
              <a:t>Five-stage model of group development – groups formed for a purpose</a:t>
            </a:r>
          </a:p>
          <a:p>
            <a:pPr marL="0" indent="0" algn="r">
              <a:buNone/>
            </a:pPr>
            <a:r>
              <a:rPr lang="en-GB" sz="1900" i="1" dirty="0" smtClean="0">
                <a:latin typeface="Calibri" pitchFamily="34" charset="0"/>
              </a:rPr>
              <a:t>(</a:t>
            </a:r>
            <a:r>
              <a:rPr lang="en-GB" sz="1900" i="1" dirty="0" err="1" smtClean="0">
                <a:latin typeface="Calibri" pitchFamily="34" charset="0"/>
              </a:rPr>
              <a:t>Tuckman</a:t>
            </a:r>
            <a:r>
              <a:rPr lang="en-GB" sz="1900" i="1" dirty="0" smtClean="0">
                <a:latin typeface="Calibri" pitchFamily="34" charset="0"/>
              </a:rPr>
              <a:t>, 1965; </a:t>
            </a:r>
            <a:r>
              <a:rPr lang="en-GB" sz="1900" i="1" dirty="0" err="1" smtClean="0">
                <a:latin typeface="Calibri" pitchFamily="34" charset="0"/>
              </a:rPr>
              <a:t>Tuckman</a:t>
            </a:r>
            <a:r>
              <a:rPr lang="en-GB" sz="1900" i="1" dirty="0" smtClean="0">
                <a:latin typeface="Calibri" pitchFamily="34" charset="0"/>
              </a:rPr>
              <a:t> and Jensen, 1977)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Forming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Storming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Norming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Performing</a:t>
            </a:r>
          </a:p>
          <a:p>
            <a:pPr lvl="1"/>
            <a:r>
              <a:rPr lang="en-GB" sz="1900" dirty="0" smtClean="0">
                <a:latin typeface="Calibri" pitchFamily="34" charset="0"/>
              </a:rPr>
              <a:t>Adjourning</a:t>
            </a:r>
          </a:p>
          <a:p>
            <a:endParaRPr lang="en-GB" sz="1900" dirty="0" smtClean="0">
              <a:latin typeface="Calibri" pitchFamily="34" charset="0"/>
            </a:endParaRPr>
          </a:p>
          <a:p>
            <a:r>
              <a:rPr lang="en-GB" sz="1900" dirty="0" smtClean="0">
                <a:latin typeface="Calibri" pitchFamily="34" charset="0"/>
              </a:rPr>
              <a:t>Different stages of the group’s life are characterised by changing within-group interaction patterns</a:t>
            </a:r>
          </a:p>
          <a:p>
            <a:pPr lvl="1"/>
            <a:endParaRPr lang="en-GB" sz="2000" dirty="0" smtClean="0">
              <a:latin typeface="Calibri" pitchFamily="34" charset="0"/>
            </a:endParaRP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33169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323569" y="6381328"/>
            <a:ext cx="564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i="1" dirty="0" smtClean="0">
                <a:latin typeface="Calibri" pitchFamily="34" charset="0"/>
              </a:rPr>
              <a:t>(adapted from </a:t>
            </a:r>
            <a:r>
              <a:rPr lang="en-GB" i="1" dirty="0" err="1" smtClean="0">
                <a:latin typeface="Calibri" pitchFamily="34" charset="0"/>
              </a:rPr>
              <a:t>Tuckman</a:t>
            </a:r>
            <a:r>
              <a:rPr lang="en-GB" i="1" dirty="0">
                <a:latin typeface="Calibri" pitchFamily="34" charset="0"/>
              </a:rPr>
              <a:t>, 1965; </a:t>
            </a:r>
            <a:r>
              <a:rPr lang="en-GB" i="1" dirty="0" err="1">
                <a:latin typeface="Calibri" pitchFamily="34" charset="0"/>
              </a:rPr>
              <a:t>Tuckman</a:t>
            </a:r>
            <a:r>
              <a:rPr lang="en-GB" i="1" dirty="0">
                <a:latin typeface="Calibri" pitchFamily="34" charset="0"/>
              </a:rPr>
              <a:t> and Jensen, 1977)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8409240" cy="4567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67612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980728"/>
            <a:ext cx="5256262" cy="5760640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GB" b="1" dirty="0" smtClean="0">
                <a:solidFill>
                  <a:schemeClr val="tx2"/>
                </a:solidFill>
                <a:latin typeface="Calibri" pitchFamily="34" charset="0"/>
              </a:rPr>
              <a:t>Similarity - Group Norms </a:t>
            </a:r>
          </a:p>
          <a:p>
            <a:pPr eaLnBrk="1" hangingPunct="1"/>
            <a:endParaRPr lang="en-GB" sz="2300" b="1" dirty="0">
              <a:solidFill>
                <a:schemeClr val="tx2"/>
              </a:solidFill>
              <a:latin typeface="Calibri" pitchFamily="34" charset="0"/>
            </a:endParaRPr>
          </a:p>
          <a:p>
            <a:pPr lvl="1"/>
            <a:r>
              <a:rPr lang="en-GB" sz="2300" b="1" dirty="0" smtClean="0">
                <a:latin typeface="Calibri" pitchFamily="34" charset="0"/>
                <a:cs typeface="Arial" charset="0"/>
              </a:rPr>
              <a:t>Prescriptive</a:t>
            </a:r>
            <a:r>
              <a:rPr lang="en-GB" sz="2300" dirty="0" smtClean="0">
                <a:latin typeface="Calibri" pitchFamily="34" charset="0"/>
                <a:cs typeface="Arial" charset="0"/>
              </a:rPr>
              <a:t> norms – how to feel, think, behave</a:t>
            </a:r>
          </a:p>
          <a:p>
            <a:pPr lvl="1">
              <a:buNone/>
            </a:pPr>
            <a:endParaRPr lang="en-GB" sz="2300" dirty="0">
              <a:latin typeface="Calibri" pitchFamily="34" charset="0"/>
              <a:cs typeface="Times New Roman" pitchFamily="18" charset="0"/>
            </a:endParaRPr>
          </a:p>
          <a:p>
            <a:pPr lvl="1"/>
            <a:r>
              <a:rPr lang="en-GB" sz="2300" b="1" dirty="0">
                <a:latin typeface="Calibri" pitchFamily="34" charset="0"/>
                <a:cs typeface="Arial" charset="0"/>
              </a:rPr>
              <a:t>Proscriptive</a:t>
            </a:r>
            <a:r>
              <a:rPr lang="en-GB" sz="2300" dirty="0">
                <a:latin typeface="Calibri" pitchFamily="34" charset="0"/>
                <a:cs typeface="Arial" charset="0"/>
              </a:rPr>
              <a:t> norms – how not to feel, think, behave</a:t>
            </a:r>
          </a:p>
          <a:p>
            <a:pPr lvl="1"/>
            <a:endParaRPr lang="en-GB" sz="2300" dirty="0">
              <a:latin typeface="Calibri" pitchFamily="34" charset="0"/>
              <a:cs typeface="Arial" charset="0"/>
            </a:endParaRPr>
          </a:p>
          <a:p>
            <a:pPr lvl="1"/>
            <a:r>
              <a:rPr lang="en-GB" sz="2300" dirty="0">
                <a:latin typeface="Calibri" pitchFamily="34" charset="0"/>
                <a:cs typeface="Arial" charset="0"/>
              </a:rPr>
              <a:t>Implicit or explicit</a:t>
            </a:r>
            <a:r>
              <a:rPr lang="en-GB" sz="2300" dirty="0">
                <a:latin typeface="Calibri" pitchFamily="34" charset="0"/>
                <a:cs typeface="Times New Roman" pitchFamily="18" charset="0"/>
              </a:rPr>
              <a:t> norms</a:t>
            </a:r>
          </a:p>
          <a:p>
            <a:pPr lvl="1"/>
            <a:endParaRPr lang="en-GB" sz="2300" b="1" dirty="0">
              <a:latin typeface="Calibri" pitchFamily="34" charset="0"/>
            </a:endParaRPr>
          </a:p>
          <a:p>
            <a:pPr lvl="1"/>
            <a:r>
              <a:rPr lang="en-GB" sz="2300" dirty="0">
                <a:latin typeface="Calibri" pitchFamily="34" charset="0"/>
              </a:rPr>
              <a:t>Tendency for conformity  - internalization of belief and value system </a:t>
            </a:r>
          </a:p>
          <a:p>
            <a:pPr marL="393192" lvl="1" indent="0" algn="r">
              <a:buNone/>
            </a:pPr>
            <a:r>
              <a:rPr lang="en-GB" sz="2300" i="1" dirty="0">
                <a:latin typeface="Calibri" pitchFamily="34" charset="0"/>
              </a:rPr>
              <a:t>(Turner, 1991)</a:t>
            </a:r>
          </a:p>
          <a:p>
            <a:pPr marL="0" indent="0" eaLnBrk="1" hangingPunct="1">
              <a:buNone/>
            </a:pPr>
            <a:endParaRPr lang="en-GB" sz="2300" dirty="0" smtClean="0">
              <a:latin typeface="Calibri" pitchFamily="34" charset="0"/>
            </a:endParaRPr>
          </a:p>
          <a:p>
            <a:pPr marL="0" indent="0" eaLnBrk="1" hangingPunct="1">
              <a:buNone/>
            </a:pPr>
            <a:r>
              <a:rPr lang="en-GB" sz="2300" dirty="0" smtClean="0">
                <a:latin typeface="Calibri" pitchFamily="34" charset="0"/>
              </a:rPr>
              <a:t>Group norms = belief system that enables the smooth functioning  of the group</a:t>
            </a:r>
          </a:p>
          <a:p>
            <a:pPr marL="0" indent="0" eaLnBrk="1" hangingPunct="1">
              <a:buNone/>
            </a:pPr>
            <a:endParaRPr lang="en-GB" sz="2300" dirty="0">
              <a:latin typeface="Calibri" pitchFamily="34" charset="0"/>
            </a:endParaRPr>
          </a:p>
          <a:p>
            <a:pPr lvl="1"/>
            <a:r>
              <a:rPr lang="en-GB" sz="2100" dirty="0" smtClean="0">
                <a:latin typeface="Calibri" pitchFamily="34" charset="0"/>
              </a:rPr>
              <a:t>     </a:t>
            </a:r>
            <a:r>
              <a:rPr lang="en-GB" sz="2300" dirty="0" smtClean="0">
                <a:latin typeface="Calibri" pitchFamily="34" charset="0"/>
              </a:rPr>
              <a:t>Regulates group interaction</a:t>
            </a:r>
          </a:p>
          <a:p>
            <a:pPr lvl="1"/>
            <a:r>
              <a:rPr lang="en-GB" sz="2300" dirty="0" smtClean="0">
                <a:latin typeface="Calibri" pitchFamily="34" charset="0"/>
              </a:rPr>
              <a:t>    Predicts member behaviour</a:t>
            </a:r>
          </a:p>
          <a:p>
            <a:pPr lvl="1"/>
            <a:endParaRPr lang="en-GB" sz="2300" dirty="0">
              <a:latin typeface="Calibri" pitchFamily="34" charset="0"/>
            </a:endParaRPr>
          </a:p>
          <a:p>
            <a:pPr lvl="1"/>
            <a:r>
              <a:rPr lang="en-GB" sz="2300" dirty="0" smtClean="0">
                <a:latin typeface="Calibri" pitchFamily="34" charset="0"/>
              </a:rPr>
              <a:t>    Possibility of deviant behaviour </a:t>
            </a:r>
          </a:p>
          <a:p>
            <a:pPr marL="393192" lvl="1" indent="0" algn="r">
              <a:buNone/>
            </a:pPr>
            <a:r>
              <a:rPr lang="en-GB" sz="2300" i="1" dirty="0" smtClean="0">
                <a:latin typeface="Calibri" pitchFamily="34" charset="0"/>
              </a:rPr>
              <a:t>(</a:t>
            </a:r>
            <a:r>
              <a:rPr lang="en-GB" sz="2300" i="1" dirty="0" err="1" smtClean="0">
                <a:latin typeface="Calibri" pitchFamily="34" charset="0"/>
              </a:rPr>
              <a:t>Schachter</a:t>
            </a:r>
            <a:r>
              <a:rPr lang="en-GB" sz="2300" i="1" dirty="0" smtClean="0">
                <a:latin typeface="Calibri" pitchFamily="34" charset="0"/>
              </a:rPr>
              <a:t>, 1951)</a:t>
            </a:r>
          </a:p>
          <a:p>
            <a:pPr lvl="1"/>
            <a:endParaRPr lang="en-GB" sz="2300" b="1" dirty="0" smtClean="0">
              <a:latin typeface="Calibri" pitchFamily="34" charset="0"/>
            </a:endParaRPr>
          </a:p>
          <a:p>
            <a:pPr eaLnBrk="1" hangingPunct="1"/>
            <a:endParaRPr lang="en-GB" sz="2000" b="1" dirty="0" smtClean="0">
              <a:latin typeface="Calibri" pitchFamily="34" charset="0"/>
            </a:endParaRPr>
          </a:p>
        </p:txBody>
      </p:sp>
      <p:pic>
        <p:nvPicPr>
          <p:cNvPr id="11267" name="Picture 9" descr="GangGrafit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40768"/>
            <a:ext cx="3168352" cy="2145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11" descr="main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11745" y="4077072"/>
            <a:ext cx="3217148" cy="241401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2515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 smtClean="0">
                <a:solidFill>
                  <a:schemeClr val="tx2"/>
                </a:solidFill>
                <a:latin typeface="Calibri" pitchFamily="34" charset="0"/>
              </a:rPr>
              <a:t>Socially-shared cognition and affect</a:t>
            </a:r>
          </a:p>
          <a:p>
            <a:pPr marL="0" indent="0">
              <a:buNone/>
            </a:pPr>
            <a:endParaRPr lang="en-GB" sz="24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Shared understandings of aspects of group life – tasks, roles, skills and abilities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Coordination, Communication, </a:t>
            </a:r>
            <a:r>
              <a:rPr lang="en-GB" sz="2000" dirty="0">
                <a:latin typeface="Calibri" pitchFamily="34" charset="0"/>
              </a:rPr>
              <a:t>C</a:t>
            </a:r>
            <a:r>
              <a:rPr lang="en-GB" sz="2000" dirty="0" smtClean="0">
                <a:latin typeface="Calibri" pitchFamily="34" charset="0"/>
              </a:rPr>
              <a:t>ooperation </a:t>
            </a:r>
          </a:p>
          <a:p>
            <a:pPr marL="0" indent="0" algn="r">
              <a:buNone/>
            </a:pPr>
            <a:r>
              <a:rPr lang="en-GB" sz="2000" i="1" dirty="0" smtClean="0">
                <a:latin typeface="Calibri" pitchFamily="34" charset="0"/>
              </a:rPr>
              <a:t>(Van </a:t>
            </a:r>
            <a:r>
              <a:rPr lang="en-GB" sz="2000" i="1" dirty="0" err="1" smtClean="0">
                <a:latin typeface="Calibri" pitchFamily="34" charset="0"/>
              </a:rPr>
              <a:t>Ginkel</a:t>
            </a:r>
            <a:r>
              <a:rPr lang="en-GB" sz="2000" i="1" dirty="0" smtClean="0">
                <a:latin typeface="Calibri" pitchFamily="34" charset="0"/>
              </a:rPr>
              <a:t> and Van </a:t>
            </a:r>
            <a:r>
              <a:rPr lang="en-GB" sz="2000" i="1" dirty="0" err="1" smtClean="0">
                <a:latin typeface="Calibri" pitchFamily="34" charset="0"/>
              </a:rPr>
              <a:t>Knippenberg</a:t>
            </a:r>
            <a:r>
              <a:rPr lang="en-GB" sz="2000" i="1" dirty="0" smtClean="0">
                <a:latin typeface="Calibri" pitchFamily="34" charset="0"/>
              </a:rPr>
              <a:t>, 2008)</a:t>
            </a:r>
          </a:p>
          <a:p>
            <a:pPr marL="0" indent="0" algn="r">
              <a:buNone/>
            </a:pPr>
            <a:endParaRPr lang="en-GB" sz="2000" i="1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Example (cognition) - </a:t>
            </a:r>
            <a:r>
              <a:rPr lang="en-GB" sz="2000" b="1" dirty="0" err="1" smtClean="0">
                <a:latin typeface="Calibri" pitchFamily="34" charset="0"/>
              </a:rPr>
              <a:t>transactive</a:t>
            </a:r>
            <a:r>
              <a:rPr lang="en-GB" sz="2000" b="1" dirty="0" smtClean="0">
                <a:latin typeface="Calibri" pitchFamily="34" charset="0"/>
              </a:rPr>
              <a:t> memory </a:t>
            </a:r>
            <a:r>
              <a:rPr lang="en-GB" sz="2000" dirty="0" smtClean="0">
                <a:latin typeface="Calibri" pitchFamily="34" charset="0"/>
              </a:rPr>
              <a:t>– knowing who to ask for a specific piece of information.  No need for one person to know it all</a:t>
            </a:r>
          </a:p>
          <a:p>
            <a:pPr marL="0" indent="0" algn="r">
              <a:buNone/>
            </a:pPr>
            <a:r>
              <a:rPr lang="en-GB" sz="2000" i="1" dirty="0" smtClean="0">
                <a:latin typeface="Calibri" pitchFamily="34" charset="0"/>
              </a:rPr>
              <a:t>(Wegner, 1987)</a:t>
            </a:r>
          </a:p>
          <a:p>
            <a:pPr marL="0" indent="0">
              <a:buNone/>
            </a:pPr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Example (affect) – </a:t>
            </a:r>
            <a:r>
              <a:rPr lang="en-GB" sz="2000" b="1" dirty="0" smtClean="0">
                <a:latin typeface="Calibri" pitchFamily="34" charset="0"/>
              </a:rPr>
              <a:t>emotional contagion </a:t>
            </a:r>
            <a:r>
              <a:rPr lang="en-GB" sz="2000" dirty="0" smtClean="0">
                <a:latin typeface="Calibri" pitchFamily="34" charset="0"/>
              </a:rPr>
              <a:t>– transfer of moods and emotions among group members</a:t>
            </a:r>
          </a:p>
          <a:p>
            <a:pPr marL="0" indent="0" algn="r">
              <a:buNone/>
            </a:pPr>
            <a:r>
              <a:rPr lang="en-GB" sz="2000" i="1" dirty="0" smtClean="0">
                <a:latin typeface="Calibri" pitchFamily="34" charset="0"/>
              </a:rPr>
              <a:t>(George, 1990; </a:t>
            </a:r>
            <a:r>
              <a:rPr lang="en-GB" sz="2000" i="1" dirty="0" err="1" smtClean="0">
                <a:latin typeface="Calibri" pitchFamily="34" charset="0"/>
              </a:rPr>
              <a:t>Barside</a:t>
            </a:r>
            <a:r>
              <a:rPr lang="en-GB" sz="2000" i="1" dirty="0" smtClean="0">
                <a:latin typeface="Calibri" pitchFamily="34" charset="0"/>
              </a:rPr>
              <a:t>, 2002)</a:t>
            </a:r>
            <a:endParaRPr lang="en-GB" sz="2000" i="1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1671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052736"/>
            <a:ext cx="5400551" cy="5544615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sz="2000" b="1" dirty="0" smtClean="0">
                <a:solidFill>
                  <a:schemeClr val="tx2"/>
                </a:solidFill>
                <a:latin typeface="Calibri" pitchFamily="34" charset="0"/>
              </a:rPr>
              <a:t>Cohesiveness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1900" dirty="0" smtClean="0">
                <a:latin typeface="Calibri" pitchFamily="34" charset="0"/>
              </a:rPr>
              <a:t>Binds members to the group            </a:t>
            </a:r>
            <a:r>
              <a:rPr lang="en-GB" sz="1900" i="1" dirty="0" smtClean="0">
                <a:latin typeface="Calibri" pitchFamily="34" charset="0"/>
              </a:rPr>
              <a:t>(</a:t>
            </a:r>
            <a:r>
              <a:rPr lang="en-GB" sz="1900" i="1" dirty="0" err="1">
                <a:latin typeface="Calibri" pitchFamily="34" charset="0"/>
              </a:rPr>
              <a:t>Festinger</a:t>
            </a:r>
            <a:r>
              <a:rPr lang="en-GB" sz="1900" i="1" dirty="0">
                <a:latin typeface="Calibri" pitchFamily="34" charset="0"/>
              </a:rPr>
              <a:t>, 1950)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900" dirty="0" smtClean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 smtClean="0">
                <a:latin typeface="Calibri" pitchFamily="34" charset="0"/>
                <a:cs typeface="Arial" charset="0"/>
              </a:rPr>
              <a:t>Liking </a:t>
            </a:r>
            <a:r>
              <a:rPr lang="en-GB" sz="1900" dirty="0">
                <a:latin typeface="Calibri" pitchFamily="34" charset="0"/>
                <a:cs typeface="Arial" charset="0"/>
              </a:rPr>
              <a:t>for each </a:t>
            </a:r>
            <a:r>
              <a:rPr lang="en-GB" sz="1900" dirty="0" smtClean="0">
                <a:latin typeface="Calibri" pitchFamily="34" charset="0"/>
                <a:cs typeface="Arial" charset="0"/>
              </a:rPr>
              <a:t>other (interpersonal cohesion)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Sharing of same </a:t>
            </a:r>
            <a:r>
              <a:rPr lang="en-GB" sz="1900" dirty="0" smtClean="0">
                <a:latin typeface="Calibri" pitchFamily="34" charset="0"/>
                <a:cs typeface="Arial" charset="0"/>
              </a:rPr>
              <a:t>goals (task cohesion)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Feeling that the group satisfies their needs more than another could</a:t>
            </a:r>
            <a:endParaRPr lang="en-GB" sz="1900" dirty="0">
              <a:latin typeface="Calibri" pitchFamily="34" charset="0"/>
              <a:cs typeface="Times New Roman" pitchFamily="18" charset="0"/>
            </a:endParaRPr>
          </a:p>
          <a:p>
            <a:pPr marL="393192" lvl="1" indent="0">
              <a:lnSpc>
                <a:spcPct val="90000"/>
              </a:lnSpc>
              <a:buNone/>
            </a:pPr>
            <a:endParaRPr lang="en-GB" sz="1900" dirty="0" smtClean="0">
              <a:latin typeface="Calibri" pitchFamily="34" charset="0"/>
            </a:endParaRPr>
          </a:p>
          <a:p>
            <a:pPr lvl="1">
              <a:lnSpc>
                <a:spcPct val="90000"/>
              </a:lnSpc>
            </a:pPr>
            <a:r>
              <a:rPr lang="en-GB" sz="1900" b="1" dirty="0" smtClean="0">
                <a:latin typeface="Calibri" pitchFamily="34" charset="0"/>
                <a:cs typeface="Arial" charset="0"/>
              </a:rPr>
              <a:t>Depersonalised </a:t>
            </a:r>
            <a:r>
              <a:rPr lang="en-GB" sz="1900" b="1" dirty="0">
                <a:latin typeface="Calibri" pitchFamily="34" charset="0"/>
                <a:cs typeface="Arial" charset="0"/>
              </a:rPr>
              <a:t>attraction</a:t>
            </a:r>
            <a:r>
              <a:rPr lang="en-GB" sz="1900" dirty="0">
                <a:latin typeface="Calibri" pitchFamily="34" charset="0"/>
                <a:cs typeface="Arial" charset="0"/>
              </a:rPr>
              <a:t> </a:t>
            </a:r>
          </a:p>
          <a:p>
            <a:pPr lvl="1">
              <a:lnSpc>
                <a:spcPct val="90000"/>
              </a:lnSpc>
              <a:buNone/>
            </a:pPr>
            <a:r>
              <a:rPr lang="en-GB" sz="1900" dirty="0">
                <a:latin typeface="Calibri" pitchFamily="34" charset="0"/>
                <a:cs typeface="Arial" charset="0"/>
              </a:rPr>
              <a:t>	G</a:t>
            </a:r>
            <a:r>
              <a:rPr lang="en-GB" sz="1900" dirty="0" smtClean="0">
                <a:latin typeface="Calibri" pitchFamily="34" charset="0"/>
                <a:cs typeface="Arial" charset="0"/>
              </a:rPr>
              <a:t>roup </a:t>
            </a:r>
            <a:r>
              <a:rPr lang="en-GB" sz="1900" dirty="0">
                <a:latin typeface="Calibri" pitchFamily="34" charset="0"/>
                <a:cs typeface="Arial" charset="0"/>
              </a:rPr>
              <a:t>members embody/represent important </a:t>
            </a:r>
            <a:r>
              <a:rPr lang="en-GB" sz="1900" dirty="0" smtClean="0">
                <a:latin typeface="Calibri" pitchFamily="34" charset="0"/>
                <a:cs typeface="Arial" charset="0"/>
              </a:rPr>
              <a:t>or desirable features </a:t>
            </a:r>
            <a:endParaRPr lang="en-GB" sz="1900" dirty="0">
              <a:latin typeface="Calibri" pitchFamily="34" charset="0"/>
              <a:cs typeface="Arial" charset="0"/>
            </a:endParaRPr>
          </a:p>
          <a:p>
            <a:pPr lvl="1">
              <a:lnSpc>
                <a:spcPct val="90000"/>
              </a:lnSpc>
            </a:pPr>
            <a:endParaRPr lang="en-GB" sz="1900" dirty="0">
              <a:latin typeface="Calibri" pitchFamily="34" charset="0"/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Calibri" pitchFamily="34" charset="0"/>
                <a:cs typeface="Arial" charset="0"/>
              </a:rPr>
              <a:t>Personal characteristics of individual group members play a small role in this type of attraction</a:t>
            </a:r>
            <a:r>
              <a:rPr lang="en-GB" sz="1900" dirty="0">
                <a:latin typeface="Calibri" pitchFamily="34" charset="0"/>
                <a:cs typeface="Times New Roman" pitchFamily="18" charset="0"/>
              </a:rPr>
              <a:t> </a:t>
            </a:r>
          </a:p>
          <a:p>
            <a:pPr lvl="1" algn="r">
              <a:lnSpc>
                <a:spcPct val="90000"/>
              </a:lnSpc>
              <a:buNone/>
            </a:pPr>
            <a:r>
              <a:rPr lang="en-GB" sz="1900" i="1" dirty="0">
                <a:latin typeface="Calibri" pitchFamily="34" charset="0"/>
                <a:cs typeface="Arial" charset="0"/>
              </a:rPr>
              <a:t>(Hogg and </a:t>
            </a:r>
            <a:r>
              <a:rPr lang="en-GB" sz="1900" i="1" dirty="0" err="1">
                <a:latin typeface="Calibri" pitchFamily="34" charset="0"/>
                <a:cs typeface="Arial" charset="0"/>
              </a:rPr>
              <a:t>Hains</a:t>
            </a:r>
            <a:r>
              <a:rPr lang="en-GB" sz="1900" i="1" dirty="0">
                <a:latin typeface="Calibri" pitchFamily="34" charset="0"/>
                <a:cs typeface="Arial" charset="0"/>
              </a:rPr>
              <a:t>, 1996)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900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</a:endParaRP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</a:endParaRPr>
          </a:p>
        </p:txBody>
      </p:sp>
      <p:pic>
        <p:nvPicPr>
          <p:cNvPr id="12291" name="Picture 11" descr="WAGS0406_468x28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80112" y="4149080"/>
            <a:ext cx="3335866" cy="20162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816"/>
            <a:ext cx="333537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5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908720"/>
            <a:ext cx="8280920" cy="554461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1800" dirty="0" smtClean="0">
                <a:latin typeface="Calibri" pitchFamily="34" charset="0"/>
                <a:cs typeface="Arial" charset="0"/>
              </a:rPr>
              <a:t>Cohesiveness - multidimensional – factors can vary independently of one another             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                          </a:t>
            </a:r>
            <a:r>
              <a:rPr lang="en-GB" sz="1800" i="1" dirty="0" smtClean="0">
                <a:latin typeface="Calibri" pitchFamily="34" charset="0"/>
                <a:cs typeface="Arial" charset="0"/>
              </a:rPr>
              <a:t>(</a:t>
            </a:r>
            <a:r>
              <a:rPr lang="en-GB" sz="1800" i="1" dirty="0" err="1" smtClean="0">
                <a:latin typeface="Calibri" pitchFamily="34" charset="0"/>
                <a:cs typeface="Arial" charset="0"/>
              </a:rPr>
              <a:t>Zaccaro</a:t>
            </a:r>
            <a:r>
              <a:rPr lang="en-GB" sz="1800" i="1" dirty="0" smtClean="0">
                <a:latin typeface="Calibri" pitchFamily="34" charset="0"/>
                <a:cs typeface="Arial" charset="0"/>
              </a:rPr>
              <a:t> and McCoy, 1988)</a:t>
            </a:r>
            <a:endParaRPr lang="en-GB" sz="1800" i="1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800" dirty="0" smtClean="0">
                <a:latin typeface="Calibri" pitchFamily="34" charset="0"/>
                <a:cs typeface="Arial" charset="0"/>
              </a:rPr>
              <a:t>Two primary dimensions involved in cohesiveness </a:t>
            </a:r>
          </a:p>
          <a:p>
            <a:pPr lvl="1"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		   </a:t>
            </a:r>
            <a:r>
              <a:rPr lang="en-GB" sz="1800" i="1" dirty="0" smtClean="0">
                <a:latin typeface="Calibri" pitchFamily="34" charset="0"/>
                <a:cs typeface="Arial" charset="0"/>
              </a:rPr>
              <a:t>(</a:t>
            </a:r>
            <a:r>
              <a:rPr lang="en-GB" sz="1800" i="1" dirty="0" err="1" smtClean="0">
                <a:latin typeface="Calibri" pitchFamily="34" charset="0"/>
                <a:cs typeface="Arial" charset="0"/>
              </a:rPr>
              <a:t>Cota</a:t>
            </a:r>
            <a:r>
              <a:rPr lang="en-GB" sz="1800" i="1" dirty="0" smtClean="0">
                <a:latin typeface="Calibri" pitchFamily="34" charset="0"/>
                <a:cs typeface="Arial" charset="0"/>
              </a:rPr>
              <a:t> et al, 1995)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</a:t>
            </a: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1800" b="1" dirty="0" smtClean="0">
                <a:latin typeface="Calibri" pitchFamily="34" charset="0"/>
                <a:cs typeface="Arial" charset="0"/>
              </a:rPr>
              <a:t>Task-social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dimension</a:t>
            </a:r>
          </a:p>
          <a:p>
            <a:pPr eaLnBrk="1" hangingPunct="1">
              <a:lnSpc>
                <a:spcPct val="80000"/>
              </a:lnSpc>
            </a:pPr>
            <a:endParaRPr lang="en-GB" sz="1800" dirty="0">
              <a:latin typeface="Calibri" pitchFamily="34" charset="0"/>
              <a:cs typeface="Arial" charset="0"/>
            </a:endParaRPr>
          </a:p>
          <a:p>
            <a:pPr lvl="1">
              <a:lnSpc>
                <a:spcPct val="80000"/>
              </a:lnSpc>
            </a:pPr>
            <a:r>
              <a:rPr lang="en-GB" sz="1800" dirty="0" smtClean="0">
                <a:latin typeface="Calibri" pitchFamily="34" charset="0"/>
                <a:cs typeface="Arial" charset="0"/>
              </a:rPr>
              <a:t>Extent to which members are interested in the goals of the group or in social relationships within it</a:t>
            </a: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 lvl="1">
              <a:lnSpc>
                <a:spcPct val="80000"/>
              </a:lnSpc>
            </a:pPr>
            <a:r>
              <a:rPr lang="en-GB" sz="1800" dirty="0" smtClean="0">
                <a:latin typeface="Calibri" pitchFamily="34" charset="0"/>
              </a:rPr>
              <a:t>Cohesion </a:t>
            </a:r>
            <a:r>
              <a:rPr lang="en-GB" sz="1800" dirty="0">
                <a:latin typeface="Calibri" pitchFamily="34" charset="0"/>
              </a:rPr>
              <a:t>– related to improved performance only if performance goals accepted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en-GB" sz="1800" b="1" dirty="0" smtClean="0">
                <a:latin typeface="Calibri" pitchFamily="34" charset="0"/>
                <a:cs typeface="Arial" charset="0"/>
              </a:rPr>
              <a:t>Individual-group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dimension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1800" dirty="0" smtClean="0">
                <a:latin typeface="Calibri" pitchFamily="34" charset="0"/>
                <a:cs typeface="Arial" charset="0"/>
              </a:rPr>
              <a:t>Whether members are committed to the group as a whole or to individual members</a:t>
            </a:r>
            <a:endParaRPr lang="en-GB" sz="18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 smtClean="0">
              <a:latin typeface="Comic Sans MS" pitchFamily="66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11560" y="4437112"/>
            <a:ext cx="8208912" cy="59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6813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65200"/>
            <a:ext cx="8637588" cy="519113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000" b="1" dirty="0" smtClean="0">
                <a:latin typeface="Calibri" pitchFamily="34" charset="0"/>
                <a:cs typeface="Times New Roman" pitchFamily="18" charset="0"/>
              </a:rPr>
              <a:t>Additional factors influencing cohesiveness</a:t>
            </a:r>
            <a:r>
              <a:rPr lang="en-GB" sz="2000" dirty="0" smtClean="0">
                <a:latin typeface="Calibri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8613" y="1941513"/>
            <a:ext cx="8208962" cy="4439815"/>
          </a:xfrm>
        </p:spPr>
        <p:txBody>
          <a:bodyPr/>
          <a:lstStyle/>
          <a:p>
            <a:pPr marL="609600" indent="-609600" eaLnBrk="1" hangingPunct="1"/>
            <a:r>
              <a:rPr lang="en-GB" sz="1800" b="1" dirty="0" smtClean="0">
                <a:latin typeface="Calibri" pitchFamily="34" charset="0"/>
                <a:cs typeface="Arial" charset="0"/>
              </a:rPr>
              <a:t>Effort required to become a member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	- the greater the cost of joining the more attractive we need to feel it to be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</a:endParaRPr>
          </a:p>
          <a:p>
            <a:pPr marL="609600" indent="-609600" eaLnBrk="1" hangingPunct="1"/>
            <a:r>
              <a:rPr lang="en-GB" sz="1800" b="1" dirty="0" smtClean="0">
                <a:latin typeface="Calibri" pitchFamily="34" charset="0"/>
                <a:cs typeface="Arial" charset="0"/>
              </a:rPr>
              <a:t>External threats or severe competition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	- groups close ranks when threatened –if one member can be threatened </a:t>
            </a: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         this could suggest that the group is weak and any of its members be  </a:t>
            </a:r>
          </a:p>
          <a:p>
            <a:pPr marL="457200" lvl="1" indent="0" eaLnBrk="1" hangingPunct="1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         threatened also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sz="1800" dirty="0" smtClean="0">
              <a:latin typeface="Calibri" pitchFamily="34" charset="0"/>
            </a:endParaRPr>
          </a:p>
          <a:p>
            <a:pPr marL="609600" indent="-609600" eaLnBrk="1" hangingPunct="1"/>
            <a:r>
              <a:rPr lang="en-GB" sz="1800" b="1" dirty="0" smtClean="0">
                <a:latin typeface="Calibri" pitchFamily="34" charset="0"/>
                <a:cs typeface="Arial" charset="0"/>
              </a:rPr>
              <a:t>Group Size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marL="457200" lvl="1" indent="0" eaLnBrk="1" hangingPunct="1"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	- small groups tend to be more cohesive than large groups</a:t>
            </a:r>
            <a:endParaRPr lang="en-GB" sz="1800" dirty="0" smtClean="0">
              <a:latin typeface="Calibri" pitchFamily="34" charset="0"/>
            </a:endParaRPr>
          </a:p>
          <a:p>
            <a:pPr marL="609600" indent="-609600" eaLnBrk="1" hangingPunct="1"/>
            <a:endParaRPr lang="en-GB" sz="2400" dirty="0" smtClean="0"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6673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8064896" cy="432048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sz="2400" b="1" dirty="0" smtClean="0">
                <a:latin typeface="Calibri" pitchFamily="34" charset="0"/>
              </a:rPr>
              <a:t>Difference – Roles and Statuses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412776"/>
            <a:ext cx="5544616" cy="59046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 smtClean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Roles</a:t>
            </a:r>
          </a:p>
          <a:p>
            <a:endParaRPr lang="en-GB" sz="7200" b="1" dirty="0" smtClean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  <a:p>
            <a:endParaRPr lang="en-GB" sz="7200" b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7200" dirty="0" smtClean="0">
                <a:latin typeface="Calibri" pitchFamily="34" charset="0"/>
                <a:cs typeface="Arial" charset="0"/>
              </a:rPr>
              <a:t>Norms encourage similarity</a:t>
            </a:r>
          </a:p>
          <a:p>
            <a:pPr eaLnBrk="1" hangingPunct="1"/>
            <a:endParaRPr lang="en-GB" sz="7200" dirty="0" smtClean="0">
              <a:latin typeface="Calibri" pitchFamily="34" charset="0"/>
              <a:cs typeface="Arial" charset="0"/>
            </a:endParaRPr>
          </a:p>
          <a:p>
            <a:pPr eaLnBrk="1" hangingPunct="1"/>
            <a:r>
              <a:rPr lang="en-GB" sz="7200" dirty="0" smtClean="0">
                <a:latin typeface="Calibri" pitchFamily="34" charset="0"/>
                <a:cs typeface="Arial" charset="0"/>
              </a:rPr>
              <a:t>Roles differentiate between group members</a:t>
            </a:r>
          </a:p>
          <a:p>
            <a:pPr marL="393192" lvl="1" indent="0">
              <a:buNone/>
            </a:pPr>
            <a:endParaRPr lang="en-GB" sz="7200" b="1" dirty="0" smtClean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r>
              <a:rPr lang="en-GB" sz="7200" dirty="0" smtClean="0">
                <a:latin typeface="Calibri" pitchFamily="34" charset="0"/>
                <a:cs typeface="Arial" charset="0"/>
              </a:rPr>
              <a:t>e.g. task-oriented and relationship-oriented </a:t>
            </a:r>
          </a:p>
          <a:p>
            <a:pPr marL="393192" lvl="1" indent="0">
              <a:buNone/>
            </a:pPr>
            <a:r>
              <a:rPr lang="en-GB" sz="7200" dirty="0" smtClean="0">
                <a:latin typeface="Calibri" pitchFamily="34" charset="0"/>
                <a:cs typeface="Arial" charset="0"/>
              </a:rPr>
              <a:t>                             = informal role differentiation</a:t>
            </a:r>
          </a:p>
          <a:p>
            <a:pPr marL="393192" lvl="1" indent="0">
              <a:buNone/>
            </a:pPr>
            <a:r>
              <a:rPr lang="en-GB" sz="7200" dirty="0" smtClean="0">
                <a:latin typeface="Calibri" pitchFamily="34" charset="0"/>
                <a:cs typeface="Arial" charset="0"/>
              </a:rPr>
              <a:t>Task-oriented – most influential, but liked less</a:t>
            </a:r>
            <a:endParaRPr lang="en-GB" sz="7200" dirty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7200" b="1" dirty="0" smtClean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r>
              <a:rPr lang="en-GB" sz="7200" dirty="0" smtClean="0">
                <a:latin typeface="Calibri" pitchFamily="34" charset="0"/>
                <a:cs typeface="Arial" charset="0"/>
              </a:rPr>
              <a:t>Other factors including personality and abilities</a:t>
            </a:r>
            <a:endParaRPr lang="en-GB" sz="7200" dirty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7200" b="1" dirty="0" smtClean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5500" b="1" dirty="0" smtClean="0">
              <a:latin typeface="Calibri" pitchFamily="34" charset="0"/>
              <a:cs typeface="Arial" charset="0"/>
            </a:endParaRPr>
          </a:p>
          <a:p>
            <a:r>
              <a:rPr lang="en-GB" sz="7200" b="1" dirty="0">
                <a:latin typeface="Calibri" pitchFamily="34" charset="0"/>
                <a:cs typeface="Arial" charset="0"/>
              </a:rPr>
              <a:t>Internalization</a:t>
            </a:r>
            <a:r>
              <a:rPr lang="en-GB" sz="7200" dirty="0">
                <a:latin typeface="Calibri" pitchFamily="34" charset="0"/>
                <a:cs typeface="Arial" charset="0"/>
              </a:rPr>
              <a:t> of </a:t>
            </a:r>
            <a:r>
              <a:rPr lang="en-GB" sz="7200" dirty="0" smtClean="0">
                <a:latin typeface="Calibri" pitchFamily="34" charset="0"/>
                <a:cs typeface="Arial" charset="0"/>
              </a:rPr>
              <a:t>roles</a:t>
            </a:r>
          </a:p>
          <a:p>
            <a:endParaRPr lang="en-GB" sz="7200" dirty="0">
              <a:latin typeface="Calibri" pitchFamily="34" charset="0"/>
              <a:cs typeface="Arial" charset="0"/>
            </a:endParaRPr>
          </a:p>
          <a:p>
            <a:r>
              <a:rPr lang="en-GB" sz="7200" b="1" dirty="0">
                <a:latin typeface="Calibri" pitchFamily="34" charset="0"/>
                <a:cs typeface="Arial" charset="0"/>
              </a:rPr>
              <a:t>Role conflict</a:t>
            </a:r>
            <a:r>
              <a:rPr lang="en-GB" sz="7200" dirty="0">
                <a:latin typeface="Calibri" pitchFamily="34" charset="0"/>
                <a:cs typeface="Arial" charset="0"/>
              </a:rPr>
              <a:t> - can result in high levels of stress </a:t>
            </a:r>
          </a:p>
          <a:p>
            <a:pPr lvl="1" algn="r">
              <a:buNone/>
            </a:pPr>
            <a:r>
              <a:rPr lang="en-GB" sz="7200" dirty="0">
                <a:latin typeface="Calibri" pitchFamily="34" charset="0"/>
                <a:cs typeface="Arial" charset="0"/>
              </a:rPr>
              <a:t>(</a:t>
            </a:r>
            <a:r>
              <a:rPr lang="en-GB" sz="7200" i="1" dirty="0">
                <a:latin typeface="Calibri" pitchFamily="34" charset="0"/>
                <a:cs typeface="Arial" charset="0"/>
              </a:rPr>
              <a:t>Williams et al, 1991)</a:t>
            </a:r>
          </a:p>
          <a:p>
            <a:pPr marL="393192" lvl="1" indent="0">
              <a:buNone/>
            </a:pPr>
            <a:endParaRPr lang="en-GB" sz="7200" b="1" dirty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5500" b="1" dirty="0" smtClean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5500" b="1" dirty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1900" b="1" dirty="0" smtClean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1900" b="1" dirty="0">
              <a:latin typeface="Calibri" pitchFamily="34" charset="0"/>
              <a:cs typeface="Arial" charset="0"/>
            </a:endParaRPr>
          </a:p>
          <a:p>
            <a:pPr marL="393192" lvl="1" indent="0">
              <a:buNone/>
            </a:pPr>
            <a:endParaRPr lang="en-GB" sz="1900" b="1" dirty="0" smtClean="0">
              <a:latin typeface="Calibri" pitchFamily="34" charset="0"/>
              <a:cs typeface="Arial" charset="0"/>
            </a:endParaRPr>
          </a:p>
          <a:p>
            <a:pPr lvl="1" eaLnBrk="1" hangingPunct="1">
              <a:buFont typeface="Wingdings" pitchFamily="2" charset="2"/>
              <a:buNone/>
            </a:pPr>
            <a:r>
              <a:rPr lang="en-GB" sz="1900" dirty="0" smtClean="0">
                <a:latin typeface="Comic Sans MS" pitchFamily="66" charset="0"/>
                <a:cs typeface="Times New Roman" pitchFamily="18" charset="0"/>
              </a:rPr>
              <a:t> </a:t>
            </a:r>
          </a:p>
          <a:p>
            <a:pPr lvl="1" eaLnBrk="1" hangingPunct="1"/>
            <a:endParaRPr lang="en-GB" sz="1900" dirty="0" smtClean="0">
              <a:latin typeface="Comic Sans MS" pitchFamily="66" charset="0"/>
              <a:cs typeface="Times New Roman" pitchFamily="18" charset="0"/>
            </a:endParaRPr>
          </a:p>
          <a:p>
            <a:pPr lvl="1" eaLnBrk="1" hangingPunct="1"/>
            <a:endParaRPr lang="en-GB" sz="1600" dirty="0" smtClean="0">
              <a:cs typeface="Arial" charset="0"/>
            </a:endParaRPr>
          </a:p>
          <a:p>
            <a:pPr lvl="1" eaLnBrk="1" hangingPunct="1"/>
            <a:endParaRPr lang="en-GB" sz="16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/>
            <a:endParaRPr lang="en-GB" sz="1800" dirty="0" smtClean="0">
              <a:latin typeface="Comic Sans MS" pitchFamily="66" charset="0"/>
            </a:endParaRPr>
          </a:p>
        </p:txBody>
      </p:sp>
      <p:pic>
        <p:nvPicPr>
          <p:cNvPr id="9220" name="Picture 7" descr="770soldier_forces_child_to_wor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763" y="1401318"/>
            <a:ext cx="2553253" cy="2959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11" descr="alg_child_mom_briefca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33060" y="4509120"/>
            <a:ext cx="2831427" cy="211379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6908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980728"/>
            <a:ext cx="5616624" cy="587727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b="1" dirty="0" smtClean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Status differences</a:t>
            </a:r>
          </a:p>
          <a:p>
            <a:pPr marL="0" indent="0" eaLnBrk="1" hangingPunct="1">
              <a:buNone/>
            </a:pPr>
            <a:endParaRPr lang="en-GB" sz="1800" b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sz="2400" b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 </a:t>
            </a:r>
            <a:r>
              <a:rPr lang="en-GB" sz="2400" b="1" dirty="0" smtClean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  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e.g</a:t>
            </a:r>
            <a:r>
              <a:rPr lang="en-GB" sz="1800" dirty="0">
                <a:latin typeface="Calibri" pitchFamily="34" charset="0"/>
                <a:cs typeface="Arial" charset="0"/>
              </a:rPr>
              <a:t>. Speaking hierarchy (Bales,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1953)</a:t>
            </a:r>
          </a:p>
          <a:p>
            <a:pPr marL="0" indent="0" eaLnBrk="1" hangingPunct="1"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      8-person </a:t>
            </a:r>
            <a:r>
              <a:rPr lang="en-GB" sz="1800" dirty="0">
                <a:latin typeface="Calibri" pitchFamily="34" charset="0"/>
                <a:cs typeface="Arial" charset="0"/>
              </a:rPr>
              <a:t>group: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person who talked </a:t>
            </a:r>
            <a:r>
              <a:rPr lang="en-GB" sz="1800" dirty="0">
                <a:latin typeface="Calibri" pitchFamily="34" charset="0"/>
                <a:cs typeface="Arial" charset="0"/>
              </a:rPr>
              <a:t>most = 20% time</a:t>
            </a:r>
          </a:p>
          <a:p>
            <a:pPr marL="393192" lvl="1" indent="0"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        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                   person who talked </a:t>
            </a:r>
            <a:r>
              <a:rPr lang="en-GB" sz="1800" dirty="0">
                <a:latin typeface="Calibri" pitchFamily="34" charset="0"/>
                <a:cs typeface="Arial" charset="0"/>
              </a:rPr>
              <a:t>least </a:t>
            </a:r>
            <a:r>
              <a:rPr lang="en-GB" sz="1800" dirty="0" smtClean="0">
                <a:latin typeface="Calibri" pitchFamily="34" charset="0"/>
                <a:cs typeface="Arial" charset="0"/>
              </a:rPr>
              <a:t>= 2</a:t>
            </a:r>
            <a:r>
              <a:rPr lang="en-GB" sz="1800" dirty="0">
                <a:latin typeface="Calibri" pitchFamily="34" charset="0"/>
                <a:cs typeface="Arial" charset="0"/>
              </a:rPr>
              <a:t>% time</a:t>
            </a:r>
          </a:p>
          <a:p>
            <a:pPr eaLnBrk="1" hangingPunct="1">
              <a:buFont typeface="Wingdings" pitchFamily="2" charset="2"/>
              <a:buNone/>
            </a:pPr>
            <a:endParaRPr lang="en-GB" sz="1800" b="1" dirty="0" smtClean="0">
              <a:latin typeface="Calibri" pitchFamily="34" charset="0"/>
              <a:cs typeface="Arial" charset="0"/>
            </a:endParaRPr>
          </a:p>
          <a:p>
            <a:r>
              <a:rPr lang="en-GB" sz="1800" dirty="0" smtClean="0">
                <a:latin typeface="Calibri" pitchFamily="34" charset="0"/>
                <a:cs typeface="Arial" charset="0"/>
              </a:rPr>
              <a:t>Evaluation of appropriateness of treatment  (Tyler, 1994)</a:t>
            </a:r>
          </a:p>
          <a:p>
            <a:pPr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 </a:t>
            </a:r>
            <a:endParaRPr lang="en-GB" sz="1800" dirty="0">
              <a:latin typeface="Calibri" pitchFamily="34" charset="0"/>
              <a:cs typeface="Arial" charset="0"/>
            </a:endParaRPr>
          </a:p>
          <a:p>
            <a:r>
              <a:rPr lang="en-GB" sz="1800" dirty="0">
                <a:latin typeface="Calibri" pitchFamily="34" charset="0"/>
                <a:cs typeface="Arial" charset="0"/>
              </a:rPr>
              <a:t>Expectation States Theory </a:t>
            </a:r>
          </a:p>
          <a:p>
            <a:pPr>
              <a:buNone/>
            </a:pPr>
            <a:r>
              <a:rPr lang="en-GB" sz="1800" dirty="0">
                <a:latin typeface="Calibri" pitchFamily="34" charset="0"/>
                <a:cs typeface="Arial" charset="0"/>
              </a:rPr>
              <a:t>	(Berger, </a:t>
            </a:r>
            <a:r>
              <a:rPr lang="en-GB" sz="1800" dirty="0" err="1">
                <a:latin typeface="Calibri" pitchFamily="34" charset="0"/>
                <a:cs typeface="Arial" charset="0"/>
              </a:rPr>
              <a:t>Rosenholtz</a:t>
            </a:r>
            <a:r>
              <a:rPr lang="en-GB" sz="1800" dirty="0">
                <a:latin typeface="Calibri" pitchFamily="34" charset="0"/>
                <a:cs typeface="Arial" charset="0"/>
              </a:rPr>
              <a:t> and </a:t>
            </a:r>
            <a:r>
              <a:rPr lang="en-GB" sz="1800" dirty="0" err="1">
                <a:latin typeface="Calibri" pitchFamily="34" charset="0"/>
                <a:cs typeface="Arial" charset="0"/>
              </a:rPr>
              <a:t>Zelditch</a:t>
            </a:r>
            <a:r>
              <a:rPr lang="en-GB" sz="1800" dirty="0">
                <a:latin typeface="Calibri" pitchFamily="34" charset="0"/>
                <a:cs typeface="Arial" charset="0"/>
              </a:rPr>
              <a:t>, 1980)</a:t>
            </a:r>
          </a:p>
          <a:p>
            <a:pPr marL="393192" lvl="1" indent="0" eaLnBrk="1" hangingPunct="1">
              <a:buNone/>
            </a:pPr>
            <a:endParaRPr lang="en-GB" sz="1800" dirty="0" smtClean="0">
              <a:latin typeface="Calibri" pitchFamily="34" charset="0"/>
              <a:cs typeface="Arial" charset="0"/>
            </a:endParaRPr>
          </a:p>
          <a:p>
            <a:pPr marL="393192" lvl="1" indent="0" eaLnBrk="1" hangingPunct="1"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Different roles associated with different levels of status based on expectations of other members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GB" sz="1800" dirty="0" smtClean="0">
                <a:latin typeface="Calibri" pitchFamily="34" charset="0"/>
                <a:cs typeface="Arial" charset="0"/>
              </a:rPr>
              <a:t>	</a:t>
            </a:r>
          </a:p>
          <a:p>
            <a:pPr lvl="1" eaLnBrk="1" hangingPunct="1"/>
            <a:r>
              <a:rPr lang="en-GB" sz="1800" dirty="0" smtClean="0">
                <a:latin typeface="Calibri" pitchFamily="34" charset="0"/>
                <a:cs typeface="Arial" charset="0"/>
              </a:rPr>
              <a:t>Confer or withhold status - influences behaviour of members </a:t>
            </a:r>
          </a:p>
          <a:p>
            <a:pPr eaLnBrk="1" hangingPunct="1"/>
            <a:endParaRPr lang="en-GB" sz="1800" dirty="0" smtClean="0">
              <a:latin typeface="Calibri" pitchFamily="34" charset="0"/>
            </a:endParaRPr>
          </a:p>
          <a:p>
            <a:pPr eaLnBrk="1" hangingPunct="1"/>
            <a:endParaRPr lang="en-GB" sz="1800" dirty="0" smtClean="0"/>
          </a:p>
        </p:txBody>
      </p:sp>
      <p:pic>
        <p:nvPicPr>
          <p:cNvPr id="10244" name="Picture 7" descr="article-1268056113508-089E9552000005DC-148481_636x440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28185" y="4752086"/>
            <a:ext cx="2598241" cy="181316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2924944"/>
            <a:ext cx="2586591" cy="1616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45385"/>
            <a:ext cx="2520279" cy="1681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9363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>
                <a:latin typeface="Calibri" pitchFamily="34" charset="0"/>
              </a:rPr>
              <a:t>Intergroup level of analysis</a:t>
            </a:r>
            <a:endParaRPr lang="en-GB" sz="2400" b="1" dirty="0"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Calibri" pitchFamily="34" charset="0"/>
              </a:rPr>
              <a:t>Intergroup context elicits salience of group membership 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Salience of self-categorization as a group member needed for group membership to influence thought and behaviour 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Explicit and implicit forms of competition (e.g. football match</a:t>
            </a:r>
            <a:r>
              <a:rPr lang="en-GB" sz="1800" dirty="0">
                <a:latin typeface="Calibri" pitchFamily="34" charset="0"/>
              </a:rPr>
              <a:t>;</a:t>
            </a:r>
            <a:r>
              <a:rPr lang="en-GB" sz="1800" dirty="0" smtClean="0">
                <a:latin typeface="Calibri" pitchFamily="34" charset="0"/>
              </a:rPr>
              <a:t> House of Commons; social status (e.g. group of school friends))</a:t>
            </a:r>
            <a:endParaRPr lang="en-GB" sz="1800" dirty="0">
              <a:latin typeface="Calibri" pitchFamily="34" charset="0"/>
            </a:endParaRP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James and Greenberg (1989) – manipulated salience of university membership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Found: performance was enhanced when membership made salient</a:t>
            </a:r>
          </a:p>
          <a:p>
            <a:pPr marL="0" indent="0">
              <a:buNone/>
            </a:pPr>
            <a:endParaRPr lang="en-GB" sz="18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Active contribution towards favourable comparison (e.g. </a:t>
            </a:r>
            <a:r>
              <a:rPr lang="en-GB" sz="1800" dirty="0" err="1" smtClean="0">
                <a:latin typeface="Calibri" pitchFamily="34" charset="0"/>
              </a:rPr>
              <a:t>Tajfel</a:t>
            </a:r>
            <a:r>
              <a:rPr lang="en-GB" sz="1800" dirty="0" smtClean="0">
                <a:latin typeface="Calibri" pitchFamily="34" charset="0"/>
              </a:rPr>
              <a:t> and Turner SIT)</a:t>
            </a:r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6691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/>
              <a:t>In-groups and Out-groups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Calibri" pitchFamily="34" charset="0"/>
              </a:rPr>
              <a:t>Groups can only exist because some people are members and others are not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	</a:t>
            </a:r>
            <a:r>
              <a:rPr lang="en-GB" sz="1800" dirty="0" smtClean="0">
                <a:latin typeface="Calibri" pitchFamily="34" charset="0"/>
              </a:rPr>
              <a:t>- inclusion and exclusion criteria</a:t>
            </a:r>
          </a:p>
          <a:p>
            <a:pPr marL="0" indent="0">
              <a:buNone/>
            </a:pPr>
            <a:endParaRPr lang="en-GB" sz="18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Group comparison: 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 Essential for determining </a:t>
            </a:r>
            <a:r>
              <a:rPr lang="en-GB" sz="1800" dirty="0">
                <a:latin typeface="Calibri" pitchFamily="34" charset="0"/>
              </a:rPr>
              <a:t>characteristics </a:t>
            </a:r>
            <a:endParaRPr lang="en-GB" sz="18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      of own group </a:t>
            </a:r>
            <a:r>
              <a:rPr lang="en-GB" sz="1800" dirty="0">
                <a:latin typeface="Calibri" pitchFamily="34" charset="0"/>
              </a:rPr>
              <a:t>e.g. funny, intelligent</a:t>
            </a:r>
          </a:p>
          <a:p>
            <a:pPr marL="0" indent="0">
              <a:buNone/>
            </a:pPr>
            <a:endParaRPr lang="en-GB" sz="18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      May change resulting in adjusted views of 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 own group</a:t>
            </a:r>
          </a:p>
          <a:p>
            <a:pPr marL="0" indent="0">
              <a:buNone/>
            </a:pPr>
            <a:r>
              <a:rPr lang="en-GB" sz="1800" dirty="0">
                <a:latin typeface="Calibri" pitchFamily="34" charset="0"/>
              </a:rPr>
              <a:t> </a:t>
            </a:r>
            <a:r>
              <a:rPr lang="en-GB" sz="1800" dirty="0" smtClean="0">
                <a:latin typeface="Calibri" pitchFamily="34" charset="0"/>
              </a:rPr>
              <a:t>     </a:t>
            </a:r>
          </a:p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     e.g. Turkey – EU membership – Christianity/Islam</a:t>
            </a:r>
          </a:p>
          <a:p>
            <a:pPr marL="0" indent="0">
              <a:buNone/>
            </a:pPr>
            <a:r>
              <a:rPr lang="en-GB" sz="1800" dirty="0" smtClean="0">
                <a:latin typeface="Calibri" pitchFamily="34" charset="0"/>
              </a:rPr>
              <a:t>            Salience of European, largely Christian identity</a:t>
            </a:r>
            <a:endParaRPr lang="en-GB" sz="18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20888"/>
            <a:ext cx="3189742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68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4186808" cy="3486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 smtClean="0"/>
              <a:t>Robber’s Cave experiment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268760"/>
            <a:ext cx="4172272" cy="5472607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err="1" smtClean="0">
                <a:latin typeface="Calibri" pitchFamily="34" charset="0"/>
              </a:rPr>
              <a:t>Sherif</a:t>
            </a:r>
            <a:r>
              <a:rPr lang="en-GB" sz="2000" dirty="0" smtClean="0">
                <a:latin typeface="Calibri" pitchFamily="34" charset="0"/>
              </a:rPr>
              <a:t>, Harvey, White, Hood and </a:t>
            </a:r>
            <a:r>
              <a:rPr lang="en-GB" sz="2000" dirty="0" err="1" smtClean="0">
                <a:latin typeface="Calibri" pitchFamily="34" charset="0"/>
              </a:rPr>
              <a:t>Sherif</a:t>
            </a:r>
            <a:r>
              <a:rPr lang="en-GB" sz="2000" dirty="0" smtClean="0">
                <a:latin typeface="Calibri" pitchFamily="34" charset="0"/>
              </a:rPr>
              <a:t> (1961)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Eleven-year-old boys </a:t>
            </a:r>
          </a:p>
          <a:p>
            <a:pPr marL="0" indent="0">
              <a:buNone/>
            </a:pPr>
            <a:r>
              <a:rPr lang="en-GB" sz="2000" dirty="0">
                <a:latin typeface="Calibri" pitchFamily="34" charset="0"/>
              </a:rPr>
              <a:t>	</a:t>
            </a:r>
            <a:r>
              <a:rPr lang="en-GB" sz="2000" dirty="0" smtClean="0">
                <a:latin typeface="Calibri" pitchFamily="34" charset="0"/>
              </a:rPr>
              <a:t>– teams Rattlers and Eagles </a:t>
            </a:r>
          </a:p>
          <a:p>
            <a:endParaRPr lang="en-GB" sz="2000" dirty="0" smtClean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Series of competitions (winning team to receive a trophy and prizes)</a:t>
            </a:r>
          </a:p>
          <a:p>
            <a:endParaRPr lang="en-GB" sz="20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Verbal taunts, then attacks on property of other team members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Abuse to outgroup members/praise to in group members</a:t>
            </a:r>
          </a:p>
          <a:p>
            <a:endParaRPr lang="en-GB" sz="2000" dirty="0">
              <a:latin typeface="Calibri" pitchFamily="34" charset="0"/>
            </a:endParaRPr>
          </a:p>
          <a:p>
            <a:r>
              <a:rPr lang="en-GB" sz="2000" dirty="0" smtClean="0">
                <a:latin typeface="Calibri" pitchFamily="34" charset="0"/>
              </a:rPr>
              <a:t>Superordinate goals (Needed to work together to achieve desired goals)</a:t>
            </a:r>
          </a:p>
          <a:p>
            <a:pPr lvl="1"/>
            <a:endParaRPr lang="en-GB" sz="1800" dirty="0" smtClean="0">
              <a:latin typeface="Calibri" pitchFamily="34" charset="0"/>
            </a:endParaRPr>
          </a:p>
          <a:p>
            <a:pPr lvl="1"/>
            <a:r>
              <a:rPr lang="en-GB" sz="1800" dirty="0" smtClean="0">
                <a:latin typeface="Calibri" pitchFamily="34" charset="0"/>
              </a:rPr>
              <a:t>Cooperation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Decrease in tension</a:t>
            </a:r>
          </a:p>
          <a:p>
            <a:pPr lvl="1"/>
            <a:r>
              <a:rPr lang="en-GB" sz="1800" dirty="0" smtClean="0">
                <a:latin typeface="Calibri" pitchFamily="34" charset="0"/>
              </a:rPr>
              <a:t>Friendships</a:t>
            </a:r>
            <a:endParaRPr lang="en-GB" sz="1800" dirty="0">
              <a:latin typeface="Calibri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764704"/>
            <a:ext cx="3723763" cy="3109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704" y="3680461"/>
            <a:ext cx="3456384" cy="3137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9395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Calibri" pitchFamily="34" charset="0"/>
              </a:rPr>
              <a:t>Level of </a:t>
            </a:r>
            <a:r>
              <a:rPr lang="en-GB" sz="1800" b="1" dirty="0" smtClean="0">
                <a:latin typeface="Calibri" pitchFamily="34" charset="0"/>
              </a:rPr>
              <a:t>Identification with the group</a:t>
            </a:r>
            <a:endParaRPr lang="en-GB" sz="1800" dirty="0">
              <a:latin typeface="Calibri" pitchFamily="34" charset="0"/>
            </a:endParaRPr>
          </a:p>
          <a:p>
            <a:pPr marL="0" indent="0">
              <a:buNone/>
            </a:pPr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Low and high identifiers - e.g. </a:t>
            </a:r>
            <a:r>
              <a:rPr lang="en-GB" sz="1800" dirty="0" err="1" smtClean="0">
                <a:latin typeface="Calibri" pitchFamily="34" charset="0"/>
              </a:rPr>
              <a:t>Ellemers</a:t>
            </a:r>
            <a:r>
              <a:rPr lang="en-GB" sz="1800" dirty="0" smtClean="0">
                <a:latin typeface="Calibri" pitchFamily="34" charset="0"/>
              </a:rPr>
              <a:t>, Spears and </a:t>
            </a:r>
            <a:r>
              <a:rPr lang="en-GB" sz="1800" dirty="0" err="1" smtClean="0">
                <a:latin typeface="Calibri" pitchFamily="34" charset="0"/>
              </a:rPr>
              <a:t>Doosje</a:t>
            </a:r>
            <a:r>
              <a:rPr lang="en-GB" sz="1800" dirty="0" smtClean="0">
                <a:latin typeface="Calibri" pitchFamily="34" charset="0"/>
              </a:rPr>
              <a:t> (1997)</a:t>
            </a:r>
            <a:r>
              <a:rPr lang="en-GB" sz="1800" dirty="0">
                <a:latin typeface="Calibri" pitchFamily="34" charset="0"/>
              </a:rPr>
              <a:t> </a:t>
            </a:r>
            <a:endParaRPr lang="en-GB" sz="1800" dirty="0" smtClean="0">
              <a:latin typeface="Calibri" pitchFamily="34" charset="0"/>
            </a:endParaRP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Low </a:t>
            </a:r>
            <a:r>
              <a:rPr lang="en-GB" sz="1800" dirty="0">
                <a:latin typeface="Calibri" pitchFamily="34" charset="0"/>
              </a:rPr>
              <a:t>identifiers 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perceive group as less homogeneous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less committed to their group</a:t>
            </a:r>
          </a:p>
          <a:p>
            <a:pPr marL="285750" indent="-285750">
              <a:buFontTx/>
              <a:buChar char="-"/>
            </a:pPr>
            <a:r>
              <a:rPr lang="en-GB" sz="1800" dirty="0">
                <a:latin typeface="Calibri" pitchFamily="34" charset="0"/>
              </a:rPr>
              <a:t>more strongly </a:t>
            </a:r>
            <a:r>
              <a:rPr lang="en-GB" sz="1800" dirty="0" smtClean="0">
                <a:latin typeface="Calibri" pitchFamily="34" charset="0"/>
              </a:rPr>
              <a:t>desire </a:t>
            </a:r>
            <a:r>
              <a:rPr lang="en-GB" sz="1800" dirty="0">
                <a:latin typeface="Calibri" pitchFamily="34" charset="0"/>
              </a:rPr>
              <a:t>individual mobility to a higher status </a:t>
            </a:r>
            <a:r>
              <a:rPr lang="en-GB" sz="1800" dirty="0" smtClean="0">
                <a:latin typeface="Calibri" pitchFamily="34" charset="0"/>
              </a:rPr>
              <a:t>group</a:t>
            </a:r>
          </a:p>
          <a:p>
            <a:pPr marL="285750" indent="-285750">
              <a:buFontTx/>
              <a:buChar char="-"/>
            </a:pPr>
            <a:endParaRPr lang="en-GB" sz="1800" dirty="0">
              <a:latin typeface="Calibri" pitchFamily="34" charset="0"/>
            </a:endParaRPr>
          </a:p>
          <a:p>
            <a:r>
              <a:rPr lang="en-GB" sz="1800" dirty="0">
                <a:latin typeface="Calibri" pitchFamily="34" charset="0"/>
              </a:rPr>
              <a:t>M</a:t>
            </a:r>
            <a:r>
              <a:rPr lang="en-GB" sz="1800" dirty="0" smtClean="0">
                <a:latin typeface="Calibri" pitchFamily="34" charset="0"/>
              </a:rPr>
              <a:t>ember’s dissatisfaction with own lower status group likely to be increased as a result of limited/no opportunity to transfer to higher status group</a:t>
            </a:r>
          </a:p>
          <a:p>
            <a:endParaRPr lang="en-GB" sz="1800" dirty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Relatively high status group – members have the means to protect from perceived threat from lower status group/s - e.g. Intergroup Threat Theory (Stephen and Renfro (2002)</a:t>
            </a:r>
            <a:endParaRPr lang="en-GB" sz="1800" dirty="0">
              <a:latin typeface="Calibri" pitchFamily="34" charset="0"/>
            </a:endParaRPr>
          </a:p>
          <a:p>
            <a:endParaRPr lang="en-GB" sz="1800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579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0656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/>
              <a:t>Summary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r>
              <a:rPr lang="en-GB" sz="1800" dirty="0">
                <a:latin typeface="Calibri" pitchFamily="34" charset="0"/>
              </a:rPr>
              <a:t>What is a group</a:t>
            </a:r>
            <a:r>
              <a:rPr lang="en-GB" sz="1800" dirty="0" smtClean="0">
                <a:latin typeface="Calibri" pitchFamily="34" charset="0"/>
              </a:rPr>
              <a:t>? - Definitions, minimal </a:t>
            </a:r>
            <a:r>
              <a:rPr lang="en-GB" sz="1800" dirty="0">
                <a:latin typeface="Calibri" pitchFamily="34" charset="0"/>
              </a:rPr>
              <a:t>group </a:t>
            </a:r>
            <a:r>
              <a:rPr lang="en-GB" sz="1800" dirty="0" smtClean="0">
                <a:latin typeface="Calibri" pitchFamily="34" charset="0"/>
              </a:rPr>
              <a:t>paradigm, characteristics of groups, types of groups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Sociobiological, cognitive </a:t>
            </a:r>
            <a:r>
              <a:rPr lang="en-GB" sz="1800" dirty="0">
                <a:latin typeface="Calibri" pitchFamily="34" charset="0"/>
              </a:rPr>
              <a:t>and </a:t>
            </a:r>
            <a:r>
              <a:rPr lang="en-GB" sz="1800" dirty="0" smtClean="0">
                <a:latin typeface="Calibri" pitchFamily="34" charset="0"/>
              </a:rPr>
              <a:t>utilitarian perspectives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Entitativity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Individual level of analysis – group </a:t>
            </a:r>
            <a:r>
              <a:rPr lang="en-GB" sz="1800" dirty="0">
                <a:latin typeface="Calibri" pitchFamily="34" charset="0"/>
              </a:rPr>
              <a:t>socialization, levels of identification with groups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Group level of analysis – group development, norms, cohesion, roles and statuses</a:t>
            </a:r>
          </a:p>
          <a:p>
            <a:endParaRPr lang="en-GB" sz="1800" dirty="0" smtClean="0">
              <a:latin typeface="Calibri" pitchFamily="34" charset="0"/>
            </a:endParaRPr>
          </a:p>
          <a:p>
            <a:r>
              <a:rPr lang="en-GB" sz="1800" dirty="0" smtClean="0">
                <a:latin typeface="Calibri" pitchFamily="34" charset="0"/>
              </a:rPr>
              <a:t>Intergroup level of analysis – in-groups, out-groups, performance, Robber's Cave experiment</a:t>
            </a:r>
            <a:endParaRPr lang="en-GB" sz="2800" b="1" dirty="0" smtClean="0">
              <a:latin typeface="Calibri" pitchFamily="34" charset="0"/>
            </a:endParaRPr>
          </a:p>
          <a:p>
            <a:endParaRPr lang="en-GB" sz="2800" b="1" dirty="0" smtClean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533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92664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 smtClean="0"/>
              <a:t>Reading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latin typeface="Calibri" pitchFamily="34" charset="0"/>
              </a:rPr>
              <a:t>Hogg, M. A., &amp; Vaughan, G. M. (2008). </a:t>
            </a:r>
            <a:r>
              <a:rPr lang="en-GB" sz="1900" i="1" dirty="0">
                <a:latin typeface="Calibri" pitchFamily="34" charset="0"/>
              </a:rPr>
              <a:t>Social Psychology</a:t>
            </a:r>
            <a:r>
              <a:rPr lang="en-GB" sz="1900" dirty="0">
                <a:latin typeface="Calibri" pitchFamily="34" charset="0"/>
              </a:rPr>
              <a:t>. Harlow, Essex: Pearson </a:t>
            </a:r>
            <a:r>
              <a:rPr lang="en-GB" sz="1900" dirty="0" smtClean="0">
                <a:latin typeface="Calibri" pitchFamily="34" charset="0"/>
              </a:rPr>
              <a:t> Prentice </a:t>
            </a:r>
            <a:r>
              <a:rPr lang="en-GB" sz="1900" dirty="0">
                <a:latin typeface="Calibri" pitchFamily="34" charset="0"/>
              </a:rPr>
              <a:t>Hall. (Chapter 8) </a:t>
            </a:r>
          </a:p>
          <a:p>
            <a:pPr marL="0" indent="0">
              <a:buNone/>
            </a:pPr>
            <a:endParaRPr lang="en-GB" sz="19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 err="1" smtClean="0">
                <a:latin typeface="Calibri" pitchFamily="34" charset="0"/>
              </a:rPr>
              <a:t>Kassin</a:t>
            </a:r>
            <a:r>
              <a:rPr lang="en-GB" sz="1900" dirty="0">
                <a:latin typeface="Calibri" pitchFamily="34" charset="0"/>
              </a:rPr>
              <a:t>, S., Fein, S., &amp; Markus, H. R. (2011). </a:t>
            </a:r>
            <a:r>
              <a:rPr lang="en-GB" sz="1900" i="1" dirty="0">
                <a:latin typeface="Calibri" pitchFamily="34" charset="0"/>
              </a:rPr>
              <a:t>Social psychology </a:t>
            </a:r>
            <a:r>
              <a:rPr lang="en-GB" sz="1900" dirty="0">
                <a:latin typeface="Calibri" pitchFamily="34" charset="0"/>
              </a:rPr>
              <a:t>(8th Edition). Belmont, CA: Wadsworth. (Chapter 8) </a:t>
            </a:r>
          </a:p>
          <a:p>
            <a:pPr marL="0" indent="0">
              <a:buNone/>
            </a:pPr>
            <a:endParaRPr lang="en-GB" sz="19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900" dirty="0" smtClean="0">
                <a:latin typeface="Calibri" pitchFamily="34" charset="0"/>
              </a:rPr>
              <a:t>Johnson, A. L., Crawford, M. T., Sherman, S. J., </a:t>
            </a:r>
            <a:r>
              <a:rPr lang="en-GB" sz="1900" dirty="0" err="1" smtClean="0">
                <a:latin typeface="Calibri" pitchFamily="34" charset="0"/>
              </a:rPr>
              <a:t>Rutchick</a:t>
            </a:r>
            <a:r>
              <a:rPr lang="en-GB" sz="1900" dirty="0" smtClean="0">
                <a:latin typeface="Calibri" pitchFamily="34" charset="0"/>
              </a:rPr>
              <a:t>, A. M., Hamilton, D. L., Ferreira, M. B., </a:t>
            </a:r>
            <a:r>
              <a:rPr lang="en-GB" sz="1900" dirty="0" err="1">
                <a:latin typeface="Calibri" pitchFamily="34" charset="0"/>
              </a:rPr>
              <a:t>P</a:t>
            </a:r>
            <a:r>
              <a:rPr lang="en-GB" sz="1900" dirty="0" err="1" smtClean="0">
                <a:latin typeface="Calibri" pitchFamily="34" charset="0"/>
              </a:rPr>
              <a:t>etrocelli</a:t>
            </a:r>
            <a:r>
              <a:rPr lang="en-GB" sz="1900" dirty="0" smtClean="0">
                <a:latin typeface="Calibri" pitchFamily="34" charset="0"/>
              </a:rPr>
              <a:t>, J. V. (2006). </a:t>
            </a:r>
            <a:r>
              <a:rPr lang="en-GB" sz="1900" dirty="0">
                <a:latin typeface="Calibri" pitchFamily="34" charset="0"/>
              </a:rPr>
              <a:t>A functional perspective on group memberships: Differential need </a:t>
            </a:r>
            <a:r>
              <a:rPr lang="en-GB" sz="1900" dirty="0" err="1">
                <a:latin typeface="Calibri" pitchFamily="34" charset="0"/>
              </a:rPr>
              <a:t>fulfillment</a:t>
            </a:r>
            <a:r>
              <a:rPr lang="en-GB" sz="1900" dirty="0">
                <a:latin typeface="Calibri" pitchFamily="34" charset="0"/>
              </a:rPr>
              <a:t> in a group </a:t>
            </a:r>
            <a:r>
              <a:rPr lang="en-GB" sz="1900" dirty="0" smtClean="0">
                <a:latin typeface="Calibri" pitchFamily="34" charset="0"/>
              </a:rPr>
              <a:t>typology.  </a:t>
            </a:r>
            <a:r>
              <a:rPr lang="en-GB" sz="1900" i="1" dirty="0" smtClean="0">
                <a:latin typeface="Calibri" pitchFamily="34" charset="0"/>
              </a:rPr>
              <a:t>Journal of Experimental Social </a:t>
            </a:r>
            <a:r>
              <a:rPr lang="en-GB" sz="1900" i="1" dirty="0" err="1" smtClean="0">
                <a:latin typeface="Calibri" pitchFamily="34" charset="0"/>
              </a:rPr>
              <a:t>Psychology,Vol</a:t>
            </a:r>
            <a:r>
              <a:rPr lang="en-GB" sz="1900" i="1" dirty="0" smtClean="0">
                <a:latin typeface="Calibri" pitchFamily="34" charset="0"/>
              </a:rPr>
              <a:t> 42 (6), </a:t>
            </a:r>
            <a:r>
              <a:rPr lang="en-GB" sz="1900" i="1" dirty="0">
                <a:latin typeface="Calibri" pitchFamily="34" charset="0"/>
              </a:rPr>
              <a:t>Pages 707–719</a:t>
            </a:r>
          </a:p>
          <a:p>
            <a:endParaRPr lang="en-GB" sz="1900" dirty="0" smtClean="0"/>
          </a:p>
          <a:p>
            <a:pPr marL="0" indent="0">
              <a:buNone/>
            </a:pPr>
            <a:r>
              <a:rPr lang="en-GB" sz="1900" dirty="0" err="1" smtClean="0">
                <a:latin typeface="Calibri" pitchFamily="34" charset="0"/>
              </a:rPr>
              <a:t>Lickel</a:t>
            </a:r>
            <a:r>
              <a:rPr lang="en-GB" sz="1900" dirty="0">
                <a:latin typeface="Calibri" pitchFamily="34" charset="0"/>
              </a:rPr>
              <a:t>, </a:t>
            </a:r>
            <a:r>
              <a:rPr lang="en-GB" sz="1900" dirty="0" smtClean="0">
                <a:latin typeface="Calibri" pitchFamily="34" charset="0"/>
              </a:rPr>
              <a:t>B., Hamilton</a:t>
            </a:r>
            <a:r>
              <a:rPr lang="en-GB" sz="1900" dirty="0">
                <a:latin typeface="Calibri" pitchFamily="34" charset="0"/>
              </a:rPr>
              <a:t>, </a:t>
            </a:r>
            <a:r>
              <a:rPr lang="en-GB" sz="1900" dirty="0" smtClean="0">
                <a:latin typeface="Calibri" pitchFamily="34" charset="0"/>
              </a:rPr>
              <a:t>D. </a:t>
            </a:r>
            <a:r>
              <a:rPr lang="en-GB" sz="1900" dirty="0">
                <a:latin typeface="Calibri" pitchFamily="34" charset="0"/>
              </a:rPr>
              <a:t>L</a:t>
            </a:r>
            <a:r>
              <a:rPr lang="en-GB" sz="1900" dirty="0" smtClean="0">
                <a:latin typeface="Calibri" pitchFamily="34" charset="0"/>
              </a:rPr>
              <a:t>., </a:t>
            </a:r>
            <a:r>
              <a:rPr lang="en-GB" sz="1900" dirty="0" err="1" smtClean="0">
                <a:latin typeface="Calibri" pitchFamily="34" charset="0"/>
              </a:rPr>
              <a:t>Wieczorkowska</a:t>
            </a:r>
            <a:r>
              <a:rPr lang="en-GB" sz="1900" dirty="0">
                <a:latin typeface="Calibri" pitchFamily="34" charset="0"/>
              </a:rPr>
              <a:t>, </a:t>
            </a:r>
            <a:r>
              <a:rPr lang="en-GB" sz="1900" dirty="0" smtClean="0">
                <a:latin typeface="Calibri" pitchFamily="34" charset="0"/>
              </a:rPr>
              <a:t>G., Lewis</a:t>
            </a:r>
            <a:r>
              <a:rPr lang="en-GB" sz="1900" dirty="0">
                <a:latin typeface="Calibri" pitchFamily="34" charset="0"/>
              </a:rPr>
              <a:t>, </a:t>
            </a:r>
            <a:r>
              <a:rPr lang="en-GB" sz="1900" dirty="0" smtClean="0">
                <a:latin typeface="Calibri" pitchFamily="34" charset="0"/>
              </a:rPr>
              <a:t>A., Sherman</a:t>
            </a:r>
            <a:r>
              <a:rPr lang="en-GB" sz="1900" dirty="0">
                <a:latin typeface="Calibri" pitchFamily="34" charset="0"/>
              </a:rPr>
              <a:t>, </a:t>
            </a:r>
            <a:r>
              <a:rPr lang="en-GB" sz="1900" dirty="0" smtClean="0">
                <a:latin typeface="Calibri" pitchFamily="34" charset="0"/>
              </a:rPr>
              <a:t>S. J. and </a:t>
            </a:r>
            <a:r>
              <a:rPr lang="en-GB" sz="1900" dirty="0" err="1" smtClean="0">
                <a:latin typeface="Calibri" pitchFamily="34" charset="0"/>
              </a:rPr>
              <a:t>Uhles</a:t>
            </a:r>
            <a:r>
              <a:rPr lang="en-GB" sz="1900" dirty="0">
                <a:latin typeface="Calibri" pitchFamily="34" charset="0"/>
              </a:rPr>
              <a:t>, A. </a:t>
            </a:r>
            <a:r>
              <a:rPr lang="en-GB" sz="1900" dirty="0" smtClean="0">
                <a:latin typeface="Calibri" pitchFamily="34" charset="0"/>
              </a:rPr>
              <a:t>N. </a:t>
            </a:r>
            <a:r>
              <a:rPr lang="en-GB" sz="1900" dirty="0">
                <a:latin typeface="Calibri" pitchFamily="34" charset="0"/>
              </a:rPr>
              <a:t>(2000). </a:t>
            </a:r>
            <a:r>
              <a:rPr lang="en-GB" sz="1900" dirty="0" smtClean="0">
                <a:latin typeface="Calibri" pitchFamily="34" charset="0"/>
              </a:rPr>
              <a:t> Varieties </a:t>
            </a:r>
            <a:r>
              <a:rPr lang="en-GB" sz="1900" dirty="0">
                <a:latin typeface="Calibri" pitchFamily="34" charset="0"/>
              </a:rPr>
              <a:t>of groups and the perception of group </a:t>
            </a:r>
            <a:r>
              <a:rPr lang="en-GB" sz="1900" dirty="0" smtClean="0">
                <a:latin typeface="Calibri" pitchFamily="34" charset="0"/>
              </a:rPr>
              <a:t> entitativity.  </a:t>
            </a:r>
            <a:r>
              <a:rPr lang="en-GB" sz="1900" i="1" dirty="0" smtClean="0">
                <a:latin typeface="Calibri" pitchFamily="34" charset="0"/>
              </a:rPr>
              <a:t>Journal </a:t>
            </a:r>
            <a:r>
              <a:rPr lang="en-GB" sz="1900" i="1" dirty="0">
                <a:latin typeface="Calibri" pitchFamily="34" charset="0"/>
              </a:rPr>
              <a:t>of Personality and Social Psychology, </a:t>
            </a:r>
            <a:r>
              <a:rPr lang="en-GB" sz="1900" i="1" dirty="0" err="1">
                <a:latin typeface="Calibri" pitchFamily="34" charset="0"/>
              </a:rPr>
              <a:t>Vol</a:t>
            </a:r>
            <a:r>
              <a:rPr lang="en-GB" sz="1900" i="1" dirty="0">
                <a:latin typeface="Calibri" pitchFamily="34" charset="0"/>
              </a:rPr>
              <a:t> </a:t>
            </a:r>
            <a:r>
              <a:rPr lang="en-GB" sz="1900" i="1" dirty="0" smtClean="0">
                <a:latin typeface="Calibri" pitchFamily="34" charset="0"/>
              </a:rPr>
              <a:t>78 (</a:t>
            </a:r>
            <a:r>
              <a:rPr lang="en-GB" sz="1900" i="1" dirty="0">
                <a:latin typeface="Calibri" pitchFamily="34" charset="0"/>
              </a:rPr>
              <a:t>2), Feb, 2000. pp. </a:t>
            </a:r>
            <a:r>
              <a:rPr lang="en-GB" sz="1900" i="1" dirty="0" smtClean="0">
                <a:latin typeface="Calibri" pitchFamily="34" charset="0"/>
              </a:rPr>
              <a:t>223-246.</a:t>
            </a:r>
          </a:p>
          <a:p>
            <a:pPr marL="0" indent="0">
              <a:buNone/>
            </a:pPr>
            <a:endParaRPr lang="en-GB" sz="1800" i="1" dirty="0">
              <a:latin typeface="Calibri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41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1444</TotalTime>
  <Words>2226</Words>
  <Application>Microsoft Office PowerPoint</Application>
  <PresentationFormat>On-screen Show (4:3)</PresentationFormat>
  <Paragraphs>458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Calibri</vt:lpstr>
      <vt:lpstr>Comic Sans MS</vt:lpstr>
      <vt:lpstr>Constantia</vt:lpstr>
      <vt:lpstr>Tahoma</vt:lpstr>
      <vt:lpstr>Times New Roman</vt:lpstr>
      <vt:lpstr>Wingdings</vt:lpstr>
      <vt:lpstr>Wingdings 2</vt:lpstr>
      <vt:lpstr>Flow</vt:lpstr>
      <vt:lpstr>Dr Judith Marshall  </vt:lpstr>
      <vt:lpstr>What is a group?</vt:lpstr>
      <vt:lpstr>            Minimal group paradigm</vt:lpstr>
      <vt:lpstr>PowerPoint Presentation</vt:lpstr>
      <vt:lpstr>PowerPoint Presentation</vt:lpstr>
      <vt:lpstr>To be part of a group….</vt:lpstr>
      <vt:lpstr>Are all collections of people ‘groups’? </vt:lpstr>
      <vt:lpstr>PowerPoint Presentation</vt:lpstr>
      <vt:lpstr>PowerPoint Presentation</vt:lpstr>
      <vt:lpstr>Entitativity</vt:lpstr>
      <vt:lpstr>PowerPoint Presentation</vt:lpstr>
      <vt:lpstr>Type of group (examples)</vt:lpstr>
      <vt:lpstr>PowerPoint Presentation</vt:lpstr>
      <vt:lpstr>PowerPoint Presentation</vt:lpstr>
      <vt:lpstr>Levels of Analysis</vt:lpstr>
      <vt:lpstr>Individual level of analysis</vt:lpstr>
      <vt:lpstr>Group level of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Additional factors influencing cohesiveness </vt:lpstr>
      <vt:lpstr>Difference – Roles and Statuses</vt:lpstr>
      <vt:lpstr>PowerPoint Presentation</vt:lpstr>
      <vt:lpstr>Intergroup level of analysis</vt:lpstr>
      <vt:lpstr>In-groups and Out-groups</vt:lpstr>
      <vt:lpstr>Robber’s Cave experiment</vt:lpstr>
      <vt:lpstr>PowerPoint Presentation</vt:lpstr>
      <vt:lpstr>Summary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and Group Processes                                                                                                         Dr Judith Marshall</dc:title>
  <dc:creator>Marshall, Judith</dc:creator>
  <cp:lastModifiedBy>Judith Marshall</cp:lastModifiedBy>
  <cp:revision>83</cp:revision>
  <cp:lastPrinted>2013-04-22T11:28:52Z</cp:lastPrinted>
  <dcterms:created xsi:type="dcterms:W3CDTF">2013-04-15T12:55:48Z</dcterms:created>
  <dcterms:modified xsi:type="dcterms:W3CDTF">2020-04-17T14:46:10Z</dcterms:modified>
</cp:coreProperties>
</file>