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8" r:id="rId4"/>
    <p:sldId id="257" r:id="rId5"/>
    <p:sldId id="258" r:id="rId6"/>
    <p:sldId id="259" r:id="rId7"/>
    <p:sldId id="261" r:id="rId8"/>
    <p:sldId id="262" r:id="rId9"/>
    <p:sldId id="263" r:id="rId10"/>
    <p:sldId id="265" r:id="rId11"/>
    <p:sldId id="266" r:id="rId12"/>
    <p:sldId id="267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91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B7F2E8-4ADE-4B37-ADA6-40CCC5FAA11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C7F2DE-5A92-48CB-9D76-D58768E5FA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JW MARRIOTT</a:t>
          </a:r>
          <a:endParaRPr lang="en-US" dirty="0"/>
        </a:p>
      </dgm:t>
    </dgm:pt>
    <dgm:pt modelId="{64FB9449-1970-4E4F-9E31-AA9BA23ACDF3}" type="parTrans" cxnId="{8F029FF2-EC35-425D-9A30-0118C2046100}">
      <dgm:prSet/>
      <dgm:spPr/>
      <dgm:t>
        <a:bodyPr/>
        <a:lstStyle/>
        <a:p>
          <a:endParaRPr lang="en-US"/>
        </a:p>
      </dgm:t>
    </dgm:pt>
    <dgm:pt modelId="{C9EE69CF-F6A5-4145-A526-44A615126BB3}" type="sibTrans" cxnId="{8F029FF2-EC35-425D-9A30-0118C2046100}">
      <dgm:prSet/>
      <dgm:spPr/>
      <dgm:t>
        <a:bodyPr/>
        <a:lstStyle/>
        <a:p>
          <a:endParaRPr lang="en-US"/>
        </a:p>
      </dgm:t>
    </dgm:pt>
    <dgm:pt modelId="{699E7DD5-EA79-4F21-A121-D9446078CA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role and importance of quality service, hospitality, and guest services within the hotel Industry</a:t>
          </a:r>
          <a:endParaRPr lang="en-US" dirty="0"/>
        </a:p>
      </dgm:t>
    </dgm:pt>
    <dgm:pt modelId="{D253FF2C-7052-4B74-87F6-96F387959CF8}" type="parTrans" cxnId="{0AD4BAF6-5DE0-4176-BFB3-2C5DECE18B2E}">
      <dgm:prSet/>
      <dgm:spPr/>
      <dgm:t>
        <a:bodyPr/>
        <a:lstStyle/>
        <a:p>
          <a:endParaRPr lang="en-US"/>
        </a:p>
      </dgm:t>
    </dgm:pt>
    <dgm:pt modelId="{236FD959-673D-4246-BFA3-2208C711BAEB}" type="sibTrans" cxnId="{0AD4BAF6-5DE0-4176-BFB3-2C5DECE18B2E}">
      <dgm:prSet/>
      <dgm:spPr/>
      <dgm:t>
        <a:bodyPr/>
        <a:lstStyle/>
        <a:p>
          <a:endParaRPr lang="en-US"/>
        </a:p>
      </dgm:t>
    </dgm:pt>
    <dgm:pt modelId="{4E010A15-4680-42C3-9CF0-7FDD1421B1D7}" type="pres">
      <dgm:prSet presAssocID="{89B7F2E8-4ADE-4B37-ADA6-40CCC5FAA115}" presName="root" presStyleCnt="0">
        <dgm:presLayoutVars>
          <dgm:dir/>
          <dgm:resizeHandles val="exact"/>
        </dgm:presLayoutVars>
      </dgm:prSet>
      <dgm:spPr/>
    </dgm:pt>
    <dgm:pt modelId="{54210033-A826-4900-9AB0-337487ADC2E1}" type="pres">
      <dgm:prSet presAssocID="{C4C7F2DE-5A92-48CB-9D76-D58768E5FA41}" presName="compNode" presStyleCnt="0"/>
      <dgm:spPr/>
    </dgm:pt>
    <dgm:pt modelId="{11936D18-E7CF-4D4E-B809-610FD5E505BF}" type="pres">
      <dgm:prSet presAssocID="{C4C7F2DE-5A92-48CB-9D76-D58768E5FA41}" presName="bgRect" presStyleLbl="bgShp" presStyleIdx="0" presStyleCnt="2"/>
      <dgm:spPr/>
    </dgm:pt>
    <dgm:pt modelId="{3C91852B-8B5F-49F8-A4BD-D2DA00A5250B}" type="pres">
      <dgm:prSet presAssocID="{C4C7F2DE-5A92-48CB-9D76-D58768E5FA4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29F506E-DD1F-47D6-A91C-1E8CE09ACEA5}" type="pres">
      <dgm:prSet presAssocID="{C4C7F2DE-5A92-48CB-9D76-D58768E5FA41}" presName="spaceRect" presStyleCnt="0"/>
      <dgm:spPr/>
    </dgm:pt>
    <dgm:pt modelId="{D217BCA1-6EE8-4576-83C9-B0B5E82CE3DA}" type="pres">
      <dgm:prSet presAssocID="{C4C7F2DE-5A92-48CB-9D76-D58768E5FA41}" presName="parTx" presStyleLbl="revTx" presStyleIdx="0" presStyleCnt="2">
        <dgm:presLayoutVars>
          <dgm:chMax val="0"/>
          <dgm:chPref val="0"/>
        </dgm:presLayoutVars>
      </dgm:prSet>
      <dgm:spPr/>
    </dgm:pt>
    <dgm:pt modelId="{2E8019B4-12AA-4578-921D-8ACF78D1E90F}" type="pres">
      <dgm:prSet presAssocID="{C9EE69CF-F6A5-4145-A526-44A615126BB3}" presName="sibTrans" presStyleCnt="0"/>
      <dgm:spPr/>
    </dgm:pt>
    <dgm:pt modelId="{D261FF7B-9E15-4C5B-B65F-E2BD1A877289}" type="pres">
      <dgm:prSet presAssocID="{699E7DD5-EA79-4F21-A121-D9446078CA47}" presName="compNode" presStyleCnt="0"/>
      <dgm:spPr/>
    </dgm:pt>
    <dgm:pt modelId="{EA320988-1527-49D3-B8C1-D9D628C5705D}" type="pres">
      <dgm:prSet presAssocID="{699E7DD5-EA79-4F21-A121-D9446078CA47}" presName="bgRect" presStyleLbl="bgShp" presStyleIdx="1" presStyleCnt="2"/>
      <dgm:spPr/>
    </dgm:pt>
    <dgm:pt modelId="{C576554E-1C7D-4BB2-B7BB-E14FAA765093}" type="pres">
      <dgm:prSet presAssocID="{699E7DD5-EA79-4F21-A121-D9446078CA4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FF735ADB-C2D8-460E-A5D2-F335EB8712B7}" type="pres">
      <dgm:prSet presAssocID="{699E7DD5-EA79-4F21-A121-D9446078CA47}" presName="spaceRect" presStyleCnt="0"/>
      <dgm:spPr/>
    </dgm:pt>
    <dgm:pt modelId="{C0FD2BF3-063E-43C9-B25C-6A2CA7348E0F}" type="pres">
      <dgm:prSet presAssocID="{699E7DD5-EA79-4F21-A121-D9446078CA4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6F83169-8092-4078-935C-E9FEC721F08E}" type="presOf" srcId="{89B7F2E8-4ADE-4B37-ADA6-40CCC5FAA115}" destId="{4E010A15-4680-42C3-9CF0-7FDD1421B1D7}" srcOrd="0" destOrd="0" presId="urn:microsoft.com/office/officeart/2018/2/layout/IconVerticalSolidList"/>
    <dgm:cxn modelId="{BD2DCA8B-796B-4A12-A56E-444D54783F7E}" type="presOf" srcId="{C4C7F2DE-5A92-48CB-9D76-D58768E5FA41}" destId="{D217BCA1-6EE8-4576-83C9-B0B5E82CE3DA}" srcOrd="0" destOrd="0" presId="urn:microsoft.com/office/officeart/2018/2/layout/IconVerticalSolidList"/>
    <dgm:cxn modelId="{3D7467B0-5097-44EF-9D89-77D831BC3E70}" type="presOf" srcId="{699E7DD5-EA79-4F21-A121-D9446078CA47}" destId="{C0FD2BF3-063E-43C9-B25C-6A2CA7348E0F}" srcOrd="0" destOrd="0" presId="urn:microsoft.com/office/officeart/2018/2/layout/IconVerticalSolidList"/>
    <dgm:cxn modelId="{8F029FF2-EC35-425D-9A30-0118C2046100}" srcId="{89B7F2E8-4ADE-4B37-ADA6-40CCC5FAA115}" destId="{C4C7F2DE-5A92-48CB-9D76-D58768E5FA41}" srcOrd="0" destOrd="0" parTransId="{64FB9449-1970-4E4F-9E31-AA9BA23ACDF3}" sibTransId="{C9EE69CF-F6A5-4145-A526-44A615126BB3}"/>
    <dgm:cxn modelId="{0AD4BAF6-5DE0-4176-BFB3-2C5DECE18B2E}" srcId="{89B7F2E8-4ADE-4B37-ADA6-40CCC5FAA115}" destId="{699E7DD5-EA79-4F21-A121-D9446078CA47}" srcOrd="1" destOrd="0" parTransId="{D253FF2C-7052-4B74-87F6-96F387959CF8}" sibTransId="{236FD959-673D-4246-BFA3-2208C711BAEB}"/>
    <dgm:cxn modelId="{1D08670C-9424-4DD3-AAC2-91179D3F95A9}" type="presParOf" srcId="{4E010A15-4680-42C3-9CF0-7FDD1421B1D7}" destId="{54210033-A826-4900-9AB0-337487ADC2E1}" srcOrd="0" destOrd="0" presId="urn:microsoft.com/office/officeart/2018/2/layout/IconVerticalSolidList"/>
    <dgm:cxn modelId="{ADCD0A4C-48B3-40D0-B92B-4A4E75BA64FA}" type="presParOf" srcId="{54210033-A826-4900-9AB0-337487ADC2E1}" destId="{11936D18-E7CF-4D4E-B809-610FD5E505BF}" srcOrd="0" destOrd="0" presId="urn:microsoft.com/office/officeart/2018/2/layout/IconVerticalSolidList"/>
    <dgm:cxn modelId="{27AB25AE-811C-42D1-A4E8-0E88DD8DF100}" type="presParOf" srcId="{54210033-A826-4900-9AB0-337487ADC2E1}" destId="{3C91852B-8B5F-49F8-A4BD-D2DA00A5250B}" srcOrd="1" destOrd="0" presId="urn:microsoft.com/office/officeart/2018/2/layout/IconVerticalSolidList"/>
    <dgm:cxn modelId="{B8710752-EE80-4AD4-8131-DD2C439705EF}" type="presParOf" srcId="{54210033-A826-4900-9AB0-337487ADC2E1}" destId="{A29F506E-DD1F-47D6-A91C-1E8CE09ACEA5}" srcOrd="2" destOrd="0" presId="urn:microsoft.com/office/officeart/2018/2/layout/IconVerticalSolidList"/>
    <dgm:cxn modelId="{6DB78173-1B37-4CC4-B6A9-311B384E3CC4}" type="presParOf" srcId="{54210033-A826-4900-9AB0-337487ADC2E1}" destId="{D217BCA1-6EE8-4576-83C9-B0B5E82CE3DA}" srcOrd="3" destOrd="0" presId="urn:microsoft.com/office/officeart/2018/2/layout/IconVerticalSolidList"/>
    <dgm:cxn modelId="{A3FA209A-B291-496C-8C32-AE88C419B9FF}" type="presParOf" srcId="{4E010A15-4680-42C3-9CF0-7FDD1421B1D7}" destId="{2E8019B4-12AA-4578-921D-8ACF78D1E90F}" srcOrd="1" destOrd="0" presId="urn:microsoft.com/office/officeart/2018/2/layout/IconVerticalSolidList"/>
    <dgm:cxn modelId="{32A49895-175B-476D-82CC-D752972598A2}" type="presParOf" srcId="{4E010A15-4680-42C3-9CF0-7FDD1421B1D7}" destId="{D261FF7B-9E15-4C5B-B65F-E2BD1A877289}" srcOrd="2" destOrd="0" presId="urn:microsoft.com/office/officeart/2018/2/layout/IconVerticalSolidList"/>
    <dgm:cxn modelId="{8C9FF181-0120-4C7A-9C9D-37C3E4011AFB}" type="presParOf" srcId="{D261FF7B-9E15-4C5B-B65F-E2BD1A877289}" destId="{EA320988-1527-49D3-B8C1-D9D628C5705D}" srcOrd="0" destOrd="0" presId="urn:microsoft.com/office/officeart/2018/2/layout/IconVerticalSolidList"/>
    <dgm:cxn modelId="{81921C8F-E218-493C-ACAA-564B96AFD840}" type="presParOf" srcId="{D261FF7B-9E15-4C5B-B65F-E2BD1A877289}" destId="{C576554E-1C7D-4BB2-B7BB-E14FAA765093}" srcOrd="1" destOrd="0" presId="urn:microsoft.com/office/officeart/2018/2/layout/IconVerticalSolidList"/>
    <dgm:cxn modelId="{1BC7E383-89D1-4125-8277-57076553E95E}" type="presParOf" srcId="{D261FF7B-9E15-4C5B-B65F-E2BD1A877289}" destId="{FF735ADB-C2D8-460E-A5D2-F335EB8712B7}" srcOrd="2" destOrd="0" presId="urn:microsoft.com/office/officeart/2018/2/layout/IconVerticalSolidList"/>
    <dgm:cxn modelId="{18229219-4D96-4363-995C-6B083C80CA53}" type="presParOf" srcId="{D261FF7B-9E15-4C5B-B65F-E2BD1A877289}" destId="{C0FD2BF3-063E-43C9-B25C-6A2CA7348E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9157DA-0DCF-491E-BC96-AB7EB04914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07323B-184D-4202-BED2-ECAD0151AA6E}">
      <dgm:prSet/>
      <dgm:spPr/>
      <dgm:t>
        <a:bodyPr/>
        <a:lstStyle/>
        <a:p>
          <a:r>
            <a:rPr lang="en-GB" dirty="0"/>
            <a:t>Luxury hotel brand</a:t>
          </a:r>
          <a:endParaRPr lang="en-US" dirty="0"/>
        </a:p>
      </dgm:t>
    </dgm:pt>
    <dgm:pt modelId="{63B3E026-1B21-411D-B411-01604C862D05}" type="parTrans" cxnId="{64D070E4-3F28-4C5D-8791-FAEC29301289}">
      <dgm:prSet/>
      <dgm:spPr/>
      <dgm:t>
        <a:bodyPr/>
        <a:lstStyle/>
        <a:p>
          <a:endParaRPr lang="en-US"/>
        </a:p>
      </dgm:t>
    </dgm:pt>
    <dgm:pt modelId="{07BDBC9C-8DA8-4D27-9F10-3DDCCF0ED004}" type="sibTrans" cxnId="{64D070E4-3F28-4C5D-8791-FAEC29301289}">
      <dgm:prSet/>
      <dgm:spPr/>
      <dgm:t>
        <a:bodyPr/>
        <a:lstStyle/>
        <a:p>
          <a:endParaRPr lang="en-US"/>
        </a:p>
      </dgm:t>
    </dgm:pt>
    <dgm:pt modelId="{D9B92CE4-5D0A-4428-9725-8A13E6B100F3}">
      <dgm:prSet/>
      <dgm:spPr/>
      <dgm:t>
        <a:bodyPr/>
        <a:lstStyle/>
        <a:p>
          <a:r>
            <a:rPr lang="en-GB" dirty="0"/>
            <a:t>First hotel opened in 1984</a:t>
          </a:r>
          <a:endParaRPr lang="en-US" dirty="0"/>
        </a:p>
      </dgm:t>
    </dgm:pt>
    <dgm:pt modelId="{07EC2785-4410-4F3E-931D-66F156128858}" type="parTrans" cxnId="{BC20B4C1-B286-4B6B-A820-EA3B76FC5029}">
      <dgm:prSet/>
      <dgm:spPr/>
      <dgm:t>
        <a:bodyPr/>
        <a:lstStyle/>
        <a:p>
          <a:endParaRPr lang="en-US"/>
        </a:p>
      </dgm:t>
    </dgm:pt>
    <dgm:pt modelId="{E7EC8D88-AED9-490A-BD15-D2212ABC0A91}" type="sibTrans" cxnId="{BC20B4C1-B286-4B6B-A820-EA3B76FC5029}">
      <dgm:prSet/>
      <dgm:spPr/>
      <dgm:t>
        <a:bodyPr/>
        <a:lstStyle/>
        <a:p>
          <a:endParaRPr lang="en-US"/>
        </a:p>
      </dgm:t>
    </dgm:pt>
    <dgm:pt modelId="{BD1A619D-7123-43C6-9CD2-8EBE8948B854}">
      <dgm:prSet/>
      <dgm:spPr/>
      <dgm:t>
        <a:bodyPr/>
        <a:lstStyle/>
        <a:p>
          <a:r>
            <a:rPr lang="en-GB" dirty="0"/>
            <a:t>Has more than 80 hotels with 35327 rooms </a:t>
          </a:r>
          <a:endParaRPr lang="en-US" dirty="0"/>
        </a:p>
      </dgm:t>
    </dgm:pt>
    <dgm:pt modelId="{C135FFEB-CB70-414C-B1E1-4428C5B0CCDE}" type="parTrans" cxnId="{F2DC53AA-25A4-4CBC-987F-820EF07B04DF}">
      <dgm:prSet/>
      <dgm:spPr/>
      <dgm:t>
        <a:bodyPr/>
        <a:lstStyle/>
        <a:p>
          <a:endParaRPr lang="en-US"/>
        </a:p>
      </dgm:t>
    </dgm:pt>
    <dgm:pt modelId="{69AE8CB1-BFE5-4A9B-84E9-53F820B96616}" type="sibTrans" cxnId="{F2DC53AA-25A4-4CBC-987F-820EF07B04DF}">
      <dgm:prSet/>
      <dgm:spPr/>
      <dgm:t>
        <a:bodyPr/>
        <a:lstStyle/>
        <a:p>
          <a:endParaRPr lang="en-US"/>
        </a:p>
      </dgm:t>
    </dgm:pt>
    <dgm:pt modelId="{B545E24C-1DC7-4FEF-BCCE-6A6C2542DFAB}">
      <dgm:prSet/>
      <dgm:spPr/>
      <dgm:t>
        <a:bodyPr/>
        <a:lstStyle/>
        <a:p>
          <a:r>
            <a:rPr lang="en-GB" dirty="0"/>
            <a:t>Part of the world largest hotel company </a:t>
          </a:r>
          <a:endParaRPr lang="en-US" dirty="0"/>
        </a:p>
      </dgm:t>
    </dgm:pt>
    <dgm:pt modelId="{AE3C6835-88B9-4FA7-8083-5ACFFC3E3154}" type="parTrans" cxnId="{EFE6B401-464B-45D5-9DBF-A686B132DC73}">
      <dgm:prSet/>
      <dgm:spPr/>
      <dgm:t>
        <a:bodyPr/>
        <a:lstStyle/>
        <a:p>
          <a:endParaRPr lang="en-US"/>
        </a:p>
      </dgm:t>
    </dgm:pt>
    <dgm:pt modelId="{AF5067F0-41CC-419B-AB0E-C243A2F51513}" type="sibTrans" cxnId="{EFE6B401-464B-45D5-9DBF-A686B132DC73}">
      <dgm:prSet/>
      <dgm:spPr/>
      <dgm:t>
        <a:bodyPr/>
        <a:lstStyle/>
        <a:p>
          <a:endParaRPr lang="en-US"/>
        </a:p>
      </dgm:t>
    </dgm:pt>
    <dgm:pt modelId="{406B3B53-6F38-461C-9BF9-69886002E6CA}">
      <dgm:prSet/>
      <dgm:spPr/>
      <dgm:t>
        <a:bodyPr/>
        <a:lstStyle/>
        <a:p>
          <a:r>
            <a:rPr lang="en-GB" dirty="0"/>
            <a:t>Marriott corporation</a:t>
          </a:r>
          <a:endParaRPr lang="en-US" dirty="0"/>
        </a:p>
      </dgm:t>
    </dgm:pt>
    <dgm:pt modelId="{D5977C60-99A7-4CB8-A67C-6DF09B8A6E5B}" type="parTrans" cxnId="{2DD81F95-494A-42EF-9402-2169C56BB32E}">
      <dgm:prSet/>
      <dgm:spPr/>
      <dgm:t>
        <a:bodyPr/>
        <a:lstStyle/>
        <a:p>
          <a:endParaRPr lang="en-US"/>
        </a:p>
      </dgm:t>
    </dgm:pt>
    <dgm:pt modelId="{E0B78CDE-B435-4EBF-BE3F-FAC6B846B0B2}" type="sibTrans" cxnId="{2DD81F95-494A-42EF-9402-2169C56BB32E}">
      <dgm:prSet/>
      <dgm:spPr/>
      <dgm:t>
        <a:bodyPr/>
        <a:lstStyle/>
        <a:p>
          <a:endParaRPr lang="en-US"/>
        </a:p>
      </dgm:t>
    </dgm:pt>
    <dgm:pt modelId="{5361C485-495F-4A5B-A825-10F7F52DCF6C}">
      <dgm:prSet/>
      <dgm:spPr/>
      <dgm:t>
        <a:bodyPr/>
        <a:lstStyle/>
        <a:p>
          <a:r>
            <a:rPr lang="en-GB" dirty="0"/>
            <a:t>(Raven, 2017)</a:t>
          </a:r>
          <a:endParaRPr lang="en-US" dirty="0"/>
        </a:p>
      </dgm:t>
    </dgm:pt>
    <dgm:pt modelId="{BB3EBFDE-85F7-46EB-B5C5-D8DD3C7EF254}" type="parTrans" cxnId="{855EE4C3-EBAD-46ED-85C7-34FC0F6CDE78}">
      <dgm:prSet/>
      <dgm:spPr/>
      <dgm:t>
        <a:bodyPr/>
        <a:lstStyle/>
        <a:p>
          <a:endParaRPr lang="en-US"/>
        </a:p>
      </dgm:t>
    </dgm:pt>
    <dgm:pt modelId="{6825407B-6D99-4A5F-B89F-14AC59081192}" type="sibTrans" cxnId="{855EE4C3-EBAD-46ED-85C7-34FC0F6CDE78}">
      <dgm:prSet/>
      <dgm:spPr/>
      <dgm:t>
        <a:bodyPr/>
        <a:lstStyle/>
        <a:p>
          <a:endParaRPr lang="en-US"/>
        </a:p>
      </dgm:t>
    </dgm:pt>
    <dgm:pt modelId="{D82BB81A-8C49-44B1-AFC4-FBBC1DAA7BCF}" type="pres">
      <dgm:prSet presAssocID="{269157DA-0DCF-491E-BC96-AB7EB0491421}" presName="linear" presStyleCnt="0">
        <dgm:presLayoutVars>
          <dgm:animLvl val="lvl"/>
          <dgm:resizeHandles val="exact"/>
        </dgm:presLayoutVars>
      </dgm:prSet>
      <dgm:spPr/>
    </dgm:pt>
    <dgm:pt modelId="{3D420A3F-04E8-48F2-9A79-57E20B5FCC5A}" type="pres">
      <dgm:prSet presAssocID="{7B07323B-184D-4202-BED2-ECAD0151AA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8369829-990F-4BD9-98E6-A2E5F3E91BD8}" type="pres">
      <dgm:prSet presAssocID="{07BDBC9C-8DA8-4D27-9F10-3DDCCF0ED004}" presName="spacer" presStyleCnt="0"/>
      <dgm:spPr/>
    </dgm:pt>
    <dgm:pt modelId="{8AE08100-2210-4C2A-A20B-73F2DC58AD66}" type="pres">
      <dgm:prSet presAssocID="{D9B92CE4-5D0A-4428-9725-8A13E6B100F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A7C180-A4C4-4CDB-BED5-708CDA86432A}" type="pres">
      <dgm:prSet presAssocID="{E7EC8D88-AED9-490A-BD15-D2212ABC0A91}" presName="spacer" presStyleCnt="0"/>
      <dgm:spPr/>
    </dgm:pt>
    <dgm:pt modelId="{5BAE8D7B-4CDF-478D-9B90-C97ADAACE51E}" type="pres">
      <dgm:prSet presAssocID="{BD1A619D-7123-43C6-9CD2-8EBE8948B85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FF77546-8819-47AC-BDB8-C337F222BC9B}" type="pres">
      <dgm:prSet presAssocID="{69AE8CB1-BFE5-4A9B-84E9-53F820B96616}" presName="spacer" presStyleCnt="0"/>
      <dgm:spPr/>
    </dgm:pt>
    <dgm:pt modelId="{C1D9E7E9-9DDA-411A-B0F9-DE3B685F757A}" type="pres">
      <dgm:prSet presAssocID="{B545E24C-1DC7-4FEF-BCCE-6A6C2542DFA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2FE7A15-5BE4-4E40-942F-D6FD6A2DD32E}" type="pres">
      <dgm:prSet presAssocID="{AF5067F0-41CC-419B-AB0E-C243A2F51513}" presName="spacer" presStyleCnt="0"/>
      <dgm:spPr/>
    </dgm:pt>
    <dgm:pt modelId="{F9222616-4DA4-4BA5-9CC9-F7BB1E28B10A}" type="pres">
      <dgm:prSet presAssocID="{406B3B53-6F38-461C-9BF9-69886002E6CA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D66B54D-945E-46A6-8695-92CE468A266C}" type="pres">
      <dgm:prSet presAssocID="{406B3B53-6F38-461C-9BF9-69886002E6C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FE6B401-464B-45D5-9DBF-A686B132DC73}" srcId="{269157DA-0DCF-491E-BC96-AB7EB0491421}" destId="{B545E24C-1DC7-4FEF-BCCE-6A6C2542DFAB}" srcOrd="3" destOrd="0" parTransId="{AE3C6835-88B9-4FA7-8083-5ACFFC3E3154}" sibTransId="{AF5067F0-41CC-419B-AB0E-C243A2F51513}"/>
    <dgm:cxn modelId="{83EF891C-17AA-4E5F-A67C-647682084539}" type="presOf" srcId="{BD1A619D-7123-43C6-9CD2-8EBE8948B854}" destId="{5BAE8D7B-4CDF-478D-9B90-C97ADAACE51E}" srcOrd="0" destOrd="0" presId="urn:microsoft.com/office/officeart/2005/8/layout/vList2"/>
    <dgm:cxn modelId="{11A37F4D-B4A8-4B89-A694-FC31A7295B74}" type="presOf" srcId="{406B3B53-6F38-461C-9BF9-69886002E6CA}" destId="{F9222616-4DA4-4BA5-9CC9-F7BB1E28B10A}" srcOrd="0" destOrd="0" presId="urn:microsoft.com/office/officeart/2005/8/layout/vList2"/>
    <dgm:cxn modelId="{2A84CC50-4AC4-4CCF-A67B-78E12F6E30E4}" type="presOf" srcId="{269157DA-0DCF-491E-BC96-AB7EB0491421}" destId="{D82BB81A-8C49-44B1-AFC4-FBBC1DAA7BCF}" srcOrd="0" destOrd="0" presId="urn:microsoft.com/office/officeart/2005/8/layout/vList2"/>
    <dgm:cxn modelId="{2DD81F95-494A-42EF-9402-2169C56BB32E}" srcId="{269157DA-0DCF-491E-BC96-AB7EB0491421}" destId="{406B3B53-6F38-461C-9BF9-69886002E6CA}" srcOrd="4" destOrd="0" parTransId="{D5977C60-99A7-4CB8-A67C-6DF09B8A6E5B}" sibTransId="{E0B78CDE-B435-4EBF-BE3F-FAC6B846B0B2}"/>
    <dgm:cxn modelId="{F2DC53AA-25A4-4CBC-987F-820EF07B04DF}" srcId="{269157DA-0DCF-491E-BC96-AB7EB0491421}" destId="{BD1A619D-7123-43C6-9CD2-8EBE8948B854}" srcOrd="2" destOrd="0" parTransId="{C135FFEB-CB70-414C-B1E1-4428C5B0CCDE}" sibTransId="{69AE8CB1-BFE5-4A9B-84E9-53F820B96616}"/>
    <dgm:cxn modelId="{823267BA-A106-4152-AD5F-17309AAEEEFE}" type="presOf" srcId="{D9B92CE4-5D0A-4428-9725-8A13E6B100F3}" destId="{8AE08100-2210-4C2A-A20B-73F2DC58AD66}" srcOrd="0" destOrd="0" presId="urn:microsoft.com/office/officeart/2005/8/layout/vList2"/>
    <dgm:cxn modelId="{BC20B4C1-B286-4B6B-A820-EA3B76FC5029}" srcId="{269157DA-0DCF-491E-BC96-AB7EB0491421}" destId="{D9B92CE4-5D0A-4428-9725-8A13E6B100F3}" srcOrd="1" destOrd="0" parTransId="{07EC2785-4410-4F3E-931D-66F156128858}" sibTransId="{E7EC8D88-AED9-490A-BD15-D2212ABC0A91}"/>
    <dgm:cxn modelId="{855EE4C3-EBAD-46ED-85C7-34FC0F6CDE78}" srcId="{406B3B53-6F38-461C-9BF9-69886002E6CA}" destId="{5361C485-495F-4A5B-A825-10F7F52DCF6C}" srcOrd="0" destOrd="0" parTransId="{BB3EBFDE-85F7-46EB-B5C5-D8DD3C7EF254}" sibTransId="{6825407B-6D99-4A5F-B89F-14AC59081192}"/>
    <dgm:cxn modelId="{39B797CB-06ED-4E95-B748-D6BEE4218615}" type="presOf" srcId="{7B07323B-184D-4202-BED2-ECAD0151AA6E}" destId="{3D420A3F-04E8-48F2-9A79-57E20B5FCC5A}" srcOrd="0" destOrd="0" presId="urn:microsoft.com/office/officeart/2005/8/layout/vList2"/>
    <dgm:cxn modelId="{47B465DE-9FD0-472F-B230-D0EC50F28E33}" type="presOf" srcId="{5361C485-495F-4A5B-A825-10F7F52DCF6C}" destId="{5D66B54D-945E-46A6-8695-92CE468A266C}" srcOrd="0" destOrd="0" presId="urn:microsoft.com/office/officeart/2005/8/layout/vList2"/>
    <dgm:cxn modelId="{64D070E4-3F28-4C5D-8791-FAEC29301289}" srcId="{269157DA-0DCF-491E-BC96-AB7EB0491421}" destId="{7B07323B-184D-4202-BED2-ECAD0151AA6E}" srcOrd="0" destOrd="0" parTransId="{63B3E026-1B21-411D-B411-01604C862D05}" sibTransId="{07BDBC9C-8DA8-4D27-9F10-3DDCCF0ED004}"/>
    <dgm:cxn modelId="{5A3EE7EC-988A-4639-B13F-94F34F92574E}" type="presOf" srcId="{B545E24C-1DC7-4FEF-BCCE-6A6C2542DFAB}" destId="{C1D9E7E9-9DDA-411A-B0F9-DE3B685F757A}" srcOrd="0" destOrd="0" presId="urn:microsoft.com/office/officeart/2005/8/layout/vList2"/>
    <dgm:cxn modelId="{123DE007-0D71-4829-8642-3C63D75170AE}" type="presParOf" srcId="{D82BB81A-8C49-44B1-AFC4-FBBC1DAA7BCF}" destId="{3D420A3F-04E8-48F2-9A79-57E20B5FCC5A}" srcOrd="0" destOrd="0" presId="urn:microsoft.com/office/officeart/2005/8/layout/vList2"/>
    <dgm:cxn modelId="{70BA696B-CACE-451B-A020-ACC76AB2B049}" type="presParOf" srcId="{D82BB81A-8C49-44B1-AFC4-FBBC1DAA7BCF}" destId="{38369829-990F-4BD9-98E6-A2E5F3E91BD8}" srcOrd="1" destOrd="0" presId="urn:microsoft.com/office/officeart/2005/8/layout/vList2"/>
    <dgm:cxn modelId="{DD910DE7-E8C9-46D9-9477-DAB74D66FC16}" type="presParOf" srcId="{D82BB81A-8C49-44B1-AFC4-FBBC1DAA7BCF}" destId="{8AE08100-2210-4C2A-A20B-73F2DC58AD66}" srcOrd="2" destOrd="0" presId="urn:microsoft.com/office/officeart/2005/8/layout/vList2"/>
    <dgm:cxn modelId="{C218E343-384A-4F80-AD13-EFC4922FAFE4}" type="presParOf" srcId="{D82BB81A-8C49-44B1-AFC4-FBBC1DAA7BCF}" destId="{F8A7C180-A4C4-4CDB-BED5-708CDA86432A}" srcOrd="3" destOrd="0" presId="urn:microsoft.com/office/officeart/2005/8/layout/vList2"/>
    <dgm:cxn modelId="{69189B5C-9D02-4C01-A2F1-76C5EC2E6D61}" type="presParOf" srcId="{D82BB81A-8C49-44B1-AFC4-FBBC1DAA7BCF}" destId="{5BAE8D7B-4CDF-478D-9B90-C97ADAACE51E}" srcOrd="4" destOrd="0" presId="urn:microsoft.com/office/officeart/2005/8/layout/vList2"/>
    <dgm:cxn modelId="{8775906E-A1F0-4A79-A522-4B77B7AE127E}" type="presParOf" srcId="{D82BB81A-8C49-44B1-AFC4-FBBC1DAA7BCF}" destId="{1FF77546-8819-47AC-BDB8-C337F222BC9B}" srcOrd="5" destOrd="0" presId="urn:microsoft.com/office/officeart/2005/8/layout/vList2"/>
    <dgm:cxn modelId="{89392850-786A-4DB8-8704-F9416FA0317E}" type="presParOf" srcId="{D82BB81A-8C49-44B1-AFC4-FBBC1DAA7BCF}" destId="{C1D9E7E9-9DDA-411A-B0F9-DE3B685F757A}" srcOrd="6" destOrd="0" presId="urn:microsoft.com/office/officeart/2005/8/layout/vList2"/>
    <dgm:cxn modelId="{CB50B0C3-5908-4B52-9820-7285F799BCAE}" type="presParOf" srcId="{D82BB81A-8C49-44B1-AFC4-FBBC1DAA7BCF}" destId="{C2FE7A15-5BE4-4E40-942F-D6FD6A2DD32E}" srcOrd="7" destOrd="0" presId="urn:microsoft.com/office/officeart/2005/8/layout/vList2"/>
    <dgm:cxn modelId="{DA39FDAD-1F9C-4266-BBA0-95E925B5EF50}" type="presParOf" srcId="{D82BB81A-8C49-44B1-AFC4-FBBC1DAA7BCF}" destId="{F9222616-4DA4-4BA5-9CC9-F7BB1E28B10A}" srcOrd="8" destOrd="0" presId="urn:microsoft.com/office/officeart/2005/8/layout/vList2"/>
    <dgm:cxn modelId="{D6E9BFCF-9C70-4F9C-BEF4-93B9C209AEFA}" type="presParOf" srcId="{D82BB81A-8C49-44B1-AFC4-FBBC1DAA7BCF}" destId="{5D66B54D-945E-46A6-8695-92CE468A266C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3E034A-8728-4603-B7EF-A3E9D990735C}" type="doc">
      <dgm:prSet loTypeId="urn:microsoft.com/office/officeart/2005/8/layout/orgChart1" loCatId="hierarchy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5C3FBE0-9157-422B-AA82-EC6A9E638816}">
      <dgm:prSet/>
      <dgm:spPr/>
      <dgm:t>
        <a:bodyPr/>
        <a:lstStyle/>
        <a:p>
          <a:r>
            <a:rPr lang="en-GB" b="0" dirty="0"/>
            <a:t>Businesspersons</a:t>
          </a:r>
          <a:endParaRPr lang="en-US" b="0" dirty="0"/>
        </a:p>
      </dgm:t>
    </dgm:pt>
    <dgm:pt modelId="{624E021B-D205-4389-866F-54C5748F6D8F}" type="parTrans" cxnId="{9A623B07-3D62-4EEE-82F6-CE815A2ED15F}">
      <dgm:prSet/>
      <dgm:spPr/>
      <dgm:t>
        <a:bodyPr/>
        <a:lstStyle/>
        <a:p>
          <a:endParaRPr lang="en-US"/>
        </a:p>
      </dgm:t>
    </dgm:pt>
    <dgm:pt modelId="{CFA00C79-BC73-4ADD-AAC5-F6AFEAF467F5}" type="sibTrans" cxnId="{9A623B07-3D62-4EEE-82F6-CE815A2ED15F}">
      <dgm:prSet/>
      <dgm:spPr/>
      <dgm:t>
        <a:bodyPr/>
        <a:lstStyle/>
        <a:p>
          <a:endParaRPr lang="en-US"/>
        </a:p>
      </dgm:t>
    </dgm:pt>
    <dgm:pt modelId="{C5695F93-260C-4B6E-BBAA-754EB32644D7}">
      <dgm:prSet/>
      <dgm:spPr/>
      <dgm:t>
        <a:bodyPr/>
        <a:lstStyle/>
        <a:p>
          <a:r>
            <a:rPr lang="en-GB" dirty="0"/>
            <a:t>Singles and married couples with high incomes</a:t>
          </a:r>
          <a:endParaRPr lang="en-US" dirty="0"/>
        </a:p>
      </dgm:t>
    </dgm:pt>
    <dgm:pt modelId="{6AB05BCA-F909-4ECC-A170-9BCBAFF2BF96}" type="parTrans" cxnId="{34300CC0-B317-4913-B528-287F8EF5185D}">
      <dgm:prSet/>
      <dgm:spPr/>
      <dgm:t>
        <a:bodyPr/>
        <a:lstStyle/>
        <a:p>
          <a:endParaRPr lang="en-US"/>
        </a:p>
      </dgm:t>
    </dgm:pt>
    <dgm:pt modelId="{FBA985C3-5E8E-4527-A212-32CE1B925AF3}" type="sibTrans" cxnId="{34300CC0-B317-4913-B528-287F8EF5185D}">
      <dgm:prSet/>
      <dgm:spPr/>
      <dgm:t>
        <a:bodyPr/>
        <a:lstStyle/>
        <a:p>
          <a:endParaRPr lang="en-US"/>
        </a:p>
      </dgm:t>
    </dgm:pt>
    <dgm:pt modelId="{C10144EE-CFDA-4F8F-90A0-73D7B2DE4A38}">
      <dgm:prSet/>
      <dgm:spPr/>
      <dgm:t>
        <a:bodyPr/>
        <a:lstStyle/>
        <a:p>
          <a:r>
            <a:rPr lang="en-GB" dirty="0"/>
            <a:t>Travellers and employees working in foreign countries </a:t>
          </a:r>
          <a:endParaRPr lang="en-US" dirty="0"/>
        </a:p>
      </dgm:t>
    </dgm:pt>
    <dgm:pt modelId="{0B83F726-272A-4847-B375-6701F478F70E}" type="parTrans" cxnId="{D2D915FD-FCD8-40F1-906E-13ED42F8467E}">
      <dgm:prSet/>
      <dgm:spPr/>
      <dgm:t>
        <a:bodyPr/>
        <a:lstStyle/>
        <a:p>
          <a:endParaRPr lang="en-US"/>
        </a:p>
      </dgm:t>
    </dgm:pt>
    <dgm:pt modelId="{1CF5D565-9C3A-445D-AD6E-CBA07A3D9603}" type="sibTrans" cxnId="{D2D915FD-FCD8-40F1-906E-13ED42F8467E}">
      <dgm:prSet/>
      <dgm:spPr/>
      <dgm:t>
        <a:bodyPr/>
        <a:lstStyle/>
        <a:p>
          <a:endParaRPr lang="en-US"/>
        </a:p>
      </dgm:t>
    </dgm:pt>
    <dgm:pt modelId="{456FE769-2937-4ABE-B8C1-CA5D6335824A}" type="pres">
      <dgm:prSet presAssocID="{2C3E034A-8728-4603-B7EF-A3E9D990735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C6A9FA5-9E2A-416A-A670-917E5AD44D11}" type="pres">
      <dgm:prSet presAssocID="{65C3FBE0-9157-422B-AA82-EC6A9E638816}" presName="hierRoot1" presStyleCnt="0">
        <dgm:presLayoutVars>
          <dgm:hierBranch val="init"/>
        </dgm:presLayoutVars>
      </dgm:prSet>
      <dgm:spPr/>
    </dgm:pt>
    <dgm:pt modelId="{1F90B66C-5493-48B6-B704-00614A957103}" type="pres">
      <dgm:prSet presAssocID="{65C3FBE0-9157-422B-AA82-EC6A9E638816}" presName="rootComposite1" presStyleCnt="0"/>
      <dgm:spPr/>
    </dgm:pt>
    <dgm:pt modelId="{6F1D6824-AB6C-4122-B07C-C1DB00B9FBBD}" type="pres">
      <dgm:prSet presAssocID="{65C3FBE0-9157-422B-AA82-EC6A9E638816}" presName="rootText1" presStyleLbl="node0" presStyleIdx="0" presStyleCnt="3">
        <dgm:presLayoutVars>
          <dgm:chPref val="3"/>
        </dgm:presLayoutVars>
      </dgm:prSet>
      <dgm:spPr/>
    </dgm:pt>
    <dgm:pt modelId="{FC14BC7B-8AFD-460A-87B6-EABB0BB9F97F}" type="pres">
      <dgm:prSet presAssocID="{65C3FBE0-9157-422B-AA82-EC6A9E638816}" presName="rootConnector1" presStyleLbl="node1" presStyleIdx="0" presStyleCnt="0"/>
      <dgm:spPr/>
    </dgm:pt>
    <dgm:pt modelId="{B1C486A3-A599-4794-8B80-D3EE6FEBEA59}" type="pres">
      <dgm:prSet presAssocID="{65C3FBE0-9157-422B-AA82-EC6A9E638816}" presName="hierChild2" presStyleCnt="0"/>
      <dgm:spPr/>
    </dgm:pt>
    <dgm:pt modelId="{29450070-7BB3-4ED4-A601-445F2A8D3F7C}" type="pres">
      <dgm:prSet presAssocID="{65C3FBE0-9157-422B-AA82-EC6A9E638816}" presName="hierChild3" presStyleCnt="0"/>
      <dgm:spPr/>
    </dgm:pt>
    <dgm:pt modelId="{AF663BFA-FD7F-449E-A25E-C9621D68FF76}" type="pres">
      <dgm:prSet presAssocID="{C5695F93-260C-4B6E-BBAA-754EB32644D7}" presName="hierRoot1" presStyleCnt="0">
        <dgm:presLayoutVars>
          <dgm:hierBranch val="init"/>
        </dgm:presLayoutVars>
      </dgm:prSet>
      <dgm:spPr/>
    </dgm:pt>
    <dgm:pt modelId="{FC26A98A-D31C-41B1-BB5C-0C94CDED5B0A}" type="pres">
      <dgm:prSet presAssocID="{C5695F93-260C-4B6E-BBAA-754EB32644D7}" presName="rootComposite1" presStyleCnt="0"/>
      <dgm:spPr/>
    </dgm:pt>
    <dgm:pt modelId="{E110460C-FF37-4527-8C60-1D4D9B79C1D1}" type="pres">
      <dgm:prSet presAssocID="{C5695F93-260C-4B6E-BBAA-754EB32644D7}" presName="rootText1" presStyleLbl="node0" presStyleIdx="1" presStyleCnt="3" custLinFactX="7593" custLinFactNeighborX="100000" custLinFactNeighborY="0">
        <dgm:presLayoutVars>
          <dgm:chPref val="3"/>
        </dgm:presLayoutVars>
      </dgm:prSet>
      <dgm:spPr/>
    </dgm:pt>
    <dgm:pt modelId="{456260DF-FFAF-48DB-A5DD-764B7C1BDB81}" type="pres">
      <dgm:prSet presAssocID="{C5695F93-260C-4B6E-BBAA-754EB32644D7}" presName="rootConnector1" presStyleLbl="node1" presStyleIdx="0" presStyleCnt="0"/>
      <dgm:spPr/>
    </dgm:pt>
    <dgm:pt modelId="{6D7D160F-AAF7-4550-990F-9D4C27731541}" type="pres">
      <dgm:prSet presAssocID="{C5695F93-260C-4B6E-BBAA-754EB32644D7}" presName="hierChild2" presStyleCnt="0"/>
      <dgm:spPr/>
    </dgm:pt>
    <dgm:pt modelId="{9E4D451B-E1AE-424F-91D1-888460BCD99C}" type="pres">
      <dgm:prSet presAssocID="{C5695F93-260C-4B6E-BBAA-754EB32644D7}" presName="hierChild3" presStyleCnt="0"/>
      <dgm:spPr/>
    </dgm:pt>
    <dgm:pt modelId="{D853CD99-84F4-4C00-8047-92618660F2FA}" type="pres">
      <dgm:prSet presAssocID="{C10144EE-CFDA-4F8F-90A0-73D7B2DE4A38}" presName="hierRoot1" presStyleCnt="0">
        <dgm:presLayoutVars>
          <dgm:hierBranch val="init"/>
        </dgm:presLayoutVars>
      </dgm:prSet>
      <dgm:spPr/>
    </dgm:pt>
    <dgm:pt modelId="{BE0328DC-674B-4363-BDAF-BC59A168DF6E}" type="pres">
      <dgm:prSet presAssocID="{C10144EE-CFDA-4F8F-90A0-73D7B2DE4A38}" presName="rootComposite1" presStyleCnt="0"/>
      <dgm:spPr/>
    </dgm:pt>
    <dgm:pt modelId="{2E354D77-719A-4A9B-9CD5-BC70950B1897}" type="pres">
      <dgm:prSet presAssocID="{C10144EE-CFDA-4F8F-90A0-73D7B2DE4A38}" presName="rootText1" presStyleLbl="node0" presStyleIdx="2" presStyleCnt="3" custLinFactX="-30223" custLinFactNeighborX="-100000" custLinFactNeighborY="0">
        <dgm:presLayoutVars>
          <dgm:chPref val="3"/>
        </dgm:presLayoutVars>
      </dgm:prSet>
      <dgm:spPr/>
    </dgm:pt>
    <dgm:pt modelId="{414BA553-A9A1-4562-93F4-EB4CB087165C}" type="pres">
      <dgm:prSet presAssocID="{C10144EE-CFDA-4F8F-90A0-73D7B2DE4A38}" presName="rootConnector1" presStyleLbl="node1" presStyleIdx="0" presStyleCnt="0"/>
      <dgm:spPr/>
    </dgm:pt>
    <dgm:pt modelId="{C1FB93BC-6F5B-41C5-B3FD-D812BF87C725}" type="pres">
      <dgm:prSet presAssocID="{C10144EE-CFDA-4F8F-90A0-73D7B2DE4A38}" presName="hierChild2" presStyleCnt="0"/>
      <dgm:spPr/>
    </dgm:pt>
    <dgm:pt modelId="{4BFADD58-5271-4BB5-A70E-26933159B124}" type="pres">
      <dgm:prSet presAssocID="{C10144EE-CFDA-4F8F-90A0-73D7B2DE4A38}" presName="hierChild3" presStyleCnt="0"/>
      <dgm:spPr/>
    </dgm:pt>
  </dgm:ptLst>
  <dgm:cxnLst>
    <dgm:cxn modelId="{CF6ADB00-65B6-47FF-ADF1-DFEC93F04848}" type="presOf" srcId="{C10144EE-CFDA-4F8F-90A0-73D7B2DE4A38}" destId="{414BA553-A9A1-4562-93F4-EB4CB087165C}" srcOrd="1" destOrd="0" presId="urn:microsoft.com/office/officeart/2005/8/layout/orgChart1"/>
    <dgm:cxn modelId="{9A623B07-3D62-4EEE-82F6-CE815A2ED15F}" srcId="{2C3E034A-8728-4603-B7EF-A3E9D990735C}" destId="{65C3FBE0-9157-422B-AA82-EC6A9E638816}" srcOrd="0" destOrd="0" parTransId="{624E021B-D205-4389-866F-54C5748F6D8F}" sibTransId="{CFA00C79-BC73-4ADD-AAC5-F6AFEAF467F5}"/>
    <dgm:cxn modelId="{2D20B620-C4E1-4530-9E02-5C5CC8264C58}" type="presOf" srcId="{C10144EE-CFDA-4F8F-90A0-73D7B2DE4A38}" destId="{2E354D77-719A-4A9B-9CD5-BC70950B1897}" srcOrd="0" destOrd="0" presId="urn:microsoft.com/office/officeart/2005/8/layout/orgChart1"/>
    <dgm:cxn modelId="{5B641863-E8C8-47BA-8EC7-F21C642F8240}" type="presOf" srcId="{C5695F93-260C-4B6E-BBAA-754EB32644D7}" destId="{456260DF-FFAF-48DB-A5DD-764B7C1BDB81}" srcOrd="1" destOrd="0" presId="urn:microsoft.com/office/officeart/2005/8/layout/orgChart1"/>
    <dgm:cxn modelId="{B9694849-CB12-4848-84C6-9093531607BA}" type="presOf" srcId="{65C3FBE0-9157-422B-AA82-EC6A9E638816}" destId="{FC14BC7B-8AFD-460A-87B6-EABB0BB9F97F}" srcOrd="1" destOrd="0" presId="urn:microsoft.com/office/officeart/2005/8/layout/orgChart1"/>
    <dgm:cxn modelId="{0B8F1451-D9AF-471C-86AA-2156F9209F76}" type="presOf" srcId="{2C3E034A-8728-4603-B7EF-A3E9D990735C}" destId="{456FE769-2937-4ABE-B8C1-CA5D6335824A}" srcOrd="0" destOrd="0" presId="urn:microsoft.com/office/officeart/2005/8/layout/orgChart1"/>
    <dgm:cxn modelId="{EC75B49B-8536-4A5E-8183-8858D08E02D0}" type="presOf" srcId="{65C3FBE0-9157-422B-AA82-EC6A9E638816}" destId="{6F1D6824-AB6C-4122-B07C-C1DB00B9FBBD}" srcOrd="0" destOrd="0" presId="urn:microsoft.com/office/officeart/2005/8/layout/orgChart1"/>
    <dgm:cxn modelId="{34300CC0-B317-4913-B528-287F8EF5185D}" srcId="{2C3E034A-8728-4603-B7EF-A3E9D990735C}" destId="{C5695F93-260C-4B6E-BBAA-754EB32644D7}" srcOrd="1" destOrd="0" parTransId="{6AB05BCA-F909-4ECC-A170-9BCBAFF2BF96}" sibTransId="{FBA985C3-5E8E-4527-A212-32CE1B925AF3}"/>
    <dgm:cxn modelId="{5E9A39E6-2494-4977-B7EB-92A150F17785}" type="presOf" srcId="{C5695F93-260C-4B6E-BBAA-754EB32644D7}" destId="{E110460C-FF37-4527-8C60-1D4D9B79C1D1}" srcOrd="0" destOrd="0" presId="urn:microsoft.com/office/officeart/2005/8/layout/orgChart1"/>
    <dgm:cxn modelId="{D2D915FD-FCD8-40F1-906E-13ED42F8467E}" srcId="{2C3E034A-8728-4603-B7EF-A3E9D990735C}" destId="{C10144EE-CFDA-4F8F-90A0-73D7B2DE4A38}" srcOrd="2" destOrd="0" parTransId="{0B83F726-272A-4847-B375-6701F478F70E}" sibTransId="{1CF5D565-9C3A-445D-AD6E-CBA07A3D9603}"/>
    <dgm:cxn modelId="{DB5289C0-01A2-4239-956D-ECBA4C3ADEA5}" type="presParOf" srcId="{456FE769-2937-4ABE-B8C1-CA5D6335824A}" destId="{2C6A9FA5-9E2A-416A-A670-917E5AD44D11}" srcOrd="0" destOrd="0" presId="urn:microsoft.com/office/officeart/2005/8/layout/orgChart1"/>
    <dgm:cxn modelId="{1CD9F909-BDC1-4DAD-9A12-E9F8B978B60E}" type="presParOf" srcId="{2C6A9FA5-9E2A-416A-A670-917E5AD44D11}" destId="{1F90B66C-5493-48B6-B704-00614A957103}" srcOrd="0" destOrd="0" presId="urn:microsoft.com/office/officeart/2005/8/layout/orgChart1"/>
    <dgm:cxn modelId="{82BAECB1-CC7D-41AB-AFCE-701E034A7891}" type="presParOf" srcId="{1F90B66C-5493-48B6-B704-00614A957103}" destId="{6F1D6824-AB6C-4122-B07C-C1DB00B9FBBD}" srcOrd="0" destOrd="0" presId="urn:microsoft.com/office/officeart/2005/8/layout/orgChart1"/>
    <dgm:cxn modelId="{219F7879-2D5B-4583-82D3-85AF731C703C}" type="presParOf" srcId="{1F90B66C-5493-48B6-B704-00614A957103}" destId="{FC14BC7B-8AFD-460A-87B6-EABB0BB9F97F}" srcOrd="1" destOrd="0" presId="urn:microsoft.com/office/officeart/2005/8/layout/orgChart1"/>
    <dgm:cxn modelId="{0D95C1D7-5257-408B-9BF2-5380F1F5B5E4}" type="presParOf" srcId="{2C6A9FA5-9E2A-416A-A670-917E5AD44D11}" destId="{B1C486A3-A599-4794-8B80-D3EE6FEBEA59}" srcOrd="1" destOrd="0" presId="urn:microsoft.com/office/officeart/2005/8/layout/orgChart1"/>
    <dgm:cxn modelId="{62A41820-4BFD-47F2-910D-6D6E5497E258}" type="presParOf" srcId="{2C6A9FA5-9E2A-416A-A670-917E5AD44D11}" destId="{29450070-7BB3-4ED4-A601-445F2A8D3F7C}" srcOrd="2" destOrd="0" presId="urn:microsoft.com/office/officeart/2005/8/layout/orgChart1"/>
    <dgm:cxn modelId="{E89EDE9B-DB1B-46B7-8833-84139EA2155C}" type="presParOf" srcId="{456FE769-2937-4ABE-B8C1-CA5D6335824A}" destId="{AF663BFA-FD7F-449E-A25E-C9621D68FF76}" srcOrd="1" destOrd="0" presId="urn:microsoft.com/office/officeart/2005/8/layout/orgChart1"/>
    <dgm:cxn modelId="{3425C32A-D1C2-47BE-A882-CD3F22F82174}" type="presParOf" srcId="{AF663BFA-FD7F-449E-A25E-C9621D68FF76}" destId="{FC26A98A-D31C-41B1-BB5C-0C94CDED5B0A}" srcOrd="0" destOrd="0" presId="urn:microsoft.com/office/officeart/2005/8/layout/orgChart1"/>
    <dgm:cxn modelId="{DF4AF125-9643-483E-B6BC-4D0331C2885B}" type="presParOf" srcId="{FC26A98A-D31C-41B1-BB5C-0C94CDED5B0A}" destId="{E110460C-FF37-4527-8C60-1D4D9B79C1D1}" srcOrd="0" destOrd="0" presId="urn:microsoft.com/office/officeart/2005/8/layout/orgChart1"/>
    <dgm:cxn modelId="{DD2E775C-341A-4560-B3FB-D1B129C411C6}" type="presParOf" srcId="{FC26A98A-D31C-41B1-BB5C-0C94CDED5B0A}" destId="{456260DF-FFAF-48DB-A5DD-764B7C1BDB81}" srcOrd="1" destOrd="0" presId="urn:microsoft.com/office/officeart/2005/8/layout/orgChart1"/>
    <dgm:cxn modelId="{60FF08F8-9C07-47C9-9DFC-413D4749BF96}" type="presParOf" srcId="{AF663BFA-FD7F-449E-A25E-C9621D68FF76}" destId="{6D7D160F-AAF7-4550-990F-9D4C27731541}" srcOrd="1" destOrd="0" presId="urn:microsoft.com/office/officeart/2005/8/layout/orgChart1"/>
    <dgm:cxn modelId="{BE8FE49D-8C63-410D-9D77-1EF616CB051F}" type="presParOf" srcId="{AF663BFA-FD7F-449E-A25E-C9621D68FF76}" destId="{9E4D451B-E1AE-424F-91D1-888460BCD99C}" srcOrd="2" destOrd="0" presId="urn:microsoft.com/office/officeart/2005/8/layout/orgChart1"/>
    <dgm:cxn modelId="{9AAFEB59-7965-45F1-BDB4-E4D209DB3D13}" type="presParOf" srcId="{456FE769-2937-4ABE-B8C1-CA5D6335824A}" destId="{D853CD99-84F4-4C00-8047-92618660F2FA}" srcOrd="2" destOrd="0" presId="urn:microsoft.com/office/officeart/2005/8/layout/orgChart1"/>
    <dgm:cxn modelId="{6D5F5F06-A9AE-4DBD-914D-48B883C2CFE6}" type="presParOf" srcId="{D853CD99-84F4-4C00-8047-92618660F2FA}" destId="{BE0328DC-674B-4363-BDAF-BC59A168DF6E}" srcOrd="0" destOrd="0" presId="urn:microsoft.com/office/officeart/2005/8/layout/orgChart1"/>
    <dgm:cxn modelId="{2D8064D3-4F7B-4D1E-AF7C-F1A4F248D211}" type="presParOf" srcId="{BE0328DC-674B-4363-BDAF-BC59A168DF6E}" destId="{2E354D77-719A-4A9B-9CD5-BC70950B1897}" srcOrd="0" destOrd="0" presId="urn:microsoft.com/office/officeart/2005/8/layout/orgChart1"/>
    <dgm:cxn modelId="{CB7BD16B-7F71-429E-A476-0132C13B9820}" type="presParOf" srcId="{BE0328DC-674B-4363-BDAF-BC59A168DF6E}" destId="{414BA553-A9A1-4562-93F4-EB4CB087165C}" srcOrd="1" destOrd="0" presId="urn:microsoft.com/office/officeart/2005/8/layout/orgChart1"/>
    <dgm:cxn modelId="{2E2051DF-CA79-478B-9ED6-6CFD9D7628F2}" type="presParOf" srcId="{D853CD99-84F4-4C00-8047-92618660F2FA}" destId="{C1FB93BC-6F5B-41C5-B3FD-D812BF87C725}" srcOrd="1" destOrd="0" presId="urn:microsoft.com/office/officeart/2005/8/layout/orgChart1"/>
    <dgm:cxn modelId="{230F7659-8E0E-4F2F-9DAB-4A2B54698201}" type="presParOf" srcId="{D853CD99-84F4-4C00-8047-92618660F2FA}" destId="{4BFADD58-5271-4BB5-A70E-26933159B124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36D18-E7CF-4D4E-B809-610FD5E505BF}">
      <dsp:nvSpPr>
        <dsp:cNvPr id="0" name=""/>
        <dsp:cNvSpPr/>
      </dsp:nvSpPr>
      <dsp:spPr>
        <a:xfrm>
          <a:off x="0" y="791964"/>
          <a:ext cx="6172199" cy="14620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1852B-8B5F-49F8-A4BD-D2DA00A5250B}">
      <dsp:nvSpPr>
        <dsp:cNvPr id="0" name=""/>
        <dsp:cNvSpPr/>
      </dsp:nvSpPr>
      <dsp:spPr>
        <a:xfrm>
          <a:off x="442281" y="1120933"/>
          <a:ext cx="804148" cy="8041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7BCA1-6EE8-4576-83C9-B0B5E82CE3DA}">
      <dsp:nvSpPr>
        <dsp:cNvPr id="0" name=""/>
        <dsp:cNvSpPr/>
      </dsp:nvSpPr>
      <dsp:spPr>
        <a:xfrm>
          <a:off x="1688711" y="791964"/>
          <a:ext cx="4483488" cy="1462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738" tIns="154738" rIns="154738" bIns="154738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JW MARRIOTT</a:t>
          </a:r>
          <a:endParaRPr lang="en-US" sz="2300" kern="1200" dirty="0"/>
        </a:p>
      </dsp:txBody>
      <dsp:txXfrm>
        <a:off x="1688711" y="791964"/>
        <a:ext cx="4483488" cy="1462087"/>
      </dsp:txXfrm>
    </dsp:sp>
    <dsp:sp modelId="{EA320988-1527-49D3-B8C1-D9D628C5705D}">
      <dsp:nvSpPr>
        <dsp:cNvPr id="0" name=""/>
        <dsp:cNvSpPr/>
      </dsp:nvSpPr>
      <dsp:spPr>
        <a:xfrm>
          <a:off x="0" y="2619573"/>
          <a:ext cx="6172199" cy="14620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76554E-1C7D-4BB2-B7BB-E14FAA765093}">
      <dsp:nvSpPr>
        <dsp:cNvPr id="0" name=""/>
        <dsp:cNvSpPr/>
      </dsp:nvSpPr>
      <dsp:spPr>
        <a:xfrm>
          <a:off x="442281" y="2948543"/>
          <a:ext cx="804148" cy="8041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D2BF3-063E-43C9-B25C-6A2CA7348E0F}">
      <dsp:nvSpPr>
        <dsp:cNvPr id="0" name=""/>
        <dsp:cNvSpPr/>
      </dsp:nvSpPr>
      <dsp:spPr>
        <a:xfrm>
          <a:off x="1688711" y="2619573"/>
          <a:ext cx="4483488" cy="1462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738" tIns="154738" rIns="154738" bIns="154738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role and importance of quality service, hospitality, and guest services within the hotel Industry</a:t>
          </a:r>
          <a:endParaRPr lang="en-US" sz="2300" kern="1200" dirty="0"/>
        </a:p>
      </dsp:txBody>
      <dsp:txXfrm>
        <a:off x="1688711" y="2619573"/>
        <a:ext cx="4483488" cy="14620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20A3F-04E8-48F2-9A79-57E20B5FCC5A}">
      <dsp:nvSpPr>
        <dsp:cNvPr id="0" name=""/>
        <dsp:cNvSpPr/>
      </dsp:nvSpPr>
      <dsp:spPr>
        <a:xfrm>
          <a:off x="0" y="387881"/>
          <a:ext cx="5199029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Luxury hotel brand</a:t>
          </a:r>
          <a:endParaRPr lang="en-US" sz="2200" kern="1200" dirty="0"/>
        </a:p>
      </dsp:txBody>
      <dsp:txXfrm>
        <a:off x="25759" y="413640"/>
        <a:ext cx="5147511" cy="476152"/>
      </dsp:txXfrm>
    </dsp:sp>
    <dsp:sp modelId="{8AE08100-2210-4C2A-A20B-73F2DC58AD66}">
      <dsp:nvSpPr>
        <dsp:cNvPr id="0" name=""/>
        <dsp:cNvSpPr/>
      </dsp:nvSpPr>
      <dsp:spPr>
        <a:xfrm>
          <a:off x="0" y="978911"/>
          <a:ext cx="5199029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First hotel opened in 1984</a:t>
          </a:r>
          <a:endParaRPr lang="en-US" sz="2200" kern="1200" dirty="0"/>
        </a:p>
      </dsp:txBody>
      <dsp:txXfrm>
        <a:off x="25759" y="1004670"/>
        <a:ext cx="5147511" cy="476152"/>
      </dsp:txXfrm>
    </dsp:sp>
    <dsp:sp modelId="{5BAE8D7B-4CDF-478D-9B90-C97ADAACE51E}">
      <dsp:nvSpPr>
        <dsp:cNvPr id="0" name=""/>
        <dsp:cNvSpPr/>
      </dsp:nvSpPr>
      <dsp:spPr>
        <a:xfrm>
          <a:off x="0" y="1569941"/>
          <a:ext cx="5199029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Has more than 80 hotels with 35327 rooms </a:t>
          </a:r>
          <a:endParaRPr lang="en-US" sz="2200" kern="1200" dirty="0"/>
        </a:p>
      </dsp:txBody>
      <dsp:txXfrm>
        <a:off x="25759" y="1595700"/>
        <a:ext cx="5147511" cy="476152"/>
      </dsp:txXfrm>
    </dsp:sp>
    <dsp:sp modelId="{C1D9E7E9-9DDA-411A-B0F9-DE3B685F757A}">
      <dsp:nvSpPr>
        <dsp:cNvPr id="0" name=""/>
        <dsp:cNvSpPr/>
      </dsp:nvSpPr>
      <dsp:spPr>
        <a:xfrm>
          <a:off x="0" y="2160971"/>
          <a:ext cx="5199029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Part of the world largest hotel company </a:t>
          </a:r>
          <a:endParaRPr lang="en-US" sz="2200" kern="1200" dirty="0"/>
        </a:p>
      </dsp:txBody>
      <dsp:txXfrm>
        <a:off x="25759" y="2186730"/>
        <a:ext cx="5147511" cy="476152"/>
      </dsp:txXfrm>
    </dsp:sp>
    <dsp:sp modelId="{F9222616-4DA4-4BA5-9CC9-F7BB1E28B10A}">
      <dsp:nvSpPr>
        <dsp:cNvPr id="0" name=""/>
        <dsp:cNvSpPr/>
      </dsp:nvSpPr>
      <dsp:spPr>
        <a:xfrm>
          <a:off x="0" y="2752001"/>
          <a:ext cx="5199029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Marriott corporation</a:t>
          </a:r>
          <a:endParaRPr lang="en-US" sz="2200" kern="1200" dirty="0"/>
        </a:p>
      </dsp:txBody>
      <dsp:txXfrm>
        <a:off x="25759" y="2777760"/>
        <a:ext cx="5147511" cy="476152"/>
      </dsp:txXfrm>
    </dsp:sp>
    <dsp:sp modelId="{5D66B54D-945E-46A6-8695-92CE468A266C}">
      <dsp:nvSpPr>
        <dsp:cNvPr id="0" name=""/>
        <dsp:cNvSpPr/>
      </dsp:nvSpPr>
      <dsp:spPr>
        <a:xfrm>
          <a:off x="0" y="3279671"/>
          <a:ext cx="5199029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069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/>
            <a:t>(Raven, 2017)</a:t>
          </a:r>
          <a:endParaRPr lang="en-US" sz="1700" kern="1200" dirty="0"/>
        </a:p>
      </dsp:txBody>
      <dsp:txXfrm>
        <a:off x="0" y="3279671"/>
        <a:ext cx="5199029" cy="3643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1D6824-AB6C-4122-B07C-C1DB00B9FBBD}">
      <dsp:nvSpPr>
        <dsp:cNvPr id="0" name=""/>
        <dsp:cNvSpPr/>
      </dsp:nvSpPr>
      <dsp:spPr>
        <a:xfrm>
          <a:off x="445" y="319009"/>
          <a:ext cx="1940033" cy="970016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/>
            <a:t>Businesspersons</a:t>
          </a:r>
          <a:endParaRPr lang="en-US" sz="1800" b="0" kern="1200" dirty="0"/>
        </a:p>
      </dsp:txBody>
      <dsp:txXfrm>
        <a:off x="445" y="319009"/>
        <a:ext cx="1940033" cy="970016"/>
      </dsp:txXfrm>
    </dsp:sp>
    <dsp:sp modelId="{E110460C-FF37-4527-8C60-1D4D9B79C1D1}">
      <dsp:nvSpPr>
        <dsp:cNvPr id="0" name=""/>
        <dsp:cNvSpPr/>
      </dsp:nvSpPr>
      <dsp:spPr>
        <a:xfrm>
          <a:off x="4435225" y="319009"/>
          <a:ext cx="1940033" cy="970016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Singles and married couples with high incomes</a:t>
          </a:r>
          <a:endParaRPr lang="en-US" sz="1800" kern="1200" dirty="0"/>
        </a:p>
      </dsp:txBody>
      <dsp:txXfrm>
        <a:off x="4435225" y="319009"/>
        <a:ext cx="1940033" cy="970016"/>
      </dsp:txXfrm>
    </dsp:sp>
    <dsp:sp modelId="{2E354D77-719A-4A9B-9CD5-BC70950B1897}">
      <dsp:nvSpPr>
        <dsp:cNvPr id="0" name=""/>
        <dsp:cNvSpPr/>
      </dsp:nvSpPr>
      <dsp:spPr>
        <a:xfrm>
          <a:off x="2168956" y="319009"/>
          <a:ext cx="1940033" cy="970016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Travellers and employees working in foreign countries </a:t>
          </a:r>
          <a:endParaRPr lang="en-US" sz="1800" kern="1200" dirty="0"/>
        </a:p>
      </dsp:txBody>
      <dsp:txXfrm>
        <a:off x="2168956" y="319009"/>
        <a:ext cx="1940033" cy="970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3601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4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32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76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83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285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923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497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568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590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933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746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38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6313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81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9602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132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36020-C635-3B88-0851-A0ACA6333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5CC16-1054-F134-2EEE-F3B03AAEE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B2C145-759D-5895-77BE-28D190B389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247266-003B-0B22-CA45-04ED2DEBD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4C7BCF-8B3B-F8AF-A02D-BD9AFC06F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71B71-3425-B6B8-6C36-588EFE4B6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313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29CDBAD-43B0-432F-B068-6F079F83CA8B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AEFAA4F-2426-4E65-BDBD-EC798864FC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58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ixabay.com/de/service-empfang-beamter-gesch%C3%A4ft-1028805/" TargetMode="External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www.flickr.com/photos/39908901@N06/15813368518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diagramColors" Target="../diagrams/colors3.xml"/><Relationship Id="rId3" Type="http://schemas.openxmlformats.org/officeDocument/2006/relationships/image" Target="../media/image3.jpg"/><Relationship Id="rId7" Type="http://schemas.openxmlformats.org/officeDocument/2006/relationships/hyperlink" Target="https://courses.lumenlearning.com/suny-collegesuccess-lumen1/chapter/working/" TargetMode="External"/><Relationship Id="rId12" Type="http://schemas.openxmlformats.org/officeDocument/2006/relationships/diagramQuickStyle" Target="../diagrams/quickStyle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11" Type="http://schemas.openxmlformats.org/officeDocument/2006/relationships/diagramLayout" Target="../diagrams/layout3.xml"/><Relationship Id="rId5" Type="http://schemas.openxmlformats.org/officeDocument/2006/relationships/hyperlink" Target="https://pxhere.com/en/photo/1442697" TargetMode="External"/><Relationship Id="rId10" Type="http://schemas.openxmlformats.org/officeDocument/2006/relationships/diagramData" Target="../diagrams/data3.xml"/><Relationship Id="rId4" Type="http://schemas.openxmlformats.org/officeDocument/2006/relationships/image" Target="../media/image10.jpeg"/><Relationship Id="rId9" Type="http://schemas.openxmlformats.org/officeDocument/2006/relationships/hyperlink" Target="https://www.pexels.com/photo/couple-family-hug-love-21823/" TargetMode="External"/><Relationship Id="rId14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Receptionist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3.jpg"/><Relationship Id="rId7" Type="http://schemas.openxmlformats.org/officeDocument/2006/relationships/hyperlink" Target="https://pxhere.com/en/photo/93735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11" Type="http://schemas.openxmlformats.org/officeDocument/2006/relationships/hyperlink" Target="https://www.pngall.com/hotel-png/download/58068" TargetMode="External"/><Relationship Id="rId5" Type="http://schemas.openxmlformats.org/officeDocument/2006/relationships/hyperlink" Target="https://freesvg.org/duty-1573993152" TargetMode="External"/><Relationship Id="rId10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openxmlformats.org/officeDocument/2006/relationships/hyperlink" Target="https://www.pngall.com/hospitality-png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eandavis/37815109451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w-marriott.marriott.com/" TargetMode="External"/><Relationship Id="rId2" Type="http://schemas.openxmlformats.org/officeDocument/2006/relationships/hyperlink" Target="https://doi.org/10.1093/oso/9780198784821.003.0006.(Accessed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4324/9780203047965.(Accessed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pexels.com/photos/1084119/pexels-photo-1084119.jpeg?cs=srgb&amp;dl=food-restaurant-woman-1084119.jpg&amp;fm=jpg" TargetMode="External"/><Relationship Id="rId2" Type="http://schemas.openxmlformats.org/officeDocument/2006/relationships/hyperlink" Target="https://live.staticflickr.com/4462/37815109451_abc07d2f3b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.jpg"/><Relationship Id="rId7" Type="http://schemas.openxmlformats.org/officeDocument/2006/relationships/hyperlink" Target="https://en.wikipedia.org/wiki/File:Emoji_u1f44b.sv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hyperlink" Target="https://openclipart.org/detail/101707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20.png"/><Relationship Id="rId9" Type="http://schemas.openxmlformats.org/officeDocument/2006/relationships/hyperlink" Target="https://www.pngall.com/clapping-hands-p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28458E-DE44-D5AD-F8E9-3C8AF5FF0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haroni" panose="02010803020104030203" pitchFamily="2" charset="-79"/>
                <a:cs typeface="Aharoni" panose="02010803020104030203" pitchFamily="2" charset="-79"/>
              </a:rPr>
              <a:t>Marinela Covasneanu</a:t>
            </a:r>
            <a:br>
              <a:rPr lang="en-GB" sz="28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2200" dirty="0">
                <a:latin typeface="Aharoni" panose="02010803020104030203" pitchFamily="2" charset="-79"/>
                <a:cs typeface="Aharoni" panose="02010803020104030203" pitchFamily="2" charset="-79"/>
              </a:rPr>
              <a:t>student number </a:t>
            </a:r>
            <a:r>
              <a:rPr lang="en-GB" sz="2800" dirty="0">
                <a:latin typeface="Aharoni" panose="02010803020104030203" pitchFamily="2" charset="-79"/>
                <a:cs typeface="Aharoni" panose="02010803020104030203" pitchFamily="2" charset="-79"/>
              </a:rPr>
              <a:t>1920078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7B2F8433-D046-A447-F35E-A15702DEF7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7A5158E-0745-D9A5-CA18-652A78F9E8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801566"/>
            <a:ext cx="3932237" cy="3067422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Module BMIH 4003</a:t>
            </a:r>
          </a:p>
          <a:p>
            <a:endParaRPr lang="en-GB" sz="2400" b="1" dirty="0"/>
          </a:p>
          <a:p>
            <a:r>
              <a:rPr lang="en-GB" sz="2400" b="1" dirty="0"/>
              <a:t>Lecturer   Daniel Payne</a:t>
            </a:r>
          </a:p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1597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EE871D-F77C-8E0B-FF19-7262C452713A}"/>
              </a:ext>
            </a:extLst>
          </p:cNvPr>
          <p:cNvSpPr txBox="1"/>
          <p:nvPr/>
        </p:nvSpPr>
        <p:spPr>
          <a:xfrm>
            <a:off x="980387" y="933254"/>
            <a:ext cx="10331777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                   </a:t>
            </a:r>
            <a:r>
              <a:rPr lang="en-GB" sz="2800" b="1" dirty="0">
                <a:solidFill>
                  <a:srgbClr val="FF0000"/>
                </a:solidFill>
                <a:latin typeface="Algerian" panose="04020705040A02060702" pitchFamily="82" charset="0"/>
              </a:rPr>
              <a:t>content table </a:t>
            </a:r>
          </a:p>
          <a:p>
            <a:endParaRPr lang="en-GB" dirty="0"/>
          </a:p>
          <a:p>
            <a:r>
              <a:rPr lang="en-GB" dirty="0"/>
              <a:t>                              </a:t>
            </a:r>
          </a:p>
          <a:p>
            <a:r>
              <a:rPr lang="en-GB" dirty="0"/>
              <a:t>                              Introduction of JW Marriott hotel</a:t>
            </a:r>
          </a:p>
          <a:p>
            <a:endParaRPr lang="en-GB" dirty="0"/>
          </a:p>
          <a:p>
            <a:r>
              <a:rPr lang="en-GB" dirty="0"/>
              <a:t>                              Main consumers</a:t>
            </a:r>
          </a:p>
          <a:p>
            <a:endParaRPr lang="en-GB" dirty="0"/>
          </a:p>
          <a:p>
            <a:r>
              <a:rPr lang="en-GB" dirty="0"/>
              <a:t>                              Nature , scope,  role and facilities  </a:t>
            </a:r>
          </a:p>
          <a:p>
            <a:endParaRPr lang="en-GB" dirty="0"/>
          </a:p>
          <a:p>
            <a:r>
              <a:rPr lang="en-GB" dirty="0"/>
              <a:t>                              Importance of hospitality </a:t>
            </a:r>
          </a:p>
          <a:p>
            <a:endParaRPr lang="en-GB" dirty="0"/>
          </a:p>
          <a:p>
            <a:r>
              <a:rPr lang="en-GB" dirty="0"/>
              <a:t>                              JW Marriott solutions for meet customer expectation</a:t>
            </a:r>
          </a:p>
          <a:p>
            <a:endParaRPr lang="en-GB" dirty="0"/>
          </a:p>
          <a:p>
            <a:r>
              <a:rPr lang="en-GB" dirty="0"/>
              <a:t>                             References</a:t>
            </a:r>
          </a:p>
          <a:p>
            <a:r>
              <a:rPr lang="en-GB" dirty="0"/>
              <a:t>                   </a:t>
            </a:r>
          </a:p>
          <a:p>
            <a:r>
              <a:rPr lang="en-GB" dirty="0"/>
              <a:t>                           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479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F5E1885-4B77-4930-AF94-83DC34F5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CED8F1-A066-4193-A0C6-FA32AABA2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C2AD83-6F23-413C-AD90-9F32AF82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8" y="6581"/>
            <a:ext cx="11741281" cy="56002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group of cartoon characters standing around a word&#10;&#10;Description automatically generated">
            <a:extLst>
              <a:ext uri="{FF2B5EF4-FFF2-40B4-BE49-F238E27FC236}">
                <a16:creationId xmlns:a16="http://schemas.microsoft.com/office/drawing/2014/main" id="{70959060-DAD8-94C4-CBCB-D8B41B3A3D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380037" y="243912"/>
            <a:ext cx="6966075" cy="496332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367BE40-CEB0-42C0-A019-83612A9D1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9527" y="6581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3A1CF79-E584-4525-AB80-C5E82644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FF68DC-7619-4C0C-B291-0018372D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0" name="Freeform 9">
            <a:extLst>
              <a:ext uri="{FF2B5EF4-FFF2-40B4-BE49-F238E27FC236}">
                <a16:creationId xmlns:a16="http://schemas.microsoft.com/office/drawing/2014/main" id="{5003435F-4995-49A0-9B3D-4955D282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7470A6-23F4-F55D-D9D8-5E4742C6E388}"/>
              </a:ext>
            </a:extLst>
          </p:cNvPr>
          <p:cNvSpPr txBox="1"/>
          <p:nvPr/>
        </p:nvSpPr>
        <p:spPr>
          <a:xfrm>
            <a:off x="1191835" y="173431"/>
            <a:ext cx="93385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Amasis MT Pro Black" panose="02040A04050005020304" pitchFamily="18" charset="0"/>
              </a:rPr>
              <a:t>The role and importance of the quality service </a:t>
            </a:r>
          </a:p>
          <a:p>
            <a:endParaRPr lang="en-GB" sz="2000" b="1" dirty="0">
              <a:solidFill>
                <a:srgbClr val="002060"/>
              </a:solidFill>
              <a:latin typeface="Amasis MT Pro Black" panose="02040A04050005020304" pitchFamily="18" charset="0"/>
            </a:endParaRPr>
          </a:p>
          <a:p>
            <a:r>
              <a:rPr lang="en-GB" sz="2000" b="1" dirty="0">
                <a:solidFill>
                  <a:srgbClr val="002060"/>
                </a:solidFill>
                <a:latin typeface="Amasis MT Pro Black" panose="02040A04050005020304" pitchFamily="18" charset="0"/>
              </a:rPr>
              <a:t>Hospitality,  how JW Marriott hotel can meet and exceed customers expectation</a:t>
            </a:r>
            <a:r>
              <a:rPr lang="en-GB" b="1" dirty="0">
                <a:solidFill>
                  <a:srgbClr val="002060"/>
                </a:solidFill>
                <a:latin typeface="Algerian" panose="04020705040A02060702" pitchFamily="82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04412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a sign on it&#10;&#10;Description automatically generated">
            <a:extLst>
              <a:ext uri="{FF2B5EF4-FFF2-40B4-BE49-F238E27FC236}">
                <a16:creationId xmlns:a16="http://schemas.microsoft.com/office/drawing/2014/main" id="{800EC116-0F0D-E828-C8AA-7B502DC5F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8017" y="632298"/>
            <a:ext cx="5199029" cy="4426085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6C5A26C-DE9B-87CD-EF23-FF54BE9118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7450741"/>
              </p:ext>
            </p:extLst>
          </p:nvPr>
        </p:nvGraphicFramePr>
        <p:xfrm>
          <a:off x="6096000" y="772998"/>
          <a:ext cx="5199029" cy="4031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DAC91E0-6830-7CAD-FB50-AE2D98134CBB}"/>
              </a:ext>
            </a:extLst>
          </p:cNvPr>
          <p:cNvSpPr txBox="1"/>
          <p:nvPr/>
        </p:nvSpPr>
        <p:spPr>
          <a:xfrm>
            <a:off x="1325993" y="5058383"/>
            <a:ext cx="3403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Sean, 2023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44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B806AEC2-E30D-4A6E-9247-ABF3C0D37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EF8D6965-36BA-4385-B723-9ABF580A8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32" name="Rectangle 31">
              <a:extLst>
                <a:ext uri="{FF2B5EF4-FFF2-40B4-BE49-F238E27FC236}">
                  <a16:creationId xmlns:a16="http://schemas.microsoft.com/office/drawing/2014/main" id="{329B5BD0-8B95-4803-B7D5-E7A460103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3150BA3F-F612-4B47-8419-2815E53B3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744FF543-B2DF-4102-A992-6313BD0BA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pic>
        <p:nvPicPr>
          <p:cNvPr id="6" name="Picture 5" descr="A person and person shaking hands&#10;&#10;Description automatically generated">
            <a:extLst>
              <a:ext uri="{FF2B5EF4-FFF2-40B4-BE49-F238E27FC236}">
                <a16:creationId xmlns:a16="http://schemas.microsoft.com/office/drawing/2014/main" id="{FE365FFA-6B34-CF27-EFF9-1B3E7E35AF1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888" r="23929" b="-3"/>
          <a:stretch/>
        </p:blipFill>
        <p:spPr>
          <a:xfrm>
            <a:off x="20" y="10"/>
            <a:ext cx="3825081" cy="3980613"/>
          </a:xfrm>
          <a:prstGeom prst="rect">
            <a:avLst/>
          </a:prstGeom>
          <a:ln>
            <a:noFill/>
          </a:ln>
        </p:spPr>
      </p:pic>
      <p:pic>
        <p:nvPicPr>
          <p:cNvPr id="13" name="Picture 12" descr="A person making coffee at a coffee shop&#10;&#10;Description automatically generated">
            <a:extLst>
              <a:ext uri="{FF2B5EF4-FFF2-40B4-BE49-F238E27FC236}">
                <a16:creationId xmlns:a16="http://schemas.microsoft.com/office/drawing/2014/main" id="{E9E3242C-D786-5B13-DA01-3E702491755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0754" r="25183" b="-1"/>
          <a:stretch/>
        </p:blipFill>
        <p:spPr>
          <a:xfrm>
            <a:off x="3948545" y="-1"/>
            <a:ext cx="3825101" cy="3980623"/>
          </a:xfrm>
          <a:prstGeom prst="rect">
            <a:avLst/>
          </a:prstGeom>
          <a:ln>
            <a:noFill/>
          </a:ln>
        </p:spPr>
      </p:pic>
      <p:pic>
        <p:nvPicPr>
          <p:cNvPr id="8" name="Picture 7" descr="A person and person holding a baby&#10;&#10;Description automatically generated">
            <a:extLst>
              <a:ext uri="{FF2B5EF4-FFF2-40B4-BE49-F238E27FC236}">
                <a16:creationId xmlns:a16="http://schemas.microsoft.com/office/drawing/2014/main" id="{FAE9990B-5EC1-8796-D393-2005435D94D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8036" r="18038" b="2"/>
          <a:stretch/>
        </p:blipFill>
        <p:spPr>
          <a:xfrm>
            <a:off x="7897090" y="10"/>
            <a:ext cx="3812309" cy="3980612"/>
          </a:xfrm>
          <a:prstGeom prst="rect">
            <a:avLst/>
          </a:prstGeom>
          <a:ln>
            <a:noFill/>
          </a:ln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00EF3C38-8DAE-4B7F-AA51-4084DF99D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91EE04-C18E-C50D-0CFD-A9844A2114ED}"/>
              </a:ext>
            </a:extLst>
          </p:cNvPr>
          <p:cNvSpPr txBox="1"/>
          <p:nvPr/>
        </p:nvSpPr>
        <p:spPr>
          <a:xfrm>
            <a:off x="685801" y="4267829"/>
            <a:ext cx="3373149" cy="16080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cap="all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2" name="TextBox 3">
            <a:extLst>
              <a:ext uri="{FF2B5EF4-FFF2-40B4-BE49-F238E27FC236}">
                <a16:creationId xmlns:a16="http://schemas.microsoft.com/office/drawing/2014/main" id="{E51F1468-50A4-3389-5BE1-1CC617F859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6084838"/>
              </p:ext>
            </p:extLst>
          </p:nvPr>
        </p:nvGraphicFramePr>
        <p:xfrm>
          <a:off x="4634682" y="4267829"/>
          <a:ext cx="6635805" cy="16080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EFDE8E81-D23E-8CE7-F5B8-21CD2B75963D}"/>
              </a:ext>
            </a:extLst>
          </p:cNvPr>
          <p:cNvSpPr txBox="1"/>
          <p:nvPr/>
        </p:nvSpPr>
        <p:spPr>
          <a:xfrm>
            <a:off x="7588915" y="3780567"/>
            <a:ext cx="1847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5BF3B3-7E3E-5683-5EB5-E41E7376255A}"/>
              </a:ext>
            </a:extLst>
          </p:cNvPr>
          <p:cNvSpPr txBox="1"/>
          <p:nvPr/>
        </p:nvSpPr>
        <p:spPr>
          <a:xfrm>
            <a:off x="6418837" y="5671171"/>
            <a:ext cx="6136848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cap="all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 Kotler  et all, 2019)</a:t>
            </a:r>
            <a:r>
              <a:rPr lang="en-US" i="1" cap="all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endParaRPr lang="en-US" cap="all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5408BB-3DD9-7A00-0149-B4E02CBE4A8A}"/>
              </a:ext>
            </a:extLst>
          </p:cNvPr>
          <p:cNvSpPr txBox="1"/>
          <p:nvPr/>
        </p:nvSpPr>
        <p:spPr>
          <a:xfrm>
            <a:off x="322116" y="4119444"/>
            <a:ext cx="2856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(Unknown author, 2023)</a:t>
            </a:r>
          </a:p>
        </p:txBody>
      </p:sp>
    </p:spTree>
    <p:extLst>
      <p:ext uri="{BB962C8B-B14F-4D97-AF65-F5344CB8AC3E}">
        <p14:creationId xmlns:p14="http://schemas.microsoft.com/office/powerpoint/2010/main" val="2130681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>
            <a:extLst>
              <a:ext uri="{FF2B5EF4-FFF2-40B4-BE49-F238E27FC236}">
                <a16:creationId xmlns:a16="http://schemas.microsoft.com/office/drawing/2014/main" id="{53CD781F-F935-4310-9C70-32C9B03A1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E389415A-F11F-49E4-B0C5-CF7FF9C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40" name="Rectangle 39">
              <a:extLst>
                <a:ext uri="{FF2B5EF4-FFF2-40B4-BE49-F238E27FC236}">
                  <a16:creationId xmlns:a16="http://schemas.microsoft.com/office/drawing/2014/main" id="{91A09D7C-72C0-44A7-95A9-038C62939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1" name="Freeform 11">
              <a:extLst>
                <a:ext uri="{FF2B5EF4-FFF2-40B4-BE49-F238E27FC236}">
                  <a16:creationId xmlns:a16="http://schemas.microsoft.com/office/drawing/2014/main" id="{9B1A95B7-C468-4483-B6EA-858374AB5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2D68F968-C120-4C1E-B281-A62213BD2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pic>
        <p:nvPicPr>
          <p:cNvPr id="5" name="Picture 4" descr="Hotel reception bell">
            <a:extLst>
              <a:ext uri="{FF2B5EF4-FFF2-40B4-BE49-F238E27FC236}">
                <a16:creationId xmlns:a16="http://schemas.microsoft.com/office/drawing/2014/main" id="{101CF17E-54D8-0D5A-F5B3-7E6378F0D3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091" t="19530" b="3861"/>
          <a:stretch/>
        </p:blipFill>
        <p:spPr>
          <a:xfrm>
            <a:off x="20711" y="-4003"/>
            <a:ext cx="12191980" cy="6857990"/>
          </a:xfrm>
          <a:prstGeom prst="rect">
            <a:avLst/>
          </a:prstGeom>
        </p:spPr>
      </p:pic>
      <p:sp>
        <p:nvSpPr>
          <p:cNvPr id="44" name="Rectangle 10">
            <a:extLst>
              <a:ext uri="{FF2B5EF4-FFF2-40B4-BE49-F238E27FC236}">
                <a16:creationId xmlns:a16="http://schemas.microsoft.com/office/drawing/2014/main" id="{1195E126-5CB4-434D-8B36-832C6512C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rot="21420000">
            <a:off x="4300962" y="605592"/>
            <a:ext cx="8044106" cy="5638800"/>
          </a:xfrm>
          <a:custGeom>
            <a:avLst/>
            <a:gdLst/>
            <a:ahLst/>
            <a:cxnLst/>
            <a:rect l="l" t="t" r="r" b="b"/>
            <a:pathLst>
              <a:path w="8044106" h="5638800">
                <a:moveTo>
                  <a:pt x="8044106" y="0"/>
                </a:moveTo>
                <a:lnTo>
                  <a:pt x="7748589" y="5638800"/>
                </a:lnTo>
                <a:lnTo>
                  <a:pt x="0" y="56388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D4986F-BB42-9B61-C4CD-9DFD27926060}"/>
              </a:ext>
            </a:extLst>
          </p:cNvPr>
          <p:cNvSpPr txBox="1"/>
          <p:nvPr/>
        </p:nvSpPr>
        <p:spPr>
          <a:xfrm rot="21420000">
            <a:off x="4151883" y="934755"/>
            <a:ext cx="8259134" cy="51494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00050" indent="-342900" defTabSz="914400">
              <a:lnSpc>
                <a:spcPct val="110000"/>
              </a:lnSpc>
              <a:spcAft>
                <a:spcPts val="600"/>
              </a:spcAft>
              <a:buSzPct val="160000"/>
              <a:buFont typeface="Wingdings" panose="05000000000000000000" pitchFamily="2" charset="2"/>
              <a:buChar char="Ø"/>
            </a:pPr>
            <a:r>
              <a:rPr lang="en-US" sz="1600" cap="all" dirty="0">
                <a:solidFill>
                  <a:srgbClr val="00B0F0"/>
                </a:solidFill>
              </a:rPr>
              <a:t>Nature</a:t>
            </a:r>
            <a:r>
              <a:rPr lang="en-US" sz="1600" cap="all" dirty="0">
                <a:solidFill>
                  <a:schemeClr val="bg1"/>
                </a:solidFill>
              </a:rPr>
              <a:t> :        -a representative of the company interact directly    with the    customer </a:t>
            </a:r>
          </a:p>
          <a:p>
            <a:pPr marL="400050" indent="-342900" defTabSz="914400">
              <a:lnSpc>
                <a:spcPct val="110000"/>
              </a:lnSpc>
              <a:spcAft>
                <a:spcPts val="600"/>
              </a:spcAft>
              <a:buSzPct val="160000"/>
              <a:buFont typeface="Wingdings" panose="05000000000000000000" pitchFamily="2" charset="2"/>
              <a:buChar char="Ø"/>
            </a:pPr>
            <a:r>
              <a:rPr lang="en-US" sz="1600" cap="all" dirty="0">
                <a:solidFill>
                  <a:schemeClr val="bg1"/>
                </a:solidFill>
              </a:rPr>
              <a:t>  </a:t>
            </a:r>
            <a:r>
              <a:rPr lang="en-US" sz="1600" cap="all" dirty="0">
                <a:solidFill>
                  <a:srgbClr val="00B0F0"/>
                </a:solidFill>
              </a:rPr>
              <a:t>Scope </a:t>
            </a:r>
            <a:r>
              <a:rPr lang="en-US" sz="1600" cap="all" dirty="0">
                <a:solidFill>
                  <a:schemeClr val="bg1"/>
                </a:solidFill>
              </a:rPr>
              <a:t>:      - provide information regarding events, attractions and   activities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1600" cap="all" dirty="0">
                <a:solidFill>
                  <a:schemeClr val="bg1"/>
                </a:solidFill>
              </a:rPr>
              <a:t>                                      -arranging transportations for customer desire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1600" cap="all" dirty="0">
                <a:solidFill>
                  <a:schemeClr val="bg1"/>
                </a:solidFill>
              </a:rPr>
              <a:t>                                      - room service, delivering and dry-cleaning pick-ups and   drop-offs</a:t>
            </a:r>
          </a:p>
          <a:p>
            <a:pPr marL="400050" indent="-342900" defTabSz="914400">
              <a:lnSpc>
                <a:spcPct val="110000"/>
              </a:lnSpc>
              <a:spcAft>
                <a:spcPts val="600"/>
              </a:spcAft>
              <a:buSzPct val="160000"/>
              <a:buFont typeface="Wingdings" panose="05000000000000000000" pitchFamily="2" charset="2"/>
              <a:buChar char="Ø"/>
            </a:pPr>
            <a:r>
              <a:rPr lang="en-US" sz="1600" cap="all" dirty="0">
                <a:solidFill>
                  <a:srgbClr val="00B0F0"/>
                </a:solidFill>
              </a:rPr>
              <a:t>      Role</a:t>
            </a:r>
            <a:r>
              <a:rPr lang="en-US" sz="1600" cap="all" dirty="0">
                <a:solidFill>
                  <a:schemeClr val="bg1"/>
                </a:solidFill>
              </a:rPr>
              <a:t>:       -  managing reservations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1600" cap="all" dirty="0">
                <a:solidFill>
                  <a:schemeClr val="bg1"/>
                </a:solidFill>
              </a:rPr>
              <a:t>                                       - greeting customers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1600" cap="all" dirty="0">
                <a:solidFill>
                  <a:schemeClr val="bg1"/>
                </a:solidFill>
              </a:rPr>
              <a:t>                                        -  assign their rooms               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1600" cap="all" dirty="0">
                <a:solidFill>
                  <a:schemeClr val="bg1"/>
                </a:solidFill>
              </a:rPr>
              <a:t>                                        -  proceed to check-in and check-out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1600" cap="all" dirty="0">
                <a:solidFill>
                  <a:schemeClr val="bg1"/>
                </a:solidFill>
              </a:rPr>
              <a:t>                                        -  handle calls and correspondence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1600" cap="all" dirty="0">
                <a:solidFill>
                  <a:schemeClr val="bg1"/>
                </a:solidFill>
              </a:rPr>
              <a:t>                                        -  resolving customer issues, concerns and    complaint</a:t>
            </a:r>
          </a:p>
          <a:p>
            <a:pPr marL="285750" indent="-285750" defTabSz="914400">
              <a:lnSpc>
                <a:spcPct val="110000"/>
              </a:lnSpc>
              <a:spcAft>
                <a:spcPts val="600"/>
              </a:spcAft>
              <a:buSzPct val="160000"/>
              <a:buFont typeface="Wingdings" panose="05000000000000000000" pitchFamily="2" charset="2"/>
              <a:buChar char="Ø"/>
            </a:pPr>
            <a:r>
              <a:rPr lang="en-US" sz="1600" cap="all" dirty="0">
                <a:solidFill>
                  <a:srgbClr val="00B0F0"/>
                </a:solidFill>
              </a:rPr>
              <a:t>   facilities</a:t>
            </a:r>
            <a:r>
              <a:rPr lang="en-US" sz="1600" cap="all" dirty="0">
                <a:solidFill>
                  <a:schemeClr val="bg1"/>
                </a:solidFill>
              </a:rPr>
              <a:t>:     - extra services for customers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2200" b="1" cap="all" dirty="0">
                <a:solidFill>
                  <a:srgbClr val="7030A0"/>
                </a:solidFill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                          </a:t>
            </a:r>
            <a:r>
              <a:rPr lang="en-US" sz="2200" b="1" cap="all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(</a:t>
            </a:r>
            <a:r>
              <a:rPr lang="en-GB" sz="2200" b="1" dirty="0" err="1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Bardi</a:t>
            </a:r>
            <a:r>
              <a:rPr lang="en-GB" sz="2200" b="1" dirty="0">
                <a:effectLst/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2011</a:t>
            </a:r>
            <a:r>
              <a:rPr lang="en-GB" sz="2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)</a:t>
            </a:r>
            <a:endParaRPr lang="en-US" sz="2200" cap="all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endParaRPr lang="en-US" sz="700" cap="all" dirty="0">
              <a:solidFill>
                <a:schemeClr val="bg1"/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700" cap="all" dirty="0">
                <a:solidFill>
                  <a:schemeClr val="bg1"/>
                </a:solidFill>
              </a:rPr>
              <a:t>                     </a:t>
            </a:r>
          </a:p>
          <a:p>
            <a:pPr marL="57150" defTabSz="914400">
              <a:lnSpc>
                <a:spcPct val="110000"/>
              </a:lnSpc>
              <a:spcAft>
                <a:spcPts val="600"/>
              </a:spcAft>
              <a:buSzPct val="160000"/>
            </a:pPr>
            <a:r>
              <a:rPr lang="en-US" sz="700" cap="all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8059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FA7BA9A-0467-012B-4538-B613D6AE34B7}"/>
              </a:ext>
            </a:extLst>
          </p:cNvPr>
          <p:cNvSpPr txBox="1"/>
          <p:nvPr/>
        </p:nvSpPr>
        <p:spPr>
          <a:xfrm>
            <a:off x="1102936" y="367646"/>
            <a:ext cx="9153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For JW Marriott hotels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8AB876-FFD1-8D4C-ADEE-1A6A4B95526E}"/>
              </a:ext>
            </a:extLst>
          </p:cNvPr>
          <p:cNvSpPr txBox="1"/>
          <p:nvPr/>
        </p:nvSpPr>
        <p:spPr>
          <a:xfrm>
            <a:off x="838985" y="906961"/>
            <a:ext cx="534499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Abadi" panose="020F0502020204030204" pitchFamily="34" charset="0"/>
              </a:rPr>
              <a:t>Nature  </a:t>
            </a:r>
            <a:r>
              <a:rPr lang="en-GB" dirty="0">
                <a:latin typeface="Abadi" panose="020F0502020204030204" pitchFamily="34" charset="0"/>
              </a:rPr>
              <a:t>: </a:t>
            </a:r>
            <a:r>
              <a:rPr lang="en-GB" dirty="0">
                <a:solidFill>
                  <a:srgbClr val="00B0F0"/>
                </a:solidFill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Exceptional interactions between employees and guests</a:t>
            </a:r>
          </a:p>
          <a:p>
            <a:endParaRPr lang="en-GB" dirty="0">
              <a:latin typeface="Abad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Abadi" panose="020F0502020204030204" pitchFamily="34" charset="0"/>
              </a:rPr>
              <a:t>Role </a:t>
            </a:r>
            <a:r>
              <a:rPr lang="en-GB" dirty="0">
                <a:latin typeface="Abadi" panose="020F0502020204030204" pitchFamily="34" charset="0"/>
              </a:rPr>
              <a:t>   : </a:t>
            </a:r>
            <a:r>
              <a:rPr lang="en-GB" dirty="0">
                <a:solidFill>
                  <a:srgbClr val="00B0F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Greeting the customers 15/5 rule</a:t>
            </a:r>
          </a:p>
          <a:p>
            <a:r>
              <a:rPr lang="en-GB" dirty="0">
                <a:solidFill>
                  <a:srgbClr val="00B0F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              L.E.A.R.N. rule</a:t>
            </a:r>
          </a:p>
          <a:p>
            <a:r>
              <a:rPr lang="en-GB" dirty="0">
                <a:solidFill>
                  <a:srgbClr val="00B0F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              Excellent website , and management</a:t>
            </a:r>
          </a:p>
          <a:p>
            <a:r>
              <a:rPr lang="en-GB" dirty="0">
                <a:solidFill>
                  <a:srgbClr val="00B0F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              team</a:t>
            </a:r>
          </a:p>
          <a:p>
            <a:endParaRPr lang="en-GB" dirty="0">
              <a:latin typeface="Abad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  <a:latin typeface="Abadi" panose="020F0502020204030204" pitchFamily="34" charset="0"/>
              </a:rPr>
              <a:t>Scope  </a:t>
            </a:r>
            <a:r>
              <a:rPr lang="en-GB" dirty="0">
                <a:latin typeface="Abadi" panose="020F0502020204030204" pitchFamily="34" charset="0"/>
              </a:rPr>
              <a:t>: </a:t>
            </a:r>
            <a:r>
              <a:rPr lang="en-GB" dirty="0">
                <a:solidFill>
                  <a:srgbClr val="00B0F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Extra services</a:t>
            </a:r>
          </a:p>
          <a:p>
            <a:r>
              <a:rPr lang="en-GB" dirty="0">
                <a:solidFill>
                  <a:srgbClr val="00B0F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               Personalized experiences</a:t>
            </a:r>
          </a:p>
          <a:p>
            <a:r>
              <a:rPr lang="en-GB" dirty="0">
                <a:solidFill>
                  <a:srgbClr val="00B0F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                 Special accommodations</a:t>
            </a:r>
          </a:p>
          <a:p>
            <a:endParaRPr lang="en-GB" dirty="0">
              <a:latin typeface="Abadi" panose="020F0502020204030204" pitchFamily="34" charset="0"/>
            </a:endParaRPr>
          </a:p>
          <a:p>
            <a:endParaRPr lang="en-GB" dirty="0">
              <a:latin typeface="Abadi" panose="020F0502020204030204" pitchFamily="34" charset="0"/>
            </a:endParaRPr>
          </a:p>
          <a:p>
            <a:r>
              <a:rPr lang="en-GB" dirty="0">
                <a:latin typeface="Abadi" panose="020F0502020204030204" pitchFamily="34" charset="0"/>
              </a:rPr>
              <a:t>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bad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985262-56A8-B821-0AE1-90CC0D2B6DB9}"/>
              </a:ext>
            </a:extLst>
          </p:cNvPr>
          <p:cNvSpPr txBox="1"/>
          <p:nvPr/>
        </p:nvSpPr>
        <p:spPr>
          <a:xfrm>
            <a:off x="1102936" y="4147793"/>
            <a:ext cx="3996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(Luxury Hotels &amp; Resorts, 2023)</a:t>
            </a:r>
          </a:p>
        </p:txBody>
      </p:sp>
      <p:pic>
        <p:nvPicPr>
          <p:cNvPr id="6" name="Picture 5" descr="A person sitting at a desk">
            <a:extLst>
              <a:ext uri="{FF2B5EF4-FFF2-40B4-BE49-F238E27FC236}">
                <a16:creationId xmlns:a16="http://schemas.microsoft.com/office/drawing/2014/main" id="{2B162B52-681B-0156-DDDF-A40FD1248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83983" y="676546"/>
            <a:ext cx="5427127" cy="447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801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C7E3DA33-1457-4996-BBB5-6DB4BBE5E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9AB1C74-BECF-4DCF-82C3-11F193D6C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24" name="Rectangle 23">
              <a:extLst>
                <a:ext uri="{FF2B5EF4-FFF2-40B4-BE49-F238E27FC236}">
                  <a16:creationId xmlns:a16="http://schemas.microsoft.com/office/drawing/2014/main" id="{41168A1B-641E-4464-B34F-41180FD30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15F6576D-25AF-4C8F-BA95-6C1D9F60FD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509E718-2E59-4BA3-BBD1-52C598B43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3" name="Picture 2" descr="Blue text on a black background&#10;&#10;Description automatically generated">
            <a:extLst>
              <a:ext uri="{FF2B5EF4-FFF2-40B4-BE49-F238E27FC236}">
                <a16:creationId xmlns:a16="http://schemas.microsoft.com/office/drawing/2014/main" id="{5B969123-CBA1-ECFD-B789-04ED657F55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4503" y="306412"/>
            <a:ext cx="2373781" cy="2373781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11" name="Picture 10" descr="A table with a glass of wine&#10;&#10;Description automatically generated">
            <a:extLst>
              <a:ext uri="{FF2B5EF4-FFF2-40B4-BE49-F238E27FC236}">
                <a16:creationId xmlns:a16="http://schemas.microsoft.com/office/drawing/2014/main" id="{2B6A8076-E8C7-FB41-C6F7-8DCC6978E0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180273" y="649184"/>
            <a:ext cx="2534026" cy="1691462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5" name="Picture 4" descr="A black circle with a logo and a handshake&#10;&#10;Description automatically generated">
            <a:extLst>
              <a:ext uri="{FF2B5EF4-FFF2-40B4-BE49-F238E27FC236}">
                <a16:creationId xmlns:a16="http://schemas.microsoft.com/office/drawing/2014/main" id="{F3FFD6DE-6760-D019-9ED3-C9C5CF20DE8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84502" y="2927082"/>
            <a:ext cx="2373782" cy="2373782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13" name="Picture 12" descr="A building with many windows and a parking lot&#10;&#10;Description automatically generated">
            <a:extLst>
              <a:ext uri="{FF2B5EF4-FFF2-40B4-BE49-F238E27FC236}">
                <a16:creationId xmlns:a16="http://schemas.microsoft.com/office/drawing/2014/main" id="{DAB128C3-F0E2-133C-2E78-8543C0F6CE3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180273" y="3201724"/>
            <a:ext cx="2534026" cy="1824498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55C255E-5FEB-396B-E567-DD6CCCBB476F}"/>
              </a:ext>
            </a:extLst>
          </p:cNvPr>
          <p:cNvSpPr txBox="1"/>
          <p:nvPr/>
        </p:nvSpPr>
        <p:spPr>
          <a:xfrm>
            <a:off x="6175849" y="213919"/>
            <a:ext cx="5302789" cy="50869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b="1" cap="all" dirty="0">
                <a:solidFill>
                  <a:srgbClr val="00B050"/>
                </a:solidFill>
                <a:latin typeface="Amasis MT Pro Black" panose="020F0502020204030204" pitchFamily="18" charset="0"/>
              </a:rPr>
              <a:t>Making people feel welcomed and valued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600" b="1" cap="all" dirty="0">
              <a:solidFill>
                <a:srgbClr val="00B050"/>
              </a:solidFill>
              <a:latin typeface="Amasis MT Pro Black" panose="020F0502020204030204" pitchFamily="18" charset="0"/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b="1" cap="all" dirty="0">
                <a:solidFill>
                  <a:srgbClr val="00B050"/>
                </a:solidFill>
                <a:latin typeface="Amasis MT Pro Black" panose="020F0502020204030204" pitchFamily="18" charset="0"/>
              </a:rPr>
              <a:t>Nice greetings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600" b="1" cap="all" dirty="0">
              <a:solidFill>
                <a:srgbClr val="00B050"/>
              </a:solidFill>
              <a:latin typeface="Amasis MT Pro Black" panose="020F0502020204030204" pitchFamily="18" charset="0"/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b="1" cap="all" dirty="0">
                <a:solidFill>
                  <a:srgbClr val="00B050"/>
                </a:solidFill>
                <a:latin typeface="Amasis MT Pro Black" panose="020F0502020204030204" pitchFamily="18" charset="0"/>
              </a:rPr>
              <a:t>Positive attitude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600" b="1" cap="all" dirty="0">
              <a:solidFill>
                <a:srgbClr val="00B050"/>
              </a:solidFill>
              <a:latin typeface="Amasis MT Pro Black" panose="020F0502020204030204" pitchFamily="18" charset="0"/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b="1" cap="all" dirty="0">
                <a:solidFill>
                  <a:srgbClr val="00B050"/>
                </a:solidFill>
                <a:latin typeface="Amasis MT Pro Black" panose="020F0502020204030204" pitchFamily="18" charset="0"/>
              </a:rPr>
              <a:t>Personalized experiences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600" b="1" cap="all" dirty="0">
              <a:solidFill>
                <a:srgbClr val="00B050"/>
              </a:solidFill>
              <a:latin typeface="Amasis MT Pro Black" panose="020F0502020204030204" pitchFamily="18" charset="0"/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b="1" cap="all" dirty="0">
                <a:solidFill>
                  <a:srgbClr val="00B050"/>
                </a:solidFill>
                <a:latin typeface="Amasis MT Pro Black" panose="020F0502020204030204" pitchFamily="18" charset="0"/>
              </a:rPr>
              <a:t>Going extra miles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sz="1600" b="1" cap="all" dirty="0">
              <a:solidFill>
                <a:srgbClr val="00B050"/>
              </a:solidFill>
              <a:latin typeface="Amasis MT Pro Black" panose="020F0502020204030204" pitchFamily="18" charset="0"/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b="1" cap="all" dirty="0">
                <a:solidFill>
                  <a:srgbClr val="00B050"/>
                </a:solidFill>
                <a:latin typeface="Amasis MT Pro Black" panose="020F0502020204030204" pitchFamily="18" charset="0"/>
              </a:rPr>
              <a:t>Respect and empathy</a:t>
            </a:r>
          </a:p>
          <a:p>
            <a:pPr marL="5715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b="1" cap="all" dirty="0">
                <a:solidFill>
                  <a:srgbClr val="002060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(Mok et all, 2001)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DC93B4-8836-017F-D138-FFD1192AFD0F}"/>
              </a:ext>
            </a:extLst>
          </p:cNvPr>
          <p:cNvSpPr txBox="1"/>
          <p:nvPr/>
        </p:nvSpPr>
        <p:spPr>
          <a:xfrm>
            <a:off x="5529569" y="4826167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6D0048-7842-7F5D-2374-C6D815DCA274}"/>
              </a:ext>
            </a:extLst>
          </p:cNvPr>
          <p:cNvSpPr txBox="1"/>
          <p:nvPr/>
        </p:nvSpPr>
        <p:spPr>
          <a:xfrm>
            <a:off x="1674240" y="5278228"/>
            <a:ext cx="3337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(Unknown author, 2023)</a:t>
            </a:r>
          </a:p>
        </p:txBody>
      </p:sp>
    </p:spTree>
    <p:extLst>
      <p:ext uri="{BB962C8B-B14F-4D97-AF65-F5344CB8AC3E}">
        <p14:creationId xmlns:p14="http://schemas.microsoft.com/office/powerpoint/2010/main" val="3328455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igh angle view of a building&#10;&#10;Description automatically generated">
            <a:extLst>
              <a:ext uri="{FF2B5EF4-FFF2-40B4-BE49-F238E27FC236}">
                <a16:creationId xmlns:a16="http://schemas.microsoft.com/office/drawing/2014/main" id="{A934B1A5-D54B-6340-34B1-1610D625E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1101" y="865762"/>
            <a:ext cx="4762500" cy="4105072"/>
          </a:xfrm>
          <a:prstGeom prst="rect">
            <a:avLst/>
          </a:prstGeom>
        </p:spPr>
      </p:pic>
      <p:sp>
        <p:nvSpPr>
          <p:cNvPr id="7" name="Cloud 6">
            <a:extLst>
              <a:ext uri="{FF2B5EF4-FFF2-40B4-BE49-F238E27FC236}">
                <a16:creationId xmlns:a16="http://schemas.microsoft.com/office/drawing/2014/main" id="{3BF01874-3ADF-0511-6C9A-5BC8A1B9BD5D}"/>
              </a:ext>
            </a:extLst>
          </p:cNvPr>
          <p:cNvSpPr/>
          <p:nvPr/>
        </p:nvSpPr>
        <p:spPr>
          <a:xfrm>
            <a:off x="5256720" y="169224"/>
            <a:ext cx="3223967" cy="1753385"/>
          </a:xfrm>
          <a:prstGeom prst="cloud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C122F1-7F32-B0D9-A932-3C138AEDF7C2}"/>
              </a:ext>
            </a:extLst>
          </p:cNvPr>
          <p:cNvSpPr txBox="1"/>
          <p:nvPr/>
        </p:nvSpPr>
        <p:spPr>
          <a:xfrm>
            <a:off x="6096000" y="380692"/>
            <a:ext cx="21116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rgbClr val="FF0000"/>
                </a:solidFill>
                <a:latin typeface="Baguet Script" panose="020F0502020204030204" pitchFamily="2" charset="0"/>
              </a:rPr>
              <a:t>Special customer data programs</a:t>
            </a:r>
            <a:endParaRPr lang="en-GB" sz="2400" dirty="0">
              <a:solidFill>
                <a:srgbClr val="FF0000"/>
              </a:solidFill>
              <a:latin typeface="Baguet Script" panose="020F0502020204030204" pitchFamily="2" charset="0"/>
            </a:endParaRPr>
          </a:p>
        </p:txBody>
      </p:sp>
      <p:sp>
        <p:nvSpPr>
          <p:cNvPr id="9" name="Heart 8">
            <a:extLst>
              <a:ext uri="{FF2B5EF4-FFF2-40B4-BE49-F238E27FC236}">
                <a16:creationId xmlns:a16="http://schemas.microsoft.com/office/drawing/2014/main" id="{73A5E7A1-FECD-3751-187F-8D76C279E63B}"/>
              </a:ext>
            </a:extLst>
          </p:cNvPr>
          <p:cNvSpPr/>
          <p:nvPr/>
        </p:nvSpPr>
        <p:spPr>
          <a:xfrm>
            <a:off x="8653807" y="865762"/>
            <a:ext cx="2545236" cy="209784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45D242-80C1-B02B-9290-AA77CE64908B}"/>
              </a:ext>
            </a:extLst>
          </p:cNvPr>
          <p:cNvSpPr txBox="1"/>
          <p:nvPr/>
        </p:nvSpPr>
        <p:spPr>
          <a:xfrm>
            <a:off x="9445659" y="1442051"/>
            <a:ext cx="1781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Baguet Script" panose="00000500000000000000" pitchFamily="2" charset="0"/>
              </a:rPr>
              <a:t>Guest feedback</a:t>
            </a:r>
            <a:endParaRPr lang="en-GB" sz="2400" dirty="0">
              <a:latin typeface="Baguet Script" panose="00000500000000000000" pitchFamily="2" charset="0"/>
            </a:endParaRPr>
          </a:p>
        </p:txBody>
      </p:sp>
      <p:sp>
        <p:nvSpPr>
          <p:cNvPr id="11" name="Explosion: 8 Points 10">
            <a:extLst>
              <a:ext uri="{FF2B5EF4-FFF2-40B4-BE49-F238E27FC236}">
                <a16:creationId xmlns:a16="http://schemas.microsoft.com/office/drawing/2014/main" id="{6C55AAB5-7424-D6EA-9191-B4D5A083FAD5}"/>
              </a:ext>
            </a:extLst>
          </p:cNvPr>
          <p:cNvSpPr/>
          <p:nvPr/>
        </p:nvSpPr>
        <p:spPr>
          <a:xfrm>
            <a:off x="5731498" y="2007908"/>
            <a:ext cx="3318236" cy="2196446"/>
          </a:xfrm>
          <a:prstGeom prst="irregularSeal1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07F1E4-1378-5BA2-6D45-BC155415DF2F}"/>
              </a:ext>
            </a:extLst>
          </p:cNvPr>
          <p:cNvSpPr txBox="1"/>
          <p:nvPr/>
        </p:nvSpPr>
        <p:spPr>
          <a:xfrm>
            <a:off x="6625816" y="2587701"/>
            <a:ext cx="17709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FFFF00"/>
                </a:solidFill>
                <a:latin typeface="Baguet Script" panose="00000500000000000000" pitchFamily="2" charset="0"/>
              </a:rPr>
              <a:t>Loyalty rewards</a:t>
            </a:r>
            <a:endParaRPr lang="en-GB" sz="2800" dirty="0">
              <a:solidFill>
                <a:srgbClr val="FFFF00"/>
              </a:solidFill>
              <a:latin typeface="Baguet Script" panose="00000500000000000000" pitchFamily="2" charset="0"/>
            </a:endParaRPr>
          </a:p>
        </p:txBody>
      </p:sp>
      <p:sp>
        <p:nvSpPr>
          <p:cNvPr id="13" name="Smiley Face 12">
            <a:extLst>
              <a:ext uri="{FF2B5EF4-FFF2-40B4-BE49-F238E27FC236}">
                <a16:creationId xmlns:a16="http://schemas.microsoft.com/office/drawing/2014/main" id="{535301B7-A4CC-5963-8FDC-7A09EC4B8A69}"/>
              </a:ext>
            </a:extLst>
          </p:cNvPr>
          <p:cNvSpPr/>
          <p:nvPr/>
        </p:nvSpPr>
        <p:spPr>
          <a:xfrm>
            <a:off x="8776354" y="3219503"/>
            <a:ext cx="2667785" cy="2196446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AD2D4A-CF0E-EAB0-DD04-FA33C1D3AB17}"/>
              </a:ext>
            </a:extLst>
          </p:cNvPr>
          <p:cNvSpPr txBox="1"/>
          <p:nvPr/>
        </p:nvSpPr>
        <p:spPr>
          <a:xfrm>
            <a:off x="9630463" y="4031531"/>
            <a:ext cx="19079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1">
                    <a:lumMod val="75000"/>
                  </a:schemeClr>
                </a:solidFill>
                <a:latin typeface="Baguet Script" panose="00000500000000000000" pitchFamily="2" charset="0"/>
              </a:rPr>
              <a:t>Small gestures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Baguet Script" panose="000005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C7AA9D-1EA0-5B31-5DCA-CA53A54188C1}"/>
              </a:ext>
            </a:extLst>
          </p:cNvPr>
          <p:cNvSpPr txBox="1"/>
          <p:nvPr/>
        </p:nvSpPr>
        <p:spPr>
          <a:xfrm>
            <a:off x="5083601" y="5184828"/>
            <a:ext cx="54053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2060"/>
                </a:solidFill>
                <a:effectLst/>
                <a:latin typeface="Amasis MT Pro Black" panose="02040A04050005020304" pitchFamily="18" charset="0"/>
                <a:ea typeface="Calibri" panose="020F0502020204030204" pitchFamily="34" charset="0"/>
              </a:rPr>
              <a:t>(Montgomery, 2016), (Solomon, 2019)  </a:t>
            </a:r>
            <a:endParaRPr lang="en-GB" sz="1600" dirty="0">
              <a:solidFill>
                <a:srgbClr val="002060"/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862EB4-8741-A2EF-7D8F-B332248C08D6}"/>
              </a:ext>
            </a:extLst>
          </p:cNvPr>
          <p:cNvSpPr txBox="1"/>
          <p:nvPr/>
        </p:nvSpPr>
        <p:spPr>
          <a:xfrm>
            <a:off x="395926" y="5109328"/>
            <a:ext cx="28846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Amasis MT Pro Black" panose="02040A04050005020304" pitchFamily="18" charset="0"/>
                <a:ea typeface="Calibri" panose="020F0502020204030204" pitchFamily="34" charset="0"/>
              </a:rPr>
              <a:t>(Sean </a:t>
            </a:r>
            <a:r>
              <a:rPr lang="en-GB" sz="1600" dirty="0">
                <a:latin typeface="Amasis MT Pro Black" panose="02040A04050005020304" pitchFamily="18" charset="0"/>
                <a:ea typeface="Calibri" panose="020F0502020204030204" pitchFamily="34" charset="0"/>
              </a:rPr>
              <a:t>,</a:t>
            </a:r>
            <a:r>
              <a:rPr lang="en-GB" sz="1600" dirty="0">
                <a:effectLst/>
                <a:latin typeface="Amasis MT Pro Black" panose="02040A04050005020304" pitchFamily="18" charset="0"/>
                <a:ea typeface="Calibri" panose="020F0502020204030204" pitchFamily="34" charset="0"/>
              </a:rPr>
              <a:t> 2023)</a:t>
            </a:r>
            <a:endParaRPr lang="en-GB" sz="1600" dirty="0">
              <a:latin typeface="Amasis MT Pro Black" panose="02040A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044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309F97-C4D8-D839-BBD2-294366435E92}"/>
              </a:ext>
            </a:extLst>
          </p:cNvPr>
          <p:cNvSpPr txBox="1"/>
          <p:nvPr/>
        </p:nvSpPr>
        <p:spPr>
          <a:xfrm>
            <a:off x="763571" y="641023"/>
            <a:ext cx="7475456" cy="2526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1E5B74-057E-985A-634A-41E0C3B2E6B2}"/>
              </a:ext>
            </a:extLst>
          </p:cNvPr>
          <p:cNvSpPr txBox="1"/>
          <p:nvPr/>
        </p:nvSpPr>
        <p:spPr>
          <a:xfrm>
            <a:off x="2941163" y="678730"/>
            <a:ext cx="4713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                                                  REFERENCES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05EA2B-DF16-8AA0-099B-187A53DD11E0}"/>
              </a:ext>
            </a:extLst>
          </p:cNvPr>
          <p:cNvSpPr txBox="1"/>
          <p:nvPr/>
        </p:nvSpPr>
        <p:spPr>
          <a:xfrm>
            <a:off x="1498862" y="1451728"/>
            <a:ext cx="9681328" cy="3451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Bardi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J.A. (2011)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 front office management.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5th ed. Hoboken, N.J: Wiley.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Bittner, S.V. (2021)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‘Hospitality’, in Whites and Reds.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Oxford: Oxford University Press. Available at: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https://doi.org/10.1093/oso/9780198784821.003.0006.(Accessed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 06.10.2023)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First Edition Of GDEC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Weddings &amp; Films Inaugurates At JW Marriott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2022, , Athena Information Solutions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Pvt.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Ltd, New Delhi.(accessed on 04.10.2023)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Ford, R.C. (Robert C. and Sturman, M.C. (Michael C. (2020)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Managing hospitality organizations: achieving excellence in the guest experience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Second edition. Thousand Oaks, California: SAGE Publications, Inc.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Luxury Hotels &amp; Resorts:</a:t>
            </a:r>
            <a:r>
              <a:rPr lang="en-GB" sz="1800" i="1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 Mindful Experiences </a:t>
            </a:r>
            <a:r>
              <a:rPr lang="en-GB" sz="1800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| JW Marriott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https://jw-marriott.marriott.com/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05.10.2023)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1078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6AEF7E-5CD8-8FF9-5C06-875238106362}"/>
              </a:ext>
            </a:extLst>
          </p:cNvPr>
          <p:cNvSpPr txBox="1"/>
          <p:nvPr/>
        </p:nvSpPr>
        <p:spPr>
          <a:xfrm>
            <a:off x="1036949" y="311084"/>
            <a:ext cx="8144759" cy="5835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Kotler, P. et al. (2019)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Marketing management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4th European edition. Harlow: Pearson Education.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Marriott International expecting to introduce over 35 luxury hotels globally in 2023 (2022)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Business world (India).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Delhi: Athena Information Solutions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Pvt.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Ltd. (Accessed on 01.10.2023)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Marriott, J.W. and Brown, K.A. (2012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Without reservations: how a family root beer stand grew into a global hotel company.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First edition. San Diego: Luxury Custom Publishing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Mok, C., Sparks, B.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Kadampully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(2001)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 Quality Management in Hospitality, Tourism, and Leisure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1st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Florence: Routledge. Available at: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https://doi.org/10.4324/9780203047965.(Accessed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 06.10.2023)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Montgomery, D. (2016) ‘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Meanings of Destination: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Q Method Approach’, Journal of Travel Research, Vol. 56, No. 6, pp.793-807.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Murar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(2021) ‘New Hotels, Expansion Boosts Meeting Space’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Orange County Business Journal,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44(32), pp. 19–19. (Accessed on 05.10.2023)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82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5A073EE-ED79-0C58-2ECE-FF046A9C05FB}"/>
              </a:ext>
            </a:extLst>
          </p:cNvPr>
          <p:cNvSpPr txBox="1"/>
          <p:nvPr/>
        </p:nvSpPr>
        <p:spPr>
          <a:xfrm>
            <a:off x="1074656" y="669303"/>
            <a:ext cx="8653806" cy="5309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Raghubalan, G. and Raghubalan, S. (2015)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 housekeeping: operations and management.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Third edition. New Delhi, India: Oxford University Press.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RAUEN, S.S., (2017). </a:t>
            </a:r>
            <a:r>
              <a:rPr lang="en-GB" kern="1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erspectives: brand identity: </a:t>
            </a:r>
            <a:r>
              <a:rPr lang="en-GB" sz="18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marriott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HD. 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Design, </a:t>
            </a:r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39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(6), pp. 58-69.(Accessed on 06.10.2023)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Rutherford, D.G. and O’Fallon, M.J. (2007)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 management and operations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4th ed. Hoboken, N.J: John Wiley.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Davis,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S., (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2023), 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37815109451_abc07d2f3b.jpg (500×281) (staticflickr.com)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10.10.2023)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Solomon, M. (2019)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Heart of hospitality.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SELECT Books INC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Sood, T. (2017) ‘Hospitality Marketing’, in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Marketing Management and Tactics in the Service Industry.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United States: IGI Global.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Unknown author ,(2023), 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https://images.pexels.com/photos/1084119/pexels-photo-1084119.jpeg?cs=srgb&amp;dl=food-restaurant-woman-1084119.jpg&amp;fm=jpg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(Accessed on 10.10.2023)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66028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0BE67D62-3E62-470C-98D6-3BA21088C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1" name="Freeform 11">
            <a:extLst>
              <a:ext uri="{FF2B5EF4-FFF2-40B4-BE49-F238E27FC236}">
                <a16:creationId xmlns:a16="http://schemas.microsoft.com/office/drawing/2014/main" id="{9060346B-3FED-4DD4-B8C1-DC55FABE7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Freeform 13">
            <a:extLst>
              <a:ext uri="{FF2B5EF4-FFF2-40B4-BE49-F238E27FC236}">
                <a16:creationId xmlns:a16="http://schemas.microsoft.com/office/drawing/2014/main" id="{B553EB7A-0120-4C88-A02C-26C1D1F4C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Freeform 25">
            <a:extLst>
              <a:ext uri="{FF2B5EF4-FFF2-40B4-BE49-F238E27FC236}">
                <a16:creationId xmlns:a16="http://schemas.microsoft.com/office/drawing/2014/main" id="{D4327787-BC11-4A2F-BB05-F74869A7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Freeform 14">
            <a:extLst>
              <a:ext uri="{FF2B5EF4-FFF2-40B4-BE49-F238E27FC236}">
                <a16:creationId xmlns:a16="http://schemas.microsoft.com/office/drawing/2014/main" id="{7C3D022D-958E-4B8D-B601-804671385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5-Point Star 24">
            <a:extLst>
              <a:ext uri="{FF2B5EF4-FFF2-40B4-BE49-F238E27FC236}">
                <a16:creationId xmlns:a16="http://schemas.microsoft.com/office/drawing/2014/main" id="{0BF0E6E8-886A-4302-8457-1BF7C47C4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849F7C30-540B-4FD7-AC74-5A1753ECB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5130D953-31B8-4F18-A42D-3B5B571BA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0" y="0"/>
            <a:ext cx="4702938" cy="6858000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C57F0A-FEA4-7D79-187C-A16533885F56}"/>
              </a:ext>
            </a:extLst>
          </p:cNvPr>
          <p:cNvSpPr txBox="1"/>
          <p:nvPr/>
        </p:nvSpPr>
        <p:spPr>
          <a:xfrm>
            <a:off x="460118" y="1301568"/>
            <a:ext cx="3314218" cy="29127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cap="all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THIS WAS MY PRESENTATION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cap="all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cap="all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            THANK YOU FOR YOUR ATTENTION !!!!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118E4E3-DC76-424C-B3E7-60E82DEB0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188" y="0"/>
            <a:ext cx="4238653" cy="226225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9DB067F-84C7-4EB0-8E7C-B529B77E4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6" y="5752622"/>
            <a:ext cx="423977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Freeform 8">
            <a:extLst>
              <a:ext uri="{FF2B5EF4-FFF2-40B4-BE49-F238E27FC236}">
                <a16:creationId xmlns:a16="http://schemas.microsoft.com/office/drawing/2014/main" id="{814BDB07-F2BC-4CCD-9BD4-CD1053678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2189" y="0"/>
            <a:ext cx="4283927" cy="6576643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95830DC-0AAE-4684-BA71-21E75D7A1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8800" y="450792"/>
            <a:ext cx="6639906" cy="5950008"/>
          </a:xfrm>
          <a:prstGeom prst="rect">
            <a:avLst/>
          </a:prstGeom>
          <a:solidFill>
            <a:schemeClr val="bg1"/>
          </a:solidFill>
          <a:ln w="57150" cmpd="thinThick">
            <a:noFill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toon pencil with arms up and legs&#10;&#10;Description automatically generated">
            <a:extLst>
              <a:ext uri="{FF2B5EF4-FFF2-40B4-BE49-F238E27FC236}">
                <a16:creationId xmlns:a16="http://schemas.microsoft.com/office/drawing/2014/main" id="{03A76905-CA22-9A3A-BB77-1A00927C25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9299" r="15573" b="1"/>
          <a:stretch/>
        </p:blipFill>
        <p:spPr>
          <a:xfrm rot="21600000">
            <a:off x="5315856" y="684680"/>
            <a:ext cx="3022359" cy="5482365"/>
          </a:xfrm>
          <a:prstGeom prst="rect">
            <a:avLst/>
          </a:prstGeom>
        </p:spPr>
      </p:pic>
      <p:pic>
        <p:nvPicPr>
          <p:cNvPr id="9" name="Picture 8" descr="A yellow hand with black background&#10;&#10;Description automatically generated">
            <a:extLst>
              <a:ext uri="{FF2B5EF4-FFF2-40B4-BE49-F238E27FC236}">
                <a16:creationId xmlns:a16="http://schemas.microsoft.com/office/drawing/2014/main" id="{F588F67D-BB17-8F10-CC04-87FEB5D48B0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1157" r="-1" b="360"/>
          <a:stretch/>
        </p:blipFill>
        <p:spPr>
          <a:xfrm rot="21600000">
            <a:off x="8467718" y="684679"/>
            <a:ext cx="3028419" cy="2679607"/>
          </a:xfrm>
          <a:prstGeom prst="rect">
            <a:avLst/>
          </a:prstGeom>
        </p:spPr>
      </p:pic>
      <p:pic>
        <p:nvPicPr>
          <p:cNvPr id="6" name="Picture 5" descr="A cartoon hand with a thumbs up gesture&#10;&#10;Description automatically generated">
            <a:extLst>
              <a:ext uri="{FF2B5EF4-FFF2-40B4-BE49-F238E27FC236}">
                <a16:creationId xmlns:a16="http://schemas.microsoft.com/office/drawing/2014/main" id="{5BA2A3C0-23DD-049B-06AF-FD0E96CA5FD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8801" r="-4" b="4704"/>
          <a:stretch/>
        </p:blipFill>
        <p:spPr>
          <a:xfrm rot="21600000">
            <a:off x="8467718" y="3487730"/>
            <a:ext cx="3028419" cy="26796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8AA478-06C9-FC8E-9303-561A3ED93C9F}"/>
              </a:ext>
            </a:extLst>
          </p:cNvPr>
          <p:cNvSpPr txBox="1"/>
          <p:nvPr/>
        </p:nvSpPr>
        <p:spPr>
          <a:xfrm>
            <a:off x="4815837" y="4738118"/>
            <a:ext cx="25603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B630A0-E06C-2CE1-C1C6-FD390DCCF3E0}"/>
              </a:ext>
            </a:extLst>
          </p:cNvPr>
          <p:cNvSpPr txBox="1"/>
          <p:nvPr/>
        </p:nvSpPr>
        <p:spPr>
          <a:xfrm>
            <a:off x="9917018" y="6657945"/>
            <a:ext cx="22749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File:Emoji_u1f44b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7497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615</TotalTime>
  <Words>974</Words>
  <Application>Microsoft Office PowerPoint</Application>
  <PresentationFormat>Widescreen</PresentationFormat>
  <Paragraphs>114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Abadi</vt:lpstr>
      <vt:lpstr>ADLaM Display</vt:lpstr>
      <vt:lpstr>Aharoni</vt:lpstr>
      <vt:lpstr>Algerian</vt:lpstr>
      <vt:lpstr>Amasis MT Pro Black</vt:lpstr>
      <vt:lpstr>Arial</vt:lpstr>
      <vt:lpstr>Baguet Script</vt:lpstr>
      <vt:lpstr>Calibri</vt:lpstr>
      <vt:lpstr>Impact</vt:lpstr>
      <vt:lpstr>Wingdings</vt:lpstr>
      <vt:lpstr>Main Event</vt:lpstr>
      <vt:lpstr>Marinela Covasneanu student number 1920078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Marinela Covasneanu (student number 1920078)</dc:title>
  <dc:creator>Marinela Covasneanu</dc:creator>
  <cp:lastModifiedBy>Marinela Covasneanu</cp:lastModifiedBy>
  <cp:revision>12</cp:revision>
  <dcterms:created xsi:type="dcterms:W3CDTF">2023-09-26T15:14:56Z</dcterms:created>
  <dcterms:modified xsi:type="dcterms:W3CDTF">2023-10-17T15:00:26Z</dcterms:modified>
</cp:coreProperties>
</file>