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376" autoAdjust="0"/>
  </p:normalViewPr>
  <p:slideViewPr>
    <p:cSldViewPr>
      <p:cViewPr>
        <p:scale>
          <a:sx n="61" d="100"/>
          <a:sy n="61" d="100"/>
        </p:scale>
        <p:origin x="2074" y="5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D7263A-06C4-4BE1-AB5F-0DE4BF37FFEA}" type="datetimeFigureOut">
              <a:rPr lang="en-US" smtClean="0"/>
              <a:t>2/9/2023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F7FFE1-FDDC-4625-AD09-D166B231680C}" type="slidenum">
              <a:rPr lang="en-US" smtClean="0"/>
              <a:t>‹#›</a:t>
            </a:fld>
            <a:endParaRPr lang="en-US"/>
          </a:p>
        </p:txBody>
      </p:sp>
    </p:spTree>
    <p:extLst>
      <p:ext uri="{BB962C8B-B14F-4D97-AF65-F5344CB8AC3E}">
        <p14:creationId xmlns:p14="http://schemas.microsoft.com/office/powerpoint/2010/main" val="3957017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JW Marriot international is one of the largest hotel companies in the world. It has 130 brands in 131 nations. One of its luxury brands is the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hotels founded in 2001.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hotels are now in 5 countries with a total of 6 properties. It partners with the Bulgaria jewelry brand. Guests are in the top 0.01%. They are anticipating an additional 3 properties in 2023.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hotels are designed in a contemporary Italian style. Its main competitors are Knob, Four seasons and Ritz-Carlton. Most of the Bulgaria hotels emphasize the relationship with nature and are located in remote areas and beaches. Bulgaria hotels objectively aim at being the leading luxury hotel globally (</a:t>
            </a:r>
            <a:r>
              <a:rPr lang="en-US" sz="1200" b="0" i="0" kern="1200" dirty="0" err="1">
                <a:solidFill>
                  <a:schemeClr val="tx1"/>
                </a:solidFill>
                <a:effectLst/>
                <a:latin typeface="+mn-lt"/>
                <a:ea typeface="+mn-ea"/>
                <a:cs typeface="+mn-cs"/>
              </a:rPr>
              <a:t>Villena-Alarcón</a:t>
            </a:r>
            <a:r>
              <a:rPr lang="en-US" sz="1200" b="0" i="0" kern="1200" baseline="0" dirty="0">
                <a:solidFill>
                  <a:schemeClr val="tx1"/>
                </a:solidFill>
                <a:effectLst/>
                <a:latin typeface="+mn-lt"/>
                <a:ea typeface="+mn-ea"/>
                <a:cs typeface="+mn-cs"/>
              </a:rPr>
              <a:t> and </a:t>
            </a:r>
            <a:r>
              <a:rPr lang="en-US" sz="1200" b="0" i="0" kern="1200" dirty="0">
                <a:solidFill>
                  <a:schemeClr val="tx1"/>
                </a:solidFill>
                <a:effectLst/>
                <a:latin typeface="+mn-lt"/>
                <a:ea typeface="+mn-ea"/>
                <a:cs typeface="+mn-cs"/>
              </a:rPr>
              <a:t>Eduardo, 2022, p.103</a:t>
            </a:r>
            <a:r>
              <a:rPr lang="en-US" sz="1200" kern="1200" dirty="0">
                <a:solidFill>
                  <a:schemeClr val="tx1"/>
                </a:solidFill>
                <a:effectLst/>
                <a:latin typeface="+mn-lt"/>
                <a:ea typeface="+mn-ea"/>
                <a:cs typeface="+mn-cs"/>
              </a:rPr>
              <a:t>). Its properties are found in luxury resort destinations and cosmopolitan cities. It is also aimed at conveying the glamour of the Bulgaria brand and the heritage and Excellency of the esteemed Roman jeweler.</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2</a:t>
            </a:fld>
            <a:endParaRPr lang="en-US"/>
          </a:p>
        </p:txBody>
      </p:sp>
    </p:spTree>
    <p:extLst>
      <p:ext uri="{BB962C8B-B14F-4D97-AF65-F5344CB8AC3E}">
        <p14:creationId xmlns:p14="http://schemas.microsoft.com/office/powerpoint/2010/main" val="1071673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Bulgari’s</a:t>
            </a:r>
            <a:r>
              <a:rPr lang="en-US" sz="1200" kern="1200" dirty="0">
                <a:solidFill>
                  <a:schemeClr val="tx1"/>
                </a:solidFill>
                <a:effectLst/>
                <a:latin typeface="+mn-lt"/>
                <a:ea typeface="+mn-ea"/>
                <a:cs typeface="+mn-cs"/>
              </a:rPr>
              <a:t> marketing positioning is high-end luxury hotels. Therefore the main target market is the high class guests. It targets the high-end class of clients who seek for a unique experience. It aims to serve those customers who are in pursuit of a high quality and standard of life. The high end market groups include celebrities, corporate executives, and wealthy people among business tycoons among others. Majorly this target group consists of the foreign travelers who are after both luxurious and local culture experiences (</a:t>
            </a:r>
            <a:r>
              <a:rPr lang="en-US" sz="1200" b="0" i="0" kern="1200" dirty="0" err="1">
                <a:solidFill>
                  <a:schemeClr val="tx1"/>
                </a:solidFill>
                <a:effectLst/>
                <a:latin typeface="+mn-lt"/>
                <a:ea typeface="+mn-ea"/>
                <a:cs typeface="+mn-cs"/>
              </a:rPr>
              <a:t>Duan</a:t>
            </a:r>
            <a:r>
              <a:rPr lang="en-US" sz="1200" b="0" i="0" kern="1200" baseline="0" dirty="0">
                <a:solidFill>
                  <a:schemeClr val="tx1"/>
                </a:solidFill>
                <a:effectLst/>
                <a:latin typeface="+mn-lt"/>
                <a:ea typeface="+mn-ea"/>
                <a:cs typeface="+mn-cs"/>
              </a:rPr>
              <a:t> and</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Zhuohe</a:t>
            </a:r>
            <a:r>
              <a:rPr lang="en-US" sz="1200" b="0" i="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They therefore provide an environment that makes the guests to feel they are at a new place.  </a:t>
            </a:r>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3</a:t>
            </a:fld>
            <a:endParaRPr lang="en-US"/>
          </a:p>
        </p:txBody>
      </p:sp>
    </p:spTree>
    <p:extLst>
      <p:ext uri="{BB962C8B-B14F-4D97-AF65-F5344CB8AC3E}">
        <p14:creationId xmlns:p14="http://schemas.microsoft.com/office/powerpoint/2010/main" val="3401852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target group can further be categorized into three (</a:t>
            </a:r>
            <a:r>
              <a:rPr lang="en-US" sz="1200" kern="1200" dirty="0" err="1">
                <a:solidFill>
                  <a:schemeClr val="tx1"/>
                </a:solidFill>
                <a:effectLst/>
                <a:latin typeface="+mn-lt"/>
                <a:ea typeface="+mn-ea"/>
                <a:cs typeface="+mn-cs"/>
              </a:rPr>
              <a:t>Dzhandzhugazova</a:t>
            </a:r>
            <a:r>
              <a:rPr lang="en-US" sz="1200" kern="1200" dirty="0">
                <a:solidFill>
                  <a:schemeClr val="tx1"/>
                </a:solidFill>
                <a:effectLst/>
                <a:latin typeface="+mn-lt"/>
                <a:ea typeface="+mn-ea"/>
                <a:cs typeface="+mn-cs"/>
              </a:rPr>
              <a:t> et al., 2016, p.10379). Banquet guests- majorly consist of companies holding conferences, tycoons and celebrities such as musicians. The second category is the Staying guests- This category consists of tycoons and staying guests together with other self publishes. The third category is the afternoon guests which consist of self-publishers, celebrities and their fans who bring the follow on effect.</a:t>
            </a:r>
          </a:p>
          <a:p>
            <a:endParaRPr lang="en-US" dirty="0"/>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4</a:t>
            </a:fld>
            <a:endParaRPr lang="en-US"/>
          </a:p>
        </p:txBody>
      </p:sp>
    </p:spTree>
    <p:extLst>
      <p:ext uri="{BB962C8B-B14F-4D97-AF65-F5344CB8AC3E}">
        <p14:creationId xmlns:p14="http://schemas.microsoft.com/office/powerpoint/2010/main" val="546599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Bulgari’s</a:t>
            </a:r>
            <a:r>
              <a:rPr lang="en-US" sz="1200" kern="1200" dirty="0">
                <a:solidFill>
                  <a:schemeClr val="tx1"/>
                </a:solidFill>
                <a:effectLst/>
                <a:latin typeface="+mn-lt"/>
                <a:ea typeface="+mn-ea"/>
                <a:cs typeface="+mn-cs"/>
              </a:rPr>
              <a:t> services and facilities are designed to satisfy the mentioned target groups. First and foremost are its stunning locations.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facilities are mainly found in cosmopolitan cities and tourist destinations. This strategic position enables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to reach as many customers as possible in their targeted group. Secondly,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hotel’s nature of design and architecture is eye catching. The contemporary Italian designs by Patricia </a:t>
            </a:r>
            <a:r>
              <a:rPr lang="en-US" sz="1200" kern="1200" dirty="0" err="1">
                <a:solidFill>
                  <a:schemeClr val="tx1"/>
                </a:solidFill>
                <a:effectLst/>
                <a:latin typeface="+mn-lt"/>
                <a:ea typeface="+mn-ea"/>
                <a:cs typeface="+mn-cs"/>
              </a:rPr>
              <a:t>Viel</a:t>
            </a:r>
            <a:r>
              <a:rPr lang="en-US" sz="1200" kern="1200" dirty="0">
                <a:solidFill>
                  <a:schemeClr val="tx1"/>
                </a:solidFill>
                <a:effectLst/>
                <a:latin typeface="+mn-lt"/>
                <a:ea typeface="+mn-ea"/>
                <a:cs typeface="+mn-cs"/>
              </a:rPr>
              <a:t>, Antonio </a:t>
            </a:r>
            <a:r>
              <a:rPr lang="en-US" sz="1200" kern="1200" dirty="0" err="1">
                <a:solidFill>
                  <a:schemeClr val="tx1"/>
                </a:solidFill>
                <a:effectLst/>
                <a:latin typeface="+mn-lt"/>
                <a:ea typeface="+mn-ea"/>
                <a:cs typeface="+mn-cs"/>
              </a:rPr>
              <a:t>Citterio</a:t>
            </a:r>
            <a:r>
              <a:rPr lang="en-US" sz="1200" kern="1200" dirty="0">
                <a:solidFill>
                  <a:schemeClr val="tx1"/>
                </a:solidFill>
                <a:effectLst/>
                <a:latin typeface="+mn-lt"/>
                <a:ea typeface="+mn-ea"/>
                <a:cs typeface="+mn-cs"/>
              </a:rPr>
              <a:t> and partners have attracted thousands of visitors from all over the world. Every hotel the design approach is the same, featuring the unique Italian style depicting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This test is reflected in the distinct design concept, with a flavor of the local tradition. Superior services are also part of the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luxury collection. The facilities provided ranging from the branded amenities to the finest details of assets provides a luxurious test. The amenities are branded ‘made in Italy”. The discreet signage of </a:t>
            </a:r>
            <a:r>
              <a:rPr lang="en-US" sz="1200" kern="1200" dirty="0" err="1">
                <a:solidFill>
                  <a:schemeClr val="tx1"/>
                </a:solidFill>
                <a:effectLst/>
                <a:latin typeface="+mn-lt"/>
                <a:ea typeface="+mn-ea"/>
                <a:cs typeface="+mn-cs"/>
              </a:rPr>
              <a:t>Bvgari</a:t>
            </a:r>
            <a:r>
              <a:rPr lang="en-US" sz="1200" kern="1200" dirty="0">
                <a:solidFill>
                  <a:schemeClr val="tx1"/>
                </a:solidFill>
                <a:effectLst/>
                <a:latin typeface="+mn-lt"/>
                <a:ea typeface="+mn-ea"/>
                <a:cs typeface="+mn-cs"/>
              </a:rPr>
              <a:t> is printed on bedroom lambs, silver cutleries as well as the tower cases, jewelries and watches on the display. In promoting the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spirit, photos of well-known celebrities in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outfits are displayed throughout the hotels (</a:t>
            </a:r>
            <a:r>
              <a:rPr lang="en-US" sz="1200" b="0" i="0" kern="1200" dirty="0" err="1">
                <a:solidFill>
                  <a:schemeClr val="tx1"/>
                </a:solidFill>
                <a:effectLst/>
                <a:latin typeface="+mn-lt"/>
                <a:ea typeface="+mn-ea"/>
                <a:cs typeface="+mn-cs"/>
              </a:rPr>
              <a:t>Dallabona</a:t>
            </a:r>
            <a:r>
              <a:rPr lang="en-US" sz="1200" b="0" i="0" kern="1200" baseline="0" dirty="0">
                <a:solidFill>
                  <a:schemeClr val="tx1"/>
                </a:solidFill>
                <a:effectLst/>
                <a:latin typeface="+mn-lt"/>
                <a:ea typeface="+mn-ea"/>
                <a:cs typeface="+mn-cs"/>
              </a:rPr>
              <a:t> and</a:t>
            </a:r>
            <a:r>
              <a:rPr lang="en-US" sz="1200" b="0" i="0" kern="1200" dirty="0">
                <a:solidFill>
                  <a:schemeClr val="tx1"/>
                </a:solidFill>
                <a:effectLst/>
                <a:latin typeface="+mn-lt"/>
                <a:ea typeface="+mn-ea"/>
                <a:cs typeface="+mn-cs"/>
              </a:rPr>
              <a:t> Alice, 2017, p.225</a:t>
            </a:r>
            <a:r>
              <a:rPr lang="en-US" sz="1200" kern="1200" dirty="0">
                <a:solidFill>
                  <a:schemeClr val="tx1"/>
                </a:solidFill>
                <a:effectLst/>
                <a:latin typeface="+mn-lt"/>
                <a:ea typeface="+mn-ea"/>
                <a:cs typeface="+mn-cs"/>
              </a:rPr>
              <a:t>). This provokes exclusivity and glamour which brings a special feeling in every guest especially luxurious feeling of being home away from home.</a:t>
            </a:r>
          </a:p>
        </p:txBody>
      </p:sp>
      <p:sp>
        <p:nvSpPr>
          <p:cNvPr id="4" name="Slide Number Placeholder 3"/>
          <p:cNvSpPr>
            <a:spLocks noGrp="1"/>
          </p:cNvSpPr>
          <p:nvPr>
            <p:ph type="sldNum" sz="quarter" idx="10"/>
          </p:nvPr>
        </p:nvSpPr>
        <p:spPr/>
        <p:txBody>
          <a:bodyPr/>
          <a:lstStyle/>
          <a:p>
            <a:fld id="{13F7FFE1-FDDC-4625-AD09-D166B231680C}" type="slidenum">
              <a:rPr lang="en-US" smtClean="0"/>
              <a:t>5</a:t>
            </a:fld>
            <a:endParaRPr lang="en-US"/>
          </a:p>
        </p:txBody>
      </p:sp>
    </p:spTree>
    <p:extLst>
      <p:ext uri="{BB962C8B-B14F-4D97-AF65-F5344CB8AC3E}">
        <p14:creationId xmlns:p14="http://schemas.microsoft.com/office/powerpoint/2010/main" val="3356676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Beyond the architecture,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also achieves its sense of pride by the formal yet friendly and layback services. It offers the most intuitive, attentive, personal and finest quality of finishes, furnishings and materials. The beds are classy and may make one not to feel like waking up. The finest Italian clothing’s and linens together with comfortable mattress will definitely make you prefer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every single time. The spa like bathrooms is appropriately oversized, the walk in shower is spacious and the marble bathtubs are huge and equipped with bath </a:t>
            </a:r>
            <a:r>
              <a:rPr lang="en-US" sz="1200" kern="1200" dirty="0" err="1">
                <a:solidFill>
                  <a:schemeClr val="tx1"/>
                </a:solidFill>
                <a:effectLst/>
                <a:latin typeface="+mn-lt"/>
                <a:ea typeface="+mn-ea"/>
                <a:cs typeface="+mn-cs"/>
              </a:rPr>
              <a:t>sal</a:t>
            </a:r>
            <a:r>
              <a:rPr lang="en-US" sz="1200" kern="1200" dirty="0">
                <a:solidFill>
                  <a:schemeClr val="tx1"/>
                </a:solidFill>
                <a:effectLst/>
                <a:latin typeface="+mn-lt"/>
                <a:ea typeface="+mn-ea"/>
                <a:cs typeface="+mn-cs"/>
              </a:rPr>
              <a:t> and candles which smells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The aimed functionality and comfort is also achieved through the sophisticated and modern high tech lightings, DND, curtains and several themes. They also have high speed internet and latest technology smart TVs.</a:t>
            </a:r>
            <a:endParaRPr lang="en-US" dirty="0"/>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6</a:t>
            </a:fld>
            <a:endParaRPr lang="en-US"/>
          </a:p>
        </p:txBody>
      </p:sp>
    </p:spTree>
    <p:extLst>
      <p:ext uri="{BB962C8B-B14F-4D97-AF65-F5344CB8AC3E}">
        <p14:creationId xmlns:p14="http://schemas.microsoft.com/office/powerpoint/2010/main" val="3070595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role of all these facilities and services is to give customers a unique experience that surpasses their expectations. This will in turn nurture loyal customer. The services are also geared towards attracting more new customers who want luxurious hotel experiences (</a:t>
            </a:r>
            <a:r>
              <a:rPr lang="en-US" sz="1200" kern="1200" dirty="0" err="1">
                <a:solidFill>
                  <a:schemeClr val="tx1"/>
                </a:solidFill>
                <a:effectLst/>
                <a:latin typeface="+mn-lt"/>
                <a:ea typeface="+mn-ea"/>
                <a:cs typeface="+mn-cs"/>
              </a:rPr>
              <a:t>Dzhandzhugazova</a:t>
            </a:r>
            <a:r>
              <a:rPr lang="en-US" sz="1200" kern="1200" dirty="0">
                <a:solidFill>
                  <a:schemeClr val="tx1"/>
                </a:solidFill>
                <a:effectLst/>
                <a:latin typeface="+mn-lt"/>
                <a:ea typeface="+mn-ea"/>
                <a:cs typeface="+mn-cs"/>
              </a:rPr>
              <a:t> et al., 2016, p.10379).. The bottom line of these services and facilities is increasing sales thus attracting profits.</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7</a:t>
            </a:fld>
            <a:endParaRPr lang="en-US"/>
          </a:p>
        </p:txBody>
      </p:sp>
    </p:spTree>
    <p:extLst>
      <p:ext uri="{BB962C8B-B14F-4D97-AF65-F5344CB8AC3E}">
        <p14:creationId xmlns:p14="http://schemas.microsoft.com/office/powerpoint/2010/main" val="4105733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Guest service is a department in the hospitality industry. The main aim of guest service is to give the customer an enjoyable and warm experience especially in the resort and spa industry, sport industry and eventful functions. The duties of a Guest service attendant can include but not limited to greeting and welcoming guests, answering calls, accommodating orders, requests and bookings, issuing keys, providing recommendations and processing payments. Guest services are mainly located at the entrance of most facilities of easy access and enquiry. In some facilities like hotels, a concierge is usually the person in charge of the guest services. Their duties and responsibilities ranges from receiving requests, organizing tours for guests, making reservations, ensuring that the rooms fit the standard of guests and ensuring guests are served properly (</a:t>
            </a:r>
            <a:r>
              <a:rPr lang="en-US" sz="1200" b="0" i="0" kern="1200" dirty="0">
                <a:solidFill>
                  <a:schemeClr val="tx1"/>
                </a:solidFill>
                <a:effectLst/>
                <a:latin typeface="+mn-lt"/>
                <a:ea typeface="+mn-ea"/>
                <a:cs typeface="+mn-cs"/>
              </a:rPr>
              <a:t>Lee, </a:t>
            </a:r>
            <a:r>
              <a:rPr lang="en-US" sz="1200" b="0" i="0" kern="1200" dirty="0" err="1">
                <a:solidFill>
                  <a:schemeClr val="tx1"/>
                </a:solidFill>
                <a:effectLst/>
                <a:latin typeface="+mn-lt"/>
                <a:ea typeface="+mn-ea"/>
                <a:cs typeface="+mn-cs"/>
              </a:rPr>
              <a:t>HyeRyeon</a:t>
            </a:r>
            <a:r>
              <a:rPr lang="en-US" sz="1200" b="0" i="0" kern="1200" dirty="0">
                <a:solidFill>
                  <a:schemeClr val="tx1"/>
                </a:solidFill>
                <a:effectLst/>
                <a:latin typeface="+mn-lt"/>
                <a:ea typeface="+mn-ea"/>
                <a:cs typeface="+mn-cs"/>
              </a:rPr>
              <a:t>, and Shane, 2015</a:t>
            </a:r>
            <a:r>
              <a:rPr lang="en-US" sz="1200" kern="1200" dirty="0">
                <a:solidFill>
                  <a:schemeClr val="tx1"/>
                </a:solidFill>
                <a:effectLst/>
                <a:latin typeface="+mn-lt"/>
                <a:ea typeface="+mn-ea"/>
                <a:cs typeface="+mn-cs"/>
              </a:rPr>
              <a:t>). Guest services in any organization ensure that the hospitality managers not only meet but also exceed the expectations of the guest by offering quality services.</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8</a:t>
            </a:fld>
            <a:endParaRPr lang="en-US"/>
          </a:p>
        </p:txBody>
      </p:sp>
    </p:spTree>
    <p:extLst>
      <p:ext uri="{BB962C8B-B14F-4D97-AF65-F5344CB8AC3E}">
        <p14:creationId xmlns:p14="http://schemas.microsoft.com/office/powerpoint/2010/main" val="3253385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Every hotel needs guest services because of the following reasons: Guest Services add value to the services and products being offered- A good guest service acts as an added value to the good products and services. A product maybe good but with poor guest service customers may not buy it. They increase the ability to retain customers –There is a high possibility of s customer coming back again and again because of the guest services provided. Keeping customers can be achieved through giving them good guest services. They promote the reputation of the Brand- Good guest services will promote the brand image thus reducing advertisement cost and increasing sales. They boost the morale of employees thus reducing turn over expenses- Other employees are motivated when the customers they serve are given good guest services by those responsible. They build customers loyalty and trust- a customer who is given the best guest services will stick to that business and even bring more customer (</a:t>
            </a:r>
            <a:r>
              <a:rPr lang="en-US" sz="1200" b="0" i="0" kern="1200" dirty="0">
                <a:solidFill>
                  <a:schemeClr val="tx1"/>
                </a:solidFill>
                <a:effectLst/>
                <a:latin typeface="+mn-lt"/>
                <a:ea typeface="+mn-ea"/>
                <a:cs typeface="+mn-cs"/>
              </a:rPr>
              <a:t>Lee, </a:t>
            </a:r>
            <a:r>
              <a:rPr lang="en-US" sz="1200" b="0" i="0" kern="1200" dirty="0" err="1">
                <a:solidFill>
                  <a:schemeClr val="tx1"/>
                </a:solidFill>
                <a:effectLst/>
                <a:latin typeface="+mn-lt"/>
                <a:ea typeface="+mn-ea"/>
                <a:cs typeface="+mn-cs"/>
              </a:rPr>
              <a:t>HyeRyeon</a:t>
            </a:r>
            <a:r>
              <a:rPr lang="en-US" sz="1200" b="0" i="0" kern="1200" dirty="0">
                <a:solidFill>
                  <a:schemeClr val="tx1"/>
                </a:solidFill>
                <a:effectLst/>
                <a:latin typeface="+mn-lt"/>
                <a:ea typeface="+mn-ea"/>
                <a:cs typeface="+mn-cs"/>
              </a:rPr>
              <a:t>, and Shane, 2015</a:t>
            </a:r>
            <a:r>
              <a:rPr lang="en-US" sz="1200" kern="1200" dirty="0">
                <a:solidFill>
                  <a:schemeClr val="tx1"/>
                </a:solidFill>
                <a:effectLst/>
                <a:latin typeface="+mn-lt"/>
                <a:ea typeface="+mn-ea"/>
                <a:cs typeface="+mn-cs"/>
              </a:rPr>
              <a:t>). Proper guest services also promote a company’s competitive edge.</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9</a:t>
            </a:fld>
            <a:endParaRPr lang="en-US"/>
          </a:p>
        </p:txBody>
      </p:sp>
    </p:spTree>
    <p:extLst>
      <p:ext uri="{BB962C8B-B14F-4D97-AF65-F5344CB8AC3E}">
        <p14:creationId xmlns:p14="http://schemas.microsoft.com/office/powerpoint/2010/main" val="4222398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in a broad sense refers to welcoming, respecting and appreciating individuals especially visitors, guests and strangers. In the hotel industry, it is one of the most significant sectors that determine the performance on organization. Hospitality is important both to the organization and the customer. To the customer, hospitality promotes customer experience; it promotes customer satisfaction and also makes customers to be secure. To the organization, hospitality promotes the general image, increases sales, adds value to products and services and increases the profit margin </a:t>
            </a:r>
            <a:r>
              <a:rPr lang="en-US" sz="1200" b="0" i="0" kern="1200" dirty="0">
                <a:solidFill>
                  <a:schemeClr val="tx1"/>
                </a:solidFill>
                <a:effectLst/>
                <a:latin typeface="+mn-lt"/>
                <a:ea typeface="+mn-ea"/>
                <a:cs typeface="+mn-cs"/>
              </a:rPr>
              <a:t>(Caber, </a:t>
            </a:r>
            <a:r>
              <a:rPr lang="en-US" sz="1200" b="0" i="0" kern="1200" dirty="0" err="1">
                <a:solidFill>
                  <a:schemeClr val="tx1"/>
                </a:solidFill>
                <a:effectLst/>
                <a:latin typeface="+mn-lt"/>
                <a:ea typeface="+mn-ea"/>
                <a:cs typeface="+mn-cs"/>
              </a:rPr>
              <a:t>Meltem</a:t>
            </a:r>
            <a:r>
              <a:rPr lang="en-US" sz="1200" b="0" i="0" kern="1200" dirty="0">
                <a:solidFill>
                  <a:schemeClr val="tx1"/>
                </a:solidFill>
                <a:effectLst/>
                <a:latin typeface="+mn-lt"/>
                <a:ea typeface="+mn-ea"/>
                <a:cs typeface="+mn-cs"/>
              </a:rPr>
              <a:t>, and </a:t>
            </a:r>
            <a:r>
              <a:rPr lang="en-US" sz="1200" b="0" i="0" kern="1200" dirty="0" err="1">
                <a:solidFill>
                  <a:schemeClr val="tx1"/>
                </a:solidFill>
                <a:effectLst/>
                <a:latin typeface="+mn-lt"/>
                <a:ea typeface="+mn-ea"/>
                <a:cs typeface="+mn-cs"/>
              </a:rPr>
              <a:t>Tahir</a:t>
            </a:r>
            <a:r>
              <a:rPr lang="en-US" sz="1200" b="0" i="0" kern="1200" dirty="0">
                <a:solidFill>
                  <a:schemeClr val="tx1"/>
                </a:solidFill>
                <a:effectLst/>
                <a:latin typeface="+mn-lt"/>
                <a:ea typeface="+mn-ea"/>
                <a:cs typeface="+mn-cs"/>
              </a:rPr>
              <a:t>, 2014)</a:t>
            </a:r>
            <a:r>
              <a:rPr lang="en-US" sz="1200" kern="1200" dirty="0">
                <a:solidFill>
                  <a:schemeClr val="tx1"/>
                </a:solidFill>
                <a:effectLst/>
                <a:latin typeface="+mn-lt"/>
                <a:ea typeface="+mn-ea"/>
                <a:cs typeface="+mn-cs"/>
              </a:rPr>
              <a:t>. Hospitable hotels are likely to do well as compared to those which do not emphasize on hospitality.</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13F7FFE1-FDDC-4625-AD09-D166B231680C}" type="slidenum">
              <a:rPr lang="en-US" smtClean="0"/>
              <a:t>10</a:t>
            </a:fld>
            <a:endParaRPr lang="en-US"/>
          </a:p>
        </p:txBody>
      </p:sp>
    </p:spTree>
    <p:extLst>
      <p:ext uri="{BB962C8B-B14F-4D97-AF65-F5344CB8AC3E}">
        <p14:creationId xmlns:p14="http://schemas.microsoft.com/office/powerpoint/2010/main" val="566777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meet and surpass the expectations of customers, first hotels ensure that they have perfect knowledge on the target market. This knowledge includes the trending expectations and what people value most. The managements first maps out the customers journey and from there they create a baseline by which they will use to meet customers’ expectations. After knowing customers’ expectations, now they think about ways to exceed them such as providing a better experience that what they are used to or giving them what they are used to at a moderate price than normal. Part of the marketing strategies used is too survey the trends of customers’ expectations and predict the future changes of their behaviors. Hotels also use the strategy of multiple options to exceed customer expectations (</a:t>
            </a:r>
            <a:r>
              <a:rPr lang="en-US" sz="1200" kern="1200" dirty="0" err="1">
                <a:solidFill>
                  <a:schemeClr val="tx1"/>
                </a:solidFill>
                <a:effectLst/>
                <a:latin typeface="+mn-lt"/>
                <a:ea typeface="+mn-ea"/>
                <a:cs typeface="+mn-cs"/>
              </a:rPr>
              <a:t>Lahap</a:t>
            </a:r>
            <a:r>
              <a:rPr lang="en-US" sz="1200" kern="1200" dirty="0">
                <a:solidFill>
                  <a:schemeClr val="tx1"/>
                </a:solidFill>
                <a:effectLst/>
                <a:latin typeface="+mn-lt"/>
                <a:ea typeface="+mn-ea"/>
                <a:cs typeface="+mn-cs"/>
              </a:rPr>
              <a:t>, et al., 2016, p.151). This works by having a variety of products and services which allows customers to choose and in the process, they may find more than what they needed.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11</a:t>
            </a:fld>
            <a:endParaRPr lang="en-US"/>
          </a:p>
        </p:txBody>
      </p:sp>
    </p:spTree>
    <p:extLst>
      <p:ext uri="{BB962C8B-B14F-4D97-AF65-F5344CB8AC3E}">
        <p14:creationId xmlns:p14="http://schemas.microsoft.com/office/powerpoint/2010/main" val="2251755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plays an important role in the general performance of any business in the hotel industry. One of the reasons why </a:t>
            </a:r>
            <a:r>
              <a:rPr lang="en-US" dirty="0" err="1"/>
              <a:t>Bulgari</a:t>
            </a:r>
            <a:r>
              <a:rPr lang="en-US" dirty="0"/>
              <a:t> have remained to be one</a:t>
            </a:r>
            <a:r>
              <a:rPr lang="en-US" baseline="0" dirty="0"/>
              <a:t> of the best brands of </a:t>
            </a:r>
            <a:r>
              <a:rPr lang="en-US" baseline="0"/>
              <a:t>JW Marriot is </a:t>
            </a:r>
            <a:r>
              <a:rPr lang="en-US" baseline="0" dirty="0"/>
              <a:t>because of their level of hospitality. The best services they offer to customers has improved their brand name and the profit margin. Guest service is a very important department of hospitality. It ensures that guests are received well and given the most enjoyable experiences by the hotel. Good guest services improves the brand image thus promoting its competitive edge. Hospitality ensures that customers are given quality services. </a:t>
            </a:r>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12</a:t>
            </a:fld>
            <a:endParaRPr lang="en-US"/>
          </a:p>
        </p:txBody>
      </p:sp>
    </p:spTree>
    <p:extLst>
      <p:ext uri="{BB962C8B-B14F-4D97-AF65-F5344CB8AC3E}">
        <p14:creationId xmlns:p14="http://schemas.microsoft.com/office/powerpoint/2010/main" val="1973023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Villena-Alarcón</a:t>
            </a:r>
            <a:r>
              <a:rPr lang="en-US" sz="1200" kern="1200" dirty="0">
                <a:solidFill>
                  <a:schemeClr val="tx1"/>
                </a:solidFill>
                <a:effectLst/>
                <a:latin typeface="+mn-lt"/>
                <a:ea typeface="+mn-ea"/>
                <a:cs typeface="+mn-cs"/>
              </a:rPr>
              <a:t>, E., 2022. SOCIAL NETWORKS AS A COMMUNICATION TOOL IN FASHION-BRANDED HOTELS: BULGARI HOTELS &amp; RESORTS AS A CASE STUDY. </a:t>
            </a:r>
            <a:r>
              <a:rPr lang="en-US" sz="1200" i="1" kern="1200" dirty="0">
                <a:solidFill>
                  <a:schemeClr val="tx1"/>
                </a:solidFill>
                <a:effectLst/>
                <a:latin typeface="+mn-lt"/>
                <a:ea typeface="+mn-ea"/>
                <a:cs typeface="+mn-cs"/>
              </a:rPr>
              <a:t>Journal of Tourism and Heritage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a:t>
            </a:r>
            <a:r>
              <a:rPr lang="en-US" sz="1200" kern="1200" dirty="0">
                <a:solidFill>
                  <a:schemeClr val="tx1"/>
                </a:solidFill>
                <a:effectLst/>
                <a:latin typeface="+mn-lt"/>
                <a:ea typeface="+mn-ea"/>
                <a:cs typeface="+mn-cs"/>
              </a:rPr>
              <a:t>(2), pp.95-105.</a:t>
            </a:r>
          </a:p>
          <a:p>
            <a:r>
              <a:rPr lang="en-US" sz="1200" kern="1200" dirty="0" err="1">
                <a:solidFill>
                  <a:schemeClr val="tx1"/>
                </a:solidFill>
                <a:effectLst/>
                <a:latin typeface="+mn-lt"/>
                <a:ea typeface="+mn-ea"/>
                <a:cs typeface="+mn-cs"/>
              </a:rPr>
              <a:t>Dzhandzhugazova</a:t>
            </a:r>
            <a:r>
              <a:rPr lang="en-US" sz="1200" kern="1200" dirty="0">
                <a:solidFill>
                  <a:schemeClr val="tx1"/>
                </a:solidFill>
                <a:effectLst/>
                <a:latin typeface="+mn-lt"/>
                <a:ea typeface="+mn-ea"/>
                <a:cs typeface="+mn-cs"/>
              </a:rPr>
              <a:t>, E.A., </a:t>
            </a:r>
            <a:r>
              <a:rPr lang="en-US" sz="1200" kern="1200" dirty="0" err="1">
                <a:solidFill>
                  <a:schemeClr val="tx1"/>
                </a:solidFill>
                <a:effectLst/>
                <a:latin typeface="+mn-lt"/>
                <a:ea typeface="+mn-ea"/>
                <a:cs typeface="+mn-cs"/>
              </a:rPr>
              <a:t>Blinova</a:t>
            </a:r>
            <a:r>
              <a:rPr lang="en-US" sz="1200" kern="1200" dirty="0">
                <a:solidFill>
                  <a:schemeClr val="tx1"/>
                </a:solidFill>
                <a:effectLst/>
                <a:latin typeface="+mn-lt"/>
                <a:ea typeface="+mn-ea"/>
                <a:cs typeface="+mn-cs"/>
              </a:rPr>
              <a:t>, E.A., </a:t>
            </a:r>
            <a:r>
              <a:rPr lang="en-US" sz="1200" kern="1200" dirty="0" err="1">
                <a:solidFill>
                  <a:schemeClr val="tx1"/>
                </a:solidFill>
                <a:effectLst/>
                <a:latin typeface="+mn-lt"/>
                <a:ea typeface="+mn-ea"/>
                <a:cs typeface="+mn-cs"/>
              </a:rPr>
              <a:t>Orlova</a:t>
            </a:r>
            <a:r>
              <a:rPr lang="en-US" sz="1200" kern="1200" dirty="0">
                <a:solidFill>
                  <a:schemeClr val="tx1"/>
                </a:solidFill>
                <a:effectLst/>
                <a:latin typeface="+mn-lt"/>
                <a:ea typeface="+mn-ea"/>
                <a:cs typeface="+mn-cs"/>
              </a:rPr>
              <a:t>, L.N. and </a:t>
            </a:r>
            <a:r>
              <a:rPr lang="en-US" sz="1200" kern="1200" dirty="0" err="1">
                <a:solidFill>
                  <a:schemeClr val="tx1"/>
                </a:solidFill>
                <a:effectLst/>
                <a:latin typeface="+mn-lt"/>
                <a:ea typeface="+mn-ea"/>
                <a:cs typeface="+mn-cs"/>
              </a:rPr>
              <a:t>Romanova</a:t>
            </a:r>
            <a:r>
              <a:rPr lang="en-US" sz="1200" kern="1200" dirty="0">
                <a:solidFill>
                  <a:schemeClr val="tx1"/>
                </a:solidFill>
                <a:effectLst/>
                <a:latin typeface="+mn-lt"/>
                <a:ea typeface="+mn-ea"/>
                <a:cs typeface="+mn-cs"/>
              </a:rPr>
              <a:t>, M.M., 2016. Innovations in hospitality industry. </a:t>
            </a:r>
            <a:r>
              <a:rPr lang="en-US" sz="1200" i="1" kern="1200" dirty="0">
                <a:solidFill>
                  <a:schemeClr val="tx1"/>
                </a:solidFill>
                <a:effectLst/>
                <a:latin typeface="+mn-lt"/>
                <a:ea typeface="+mn-ea"/>
                <a:cs typeface="+mn-cs"/>
              </a:rPr>
              <a:t>International Journal of Environmental and Science Education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a:t>
            </a:r>
            <a:r>
              <a:rPr lang="en-US" sz="1200" kern="1200" dirty="0">
                <a:solidFill>
                  <a:schemeClr val="tx1"/>
                </a:solidFill>
                <a:effectLst/>
                <a:latin typeface="+mn-lt"/>
                <a:ea typeface="+mn-ea"/>
                <a:cs typeface="+mn-cs"/>
              </a:rPr>
              <a:t>(17), pp.10387-10400.</a:t>
            </a:r>
          </a:p>
          <a:p>
            <a:r>
              <a:rPr lang="en-US" sz="1200" kern="1200" dirty="0" err="1">
                <a:solidFill>
                  <a:schemeClr val="tx1"/>
                </a:solidFill>
                <a:effectLst/>
                <a:latin typeface="+mn-lt"/>
                <a:ea typeface="+mn-ea"/>
                <a:cs typeface="+mn-cs"/>
              </a:rPr>
              <a:t>Dallabona</a:t>
            </a:r>
            <a:r>
              <a:rPr lang="en-US" sz="1200" kern="1200" dirty="0">
                <a:solidFill>
                  <a:schemeClr val="tx1"/>
                </a:solidFill>
                <a:effectLst/>
                <a:latin typeface="+mn-lt"/>
                <a:ea typeface="+mn-ea"/>
                <a:cs typeface="+mn-cs"/>
              </a:rPr>
              <a:t>, A., 2017. The challenges of luxury fashion flagship hotels: The case of </a:t>
            </a:r>
            <a:r>
              <a:rPr lang="en-US" sz="1200" kern="1200" dirty="0" err="1">
                <a:solidFill>
                  <a:schemeClr val="tx1"/>
                </a:solidFill>
                <a:effectLst/>
                <a:latin typeface="+mn-lt"/>
                <a:ea typeface="+mn-ea"/>
                <a:cs typeface="+mn-cs"/>
              </a:rPr>
              <a:t>Maison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Moschino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Critical Studies in Fashion &amp; Beauty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a:t>
            </a:r>
            <a:r>
              <a:rPr lang="en-US" sz="1200" kern="1200" dirty="0">
                <a:solidFill>
                  <a:schemeClr val="tx1"/>
                </a:solidFill>
                <a:effectLst/>
                <a:latin typeface="+mn-lt"/>
                <a:ea typeface="+mn-ea"/>
                <a:cs typeface="+mn-cs"/>
              </a:rPr>
              <a:t>(2), pp.219-237.</a:t>
            </a:r>
          </a:p>
          <a:p>
            <a:r>
              <a:rPr lang="en-US" sz="1200" kern="1200" dirty="0">
                <a:solidFill>
                  <a:schemeClr val="tx1"/>
                </a:solidFill>
                <a:effectLst/>
                <a:latin typeface="+mn-lt"/>
                <a:ea typeface="+mn-ea"/>
                <a:cs typeface="+mn-cs"/>
              </a:rPr>
              <a:t>Lee, H. and Blum, S.C., 2015. How hotel responses to online reviews differ by hotel rating: an exploratory study. </a:t>
            </a:r>
            <a:r>
              <a:rPr lang="en-US" sz="1200" i="1" kern="1200" dirty="0">
                <a:solidFill>
                  <a:schemeClr val="tx1"/>
                </a:solidFill>
                <a:effectLst/>
                <a:latin typeface="+mn-lt"/>
                <a:ea typeface="+mn-ea"/>
                <a:cs typeface="+mn-cs"/>
              </a:rPr>
              <a:t>Worldwide Hospitality and Tourism Themes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Caber, M. and </a:t>
            </a:r>
            <a:r>
              <a:rPr lang="en-US" sz="1200" kern="1200" dirty="0" err="1">
                <a:solidFill>
                  <a:schemeClr val="tx1"/>
                </a:solidFill>
                <a:effectLst/>
                <a:latin typeface="+mn-lt"/>
                <a:ea typeface="+mn-ea"/>
                <a:cs typeface="+mn-cs"/>
              </a:rPr>
              <a:t>Albayrak</a:t>
            </a:r>
            <a:r>
              <a:rPr lang="en-US" sz="1200" kern="1200" dirty="0">
                <a:solidFill>
                  <a:schemeClr val="tx1"/>
                </a:solidFill>
                <a:effectLst/>
                <a:latin typeface="+mn-lt"/>
                <a:ea typeface="+mn-ea"/>
                <a:cs typeface="+mn-cs"/>
              </a:rPr>
              <a:t>, T., 2014. Does the importance of hotel attributes differ for senior tourists? A comparison of three markets.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Lahap</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Ramli</a:t>
            </a:r>
            <a:r>
              <a:rPr lang="en-US" sz="1200" kern="1200" dirty="0">
                <a:solidFill>
                  <a:schemeClr val="tx1"/>
                </a:solidFill>
                <a:effectLst/>
                <a:latin typeface="+mn-lt"/>
                <a:ea typeface="+mn-ea"/>
                <a:cs typeface="+mn-cs"/>
              </a:rPr>
              <a:t>, N.S., Said, N.M., </a:t>
            </a:r>
            <a:r>
              <a:rPr lang="en-US" sz="1200" kern="1200" dirty="0" err="1">
                <a:solidFill>
                  <a:schemeClr val="tx1"/>
                </a:solidFill>
                <a:effectLst/>
                <a:latin typeface="+mn-lt"/>
                <a:ea typeface="+mn-ea"/>
                <a:cs typeface="+mn-cs"/>
              </a:rPr>
              <a:t>Radzi</a:t>
            </a:r>
            <a:r>
              <a:rPr lang="en-US" sz="1200" kern="1200" dirty="0">
                <a:solidFill>
                  <a:schemeClr val="tx1"/>
                </a:solidFill>
                <a:effectLst/>
                <a:latin typeface="+mn-lt"/>
                <a:ea typeface="+mn-ea"/>
                <a:cs typeface="+mn-cs"/>
              </a:rPr>
              <a:t>, S.M. and </a:t>
            </a:r>
            <a:r>
              <a:rPr lang="en-US" sz="1200" kern="1200" dirty="0" err="1">
                <a:solidFill>
                  <a:schemeClr val="tx1"/>
                </a:solidFill>
                <a:effectLst/>
                <a:latin typeface="+mn-lt"/>
                <a:ea typeface="+mn-ea"/>
                <a:cs typeface="+mn-cs"/>
              </a:rPr>
              <a:t>Zain</a:t>
            </a:r>
            <a:r>
              <a:rPr lang="en-US" sz="1200" kern="1200" dirty="0">
                <a:solidFill>
                  <a:schemeClr val="tx1"/>
                </a:solidFill>
                <a:effectLst/>
                <a:latin typeface="+mn-lt"/>
                <a:ea typeface="+mn-ea"/>
                <a:cs typeface="+mn-cs"/>
              </a:rPr>
              <a:t>, R.A., 2016. A study of brand image towards customer's satisfaction in the Malaysian hotel industry. </a:t>
            </a:r>
            <a:r>
              <a:rPr lang="en-US" sz="1200" i="1" kern="1200" dirty="0" err="1">
                <a:solidFill>
                  <a:schemeClr val="tx1"/>
                </a:solidFill>
                <a:effectLst/>
                <a:latin typeface="+mn-lt"/>
                <a:ea typeface="+mn-ea"/>
                <a:cs typeface="+mn-cs"/>
              </a:rPr>
              <a:t>Procedia</a:t>
            </a:r>
            <a:r>
              <a:rPr lang="en-US" sz="1200" i="1" kern="1200" dirty="0">
                <a:solidFill>
                  <a:schemeClr val="tx1"/>
                </a:solidFill>
                <a:effectLst/>
                <a:latin typeface="+mn-lt"/>
                <a:ea typeface="+mn-ea"/>
                <a:cs typeface="+mn-cs"/>
              </a:rPr>
              <a:t>-Social and Behavioral Sciences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224</a:t>
            </a:r>
            <a:r>
              <a:rPr lang="en-US" sz="1200" kern="1200" dirty="0">
                <a:solidFill>
                  <a:schemeClr val="tx1"/>
                </a:solidFill>
                <a:effectLst/>
                <a:latin typeface="+mn-lt"/>
                <a:ea typeface="+mn-ea"/>
                <a:cs typeface="+mn-cs"/>
              </a:rPr>
              <a:t>, pp.149-157.</a:t>
            </a:r>
          </a:p>
          <a:p>
            <a:r>
              <a:rPr lang="en-US" sz="1200" kern="1200" dirty="0" err="1">
                <a:solidFill>
                  <a:schemeClr val="tx1"/>
                </a:solidFill>
                <a:effectLst/>
                <a:latin typeface="+mn-lt"/>
                <a:ea typeface="+mn-ea"/>
                <a:cs typeface="+mn-cs"/>
              </a:rPr>
              <a:t>Duan</a:t>
            </a:r>
            <a:r>
              <a:rPr lang="en-US" sz="1200" kern="1200" dirty="0">
                <a:solidFill>
                  <a:schemeClr val="tx1"/>
                </a:solidFill>
                <a:effectLst/>
                <a:latin typeface="+mn-lt"/>
                <a:ea typeface="+mn-ea"/>
                <a:cs typeface="+mn-cs"/>
              </a:rPr>
              <a:t>, Z., 2022, July. Analysis on the Business Transformation for </a:t>
            </a:r>
            <a:r>
              <a:rPr lang="en-US" sz="1200" kern="1200" dirty="0" err="1">
                <a:solidFill>
                  <a:schemeClr val="tx1"/>
                </a:solidFill>
                <a:effectLst/>
                <a:latin typeface="+mn-lt"/>
                <a:ea typeface="+mn-ea"/>
                <a:cs typeface="+mn-cs"/>
              </a:rPr>
              <a:t>Bulgari</a:t>
            </a:r>
            <a:r>
              <a:rPr lang="en-US" sz="1200" kern="1200" dirty="0">
                <a:solidFill>
                  <a:schemeClr val="tx1"/>
                </a:solidFill>
                <a:effectLst/>
                <a:latin typeface="+mn-lt"/>
                <a:ea typeface="+mn-ea"/>
                <a:cs typeface="+mn-cs"/>
              </a:rPr>
              <a:t> Hotel Beijing under COVID-19. In </a:t>
            </a:r>
            <a:r>
              <a:rPr lang="en-US" sz="1200" i="1" kern="1200" dirty="0">
                <a:solidFill>
                  <a:schemeClr val="tx1"/>
                </a:solidFill>
                <a:effectLst/>
                <a:latin typeface="+mn-lt"/>
                <a:ea typeface="+mn-ea"/>
                <a:cs typeface="+mn-cs"/>
              </a:rPr>
              <a:t>2022 2nd International Conference on Enterprise Management and Economic Development (ICEMED 2022)</a:t>
            </a:r>
            <a:r>
              <a:rPr lang="en-US" sz="1200" kern="1200" dirty="0">
                <a:solidFill>
                  <a:schemeClr val="tx1"/>
                </a:solidFill>
                <a:effectLst/>
                <a:latin typeface="+mn-lt"/>
                <a:ea typeface="+mn-ea"/>
                <a:cs typeface="+mn-cs"/>
              </a:rPr>
              <a:t> (pp. 1111-1115). Atlantis Press.</a:t>
            </a:r>
          </a:p>
          <a:p>
            <a:endParaRPr lang="en-US" dirty="0"/>
          </a:p>
        </p:txBody>
      </p:sp>
      <p:sp>
        <p:nvSpPr>
          <p:cNvPr id="4" name="Slide Number Placeholder 3"/>
          <p:cNvSpPr>
            <a:spLocks noGrp="1"/>
          </p:cNvSpPr>
          <p:nvPr>
            <p:ph type="sldNum" sz="quarter" idx="10"/>
          </p:nvPr>
        </p:nvSpPr>
        <p:spPr/>
        <p:txBody>
          <a:bodyPr/>
          <a:lstStyle/>
          <a:p>
            <a:fld id="{13F7FFE1-FDDC-4625-AD09-D166B231680C}" type="slidenum">
              <a:rPr lang="en-US" smtClean="0"/>
              <a:t>13</a:t>
            </a:fld>
            <a:endParaRPr lang="en-US"/>
          </a:p>
        </p:txBody>
      </p:sp>
    </p:spTree>
    <p:extLst>
      <p:ext uri="{BB962C8B-B14F-4D97-AF65-F5344CB8AC3E}">
        <p14:creationId xmlns:p14="http://schemas.microsoft.com/office/powerpoint/2010/main" val="2446793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6D0D73D-4A25-4FC7-90A0-F42DCFFEBA19}"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620011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D0D73D-4A25-4FC7-90A0-F42DCFFEBA19}"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2447973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D0D73D-4A25-4FC7-90A0-F42DCFFEBA19}"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212577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D0D73D-4A25-4FC7-90A0-F42DCFFEBA19}"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4169743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D0D73D-4A25-4FC7-90A0-F42DCFFEBA19}" type="datetimeFigureOut">
              <a:rPr lang="en-US" smtClean="0"/>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1880117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6D0D73D-4A25-4FC7-90A0-F42DCFFEBA19}" type="datetimeFigureOut">
              <a:rPr lang="en-US" smtClean="0"/>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103356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0D73D-4A25-4FC7-90A0-F42DCFFEBA19}" type="datetimeFigureOut">
              <a:rPr lang="en-US" smtClean="0"/>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2453108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D0D73D-4A25-4FC7-90A0-F42DCFFEBA19}"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2317834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D0D73D-4A25-4FC7-90A0-F42DCFFEBA19}"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368835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D0D73D-4A25-4FC7-90A0-F42DCFFEBA19}"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4054317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D0D73D-4A25-4FC7-90A0-F42DCFFEBA19}"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5BFEA8-86B0-4907-8FC6-7E5420839FAD}" type="slidenum">
              <a:rPr lang="en-US" smtClean="0"/>
              <a:t>‹#›</a:t>
            </a:fld>
            <a:endParaRPr lang="en-US"/>
          </a:p>
        </p:txBody>
      </p:sp>
    </p:spTree>
    <p:extLst>
      <p:ext uri="{BB962C8B-B14F-4D97-AF65-F5344CB8AC3E}">
        <p14:creationId xmlns:p14="http://schemas.microsoft.com/office/powerpoint/2010/main" val="2112069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0D73D-4A25-4FC7-90A0-F42DCFFEBA19}" type="datetimeFigureOut">
              <a:rPr lang="en-US" smtClean="0"/>
              <a:t>2/9/2023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5BFEA8-86B0-4907-8FC6-7E5420839FAD}" type="slidenum">
              <a:rPr lang="en-US" smtClean="0"/>
              <a:t>‹#›</a:t>
            </a:fld>
            <a:endParaRPr lang="en-US"/>
          </a:p>
        </p:txBody>
      </p:sp>
    </p:spTree>
    <p:extLst>
      <p:ext uri="{BB962C8B-B14F-4D97-AF65-F5344CB8AC3E}">
        <p14:creationId xmlns:p14="http://schemas.microsoft.com/office/powerpoint/2010/main" val="1338389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JW MARRIOT COMPANY</a:t>
            </a:r>
          </a:p>
        </p:txBody>
      </p:sp>
      <p:sp>
        <p:nvSpPr>
          <p:cNvPr id="3" name="Subtitle 2"/>
          <p:cNvSpPr>
            <a:spLocks noGrp="1"/>
          </p:cNvSpPr>
          <p:nvPr>
            <p:ph type="subTitle" idx="1"/>
          </p:nvPr>
        </p:nvSpPr>
        <p:spPr/>
        <p:txBody>
          <a:bodyPr>
            <a:normAutofit fontScale="55000" lnSpcReduction="20000"/>
          </a:bodyPr>
          <a:lstStyle/>
          <a:p>
            <a:r>
              <a:rPr lang="en-US" b="1" dirty="0"/>
              <a:t>BULGARI BRAND</a:t>
            </a:r>
          </a:p>
          <a:p>
            <a:r>
              <a:rPr lang="en-US" i="1" dirty="0"/>
              <a:t>Student </a:t>
            </a:r>
            <a:r>
              <a:rPr lang="en-US" i="1" dirty="0" err="1"/>
              <a:t>Name:Mihai</a:t>
            </a:r>
            <a:r>
              <a:rPr lang="en-US" i="1" dirty="0"/>
              <a:t> Valentin </a:t>
            </a:r>
            <a:r>
              <a:rPr lang="en-US" i="1" dirty="0" err="1"/>
              <a:t>Ganea</a:t>
            </a:r>
            <a:r>
              <a:rPr lang="en-US" i="1" dirty="0"/>
              <a:t> </a:t>
            </a:r>
          </a:p>
          <a:p>
            <a:r>
              <a:rPr lang="en-US" i="1" dirty="0"/>
              <a:t>Student ID number:2022142</a:t>
            </a:r>
          </a:p>
          <a:p>
            <a:r>
              <a:rPr lang="en-US" i="1" dirty="0"/>
              <a:t>Lecturer </a:t>
            </a:r>
            <a:r>
              <a:rPr lang="en-US" i="1" dirty="0" err="1"/>
              <a:t>Name:Muhammad</a:t>
            </a:r>
            <a:r>
              <a:rPr lang="en-US" i="1" dirty="0"/>
              <a:t> </a:t>
            </a:r>
            <a:r>
              <a:rPr lang="en-US" i="1" dirty="0" err="1"/>
              <a:t>Cassamo</a:t>
            </a:r>
            <a:endParaRPr lang="en-US" i="1" dirty="0"/>
          </a:p>
          <a:p>
            <a:r>
              <a:rPr lang="en-US" i="1" dirty="0"/>
              <a:t>Module </a:t>
            </a:r>
            <a:r>
              <a:rPr lang="en-US" i="1" dirty="0" err="1"/>
              <a:t>Name:Hospitality</a:t>
            </a:r>
            <a:r>
              <a:rPr lang="en-US" i="1" dirty="0"/>
              <a:t> &amp; Guest </a:t>
            </a:r>
            <a:r>
              <a:rPr lang="en-US" i="1"/>
              <a:t>Service Management(BMIH4003)</a:t>
            </a:r>
            <a:endParaRPr lang="en-US" i="1" dirty="0"/>
          </a:p>
        </p:txBody>
      </p:sp>
    </p:spTree>
    <p:extLst>
      <p:ext uri="{BB962C8B-B14F-4D97-AF65-F5344CB8AC3E}">
        <p14:creationId xmlns:p14="http://schemas.microsoft.com/office/powerpoint/2010/main" val="120259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Introduction</a:t>
            </a:r>
          </a:p>
        </p:txBody>
      </p:sp>
      <p:sp>
        <p:nvSpPr>
          <p:cNvPr id="5" name="Content Placeholder 4"/>
          <p:cNvSpPr>
            <a:spLocks noGrp="1"/>
          </p:cNvSpPr>
          <p:nvPr>
            <p:ph sz="half" idx="1"/>
          </p:nvPr>
        </p:nvSpPr>
        <p:spPr/>
        <p:txBody>
          <a:bodyPr>
            <a:normAutofit fontScale="85000" lnSpcReduction="20000"/>
          </a:bodyPr>
          <a:lstStyle/>
          <a:p>
            <a:r>
              <a:rPr lang="en-US" dirty="0" err="1"/>
              <a:t>Bulgari</a:t>
            </a:r>
            <a:r>
              <a:rPr lang="en-US" dirty="0"/>
              <a:t>  is a JW Marriot brand formed in 2001.</a:t>
            </a:r>
          </a:p>
          <a:p>
            <a:r>
              <a:rPr lang="en-US" dirty="0" err="1"/>
              <a:t>Bulgari</a:t>
            </a:r>
            <a:r>
              <a:rPr lang="en-US" dirty="0"/>
              <a:t> hotels are now in 5 countries with a total of 6 properties</a:t>
            </a:r>
          </a:p>
          <a:p>
            <a:r>
              <a:rPr lang="en-US" dirty="0"/>
              <a:t>The  hotels are designed in a contemporary Italian style.</a:t>
            </a:r>
          </a:p>
          <a:p>
            <a:r>
              <a:rPr lang="en-US" dirty="0"/>
              <a:t>Its main competitors are Knob, Four seasons and Ritz-Carlton.</a:t>
            </a:r>
          </a:p>
          <a:p>
            <a:r>
              <a:rPr lang="en-US" dirty="0"/>
              <a:t>Its properties are found in luxury resort destinations and cosmopolitan cities. </a:t>
            </a:r>
          </a:p>
          <a:p>
            <a:endParaRPr lang="en-US"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0201"/>
            <a:ext cx="4038600" cy="4038599"/>
          </a:xfrm>
        </p:spPr>
      </p:pic>
    </p:spTree>
    <p:extLst>
      <p:ext uri="{BB962C8B-B14F-4D97-AF65-F5344CB8AC3E}">
        <p14:creationId xmlns:p14="http://schemas.microsoft.com/office/powerpoint/2010/main" val="879518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Main Consumers</a:t>
            </a:r>
          </a:p>
        </p:txBody>
      </p:sp>
      <p:sp>
        <p:nvSpPr>
          <p:cNvPr id="5" name="Content Placeholder 4"/>
          <p:cNvSpPr>
            <a:spLocks noGrp="1"/>
          </p:cNvSpPr>
          <p:nvPr>
            <p:ph sz="half" idx="1"/>
          </p:nvPr>
        </p:nvSpPr>
        <p:spPr/>
        <p:txBody>
          <a:bodyPr>
            <a:normAutofit fontScale="70000" lnSpcReduction="20000"/>
          </a:bodyPr>
          <a:lstStyle/>
          <a:p>
            <a:r>
              <a:rPr lang="en-US" dirty="0" err="1"/>
              <a:t>Bulgari</a:t>
            </a:r>
            <a:r>
              <a:rPr lang="en-US" dirty="0"/>
              <a:t>  targets the high-end class of clients who seek for a unique experience. </a:t>
            </a:r>
          </a:p>
          <a:p>
            <a:r>
              <a:rPr lang="en-US" dirty="0"/>
              <a:t>The high end market groups include celebrities, corporate executives, and wealthy people, business tycoons among others.</a:t>
            </a:r>
          </a:p>
          <a:p>
            <a:r>
              <a:rPr lang="en-US" dirty="0"/>
              <a:t>Majorly this target group consists of the foreign travelers who are after both luxurious and local culture experiences</a:t>
            </a:r>
          </a:p>
          <a:p>
            <a:r>
              <a:rPr lang="en-US" dirty="0"/>
              <a:t>They therefore provide an environment that makes the guests to feel they are at a new place. </a:t>
            </a:r>
          </a:p>
          <a:p>
            <a:endParaRPr lang="en-US"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295400"/>
            <a:ext cx="4038600" cy="4267200"/>
          </a:xfrm>
        </p:spPr>
      </p:pic>
    </p:spTree>
    <p:extLst>
      <p:ext uri="{BB962C8B-B14F-4D97-AF65-F5344CB8AC3E}">
        <p14:creationId xmlns:p14="http://schemas.microsoft.com/office/powerpoint/2010/main" val="410529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Main Consumers</a:t>
            </a:r>
          </a:p>
        </p:txBody>
      </p:sp>
      <p:sp>
        <p:nvSpPr>
          <p:cNvPr id="3" name="Content Placeholder 2"/>
          <p:cNvSpPr>
            <a:spLocks noGrp="1"/>
          </p:cNvSpPr>
          <p:nvPr>
            <p:ph idx="1"/>
          </p:nvPr>
        </p:nvSpPr>
        <p:spPr/>
        <p:txBody>
          <a:bodyPr>
            <a:normAutofit fontScale="92500" lnSpcReduction="20000"/>
          </a:bodyPr>
          <a:lstStyle/>
          <a:p>
            <a:pPr>
              <a:spcBef>
                <a:spcPts val="0"/>
              </a:spcBef>
              <a:defRPr/>
            </a:pPr>
            <a:r>
              <a:rPr lang="en-US" dirty="0"/>
              <a:t>The target group can further be categorized into three: </a:t>
            </a:r>
          </a:p>
          <a:p>
            <a:pPr>
              <a:spcBef>
                <a:spcPts val="0"/>
              </a:spcBef>
              <a:buFont typeface="Wingdings" pitchFamily="2" charset="2"/>
              <a:buChar char="q"/>
              <a:defRPr/>
            </a:pPr>
            <a:r>
              <a:rPr lang="en-US" dirty="0"/>
              <a:t>Banquet guests- majorly consist of companies holding conferences, tycoons and celebrities such as musicians. </a:t>
            </a:r>
          </a:p>
          <a:p>
            <a:pPr>
              <a:spcBef>
                <a:spcPts val="0"/>
              </a:spcBef>
              <a:buFont typeface="Wingdings" pitchFamily="2" charset="2"/>
              <a:buChar char="q"/>
              <a:defRPr/>
            </a:pPr>
            <a:r>
              <a:rPr lang="en-US" dirty="0"/>
              <a:t>The Staying guests- This category consists of tycoons and staying guests together with other self publishes. </a:t>
            </a:r>
          </a:p>
          <a:p>
            <a:pPr>
              <a:spcBef>
                <a:spcPts val="0"/>
              </a:spcBef>
              <a:buFont typeface="Wingdings" pitchFamily="2" charset="2"/>
              <a:buChar char="q"/>
              <a:defRPr/>
            </a:pPr>
            <a:r>
              <a:rPr lang="en-US" dirty="0"/>
              <a:t>The afternoon guests- Refers to the guests who come for short times consisting of self-publishers, celebrities and their fans who bring the follow on effect.</a:t>
            </a:r>
          </a:p>
          <a:p>
            <a:pPr>
              <a:buFont typeface="Wingdings" pitchFamily="2" charset="2"/>
              <a:buChar char="v"/>
            </a:pPr>
            <a:endParaRPr lang="en-US" dirty="0"/>
          </a:p>
          <a:p>
            <a:endParaRPr lang="en-US" dirty="0"/>
          </a:p>
        </p:txBody>
      </p:sp>
    </p:spTree>
    <p:extLst>
      <p:ext uri="{BB962C8B-B14F-4D97-AF65-F5344CB8AC3E}">
        <p14:creationId xmlns:p14="http://schemas.microsoft.com/office/powerpoint/2010/main" val="1339926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The nature and scope of the guest services and facilities </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err="1"/>
              <a:t>Bulgari’s</a:t>
            </a:r>
            <a:r>
              <a:rPr lang="en-US" dirty="0"/>
              <a:t> services and facilities are designed to satisfy the needs of the mentioned target groups.</a:t>
            </a:r>
          </a:p>
          <a:p>
            <a:r>
              <a:rPr lang="en-US" dirty="0"/>
              <a:t>Their facilities are mainly found in cosmopolitan cities and tourist destinations</a:t>
            </a:r>
          </a:p>
          <a:p>
            <a:r>
              <a:rPr lang="en-US" dirty="0"/>
              <a:t>Every hotel the design approach is the same, featuring the unique Italian style depicting </a:t>
            </a:r>
            <a:r>
              <a:rPr lang="en-US" dirty="0" err="1"/>
              <a:t>Bulgari</a:t>
            </a:r>
            <a:r>
              <a:rPr lang="en-US" dirty="0"/>
              <a:t>. </a:t>
            </a:r>
          </a:p>
          <a:p>
            <a:r>
              <a:rPr lang="en-US" dirty="0"/>
              <a:t>The contemporary Italian have attracted thousands of visitors from all over the world</a:t>
            </a:r>
          </a:p>
          <a:p>
            <a:r>
              <a:rPr lang="en-US" dirty="0"/>
              <a:t>The facilities provided ranging from the branded amenities to the finest details of assets provides a luxurious test.</a:t>
            </a:r>
          </a:p>
          <a:p>
            <a:pPr>
              <a:buFont typeface="Wingdings" pitchFamily="2" charset="2"/>
              <a:buChar char="q"/>
            </a:pP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00600" y="1600200"/>
            <a:ext cx="3505200" cy="199095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8200" y="4038600"/>
            <a:ext cx="3886200" cy="1905000"/>
          </a:xfrm>
          <a:prstGeom prst="rect">
            <a:avLst/>
          </a:prstGeom>
        </p:spPr>
      </p:pic>
    </p:spTree>
    <p:extLst>
      <p:ext uri="{BB962C8B-B14F-4D97-AF65-F5344CB8AC3E}">
        <p14:creationId xmlns:p14="http://schemas.microsoft.com/office/powerpoint/2010/main" val="375224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Services and Facilities</a:t>
            </a:r>
          </a:p>
        </p:txBody>
      </p:sp>
      <p:sp>
        <p:nvSpPr>
          <p:cNvPr id="3" name="Content Placeholder 2"/>
          <p:cNvSpPr>
            <a:spLocks noGrp="1"/>
          </p:cNvSpPr>
          <p:nvPr>
            <p:ph sz="half" idx="1"/>
          </p:nvPr>
        </p:nvSpPr>
        <p:spPr/>
        <p:txBody>
          <a:bodyPr>
            <a:normAutofit fontScale="77500" lnSpcReduction="20000"/>
          </a:bodyPr>
          <a:lstStyle/>
          <a:p>
            <a:r>
              <a:rPr lang="en-US" dirty="0"/>
              <a:t>Some of these facilities and services include:</a:t>
            </a:r>
          </a:p>
          <a:p>
            <a:pPr>
              <a:buFont typeface="Wingdings" pitchFamily="2" charset="2"/>
              <a:buChar char="q"/>
            </a:pPr>
            <a:r>
              <a:rPr lang="en-US" dirty="0"/>
              <a:t>High speed internet and latest technology smart TVs</a:t>
            </a:r>
          </a:p>
          <a:p>
            <a:pPr>
              <a:buFont typeface="Wingdings" pitchFamily="2" charset="2"/>
              <a:buChar char="q"/>
            </a:pPr>
            <a:r>
              <a:rPr lang="en-US" dirty="0"/>
              <a:t>Oversized spa like bathrooms</a:t>
            </a:r>
          </a:p>
          <a:p>
            <a:pPr>
              <a:buFont typeface="Wingdings" pitchFamily="2" charset="2"/>
              <a:buChar char="q"/>
            </a:pPr>
            <a:r>
              <a:rPr lang="en-US" dirty="0"/>
              <a:t>Spacious bathrooms and walk in showers</a:t>
            </a:r>
          </a:p>
          <a:p>
            <a:pPr>
              <a:buFont typeface="Wingdings" pitchFamily="2" charset="2"/>
              <a:buChar char="q"/>
            </a:pPr>
            <a:r>
              <a:rPr lang="en-US" dirty="0"/>
              <a:t>Huge marble bathtubs</a:t>
            </a:r>
          </a:p>
          <a:p>
            <a:pPr>
              <a:buFont typeface="Wingdings" pitchFamily="2" charset="2"/>
              <a:buChar char="q"/>
            </a:pPr>
            <a:r>
              <a:rPr lang="en-US" dirty="0"/>
              <a:t>Comfortable mattresses and attractive lines</a:t>
            </a:r>
          </a:p>
          <a:p>
            <a:pPr>
              <a:buFont typeface="Wingdings" pitchFamily="2" charset="2"/>
              <a:buChar char="q"/>
            </a:pPr>
            <a:r>
              <a:rPr lang="en-US" dirty="0"/>
              <a:t>Sophisticated and modern high tech lightings, DND, curtains</a:t>
            </a:r>
          </a:p>
          <a:p>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00600" y="1371600"/>
            <a:ext cx="3733800" cy="1981423"/>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4400" y="3810000"/>
            <a:ext cx="3962400" cy="2133600"/>
          </a:xfrm>
          <a:prstGeom prst="rect">
            <a:avLst/>
          </a:prstGeom>
        </p:spPr>
      </p:pic>
    </p:spTree>
    <p:extLst>
      <p:ext uri="{BB962C8B-B14F-4D97-AF65-F5344CB8AC3E}">
        <p14:creationId xmlns:p14="http://schemas.microsoft.com/office/powerpoint/2010/main" val="3559911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The Role of the guest services and facilities </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The role of all these facilities and services is to give customers a unique experience that surpasses their expectations. </a:t>
            </a:r>
          </a:p>
          <a:p>
            <a:r>
              <a:rPr lang="en-US" dirty="0"/>
              <a:t>They also aim at providing distinct luxurious test to capture the attention of customers.</a:t>
            </a:r>
          </a:p>
          <a:p>
            <a:r>
              <a:rPr lang="en-US" dirty="0"/>
              <a:t>This will in turn nurture loyal customer. The services are also geared towards attracting more new customers who want luxurious hotel experiences. </a:t>
            </a:r>
          </a:p>
          <a:p>
            <a:r>
              <a:rPr lang="en-US" dirty="0"/>
              <a:t>The bottom line of these services and facilities is increasing sales thus attracting profits.</a:t>
            </a:r>
          </a:p>
          <a:p>
            <a:endParaRPr lang="en-US" dirty="0"/>
          </a:p>
        </p:txBody>
      </p:sp>
    </p:spTree>
    <p:extLst>
      <p:ext uri="{BB962C8B-B14F-4D97-AF65-F5344CB8AC3E}">
        <p14:creationId xmlns:p14="http://schemas.microsoft.com/office/powerpoint/2010/main" val="3182493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Guest services</a:t>
            </a:r>
          </a:p>
        </p:txBody>
      </p:sp>
      <p:sp>
        <p:nvSpPr>
          <p:cNvPr id="3" name="Content Placeholder 2"/>
          <p:cNvSpPr>
            <a:spLocks noGrp="1"/>
          </p:cNvSpPr>
          <p:nvPr>
            <p:ph idx="1"/>
          </p:nvPr>
        </p:nvSpPr>
        <p:spPr/>
        <p:txBody>
          <a:bodyPr>
            <a:normAutofit fontScale="55000" lnSpcReduction="20000"/>
          </a:bodyPr>
          <a:lstStyle/>
          <a:p>
            <a:r>
              <a:rPr lang="en-US" dirty="0"/>
              <a:t>Guest service is a department in the hospitality industry that ensures customers have an enjoyable experience.</a:t>
            </a:r>
          </a:p>
          <a:p>
            <a:r>
              <a:rPr lang="en-US" dirty="0"/>
              <a:t>Guest services are mainly located at the entrance of most facilities of easy access and enquiry. </a:t>
            </a:r>
          </a:p>
          <a:p>
            <a:r>
              <a:rPr lang="en-US" dirty="0"/>
              <a:t>The duties of a Guest service manager can include but not limited to: </a:t>
            </a:r>
          </a:p>
          <a:p>
            <a:pPr>
              <a:buFont typeface="Wingdings" pitchFamily="2" charset="2"/>
              <a:buChar char="q"/>
            </a:pPr>
            <a:r>
              <a:rPr lang="en-US" dirty="0"/>
              <a:t>greeting and welcoming guests, </a:t>
            </a:r>
          </a:p>
          <a:p>
            <a:pPr>
              <a:buFont typeface="Wingdings" pitchFamily="2" charset="2"/>
              <a:buChar char="q"/>
            </a:pPr>
            <a:r>
              <a:rPr lang="en-US" dirty="0"/>
              <a:t>answering calls, </a:t>
            </a:r>
          </a:p>
          <a:p>
            <a:pPr>
              <a:buFont typeface="Wingdings" pitchFamily="2" charset="2"/>
              <a:buChar char="q"/>
            </a:pPr>
            <a:r>
              <a:rPr lang="en-US" dirty="0"/>
              <a:t>accommodating orders, requests and bookings, </a:t>
            </a:r>
          </a:p>
          <a:p>
            <a:pPr>
              <a:buFont typeface="Wingdings" pitchFamily="2" charset="2"/>
              <a:buChar char="q"/>
            </a:pPr>
            <a:r>
              <a:rPr lang="en-US" dirty="0"/>
              <a:t>issuing keys, providing recommendations and processing payments. </a:t>
            </a:r>
          </a:p>
          <a:p>
            <a:r>
              <a:rPr lang="en-US" dirty="0"/>
              <a:t>In some hotels, a concierge is usually the person in charge of the guest services. Their duties and responsibilities may include:</a:t>
            </a:r>
          </a:p>
          <a:p>
            <a:pPr>
              <a:buFont typeface="Wingdings" pitchFamily="2" charset="2"/>
              <a:buChar char="q"/>
            </a:pPr>
            <a:r>
              <a:rPr lang="en-US" dirty="0"/>
              <a:t>receiving requests, </a:t>
            </a:r>
          </a:p>
          <a:p>
            <a:pPr>
              <a:buFont typeface="Wingdings" pitchFamily="2" charset="2"/>
              <a:buChar char="q"/>
            </a:pPr>
            <a:r>
              <a:rPr lang="en-US" dirty="0"/>
              <a:t>organizing tours for guests, </a:t>
            </a:r>
          </a:p>
          <a:p>
            <a:pPr>
              <a:buFont typeface="Wingdings" pitchFamily="2" charset="2"/>
              <a:buChar char="q"/>
            </a:pPr>
            <a:r>
              <a:rPr lang="en-US" dirty="0"/>
              <a:t>making reservations</a:t>
            </a:r>
          </a:p>
          <a:p>
            <a:pPr>
              <a:buFont typeface="Wingdings" pitchFamily="2" charset="2"/>
              <a:buChar char="q"/>
            </a:pPr>
            <a:r>
              <a:rPr lang="en-US" dirty="0"/>
              <a:t>ensuring that the rooms fit the standard of guests and ensuring guests are served properly</a:t>
            </a:r>
          </a:p>
        </p:txBody>
      </p:sp>
    </p:spTree>
    <p:extLst>
      <p:ext uri="{BB962C8B-B14F-4D97-AF65-F5344CB8AC3E}">
        <p14:creationId xmlns:p14="http://schemas.microsoft.com/office/powerpoint/2010/main" val="2567873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Need for Guest Services</a:t>
            </a:r>
          </a:p>
        </p:txBody>
      </p:sp>
      <p:sp>
        <p:nvSpPr>
          <p:cNvPr id="4" name="Content Placeholder 3"/>
          <p:cNvSpPr>
            <a:spLocks noGrp="1"/>
          </p:cNvSpPr>
          <p:nvPr>
            <p:ph sz="half" idx="1"/>
          </p:nvPr>
        </p:nvSpPr>
        <p:spPr/>
        <p:txBody>
          <a:bodyPr>
            <a:normAutofit fontScale="70000" lnSpcReduction="20000"/>
          </a:bodyPr>
          <a:lstStyle/>
          <a:p>
            <a:r>
              <a:rPr lang="en-US" dirty="0"/>
              <a:t>Every hotel needs guest services because of the following reasons:</a:t>
            </a:r>
          </a:p>
          <a:p>
            <a:pPr>
              <a:buFont typeface="Wingdings" pitchFamily="2" charset="2"/>
              <a:buChar char="q"/>
            </a:pPr>
            <a:r>
              <a:rPr lang="en-US" dirty="0"/>
              <a:t>Guest Services add value to the services and products being offered</a:t>
            </a:r>
          </a:p>
          <a:p>
            <a:pPr>
              <a:buFont typeface="Wingdings" pitchFamily="2" charset="2"/>
              <a:buChar char="q"/>
            </a:pPr>
            <a:r>
              <a:rPr lang="en-US" dirty="0"/>
              <a:t>They increase the ability to retain customers </a:t>
            </a:r>
          </a:p>
          <a:p>
            <a:pPr>
              <a:buFont typeface="Wingdings" pitchFamily="2" charset="2"/>
              <a:buChar char="q"/>
            </a:pPr>
            <a:r>
              <a:rPr lang="en-US" dirty="0"/>
              <a:t>They promotes the reputation of the Brand</a:t>
            </a:r>
          </a:p>
          <a:p>
            <a:pPr>
              <a:buFont typeface="Wingdings" pitchFamily="2" charset="2"/>
              <a:buChar char="q"/>
            </a:pPr>
            <a:r>
              <a:rPr lang="en-US" dirty="0"/>
              <a:t>They boost the morale of employees thus reducing </a:t>
            </a:r>
            <a:r>
              <a:rPr lang="en-US" dirty="0" err="1"/>
              <a:t>turover</a:t>
            </a:r>
            <a:r>
              <a:rPr lang="en-US" dirty="0"/>
              <a:t> expenses</a:t>
            </a:r>
          </a:p>
          <a:p>
            <a:pPr>
              <a:buFont typeface="Wingdings" pitchFamily="2" charset="2"/>
              <a:buChar char="q"/>
            </a:pPr>
            <a:r>
              <a:rPr lang="en-US" dirty="0"/>
              <a:t>They build customers loyalty and trust </a:t>
            </a:r>
          </a:p>
          <a:p>
            <a:pPr>
              <a:buFont typeface="Wingdings" pitchFamily="2" charset="2"/>
              <a:buChar char="q"/>
            </a:pPr>
            <a:r>
              <a:rPr lang="en-US" dirty="0"/>
              <a:t>They promote a company’s competitive edge</a:t>
            </a:r>
          </a:p>
          <a:p>
            <a:pPr>
              <a:buFont typeface="Wingdings" pitchFamily="2" charset="2"/>
              <a:buChar char="q"/>
            </a:pPr>
            <a:endParaRPr lang="en-US" dirty="0"/>
          </a:p>
          <a:p>
            <a:endParaRPr lang="en-US" dirty="0"/>
          </a:p>
        </p:txBody>
      </p:sp>
      <p:pic>
        <p:nvPicPr>
          <p:cNvPr id="6" name="Content Placeholder 5" descr="86% of consumers will pay 25% more for better customer service"/>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1524000"/>
            <a:ext cx="4038600" cy="4267200"/>
          </a:xfrm>
          <a:prstGeom prst="rect">
            <a:avLst/>
          </a:prstGeom>
          <a:noFill/>
          <a:ln>
            <a:noFill/>
          </a:ln>
        </p:spPr>
      </p:pic>
    </p:spTree>
    <p:extLst>
      <p:ext uri="{BB962C8B-B14F-4D97-AF65-F5344CB8AC3E}">
        <p14:creationId xmlns:p14="http://schemas.microsoft.com/office/powerpoint/2010/main" val="2275756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importance of hospitality </a:t>
            </a:r>
          </a:p>
        </p:txBody>
      </p:sp>
      <p:sp>
        <p:nvSpPr>
          <p:cNvPr id="3" name="Content Placeholder 2"/>
          <p:cNvSpPr>
            <a:spLocks noGrp="1"/>
          </p:cNvSpPr>
          <p:nvPr>
            <p:ph idx="1"/>
          </p:nvPr>
        </p:nvSpPr>
        <p:spPr/>
        <p:txBody>
          <a:bodyPr>
            <a:normAutofit fontScale="85000" lnSpcReduction="10000"/>
          </a:bodyPr>
          <a:lstStyle/>
          <a:p>
            <a:r>
              <a:rPr lang="en-US" dirty="0"/>
              <a:t>Hospitality in a broad sense refers to welcoming, respecting and appreciating individuals especially visitors, guests and strangers. </a:t>
            </a:r>
          </a:p>
          <a:p>
            <a:r>
              <a:rPr lang="en-US" dirty="0"/>
              <a:t>Hospitality is important both to the organization and the customer</a:t>
            </a:r>
          </a:p>
          <a:p>
            <a:r>
              <a:rPr lang="en-US" dirty="0"/>
              <a:t>To the customer, hospitality promotes customer experience; it promotes customer satisfaction and also makes customers to be secure.</a:t>
            </a:r>
          </a:p>
          <a:p>
            <a:r>
              <a:rPr lang="en-US" dirty="0"/>
              <a:t>To the organization, hospitality promotes the general image, increases sales, adds value to products and services and increases the profit margin</a:t>
            </a:r>
          </a:p>
          <a:p>
            <a:endParaRPr lang="en-US" dirty="0"/>
          </a:p>
        </p:txBody>
      </p:sp>
    </p:spTree>
    <p:extLst>
      <p:ext uri="{BB962C8B-B14F-4D97-AF65-F5344CB8AC3E}">
        <p14:creationId xmlns:p14="http://schemas.microsoft.com/office/powerpoint/2010/main" val="2381018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b="1" dirty="0"/>
              <a:t>How hotels meet/exceed guest </a:t>
            </a:r>
            <a:br>
              <a:rPr lang="en-US" b="1" dirty="0"/>
            </a:br>
            <a:r>
              <a:rPr lang="en-US" b="1" dirty="0"/>
              <a:t>expectations</a:t>
            </a:r>
            <a:br>
              <a:rPr lang="en-US" b="1" dirty="0"/>
            </a:br>
            <a:endParaRPr lang="en-US" b="1" dirty="0"/>
          </a:p>
        </p:txBody>
      </p:sp>
      <p:sp>
        <p:nvSpPr>
          <p:cNvPr id="3" name="Content Placeholder 2"/>
          <p:cNvSpPr>
            <a:spLocks noGrp="1"/>
          </p:cNvSpPr>
          <p:nvPr>
            <p:ph idx="1"/>
          </p:nvPr>
        </p:nvSpPr>
        <p:spPr/>
        <p:txBody>
          <a:bodyPr>
            <a:normAutofit fontScale="92500" lnSpcReduction="10000"/>
          </a:bodyPr>
          <a:lstStyle/>
          <a:p>
            <a:r>
              <a:rPr lang="en-US" dirty="0"/>
              <a:t>To meet and surpass the expectations of customers, first hotels ensure that they have perfect knowledge on the target market. </a:t>
            </a:r>
          </a:p>
          <a:p>
            <a:r>
              <a:rPr lang="en-US" dirty="0"/>
              <a:t>After knowing customers’ expectations, they then  think about ways to exceed them </a:t>
            </a:r>
          </a:p>
          <a:p>
            <a:r>
              <a:rPr lang="en-US" dirty="0"/>
              <a:t>This can be either by providing better services or reducing the price of whatever is on demand.</a:t>
            </a:r>
          </a:p>
          <a:p>
            <a:r>
              <a:rPr lang="en-US" dirty="0"/>
              <a:t>They also meet and exceed customer’s expectations by having a variety of products and services.</a:t>
            </a:r>
          </a:p>
          <a:p>
            <a:endParaRPr lang="en-US" dirty="0"/>
          </a:p>
        </p:txBody>
      </p:sp>
    </p:spTree>
    <p:extLst>
      <p:ext uri="{BB962C8B-B14F-4D97-AF65-F5344CB8AC3E}">
        <p14:creationId xmlns:p14="http://schemas.microsoft.com/office/powerpoint/2010/main" val="209869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normAutofit fontScale="85000" lnSpcReduction="10000"/>
          </a:bodyPr>
          <a:lstStyle/>
          <a:p>
            <a:pPr marL="0" indent="0">
              <a:buNone/>
            </a:pPr>
            <a:r>
              <a:rPr lang="en-US" dirty="0"/>
              <a:t>Hospitality plays an important role in the general performance of any business in the hotel industry</a:t>
            </a:r>
          </a:p>
          <a:p>
            <a:pPr marL="0" indent="0">
              <a:buNone/>
            </a:pPr>
            <a:r>
              <a:rPr lang="en-US" dirty="0"/>
              <a:t>One of the reasons why </a:t>
            </a:r>
            <a:r>
              <a:rPr lang="en-US" dirty="0" err="1"/>
              <a:t>Bulgari</a:t>
            </a:r>
            <a:r>
              <a:rPr lang="en-US" dirty="0"/>
              <a:t> have remained to be one</a:t>
            </a:r>
            <a:r>
              <a:rPr lang="en-US" baseline="0" dirty="0"/>
              <a:t> of the best brands of JW is because of their level of hospitality. </a:t>
            </a:r>
          </a:p>
          <a:p>
            <a:pPr marL="0" indent="0">
              <a:buNone/>
            </a:pPr>
            <a:r>
              <a:rPr lang="en-US" baseline="0" dirty="0"/>
              <a:t>The best services they offer to customers has improved their brand name and the profit margin</a:t>
            </a:r>
          </a:p>
          <a:p>
            <a:pPr marL="0" indent="0">
              <a:buNone/>
            </a:pPr>
            <a:r>
              <a:rPr lang="en-US" baseline="0" dirty="0"/>
              <a:t>Guest service ensures that guests are received well and given the most enjoyable experiences by the hotel</a:t>
            </a:r>
          </a:p>
          <a:p>
            <a:pPr marL="0" indent="0">
              <a:buNone/>
            </a:pPr>
            <a:r>
              <a:rPr lang="en-US" baseline="0" dirty="0"/>
              <a:t>Good guest services and hospitality  improves the brand image thus promoting its competitive edge</a:t>
            </a:r>
            <a:endParaRPr lang="en-US" dirty="0"/>
          </a:p>
        </p:txBody>
      </p:sp>
    </p:spTree>
    <p:extLst>
      <p:ext uri="{BB962C8B-B14F-4D97-AF65-F5344CB8AC3E}">
        <p14:creationId xmlns:p14="http://schemas.microsoft.com/office/powerpoint/2010/main" val="1814337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fontScale="85000" lnSpcReduction="20000"/>
          </a:bodyPr>
          <a:lstStyle/>
          <a:p>
            <a:r>
              <a:rPr lang="en-US" dirty="0" err="1"/>
              <a:t>Villena-Alarcón</a:t>
            </a:r>
            <a:r>
              <a:rPr lang="en-US" dirty="0"/>
              <a:t>, E., 2022. SOCIAL NETWORKS AS A COMMUNICATION TOOL IN FASHION-BRANDED HOTELS: BULGARI HOTELS &amp; RESORTS AS A CASE STUDY. </a:t>
            </a:r>
            <a:r>
              <a:rPr lang="en-US" i="1" dirty="0"/>
              <a:t>Journal of Tourism and Heritage Research</a:t>
            </a:r>
            <a:r>
              <a:rPr lang="en-US" dirty="0"/>
              <a:t>, </a:t>
            </a:r>
            <a:r>
              <a:rPr lang="en-US" i="1" dirty="0"/>
              <a:t>5</a:t>
            </a:r>
            <a:r>
              <a:rPr lang="en-US" dirty="0"/>
              <a:t>(2), pp.95-105.</a:t>
            </a:r>
          </a:p>
          <a:p>
            <a:r>
              <a:rPr lang="en-US" dirty="0" err="1"/>
              <a:t>Dzhandzhugazova</a:t>
            </a:r>
            <a:r>
              <a:rPr lang="en-US" dirty="0"/>
              <a:t>, E.A., </a:t>
            </a:r>
            <a:r>
              <a:rPr lang="en-US" dirty="0" err="1"/>
              <a:t>Blinova</a:t>
            </a:r>
            <a:r>
              <a:rPr lang="en-US" dirty="0"/>
              <a:t>, E.A., </a:t>
            </a:r>
            <a:r>
              <a:rPr lang="en-US" dirty="0" err="1"/>
              <a:t>Orlova</a:t>
            </a:r>
            <a:r>
              <a:rPr lang="en-US" dirty="0"/>
              <a:t>, L.N. and </a:t>
            </a:r>
            <a:r>
              <a:rPr lang="en-US" dirty="0" err="1"/>
              <a:t>Romanova</a:t>
            </a:r>
            <a:r>
              <a:rPr lang="en-US" dirty="0"/>
              <a:t>, M.M., 2016. Innovations in hospitality industry. </a:t>
            </a:r>
            <a:r>
              <a:rPr lang="en-US" i="1" dirty="0"/>
              <a:t>International Journal of Environmental and Science Education</a:t>
            </a:r>
            <a:r>
              <a:rPr lang="en-US" dirty="0"/>
              <a:t>, </a:t>
            </a:r>
            <a:r>
              <a:rPr lang="en-US" i="1" dirty="0"/>
              <a:t>11</a:t>
            </a:r>
            <a:r>
              <a:rPr lang="en-US" dirty="0"/>
              <a:t>(17), pp.10387-10400.</a:t>
            </a:r>
          </a:p>
          <a:p>
            <a:r>
              <a:rPr lang="en-US" dirty="0" err="1"/>
              <a:t>Dallabona</a:t>
            </a:r>
            <a:r>
              <a:rPr lang="en-US" dirty="0"/>
              <a:t>, A., 2017. The challenges of luxury fashion flagship hotels: The case of </a:t>
            </a:r>
            <a:r>
              <a:rPr lang="en-US" dirty="0" err="1"/>
              <a:t>Maison</a:t>
            </a:r>
            <a:r>
              <a:rPr lang="en-US" dirty="0"/>
              <a:t> </a:t>
            </a:r>
            <a:r>
              <a:rPr lang="en-US" dirty="0" err="1"/>
              <a:t>Moschino</a:t>
            </a:r>
            <a:r>
              <a:rPr lang="en-US" dirty="0"/>
              <a:t>. </a:t>
            </a:r>
            <a:r>
              <a:rPr lang="en-US" i="1" dirty="0"/>
              <a:t>Critical Studies in Fashion &amp; Beauty</a:t>
            </a:r>
            <a:r>
              <a:rPr lang="en-US" dirty="0"/>
              <a:t>, </a:t>
            </a:r>
            <a:r>
              <a:rPr lang="en-US" i="1" dirty="0"/>
              <a:t>8</a:t>
            </a:r>
            <a:r>
              <a:rPr lang="en-US" dirty="0"/>
              <a:t>(2), pp.219-237.</a:t>
            </a:r>
          </a:p>
          <a:p>
            <a:endParaRPr lang="en-US" dirty="0"/>
          </a:p>
        </p:txBody>
      </p:sp>
    </p:spTree>
    <p:extLst>
      <p:ext uri="{BB962C8B-B14F-4D97-AF65-F5344CB8AC3E}">
        <p14:creationId xmlns:p14="http://schemas.microsoft.com/office/powerpoint/2010/main" val="3419909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TotalTime>
  <Words>2898</Words>
  <Application>Microsoft Office PowerPoint</Application>
  <PresentationFormat>On-screen Show (4:3)</PresentationFormat>
  <Paragraphs>117</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Wingdings</vt:lpstr>
      <vt:lpstr>Office Theme</vt:lpstr>
      <vt:lpstr>JW MARRIOT COMPANY</vt:lpstr>
      <vt:lpstr>Introduction</vt:lpstr>
      <vt:lpstr>Main Consumers</vt:lpstr>
      <vt:lpstr>Main Consumers</vt:lpstr>
      <vt:lpstr>The nature and scope of the guest services and facilities </vt:lpstr>
      <vt:lpstr>Services and Facilities</vt:lpstr>
      <vt:lpstr>The Role of the guest services and facilities </vt:lpstr>
      <vt:lpstr>Guest services</vt:lpstr>
      <vt:lpstr>Need for Guest Services</vt:lpstr>
      <vt:lpstr>The importance of hospitality </vt:lpstr>
      <vt:lpstr> How hotels meet/exceed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JW MARRIOT COMPANY</dc:title>
  <dc:creator>User</dc:creator>
  <cp:lastModifiedBy>cosmin lautaru</cp:lastModifiedBy>
  <cp:revision>15</cp:revision>
  <dcterms:created xsi:type="dcterms:W3CDTF">2023-02-08T22:41:26Z</dcterms:created>
  <dcterms:modified xsi:type="dcterms:W3CDTF">2023-02-09T19:57:28Z</dcterms:modified>
</cp:coreProperties>
</file>