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E4F7BF-4E14-47D7-A368-17AA9B4754E6}" v="1" dt="2022-08-01T13:40:47.265"/>
    <p1510:client id="{F82B1171-6261-29E5-DC11-CF543B846B62}" v="44" dt="2022-08-01T13:05:31.910"/>
    <p1510:client id="{F999E9DB-DCEC-4DFB-8DB5-A782BFFCAAB7}" v="809" dt="2022-07-31T19:51:07.9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77" d="100"/>
          <a:sy n="77" d="100"/>
        </p:scale>
        <p:origin x="80" y="4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D1B07-AC9B-4992-BE64-57C61522F634}" type="datetimeFigureOut">
              <a:rPr lang="en-GB" smtClean="0"/>
              <a:t>12/08/2022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68E5D5-B938-4D90-902C-74917169D168}" type="slidenum">
              <a:rPr lang="en-GB" smtClean="0"/>
              <a:t>‹#›</a:t>
            </a:fld>
            <a:endParaRPr lang="en-GB"/>
          </a:p>
        </p:txBody>
      </p:sp>
    </p:spTree>
    <p:extLst>
      <p:ext uri="{BB962C8B-B14F-4D97-AF65-F5344CB8AC3E}">
        <p14:creationId xmlns:p14="http://schemas.microsoft.com/office/powerpoint/2010/main" val="1067148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form of emotion abuse that frequently goes unnoticed and unreported is childhood emotional neglect . Due to the lack of awareness of this type of child abuse and the  lack of awareness of the warning indicators. Being  emotionally ignored can be a terrible thing. A child’s physical issues may also be  impacted by this early trauma.</a:t>
            </a:r>
          </a:p>
        </p:txBody>
      </p:sp>
      <p:sp>
        <p:nvSpPr>
          <p:cNvPr id="4" name="Slide Number Placeholder 3"/>
          <p:cNvSpPr>
            <a:spLocks noGrp="1"/>
          </p:cNvSpPr>
          <p:nvPr>
            <p:ph type="sldNum" sz="quarter" idx="5"/>
          </p:nvPr>
        </p:nvSpPr>
        <p:spPr/>
        <p:txBody>
          <a:bodyPr/>
          <a:lstStyle/>
          <a:p>
            <a:fld id="{EC68E5D5-B938-4D90-902C-74917169D168}" type="slidenum">
              <a:rPr lang="en-GB" smtClean="0"/>
              <a:t>2</a:t>
            </a:fld>
            <a:endParaRPr lang="en-GB"/>
          </a:p>
        </p:txBody>
      </p:sp>
    </p:spTree>
    <p:extLst>
      <p:ext uri="{BB962C8B-B14F-4D97-AF65-F5344CB8AC3E}">
        <p14:creationId xmlns:p14="http://schemas.microsoft.com/office/powerpoint/2010/main" val="4223058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Above is  the method  used. Some keywords are shown as well as database, inclusion and exclusion criteria.</a:t>
            </a:r>
          </a:p>
        </p:txBody>
      </p:sp>
      <p:sp>
        <p:nvSpPr>
          <p:cNvPr id="4" name="Slide Number Placeholder 3"/>
          <p:cNvSpPr>
            <a:spLocks noGrp="1"/>
          </p:cNvSpPr>
          <p:nvPr>
            <p:ph type="sldNum" sz="quarter" idx="5"/>
          </p:nvPr>
        </p:nvSpPr>
        <p:spPr/>
        <p:txBody>
          <a:bodyPr/>
          <a:lstStyle/>
          <a:p>
            <a:fld id="{EC68E5D5-B938-4D90-902C-74917169D168}" type="slidenum">
              <a:rPr lang="en-GB" smtClean="0"/>
              <a:t>3</a:t>
            </a:fld>
            <a:endParaRPr lang="en-GB"/>
          </a:p>
        </p:txBody>
      </p:sp>
    </p:spTree>
    <p:extLst>
      <p:ext uri="{BB962C8B-B14F-4D97-AF65-F5344CB8AC3E}">
        <p14:creationId xmlns:p14="http://schemas.microsoft.com/office/powerpoint/2010/main" val="701567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has been shown how the table can be used to summarise the findings of multiple authors.</a:t>
            </a:r>
          </a:p>
        </p:txBody>
      </p:sp>
      <p:sp>
        <p:nvSpPr>
          <p:cNvPr id="4" name="Slide Number Placeholder 3"/>
          <p:cNvSpPr>
            <a:spLocks noGrp="1"/>
          </p:cNvSpPr>
          <p:nvPr>
            <p:ph type="sldNum" sz="quarter" idx="5"/>
          </p:nvPr>
        </p:nvSpPr>
        <p:spPr/>
        <p:txBody>
          <a:bodyPr/>
          <a:lstStyle/>
          <a:p>
            <a:fld id="{EC68E5D5-B938-4D90-902C-74917169D168}" type="slidenum">
              <a:rPr lang="en-GB" smtClean="0"/>
              <a:t>4</a:t>
            </a:fld>
            <a:endParaRPr lang="en-GB"/>
          </a:p>
        </p:txBody>
      </p:sp>
    </p:spTree>
    <p:extLst>
      <p:ext uri="{BB962C8B-B14F-4D97-AF65-F5344CB8AC3E}">
        <p14:creationId xmlns:p14="http://schemas.microsoft.com/office/powerpoint/2010/main" val="4096474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68E5D5-B938-4D90-902C-74917169D168}" type="slidenum">
              <a:rPr lang="en-GB" smtClean="0"/>
              <a:t>5</a:t>
            </a:fld>
            <a:endParaRPr lang="en-GB"/>
          </a:p>
        </p:txBody>
      </p:sp>
    </p:spTree>
    <p:extLst>
      <p:ext uri="{BB962C8B-B14F-4D97-AF65-F5344CB8AC3E}">
        <p14:creationId xmlns:p14="http://schemas.microsoft.com/office/powerpoint/2010/main" val="1112917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mental and executive skills, stress response systems, and brain structures of early children are all negatively impacted by chronic, severe neglect, according to studies. When left unchecked, these disturbances can cause a variety of problems, including academic struggles, social adjustment issues, psychological distress, and even medical illness.</a:t>
            </a:r>
          </a:p>
        </p:txBody>
      </p:sp>
      <p:sp>
        <p:nvSpPr>
          <p:cNvPr id="4" name="Slide Number Placeholder 3"/>
          <p:cNvSpPr>
            <a:spLocks noGrp="1"/>
          </p:cNvSpPr>
          <p:nvPr>
            <p:ph type="sldNum" sz="quarter" idx="5"/>
          </p:nvPr>
        </p:nvSpPr>
        <p:spPr/>
        <p:txBody>
          <a:bodyPr/>
          <a:lstStyle/>
          <a:p>
            <a:fld id="{EC68E5D5-B938-4D90-902C-74917169D168}" type="slidenum">
              <a:rPr lang="en-GB" smtClean="0"/>
              <a:t>6</a:t>
            </a:fld>
            <a:endParaRPr lang="en-GB"/>
          </a:p>
        </p:txBody>
      </p:sp>
    </p:spTree>
    <p:extLst>
      <p:ext uri="{BB962C8B-B14F-4D97-AF65-F5344CB8AC3E}">
        <p14:creationId xmlns:p14="http://schemas.microsoft.com/office/powerpoint/2010/main" val="1498818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5664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33728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60605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7269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12/08/2022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73463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12/08/2022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19050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69299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38596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08189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19076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589822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66880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06051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1237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96438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1163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12/08/2022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1636688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524001"/>
            <a:ext cx="9144000" cy="1544320"/>
          </a:xfrm>
        </p:spPr>
        <p:txBody>
          <a:bodyPr/>
          <a:lstStyle/>
          <a:p>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Module: Introduction to Research </a:t>
            </a:r>
            <a:b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(BMHP5005)</a:t>
            </a:r>
            <a:b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Assessment 2: Viva Voce</a:t>
            </a:r>
            <a:endParaRPr lang="en-GB" sz="2000" b="1" dirty="0">
              <a:latin typeface="Arial Nova"/>
              <a:cs typeface="Calibri Light"/>
            </a:endParaRPr>
          </a:p>
        </p:txBody>
      </p:sp>
      <p:sp>
        <p:nvSpPr>
          <p:cNvPr id="3" name="Subtitle 2"/>
          <p:cNvSpPr>
            <a:spLocks noGrp="1"/>
          </p:cNvSpPr>
          <p:nvPr>
            <p:ph type="subTitle" idx="1"/>
          </p:nvPr>
        </p:nvSpPr>
        <p:spPr>
          <a:xfrm>
            <a:off x="1524000" y="3291840"/>
            <a:ext cx="9144000" cy="2824480"/>
          </a:xfrm>
        </p:spPr>
        <p:txBody>
          <a:bodyPr>
            <a:normAutofit fontScale="2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8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Name: Audrey Asantewaa  Boansi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8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algn="l">
              <a:defRPr/>
            </a:pPr>
            <a:r>
              <a:rPr kumimoji="0" lang="en-GB" sz="8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Number: 2018137</a:t>
            </a:r>
          </a:p>
          <a:p>
            <a:pPr algn="l">
              <a:defRPr/>
            </a:pPr>
            <a:endParaRPr kumimoji="0" lang="en-GB" sz="8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algn="l">
              <a:defRPr/>
            </a:pPr>
            <a:r>
              <a:rPr lang="en-GB" sz="8000" b="1" dirty="0">
                <a:latin typeface="Arial" panose="020B0604020202020204" pitchFamily="34" charset="0"/>
                <a:cs typeface="Arial" panose="020B0604020202020204" pitchFamily="34" charset="0"/>
              </a:rPr>
              <a:t>Assignment Title: The Impact of Childhood </a:t>
            </a:r>
          </a:p>
          <a:p>
            <a:pPr algn="l">
              <a:defRPr/>
            </a:pPr>
            <a:r>
              <a:rPr lang="en-GB" sz="8000" b="1" dirty="0">
                <a:latin typeface="Arial" panose="020B0604020202020204" pitchFamily="34" charset="0"/>
                <a:cs typeface="Arial" panose="020B0604020202020204" pitchFamily="34" charset="0"/>
              </a:rPr>
              <a:t>Emotional Negligence On Psychological Maltreatment among 1-3 Years Old Children in the UK</a:t>
            </a:r>
          </a:p>
          <a:p>
            <a:pPr algn="l">
              <a:defRPr/>
            </a:pPr>
            <a:r>
              <a:rPr lang="en-GB" sz="8000" b="1" dirty="0">
                <a:latin typeface="Arial" panose="020B0604020202020204" pitchFamily="34" charset="0"/>
                <a:cs typeface="Arial" panose="020B0604020202020204" pitchFamily="34" charset="0"/>
              </a:rPr>
              <a:t> </a:t>
            </a:r>
          </a:p>
          <a:p>
            <a:pPr algn="l">
              <a:defRPr/>
            </a:pPr>
            <a:r>
              <a:rPr lang="en-GB" sz="8000" b="1" dirty="0">
                <a:latin typeface="Arial" panose="020B0604020202020204" pitchFamily="34" charset="0"/>
                <a:cs typeface="Arial" panose="020B0604020202020204" pitchFamily="34" charset="0"/>
              </a:rPr>
              <a:t>Lecturer Name : </a:t>
            </a:r>
            <a:r>
              <a:rPr lang="en-GB" sz="8000" b="1" dirty="0" err="1">
                <a:latin typeface="Arial" panose="020B0604020202020204" pitchFamily="34" charset="0"/>
                <a:cs typeface="Arial" panose="020B0604020202020204" pitchFamily="34" charset="0"/>
              </a:rPr>
              <a:t>Dr.</a:t>
            </a:r>
            <a:r>
              <a:rPr lang="en-GB" sz="8000" b="1" dirty="0">
                <a:latin typeface="Arial" panose="020B0604020202020204" pitchFamily="34" charset="0"/>
                <a:cs typeface="Arial" panose="020B0604020202020204" pitchFamily="34" charset="0"/>
              </a:rPr>
              <a:t> Laila Surani </a:t>
            </a:r>
          </a:p>
          <a:p>
            <a:pPr algn="l">
              <a:defRPr/>
            </a:pPr>
            <a:r>
              <a:rPr lang="en-GB" sz="8000" b="1" dirty="0">
                <a:latin typeface="Arial" panose="020B0604020202020204" pitchFamily="34" charset="0"/>
                <a:cs typeface="Arial" panose="020B0604020202020204" pitchFamily="34" charset="0"/>
              </a:rPr>
              <a:t>BSc Health and Social Care</a:t>
            </a:r>
          </a:p>
          <a:p>
            <a:endParaRPr lang="en-GB" dirty="0"/>
          </a:p>
        </p:txBody>
      </p:sp>
      <p:pic>
        <p:nvPicPr>
          <p:cNvPr id="4" name="Picture 3" descr="Discover University of Wales Trinity Saint David">
            <a:extLst>
              <a:ext uri="{FF2B5EF4-FFF2-40B4-BE49-F238E27FC236}">
                <a16:creationId xmlns:a16="http://schemas.microsoft.com/office/drawing/2014/main" id="{E002D148-BC76-5229-FCC5-22C4E8E64172}"/>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990104" y="462282"/>
            <a:ext cx="1913584" cy="918298"/>
          </a:xfrm>
          <a:prstGeom prst="rect">
            <a:avLst/>
          </a:prstGeom>
          <a:noFill/>
          <a:ln>
            <a:no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D79B6-B812-9FDE-35D0-6D4F1B6905DA}"/>
              </a:ext>
            </a:extLst>
          </p:cNvPr>
          <p:cNvSpPr>
            <a:spLocks noGrp="1"/>
          </p:cNvSpPr>
          <p:nvPr>
            <p:ph type="title"/>
          </p:nvPr>
        </p:nvSpPr>
        <p:spPr>
          <a:xfrm>
            <a:off x="215045" y="333294"/>
            <a:ext cx="11018520" cy="1434415"/>
          </a:xfrm>
        </p:spPr>
        <p:txBody>
          <a:bodyPr anchor="b">
            <a:normAutofit/>
          </a:bodyPr>
          <a:lstStyle/>
          <a:p>
            <a:r>
              <a:rPr lang="en-GB" sz="2000" b="1" dirty="0">
                <a:latin typeface="Arial" panose="020B0604020202020204" pitchFamily="34" charset="0"/>
                <a:cs typeface="Arial" panose="020B0604020202020204" pitchFamily="34" charset="0"/>
              </a:rPr>
              <a:t>Introduction</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48AEA2-8C71-061A-96B2-E7D051846A06}"/>
              </a:ext>
            </a:extLst>
          </p:cNvPr>
          <p:cNvSpPr>
            <a:spLocks noGrp="1"/>
          </p:cNvSpPr>
          <p:nvPr>
            <p:ph idx="1"/>
          </p:nvPr>
        </p:nvSpPr>
        <p:spPr>
          <a:xfrm>
            <a:off x="4905956" y="2071316"/>
            <a:ext cx="6713552" cy="4114800"/>
          </a:xfrm>
        </p:spPr>
        <p:txBody>
          <a:bodyPr vert="horz" lIns="91440" tIns="45720" rIns="91440" bIns="45720" rtlCol="0" anchor="t">
            <a:noAutofit/>
          </a:bodyPr>
          <a:lstStyle/>
          <a:p>
            <a:r>
              <a:rPr lang="en-GB" sz="2000" dirty="0">
                <a:latin typeface="Arial" panose="020B0604020202020204" pitchFamily="34" charset="0"/>
                <a:cs typeface="Arial" panose="020B0604020202020204" pitchFamily="34" charset="0"/>
              </a:rPr>
              <a:t>Childhood Emotional Negligence is the denial of a child’s requirements. A child might go unfed, unclean or even without access to proper housing , clothes, attention or medical care. </a:t>
            </a:r>
          </a:p>
          <a:p>
            <a:r>
              <a:rPr lang="en-GB" sz="2000" b="1" dirty="0">
                <a:latin typeface="Arial" panose="020B0604020202020204" pitchFamily="34" charset="0"/>
                <a:cs typeface="Arial" panose="020B0604020202020204" pitchFamily="34" charset="0"/>
              </a:rPr>
              <a:t>AIM: </a:t>
            </a:r>
            <a:r>
              <a:rPr lang="en-GB" sz="2000" dirty="0">
                <a:latin typeface="Arial" panose="020B0604020202020204" pitchFamily="34" charset="0"/>
                <a:cs typeface="Arial" panose="020B0604020202020204" pitchFamily="34" charset="0"/>
              </a:rPr>
              <a:t>The aim of the research is to analyse the ‘’The Impact of Childhood Emotional Negligence among 1-3 Years Old in the UK</a:t>
            </a:r>
          </a:p>
          <a:p>
            <a:pPr marL="0" indent="0">
              <a:buNone/>
            </a:pP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OBJECTIVE: </a:t>
            </a:r>
            <a:r>
              <a:rPr lang="en-GB" sz="2000" dirty="0">
                <a:latin typeface="Arial" panose="020B0604020202020204" pitchFamily="34" charset="0"/>
                <a:cs typeface="Arial" panose="020B0604020202020204" pitchFamily="34" charset="0"/>
              </a:rPr>
              <a:t>A secondary literature review will be used to emphasis the long-term consequences  of psychological maltreatment.</a:t>
            </a:r>
            <a:endParaRPr lang="en-GB" sz="2000" b="1" dirty="0">
              <a:latin typeface="Arial" panose="020B0604020202020204" pitchFamily="34" charset="0"/>
              <a:cs typeface="Arial" panose="020B0604020202020204" pitchFamily="34" charset="0"/>
            </a:endParaRPr>
          </a:p>
        </p:txBody>
      </p:sp>
      <p:pic>
        <p:nvPicPr>
          <p:cNvPr id="4" name="Picture 4" descr="Text&#10;&#10;Description automatically generated">
            <a:extLst>
              <a:ext uri="{FF2B5EF4-FFF2-40B4-BE49-F238E27FC236}">
                <a16:creationId xmlns:a16="http://schemas.microsoft.com/office/drawing/2014/main" id="{287D8E18-AAEB-8420-00D8-727F15FACB42}"/>
              </a:ext>
            </a:extLst>
          </p:cNvPr>
          <p:cNvPicPr>
            <a:picLocks noChangeAspect="1"/>
          </p:cNvPicPr>
          <p:nvPr/>
        </p:nvPicPr>
        <p:blipFill rotWithShape="1">
          <a:blip r:embed="rId3"/>
          <a:srcRect r="-2" b="766"/>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Tree>
    <p:extLst>
      <p:ext uri="{BB962C8B-B14F-4D97-AF65-F5344CB8AC3E}">
        <p14:creationId xmlns:p14="http://schemas.microsoft.com/office/powerpoint/2010/main" val="62324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DC823-F0A7-067C-5534-9BF9D5F824A7}"/>
              </a:ext>
            </a:extLst>
          </p:cNvPr>
          <p:cNvSpPr>
            <a:spLocks noGrp="1"/>
          </p:cNvSpPr>
          <p:nvPr>
            <p:ph type="title"/>
          </p:nvPr>
        </p:nvSpPr>
        <p:spPr>
          <a:xfrm>
            <a:off x="649910" y="500062"/>
            <a:ext cx="10515600" cy="1325563"/>
          </a:xfrm>
        </p:spPr>
        <p:txBody>
          <a:bodyPr>
            <a:normAutofit/>
          </a:bodyPr>
          <a:lstStyle/>
          <a:p>
            <a:r>
              <a:rPr lang="en-GB" sz="2000"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86683C45-978D-CBD6-EFE3-1A20C1A35AD6}"/>
              </a:ext>
            </a:extLst>
          </p:cNvPr>
          <p:cNvSpPr>
            <a:spLocks noGrp="1"/>
          </p:cNvSpPr>
          <p:nvPr>
            <p:ph idx="1"/>
          </p:nvPr>
        </p:nvSpPr>
        <p:spPr>
          <a:xfrm>
            <a:off x="1025105" y="1825625"/>
            <a:ext cx="10328695" cy="5027073"/>
          </a:xfrm>
        </p:spPr>
        <p:txBody>
          <a:bodyPr vert="horz" lIns="91440" tIns="45720" rIns="91440" bIns="45720" rtlCol="0" anchor="t">
            <a:noAutofit/>
          </a:bodyPr>
          <a:lstStyle/>
          <a:p>
            <a:pPr marL="0" indent="0">
              <a:buNone/>
            </a:pPr>
            <a:endParaRPr lang="en-GB" sz="2000" dirty="0">
              <a:latin typeface="Arial Nova"/>
              <a:cs typeface="Calibri"/>
            </a:endParaRPr>
          </a:p>
          <a:p>
            <a:r>
              <a:rPr lang="en-GB" sz="2000" dirty="0">
                <a:latin typeface="Arial Nova"/>
                <a:cs typeface="Calibri"/>
              </a:rPr>
              <a:t>The qualitative data collection method has been utilised in this research.</a:t>
            </a:r>
          </a:p>
          <a:p>
            <a:r>
              <a:rPr lang="en-GB" sz="2000" b="1" dirty="0">
                <a:latin typeface="Arial Nova"/>
                <a:cs typeface="Calibri"/>
              </a:rPr>
              <a:t>Keywords: </a:t>
            </a:r>
            <a:r>
              <a:rPr lang="en-GB" sz="2000" dirty="0">
                <a:latin typeface="Arial Nova"/>
                <a:cs typeface="Calibri"/>
              </a:rPr>
              <a:t>Neglect, trauma, emotional, sense of self, trust, domestic abuse on child’s cognitive development</a:t>
            </a:r>
            <a:endParaRPr lang="en-GB" sz="2000" b="1" dirty="0">
              <a:latin typeface="Arial Nova"/>
              <a:cs typeface="Calibri"/>
            </a:endParaRPr>
          </a:p>
          <a:p>
            <a:r>
              <a:rPr lang="en-GB" sz="2000" b="1" dirty="0">
                <a:latin typeface="Arial Nova"/>
                <a:cs typeface="Calibri"/>
              </a:rPr>
              <a:t>Database: </a:t>
            </a:r>
            <a:r>
              <a:rPr lang="en-GB" sz="2000" dirty="0">
                <a:latin typeface="Arial Nova"/>
                <a:cs typeface="Calibri"/>
              </a:rPr>
              <a:t>Google scholar, online journals and books</a:t>
            </a:r>
          </a:p>
          <a:p>
            <a:pPr marL="0" indent="0">
              <a:buNone/>
            </a:pPr>
            <a:r>
              <a:rPr lang="en-GB" sz="2000" b="1" dirty="0">
                <a:latin typeface="Arial Nova"/>
                <a:cs typeface="Calibri"/>
              </a:rPr>
              <a:t>Inclusion: </a:t>
            </a:r>
            <a:r>
              <a:rPr lang="en-GB" sz="2000" dirty="0">
                <a:latin typeface="Arial Nova"/>
                <a:cs typeface="Calibri"/>
              </a:rPr>
              <a:t>Papers chosen for publication 2018 and Books chosen from the 2016 year</a:t>
            </a:r>
            <a:endParaRPr lang="en-GB" sz="2000" b="1" dirty="0">
              <a:latin typeface="Arial Nova"/>
              <a:cs typeface="Calibri"/>
            </a:endParaRPr>
          </a:p>
          <a:p>
            <a:pPr marL="0" indent="0">
              <a:buNone/>
            </a:pPr>
            <a:endParaRPr lang="en-GB" sz="2000" b="1" dirty="0">
              <a:latin typeface="Arial Nova"/>
              <a:cs typeface="Calibri"/>
            </a:endParaRPr>
          </a:p>
          <a:p>
            <a:pPr marL="0" indent="0">
              <a:buNone/>
            </a:pPr>
            <a:r>
              <a:rPr lang="en-GB" sz="2000" b="1" dirty="0">
                <a:latin typeface="Arial Nova"/>
                <a:cs typeface="Calibri"/>
              </a:rPr>
              <a:t>Exclusion: </a:t>
            </a:r>
            <a:r>
              <a:rPr lang="en-GB" sz="2000" dirty="0">
                <a:latin typeface="Arial Nova"/>
                <a:cs typeface="Calibri"/>
              </a:rPr>
              <a:t>No adult were included, No gender</a:t>
            </a:r>
            <a:endParaRPr lang="en-GB" sz="2000" b="1" dirty="0">
              <a:latin typeface="Arial Nova"/>
              <a:cs typeface="Calibri"/>
            </a:endParaRPr>
          </a:p>
          <a:p>
            <a:pPr marL="0" indent="0">
              <a:buNone/>
            </a:pPr>
            <a:endParaRPr lang="en-GB" sz="2000" dirty="0">
              <a:latin typeface="Arial Nova"/>
              <a:cs typeface="Calibri"/>
            </a:endParaRPr>
          </a:p>
          <a:p>
            <a:endParaRPr lang="en-GB" dirty="0">
              <a:cs typeface="Calibri"/>
            </a:endParaRPr>
          </a:p>
        </p:txBody>
      </p:sp>
    </p:spTree>
    <p:extLst>
      <p:ext uri="{BB962C8B-B14F-4D97-AF65-F5344CB8AC3E}">
        <p14:creationId xmlns:p14="http://schemas.microsoft.com/office/powerpoint/2010/main" val="458742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E7C0A-E476-5A1A-5F90-E86A16F30F74}"/>
              </a:ext>
            </a:extLst>
          </p:cNvPr>
          <p:cNvSpPr>
            <a:spLocks noGrp="1"/>
          </p:cNvSpPr>
          <p:nvPr>
            <p:ph type="title"/>
          </p:nvPr>
        </p:nvSpPr>
        <p:spPr/>
        <p:txBody>
          <a:bodyPr/>
          <a:lstStyle/>
          <a:p>
            <a:r>
              <a:rPr lang="en-GB" b="1" dirty="0">
                <a:cs typeface="Calibri Light"/>
              </a:rPr>
              <a:t>Literature Review</a:t>
            </a:r>
            <a:endParaRPr lang="en-GB" b="1" dirty="0"/>
          </a:p>
        </p:txBody>
      </p:sp>
      <p:graphicFrame>
        <p:nvGraphicFramePr>
          <p:cNvPr id="5" name="Content Placeholder 4">
            <a:extLst>
              <a:ext uri="{FF2B5EF4-FFF2-40B4-BE49-F238E27FC236}">
                <a16:creationId xmlns:a16="http://schemas.microsoft.com/office/drawing/2014/main" id="{107319C9-786B-CA6B-4463-55056D6A585D}"/>
              </a:ext>
            </a:extLst>
          </p:cNvPr>
          <p:cNvGraphicFramePr>
            <a:graphicFrameLocks noGrp="1"/>
          </p:cNvGraphicFramePr>
          <p:nvPr>
            <p:ph idx="1"/>
            <p:extLst>
              <p:ext uri="{D42A27DB-BD31-4B8C-83A1-F6EECF244321}">
                <p14:modId xmlns:p14="http://schemas.microsoft.com/office/powerpoint/2010/main" val="3594199801"/>
              </p:ext>
            </p:extLst>
          </p:nvPr>
        </p:nvGraphicFramePr>
        <p:xfrm>
          <a:off x="1036320" y="-5871960"/>
          <a:ext cx="10451870" cy="15677383"/>
        </p:xfrm>
        <a:graphic>
          <a:graphicData uri="http://schemas.openxmlformats.org/drawingml/2006/table">
            <a:tbl>
              <a:tblPr firstRow="1" firstCol="1" bandRow="1">
                <a:tableStyleId>{5C22544A-7EE6-4342-B048-85BDC9FD1C3A}</a:tableStyleId>
              </a:tblPr>
              <a:tblGrid>
                <a:gridCol w="451643">
                  <a:extLst>
                    <a:ext uri="{9D8B030D-6E8A-4147-A177-3AD203B41FA5}">
                      <a16:colId xmlns:a16="http://schemas.microsoft.com/office/drawing/2014/main" val="2692045066"/>
                    </a:ext>
                  </a:extLst>
                </a:gridCol>
                <a:gridCol w="2120375">
                  <a:extLst>
                    <a:ext uri="{9D8B030D-6E8A-4147-A177-3AD203B41FA5}">
                      <a16:colId xmlns:a16="http://schemas.microsoft.com/office/drawing/2014/main" val="737591938"/>
                    </a:ext>
                  </a:extLst>
                </a:gridCol>
                <a:gridCol w="2030372">
                  <a:extLst>
                    <a:ext uri="{9D8B030D-6E8A-4147-A177-3AD203B41FA5}">
                      <a16:colId xmlns:a16="http://schemas.microsoft.com/office/drawing/2014/main" val="2068462785"/>
                    </a:ext>
                  </a:extLst>
                </a:gridCol>
                <a:gridCol w="2227408">
                  <a:extLst>
                    <a:ext uri="{9D8B030D-6E8A-4147-A177-3AD203B41FA5}">
                      <a16:colId xmlns:a16="http://schemas.microsoft.com/office/drawing/2014/main" val="715379073"/>
                    </a:ext>
                  </a:extLst>
                </a:gridCol>
                <a:gridCol w="3622072">
                  <a:extLst>
                    <a:ext uri="{9D8B030D-6E8A-4147-A177-3AD203B41FA5}">
                      <a16:colId xmlns:a16="http://schemas.microsoft.com/office/drawing/2014/main" val="1465922722"/>
                    </a:ext>
                  </a:extLst>
                </a:gridCol>
              </a:tblGrid>
              <a:tr h="1318931">
                <a:tc>
                  <a:txBody>
                    <a:bodyPr/>
                    <a:lstStyle/>
                    <a:p>
                      <a:endParaRPr lang="en-GB" dirty="0">
                        <a:effectLst/>
                      </a:endParaRPr>
                    </a:p>
                  </a:txBody>
                  <a:tcPr marL="0" marR="0" marT="0" marB="0"/>
                </a:tc>
                <a:tc>
                  <a:txBody>
                    <a:bodyPr/>
                    <a:lstStyle/>
                    <a:p>
                      <a:r>
                        <a:rPr lang="en-GB" dirty="0">
                          <a:effectLst/>
                        </a:rPr>
                        <a:t>Author(s), title, and year of publication</a:t>
                      </a:r>
                    </a:p>
                  </a:txBody>
                  <a:tcPr marL="68580" marR="68580" marT="6350" marB="0"/>
                </a:tc>
                <a:tc>
                  <a:txBody>
                    <a:bodyPr/>
                    <a:lstStyle/>
                    <a:p>
                      <a:r>
                        <a:rPr lang="en-GB" dirty="0">
                          <a:effectLst/>
                        </a:rPr>
                        <a:t>Aim of study</a:t>
                      </a:r>
                    </a:p>
                  </a:txBody>
                  <a:tcPr marL="68580" marR="68580" marT="6350" marB="0"/>
                </a:tc>
                <a:tc>
                  <a:txBody>
                    <a:bodyPr/>
                    <a:lstStyle/>
                    <a:p>
                      <a:r>
                        <a:rPr lang="en-GB" dirty="0">
                          <a:effectLst/>
                        </a:rPr>
                        <a:t>Methods, Sample size and characteristics</a:t>
                      </a:r>
                    </a:p>
                  </a:txBody>
                  <a:tcPr marL="68580" marR="68580" marT="6350" marB="0"/>
                </a:tc>
                <a:tc>
                  <a:txBody>
                    <a:bodyPr/>
                    <a:lstStyle/>
                    <a:p>
                      <a:r>
                        <a:rPr lang="en-GB" dirty="0">
                          <a:effectLst/>
                        </a:rPr>
                        <a:t>Summary of main findings</a:t>
                      </a:r>
                    </a:p>
                    <a:p>
                      <a:endParaRPr lang="en-GB" dirty="0">
                        <a:effectLst/>
                      </a:endParaRPr>
                    </a:p>
                  </a:txBody>
                  <a:tcPr marL="68580" marR="68580" marT="6350" marB="0"/>
                </a:tc>
                <a:extLst>
                  <a:ext uri="{0D108BD9-81ED-4DB2-BD59-A6C34878D82A}">
                    <a16:rowId xmlns:a16="http://schemas.microsoft.com/office/drawing/2014/main" val="853652435"/>
                  </a:ext>
                </a:extLst>
              </a:tr>
              <a:tr h="5145959">
                <a:tc>
                  <a:txBody>
                    <a:bodyPr/>
                    <a:lstStyle/>
                    <a:p>
                      <a:pPr algn="ctr"/>
                      <a:r>
                        <a:rPr lang="en-GB" dirty="0">
                          <a:effectLst/>
                        </a:rPr>
                        <a:t>1</a:t>
                      </a:r>
                    </a:p>
                  </a:txBody>
                  <a:tcPr marL="0" marR="0" marT="0" marB="0"/>
                </a:tc>
                <a:tc>
                  <a:txBody>
                    <a:bodyPr/>
                    <a:lstStyle/>
                    <a:p>
                      <a:r>
                        <a:rPr lang="en-GB" dirty="0">
                          <a:effectLst/>
                        </a:rPr>
                        <a:t>Glickman, E A., Choi, K.W., Lussier, A.A., Smith , B J. and Dunn, E. C., (2021). </a:t>
                      </a:r>
                      <a:r>
                        <a:rPr lang="en-GB" dirty="0" err="1">
                          <a:effectLst/>
                        </a:rPr>
                        <a:t>Title:Childhood</a:t>
                      </a:r>
                      <a:r>
                        <a:rPr lang="en-GB" dirty="0">
                          <a:effectLst/>
                        </a:rPr>
                        <a:t> neglect and adolescent depression: assessing the protective role of peer social support in a longitudinal birth cohort. Frontiers in Psychiatry , p. 1182.</a:t>
                      </a:r>
                    </a:p>
                  </a:txBody>
                  <a:tcPr marL="68580" marR="68580" marT="6350" marB="0"/>
                </a:tc>
                <a:tc>
                  <a:txBody>
                    <a:bodyPr/>
                    <a:lstStyle/>
                    <a:p>
                      <a:r>
                        <a:rPr lang="en-GB" dirty="0">
                          <a:effectLst/>
                        </a:rPr>
                        <a:t>Adversity in childhood has been linked to an increased chance of developing a range of mental health issues including depression.</a:t>
                      </a:r>
                    </a:p>
                  </a:txBody>
                  <a:tcPr marL="68580" marR="68580" marT="6350" marB="0"/>
                </a:tc>
                <a:tc>
                  <a:txBody>
                    <a:bodyPr/>
                    <a:lstStyle/>
                    <a:p>
                      <a:r>
                        <a:rPr lang="en-GB" dirty="0">
                          <a:effectLst/>
                        </a:rPr>
                        <a:t>Method used is Quantitative method and sample size 10 </a:t>
                      </a:r>
                    </a:p>
                  </a:txBody>
                  <a:tcPr marL="68580" marR="68580" marT="6350" marB="0"/>
                </a:tc>
                <a:tc>
                  <a:txBody>
                    <a:bodyPr/>
                    <a:lstStyle/>
                    <a:p>
                      <a:r>
                        <a:rPr lang="en-GB" dirty="0">
                          <a:effectLst/>
                        </a:rPr>
                        <a:t>At the age of 17, increasing depression symptoms were linked </a:t>
                      </a:r>
                      <a:r>
                        <a:rPr lang="en-GB" dirty="0" err="1">
                          <a:effectLst/>
                        </a:rPr>
                        <a:t>yto</a:t>
                      </a:r>
                      <a:r>
                        <a:rPr lang="en-GB" dirty="0">
                          <a:effectLst/>
                        </a:rPr>
                        <a:t> higher degrees of emotional neglect. There was no significant relationship between emotional neglect and peer social support in this study.</a:t>
                      </a:r>
                    </a:p>
                  </a:txBody>
                  <a:tcPr marL="68580" marR="68580" marT="6350" marB="0"/>
                </a:tc>
                <a:extLst>
                  <a:ext uri="{0D108BD9-81ED-4DB2-BD59-A6C34878D82A}">
                    <a16:rowId xmlns:a16="http://schemas.microsoft.com/office/drawing/2014/main" val="699316242"/>
                  </a:ext>
                </a:extLst>
              </a:tr>
              <a:tr h="2576696">
                <a:tc>
                  <a:txBody>
                    <a:bodyPr/>
                    <a:lstStyle/>
                    <a:p>
                      <a:pPr algn="ctr"/>
                      <a:r>
                        <a:rPr lang="en-GB" dirty="0">
                          <a:effectLst/>
                        </a:rPr>
                        <a:t>2</a:t>
                      </a:r>
                    </a:p>
                  </a:txBody>
                  <a:tcPr marL="0" marR="0" marT="0" marB="0"/>
                </a:tc>
                <a:tc>
                  <a:txBody>
                    <a:bodyPr/>
                    <a:lstStyle/>
                    <a:p>
                      <a:r>
                        <a:rPr lang="en-GB" dirty="0">
                          <a:effectLst/>
                        </a:rPr>
                        <a:t>Edreda Tuwangye (2020).</a:t>
                      </a:r>
                    </a:p>
                    <a:p>
                      <a:r>
                        <a:rPr lang="en-GB" dirty="0">
                          <a:effectLst/>
                        </a:rPr>
                        <a:t>Title: Parents construction of emotional abuse and neglect of children aged birth to six years </a:t>
                      </a:r>
                    </a:p>
                  </a:txBody>
                  <a:tcPr marL="68580" marR="68580" marT="6350" marB="0"/>
                </a:tc>
                <a:tc>
                  <a:txBody>
                    <a:bodyPr/>
                    <a:lstStyle/>
                    <a:p>
                      <a:r>
                        <a:rPr lang="en-GB" dirty="0">
                          <a:effectLst/>
                        </a:rPr>
                        <a:t>This research is significant for it’s effort to evaluate child abuse and neglect from the perspective of both parents and children.</a:t>
                      </a:r>
                    </a:p>
                  </a:txBody>
                  <a:tcPr marL="68580" marR="68580" marT="6350" marB="0"/>
                </a:tc>
                <a:tc>
                  <a:txBody>
                    <a:bodyPr/>
                    <a:lstStyle/>
                    <a:p>
                      <a:r>
                        <a:rPr lang="en-GB" dirty="0">
                          <a:effectLst/>
                        </a:rPr>
                        <a:t>Data from a variety of sources allowed for the creation of a triangulation method. </a:t>
                      </a:r>
                    </a:p>
                  </a:txBody>
                  <a:tcPr marL="68580" marR="68580" marT="6350" marB="0"/>
                </a:tc>
                <a:tc>
                  <a:txBody>
                    <a:bodyPr/>
                    <a:lstStyle/>
                    <a:p>
                      <a:r>
                        <a:rPr lang="en-GB" dirty="0">
                          <a:effectLst/>
                        </a:rPr>
                        <a:t>The results are, among rural styles of parenting , they are strongly fixed in the cultures heritage of child upbringing.</a:t>
                      </a:r>
                    </a:p>
                  </a:txBody>
                  <a:tcPr marL="68580" marR="68580" marT="6350" marB="0"/>
                </a:tc>
                <a:extLst>
                  <a:ext uri="{0D108BD9-81ED-4DB2-BD59-A6C34878D82A}">
                    <a16:rowId xmlns:a16="http://schemas.microsoft.com/office/drawing/2014/main" val="2538865937"/>
                  </a:ext>
                </a:extLst>
              </a:tr>
              <a:tr h="659466">
                <a:tc>
                  <a:txBody>
                    <a:bodyPr/>
                    <a:lstStyle/>
                    <a:p>
                      <a:pPr algn="ctr"/>
                      <a:r>
                        <a:rPr lang="en-GB" dirty="0">
                          <a:effectLst/>
                        </a:rPr>
                        <a:t>3</a:t>
                      </a:r>
                    </a:p>
                  </a:txBody>
                  <a:tcPr marL="0" marR="0" marT="0" marB="0"/>
                </a:tc>
                <a:tc>
                  <a:txBody>
                    <a:bodyPr/>
                    <a:lstStyle/>
                    <a:p>
                      <a:r>
                        <a:rPr lang="en-GB" dirty="0">
                          <a:effectLst/>
                        </a:rPr>
                        <a:t>Zhoa, J, Peng, X, Chao, X, and Xiang, 2019.</a:t>
                      </a:r>
                    </a:p>
                    <a:p>
                      <a:r>
                        <a:rPr lang="en-GB" dirty="0">
                          <a:effectLst/>
                        </a:rPr>
                        <a:t>Title: Childhood maltreatment influences mental symptoms: the mediating roles of emotional intelligence and social support. Frontiers in psychiatry, 10, p.415.</a:t>
                      </a:r>
                    </a:p>
                  </a:txBody>
                  <a:tcPr marL="68580" marR="68580" marT="6350" marB="0"/>
                </a:tc>
                <a:tc>
                  <a:txBody>
                    <a:bodyPr/>
                    <a:lstStyle/>
                    <a:p>
                      <a:r>
                        <a:rPr lang="en-GB" dirty="0">
                          <a:effectLst/>
                        </a:rPr>
                        <a:t>The research attempts to establish a theoretical framework for reducing the consequences.</a:t>
                      </a:r>
                    </a:p>
                  </a:txBody>
                  <a:tcPr marL="68580" marR="68580" marT="6350" marB="0"/>
                </a:tc>
                <a:tc>
                  <a:txBody>
                    <a:bodyPr/>
                    <a:lstStyle/>
                    <a:p>
                      <a:r>
                        <a:rPr lang="en-GB" dirty="0">
                          <a:effectLst/>
                        </a:rPr>
                        <a:t>The study randomly selected 811 people  using cluster sampling and element sampling methods.</a:t>
                      </a:r>
                    </a:p>
                  </a:txBody>
                  <a:tcPr marL="68580" marR="68580" marT="6350" marB="0"/>
                </a:tc>
                <a:tc>
                  <a:txBody>
                    <a:bodyPr/>
                    <a:lstStyle/>
                    <a:p>
                      <a:r>
                        <a:rPr lang="en-GB" dirty="0">
                          <a:effectLst/>
                        </a:rPr>
                        <a:t>Emotional intelligence and social support were examined as potential mediators in the link between childhood abuse and mental health problems .</a:t>
                      </a:r>
                    </a:p>
                  </a:txBody>
                  <a:tcPr marL="68580" marR="68580" marT="6350" marB="0"/>
                </a:tc>
                <a:extLst>
                  <a:ext uri="{0D108BD9-81ED-4DB2-BD59-A6C34878D82A}">
                    <a16:rowId xmlns:a16="http://schemas.microsoft.com/office/drawing/2014/main" val="1657039626"/>
                  </a:ext>
                </a:extLst>
              </a:tr>
              <a:tr h="659466">
                <a:tc>
                  <a:txBody>
                    <a:bodyPr/>
                    <a:lstStyle/>
                    <a:p>
                      <a:pPr algn="ctr"/>
                      <a:r>
                        <a:rPr lang="en-GB" dirty="0">
                          <a:effectLst/>
                        </a:rPr>
                        <a:t>4</a:t>
                      </a:r>
                    </a:p>
                  </a:txBody>
                  <a:tcPr marL="0" marR="0" marT="0" marB="0"/>
                </a:tc>
                <a:tc>
                  <a:txBody>
                    <a:bodyPr/>
                    <a:lstStyle/>
                    <a:p>
                      <a:r>
                        <a:rPr lang="en-GB" dirty="0">
                          <a:effectLst/>
                        </a:rPr>
                        <a:t>Sii Jing Chan , Yeo Kee Jiar (2020)</a:t>
                      </a:r>
                    </a:p>
                    <a:p>
                      <a:r>
                        <a:rPr lang="en-GB" dirty="0">
                          <a:effectLst/>
                        </a:rPr>
                        <a:t>Title: Relationship between emotional neglect of parents and children.</a:t>
                      </a:r>
                    </a:p>
                  </a:txBody>
                  <a:tcPr marL="68580" marR="68580" marT="6350" marB="0"/>
                </a:tc>
                <a:tc>
                  <a:txBody>
                    <a:bodyPr/>
                    <a:lstStyle/>
                    <a:p>
                      <a:r>
                        <a:rPr lang="en-GB" dirty="0">
                          <a:effectLst/>
                        </a:rPr>
                        <a:t>The study’s aim was to look at the impact of parental emotional neglect.</a:t>
                      </a:r>
                    </a:p>
                  </a:txBody>
                  <a:tcPr marL="68580" marR="68580" marT="6350" marB="0"/>
                </a:tc>
                <a:tc>
                  <a:txBody>
                    <a:bodyPr/>
                    <a:lstStyle/>
                    <a:p>
                      <a:r>
                        <a:rPr lang="en-GB" dirty="0">
                          <a:effectLst/>
                        </a:rPr>
                        <a:t>The method used for this cluster sampling approach.</a:t>
                      </a:r>
                    </a:p>
                  </a:txBody>
                  <a:tcPr marL="68580" marR="68580" marT="6350" marB="0"/>
                </a:tc>
                <a:tc>
                  <a:txBody>
                    <a:bodyPr/>
                    <a:lstStyle/>
                    <a:p>
                      <a:r>
                        <a:rPr lang="en-GB" dirty="0">
                          <a:effectLst/>
                        </a:rPr>
                        <a:t>After a thorough of the data , it was discovered that the children had suffered from a minor case parental emotional neglect.</a:t>
                      </a:r>
                    </a:p>
                  </a:txBody>
                  <a:tcPr marL="68580" marR="68580" marT="6350" marB="0"/>
                </a:tc>
                <a:extLst>
                  <a:ext uri="{0D108BD9-81ED-4DB2-BD59-A6C34878D82A}">
                    <a16:rowId xmlns:a16="http://schemas.microsoft.com/office/drawing/2014/main" val="2304280301"/>
                  </a:ext>
                </a:extLst>
              </a:tr>
              <a:tr h="862377">
                <a:tc>
                  <a:txBody>
                    <a:bodyPr/>
                    <a:lstStyle/>
                    <a:p>
                      <a:pPr algn="ctr"/>
                      <a:r>
                        <a:rPr lang="en-GB" dirty="0">
                          <a:effectLst/>
                        </a:rPr>
                        <a:t>5</a:t>
                      </a:r>
                    </a:p>
                  </a:txBody>
                  <a:tcPr marL="0" marR="0" marT="0" marB="0"/>
                </a:tc>
                <a:tc>
                  <a:txBody>
                    <a:bodyPr/>
                    <a:lstStyle/>
                    <a:p>
                      <a:endParaRPr lang="en-GB" dirty="0">
                        <a:effectLst/>
                      </a:endParaRPr>
                    </a:p>
                  </a:txBody>
                  <a:tcPr marL="68580" marR="68580" marT="6350" marB="0"/>
                </a:tc>
                <a:tc>
                  <a:txBody>
                    <a:bodyPr/>
                    <a:lstStyle/>
                    <a:p>
                      <a:endParaRPr lang="en-GB" dirty="0">
                        <a:effectLst/>
                      </a:endParaRPr>
                    </a:p>
                  </a:txBody>
                  <a:tcPr marL="68580" marR="68580" marT="6350" marB="0"/>
                </a:tc>
                <a:tc>
                  <a:txBody>
                    <a:bodyPr/>
                    <a:lstStyle/>
                    <a:p>
                      <a:endParaRPr lang="en-GB" dirty="0">
                        <a:effectLst/>
                      </a:endParaRPr>
                    </a:p>
                  </a:txBody>
                  <a:tcPr marL="68580" marR="68580" marT="6350" marB="0"/>
                </a:tc>
                <a:tc>
                  <a:txBody>
                    <a:bodyPr/>
                    <a:lstStyle/>
                    <a:p>
                      <a:endParaRPr lang="en-GB" dirty="0">
                        <a:effectLst/>
                      </a:endParaRPr>
                    </a:p>
                  </a:txBody>
                  <a:tcPr marL="68580" marR="68580" marT="6350" marB="0"/>
                </a:tc>
                <a:extLst>
                  <a:ext uri="{0D108BD9-81ED-4DB2-BD59-A6C34878D82A}">
                    <a16:rowId xmlns:a16="http://schemas.microsoft.com/office/drawing/2014/main" val="481790889"/>
                  </a:ext>
                </a:extLst>
              </a:tr>
            </a:tbl>
          </a:graphicData>
        </a:graphic>
      </p:graphicFrame>
      <p:sp>
        <p:nvSpPr>
          <p:cNvPr id="6" name="TextBox 5">
            <a:extLst>
              <a:ext uri="{FF2B5EF4-FFF2-40B4-BE49-F238E27FC236}">
                <a16:creationId xmlns:a16="http://schemas.microsoft.com/office/drawing/2014/main" id="{29285F0D-16BF-9833-FC26-1760514D645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786284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D4063-1D9A-B545-A5BF-231D962D9A0A}"/>
              </a:ext>
            </a:extLst>
          </p:cNvPr>
          <p:cNvSpPr>
            <a:spLocks noGrp="1"/>
          </p:cNvSpPr>
          <p:nvPr>
            <p:ph type="title"/>
          </p:nvPr>
        </p:nvSpPr>
        <p:spPr>
          <a:xfrm>
            <a:off x="572493" y="238539"/>
            <a:ext cx="11047013" cy="1434415"/>
          </a:xfrm>
        </p:spPr>
        <p:txBody>
          <a:bodyPr anchor="b">
            <a:normAutofit/>
          </a:bodyPr>
          <a:lstStyle/>
          <a:p>
            <a:r>
              <a:rPr lang="en-GB" sz="2000" b="1" dirty="0">
                <a:latin typeface="Arial" panose="020B0604020202020204" pitchFamily="34" charset="0"/>
                <a:cs typeface="Arial" panose="020B0604020202020204" pitchFamily="34" charset="0"/>
              </a:rPr>
              <a:t>Results</a:t>
            </a:r>
          </a:p>
        </p:txBody>
      </p:sp>
      <p:sp>
        <p:nvSpPr>
          <p:cNvPr id="3" name="Content Placeholder 2">
            <a:extLst>
              <a:ext uri="{FF2B5EF4-FFF2-40B4-BE49-F238E27FC236}">
                <a16:creationId xmlns:a16="http://schemas.microsoft.com/office/drawing/2014/main" id="{55197D9C-B3AD-4F23-58CF-E38C748B8CD6}"/>
              </a:ext>
            </a:extLst>
          </p:cNvPr>
          <p:cNvSpPr>
            <a:spLocks noGrp="1"/>
          </p:cNvSpPr>
          <p:nvPr>
            <p:ph idx="1"/>
          </p:nvPr>
        </p:nvSpPr>
        <p:spPr>
          <a:xfrm>
            <a:off x="4905954" y="2071316"/>
            <a:ext cx="6713552" cy="4114800"/>
          </a:xfrm>
        </p:spPr>
        <p:txBody>
          <a:bodyPr vert="horz" lIns="91440" tIns="45720" rIns="91440" bIns="45720" rtlCol="0" anchor="t">
            <a:normAutofit fontScale="25000" lnSpcReduction="20000"/>
          </a:bodyPr>
          <a:lstStyle/>
          <a:p>
            <a:r>
              <a:rPr lang="en-GB" sz="8000" b="1" dirty="0">
                <a:latin typeface="Arial Nova"/>
                <a:cs typeface="Calibri"/>
              </a:rPr>
              <a:t>Low self esteem</a:t>
            </a:r>
            <a:r>
              <a:rPr lang="en-GB" sz="8000" dirty="0">
                <a:latin typeface="Arial Nova"/>
                <a:cs typeface="Calibri"/>
              </a:rPr>
              <a:t>: Feeling worthless, unwanted or unsuitable.</a:t>
            </a:r>
            <a:endParaRPr lang="en-US" sz="8000" dirty="0"/>
          </a:p>
          <a:p>
            <a:r>
              <a:rPr lang="en-GB" sz="8000" dirty="0">
                <a:latin typeface="Arial Nova"/>
                <a:cs typeface="Calibri"/>
              </a:rPr>
              <a:t>As a result of this, their weakness may go unnoticed, increasing their sensitivity to injury (</a:t>
            </a:r>
            <a:r>
              <a:rPr lang="en-GB" sz="8000" dirty="0" err="1">
                <a:latin typeface="Arial Nova"/>
                <a:cs typeface="Calibri"/>
              </a:rPr>
              <a:t>Eg.</a:t>
            </a:r>
            <a:r>
              <a:rPr lang="en-GB" sz="8000" dirty="0">
                <a:latin typeface="Arial Nova"/>
                <a:cs typeface="Calibri"/>
              </a:rPr>
              <a:t>  Drug abuse, disappearing from family or school).</a:t>
            </a:r>
          </a:p>
          <a:p>
            <a:r>
              <a:rPr lang="en-GB" sz="8000" b="1" dirty="0">
                <a:latin typeface="Arial Nova"/>
                <a:cs typeface="Calibri"/>
              </a:rPr>
              <a:t>Learning disorder:</a:t>
            </a:r>
          </a:p>
          <a:p>
            <a:r>
              <a:rPr lang="en-GB" sz="8000" dirty="0">
                <a:latin typeface="Arial Nova"/>
                <a:cs typeface="Calibri"/>
              </a:rPr>
              <a:t>Children who have been neglected or abused face a number of long-term  consequences such as poor mental health, risky conduct, and low academic achievement.</a:t>
            </a:r>
          </a:p>
          <a:p>
            <a:r>
              <a:rPr lang="en-GB" sz="8000" b="1" dirty="0">
                <a:latin typeface="Arial Nova"/>
                <a:cs typeface="Calibri"/>
              </a:rPr>
              <a:t>THEMES: </a:t>
            </a:r>
          </a:p>
          <a:p>
            <a:r>
              <a:rPr lang="en-GB" sz="8000" dirty="0">
                <a:latin typeface="Arial Nova"/>
                <a:cs typeface="Calibri"/>
              </a:rPr>
              <a:t> Living in poverty</a:t>
            </a:r>
          </a:p>
          <a:p>
            <a:r>
              <a:rPr lang="en-GB" sz="8000" dirty="0">
                <a:latin typeface="Arial Nova"/>
                <a:cs typeface="Calibri"/>
              </a:rPr>
              <a:t>Domestic abuse</a:t>
            </a:r>
          </a:p>
          <a:p>
            <a:r>
              <a:rPr lang="en-GB" sz="8000" dirty="0">
                <a:latin typeface="Arial Nova"/>
                <a:cs typeface="Calibri"/>
              </a:rPr>
              <a:t>Lack of support</a:t>
            </a:r>
          </a:p>
          <a:p>
            <a:pPr marL="0" indent="0">
              <a:buNone/>
            </a:pPr>
            <a:endParaRPr lang="en-GB" sz="2200" dirty="0">
              <a:latin typeface="Arial Nova"/>
              <a:cs typeface="Calibri"/>
            </a:endParaRPr>
          </a:p>
          <a:p>
            <a:endParaRPr lang="en-GB" sz="2200" dirty="0">
              <a:latin typeface="Arial Nova"/>
              <a:cs typeface="Calibri"/>
            </a:endParaRPr>
          </a:p>
        </p:txBody>
      </p:sp>
      <p:pic>
        <p:nvPicPr>
          <p:cNvPr id="4" name="Picture 4" descr="Diagram&#10;&#10;Description automatically generated">
            <a:extLst>
              <a:ext uri="{FF2B5EF4-FFF2-40B4-BE49-F238E27FC236}">
                <a16:creationId xmlns:a16="http://schemas.microsoft.com/office/drawing/2014/main" id="{30D17FAF-3A09-A56D-87D6-D8BA63BF35F7}"/>
              </a:ext>
            </a:extLst>
          </p:cNvPr>
          <p:cNvPicPr>
            <a:picLocks noChangeAspect="1"/>
          </p:cNvPicPr>
          <p:nvPr/>
        </p:nvPicPr>
        <p:blipFill rotWithShape="1">
          <a:blip r:embed="rId3"/>
          <a:srcRect r="30717" b="-3"/>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Tree>
    <p:extLst>
      <p:ext uri="{BB962C8B-B14F-4D97-AF65-F5344CB8AC3E}">
        <p14:creationId xmlns:p14="http://schemas.microsoft.com/office/powerpoint/2010/main" val="3412571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8F1B6-28C8-7338-38BE-D4ED7C437E91}"/>
              </a:ext>
            </a:extLst>
          </p:cNvPr>
          <p:cNvSpPr>
            <a:spLocks noGrp="1"/>
          </p:cNvSpPr>
          <p:nvPr>
            <p:ph type="title"/>
          </p:nvPr>
        </p:nvSpPr>
        <p:spPr>
          <a:xfrm>
            <a:off x="803564" y="381751"/>
            <a:ext cx="10515600" cy="1325563"/>
          </a:xfrm>
        </p:spPr>
        <p:txBody>
          <a:bodyPr/>
          <a:lstStyle/>
          <a:p>
            <a:r>
              <a:rPr lang="en-GB" sz="2000" b="1" dirty="0">
                <a:latin typeface="Arial" panose="020B0604020202020204" pitchFamily="34" charset="0"/>
                <a:cs typeface="Arial" panose="020B0604020202020204" pitchFamily="34" charset="0"/>
              </a:rPr>
              <a:t>Discussion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66A94CE-EB37-D8D4-AFB9-5AAA78DCB9FA}"/>
              </a:ext>
            </a:extLst>
          </p:cNvPr>
          <p:cNvSpPr>
            <a:spLocks noGrp="1"/>
          </p:cNvSpPr>
          <p:nvPr>
            <p:ph idx="1"/>
          </p:nvPr>
        </p:nvSpPr>
        <p:spPr/>
        <p:txBody>
          <a:bodyPr vert="horz" lIns="91440" tIns="45720" rIns="91440" bIns="45720" rtlCol="0" anchor="t">
            <a:normAutofit/>
          </a:bodyPr>
          <a:lstStyle/>
          <a:p>
            <a:r>
              <a:rPr lang="en-GB" sz="2000" dirty="0">
                <a:latin typeface="Arial" panose="020B0604020202020204" pitchFamily="34" charset="0"/>
                <a:cs typeface="Arial" panose="020B0604020202020204" pitchFamily="34" charset="0"/>
              </a:rPr>
              <a:t>As usual , it is important to remember that these statistics do not indicate an actual connection between negligent parenting and negative outcomes.</a:t>
            </a:r>
          </a:p>
          <a:p>
            <a:pPr marL="342900" indent="-342900"/>
            <a:r>
              <a:rPr lang="en-GB" sz="2000" dirty="0">
                <a:latin typeface="Arial" panose="020B0604020202020204" pitchFamily="34" charset="0"/>
                <a:cs typeface="Arial" panose="020B0604020202020204" pitchFamily="34" charset="0"/>
              </a:rPr>
              <a:t>Youth who have had a tough time making the leap from childhood to adulthood may benefit the most from t advice in particular.</a:t>
            </a:r>
          </a:p>
          <a:p>
            <a:pPr marL="342900" indent="-342900"/>
            <a:r>
              <a:rPr lang="en-GB" sz="2000" dirty="0">
                <a:latin typeface="Arial" panose="020B0604020202020204" pitchFamily="34" charset="0"/>
                <a:cs typeface="Arial" panose="020B0604020202020204" pitchFamily="34" charset="0"/>
              </a:rPr>
              <a:t>Those who have been abused or neglected as a kid or teenager are more likely to have greater difficulties as adults.</a:t>
            </a:r>
          </a:p>
        </p:txBody>
      </p:sp>
    </p:spTree>
    <p:extLst>
      <p:ext uri="{BB962C8B-B14F-4D97-AF65-F5344CB8AC3E}">
        <p14:creationId xmlns:p14="http://schemas.microsoft.com/office/powerpoint/2010/main" val="3358499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8C893-6AFC-07F6-7411-E94B38C750A0}"/>
              </a:ext>
            </a:extLst>
          </p:cNvPr>
          <p:cNvSpPr>
            <a:spLocks noGrp="1"/>
          </p:cNvSpPr>
          <p:nvPr>
            <p:ph type="title"/>
          </p:nvPr>
        </p:nvSpPr>
        <p:spPr/>
        <p:txBody>
          <a:bodyPr>
            <a:normAutofit/>
          </a:bodyPr>
          <a:lstStyle/>
          <a:p>
            <a:r>
              <a:rPr lang="en-GB" sz="20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39CF885-4E5E-804B-2CCA-2797F6382C61}"/>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Children who have been abused or neglected seem gloomy in studies, despite the fact that there is no consensus on how common maltreatment is.</a:t>
            </a:r>
          </a:p>
          <a:p>
            <a:r>
              <a:rPr lang="en-GB" sz="2000" dirty="0">
                <a:latin typeface="Arial" panose="020B0604020202020204" pitchFamily="34" charset="0"/>
                <a:cs typeface="Arial" panose="020B0604020202020204" pitchFamily="34" charset="0"/>
              </a:rPr>
              <a:t>Instead of focusing on the academic  performance of ‘’at risk’’ children, researchers opted to look at their resilience and toughness as a whole.</a:t>
            </a:r>
          </a:p>
          <a:p>
            <a:r>
              <a:rPr lang="en-GB" sz="2000" dirty="0">
                <a:latin typeface="Arial" panose="020B0604020202020204" pitchFamily="34" charset="0"/>
                <a:cs typeface="Arial" panose="020B0604020202020204" pitchFamily="34" charset="0"/>
              </a:rPr>
              <a:t>Neglected or physically abused children are more likely to suffer social and emotional effects later in life.</a:t>
            </a:r>
          </a:p>
        </p:txBody>
      </p:sp>
    </p:spTree>
    <p:extLst>
      <p:ext uri="{BB962C8B-B14F-4D97-AF65-F5344CB8AC3E}">
        <p14:creationId xmlns:p14="http://schemas.microsoft.com/office/powerpoint/2010/main" val="2259879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B2016-2364-1C78-63AB-7E327765084C}"/>
              </a:ext>
            </a:extLst>
          </p:cNvPr>
          <p:cNvSpPr>
            <a:spLocks noGrp="1"/>
          </p:cNvSpPr>
          <p:nvPr>
            <p:ph type="title"/>
          </p:nvPr>
        </p:nvSpPr>
        <p:spPr/>
        <p:txBody>
          <a:bodyPr>
            <a:normAutofit/>
          </a:bodyPr>
          <a:lstStyle/>
          <a:p>
            <a:r>
              <a:rPr lang="en-GB" sz="20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0BAC8CC6-C796-BB53-E720-A21D01936133}"/>
              </a:ext>
            </a:extLst>
          </p:cNvPr>
          <p:cNvSpPr>
            <a:spLocks noGrp="1"/>
          </p:cNvSpPr>
          <p:nvPr>
            <p:ph idx="1"/>
          </p:nvPr>
        </p:nvSpPr>
        <p:spPr/>
        <p:txBody>
          <a:bodyPr>
            <a:normAutofit fontScale="25000" lnSpcReduction="20000"/>
          </a:bodyPr>
          <a:lstStyle/>
          <a:p>
            <a:r>
              <a:rPr lang="en-GB" sz="8000" dirty="0">
                <a:latin typeface="Arial" panose="020B0604020202020204" pitchFamily="34" charset="0"/>
                <a:cs typeface="Arial" panose="020B0604020202020204" pitchFamily="34" charset="0"/>
              </a:rPr>
              <a:t>Cash, P., Isaksson, O., Maier, A and Summers 2022. Sampling in design research.</a:t>
            </a:r>
          </a:p>
          <a:p>
            <a:r>
              <a:rPr lang="en-GB" sz="8000" dirty="0">
                <a:latin typeface="Arial" panose="020B0604020202020204" pitchFamily="34" charset="0"/>
                <a:cs typeface="Arial" panose="020B0604020202020204" pitchFamily="34" charset="0"/>
              </a:rPr>
              <a:t>Gentles, S.J., Charles, C., Nicholas, D.B., Ploeg, J. and Mckibbon,  K.A 2016. Reviewing the Research Methods Literature: Principles and Strategies Illustrated by a systematic Overview of Sampling in Qualitative Research. Systematic Reviews, [online] Available at https//www.ncbi.nim.nih.gov/articles. (Accessed 29 July 2022).</a:t>
            </a:r>
          </a:p>
          <a:p>
            <a:r>
              <a:rPr lang="en-GB" sz="8000" dirty="0">
                <a:latin typeface="Arial" panose="020B0604020202020204" pitchFamily="34" charset="0"/>
                <a:cs typeface="Arial" panose="020B0604020202020204" pitchFamily="34" charset="0"/>
              </a:rPr>
              <a:t>Kircaburun ,K., Jonason , P., Griffiths, M.D., Aslanargun, E., Emirtekin,E., Tosuntas, S.B. and Billieux, J., 2021. Childhood emotional abuse and cyberbullying perpetration: the role of dark personality traits. Journal of interpersonal; violence, 36(21-22), pp.NP11877.</a:t>
            </a:r>
          </a:p>
          <a:p>
            <a:r>
              <a:rPr lang="en-GB" sz="8000" dirty="0">
                <a:latin typeface="Arial" panose="020B0604020202020204" pitchFamily="34" charset="0"/>
                <a:cs typeface="Arial" panose="020B0604020202020204" pitchFamily="34" charset="0"/>
              </a:rPr>
              <a:t>Kwan, C.K. and Kwok, S.Y.,2021). The impact of childhood emotional abuse: the Mediating Role of Emotional Intelligence. Applied Research in Quality of Life, 16(6), pp.2387-2401.</a:t>
            </a:r>
          </a:p>
          <a:p>
            <a:r>
              <a:rPr lang="en-GB" sz="8000" dirty="0">
                <a:latin typeface="Arial" panose="020B0604020202020204" pitchFamily="34" charset="0"/>
                <a:cs typeface="Arial" panose="020B0604020202020204" pitchFamily="34" charset="0"/>
              </a:rPr>
              <a:t>Mehta, D., Kelly, A.B., Laurens, K.R., Haslam, D., Williams, K.E., Walsh, K., Baker, P.R., Carter, H.E., Khawaja, N.G., Zelenko O. and Mathews, B., 2021. Child maltreatment and long-term physical and mental health outcomes: an exploration of determinants and implications</a:t>
            </a:r>
          </a:p>
          <a:p>
            <a:pPr marL="0" indent="0">
              <a:buNone/>
            </a:pPr>
            <a:r>
              <a:rPr lang="en-GB" sz="8000" dirty="0">
                <a:latin typeface="Arial" panose="020B0604020202020204" pitchFamily="34" charset="0"/>
                <a:cs typeface="Arial" panose="020B0604020202020204" pitchFamily="34" charset="0"/>
              </a:rPr>
              <a:t> for prevention. Child Psychiatry and Human Development, pp1-15.</a:t>
            </a:r>
          </a:p>
          <a:p>
            <a:r>
              <a:rPr lang="en-GB" sz="8000" dirty="0">
                <a:latin typeface="Arial" panose="020B0604020202020204" pitchFamily="34" charset="0"/>
                <a:cs typeface="Arial" panose="020B0604020202020204" pitchFamily="34" charset="0"/>
              </a:rPr>
              <a:t>North, G., 2021. Skills and knowledge not checklist: Social work interventions into childhood emotional abuse. Social Work Education, pp.1-16.</a:t>
            </a:r>
          </a:p>
          <a:p>
            <a:r>
              <a:rPr lang="en-GB" sz="8000" dirty="0">
                <a:latin typeface="Arial" panose="020B0604020202020204" pitchFamily="34" charset="0"/>
                <a:cs typeface="Arial" panose="020B0604020202020204" pitchFamily="34" charset="0"/>
              </a:rPr>
              <a:t>Statista . (2019). England &amp; Wales : Child abuse 2019 Statista . [online ] Available at https//www,statista /303514/child-cruelty-abuse-in-England-and-Wales - UK-y-on-y/. (Accessed  29 July 2022).</a:t>
            </a:r>
          </a:p>
          <a:p>
            <a:r>
              <a:rPr lang="en-GB" sz="8000" dirty="0">
                <a:latin typeface="Arial" panose="020B0604020202020204" pitchFamily="34" charset="0"/>
                <a:cs typeface="Arial" panose="020B0604020202020204" pitchFamily="34" charset="0"/>
              </a:rPr>
              <a:t>Teicher, M.H., Gordon, J.B. and Nemeroff, C.B., 2O22. Recognizing the importance of childhood maltreatment as a critical factor in psychiatric diagnoses, treatment, research, prevention, and education. Psychiatry, 27(3), pp.1331-1338.</a:t>
            </a:r>
          </a:p>
          <a:p>
            <a:r>
              <a:rPr lang="en-GB" sz="8000" dirty="0">
                <a:latin typeface="Arial" panose="020B0604020202020204" pitchFamily="34" charset="0"/>
                <a:cs typeface="Arial" panose="020B0604020202020204" pitchFamily="34" charset="0"/>
              </a:rPr>
              <a:t>Vizard, E., Gray, J. and Bentovim, A., 2022. The impact of child maltreatment on the t</a:t>
            </a:r>
            <a:r>
              <a:rPr lang="en-GB" sz="8000">
                <a:latin typeface="Arial" panose="020B0604020202020204" pitchFamily="34" charset="0"/>
                <a:cs typeface="Arial" panose="020B0604020202020204" pitchFamily="34" charset="0"/>
              </a:rPr>
              <a:t>he</a:t>
            </a:r>
            <a:r>
              <a:rPr lang="en-GB" sz="8000" dirty="0">
                <a:latin typeface="Arial" panose="020B0604020202020204" pitchFamily="34" charset="0"/>
                <a:cs typeface="Arial" panose="020B0604020202020204" pitchFamily="34" charset="0"/>
              </a:rPr>
              <a:t> mental and physical health of child victims.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56141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6176</TotalTime>
  <Words>1422</Words>
  <Application>Microsoft Office PowerPoint</Application>
  <PresentationFormat>Widescreen</PresentationFormat>
  <Paragraphs>89</Paragraphs>
  <Slides>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Arial Nova</vt:lpstr>
      <vt:lpstr>Calibri</vt:lpstr>
      <vt:lpstr>Trebuchet MS</vt:lpstr>
      <vt:lpstr>Wingdings 3</vt:lpstr>
      <vt:lpstr>Facet</vt:lpstr>
      <vt:lpstr>Module: Introduction to Research   (BMHP5005)  Assessment 2: Viva Voce</vt:lpstr>
      <vt:lpstr>Introduction </vt:lpstr>
      <vt:lpstr>Methods</vt:lpstr>
      <vt:lpstr>Literature Review</vt:lpstr>
      <vt:lpstr>Results</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Audrey Asantewaa Boansi (2018137)</dc:creator>
  <cp:lastModifiedBy>Audrey Asantewaa Boansi (2018137)</cp:lastModifiedBy>
  <cp:revision>279</cp:revision>
  <dcterms:created xsi:type="dcterms:W3CDTF">2022-07-31T15:19:09Z</dcterms:created>
  <dcterms:modified xsi:type="dcterms:W3CDTF">2022-08-12T17:56:41Z</dcterms:modified>
</cp:coreProperties>
</file>