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4" r:id="rId7"/>
    <p:sldId id="261" r:id="rId8"/>
    <p:sldId id="26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7253" autoAdjust="0"/>
  </p:normalViewPr>
  <p:slideViewPr>
    <p:cSldViewPr>
      <p:cViewPr varScale="1">
        <p:scale>
          <a:sx n="63" d="100"/>
          <a:sy n="63" d="100"/>
        </p:scale>
        <p:origin x="-159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6E82773-792C-42F2-9503-2A32485106AE}" type="datetimeFigureOut">
              <a:rPr lang="en-US" smtClean="0"/>
              <a:pPr/>
              <a:t>12/19/2021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988786-2D93-40A2-AABF-5A1306764293}" type="slidenum">
              <a:rPr lang="en-US" smtClean="0"/>
              <a:pPr/>
              <a:t>‹#›</a:t>
            </a:fld>
            <a:endParaRPr lang="en-US"/>
          </a:p>
        </p:txBody>
      </p:sp>
    </p:spTree>
    <p:extLst>
      <p:ext uri="{BB962C8B-B14F-4D97-AF65-F5344CB8AC3E}">
        <p14:creationId xmlns="" xmlns:p14="http://schemas.microsoft.com/office/powerpoint/2010/main" val="2853960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7988786-2D93-40A2-AABF-5A1306764293}" type="slidenum">
              <a:rPr lang="en-US" smtClean="0"/>
              <a:pPr/>
              <a:t>1</a:t>
            </a:fld>
            <a:endParaRPr lang="en-US"/>
          </a:p>
        </p:txBody>
      </p:sp>
    </p:spTree>
    <p:extLst>
      <p:ext uri="{BB962C8B-B14F-4D97-AF65-F5344CB8AC3E}">
        <p14:creationId xmlns="" xmlns:p14="http://schemas.microsoft.com/office/powerpoint/2010/main" val="3520824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7988786-2D93-40A2-AABF-5A1306764293}" type="slidenum">
              <a:rPr lang="en-US" smtClean="0"/>
              <a:pPr/>
              <a:t>2</a:t>
            </a:fld>
            <a:endParaRPr lang="en-US"/>
          </a:p>
        </p:txBody>
      </p:sp>
    </p:spTree>
    <p:extLst>
      <p:ext uri="{BB962C8B-B14F-4D97-AF65-F5344CB8AC3E}">
        <p14:creationId xmlns="" xmlns:p14="http://schemas.microsoft.com/office/powerpoint/2010/main" val="3197669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7988786-2D93-40A2-AABF-5A1306764293}" type="slidenum">
              <a:rPr lang="en-US" smtClean="0"/>
              <a:pPr/>
              <a:t>3</a:t>
            </a:fld>
            <a:endParaRPr lang="en-US"/>
          </a:p>
        </p:txBody>
      </p:sp>
    </p:spTree>
    <p:extLst>
      <p:ext uri="{BB962C8B-B14F-4D97-AF65-F5344CB8AC3E}">
        <p14:creationId xmlns="" xmlns:p14="http://schemas.microsoft.com/office/powerpoint/2010/main" val="10259725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7988786-2D93-40A2-AABF-5A1306764293}" type="slidenum">
              <a:rPr lang="en-US" smtClean="0"/>
              <a:pPr/>
              <a:t>4</a:t>
            </a:fld>
            <a:endParaRPr lang="en-US"/>
          </a:p>
        </p:txBody>
      </p:sp>
    </p:spTree>
    <p:extLst>
      <p:ext uri="{BB962C8B-B14F-4D97-AF65-F5344CB8AC3E}">
        <p14:creationId xmlns="" xmlns:p14="http://schemas.microsoft.com/office/powerpoint/2010/main" val="2616985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7988786-2D93-40A2-AABF-5A1306764293}" type="slidenum">
              <a:rPr lang="en-US" smtClean="0"/>
              <a:pPr/>
              <a:t>5</a:t>
            </a:fld>
            <a:endParaRPr lang="en-US"/>
          </a:p>
        </p:txBody>
      </p:sp>
    </p:spTree>
    <p:extLst>
      <p:ext uri="{BB962C8B-B14F-4D97-AF65-F5344CB8AC3E}">
        <p14:creationId xmlns="" xmlns:p14="http://schemas.microsoft.com/office/powerpoint/2010/main" val="2939990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7988786-2D93-40A2-AABF-5A1306764293}" type="slidenum">
              <a:rPr lang="en-US" smtClean="0"/>
              <a:pPr/>
              <a:t>6</a:t>
            </a:fld>
            <a:endParaRPr lang="en-US"/>
          </a:p>
        </p:txBody>
      </p:sp>
    </p:spTree>
    <p:extLst>
      <p:ext uri="{BB962C8B-B14F-4D97-AF65-F5344CB8AC3E}">
        <p14:creationId xmlns="" xmlns:p14="http://schemas.microsoft.com/office/powerpoint/2010/main" val="2939990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D7988786-2D93-40A2-AABF-5A1306764293}" type="slidenum">
              <a:rPr lang="en-US" smtClean="0"/>
              <a:pPr/>
              <a:t>7</a:t>
            </a:fld>
            <a:endParaRPr lang="en-US"/>
          </a:p>
        </p:txBody>
      </p:sp>
    </p:spTree>
    <p:extLst>
      <p:ext uri="{BB962C8B-B14F-4D97-AF65-F5344CB8AC3E}">
        <p14:creationId xmlns="" xmlns:p14="http://schemas.microsoft.com/office/powerpoint/2010/main" val="4237243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67575157-63E0-4F7B-8B1B-2B74FAE7C54F}" type="datetimeFigureOut">
              <a:rPr lang="en-US" smtClean="0"/>
              <a:pPr/>
              <a:t>12/19/2021</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6D21393-71F0-4D74-90A5-3471A617731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67575157-63E0-4F7B-8B1B-2B74FAE7C54F}" type="datetimeFigureOut">
              <a:rPr lang="en-US" smtClean="0"/>
              <a:pPr/>
              <a:t>12/19/2021</a:t>
            </a:fld>
            <a:endParaRPr lang="en-US"/>
          </a:p>
        </p:txBody>
      </p:sp>
      <p:sp>
        <p:nvSpPr>
          <p:cNvPr id="9" name="Slide Number Placeholder 8"/>
          <p:cNvSpPr>
            <a:spLocks noGrp="1"/>
          </p:cNvSpPr>
          <p:nvPr>
            <p:ph type="sldNum" sz="quarter" idx="15"/>
          </p:nvPr>
        </p:nvSpPr>
        <p:spPr/>
        <p:txBody>
          <a:bodyPr rtlCol="0"/>
          <a:lstStyle/>
          <a:p>
            <a:fld id="{36D21393-71F0-4D74-90A5-3471A6177311}"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67575157-63E0-4F7B-8B1B-2B74FAE7C54F}" type="datetimeFigureOut">
              <a:rPr lang="en-US" smtClean="0"/>
              <a:pPr/>
              <a:t>12/19/2021</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6D21393-71F0-4D74-90A5-3471A6177311}"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67575157-63E0-4F7B-8B1B-2B74FAE7C54F}" type="datetimeFigureOut">
              <a:rPr lang="en-US" smtClean="0"/>
              <a:pPr/>
              <a:t>12/19/2021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D21393-71F0-4D74-90A5-3471A6177311}"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67575157-63E0-4F7B-8B1B-2B74FAE7C54F}" type="datetimeFigureOut">
              <a:rPr lang="en-US" smtClean="0"/>
              <a:pPr/>
              <a:t>12/19/2021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D21393-71F0-4D74-90A5-3471A6177311}"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67575157-63E0-4F7B-8B1B-2B74FAE7C54F}" type="datetimeFigureOut">
              <a:rPr lang="en-US" smtClean="0"/>
              <a:pPr/>
              <a:t>12/19/2021</a:t>
            </a:fld>
            <a:endParaRPr lang="en-US"/>
          </a:p>
        </p:txBody>
      </p:sp>
      <p:sp>
        <p:nvSpPr>
          <p:cNvPr id="7" name="Slide Number Placeholder 6"/>
          <p:cNvSpPr>
            <a:spLocks noGrp="1"/>
          </p:cNvSpPr>
          <p:nvPr>
            <p:ph type="sldNum" sz="quarter" idx="11"/>
          </p:nvPr>
        </p:nvSpPr>
        <p:spPr/>
        <p:txBody>
          <a:bodyPr rtlCol="0"/>
          <a:lstStyle/>
          <a:p>
            <a:fld id="{36D21393-71F0-4D74-90A5-3471A6177311}"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575157-63E0-4F7B-8B1B-2B74FAE7C54F}" type="datetimeFigureOut">
              <a:rPr lang="en-US" smtClean="0"/>
              <a:pPr/>
              <a:t>12/19/2021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6D21393-71F0-4D74-90A5-3471A617731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67575157-63E0-4F7B-8B1B-2B74FAE7C54F}" type="datetimeFigureOut">
              <a:rPr lang="en-US" smtClean="0"/>
              <a:pPr/>
              <a:t>12/19/2021</a:t>
            </a:fld>
            <a:endParaRPr lang="en-US"/>
          </a:p>
        </p:txBody>
      </p:sp>
      <p:sp>
        <p:nvSpPr>
          <p:cNvPr id="22" name="Slide Number Placeholder 21"/>
          <p:cNvSpPr>
            <a:spLocks noGrp="1"/>
          </p:cNvSpPr>
          <p:nvPr>
            <p:ph type="sldNum" sz="quarter" idx="15"/>
          </p:nvPr>
        </p:nvSpPr>
        <p:spPr/>
        <p:txBody>
          <a:bodyPr rtlCol="0"/>
          <a:lstStyle/>
          <a:p>
            <a:fld id="{36D21393-71F0-4D74-90A5-3471A6177311}"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67575157-63E0-4F7B-8B1B-2B74FAE7C54F}" type="datetimeFigureOut">
              <a:rPr lang="en-US" smtClean="0"/>
              <a:pPr/>
              <a:t>12/19/2021</a:t>
            </a:fld>
            <a:endParaRPr lang="en-US"/>
          </a:p>
        </p:txBody>
      </p:sp>
      <p:sp>
        <p:nvSpPr>
          <p:cNvPr id="18" name="Slide Number Placeholder 17"/>
          <p:cNvSpPr>
            <a:spLocks noGrp="1"/>
          </p:cNvSpPr>
          <p:nvPr>
            <p:ph type="sldNum" sz="quarter" idx="11"/>
          </p:nvPr>
        </p:nvSpPr>
        <p:spPr/>
        <p:txBody>
          <a:bodyPr rtlCol="0"/>
          <a:lstStyle/>
          <a:p>
            <a:fld id="{36D21393-71F0-4D74-90A5-3471A6177311}"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575157-63E0-4F7B-8B1B-2B74FAE7C54F}" type="datetimeFigureOut">
              <a:rPr lang="en-US" smtClean="0"/>
              <a:pPr/>
              <a:t>12/19/2021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D21393-71F0-4D74-90A5-3471A617731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575157-63E0-4F7B-8B1B-2B74FAE7C54F}" type="datetimeFigureOut">
              <a:rPr lang="en-US" smtClean="0"/>
              <a:pPr/>
              <a:t>12/19/2021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D21393-71F0-4D74-90A5-3471A617731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67575157-63E0-4F7B-8B1B-2B74FAE7C54F}" type="datetimeFigureOut">
              <a:rPr lang="en-US" smtClean="0"/>
              <a:pPr/>
              <a:t>12/19/2021</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6D21393-71F0-4D74-90A5-3471A617731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600" dirty="0" smtClean="0">
                <a:latin typeface="Arial" pitchFamily="34" charset="0"/>
                <a:cs typeface="Arial" pitchFamily="34" charset="0"/>
              </a:rPr>
              <a:t>PROBLEM SOLVING AND DECISION MAKING </a:t>
            </a:r>
            <a:endParaRPr lang="en-US" sz="3600" dirty="0">
              <a:latin typeface="Arial" pitchFamily="34" charset="0"/>
              <a:cs typeface="Arial" pitchFamily="34" charset="0"/>
            </a:endParaRPr>
          </a:p>
        </p:txBody>
      </p:sp>
      <p:sp>
        <p:nvSpPr>
          <p:cNvPr id="3" name="Subtitle 2"/>
          <p:cNvSpPr>
            <a:spLocks noGrp="1"/>
          </p:cNvSpPr>
          <p:nvPr>
            <p:ph type="subTitle" idx="1"/>
          </p:nvPr>
        </p:nvSpPr>
        <p:spPr/>
        <p:txBody>
          <a:bodyPr/>
          <a:lstStyle/>
          <a:p>
            <a:r>
              <a:rPr lang="en-US" dirty="0" smtClean="0"/>
              <a:t>Role play [Task 1]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7467600" cy="1143000"/>
          </a:xfrm>
        </p:spPr>
        <p:txBody>
          <a:bodyPr>
            <a:noAutofit/>
          </a:bodyPr>
          <a:lstStyle/>
          <a:p>
            <a:pPr algn="ctr"/>
            <a:r>
              <a:rPr lang="en-US" sz="3600" dirty="0" smtClean="0">
                <a:solidFill>
                  <a:srgbClr val="000000"/>
                </a:solidFill>
                <a:latin typeface="Arial"/>
                <a:ea typeface="Arial"/>
              </a:rPr>
              <a:t>Discussion on the impact and effects of complex problem</a:t>
            </a:r>
            <a:endParaRPr lang="en-US" sz="3600" b="1" dirty="0">
              <a:latin typeface="Arial" pitchFamily="34" charset="0"/>
              <a:cs typeface="Arial" pitchFamily="34" charset="0"/>
            </a:endParaRPr>
          </a:p>
        </p:txBody>
      </p:sp>
      <p:sp>
        <p:nvSpPr>
          <p:cNvPr id="3" name="Content Placeholder 2"/>
          <p:cNvSpPr>
            <a:spLocks noGrp="1"/>
          </p:cNvSpPr>
          <p:nvPr>
            <p:ph sz="quarter" idx="1"/>
          </p:nvPr>
        </p:nvSpPr>
        <p:spPr>
          <a:xfrm>
            <a:off x="457200" y="1143000"/>
            <a:ext cx="7467600" cy="5715000"/>
          </a:xfrm>
        </p:spPr>
        <p:txBody>
          <a:bodyPr>
            <a:normAutofit lnSpcReduction="10000"/>
          </a:bodyPr>
          <a:lstStyle/>
          <a:p>
            <a:pPr algn="just"/>
            <a:endParaRPr lang="en-US" sz="1800" b="1" dirty="0" smtClean="0">
              <a:latin typeface="Arial" pitchFamily="34" charset="0"/>
              <a:cs typeface="Arial" pitchFamily="34" charset="0"/>
            </a:endParaRPr>
          </a:p>
          <a:p>
            <a:pPr algn="just"/>
            <a:r>
              <a:rPr lang="en-US" sz="1800" b="1" dirty="0" smtClean="0">
                <a:latin typeface="Arial" pitchFamily="34" charset="0"/>
                <a:cs typeface="Arial" pitchFamily="34" charset="0"/>
              </a:rPr>
              <a:t>Employee</a:t>
            </a:r>
            <a:r>
              <a:rPr lang="en-US" sz="1800" b="1" dirty="0" smtClean="0">
                <a:latin typeface="Arial" pitchFamily="34" charset="0"/>
                <a:cs typeface="Arial" pitchFamily="34" charset="0"/>
              </a:rPr>
              <a:t>: </a:t>
            </a:r>
            <a:r>
              <a:rPr lang="en-US" sz="1800" dirty="0" smtClean="0">
                <a:latin typeface="Arial" pitchFamily="34" charset="0"/>
                <a:cs typeface="Arial" pitchFamily="34" charset="0"/>
              </a:rPr>
              <a:t>Hi, in the present era, I am facing some complex problems due to payment gap in “</a:t>
            </a:r>
            <a:r>
              <a:rPr lang="en-US" sz="1800" dirty="0" err="1" smtClean="0">
                <a:latin typeface="Arial" pitchFamily="34" charset="0"/>
                <a:cs typeface="Arial" pitchFamily="34" charset="0"/>
              </a:rPr>
              <a:t>EasyJet</a:t>
            </a:r>
            <a:r>
              <a:rPr lang="en-US" sz="1800" dirty="0" smtClean="0">
                <a:latin typeface="Arial" pitchFamily="34" charset="0"/>
                <a:cs typeface="Arial" pitchFamily="34" charset="0"/>
              </a:rPr>
              <a:t> UK”. What is the cause of dissatisfaction in the workplace?</a:t>
            </a:r>
          </a:p>
          <a:p>
            <a:pPr algn="just"/>
            <a:r>
              <a:rPr lang="en-US" sz="1800" b="1" dirty="0" smtClean="0">
                <a:latin typeface="Arial" pitchFamily="34" charset="0"/>
                <a:cs typeface="Arial" pitchFamily="34" charset="0"/>
              </a:rPr>
              <a:t>Management consultant: </a:t>
            </a:r>
            <a:r>
              <a:rPr lang="en-US" sz="1800" dirty="0" smtClean="0">
                <a:latin typeface="Arial" pitchFamily="34" charset="0"/>
                <a:cs typeface="Arial" pitchFamily="34" charset="0"/>
              </a:rPr>
              <a:t>Okay, let me tell you. Payment gap indicates when an employee has been facing discrimination regarding payment due to differences in gender. Even it has been motored that while providing same amount of “effort” by both “Male” and “Female”, the females have been identified to be deprived. There are so many other practices that have also been reason related to dissatisfaction, such as long hours, Lack of management, Poor culture, and much more. As per the case study, annoyance at work is often noticed among the employees of the company due to low pay, from which it is recommended to increase the salary as a manager so that the employees can choose the best and necessary working methods for themselves (</a:t>
            </a:r>
            <a:r>
              <a:rPr lang="en-US" sz="1800" dirty="0" err="1" smtClean="0">
                <a:latin typeface="Arial" pitchFamily="34" charset="0"/>
                <a:cs typeface="Arial" pitchFamily="34" charset="0"/>
              </a:rPr>
              <a:t>Minda</a:t>
            </a:r>
            <a:r>
              <a:rPr lang="en-US" sz="1800" dirty="0" smtClean="0">
                <a:latin typeface="Arial" pitchFamily="34" charset="0"/>
                <a:cs typeface="Arial" pitchFamily="34" charset="0"/>
              </a:rPr>
              <a:t>, 2020). If too much work is imposed on an employee while targeting and discriminating the invidual as per “gender” of an organization, then there is a feeling of frustration and loneliness among the employees, which is detrimental to the productivity of the organization. The company manager needs to take immediate action to resolve this issue quickly. </a:t>
            </a:r>
            <a:endParaRPr lang="en-US" sz="1800"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1143000"/>
          </a:xfrm>
        </p:spPr>
        <p:txBody>
          <a:bodyPr>
            <a:noAutofit/>
          </a:bodyPr>
          <a:lstStyle/>
          <a:p>
            <a:pPr algn="ctr"/>
            <a:r>
              <a:rPr lang="en-US" sz="3600" b="1" dirty="0" smtClean="0">
                <a:latin typeface="Arial" pitchFamily="34" charset="0"/>
                <a:cs typeface="Arial" pitchFamily="34" charset="0"/>
              </a:rPr>
              <a:t>impact and effects of complex problem</a:t>
            </a:r>
            <a:endParaRPr lang="en-US" sz="3600" dirty="0">
              <a:latin typeface="Arial" pitchFamily="34" charset="0"/>
              <a:cs typeface="Arial" pitchFamily="34" charset="0"/>
            </a:endParaRPr>
          </a:p>
        </p:txBody>
      </p:sp>
      <p:sp>
        <p:nvSpPr>
          <p:cNvPr id="3" name="Content Placeholder 2"/>
          <p:cNvSpPr>
            <a:spLocks noGrp="1"/>
          </p:cNvSpPr>
          <p:nvPr>
            <p:ph sz="quarter" idx="1"/>
          </p:nvPr>
        </p:nvSpPr>
        <p:spPr>
          <a:xfrm>
            <a:off x="457200" y="1066800"/>
            <a:ext cx="7467600" cy="5791200"/>
          </a:xfrm>
        </p:spPr>
        <p:txBody>
          <a:bodyPr>
            <a:noAutofit/>
          </a:bodyPr>
          <a:lstStyle/>
          <a:p>
            <a:pPr marL="0" marR="0" algn="just">
              <a:spcBef>
                <a:spcPts val="1000"/>
              </a:spcBef>
              <a:spcAft>
                <a:spcPts val="1000"/>
              </a:spcAft>
            </a:pPr>
            <a:r>
              <a:rPr lang="en-US" sz="1800" b="1" dirty="0" smtClean="0">
                <a:latin typeface="Arial" pitchFamily="34" charset="0"/>
                <a:cs typeface="Arial" pitchFamily="34" charset="0"/>
              </a:rPr>
              <a:t>Employee: </a:t>
            </a:r>
            <a:r>
              <a:rPr lang="en-US" sz="1800" b="1" dirty="0" smtClean="0">
                <a:solidFill>
                  <a:srgbClr val="000000"/>
                </a:solidFill>
                <a:latin typeface="Arial"/>
                <a:ea typeface="Arial"/>
              </a:rPr>
              <a:t>Employee: </a:t>
            </a:r>
            <a:r>
              <a:rPr lang="en-US" sz="1800" dirty="0" smtClean="0">
                <a:solidFill>
                  <a:srgbClr val="000000"/>
                </a:solidFill>
                <a:latin typeface="Arial"/>
                <a:ea typeface="Arial"/>
              </a:rPr>
              <a:t>Can you tell me something about the impact and effects </a:t>
            </a:r>
            <a:r>
              <a:rPr lang="en-US" sz="1800" dirty="0" smtClean="0">
                <a:latin typeface="Arial"/>
                <a:ea typeface="Arial"/>
              </a:rPr>
              <a:t>of “Gender pay gap” in “EasyJet”?</a:t>
            </a:r>
          </a:p>
          <a:p>
            <a:pPr marL="0" marR="0" algn="just">
              <a:spcBef>
                <a:spcPts val="1000"/>
              </a:spcBef>
              <a:spcAft>
                <a:spcPts val="1000"/>
              </a:spcAft>
            </a:pPr>
            <a:r>
              <a:rPr lang="en-US" sz="1800" b="1" dirty="0" smtClean="0">
                <a:latin typeface="Arial" pitchFamily="34" charset="0"/>
                <a:cs typeface="Arial" pitchFamily="34" charset="0"/>
              </a:rPr>
              <a:t>Management consultant: </a:t>
            </a:r>
            <a:r>
              <a:rPr lang="en-US" sz="1800" dirty="0" smtClean="0">
                <a:latin typeface="Arial" pitchFamily="34" charset="0"/>
                <a:cs typeface="Arial" pitchFamily="34" charset="0"/>
              </a:rPr>
              <a:t>Ok, I can elaborate on this to you. According to the case study from “EasyJet”, at that moment, when an employee of the company does get payment or gets lower amount while comparing with the other gender, even after working diligently, then there is internal resentment among the employees as the employees lose their interest in the work. This can be considered as very harmful aspect for the company. For this, a manager should always pay attention to the attitude of the employees of the organization and maintain good relations with the employees. If the management of the company fails to perform its duties efficiently, then it can have a direct effect on the work of the employees. Dissatisfaction among the employees is due to the employees not getting any response from the management of the company. In order to, free the employees from this resentment (</a:t>
            </a:r>
            <a:r>
              <a:rPr lang="en-US" sz="1800" dirty="0" err="1" smtClean="0">
                <a:latin typeface="Arial" pitchFamily="34" charset="0"/>
                <a:cs typeface="Arial" pitchFamily="34" charset="0"/>
              </a:rPr>
              <a:t>Kinicki</a:t>
            </a:r>
            <a:r>
              <a:rPr lang="en-US" sz="1800" dirty="0" smtClean="0">
                <a:latin typeface="Arial" pitchFamily="34" charset="0"/>
                <a:cs typeface="Arial" pitchFamily="34" charset="0"/>
              </a:rPr>
              <a:t> and Fugate, 2016). From the manager's point of view, it is necessary to ensure that the employees are guided in the right direction. At the same time, a manager should be especially encouraged to work by praising the work of the staff. </a:t>
            </a:r>
          </a:p>
          <a:p>
            <a:pPr marL="0" marR="0" algn="just">
              <a:spcBef>
                <a:spcPts val="1000"/>
              </a:spcBef>
              <a:spcAft>
                <a:spcPts val="1000"/>
              </a:spcAft>
            </a:pPr>
            <a:r>
              <a:rPr lang="en-US" sz="1800" dirty="0" smtClean="0">
                <a:latin typeface="Arial" pitchFamily="34" charset="0"/>
                <a:cs typeface="Arial" pitchFamily="34" charset="0"/>
              </a:rPr>
              <a:t>. </a:t>
            </a:r>
            <a:endParaRPr lang="en-US" sz="1800"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smtClean="0">
                <a:latin typeface="Arial" pitchFamily="34" charset="0"/>
                <a:cs typeface="Arial" pitchFamily="34" charset="0"/>
              </a:rPr>
              <a:t>“PESTLE” analysis</a:t>
            </a:r>
            <a:endParaRPr lang="en-US" sz="3600" b="1" dirty="0">
              <a:latin typeface="Arial" pitchFamily="34" charset="0"/>
              <a:cs typeface="Arial" pitchFamily="34" charset="0"/>
            </a:endParaRPr>
          </a:p>
        </p:txBody>
      </p:sp>
      <p:sp>
        <p:nvSpPr>
          <p:cNvPr id="3" name="Content Placeholder 2"/>
          <p:cNvSpPr>
            <a:spLocks noGrp="1"/>
          </p:cNvSpPr>
          <p:nvPr>
            <p:ph sz="quarter" idx="1"/>
          </p:nvPr>
        </p:nvSpPr>
        <p:spPr/>
        <p:txBody>
          <a:bodyPr>
            <a:normAutofit/>
          </a:bodyPr>
          <a:lstStyle/>
          <a:p>
            <a:r>
              <a:rPr lang="en-US" sz="1800" b="1" dirty="0" smtClean="0">
                <a:latin typeface="Arial" pitchFamily="34" charset="0"/>
                <a:cs typeface="Arial" pitchFamily="34" charset="0"/>
              </a:rPr>
              <a:t>Employee: </a:t>
            </a:r>
            <a:r>
              <a:rPr lang="en-US" sz="1800" dirty="0" smtClean="0">
                <a:latin typeface="Arial" pitchFamily="34" charset="0"/>
                <a:cs typeface="Arial" pitchFamily="34" charset="0"/>
              </a:rPr>
              <a:t>Can you give me an idea about the importance of PESTLE analysis regarding “gender pay gap” in “EasyJet”?</a:t>
            </a:r>
          </a:p>
          <a:p>
            <a:pPr algn="just"/>
            <a:r>
              <a:rPr lang="en-US" sz="1800" b="1" dirty="0" smtClean="0">
                <a:latin typeface="Arial" pitchFamily="34" charset="0"/>
                <a:cs typeface="Arial" pitchFamily="34" charset="0"/>
              </a:rPr>
              <a:t>Management consultant: </a:t>
            </a:r>
            <a:r>
              <a:rPr lang="en-US" sz="1800" dirty="0" smtClean="0">
                <a:latin typeface="Arial" pitchFamily="34" charset="0"/>
                <a:cs typeface="Arial" pitchFamily="34" charset="0"/>
              </a:rPr>
              <a:t>Okay, let me explain. In the current world, there are many examples of "successful organizations" in any field of business. From "small startups" to "large companies", each company is working to improve its business and move forward. Different management tools are developed for this specific purpose of business. Business competition in today's market has become so complex that every decision taken by an organization can change the whole business dynamics negatively or positively. This PESTLE analysis has emerged as an important tool in business development, sometimes referred to as PEST analysis. This concept of PESTLE analysis is used to firmly manage the organization of the organization and to counteract external resistance factors. Businesses and traders in the UK often turn to business analysis tools to help them make the right decisions for their firms. The importance of PESTLE analysis of the United Kingdom is immeasurable (</a:t>
            </a:r>
            <a:r>
              <a:rPr lang="en-US" sz="1800" dirty="0" err="1" smtClean="0">
                <a:latin typeface="Arial" pitchFamily="34" charset="0"/>
                <a:cs typeface="Arial" pitchFamily="34" charset="0"/>
              </a:rPr>
              <a:t>Perera</a:t>
            </a:r>
            <a:r>
              <a:rPr lang="en-US" sz="1800" dirty="0" smtClean="0">
                <a:latin typeface="Arial" pitchFamily="34" charset="0"/>
                <a:cs typeface="Arial" pitchFamily="34" charset="0"/>
              </a:rPr>
              <a:t>, 2017).</a:t>
            </a:r>
          </a:p>
          <a:p>
            <a:pPr>
              <a:buNone/>
            </a:pPr>
            <a:endParaRPr lang="en-US"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7467600" cy="639762"/>
          </a:xfrm>
        </p:spPr>
        <p:txBody>
          <a:bodyPr>
            <a:noAutofit/>
          </a:bodyPr>
          <a:lstStyle/>
          <a:p>
            <a:pPr algn="ctr"/>
            <a:r>
              <a:rPr lang="en-US" sz="3600" b="1" dirty="0" smtClean="0">
                <a:latin typeface="Arial" pitchFamily="34" charset="0"/>
                <a:cs typeface="Arial" pitchFamily="34" charset="0"/>
              </a:rPr>
              <a:t>Contd.</a:t>
            </a:r>
            <a:endParaRPr lang="en-US" sz="3600" dirty="0"/>
          </a:p>
        </p:txBody>
      </p:sp>
      <p:sp>
        <p:nvSpPr>
          <p:cNvPr id="3" name="Content Placeholder 2"/>
          <p:cNvSpPr>
            <a:spLocks noGrp="1"/>
          </p:cNvSpPr>
          <p:nvPr>
            <p:ph sz="quarter" idx="1"/>
          </p:nvPr>
        </p:nvSpPr>
        <p:spPr>
          <a:xfrm>
            <a:off x="304800" y="457200"/>
            <a:ext cx="8305800" cy="6019800"/>
          </a:xfrm>
        </p:spPr>
        <p:txBody>
          <a:bodyPr>
            <a:noAutofit/>
          </a:bodyPr>
          <a:lstStyle/>
          <a:p>
            <a:pPr algn="just"/>
            <a:r>
              <a:rPr lang="en-US" sz="1600" b="1" dirty="0" smtClean="0">
                <a:latin typeface="Arial" pitchFamily="34" charset="0"/>
                <a:cs typeface="Arial" pitchFamily="34" charset="0"/>
              </a:rPr>
              <a:t>Employee: </a:t>
            </a:r>
            <a:r>
              <a:rPr lang="en-US" sz="1600" dirty="0" smtClean="0">
                <a:latin typeface="Arial" pitchFamily="34" charset="0"/>
                <a:cs typeface="Arial" pitchFamily="34" charset="0"/>
              </a:rPr>
              <a:t>Can you provide me with the different factors of PESTLE analysis? </a:t>
            </a:r>
          </a:p>
          <a:p>
            <a:pPr algn="just"/>
            <a:r>
              <a:rPr lang="en-US" sz="1600" b="1" dirty="0" smtClean="0">
                <a:latin typeface="Arial" pitchFamily="34" charset="0"/>
                <a:cs typeface="Arial" pitchFamily="34" charset="0"/>
              </a:rPr>
              <a:t>Management consultant: </a:t>
            </a:r>
            <a:r>
              <a:rPr lang="en-US" sz="1600" dirty="0" smtClean="0">
                <a:latin typeface="Arial" pitchFamily="34" charset="0"/>
                <a:cs typeface="Arial" pitchFamily="34" charset="0"/>
              </a:rPr>
              <a:t>I can elaborately tell you the major factors of the PESTLE Analysis. </a:t>
            </a:r>
          </a:p>
          <a:p>
            <a:pPr lvl="0" algn="just"/>
            <a:r>
              <a:rPr lang="en-US" sz="1600" b="1" dirty="0" smtClean="0">
                <a:latin typeface="Arial" pitchFamily="34" charset="0"/>
                <a:cs typeface="Arial" pitchFamily="34" charset="0"/>
              </a:rPr>
              <a:t>Political Factors in the UK</a:t>
            </a:r>
            <a:endParaRPr lang="en-US" sz="1600" dirty="0" smtClean="0">
              <a:latin typeface="Arial" pitchFamily="34" charset="0"/>
              <a:cs typeface="Arial" pitchFamily="34" charset="0"/>
            </a:endParaRPr>
          </a:p>
          <a:p>
            <a:pPr algn="just"/>
            <a:r>
              <a:rPr lang="en-US" sz="1600" dirty="0" smtClean="0">
                <a:latin typeface="Arial" pitchFamily="34" charset="0"/>
                <a:cs typeface="Arial" pitchFamily="34" charset="0"/>
              </a:rPr>
              <a:t>Political factors of the UK include Regulations of the environment, reform, and restrictions of trade, policies of tax, and political stability. The "United Kingdom" consists of Wales, England, Northern Ireland, and Scotland. In this country, they refer to a modern "parliamentary democracy" and a "constitutional monarchy". The stability of political perspective acts as a strength of this country.   </a:t>
            </a:r>
          </a:p>
          <a:p>
            <a:pPr lvl="0" algn="just"/>
            <a:r>
              <a:rPr lang="en-US" sz="1600" b="1" dirty="0" smtClean="0">
                <a:latin typeface="Arial" pitchFamily="34" charset="0"/>
                <a:cs typeface="Arial" pitchFamily="34" charset="0"/>
              </a:rPr>
              <a:t>Economic Factors in the UK</a:t>
            </a:r>
            <a:endParaRPr lang="en-US" sz="1600" dirty="0" smtClean="0">
              <a:latin typeface="Arial" pitchFamily="34" charset="0"/>
              <a:cs typeface="Arial" pitchFamily="34" charset="0"/>
            </a:endParaRPr>
          </a:p>
          <a:p>
            <a:pPr algn="just"/>
            <a:r>
              <a:rPr lang="en-US" sz="1600" dirty="0" smtClean="0">
                <a:latin typeface="Arial" pitchFamily="34" charset="0"/>
                <a:cs typeface="Arial" pitchFamily="34" charset="0"/>
              </a:rPr>
              <a:t>At present, the United Kingdom is the sixth-largest economical country in the world. Global lockdowns in 2019 and 2020 have put extensive pressure on the destroyed and treasury of many businesses across various industries. The amount of wage in the UK is nearly £8.91. The national wage increases to support citizens with lower incomes. The current corporation tax rate for the company's profits in the United Kingdom is 19% (</a:t>
            </a:r>
            <a:r>
              <a:rPr lang="en-US" sz="1600" dirty="0" err="1" smtClean="0">
                <a:latin typeface="Arial" pitchFamily="34" charset="0"/>
                <a:cs typeface="Arial" pitchFamily="34" charset="0"/>
              </a:rPr>
              <a:t>Perera</a:t>
            </a:r>
            <a:r>
              <a:rPr lang="en-US" sz="1600" dirty="0" smtClean="0">
                <a:latin typeface="Arial" pitchFamily="34" charset="0"/>
                <a:cs typeface="Arial" pitchFamily="34" charset="0"/>
              </a:rPr>
              <a:t>, 2017).   </a:t>
            </a:r>
          </a:p>
          <a:p>
            <a:pPr lvl="0" algn="just"/>
            <a:r>
              <a:rPr lang="en-US" sz="1600" b="1" dirty="0" smtClean="0">
                <a:latin typeface="Arial" pitchFamily="34" charset="0"/>
                <a:cs typeface="Arial" pitchFamily="34" charset="0"/>
              </a:rPr>
              <a:t>Social Factors in the UK</a:t>
            </a:r>
            <a:endParaRPr lang="en-US" sz="1600" dirty="0" smtClean="0">
              <a:latin typeface="Arial" pitchFamily="34" charset="0"/>
              <a:cs typeface="Arial" pitchFamily="34" charset="0"/>
            </a:endParaRPr>
          </a:p>
          <a:p>
            <a:pPr algn="just"/>
            <a:r>
              <a:rPr lang="en-US" sz="1600" dirty="0" smtClean="0">
                <a:latin typeface="Arial" pitchFamily="34" charset="0"/>
                <a:cs typeface="Arial" pitchFamily="34" charset="0"/>
              </a:rPr>
              <a:t>The next part in "PESTEL analysis" in the UK is the concept of "social environment'. The UK has a large customer market. The current population is about "68 million". The age of the population is also increasing. It has "implications" for both the "labor market" and the "healthcare system". Therefore, In the United Kingdom, there are plenty of opportunities for companies to meet the needs of the elderly population. Holiday, Real estate, healthcare, insurance, and many other organizations have already benefited from this "category" of the population (Anderson, Hughes, and Nguyen, 2019).  </a:t>
            </a:r>
          </a:p>
          <a:p>
            <a:pPr>
              <a:buNone/>
            </a:pPr>
            <a:endParaRPr lang="en-US" sz="1050"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15962"/>
          </a:xfrm>
        </p:spPr>
        <p:txBody>
          <a:bodyPr>
            <a:normAutofit/>
          </a:bodyPr>
          <a:lstStyle/>
          <a:p>
            <a:pPr algn="ctr"/>
            <a:r>
              <a:rPr lang="en-US" sz="3600" b="1" dirty="0" smtClean="0">
                <a:latin typeface="Arial" pitchFamily="34" charset="0"/>
                <a:cs typeface="Arial" pitchFamily="34" charset="0"/>
              </a:rPr>
              <a:t>Contd.</a:t>
            </a:r>
            <a:endParaRPr lang="en-US" sz="3600" dirty="0"/>
          </a:p>
        </p:txBody>
      </p:sp>
      <p:sp>
        <p:nvSpPr>
          <p:cNvPr id="3" name="Content Placeholder 2"/>
          <p:cNvSpPr>
            <a:spLocks noGrp="1"/>
          </p:cNvSpPr>
          <p:nvPr>
            <p:ph sz="quarter" idx="1"/>
          </p:nvPr>
        </p:nvSpPr>
        <p:spPr>
          <a:xfrm>
            <a:off x="381000" y="914400"/>
            <a:ext cx="8077200" cy="5638800"/>
          </a:xfrm>
        </p:spPr>
        <p:txBody>
          <a:bodyPr>
            <a:normAutofit fontScale="32500" lnSpcReduction="20000"/>
          </a:bodyPr>
          <a:lstStyle/>
          <a:p>
            <a:pPr lvl="0" algn="just"/>
            <a:r>
              <a:rPr lang="en-US" sz="5500" b="1" dirty="0" smtClean="0">
                <a:latin typeface="Arial" pitchFamily="34" charset="0"/>
                <a:cs typeface="Arial" pitchFamily="34" charset="0"/>
              </a:rPr>
              <a:t>Technological Factors in the UK</a:t>
            </a:r>
            <a:endParaRPr lang="en-US" sz="5500" dirty="0" smtClean="0">
              <a:latin typeface="Arial" pitchFamily="34" charset="0"/>
              <a:cs typeface="Arial" pitchFamily="34" charset="0"/>
            </a:endParaRPr>
          </a:p>
          <a:p>
            <a:pPr algn="just"/>
            <a:r>
              <a:rPr lang="en-US" sz="5500" dirty="0" smtClean="0">
                <a:latin typeface="Arial" pitchFamily="34" charset="0"/>
                <a:cs typeface="Arial" pitchFamily="34" charset="0"/>
              </a:rPr>
              <a:t>In terms of technology, the UK is one of the most advanced nations in the world. The capital of the UK is the largest hub for both "technological" and "financial" institutions. Advanced technological infrastructure has created "unlimited opportunities" for entrepreneurs to do business in this specified country. Sectors of technological departments are a largest contributor to the United Kingdom’s economics.    </a:t>
            </a:r>
          </a:p>
          <a:p>
            <a:pPr lvl="0" algn="just"/>
            <a:r>
              <a:rPr lang="en-US" sz="5500" b="1" dirty="0" smtClean="0">
                <a:latin typeface="Arial" pitchFamily="34" charset="0"/>
                <a:cs typeface="Arial" pitchFamily="34" charset="0"/>
              </a:rPr>
              <a:t>Legal Factors in the UK</a:t>
            </a:r>
            <a:endParaRPr lang="en-US" sz="5500" dirty="0" smtClean="0">
              <a:latin typeface="Arial" pitchFamily="34" charset="0"/>
              <a:cs typeface="Arial" pitchFamily="34" charset="0"/>
            </a:endParaRPr>
          </a:p>
          <a:p>
            <a:pPr algn="just"/>
            <a:r>
              <a:rPr lang="en-US" sz="5500" dirty="0" smtClean="0">
                <a:latin typeface="Arial" pitchFamily="34" charset="0"/>
                <a:cs typeface="Arial" pitchFamily="34" charset="0"/>
              </a:rPr>
              <a:t>It is the most important factor for any organization in order to run a business in the UK. The article which is based on the legal environment of this country addresses some of the key areas of law, such as: "The Employment Act 1996", "Equality Act 2010", and “Gender Discrimination Act’’.    </a:t>
            </a:r>
          </a:p>
          <a:p>
            <a:pPr lvl="0" algn="just"/>
            <a:r>
              <a:rPr lang="en-US" sz="5500" b="1" dirty="0" smtClean="0">
                <a:latin typeface="Arial" pitchFamily="34" charset="0"/>
                <a:cs typeface="Arial" pitchFamily="34" charset="0"/>
              </a:rPr>
              <a:t>Environmental Factors in the UK</a:t>
            </a:r>
            <a:endParaRPr lang="en-US" sz="5500" dirty="0" smtClean="0">
              <a:latin typeface="Arial" pitchFamily="34" charset="0"/>
              <a:cs typeface="Arial" pitchFamily="34" charset="0"/>
            </a:endParaRPr>
          </a:p>
          <a:p>
            <a:pPr algn="just"/>
            <a:r>
              <a:rPr lang="en-US" sz="5500" dirty="0" smtClean="0">
                <a:latin typeface="Arial" pitchFamily="34" charset="0"/>
                <a:cs typeface="Arial" pitchFamily="34" charset="0"/>
              </a:rPr>
              <a:t>The last part of the PESTEL analysis of the United Kingdom is the environmental factor. The government of the UK, newspapers, local councils, and charities have taken numerous initiatives in order to develop environment-related awareness. It also helps to reduce all the negative effects of economical extension on the UK's environment (Anderson, Hughes and Nguyen, 2019).  </a:t>
            </a:r>
          </a:p>
          <a:p>
            <a:pPr>
              <a:buNone/>
            </a:pPr>
            <a:endParaRPr lang="en-US"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467600" cy="1143000"/>
          </a:xfrm>
        </p:spPr>
        <p:txBody>
          <a:bodyPr>
            <a:normAutofit/>
          </a:bodyPr>
          <a:lstStyle/>
          <a:p>
            <a:pPr algn="ctr"/>
            <a:r>
              <a:rPr lang="en-US" sz="3600" b="1" dirty="0" smtClean="0">
                <a:latin typeface="Arial" pitchFamily="34" charset="0"/>
                <a:cs typeface="Arial" pitchFamily="34" charset="0"/>
              </a:rPr>
              <a:t>Implementation Plan</a:t>
            </a:r>
            <a:endParaRPr lang="en-US" sz="3600" b="1" dirty="0">
              <a:latin typeface="Arial" pitchFamily="34" charset="0"/>
              <a:cs typeface="Arial" pitchFamily="34" charset="0"/>
            </a:endParaRPr>
          </a:p>
        </p:txBody>
      </p:sp>
      <p:sp>
        <p:nvSpPr>
          <p:cNvPr id="4" name="Content Placeholder 3"/>
          <p:cNvSpPr>
            <a:spLocks noGrp="1"/>
          </p:cNvSpPr>
          <p:nvPr>
            <p:ph sz="quarter" idx="1"/>
          </p:nvPr>
        </p:nvSpPr>
        <p:spPr>
          <a:xfrm>
            <a:off x="457200" y="914400"/>
            <a:ext cx="7467600" cy="5943600"/>
          </a:xfrm>
        </p:spPr>
        <p:txBody>
          <a:bodyPr>
            <a:normAutofit fontScale="92500" lnSpcReduction="20000"/>
          </a:bodyPr>
          <a:lstStyle/>
          <a:p>
            <a:r>
              <a:rPr lang="en-US" sz="2300" dirty="0" smtClean="0">
                <a:latin typeface="Arial" pitchFamily="34" charset="0"/>
                <a:cs typeface="Arial" pitchFamily="34" charset="0"/>
              </a:rPr>
              <a:t>Employee: What are the observation and solutions for the problem </a:t>
            </a:r>
            <a:r>
              <a:rPr lang="en-US" sz="2300" i="1" dirty="0" smtClean="0">
                <a:latin typeface="Arial" pitchFamily="34" charset="0"/>
                <a:cs typeface="Arial" pitchFamily="34" charset="0"/>
              </a:rPr>
              <a:t>“Lack of Motivation”</a:t>
            </a:r>
            <a:r>
              <a:rPr lang="en-US" sz="2300" dirty="0" smtClean="0">
                <a:latin typeface="Arial" pitchFamily="34" charset="0"/>
                <a:cs typeface="Arial" pitchFamily="34" charset="0"/>
              </a:rPr>
              <a:t> that has been occurring due to “pay gap”?</a:t>
            </a:r>
          </a:p>
          <a:p>
            <a:r>
              <a:rPr lang="en-US" sz="2100" b="1" dirty="0" smtClean="0">
                <a:latin typeface="Arial" pitchFamily="34" charset="0"/>
                <a:cs typeface="Arial" pitchFamily="34" charset="0"/>
              </a:rPr>
              <a:t>Management consultant: </a:t>
            </a:r>
            <a:r>
              <a:rPr lang="en-US" sz="2100" dirty="0" smtClean="0">
                <a:latin typeface="Arial" pitchFamily="34" charset="0"/>
                <a:cs typeface="Arial" pitchFamily="34" charset="0"/>
              </a:rPr>
              <a:t>Let me first introduce the observation which is frustration and Loneliness among the employees. The solution is the manager should introduce all the employees to the culture and along with the related practice while excluding the discrimination of the “EasyJet” and encourage them.</a:t>
            </a:r>
          </a:p>
          <a:p>
            <a:r>
              <a:rPr lang="en-US" sz="2100" b="1" dirty="0" smtClean="0">
                <a:latin typeface="Arial" pitchFamily="34" charset="0"/>
                <a:cs typeface="Arial" pitchFamily="34" charset="0"/>
              </a:rPr>
              <a:t>Employee: </a:t>
            </a:r>
            <a:r>
              <a:rPr lang="en-US" sz="2100" dirty="0" smtClean="0">
                <a:latin typeface="Arial" pitchFamily="34" charset="0"/>
                <a:cs typeface="Arial" pitchFamily="34" charset="0"/>
              </a:rPr>
              <a:t>What are the observation and solutions for the problem </a:t>
            </a:r>
            <a:r>
              <a:rPr lang="en-US" sz="2100" b="1" i="1" dirty="0" smtClean="0">
                <a:latin typeface="Arial" pitchFamily="34" charset="0"/>
                <a:cs typeface="Arial" pitchFamily="34" charset="0"/>
              </a:rPr>
              <a:t>“Poor Management”</a:t>
            </a:r>
            <a:r>
              <a:rPr lang="en-US" sz="2100" b="1" dirty="0" smtClean="0">
                <a:latin typeface="Arial" pitchFamily="34" charset="0"/>
                <a:cs typeface="Arial" pitchFamily="34" charset="0"/>
              </a:rPr>
              <a:t> in the contrast of discrimination</a:t>
            </a:r>
            <a:r>
              <a:rPr lang="en-US" sz="2100" dirty="0" smtClean="0">
                <a:latin typeface="Arial" pitchFamily="34" charset="0"/>
                <a:cs typeface="Arial" pitchFamily="34" charset="0"/>
              </a:rPr>
              <a:t>?</a:t>
            </a:r>
            <a:r>
              <a:rPr lang="en-US" sz="2100" b="1" i="1" dirty="0" smtClean="0">
                <a:latin typeface="Arial" pitchFamily="34" charset="0"/>
                <a:cs typeface="Arial" pitchFamily="34" charset="0"/>
              </a:rPr>
              <a:t> </a:t>
            </a:r>
            <a:endParaRPr lang="en-US" sz="2100" dirty="0" smtClean="0">
              <a:latin typeface="Arial" pitchFamily="34" charset="0"/>
              <a:cs typeface="Arial" pitchFamily="34" charset="0"/>
            </a:endParaRPr>
          </a:p>
          <a:p>
            <a:r>
              <a:rPr lang="en-US" sz="2100" b="1" dirty="0" smtClean="0">
                <a:latin typeface="Arial" pitchFamily="34" charset="0"/>
                <a:cs typeface="Arial" pitchFamily="34" charset="0"/>
              </a:rPr>
              <a:t>Management consultant: </a:t>
            </a:r>
            <a:r>
              <a:rPr lang="en-US" sz="2100" dirty="0" smtClean="0">
                <a:latin typeface="Arial" pitchFamily="34" charset="0"/>
                <a:cs typeface="Arial" pitchFamily="34" charset="0"/>
              </a:rPr>
              <a:t>The observation of the problem is the management of the company fails to perform its duties efficiently. The required solution is that it is necessary to ensure that the employers have stopped the related practice of “gender discrimination”.   </a:t>
            </a:r>
          </a:p>
          <a:p>
            <a:r>
              <a:rPr lang="en-US" sz="2100" b="1" dirty="0" smtClean="0">
                <a:latin typeface="Arial" pitchFamily="34" charset="0"/>
                <a:cs typeface="Arial" pitchFamily="34" charset="0"/>
              </a:rPr>
              <a:t>Employee: </a:t>
            </a:r>
            <a:r>
              <a:rPr lang="en-US" sz="2100" dirty="0" smtClean="0">
                <a:latin typeface="Arial" pitchFamily="34" charset="0"/>
                <a:cs typeface="Arial" pitchFamily="34" charset="0"/>
              </a:rPr>
              <a:t>Can you give me the observation and solutions for the problem </a:t>
            </a:r>
            <a:r>
              <a:rPr lang="en-US" sz="2100" b="1" i="1" dirty="0" smtClean="0">
                <a:latin typeface="Arial" pitchFamily="34" charset="0"/>
                <a:cs typeface="Arial" pitchFamily="34" charset="0"/>
              </a:rPr>
              <a:t>“Cultural gap”</a:t>
            </a:r>
            <a:r>
              <a:rPr lang="en-US" sz="2100" dirty="0" smtClean="0">
                <a:latin typeface="Arial" pitchFamily="34" charset="0"/>
                <a:cs typeface="Arial" pitchFamily="34" charset="0"/>
              </a:rPr>
              <a:t>?</a:t>
            </a:r>
          </a:p>
          <a:p>
            <a:r>
              <a:rPr lang="en-US" sz="1900" b="1" dirty="0" smtClean="0">
                <a:latin typeface="Arial" pitchFamily="34" charset="0"/>
                <a:cs typeface="Arial" pitchFamily="34" charset="0"/>
              </a:rPr>
              <a:t>Management consultant: </a:t>
            </a:r>
            <a:r>
              <a:rPr lang="en-US" sz="1900" dirty="0" smtClean="0">
                <a:latin typeface="Arial" pitchFamily="34" charset="0"/>
                <a:cs typeface="Arial" pitchFamily="34" charset="0"/>
              </a:rPr>
              <a:t>The observation is that employees may consider themselves as the third person due to being deprived with “underpayment”. The solution to the given problem is that the manager needs to take immediate action to resolve this issue quickly.</a:t>
            </a:r>
            <a:r>
              <a:rPr lang="en-US" sz="1800" dirty="0" smtClean="0"/>
              <a:t> </a:t>
            </a:r>
          </a:p>
          <a:p>
            <a:pPr>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smtClean="0">
                <a:latin typeface="Arial" pitchFamily="34" charset="0"/>
                <a:cs typeface="Arial" pitchFamily="34" charset="0"/>
              </a:rPr>
              <a:t>Reference List</a:t>
            </a:r>
            <a:r>
              <a:rPr lang="en-US" b="1" dirty="0" smtClean="0">
                <a:latin typeface="Arial" pitchFamily="34" charset="0"/>
                <a:cs typeface="Arial" pitchFamily="34" charset="0"/>
              </a:rPr>
              <a:t/>
            </a:r>
            <a:br>
              <a:rPr lang="en-US" b="1" dirty="0" smtClean="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sz="quarter" idx="1"/>
          </p:nvPr>
        </p:nvSpPr>
        <p:spPr/>
        <p:txBody>
          <a:bodyPr>
            <a:normAutofit/>
          </a:bodyPr>
          <a:lstStyle/>
          <a:p>
            <a:pPr marL="0" indent="0" algn="just">
              <a:buNone/>
            </a:pPr>
            <a:r>
              <a:rPr lang="en-US" sz="1800" b="1" dirty="0" smtClean="0">
                <a:latin typeface="Arial" pitchFamily="34" charset="0"/>
                <a:cs typeface="Arial" pitchFamily="34" charset="0"/>
              </a:rPr>
              <a:t>Books</a:t>
            </a:r>
            <a:endParaRPr lang="en-US" sz="1800" dirty="0" smtClean="0">
              <a:latin typeface="Arial" pitchFamily="34" charset="0"/>
              <a:cs typeface="Arial" pitchFamily="34" charset="0"/>
            </a:endParaRPr>
          </a:p>
          <a:p>
            <a:pPr marL="0" indent="0" algn="just">
              <a:buNone/>
            </a:pPr>
            <a:r>
              <a:rPr lang="en-US" sz="1800" dirty="0" err="1" smtClean="0">
                <a:latin typeface="Arial" pitchFamily="34" charset="0"/>
                <a:cs typeface="Arial" pitchFamily="34" charset="0"/>
              </a:rPr>
              <a:t>Kinicki</a:t>
            </a:r>
            <a:r>
              <a:rPr lang="en-US" sz="1800" dirty="0" smtClean="0">
                <a:latin typeface="Arial" pitchFamily="34" charset="0"/>
                <a:cs typeface="Arial" pitchFamily="34" charset="0"/>
              </a:rPr>
              <a:t>, A. and Fugate, M., 2016. </a:t>
            </a:r>
            <a:r>
              <a:rPr lang="en-US" sz="1800" i="1" dirty="0" smtClean="0">
                <a:latin typeface="Arial" pitchFamily="34" charset="0"/>
                <a:cs typeface="Arial" pitchFamily="34" charset="0"/>
              </a:rPr>
              <a:t>Organizational behavior: A practical, problem-solving approach</a:t>
            </a:r>
            <a:r>
              <a:rPr lang="en-US" sz="1800" dirty="0" smtClean="0">
                <a:latin typeface="Arial" pitchFamily="34" charset="0"/>
                <a:cs typeface="Arial" pitchFamily="34" charset="0"/>
              </a:rPr>
              <a:t> (Vol. 2). New York, NY: McGraw-Hill Education.</a:t>
            </a:r>
          </a:p>
          <a:p>
            <a:pPr marL="0" indent="0" algn="just">
              <a:buNone/>
            </a:pPr>
            <a:r>
              <a:rPr lang="en-US" sz="1800" dirty="0" err="1" smtClean="0">
                <a:latin typeface="Arial" pitchFamily="34" charset="0"/>
                <a:cs typeface="Arial" pitchFamily="34" charset="0"/>
              </a:rPr>
              <a:t>Minda</a:t>
            </a:r>
            <a:r>
              <a:rPr lang="en-US" sz="1800" dirty="0" smtClean="0">
                <a:latin typeface="Arial" pitchFamily="34" charset="0"/>
                <a:cs typeface="Arial" pitchFamily="34" charset="0"/>
              </a:rPr>
              <a:t>, J.P., 2020. </a:t>
            </a:r>
            <a:r>
              <a:rPr lang="en-US" sz="1800" i="1" dirty="0" smtClean="0">
                <a:latin typeface="Arial" pitchFamily="34" charset="0"/>
                <a:cs typeface="Arial" pitchFamily="34" charset="0"/>
              </a:rPr>
              <a:t>The psychology of thinking: Reasoning, decision-making and problem-solving</a:t>
            </a:r>
            <a:r>
              <a:rPr lang="en-US" sz="1800" dirty="0" smtClean="0">
                <a:latin typeface="Arial" pitchFamily="34" charset="0"/>
                <a:cs typeface="Arial" pitchFamily="34" charset="0"/>
              </a:rPr>
              <a:t>. Sage</a:t>
            </a:r>
          </a:p>
          <a:p>
            <a:pPr marL="0" indent="0" algn="just">
              <a:buNone/>
            </a:pPr>
            <a:r>
              <a:rPr lang="en-US" sz="1800" dirty="0" err="1" smtClean="0">
                <a:latin typeface="Arial" pitchFamily="34" charset="0"/>
                <a:cs typeface="Arial" pitchFamily="34" charset="0"/>
              </a:rPr>
              <a:t>Perera</a:t>
            </a:r>
            <a:r>
              <a:rPr lang="en-US" sz="1800" dirty="0" smtClean="0">
                <a:latin typeface="Arial" pitchFamily="34" charset="0"/>
                <a:cs typeface="Arial" pitchFamily="34" charset="0"/>
              </a:rPr>
              <a:t>, R., 2017. </a:t>
            </a:r>
            <a:r>
              <a:rPr lang="en-US" sz="1800" i="1" dirty="0" smtClean="0">
                <a:latin typeface="Arial" pitchFamily="34" charset="0"/>
                <a:cs typeface="Arial" pitchFamily="34" charset="0"/>
              </a:rPr>
              <a:t>The PESTLE analysis</a:t>
            </a:r>
            <a:r>
              <a:rPr lang="en-US" sz="1800" dirty="0" smtClean="0">
                <a:latin typeface="Arial" pitchFamily="34" charset="0"/>
                <a:cs typeface="Arial" pitchFamily="34" charset="0"/>
              </a:rPr>
              <a:t>. </a:t>
            </a:r>
            <a:r>
              <a:rPr lang="en-US" sz="1800" dirty="0" err="1" smtClean="0">
                <a:latin typeface="Arial" pitchFamily="34" charset="0"/>
                <a:cs typeface="Arial" pitchFamily="34" charset="0"/>
              </a:rPr>
              <a:t>Nerdynaut</a:t>
            </a:r>
            <a:endParaRPr lang="en-US" sz="1800" dirty="0" smtClean="0">
              <a:latin typeface="Arial" pitchFamily="34" charset="0"/>
              <a:cs typeface="Arial" pitchFamily="34" charset="0"/>
            </a:endParaRPr>
          </a:p>
          <a:p>
            <a:pPr marL="0" indent="0" algn="just">
              <a:buNone/>
            </a:pPr>
            <a:r>
              <a:rPr lang="en-US" sz="1800" b="1" dirty="0" smtClean="0">
                <a:latin typeface="Arial" pitchFamily="34" charset="0"/>
                <a:cs typeface="Arial" pitchFamily="34" charset="0"/>
              </a:rPr>
              <a:t>Journals</a:t>
            </a:r>
            <a:endParaRPr lang="en-US" sz="1800" dirty="0" smtClean="0">
              <a:latin typeface="Arial" pitchFamily="34" charset="0"/>
              <a:cs typeface="Arial" pitchFamily="34" charset="0"/>
            </a:endParaRPr>
          </a:p>
          <a:p>
            <a:pPr marL="0" indent="0" algn="just">
              <a:buNone/>
            </a:pPr>
            <a:r>
              <a:rPr lang="en-US" sz="1800" dirty="0" smtClean="0">
                <a:latin typeface="Arial" pitchFamily="34" charset="0"/>
                <a:cs typeface="Arial" pitchFamily="34" charset="0"/>
              </a:rPr>
              <a:t>Anderson, J.E., Hughes, M.Ü. and Nguyen, C., 2019. The highs and lows of startups in the Cannabis industry: A PESTLE analysis of the current issues. In </a:t>
            </a:r>
            <a:r>
              <a:rPr lang="en-US" sz="1800" i="1" dirty="0" smtClean="0">
                <a:latin typeface="Arial" pitchFamily="34" charset="0"/>
                <a:cs typeface="Arial" pitchFamily="34" charset="0"/>
              </a:rPr>
              <a:t>Business Forum</a:t>
            </a:r>
            <a:r>
              <a:rPr lang="en-US" sz="1800" dirty="0" smtClean="0">
                <a:latin typeface="Arial" pitchFamily="34" charset="0"/>
                <a:cs typeface="Arial" pitchFamily="34" charset="0"/>
              </a:rPr>
              <a:t> (Vol. 27, No. 2, p. 26).</a:t>
            </a:r>
          </a:p>
          <a:p>
            <a:pPr marL="0" indent="0">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7467600" cy="3840162"/>
          </a:xfrm>
        </p:spPr>
        <p:txBody>
          <a:bodyPr>
            <a:normAutofit/>
          </a:bodyPr>
          <a:lstStyle/>
          <a:p>
            <a:pPr algn="ctr"/>
            <a:r>
              <a:rPr lang="en-US" sz="6600" b="1" dirty="0" smtClean="0">
                <a:latin typeface="Arial" pitchFamily="34" charset="0"/>
                <a:cs typeface="Arial" pitchFamily="34" charset="0"/>
              </a:rPr>
              <a:t>THANK YOU</a:t>
            </a:r>
            <a:endParaRPr lang="en-US" sz="6600" b="1" dirty="0">
              <a:latin typeface="Arial" pitchFamily="34" charset="0"/>
              <a:cs typeface="Arial"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54</TotalTime>
  <Words>1466</Words>
  <Application>Microsoft Office PowerPoint</Application>
  <PresentationFormat>On-screen Show (4:3)</PresentationFormat>
  <Paragraphs>51</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Oriel</vt:lpstr>
      <vt:lpstr>PROBLEM SOLVING AND DECISION MAKING </vt:lpstr>
      <vt:lpstr>Discussion on the impact and effects of complex problem</vt:lpstr>
      <vt:lpstr>impact and effects of complex problem</vt:lpstr>
      <vt:lpstr>“PESTLE” analysis</vt:lpstr>
      <vt:lpstr>Contd.</vt:lpstr>
      <vt:lpstr>Contd.</vt:lpstr>
      <vt:lpstr>Implementation Plan</vt:lpstr>
      <vt:lpstr>Reference List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Pc</dc:creator>
  <cp:lastModifiedBy>pc</cp:lastModifiedBy>
  <cp:revision>62</cp:revision>
  <dcterms:created xsi:type="dcterms:W3CDTF">2021-11-11T20:16:42Z</dcterms:created>
  <dcterms:modified xsi:type="dcterms:W3CDTF">2021-12-19T17:20:16Z</dcterms:modified>
</cp:coreProperties>
</file>