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2"/>
  </p:notesMasterIdLst>
  <p:sldIdLst>
    <p:sldId id="256" r:id="rId2"/>
    <p:sldId id="257" r:id="rId3"/>
    <p:sldId id="258" r:id="rId4"/>
    <p:sldId id="282" r:id="rId5"/>
    <p:sldId id="283" r:id="rId6"/>
    <p:sldId id="266" r:id="rId7"/>
    <p:sldId id="267" r:id="rId8"/>
    <p:sldId id="268" r:id="rId9"/>
    <p:sldId id="259" r:id="rId10"/>
    <p:sldId id="291" r:id="rId11"/>
    <p:sldId id="292" r:id="rId12"/>
    <p:sldId id="293" r:id="rId13"/>
    <p:sldId id="290" r:id="rId14"/>
    <p:sldId id="285" r:id="rId15"/>
    <p:sldId id="273" r:id="rId16"/>
    <p:sldId id="269" r:id="rId17"/>
    <p:sldId id="272" r:id="rId18"/>
    <p:sldId id="284" r:id="rId19"/>
    <p:sldId id="270" r:id="rId20"/>
    <p:sldId id="271" r:id="rId21"/>
    <p:sldId id="288" r:id="rId22"/>
    <p:sldId id="289" r:id="rId23"/>
    <p:sldId id="260" r:id="rId24"/>
    <p:sldId id="286" r:id="rId25"/>
    <p:sldId id="263" r:id="rId26"/>
    <p:sldId id="262" r:id="rId27"/>
    <p:sldId id="265" r:id="rId28"/>
    <p:sldId id="264" r:id="rId29"/>
    <p:sldId id="280" r:id="rId30"/>
    <p:sldId id="26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6060" autoAdjust="0"/>
  </p:normalViewPr>
  <p:slideViewPr>
    <p:cSldViewPr snapToGrid="0">
      <p:cViewPr varScale="1">
        <p:scale>
          <a:sx n="59" d="100"/>
          <a:sy n="59" d="100"/>
        </p:scale>
        <p:origin x="966"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delSld modSld">
      <pc:chgData name="Natasha Davies (IMH)" userId="f8d816cd-2c21-46a2-8815-9450f2bd6f78" providerId="ADAL" clId="{4383C101-9562-4D0C-8C6E-D656113FA33B}" dt="2026-04-15T15:21:22.607" v="50"/>
      <pc:docMkLst>
        <pc:docMk/>
      </pc:docMkLst>
      <pc:sldChg chg="modSp mod">
        <pc:chgData name="Natasha Davies (IMH)" userId="f8d816cd-2c21-46a2-8815-9450f2bd6f78" providerId="ADAL" clId="{4383C101-9562-4D0C-8C6E-D656113FA33B}" dt="2026-04-15T15:17:25.575" v="32" actId="20577"/>
        <pc:sldMkLst>
          <pc:docMk/>
          <pc:sldMk cId="1912652750" sldId="256"/>
        </pc:sldMkLst>
        <pc:spChg chg="mod">
          <ac:chgData name="Natasha Davies (IMH)" userId="f8d816cd-2c21-46a2-8815-9450f2bd6f78" providerId="ADAL" clId="{4383C101-9562-4D0C-8C6E-D656113FA33B}" dt="2026-04-15T15:17:25.575" v="32" actId="20577"/>
          <ac:spMkLst>
            <pc:docMk/>
            <pc:sldMk cId="1912652750" sldId="256"/>
            <ac:spMk id="3" creationId="{9C23333E-D3D6-2515-39ED-8E73A0569BAA}"/>
          </ac:spMkLst>
        </pc:spChg>
      </pc:sldChg>
      <pc:sldChg chg="modSp mod">
        <pc:chgData name="Natasha Davies (IMH)" userId="f8d816cd-2c21-46a2-8815-9450f2bd6f78" providerId="ADAL" clId="{4383C101-9562-4D0C-8C6E-D656113FA33B}" dt="2026-04-15T15:21:22.607" v="50"/>
        <pc:sldMkLst>
          <pc:docMk/>
          <pc:sldMk cId="3876320003" sldId="261"/>
        </pc:sldMkLst>
        <pc:spChg chg="mod">
          <ac:chgData name="Natasha Davies (IMH)" userId="f8d816cd-2c21-46a2-8815-9450f2bd6f78" providerId="ADAL" clId="{4383C101-9562-4D0C-8C6E-D656113FA33B}" dt="2026-04-15T15:21:22.607" v="50"/>
          <ac:spMkLst>
            <pc:docMk/>
            <pc:sldMk cId="3876320003" sldId="261"/>
            <ac:spMk id="3" creationId="{070888A6-7386-BDF3-1074-228ED0329D57}"/>
          </ac:spMkLst>
        </pc:spChg>
      </pc:sldChg>
      <pc:sldChg chg="del">
        <pc:chgData name="Natasha Davies (IMH)" userId="f8d816cd-2c21-46a2-8815-9450f2bd6f78" providerId="ADAL" clId="{4383C101-9562-4D0C-8C6E-D656113FA33B}" dt="2026-04-15T15:19:20.175" v="33" actId="47"/>
        <pc:sldMkLst>
          <pc:docMk/>
          <pc:sldMk cId="2901562866" sldId="287"/>
        </pc:sldMkLst>
      </pc:sldChg>
      <pc:sldChg chg="del">
        <pc:chgData name="Natasha Davies (IMH)" userId="f8d816cd-2c21-46a2-8815-9450f2bd6f78" providerId="ADAL" clId="{4383C101-9562-4D0C-8C6E-D656113FA33B}" dt="2026-04-15T15:19:22.784" v="34" actId="47"/>
        <pc:sldMkLst>
          <pc:docMk/>
          <pc:sldMk cId="1559717435" sldId="294"/>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B8B65E-F05C-4314-AFF2-936D5E2403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B1BDE1-1B79-4664-9A20-89AF9CB8FB07}">
      <dgm:prSet/>
      <dgm:spPr/>
      <dgm:t>
        <a:bodyPr/>
        <a:lstStyle/>
        <a:p>
          <a:r>
            <a:rPr lang="en-GB"/>
            <a:t>Meaningful work</a:t>
          </a:r>
          <a:endParaRPr lang="en-US"/>
        </a:p>
      </dgm:t>
    </dgm:pt>
    <dgm:pt modelId="{4B624825-6754-4DAC-8735-1921F428B8C4}" type="parTrans" cxnId="{CD5B10EB-AAEB-48AB-8FFD-AF6D971B4C7D}">
      <dgm:prSet/>
      <dgm:spPr/>
      <dgm:t>
        <a:bodyPr/>
        <a:lstStyle/>
        <a:p>
          <a:endParaRPr lang="en-US"/>
        </a:p>
      </dgm:t>
    </dgm:pt>
    <dgm:pt modelId="{9058F402-1398-4EBB-97BB-55FF345ECD48}" type="sibTrans" cxnId="{CD5B10EB-AAEB-48AB-8FFD-AF6D971B4C7D}">
      <dgm:prSet/>
      <dgm:spPr/>
      <dgm:t>
        <a:bodyPr/>
        <a:lstStyle/>
        <a:p>
          <a:endParaRPr lang="en-US"/>
        </a:p>
      </dgm:t>
    </dgm:pt>
    <dgm:pt modelId="{CB139017-80AE-46C9-9687-4601BB4D2987}">
      <dgm:prSet/>
      <dgm:spPr/>
      <dgm:t>
        <a:bodyPr/>
        <a:lstStyle/>
        <a:p>
          <a:r>
            <a:rPr lang="en-GB"/>
            <a:t>Supportive management</a:t>
          </a:r>
          <a:endParaRPr lang="en-US"/>
        </a:p>
      </dgm:t>
    </dgm:pt>
    <dgm:pt modelId="{DB333CBB-C9DD-4434-98C5-E702E0451651}" type="parTrans" cxnId="{74DC3071-B7A5-4656-A24D-FC756D2946A1}">
      <dgm:prSet/>
      <dgm:spPr/>
      <dgm:t>
        <a:bodyPr/>
        <a:lstStyle/>
        <a:p>
          <a:endParaRPr lang="en-US"/>
        </a:p>
      </dgm:t>
    </dgm:pt>
    <dgm:pt modelId="{9791C276-0D23-418F-B0A2-AB80D3D54742}" type="sibTrans" cxnId="{74DC3071-B7A5-4656-A24D-FC756D2946A1}">
      <dgm:prSet/>
      <dgm:spPr/>
      <dgm:t>
        <a:bodyPr/>
        <a:lstStyle/>
        <a:p>
          <a:endParaRPr lang="en-US"/>
        </a:p>
      </dgm:t>
    </dgm:pt>
    <dgm:pt modelId="{5010883F-314A-4CB8-BDCF-B1E4C21D7F90}">
      <dgm:prSet/>
      <dgm:spPr/>
      <dgm:t>
        <a:bodyPr/>
        <a:lstStyle/>
        <a:p>
          <a:r>
            <a:rPr lang="en-GB"/>
            <a:t>Positive working environment</a:t>
          </a:r>
          <a:endParaRPr lang="en-US"/>
        </a:p>
      </dgm:t>
    </dgm:pt>
    <dgm:pt modelId="{D5378232-5084-4DD1-8BFC-33BCA2D5C409}" type="parTrans" cxnId="{FFC88E4B-C2AD-46CB-BC7C-64F106150FED}">
      <dgm:prSet/>
      <dgm:spPr/>
      <dgm:t>
        <a:bodyPr/>
        <a:lstStyle/>
        <a:p>
          <a:endParaRPr lang="en-US"/>
        </a:p>
      </dgm:t>
    </dgm:pt>
    <dgm:pt modelId="{95F2F7DD-95E5-4969-8287-DAAFE105E654}" type="sibTrans" cxnId="{FFC88E4B-C2AD-46CB-BC7C-64F106150FED}">
      <dgm:prSet/>
      <dgm:spPr/>
      <dgm:t>
        <a:bodyPr/>
        <a:lstStyle/>
        <a:p>
          <a:endParaRPr lang="en-US"/>
        </a:p>
      </dgm:t>
    </dgm:pt>
    <dgm:pt modelId="{7A1090C9-1A3B-4072-8AEB-E97DE118B9E8}">
      <dgm:prSet/>
      <dgm:spPr/>
      <dgm:t>
        <a:bodyPr/>
        <a:lstStyle/>
        <a:p>
          <a:r>
            <a:rPr lang="en-GB"/>
            <a:t>Growth opportunity </a:t>
          </a:r>
          <a:endParaRPr lang="en-US"/>
        </a:p>
      </dgm:t>
    </dgm:pt>
    <dgm:pt modelId="{1567D47B-117C-4E95-82EF-F027CA1D754C}" type="parTrans" cxnId="{CA427722-A8D2-4CE4-9275-5AB1C78304BF}">
      <dgm:prSet/>
      <dgm:spPr/>
      <dgm:t>
        <a:bodyPr/>
        <a:lstStyle/>
        <a:p>
          <a:endParaRPr lang="en-US"/>
        </a:p>
      </dgm:t>
    </dgm:pt>
    <dgm:pt modelId="{9A7F09C7-DC3F-4490-84AD-3AAE6B5B9664}" type="sibTrans" cxnId="{CA427722-A8D2-4CE4-9275-5AB1C78304BF}">
      <dgm:prSet/>
      <dgm:spPr/>
      <dgm:t>
        <a:bodyPr/>
        <a:lstStyle/>
        <a:p>
          <a:endParaRPr lang="en-US"/>
        </a:p>
      </dgm:t>
    </dgm:pt>
    <dgm:pt modelId="{29D59127-B4B1-427D-905C-947FD9786717}">
      <dgm:prSet/>
      <dgm:spPr/>
      <dgm:t>
        <a:bodyPr/>
        <a:lstStyle/>
        <a:p>
          <a:r>
            <a:rPr lang="en-GB"/>
            <a:t>Trust in leadership</a:t>
          </a:r>
          <a:endParaRPr lang="en-US"/>
        </a:p>
      </dgm:t>
    </dgm:pt>
    <dgm:pt modelId="{77CED4B0-0CF7-4017-BC7B-1D6DBF94C7F5}" type="parTrans" cxnId="{5D390F5E-B617-436C-8081-5A490C475822}">
      <dgm:prSet/>
      <dgm:spPr/>
      <dgm:t>
        <a:bodyPr/>
        <a:lstStyle/>
        <a:p>
          <a:endParaRPr lang="en-US"/>
        </a:p>
      </dgm:t>
    </dgm:pt>
    <dgm:pt modelId="{A054D9CD-B654-4B91-8C7F-1DE592A9AEAE}" type="sibTrans" cxnId="{5D390F5E-B617-436C-8081-5A490C475822}">
      <dgm:prSet/>
      <dgm:spPr/>
      <dgm:t>
        <a:bodyPr/>
        <a:lstStyle/>
        <a:p>
          <a:endParaRPr lang="en-US"/>
        </a:p>
      </dgm:t>
    </dgm:pt>
    <dgm:pt modelId="{6F6B070A-D692-4FAC-A4D9-9267C0098EE5}" type="pres">
      <dgm:prSet presAssocID="{9EB8B65E-F05C-4314-AFF2-936D5E240372}" presName="root" presStyleCnt="0">
        <dgm:presLayoutVars>
          <dgm:dir/>
          <dgm:resizeHandles val="exact"/>
        </dgm:presLayoutVars>
      </dgm:prSet>
      <dgm:spPr/>
    </dgm:pt>
    <dgm:pt modelId="{0D3A493D-40A5-48BF-B61D-3C6497F27448}" type="pres">
      <dgm:prSet presAssocID="{34B1BDE1-1B79-4664-9A20-89AF9CB8FB07}" presName="compNode" presStyleCnt="0"/>
      <dgm:spPr/>
    </dgm:pt>
    <dgm:pt modelId="{16202803-D934-4EA8-B625-9598988BA32B}" type="pres">
      <dgm:prSet presAssocID="{34B1BDE1-1B79-4664-9A20-89AF9CB8FB07}" presName="bgRect" presStyleLbl="bgShp" presStyleIdx="0" presStyleCnt="5"/>
      <dgm:spPr/>
    </dgm:pt>
    <dgm:pt modelId="{381E2027-4DAD-41F4-8081-0FB9CF6DE79D}" type="pres">
      <dgm:prSet presAssocID="{34B1BDE1-1B79-4664-9A20-89AF9CB8FB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4E53E1D-3C4C-4767-A53B-B405DB88B9A2}" type="pres">
      <dgm:prSet presAssocID="{34B1BDE1-1B79-4664-9A20-89AF9CB8FB07}" presName="spaceRect" presStyleCnt="0"/>
      <dgm:spPr/>
    </dgm:pt>
    <dgm:pt modelId="{5437ABD0-EA77-405A-9FAB-EC2E08BF32A9}" type="pres">
      <dgm:prSet presAssocID="{34B1BDE1-1B79-4664-9A20-89AF9CB8FB07}" presName="parTx" presStyleLbl="revTx" presStyleIdx="0" presStyleCnt="5">
        <dgm:presLayoutVars>
          <dgm:chMax val="0"/>
          <dgm:chPref val="0"/>
        </dgm:presLayoutVars>
      </dgm:prSet>
      <dgm:spPr/>
    </dgm:pt>
    <dgm:pt modelId="{8D73BA46-5C2E-4AF9-889A-377D2176A8B8}" type="pres">
      <dgm:prSet presAssocID="{9058F402-1398-4EBB-97BB-55FF345ECD48}" presName="sibTrans" presStyleCnt="0"/>
      <dgm:spPr/>
    </dgm:pt>
    <dgm:pt modelId="{87B6BCB0-CF2D-4709-AC7C-4014849B0CA0}" type="pres">
      <dgm:prSet presAssocID="{CB139017-80AE-46C9-9687-4601BB4D2987}" presName="compNode" presStyleCnt="0"/>
      <dgm:spPr/>
    </dgm:pt>
    <dgm:pt modelId="{6996C3A2-40C6-4F98-A340-676082518343}" type="pres">
      <dgm:prSet presAssocID="{CB139017-80AE-46C9-9687-4601BB4D2987}" presName="bgRect" presStyleLbl="bgShp" presStyleIdx="1" presStyleCnt="5"/>
      <dgm:spPr/>
    </dgm:pt>
    <dgm:pt modelId="{18E40B30-D7D0-4B52-9EBA-E4A2FAC1D99C}" type="pres">
      <dgm:prSet presAssocID="{CB139017-80AE-46C9-9687-4601BB4D298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B4233DD1-DB4A-442F-8AB5-FC731B302699}" type="pres">
      <dgm:prSet presAssocID="{CB139017-80AE-46C9-9687-4601BB4D2987}" presName="spaceRect" presStyleCnt="0"/>
      <dgm:spPr/>
    </dgm:pt>
    <dgm:pt modelId="{F737B731-5BAC-48D5-825F-423A771CD187}" type="pres">
      <dgm:prSet presAssocID="{CB139017-80AE-46C9-9687-4601BB4D2987}" presName="parTx" presStyleLbl="revTx" presStyleIdx="1" presStyleCnt="5">
        <dgm:presLayoutVars>
          <dgm:chMax val="0"/>
          <dgm:chPref val="0"/>
        </dgm:presLayoutVars>
      </dgm:prSet>
      <dgm:spPr/>
    </dgm:pt>
    <dgm:pt modelId="{4638A2FB-38E8-45A4-9FC7-E304907CF2DA}" type="pres">
      <dgm:prSet presAssocID="{9791C276-0D23-418F-B0A2-AB80D3D54742}" presName="sibTrans" presStyleCnt="0"/>
      <dgm:spPr/>
    </dgm:pt>
    <dgm:pt modelId="{52AB654E-4172-4877-B7F7-D5ADA5B72366}" type="pres">
      <dgm:prSet presAssocID="{5010883F-314A-4CB8-BDCF-B1E4C21D7F90}" presName="compNode" presStyleCnt="0"/>
      <dgm:spPr/>
    </dgm:pt>
    <dgm:pt modelId="{FF373465-E8C5-495B-88B0-7EC81AA78150}" type="pres">
      <dgm:prSet presAssocID="{5010883F-314A-4CB8-BDCF-B1E4C21D7F90}" presName="bgRect" presStyleLbl="bgShp" presStyleIdx="2" presStyleCnt="5"/>
      <dgm:spPr/>
    </dgm:pt>
    <dgm:pt modelId="{E8D289AA-E786-4B89-8A0F-CC54F2A4B3D2}" type="pres">
      <dgm:prSet presAssocID="{5010883F-314A-4CB8-BDCF-B1E4C21D7F9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89B5102A-E92C-4BC1-9BFD-C9D210CAA7DF}" type="pres">
      <dgm:prSet presAssocID="{5010883F-314A-4CB8-BDCF-B1E4C21D7F90}" presName="spaceRect" presStyleCnt="0"/>
      <dgm:spPr/>
    </dgm:pt>
    <dgm:pt modelId="{67B28C7E-FD24-4F83-A178-C2BC18650D95}" type="pres">
      <dgm:prSet presAssocID="{5010883F-314A-4CB8-BDCF-B1E4C21D7F90}" presName="parTx" presStyleLbl="revTx" presStyleIdx="2" presStyleCnt="5">
        <dgm:presLayoutVars>
          <dgm:chMax val="0"/>
          <dgm:chPref val="0"/>
        </dgm:presLayoutVars>
      </dgm:prSet>
      <dgm:spPr/>
    </dgm:pt>
    <dgm:pt modelId="{0F88224E-44FC-453D-9E75-6EB7ED43467A}" type="pres">
      <dgm:prSet presAssocID="{95F2F7DD-95E5-4969-8287-DAAFE105E654}" presName="sibTrans" presStyleCnt="0"/>
      <dgm:spPr/>
    </dgm:pt>
    <dgm:pt modelId="{329B41E7-6518-49CD-A2AA-BBDBEEDD9C53}" type="pres">
      <dgm:prSet presAssocID="{7A1090C9-1A3B-4072-8AEB-E97DE118B9E8}" presName="compNode" presStyleCnt="0"/>
      <dgm:spPr/>
    </dgm:pt>
    <dgm:pt modelId="{3A0FDE9A-3C2B-4113-8802-83A73569EFD6}" type="pres">
      <dgm:prSet presAssocID="{7A1090C9-1A3B-4072-8AEB-E97DE118B9E8}" presName="bgRect" presStyleLbl="bgShp" presStyleIdx="3" presStyleCnt="5"/>
      <dgm:spPr/>
    </dgm:pt>
    <dgm:pt modelId="{0F4BA99A-B8E8-498C-949C-6C530C0DB9F6}" type="pres">
      <dgm:prSet presAssocID="{7A1090C9-1A3B-4072-8AEB-E97DE118B9E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68364971-6AE2-4156-A4C4-765EAE5F6D9B}" type="pres">
      <dgm:prSet presAssocID="{7A1090C9-1A3B-4072-8AEB-E97DE118B9E8}" presName="spaceRect" presStyleCnt="0"/>
      <dgm:spPr/>
    </dgm:pt>
    <dgm:pt modelId="{91AE6DA9-FFA0-4FF1-A7BD-96C2EFCAF97C}" type="pres">
      <dgm:prSet presAssocID="{7A1090C9-1A3B-4072-8AEB-E97DE118B9E8}" presName="parTx" presStyleLbl="revTx" presStyleIdx="3" presStyleCnt="5">
        <dgm:presLayoutVars>
          <dgm:chMax val="0"/>
          <dgm:chPref val="0"/>
        </dgm:presLayoutVars>
      </dgm:prSet>
      <dgm:spPr/>
    </dgm:pt>
    <dgm:pt modelId="{FB82D87F-14E4-49E4-A320-695CFFA70674}" type="pres">
      <dgm:prSet presAssocID="{9A7F09C7-DC3F-4490-84AD-3AAE6B5B9664}" presName="sibTrans" presStyleCnt="0"/>
      <dgm:spPr/>
    </dgm:pt>
    <dgm:pt modelId="{5ECF5E99-35D6-4C71-B554-CFB8FCC11A3F}" type="pres">
      <dgm:prSet presAssocID="{29D59127-B4B1-427D-905C-947FD9786717}" presName="compNode" presStyleCnt="0"/>
      <dgm:spPr/>
    </dgm:pt>
    <dgm:pt modelId="{A8FD0B2E-4AB9-4136-9ECB-EB2838241ED4}" type="pres">
      <dgm:prSet presAssocID="{29D59127-B4B1-427D-905C-947FD9786717}" presName="bgRect" presStyleLbl="bgShp" presStyleIdx="4" presStyleCnt="5"/>
      <dgm:spPr/>
    </dgm:pt>
    <dgm:pt modelId="{8A2C729A-F702-4778-999D-2276017E843C}" type="pres">
      <dgm:prSet presAssocID="{29D59127-B4B1-427D-905C-947FD978671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CF02CCB2-3BBC-4DD2-BD16-3CE895730876}" type="pres">
      <dgm:prSet presAssocID="{29D59127-B4B1-427D-905C-947FD9786717}" presName="spaceRect" presStyleCnt="0"/>
      <dgm:spPr/>
    </dgm:pt>
    <dgm:pt modelId="{62C17389-ABDF-46C5-834F-269C45B99C56}" type="pres">
      <dgm:prSet presAssocID="{29D59127-B4B1-427D-905C-947FD9786717}" presName="parTx" presStyleLbl="revTx" presStyleIdx="4" presStyleCnt="5">
        <dgm:presLayoutVars>
          <dgm:chMax val="0"/>
          <dgm:chPref val="0"/>
        </dgm:presLayoutVars>
      </dgm:prSet>
      <dgm:spPr/>
    </dgm:pt>
  </dgm:ptLst>
  <dgm:cxnLst>
    <dgm:cxn modelId="{ABAB860F-53F6-42D0-97C2-C8810A323628}" type="presOf" srcId="{5010883F-314A-4CB8-BDCF-B1E4C21D7F90}" destId="{67B28C7E-FD24-4F83-A178-C2BC18650D95}" srcOrd="0" destOrd="0" presId="urn:microsoft.com/office/officeart/2018/2/layout/IconVerticalSolidList"/>
    <dgm:cxn modelId="{CA427722-A8D2-4CE4-9275-5AB1C78304BF}" srcId="{9EB8B65E-F05C-4314-AFF2-936D5E240372}" destId="{7A1090C9-1A3B-4072-8AEB-E97DE118B9E8}" srcOrd="3" destOrd="0" parTransId="{1567D47B-117C-4E95-82EF-F027CA1D754C}" sibTransId="{9A7F09C7-DC3F-4490-84AD-3AAE6B5B9664}"/>
    <dgm:cxn modelId="{32B9252D-DAA4-4E8A-B63E-FB5CA979122E}" type="presOf" srcId="{9EB8B65E-F05C-4314-AFF2-936D5E240372}" destId="{6F6B070A-D692-4FAC-A4D9-9267C0098EE5}" srcOrd="0" destOrd="0" presId="urn:microsoft.com/office/officeart/2018/2/layout/IconVerticalSolidList"/>
    <dgm:cxn modelId="{DDA2D83B-FFBC-4DF2-83E0-0BBBCC162DE0}" type="presOf" srcId="{34B1BDE1-1B79-4664-9A20-89AF9CB8FB07}" destId="{5437ABD0-EA77-405A-9FAB-EC2E08BF32A9}" srcOrd="0" destOrd="0" presId="urn:microsoft.com/office/officeart/2018/2/layout/IconVerticalSolidList"/>
    <dgm:cxn modelId="{5D390F5E-B617-436C-8081-5A490C475822}" srcId="{9EB8B65E-F05C-4314-AFF2-936D5E240372}" destId="{29D59127-B4B1-427D-905C-947FD9786717}" srcOrd="4" destOrd="0" parTransId="{77CED4B0-0CF7-4017-BC7B-1D6DBF94C7F5}" sibTransId="{A054D9CD-B654-4B91-8C7F-1DE592A9AEAE}"/>
    <dgm:cxn modelId="{FFC88E4B-C2AD-46CB-BC7C-64F106150FED}" srcId="{9EB8B65E-F05C-4314-AFF2-936D5E240372}" destId="{5010883F-314A-4CB8-BDCF-B1E4C21D7F90}" srcOrd="2" destOrd="0" parTransId="{D5378232-5084-4DD1-8BFC-33BCA2D5C409}" sibTransId="{95F2F7DD-95E5-4969-8287-DAAFE105E654}"/>
    <dgm:cxn modelId="{AC1C4A50-CD96-43A3-9F73-DDA9D1810DAE}" type="presOf" srcId="{CB139017-80AE-46C9-9687-4601BB4D2987}" destId="{F737B731-5BAC-48D5-825F-423A771CD187}" srcOrd="0" destOrd="0" presId="urn:microsoft.com/office/officeart/2018/2/layout/IconVerticalSolidList"/>
    <dgm:cxn modelId="{74DC3071-B7A5-4656-A24D-FC756D2946A1}" srcId="{9EB8B65E-F05C-4314-AFF2-936D5E240372}" destId="{CB139017-80AE-46C9-9687-4601BB4D2987}" srcOrd="1" destOrd="0" parTransId="{DB333CBB-C9DD-4434-98C5-E702E0451651}" sibTransId="{9791C276-0D23-418F-B0A2-AB80D3D54742}"/>
    <dgm:cxn modelId="{FE904158-EFC6-4341-B2C8-F44F30A7BD9D}" type="presOf" srcId="{7A1090C9-1A3B-4072-8AEB-E97DE118B9E8}" destId="{91AE6DA9-FFA0-4FF1-A7BD-96C2EFCAF97C}" srcOrd="0" destOrd="0" presId="urn:microsoft.com/office/officeart/2018/2/layout/IconVerticalSolidList"/>
    <dgm:cxn modelId="{CF104B58-210F-4764-991D-63636596745D}" type="presOf" srcId="{29D59127-B4B1-427D-905C-947FD9786717}" destId="{62C17389-ABDF-46C5-834F-269C45B99C56}" srcOrd="0" destOrd="0" presId="urn:microsoft.com/office/officeart/2018/2/layout/IconVerticalSolidList"/>
    <dgm:cxn modelId="{CD5B10EB-AAEB-48AB-8FFD-AF6D971B4C7D}" srcId="{9EB8B65E-F05C-4314-AFF2-936D5E240372}" destId="{34B1BDE1-1B79-4664-9A20-89AF9CB8FB07}" srcOrd="0" destOrd="0" parTransId="{4B624825-6754-4DAC-8735-1921F428B8C4}" sibTransId="{9058F402-1398-4EBB-97BB-55FF345ECD48}"/>
    <dgm:cxn modelId="{A7ECF343-FB7A-4F62-908B-3C5F7FED7965}" type="presParOf" srcId="{6F6B070A-D692-4FAC-A4D9-9267C0098EE5}" destId="{0D3A493D-40A5-48BF-B61D-3C6497F27448}" srcOrd="0" destOrd="0" presId="urn:microsoft.com/office/officeart/2018/2/layout/IconVerticalSolidList"/>
    <dgm:cxn modelId="{64176F26-EC1B-41F7-A904-C4C337D3F0AE}" type="presParOf" srcId="{0D3A493D-40A5-48BF-B61D-3C6497F27448}" destId="{16202803-D934-4EA8-B625-9598988BA32B}" srcOrd="0" destOrd="0" presId="urn:microsoft.com/office/officeart/2018/2/layout/IconVerticalSolidList"/>
    <dgm:cxn modelId="{5BF30DCC-38A3-478C-83A1-E3B58D70230D}" type="presParOf" srcId="{0D3A493D-40A5-48BF-B61D-3C6497F27448}" destId="{381E2027-4DAD-41F4-8081-0FB9CF6DE79D}" srcOrd="1" destOrd="0" presId="urn:microsoft.com/office/officeart/2018/2/layout/IconVerticalSolidList"/>
    <dgm:cxn modelId="{49201052-CDD9-4CF9-B0B1-9C89BD79F13D}" type="presParOf" srcId="{0D3A493D-40A5-48BF-B61D-3C6497F27448}" destId="{B4E53E1D-3C4C-4767-A53B-B405DB88B9A2}" srcOrd="2" destOrd="0" presId="urn:microsoft.com/office/officeart/2018/2/layout/IconVerticalSolidList"/>
    <dgm:cxn modelId="{41B3E711-594A-4EA7-837C-8EE758F1CD61}" type="presParOf" srcId="{0D3A493D-40A5-48BF-B61D-3C6497F27448}" destId="{5437ABD0-EA77-405A-9FAB-EC2E08BF32A9}" srcOrd="3" destOrd="0" presId="urn:microsoft.com/office/officeart/2018/2/layout/IconVerticalSolidList"/>
    <dgm:cxn modelId="{A863DAC2-CABA-4E31-A90A-3BEE34E018F2}" type="presParOf" srcId="{6F6B070A-D692-4FAC-A4D9-9267C0098EE5}" destId="{8D73BA46-5C2E-4AF9-889A-377D2176A8B8}" srcOrd="1" destOrd="0" presId="urn:microsoft.com/office/officeart/2018/2/layout/IconVerticalSolidList"/>
    <dgm:cxn modelId="{5BD5A76B-42ED-4013-8946-AA02AA5589A3}" type="presParOf" srcId="{6F6B070A-D692-4FAC-A4D9-9267C0098EE5}" destId="{87B6BCB0-CF2D-4709-AC7C-4014849B0CA0}" srcOrd="2" destOrd="0" presId="urn:microsoft.com/office/officeart/2018/2/layout/IconVerticalSolidList"/>
    <dgm:cxn modelId="{2980BBCB-350F-4D25-8896-EE9FCAFD642E}" type="presParOf" srcId="{87B6BCB0-CF2D-4709-AC7C-4014849B0CA0}" destId="{6996C3A2-40C6-4F98-A340-676082518343}" srcOrd="0" destOrd="0" presId="urn:microsoft.com/office/officeart/2018/2/layout/IconVerticalSolidList"/>
    <dgm:cxn modelId="{4BE21B06-8C0E-49D3-B184-B2FDF5B90082}" type="presParOf" srcId="{87B6BCB0-CF2D-4709-AC7C-4014849B0CA0}" destId="{18E40B30-D7D0-4B52-9EBA-E4A2FAC1D99C}" srcOrd="1" destOrd="0" presId="urn:microsoft.com/office/officeart/2018/2/layout/IconVerticalSolidList"/>
    <dgm:cxn modelId="{FB10A078-61A2-45C2-A9DE-829854C41055}" type="presParOf" srcId="{87B6BCB0-CF2D-4709-AC7C-4014849B0CA0}" destId="{B4233DD1-DB4A-442F-8AB5-FC731B302699}" srcOrd="2" destOrd="0" presId="urn:microsoft.com/office/officeart/2018/2/layout/IconVerticalSolidList"/>
    <dgm:cxn modelId="{D63F5BA8-714A-4FC3-B7C9-5CE62631C982}" type="presParOf" srcId="{87B6BCB0-CF2D-4709-AC7C-4014849B0CA0}" destId="{F737B731-5BAC-48D5-825F-423A771CD187}" srcOrd="3" destOrd="0" presId="urn:microsoft.com/office/officeart/2018/2/layout/IconVerticalSolidList"/>
    <dgm:cxn modelId="{1C21D667-0E62-43A7-88A8-9297A867503A}" type="presParOf" srcId="{6F6B070A-D692-4FAC-A4D9-9267C0098EE5}" destId="{4638A2FB-38E8-45A4-9FC7-E304907CF2DA}" srcOrd="3" destOrd="0" presId="urn:microsoft.com/office/officeart/2018/2/layout/IconVerticalSolidList"/>
    <dgm:cxn modelId="{63F1B05A-30A8-490D-8724-61618FEF0448}" type="presParOf" srcId="{6F6B070A-D692-4FAC-A4D9-9267C0098EE5}" destId="{52AB654E-4172-4877-B7F7-D5ADA5B72366}" srcOrd="4" destOrd="0" presId="urn:microsoft.com/office/officeart/2018/2/layout/IconVerticalSolidList"/>
    <dgm:cxn modelId="{0468A4AC-0D3B-4924-9438-2C1E2A4B11EC}" type="presParOf" srcId="{52AB654E-4172-4877-B7F7-D5ADA5B72366}" destId="{FF373465-E8C5-495B-88B0-7EC81AA78150}" srcOrd="0" destOrd="0" presId="urn:microsoft.com/office/officeart/2018/2/layout/IconVerticalSolidList"/>
    <dgm:cxn modelId="{58B3154E-78E3-44BF-9417-D87896CC25D7}" type="presParOf" srcId="{52AB654E-4172-4877-B7F7-D5ADA5B72366}" destId="{E8D289AA-E786-4B89-8A0F-CC54F2A4B3D2}" srcOrd="1" destOrd="0" presId="urn:microsoft.com/office/officeart/2018/2/layout/IconVerticalSolidList"/>
    <dgm:cxn modelId="{A4CBEC05-FD4C-447E-A051-215E5EB854B2}" type="presParOf" srcId="{52AB654E-4172-4877-B7F7-D5ADA5B72366}" destId="{89B5102A-E92C-4BC1-9BFD-C9D210CAA7DF}" srcOrd="2" destOrd="0" presId="urn:microsoft.com/office/officeart/2018/2/layout/IconVerticalSolidList"/>
    <dgm:cxn modelId="{A82D3061-DC36-4EBC-9790-0D70A41B556C}" type="presParOf" srcId="{52AB654E-4172-4877-B7F7-D5ADA5B72366}" destId="{67B28C7E-FD24-4F83-A178-C2BC18650D95}" srcOrd="3" destOrd="0" presId="urn:microsoft.com/office/officeart/2018/2/layout/IconVerticalSolidList"/>
    <dgm:cxn modelId="{6EDD70FB-3D44-484A-8C51-8BE3E6E86FCB}" type="presParOf" srcId="{6F6B070A-D692-4FAC-A4D9-9267C0098EE5}" destId="{0F88224E-44FC-453D-9E75-6EB7ED43467A}" srcOrd="5" destOrd="0" presId="urn:microsoft.com/office/officeart/2018/2/layout/IconVerticalSolidList"/>
    <dgm:cxn modelId="{BAA4832A-5467-4C95-9635-B1DB3E4F0768}" type="presParOf" srcId="{6F6B070A-D692-4FAC-A4D9-9267C0098EE5}" destId="{329B41E7-6518-49CD-A2AA-BBDBEEDD9C53}" srcOrd="6" destOrd="0" presId="urn:microsoft.com/office/officeart/2018/2/layout/IconVerticalSolidList"/>
    <dgm:cxn modelId="{BC4A0C91-9B75-4C17-BF01-7FE9E9DF1ED9}" type="presParOf" srcId="{329B41E7-6518-49CD-A2AA-BBDBEEDD9C53}" destId="{3A0FDE9A-3C2B-4113-8802-83A73569EFD6}" srcOrd="0" destOrd="0" presId="urn:microsoft.com/office/officeart/2018/2/layout/IconVerticalSolidList"/>
    <dgm:cxn modelId="{56D398B6-E1F7-4A42-B503-247CA7CFD9C6}" type="presParOf" srcId="{329B41E7-6518-49CD-A2AA-BBDBEEDD9C53}" destId="{0F4BA99A-B8E8-498C-949C-6C530C0DB9F6}" srcOrd="1" destOrd="0" presId="urn:microsoft.com/office/officeart/2018/2/layout/IconVerticalSolidList"/>
    <dgm:cxn modelId="{FD1AF2F3-7AF7-4754-AA18-DCAD4F4FA7AA}" type="presParOf" srcId="{329B41E7-6518-49CD-A2AA-BBDBEEDD9C53}" destId="{68364971-6AE2-4156-A4C4-765EAE5F6D9B}" srcOrd="2" destOrd="0" presId="urn:microsoft.com/office/officeart/2018/2/layout/IconVerticalSolidList"/>
    <dgm:cxn modelId="{B01B0076-E44C-4FA6-8D13-485F411CD299}" type="presParOf" srcId="{329B41E7-6518-49CD-A2AA-BBDBEEDD9C53}" destId="{91AE6DA9-FFA0-4FF1-A7BD-96C2EFCAF97C}" srcOrd="3" destOrd="0" presId="urn:microsoft.com/office/officeart/2018/2/layout/IconVerticalSolidList"/>
    <dgm:cxn modelId="{4074843F-4627-446E-A7F3-DA2BA0B7E22B}" type="presParOf" srcId="{6F6B070A-D692-4FAC-A4D9-9267C0098EE5}" destId="{FB82D87F-14E4-49E4-A320-695CFFA70674}" srcOrd="7" destOrd="0" presId="urn:microsoft.com/office/officeart/2018/2/layout/IconVerticalSolidList"/>
    <dgm:cxn modelId="{3E010830-0903-4FF4-A82A-05C7974C78A2}" type="presParOf" srcId="{6F6B070A-D692-4FAC-A4D9-9267C0098EE5}" destId="{5ECF5E99-35D6-4C71-B554-CFB8FCC11A3F}" srcOrd="8" destOrd="0" presId="urn:microsoft.com/office/officeart/2018/2/layout/IconVerticalSolidList"/>
    <dgm:cxn modelId="{CB904E58-4A36-40ED-A3D8-CAB9B978AD0E}" type="presParOf" srcId="{5ECF5E99-35D6-4C71-B554-CFB8FCC11A3F}" destId="{A8FD0B2E-4AB9-4136-9ECB-EB2838241ED4}" srcOrd="0" destOrd="0" presId="urn:microsoft.com/office/officeart/2018/2/layout/IconVerticalSolidList"/>
    <dgm:cxn modelId="{CF754C9D-33DA-4886-A421-211AF975623D}" type="presParOf" srcId="{5ECF5E99-35D6-4C71-B554-CFB8FCC11A3F}" destId="{8A2C729A-F702-4778-999D-2276017E843C}" srcOrd="1" destOrd="0" presId="urn:microsoft.com/office/officeart/2018/2/layout/IconVerticalSolidList"/>
    <dgm:cxn modelId="{F1295DAA-9385-45F6-BF49-3DD1486BC374}" type="presParOf" srcId="{5ECF5E99-35D6-4C71-B554-CFB8FCC11A3F}" destId="{CF02CCB2-3BBC-4DD2-BD16-3CE895730876}" srcOrd="2" destOrd="0" presId="urn:microsoft.com/office/officeart/2018/2/layout/IconVerticalSolidList"/>
    <dgm:cxn modelId="{295F8F7B-1D0E-4131-9D20-E8FB0C46AEC8}" type="presParOf" srcId="{5ECF5E99-35D6-4C71-B554-CFB8FCC11A3F}" destId="{62C17389-ABDF-46C5-834F-269C45B99C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605F9E-CFC5-4172-B830-38393DB100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0FA219-D85C-46FD-8240-26F180BDD773}">
      <dgm:prSet/>
      <dgm:spPr/>
      <dgm:t>
        <a:bodyPr/>
        <a:lstStyle/>
        <a:p>
          <a:r>
            <a:rPr lang="en-GB"/>
            <a:t>Is strategic with a focus on long-term issues.</a:t>
          </a:r>
          <a:endParaRPr lang="en-US"/>
        </a:p>
      </dgm:t>
    </dgm:pt>
    <dgm:pt modelId="{1AB6B538-0CA8-473E-AF6F-AC07F0369696}" type="parTrans" cxnId="{62EC8ED6-0142-4A80-8DDC-BD5EC916BF23}">
      <dgm:prSet/>
      <dgm:spPr/>
      <dgm:t>
        <a:bodyPr/>
        <a:lstStyle/>
        <a:p>
          <a:endParaRPr lang="en-US"/>
        </a:p>
      </dgm:t>
    </dgm:pt>
    <dgm:pt modelId="{A5B89BEA-2149-4603-9690-5365AEE88A17}" type="sibTrans" cxnId="{62EC8ED6-0142-4A80-8DDC-BD5EC916BF23}">
      <dgm:prSet/>
      <dgm:spPr/>
      <dgm:t>
        <a:bodyPr/>
        <a:lstStyle/>
        <a:p>
          <a:endParaRPr lang="en-US"/>
        </a:p>
      </dgm:t>
    </dgm:pt>
    <dgm:pt modelId="{67A2C1E6-DE57-47EB-A68D-C01B6F85EC80}">
      <dgm:prSet/>
      <dgm:spPr/>
      <dgm:t>
        <a:bodyPr/>
        <a:lstStyle/>
        <a:p>
          <a:r>
            <a:rPr lang="en-GB"/>
            <a:t>Is future-focused.</a:t>
          </a:r>
          <a:endParaRPr lang="en-US"/>
        </a:p>
      </dgm:t>
    </dgm:pt>
    <dgm:pt modelId="{C5B63C9C-AC4C-42FF-ABC8-731FBC89A9CF}" type="parTrans" cxnId="{7FC42A14-1D52-49B6-B510-C2267DDCDC61}">
      <dgm:prSet/>
      <dgm:spPr/>
      <dgm:t>
        <a:bodyPr/>
        <a:lstStyle/>
        <a:p>
          <a:endParaRPr lang="en-US"/>
        </a:p>
      </dgm:t>
    </dgm:pt>
    <dgm:pt modelId="{E4D1101A-2536-4A75-B407-8E798DA1B39E}" type="sibTrans" cxnId="{7FC42A14-1D52-49B6-B510-C2267DDCDC61}">
      <dgm:prSet/>
      <dgm:spPr/>
      <dgm:t>
        <a:bodyPr/>
        <a:lstStyle/>
        <a:p>
          <a:endParaRPr lang="en-US"/>
        </a:p>
      </dgm:t>
    </dgm:pt>
    <dgm:pt modelId="{BD3D45DA-8C43-4403-B4CF-72D56E892581}">
      <dgm:prSet/>
      <dgm:spPr/>
      <dgm:t>
        <a:bodyPr/>
        <a:lstStyle/>
        <a:p>
          <a:r>
            <a:rPr lang="en-GB"/>
            <a:t>Aligns the effort of individuals and teams with the goals the organisation is trying to achieve.</a:t>
          </a:r>
          <a:endParaRPr lang="en-US"/>
        </a:p>
      </dgm:t>
    </dgm:pt>
    <dgm:pt modelId="{F18C9922-EA1B-4D2F-89F9-A0A1D83A81F3}" type="parTrans" cxnId="{B896A8EB-78E6-4317-A58D-C2AFD0E95DA5}">
      <dgm:prSet/>
      <dgm:spPr/>
      <dgm:t>
        <a:bodyPr/>
        <a:lstStyle/>
        <a:p>
          <a:endParaRPr lang="en-US"/>
        </a:p>
      </dgm:t>
    </dgm:pt>
    <dgm:pt modelId="{6AC5E398-7E67-4D6B-8072-56AB6E8C4DEA}" type="sibTrans" cxnId="{B896A8EB-78E6-4317-A58D-C2AFD0E95DA5}">
      <dgm:prSet/>
      <dgm:spPr/>
      <dgm:t>
        <a:bodyPr/>
        <a:lstStyle/>
        <a:p>
          <a:endParaRPr lang="en-US"/>
        </a:p>
      </dgm:t>
    </dgm:pt>
    <dgm:pt modelId="{D9BA774D-3598-43AB-95D8-E9B20975C12B}">
      <dgm:prSet/>
      <dgm:spPr/>
      <dgm:t>
        <a:bodyPr/>
        <a:lstStyle/>
        <a:p>
          <a:r>
            <a:rPr lang="en-GB"/>
            <a:t>Ensures individuals and teams know what is expected of them.</a:t>
          </a:r>
          <a:endParaRPr lang="en-US"/>
        </a:p>
      </dgm:t>
    </dgm:pt>
    <dgm:pt modelId="{87D51ED5-D5A5-4894-880C-B9B039790544}" type="parTrans" cxnId="{236EC5BF-A35D-425E-9B5A-357B64D1C7F8}">
      <dgm:prSet/>
      <dgm:spPr/>
      <dgm:t>
        <a:bodyPr/>
        <a:lstStyle/>
        <a:p>
          <a:endParaRPr lang="en-US"/>
        </a:p>
      </dgm:t>
    </dgm:pt>
    <dgm:pt modelId="{BC471417-251C-48DD-8B88-6A43EF951B02}" type="sibTrans" cxnId="{236EC5BF-A35D-425E-9B5A-357B64D1C7F8}">
      <dgm:prSet/>
      <dgm:spPr/>
      <dgm:t>
        <a:bodyPr/>
        <a:lstStyle/>
        <a:p>
          <a:endParaRPr lang="en-US"/>
        </a:p>
      </dgm:t>
    </dgm:pt>
    <dgm:pt modelId="{94C6E4A7-5273-4D68-9D39-43064E0A6D9F}">
      <dgm:prSet/>
      <dgm:spPr/>
      <dgm:t>
        <a:bodyPr/>
        <a:lstStyle/>
        <a:p>
          <a:r>
            <a:rPr lang="en-GB"/>
            <a:t>Ensures feedback on achievement is provided.</a:t>
          </a:r>
          <a:endParaRPr lang="en-US"/>
        </a:p>
      </dgm:t>
    </dgm:pt>
    <dgm:pt modelId="{0F871401-D32D-4B7F-8155-299092D0818D}" type="parTrans" cxnId="{19A6FF5E-9775-4BB2-BCA3-1418B611324A}">
      <dgm:prSet/>
      <dgm:spPr/>
      <dgm:t>
        <a:bodyPr/>
        <a:lstStyle/>
        <a:p>
          <a:endParaRPr lang="en-US"/>
        </a:p>
      </dgm:t>
    </dgm:pt>
    <dgm:pt modelId="{BCC53591-00D1-4F10-B782-E4DD310010B9}" type="sibTrans" cxnId="{19A6FF5E-9775-4BB2-BCA3-1418B611324A}">
      <dgm:prSet/>
      <dgm:spPr/>
      <dgm:t>
        <a:bodyPr/>
        <a:lstStyle/>
        <a:p>
          <a:endParaRPr lang="en-US"/>
        </a:p>
      </dgm:t>
    </dgm:pt>
    <dgm:pt modelId="{27C853DC-5224-47F8-B553-5E4BE8132BD7}">
      <dgm:prSet/>
      <dgm:spPr/>
      <dgm:t>
        <a:bodyPr/>
        <a:lstStyle/>
        <a:p>
          <a:r>
            <a:rPr lang="en-GB"/>
            <a:t>Ensures a developmental approach is taken to individuals’ skills and capabilities.</a:t>
          </a:r>
          <a:endParaRPr lang="en-US"/>
        </a:p>
      </dgm:t>
    </dgm:pt>
    <dgm:pt modelId="{E104D49B-1A6B-41CA-A16F-21D52EC5FEFE}" type="parTrans" cxnId="{D2A3B9AC-CC01-4EC1-8200-1CEF66F23712}">
      <dgm:prSet/>
      <dgm:spPr/>
      <dgm:t>
        <a:bodyPr/>
        <a:lstStyle/>
        <a:p>
          <a:endParaRPr lang="en-US"/>
        </a:p>
      </dgm:t>
    </dgm:pt>
    <dgm:pt modelId="{7D2B59F1-2E20-4FD9-BD14-90CD1B472B66}" type="sibTrans" cxnId="{D2A3B9AC-CC01-4EC1-8200-1CEF66F23712}">
      <dgm:prSet/>
      <dgm:spPr/>
      <dgm:t>
        <a:bodyPr/>
        <a:lstStyle/>
        <a:p>
          <a:endParaRPr lang="en-US"/>
        </a:p>
      </dgm:t>
    </dgm:pt>
    <dgm:pt modelId="{5E32FF12-ACCE-48CA-8636-073CC3ECCB60}" type="pres">
      <dgm:prSet presAssocID="{D2605F9E-CFC5-4172-B830-38393DB100CA}" presName="linear" presStyleCnt="0">
        <dgm:presLayoutVars>
          <dgm:animLvl val="lvl"/>
          <dgm:resizeHandles val="exact"/>
        </dgm:presLayoutVars>
      </dgm:prSet>
      <dgm:spPr/>
    </dgm:pt>
    <dgm:pt modelId="{E274F0C6-E222-4FF4-A079-54657DF35CE5}" type="pres">
      <dgm:prSet presAssocID="{020FA219-D85C-46FD-8240-26F180BDD773}" presName="parentText" presStyleLbl="node1" presStyleIdx="0" presStyleCnt="6">
        <dgm:presLayoutVars>
          <dgm:chMax val="0"/>
          <dgm:bulletEnabled val="1"/>
        </dgm:presLayoutVars>
      </dgm:prSet>
      <dgm:spPr/>
    </dgm:pt>
    <dgm:pt modelId="{86507C50-B563-4A2F-9DBA-BDB365F28E11}" type="pres">
      <dgm:prSet presAssocID="{A5B89BEA-2149-4603-9690-5365AEE88A17}" presName="spacer" presStyleCnt="0"/>
      <dgm:spPr/>
    </dgm:pt>
    <dgm:pt modelId="{7479C6AD-1661-4215-82D7-09689F1EB294}" type="pres">
      <dgm:prSet presAssocID="{67A2C1E6-DE57-47EB-A68D-C01B6F85EC80}" presName="parentText" presStyleLbl="node1" presStyleIdx="1" presStyleCnt="6">
        <dgm:presLayoutVars>
          <dgm:chMax val="0"/>
          <dgm:bulletEnabled val="1"/>
        </dgm:presLayoutVars>
      </dgm:prSet>
      <dgm:spPr/>
    </dgm:pt>
    <dgm:pt modelId="{03C4053A-66F5-4B8C-BA12-0804CD468E8A}" type="pres">
      <dgm:prSet presAssocID="{E4D1101A-2536-4A75-B407-8E798DA1B39E}" presName="spacer" presStyleCnt="0"/>
      <dgm:spPr/>
    </dgm:pt>
    <dgm:pt modelId="{59409B16-A99B-4A48-A058-4C92F3C01103}" type="pres">
      <dgm:prSet presAssocID="{BD3D45DA-8C43-4403-B4CF-72D56E892581}" presName="parentText" presStyleLbl="node1" presStyleIdx="2" presStyleCnt="6">
        <dgm:presLayoutVars>
          <dgm:chMax val="0"/>
          <dgm:bulletEnabled val="1"/>
        </dgm:presLayoutVars>
      </dgm:prSet>
      <dgm:spPr/>
    </dgm:pt>
    <dgm:pt modelId="{C6F20859-A2E1-44CA-8814-6C56C262BDC9}" type="pres">
      <dgm:prSet presAssocID="{6AC5E398-7E67-4D6B-8072-56AB6E8C4DEA}" presName="spacer" presStyleCnt="0"/>
      <dgm:spPr/>
    </dgm:pt>
    <dgm:pt modelId="{2E300CB7-273E-4B17-AA71-BB54981738B6}" type="pres">
      <dgm:prSet presAssocID="{D9BA774D-3598-43AB-95D8-E9B20975C12B}" presName="parentText" presStyleLbl="node1" presStyleIdx="3" presStyleCnt="6">
        <dgm:presLayoutVars>
          <dgm:chMax val="0"/>
          <dgm:bulletEnabled val="1"/>
        </dgm:presLayoutVars>
      </dgm:prSet>
      <dgm:spPr/>
    </dgm:pt>
    <dgm:pt modelId="{B4BC9B1F-8114-4ED2-974A-52C0D51D20DD}" type="pres">
      <dgm:prSet presAssocID="{BC471417-251C-48DD-8B88-6A43EF951B02}" presName="spacer" presStyleCnt="0"/>
      <dgm:spPr/>
    </dgm:pt>
    <dgm:pt modelId="{9E441521-C04F-4371-AA31-4AC024AFF8E8}" type="pres">
      <dgm:prSet presAssocID="{94C6E4A7-5273-4D68-9D39-43064E0A6D9F}" presName="parentText" presStyleLbl="node1" presStyleIdx="4" presStyleCnt="6">
        <dgm:presLayoutVars>
          <dgm:chMax val="0"/>
          <dgm:bulletEnabled val="1"/>
        </dgm:presLayoutVars>
      </dgm:prSet>
      <dgm:spPr/>
    </dgm:pt>
    <dgm:pt modelId="{E319AB5A-1FD6-47EB-BCDF-389046B3E537}" type="pres">
      <dgm:prSet presAssocID="{BCC53591-00D1-4F10-B782-E4DD310010B9}" presName="spacer" presStyleCnt="0"/>
      <dgm:spPr/>
    </dgm:pt>
    <dgm:pt modelId="{C50C2C28-CA48-4250-B414-0DF0FBE16A94}" type="pres">
      <dgm:prSet presAssocID="{27C853DC-5224-47F8-B553-5E4BE8132BD7}" presName="parentText" presStyleLbl="node1" presStyleIdx="5" presStyleCnt="6">
        <dgm:presLayoutVars>
          <dgm:chMax val="0"/>
          <dgm:bulletEnabled val="1"/>
        </dgm:presLayoutVars>
      </dgm:prSet>
      <dgm:spPr/>
    </dgm:pt>
  </dgm:ptLst>
  <dgm:cxnLst>
    <dgm:cxn modelId="{7FC42A14-1D52-49B6-B510-C2267DDCDC61}" srcId="{D2605F9E-CFC5-4172-B830-38393DB100CA}" destId="{67A2C1E6-DE57-47EB-A68D-C01B6F85EC80}" srcOrd="1" destOrd="0" parTransId="{C5B63C9C-AC4C-42FF-ABC8-731FBC89A9CF}" sibTransId="{E4D1101A-2536-4A75-B407-8E798DA1B39E}"/>
    <dgm:cxn modelId="{9E794B1D-8B58-4BC8-B99F-559589D438E1}" type="presOf" srcId="{D9BA774D-3598-43AB-95D8-E9B20975C12B}" destId="{2E300CB7-273E-4B17-AA71-BB54981738B6}" srcOrd="0" destOrd="0" presId="urn:microsoft.com/office/officeart/2005/8/layout/vList2"/>
    <dgm:cxn modelId="{3347CA1F-B7AA-4BCB-94C4-F8633C0A4966}" type="presOf" srcId="{BD3D45DA-8C43-4403-B4CF-72D56E892581}" destId="{59409B16-A99B-4A48-A058-4C92F3C01103}" srcOrd="0" destOrd="0" presId="urn:microsoft.com/office/officeart/2005/8/layout/vList2"/>
    <dgm:cxn modelId="{19A6FF5E-9775-4BB2-BCA3-1418B611324A}" srcId="{D2605F9E-CFC5-4172-B830-38393DB100CA}" destId="{94C6E4A7-5273-4D68-9D39-43064E0A6D9F}" srcOrd="4" destOrd="0" parTransId="{0F871401-D32D-4B7F-8155-299092D0818D}" sibTransId="{BCC53591-00D1-4F10-B782-E4DD310010B9}"/>
    <dgm:cxn modelId="{05E80466-8FA5-4761-881F-550C3CDB789B}" type="presOf" srcId="{27C853DC-5224-47F8-B553-5E4BE8132BD7}" destId="{C50C2C28-CA48-4250-B414-0DF0FBE16A94}" srcOrd="0" destOrd="0" presId="urn:microsoft.com/office/officeart/2005/8/layout/vList2"/>
    <dgm:cxn modelId="{8CE0647C-BE36-4CDC-BC50-2AAFA180412C}" type="presOf" srcId="{67A2C1E6-DE57-47EB-A68D-C01B6F85EC80}" destId="{7479C6AD-1661-4215-82D7-09689F1EB294}" srcOrd="0" destOrd="0" presId="urn:microsoft.com/office/officeart/2005/8/layout/vList2"/>
    <dgm:cxn modelId="{FA6EF584-6611-4F4A-AD95-A649CFB79DCB}" type="presOf" srcId="{D2605F9E-CFC5-4172-B830-38393DB100CA}" destId="{5E32FF12-ACCE-48CA-8636-073CC3ECCB60}" srcOrd="0" destOrd="0" presId="urn:microsoft.com/office/officeart/2005/8/layout/vList2"/>
    <dgm:cxn modelId="{D2A3B9AC-CC01-4EC1-8200-1CEF66F23712}" srcId="{D2605F9E-CFC5-4172-B830-38393DB100CA}" destId="{27C853DC-5224-47F8-B553-5E4BE8132BD7}" srcOrd="5" destOrd="0" parTransId="{E104D49B-1A6B-41CA-A16F-21D52EC5FEFE}" sibTransId="{7D2B59F1-2E20-4FD9-BD14-90CD1B472B66}"/>
    <dgm:cxn modelId="{236EC5BF-A35D-425E-9B5A-357B64D1C7F8}" srcId="{D2605F9E-CFC5-4172-B830-38393DB100CA}" destId="{D9BA774D-3598-43AB-95D8-E9B20975C12B}" srcOrd="3" destOrd="0" parTransId="{87D51ED5-D5A5-4894-880C-B9B039790544}" sibTransId="{BC471417-251C-48DD-8B88-6A43EF951B02}"/>
    <dgm:cxn modelId="{62EC8ED6-0142-4A80-8DDC-BD5EC916BF23}" srcId="{D2605F9E-CFC5-4172-B830-38393DB100CA}" destId="{020FA219-D85C-46FD-8240-26F180BDD773}" srcOrd="0" destOrd="0" parTransId="{1AB6B538-0CA8-473E-AF6F-AC07F0369696}" sibTransId="{A5B89BEA-2149-4603-9690-5365AEE88A17}"/>
    <dgm:cxn modelId="{C979A1E7-D4E9-4F35-99E3-B02EF9FA78B4}" type="presOf" srcId="{94C6E4A7-5273-4D68-9D39-43064E0A6D9F}" destId="{9E441521-C04F-4371-AA31-4AC024AFF8E8}" srcOrd="0" destOrd="0" presId="urn:microsoft.com/office/officeart/2005/8/layout/vList2"/>
    <dgm:cxn modelId="{B896A8EB-78E6-4317-A58D-C2AFD0E95DA5}" srcId="{D2605F9E-CFC5-4172-B830-38393DB100CA}" destId="{BD3D45DA-8C43-4403-B4CF-72D56E892581}" srcOrd="2" destOrd="0" parTransId="{F18C9922-EA1B-4D2F-89F9-A0A1D83A81F3}" sibTransId="{6AC5E398-7E67-4D6B-8072-56AB6E8C4DEA}"/>
    <dgm:cxn modelId="{90726EF6-3CC0-4647-B7C9-B15AFC998A37}" type="presOf" srcId="{020FA219-D85C-46FD-8240-26F180BDD773}" destId="{E274F0C6-E222-4FF4-A079-54657DF35CE5}" srcOrd="0" destOrd="0" presId="urn:microsoft.com/office/officeart/2005/8/layout/vList2"/>
    <dgm:cxn modelId="{BE7CA1E5-AE66-4DD3-8DB9-EE8343E494E5}" type="presParOf" srcId="{5E32FF12-ACCE-48CA-8636-073CC3ECCB60}" destId="{E274F0C6-E222-4FF4-A079-54657DF35CE5}" srcOrd="0" destOrd="0" presId="urn:microsoft.com/office/officeart/2005/8/layout/vList2"/>
    <dgm:cxn modelId="{E05E9E06-82AB-4F3C-B3DE-41F0C86771BD}" type="presParOf" srcId="{5E32FF12-ACCE-48CA-8636-073CC3ECCB60}" destId="{86507C50-B563-4A2F-9DBA-BDB365F28E11}" srcOrd="1" destOrd="0" presId="urn:microsoft.com/office/officeart/2005/8/layout/vList2"/>
    <dgm:cxn modelId="{1054E0CC-36B0-4255-B3F7-034C20AD9F03}" type="presParOf" srcId="{5E32FF12-ACCE-48CA-8636-073CC3ECCB60}" destId="{7479C6AD-1661-4215-82D7-09689F1EB294}" srcOrd="2" destOrd="0" presId="urn:microsoft.com/office/officeart/2005/8/layout/vList2"/>
    <dgm:cxn modelId="{A869CA3D-EE59-4FB5-B9EB-4665D25A2415}" type="presParOf" srcId="{5E32FF12-ACCE-48CA-8636-073CC3ECCB60}" destId="{03C4053A-66F5-4B8C-BA12-0804CD468E8A}" srcOrd="3" destOrd="0" presId="urn:microsoft.com/office/officeart/2005/8/layout/vList2"/>
    <dgm:cxn modelId="{D209CBF8-346A-429D-9A13-4D8813BF5896}" type="presParOf" srcId="{5E32FF12-ACCE-48CA-8636-073CC3ECCB60}" destId="{59409B16-A99B-4A48-A058-4C92F3C01103}" srcOrd="4" destOrd="0" presId="urn:microsoft.com/office/officeart/2005/8/layout/vList2"/>
    <dgm:cxn modelId="{61E970B3-9177-4429-A243-AE8B8F20D143}" type="presParOf" srcId="{5E32FF12-ACCE-48CA-8636-073CC3ECCB60}" destId="{C6F20859-A2E1-44CA-8814-6C56C262BDC9}" srcOrd="5" destOrd="0" presId="urn:microsoft.com/office/officeart/2005/8/layout/vList2"/>
    <dgm:cxn modelId="{4632F634-A9CE-4670-872D-893DF68E1DBD}" type="presParOf" srcId="{5E32FF12-ACCE-48CA-8636-073CC3ECCB60}" destId="{2E300CB7-273E-4B17-AA71-BB54981738B6}" srcOrd="6" destOrd="0" presId="urn:microsoft.com/office/officeart/2005/8/layout/vList2"/>
    <dgm:cxn modelId="{842C4372-56FF-4432-A5CA-883D8874BA9C}" type="presParOf" srcId="{5E32FF12-ACCE-48CA-8636-073CC3ECCB60}" destId="{B4BC9B1F-8114-4ED2-974A-52C0D51D20DD}" srcOrd="7" destOrd="0" presId="urn:microsoft.com/office/officeart/2005/8/layout/vList2"/>
    <dgm:cxn modelId="{D75C5C31-B41C-4F2A-8488-2227842D49C7}" type="presParOf" srcId="{5E32FF12-ACCE-48CA-8636-073CC3ECCB60}" destId="{9E441521-C04F-4371-AA31-4AC024AFF8E8}" srcOrd="8" destOrd="0" presId="urn:microsoft.com/office/officeart/2005/8/layout/vList2"/>
    <dgm:cxn modelId="{E072BBAF-BC3B-4D93-BF07-AEFB58E9B4B4}" type="presParOf" srcId="{5E32FF12-ACCE-48CA-8636-073CC3ECCB60}" destId="{E319AB5A-1FD6-47EB-BCDF-389046B3E537}" srcOrd="9" destOrd="0" presId="urn:microsoft.com/office/officeart/2005/8/layout/vList2"/>
    <dgm:cxn modelId="{D59B9EBD-F75E-4E30-B971-A56E3E39E240}" type="presParOf" srcId="{5E32FF12-ACCE-48CA-8636-073CC3ECCB60}" destId="{C50C2C28-CA48-4250-B414-0DF0FBE16A9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AC3D50-A6AF-4F95-8358-40B680448B0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E46268C-5A5B-42CB-A240-BE7FF2F46392}">
      <dgm:prSet/>
      <dgm:spPr/>
      <dgm:t>
        <a:bodyPr/>
        <a:lstStyle/>
        <a:p>
          <a:pPr>
            <a:defRPr cap="all"/>
          </a:pPr>
          <a:r>
            <a:rPr lang="en-GB"/>
            <a:t>Helps to build positive relationships with managers. </a:t>
          </a:r>
          <a:endParaRPr lang="en-US"/>
        </a:p>
      </dgm:t>
    </dgm:pt>
    <dgm:pt modelId="{446FDB1A-2111-481F-8B48-4AEF9E9A7B3D}" type="parTrans" cxnId="{A8E56E62-621D-45D1-99B7-D3D891369E23}">
      <dgm:prSet/>
      <dgm:spPr/>
      <dgm:t>
        <a:bodyPr/>
        <a:lstStyle/>
        <a:p>
          <a:endParaRPr lang="en-US"/>
        </a:p>
      </dgm:t>
    </dgm:pt>
    <dgm:pt modelId="{0AF49A90-2EA2-4C9F-AE1B-588980491545}" type="sibTrans" cxnId="{A8E56E62-621D-45D1-99B7-D3D891369E23}">
      <dgm:prSet/>
      <dgm:spPr/>
      <dgm:t>
        <a:bodyPr/>
        <a:lstStyle/>
        <a:p>
          <a:endParaRPr lang="en-US"/>
        </a:p>
      </dgm:t>
    </dgm:pt>
    <dgm:pt modelId="{6660A4AD-2B4F-4E07-ACA6-4DECA548B400}">
      <dgm:prSet/>
      <dgm:spPr/>
      <dgm:t>
        <a:bodyPr/>
        <a:lstStyle/>
        <a:p>
          <a:pPr>
            <a:defRPr cap="all"/>
          </a:pPr>
          <a:r>
            <a:rPr lang="en-GB"/>
            <a:t>Ensures regular feedback on how performing.</a:t>
          </a:r>
          <a:endParaRPr lang="en-US"/>
        </a:p>
      </dgm:t>
    </dgm:pt>
    <dgm:pt modelId="{CCE00614-2E0C-49F5-B1A7-65EA99E2E593}" type="parTrans" cxnId="{1F841375-A0BF-44A8-B40C-1992A9C01DB7}">
      <dgm:prSet/>
      <dgm:spPr/>
      <dgm:t>
        <a:bodyPr/>
        <a:lstStyle/>
        <a:p>
          <a:endParaRPr lang="en-US"/>
        </a:p>
      </dgm:t>
    </dgm:pt>
    <dgm:pt modelId="{1F72EEAE-D1AC-4BCE-A000-79BB365FC377}" type="sibTrans" cxnId="{1F841375-A0BF-44A8-B40C-1992A9C01DB7}">
      <dgm:prSet/>
      <dgm:spPr/>
      <dgm:t>
        <a:bodyPr/>
        <a:lstStyle/>
        <a:p>
          <a:endParaRPr lang="en-US"/>
        </a:p>
      </dgm:t>
    </dgm:pt>
    <dgm:pt modelId="{F0197D15-89C6-41ED-B215-F4F82BAC07DB}">
      <dgm:prSet/>
      <dgm:spPr/>
      <dgm:t>
        <a:bodyPr/>
        <a:lstStyle/>
        <a:p>
          <a:pPr>
            <a:defRPr cap="all"/>
          </a:pPr>
          <a:r>
            <a:rPr lang="en-GB"/>
            <a:t>Highlights learning and development needs. </a:t>
          </a:r>
          <a:endParaRPr lang="en-US"/>
        </a:p>
      </dgm:t>
    </dgm:pt>
    <dgm:pt modelId="{118258A3-EF98-46B9-858C-B49D2BD2D9B2}" type="parTrans" cxnId="{A26797D4-1FE8-4046-98EB-2E16705109DB}">
      <dgm:prSet/>
      <dgm:spPr/>
      <dgm:t>
        <a:bodyPr/>
        <a:lstStyle/>
        <a:p>
          <a:endParaRPr lang="en-US"/>
        </a:p>
      </dgm:t>
    </dgm:pt>
    <dgm:pt modelId="{A29ABB44-7774-4E88-843D-1B7269877575}" type="sibTrans" cxnId="{A26797D4-1FE8-4046-98EB-2E16705109DB}">
      <dgm:prSet/>
      <dgm:spPr/>
      <dgm:t>
        <a:bodyPr/>
        <a:lstStyle/>
        <a:p>
          <a:endParaRPr lang="en-US"/>
        </a:p>
      </dgm:t>
    </dgm:pt>
    <dgm:pt modelId="{3DCB48FB-ABEA-4BDC-B2E0-CBBF0D778D5C}">
      <dgm:prSet/>
      <dgm:spPr/>
      <dgm:t>
        <a:bodyPr/>
        <a:lstStyle/>
        <a:p>
          <a:pPr>
            <a:defRPr cap="all"/>
          </a:pPr>
          <a:r>
            <a:rPr lang="en-GB"/>
            <a:t>Employees likely to be more motivated, engaged, productive and committed to the organisation. </a:t>
          </a:r>
          <a:endParaRPr lang="en-US"/>
        </a:p>
      </dgm:t>
    </dgm:pt>
    <dgm:pt modelId="{6C65E75E-C26A-4F67-B524-1A3D3697FF77}" type="parTrans" cxnId="{64C895F1-0C73-4E29-AF80-CCB19DFCF39D}">
      <dgm:prSet/>
      <dgm:spPr/>
      <dgm:t>
        <a:bodyPr/>
        <a:lstStyle/>
        <a:p>
          <a:endParaRPr lang="en-US"/>
        </a:p>
      </dgm:t>
    </dgm:pt>
    <dgm:pt modelId="{5496B042-D780-4822-A4AF-F1F6C5AA8842}" type="sibTrans" cxnId="{64C895F1-0C73-4E29-AF80-CCB19DFCF39D}">
      <dgm:prSet/>
      <dgm:spPr/>
      <dgm:t>
        <a:bodyPr/>
        <a:lstStyle/>
        <a:p>
          <a:endParaRPr lang="en-US"/>
        </a:p>
      </dgm:t>
    </dgm:pt>
    <dgm:pt modelId="{3A5F2C22-ADC7-4F0B-B15C-E4DBC0DCD675}" type="pres">
      <dgm:prSet presAssocID="{B6AC3D50-A6AF-4F95-8358-40B680448B07}" presName="root" presStyleCnt="0">
        <dgm:presLayoutVars>
          <dgm:dir/>
          <dgm:resizeHandles val="exact"/>
        </dgm:presLayoutVars>
      </dgm:prSet>
      <dgm:spPr/>
    </dgm:pt>
    <dgm:pt modelId="{C74560FC-48A5-401C-A141-FA9336108C8F}" type="pres">
      <dgm:prSet presAssocID="{9E46268C-5A5B-42CB-A240-BE7FF2F46392}" presName="compNode" presStyleCnt="0"/>
      <dgm:spPr/>
    </dgm:pt>
    <dgm:pt modelId="{D8D811BA-CDA0-4464-8BD3-4B088FA2CB4A}" type="pres">
      <dgm:prSet presAssocID="{9E46268C-5A5B-42CB-A240-BE7FF2F46392}" presName="iconBgRect" presStyleLbl="bgShp" presStyleIdx="0" presStyleCnt="4"/>
      <dgm:spPr/>
    </dgm:pt>
    <dgm:pt modelId="{06D2DC74-C9A2-4C75-A13F-4860BE0D9782}" type="pres">
      <dgm:prSet presAssocID="{9E46268C-5A5B-42CB-A240-BE7FF2F463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BE809E6D-C61A-4F29-91D2-EE2B84B755B8}" type="pres">
      <dgm:prSet presAssocID="{9E46268C-5A5B-42CB-A240-BE7FF2F46392}" presName="spaceRect" presStyleCnt="0"/>
      <dgm:spPr/>
    </dgm:pt>
    <dgm:pt modelId="{83392C1E-168F-4C01-865C-F653B951750D}" type="pres">
      <dgm:prSet presAssocID="{9E46268C-5A5B-42CB-A240-BE7FF2F46392}" presName="textRect" presStyleLbl="revTx" presStyleIdx="0" presStyleCnt="4">
        <dgm:presLayoutVars>
          <dgm:chMax val="1"/>
          <dgm:chPref val="1"/>
        </dgm:presLayoutVars>
      </dgm:prSet>
      <dgm:spPr/>
    </dgm:pt>
    <dgm:pt modelId="{C9C59014-0F9E-4EA3-AAA0-F69285169CB8}" type="pres">
      <dgm:prSet presAssocID="{0AF49A90-2EA2-4C9F-AE1B-588980491545}" presName="sibTrans" presStyleCnt="0"/>
      <dgm:spPr/>
    </dgm:pt>
    <dgm:pt modelId="{F0A35937-DB05-437F-9616-86B7224AD192}" type="pres">
      <dgm:prSet presAssocID="{6660A4AD-2B4F-4E07-ACA6-4DECA548B400}" presName="compNode" presStyleCnt="0"/>
      <dgm:spPr/>
    </dgm:pt>
    <dgm:pt modelId="{90ED242E-A249-4656-8F7F-31F514DECC99}" type="pres">
      <dgm:prSet presAssocID="{6660A4AD-2B4F-4E07-ACA6-4DECA548B400}" presName="iconBgRect" presStyleLbl="bgShp" presStyleIdx="1" presStyleCnt="4"/>
      <dgm:spPr/>
    </dgm:pt>
    <dgm:pt modelId="{6C6915B6-80E8-4513-A10F-BF86CA06ECCF}" type="pres">
      <dgm:prSet presAssocID="{6660A4AD-2B4F-4E07-ACA6-4DECA548B4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peat"/>
        </a:ext>
      </dgm:extLst>
    </dgm:pt>
    <dgm:pt modelId="{5B3563C8-7334-4059-8F93-BEC20317BC52}" type="pres">
      <dgm:prSet presAssocID="{6660A4AD-2B4F-4E07-ACA6-4DECA548B400}" presName="spaceRect" presStyleCnt="0"/>
      <dgm:spPr/>
    </dgm:pt>
    <dgm:pt modelId="{FF4C2A05-E29A-4DF0-9DB6-2FB1AA1F1274}" type="pres">
      <dgm:prSet presAssocID="{6660A4AD-2B4F-4E07-ACA6-4DECA548B400}" presName="textRect" presStyleLbl="revTx" presStyleIdx="1" presStyleCnt="4">
        <dgm:presLayoutVars>
          <dgm:chMax val="1"/>
          <dgm:chPref val="1"/>
        </dgm:presLayoutVars>
      </dgm:prSet>
      <dgm:spPr/>
    </dgm:pt>
    <dgm:pt modelId="{79D98DD4-CBE9-4302-B41C-7227A1120AD0}" type="pres">
      <dgm:prSet presAssocID="{1F72EEAE-D1AC-4BCE-A000-79BB365FC377}" presName="sibTrans" presStyleCnt="0"/>
      <dgm:spPr/>
    </dgm:pt>
    <dgm:pt modelId="{47C75AE9-466C-4A35-B61F-8241F9FBA194}" type="pres">
      <dgm:prSet presAssocID="{F0197D15-89C6-41ED-B215-F4F82BAC07DB}" presName="compNode" presStyleCnt="0"/>
      <dgm:spPr/>
    </dgm:pt>
    <dgm:pt modelId="{6C9F6990-431B-4BB4-AC69-BF905C0B8670}" type="pres">
      <dgm:prSet presAssocID="{F0197D15-89C6-41ED-B215-F4F82BAC07DB}" presName="iconBgRect" presStyleLbl="bgShp" presStyleIdx="2" presStyleCnt="4"/>
      <dgm:spPr/>
    </dgm:pt>
    <dgm:pt modelId="{ED408DF5-0A41-4147-AB59-CE68253D0865}" type="pres">
      <dgm:prSet presAssocID="{F0197D15-89C6-41ED-B215-F4F82BAC07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0324CB15-5268-49F7-9DB1-FDEA83BD3A21}" type="pres">
      <dgm:prSet presAssocID="{F0197D15-89C6-41ED-B215-F4F82BAC07DB}" presName="spaceRect" presStyleCnt="0"/>
      <dgm:spPr/>
    </dgm:pt>
    <dgm:pt modelId="{DA3BD491-22D1-40DA-A012-C61C619D9F96}" type="pres">
      <dgm:prSet presAssocID="{F0197D15-89C6-41ED-B215-F4F82BAC07DB}" presName="textRect" presStyleLbl="revTx" presStyleIdx="2" presStyleCnt="4">
        <dgm:presLayoutVars>
          <dgm:chMax val="1"/>
          <dgm:chPref val="1"/>
        </dgm:presLayoutVars>
      </dgm:prSet>
      <dgm:spPr/>
    </dgm:pt>
    <dgm:pt modelId="{BC39260F-6A07-40DA-B96F-821715D55EA6}" type="pres">
      <dgm:prSet presAssocID="{A29ABB44-7774-4E88-843D-1B7269877575}" presName="sibTrans" presStyleCnt="0"/>
      <dgm:spPr/>
    </dgm:pt>
    <dgm:pt modelId="{4732A485-B19D-482C-ABF2-9BCE235A4264}" type="pres">
      <dgm:prSet presAssocID="{3DCB48FB-ABEA-4BDC-B2E0-CBBF0D778D5C}" presName="compNode" presStyleCnt="0"/>
      <dgm:spPr/>
    </dgm:pt>
    <dgm:pt modelId="{1127A800-71BB-4F57-B7FB-7E18403713D3}" type="pres">
      <dgm:prSet presAssocID="{3DCB48FB-ABEA-4BDC-B2E0-CBBF0D778D5C}" presName="iconBgRect" presStyleLbl="bgShp" presStyleIdx="3" presStyleCnt="4"/>
      <dgm:spPr/>
    </dgm:pt>
    <dgm:pt modelId="{D28F8DDB-FB23-409B-8F74-36D3831DE617}" type="pres">
      <dgm:prSet presAssocID="{3DCB48FB-ABEA-4BDC-B2E0-CBBF0D778D5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E0F8CD96-A2CC-4578-8741-757B16FAA856}" type="pres">
      <dgm:prSet presAssocID="{3DCB48FB-ABEA-4BDC-B2E0-CBBF0D778D5C}" presName="spaceRect" presStyleCnt="0"/>
      <dgm:spPr/>
    </dgm:pt>
    <dgm:pt modelId="{39C33B77-5138-429A-9D48-11720C35C804}" type="pres">
      <dgm:prSet presAssocID="{3DCB48FB-ABEA-4BDC-B2E0-CBBF0D778D5C}" presName="textRect" presStyleLbl="revTx" presStyleIdx="3" presStyleCnt="4">
        <dgm:presLayoutVars>
          <dgm:chMax val="1"/>
          <dgm:chPref val="1"/>
        </dgm:presLayoutVars>
      </dgm:prSet>
      <dgm:spPr/>
    </dgm:pt>
  </dgm:ptLst>
  <dgm:cxnLst>
    <dgm:cxn modelId="{FE6C2422-BA3E-4DEA-BEF8-E641C990D579}" type="presOf" srcId="{F0197D15-89C6-41ED-B215-F4F82BAC07DB}" destId="{DA3BD491-22D1-40DA-A012-C61C619D9F96}" srcOrd="0" destOrd="0" presId="urn:microsoft.com/office/officeart/2018/5/layout/IconCircleLabelList"/>
    <dgm:cxn modelId="{B812795D-5B20-4339-A10F-42539D3975EA}" type="presOf" srcId="{9E46268C-5A5B-42CB-A240-BE7FF2F46392}" destId="{83392C1E-168F-4C01-865C-F653B951750D}" srcOrd="0" destOrd="0" presId="urn:microsoft.com/office/officeart/2018/5/layout/IconCircleLabelList"/>
    <dgm:cxn modelId="{A8E56E62-621D-45D1-99B7-D3D891369E23}" srcId="{B6AC3D50-A6AF-4F95-8358-40B680448B07}" destId="{9E46268C-5A5B-42CB-A240-BE7FF2F46392}" srcOrd="0" destOrd="0" parTransId="{446FDB1A-2111-481F-8B48-4AEF9E9A7B3D}" sibTransId="{0AF49A90-2EA2-4C9F-AE1B-588980491545}"/>
    <dgm:cxn modelId="{1F841375-A0BF-44A8-B40C-1992A9C01DB7}" srcId="{B6AC3D50-A6AF-4F95-8358-40B680448B07}" destId="{6660A4AD-2B4F-4E07-ACA6-4DECA548B400}" srcOrd="1" destOrd="0" parTransId="{CCE00614-2E0C-49F5-B1A7-65EA99E2E593}" sibTransId="{1F72EEAE-D1AC-4BCE-A000-79BB365FC377}"/>
    <dgm:cxn modelId="{77857684-ECD3-4D1D-B49D-EADDFCCCE804}" type="presOf" srcId="{3DCB48FB-ABEA-4BDC-B2E0-CBBF0D778D5C}" destId="{39C33B77-5138-429A-9D48-11720C35C804}" srcOrd="0" destOrd="0" presId="urn:microsoft.com/office/officeart/2018/5/layout/IconCircleLabelList"/>
    <dgm:cxn modelId="{74AAB589-54FB-46D7-BBC6-401D44647319}" type="presOf" srcId="{B6AC3D50-A6AF-4F95-8358-40B680448B07}" destId="{3A5F2C22-ADC7-4F0B-B15C-E4DBC0DCD675}" srcOrd="0" destOrd="0" presId="urn:microsoft.com/office/officeart/2018/5/layout/IconCircleLabelList"/>
    <dgm:cxn modelId="{3488118A-3712-4B03-81D2-D3BB424DCA38}" type="presOf" srcId="{6660A4AD-2B4F-4E07-ACA6-4DECA548B400}" destId="{FF4C2A05-E29A-4DF0-9DB6-2FB1AA1F1274}" srcOrd="0" destOrd="0" presId="urn:microsoft.com/office/officeart/2018/5/layout/IconCircleLabelList"/>
    <dgm:cxn modelId="{A26797D4-1FE8-4046-98EB-2E16705109DB}" srcId="{B6AC3D50-A6AF-4F95-8358-40B680448B07}" destId="{F0197D15-89C6-41ED-B215-F4F82BAC07DB}" srcOrd="2" destOrd="0" parTransId="{118258A3-EF98-46B9-858C-B49D2BD2D9B2}" sibTransId="{A29ABB44-7774-4E88-843D-1B7269877575}"/>
    <dgm:cxn modelId="{64C895F1-0C73-4E29-AF80-CCB19DFCF39D}" srcId="{B6AC3D50-A6AF-4F95-8358-40B680448B07}" destId="{3DCB48FB-ABEA-4BDC-B2E0-CBBF0D778D5C}" srcOrd="3" destOrd="0" parTransId="{6C65E75E-C26A-4F67-B524-1A3D3697FF77}" sibTransId="{5496B042-D780-4822-A4AF-F1F6C5AA8842}"/>
    <dgm:cxn modelId="{2D6E1DAC-C5D8-4358-A15E-BC884DE61AE0}" type="presParOf" srcId="{3A5F2C22-ADC7-4F0B-B15C-E4DBC0DCD675}" destId="{C74560FC-48A5-401C-A141-FA9336108C8F}" srcOrd="0" destOrd="0" presId="urn:microsoft.com/office/officeart/2018/5/layout/IconCircleLabelList"/>
    <dgm:cxn modelId="{024874CC-417C-4561-A9DB-60FEA1ADD304}" type="presParOf" srcId="{C74560FC-48A5-401C-A141-FA9336108C8F}" destId="{D8D811BA-CDA0-4464-8BD3-4B088FA2CB4A}" srcOrd="0" destOrd="0" presId="urn:microsoft.com/office/officeart/2018/5/layout/IconCircleLabelList"/>
    <dgm:cxn modelId="{7E042B4E-F863-4D98-94A6-9977D915D091}" type="presParOf" srcId="{C74560FC-48A5-401C-A141-FA9336108C8F}" destId="{06D2DC74-C9A2-4C75-A13F-4860BE0D9782}" srcOrd="1" destOrd="0" presId="urn:microsoft.com/office/officeart/2018/5/layout/IconCircleLabelList"/>
    <dgm:cxn modelId="{942886D8-65A0-42C8-843F-B4B6B0E6FFAC}" type="presParOf" srcId="{C74560FC-48A5-401C-A141-FA9336108C8F}" destId="{BE809E6D-C61A-4F29-91D2-EE2B84B755B8}" srcOrd="2" destOrd="0" presId="urn:microsoft.com/office/officeart/2018/5/layout/IconCircleLabelList"/>
    <dgm:cxn modelId="{D0C614DD-4990-42E9-818E-775137210496}" type="presParOf" srcId="{C74560FC-48A5-401C-A141-FA9336108C8F}" destId="{83392C1E-168F-4C01-865C-F653B951750D}" srcOrd="3" destOrd="0" presId="urn:microsoft.com/office/officeart/2018/5/layout/IconCircleLabelList"/>
    <dgm:cxn modelId="{71A4ED34-59F2-4A1C-8E5E-7F04CBFD4442}" type="presParOf" srcId="{3A5F2C22-ADC7-4F0B-B15C-E4DBC0DCD675}" destId="{C9C59014-0F9E-4EA3-AAA0-F69285169CB8}" srcOrd="1" destOrd="0" presId="urn:microsoft.com/office/officeart/2018/5/layout/IconCircleLabelList"/>
    <dgm:cxn modelId="{1932CB0E-04D9-4994-875E-C3BDF3A8DFAF}" type="presParOf" srcId="{3A5F2C22-ADC7-4F0B-B15C-E4DBC0DCD675}" destId="{F0A35937-DB05-437F-9616-86B7224AD192}" srcOrd="2" destOrd="0" presId="urn:microsoft.com/office/officeart/2018/5/layout/IconCircleLabelList"/>
    <dgm:cxn modelId="{E739AC2A-834A-47BF-8C3D-FDC055A054C1}" type="presParOf" srcId="{F0A35937-DB05-437F-9616-86B7224AD192}" destId="{90ED242E-A249-4656-8F7F-31F514DECC99}" srcOrd="0" destOrd="0" presId="urn:microsoft.com/office/officeart/2018/5/layout/IconCircleLabelList"/>
    <dgm:cxn modelId="{9EF41992-CDC6-40A3-90DE-0DA0A8433A5B}" type="presParOf" srcId="{F0A35937-DB05-437F-9616-86B7224AD192}" destId="{6C6915B6-80E8-4513-A10F-BF86CA06ECCF}" srcOrd="1" destOrd="0" presId="urn:microsoft.com/office/officeart/2018/5/layout/IconCircleLabelList"/>
    <dgm:cxn modelId="{A4BC677D-3941-4D30-A514-E5525D025FC4}" type="presParOf" srcId="{F0A35937-DB05-437F-9616-86B7224AD192}" destId="{5B3563C8-7334-4059-8F93-BEC20317BC52}" srcOrd="2" destOrd="0" presId="urn:microsoft.com/office/officeart/2018/5/layout/IconCircleLabelList"/>
    <dgm:cxn modelId="{067CB2A1-909B-4686-9DC8-A08F494683A1}" type="presParOf" srcId="{F0A35937-DB05-437F-9616-86B7224AD192}" destId="{FF4C2A05-E29A-4DF0-9DB6-2FB1AA1F1274}" srcOrd="3" destOrd="0" presId="urn:microsoft.com/office/officeart/2018/5/layout/IconCircleLabelList"/>
    <dgm:cxn modelId="{0976FA0A-D313-4EE2-9931-CDAB1FBC72D4}" type="presParOf" srcId="{3A5F2C22-ADC7-4F0B-B15C-E4DBC0DCD675}" destId="{79D98DD4-CBE9-4302-B41C-7227A1120AD0}" srcOrd="3" destOrd="0" presId="urn:microsoft.com/office/officeart/2018/5/layout/IconCircleLabelList"/>
    <dgm:cxn modelId="{1296A5A0-C061-4F4D-8F35-884136348EA4}" type="presParOf" srcId="{3A5F2C22-ADC7-4F0B-B15C-E4DBC0DCD675}" destId="{47C75AE9-466C-4A35-B61F-8241F9FBA194}" srcOrd="4" destOrd="0" presId="urn:microsoft.com/office/officeart/2018/5/layout/IconCircleLabelList"/>
    <dgm:cxn modelId="{CE85D978-AD61-4233-B4CF-0C93B1B031DD}" type="presParOf" srcId="{47C75AE9-466C-4A35-B61F-8241F9FBA194}" destId="{6C9F6990-431B-4BB4-AC69-BF905C0B8670}" srcOrd="0" destOrd="0" presId="urn:microsoft.com/office/officeart/2018/5/layout/IconCircleLabelList"/>
    <dgm:cxn modelId="{723DB853-8E54-4642-933F-924AC6DECEE5}" type="presParOf" srcId="{47C75AE9-466C-4A35-B61F-8241F9FBA194}" destId="{ED408DF5-0A41-4147-AB59-CE68253D0865}" srcOrd="1" destOrd="0" presId="urn:microsoft.com/office/officeart/2018/5/layout/IconCircleLabelList"/>
    <dgm:cxn modelId="{F6825064-02AA-4EE6-8237-59E661516B4B}" type="presParOf" srcId="{47C75AE9-466C-4A35-B61F-8241F9FBA194}" destId="{0324CB15-5268-49F7-9DB1-FDEA83BD3A21}" srcOrd="2" destOrd="0" presId="urn:microsoft.com/office/officeart/2018/5/layout/IconCircleLabelList"/>
    <dgm:cxn modelId="{55777926-AAB6-4051-B74C-C3620B6AD8B6}" type="presParOf" srcId="{47C75AE9-466C-4A35-B61F-8241F9FBA194}" destId="{DA3BD491-22D1-40DA-A012-C61C619D9F96}" srcOrd="3" destOrd="0" presId="urn:microsoft.com/office/officeart/2018/5/layout/IconCircleLabelList"/>
    <dgm:cxn modelId="{C3AC4E64-505F-45D0-914F-B397399D92C4}" type="presParOf" srcId="{3A5F2C22-ADC7-4F0B-B15C-E4DBC0DCD675}" destId="{BC39260F-6A07-40DA-B96F-821715D55EA6}" srcOrd="5" destOrd="0" presId="urn:microsoft.com/office/officeart/2018/5/layout/IconCircleLabelList"/>
    <dgm:cxn modelId="{83450208-4BE7-4178-98AB-7462728F28E8}" type="presParOf" srcId="{3A5F2C22-ADC7-4F0B-B15C-E4DBC0DCD675}" destId="{4732A485-B19D-482C-ABF2-9BCE235A4264}" srcOrd="6" destOrd="0" presId="urn:microsoft.com/office/officeart/2018/5/layout/IconCircleLabelList"/>
    <dgm:cxn modelId="{D8945B50-5034-4DEC-A098-4E49DA292B31}" type="presParOf" srcId="{4732A485-B19D-482C-ABF2-9BCE235A4264}" destId="{1127A800-71BB-4F57-B7FB-7E18403713D3}" srcOrd="0" destOrd="0" presId="urn:microsoft.com/office/officeart/2018/5/layout/IconCircleLabelList"/>
    <dgm:cxn modelId="{9B517A32-1665-4C21-9B33-887A4B2C1166}" type="presParOf" srcId="{4732A485-B19D-482C-ABF2-9BCE235A4264}" destId="{D28F8DDB-FB23-409B-8F74-36D3831DE617}" srcOrd="1" destOrd="0" presId="urn:microsoft.com/office/officeart/2018/5/layout/IconCircleLabelList"/>
    <dgm:cxn modelId="{1CC427DB-C860-4916-BF9D-D9A3861D36E9}" type="presParOf" srcId="{4732A485-B19D-482C-ABF2-9BCE235A4264}" destId="{E0F8CD96-A2CC-4578-8741-757B16FAA856}" srcOrd="2" destOrd="0" presId="urn:microsoft.com/office/officeart/2018/5/layout/IconCircleLabelList"/>
    <dgm:cxn modelId="{65E9E81F-A740-4DA5-AFD5-B6F6B715ACBA}" type="presParOf" srcId="{4732A485-B19D-482C-ABF2-9BCE235A4264}" destId="{39C33B77-5138-429A-9D48-11720C35C80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C00372-E07E-4B35-8DA0-AB0FB246A0D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FBF0A7C-45C0-40B7-87B2-0A4BF90CDE35}">
      <dgm:prSet/>
      <dgm:spPr/>
      <dgm:t>
        <a:bodyPr/>
        <a:lstStyle/>
        <a:p>
          <a:r>
            <a:rPr lang="en-GB"/>
            <a:t>Responsibilities</a:t>
          </a:r>
          <a:endParaRPr lang="en-US"/>
        </a:p>
      </dgm:t>
    </dgm:pt>
    <dgm:pt modelId="{B48D7909-8358-4C2F-A1EE-2994E3E1E48A}" type="parTrans" cxnId="{144E9833-28F0-4CE0-8E87-726A6331BE27}">
      <dgm:prSet/>
      <dgm:spPr/>
      <dgm:t>
        <a:bodyPr/>
        <a:lstStyle/>
        <a:p>
          <a:endParaRPr lang="en-US"/>
        </a:p>
      </dgm:t>
    </dgm:pt>
    <dgm:pt modelId="{75FC95EB-9FC8-4CFD-B806-543FCF41D280}" type="sibTrans" cxnId="{144E9833-28F0-4CE0-8E87-726A6331BE27}">
      <dgm:prSet/>
      <dgm:spPr/>
      <dgm:t>
        <a:bodyPr/>
        <a:lstStyle/>
        <a:p>
          <a:endParaRPr lang="en-US"/>
        </a:p>
      </dgm:t>
    </dgm:pt>
    <dgm:pt modelId="{457BE51F-F167-492C-98E7-FD39C5BB0736}">
      <dgm:prSet/>
      <dgm:spPr/>
      <dgm:t>
        <a:bodyPr/>
        <a:lstStyle/>
        <a:p>
          <a:r>
            <a:rPr lang="en-GB"/>
            <a:t>Relationships</a:t>
          </a:r>
          <a:endParaRPr lang="en-US"/>
        </a:p>
      </dgm:t>
    </dgm:pt>
    <dgm:pt modelId="{1B2B01EE-98D7-442F-83A0-7E44A761B530}" type="parTrans" cxnId="{3A65DE0E-67B9-41A7-9093-0A07C6D2BD8A}">
      <dgm:prSet/>
      <dgm:spPr/>
      <dgm:t>
        <a:bodyPr/>
        <a:lstStyle/>
        <a:p>
          <a:endParaRPr lang="en-US"/>
        </a:p>
      </dgm:t>
    </dgm:pt>
    <dgm:pt modelId="{87E111F8-E4CC-400B-AE83-2F8ECC1BBCDF}" type="sibTrans" cxnId="{3A65DE0E-67B9-41A7-9093-0A07C6D2BD8A}">
      <dgm:prSet/>
      <dgm:spPr/>
      <dgm:t>
        <a:bodyPr/>
        <a:lstStyle/>
        <a:p>
          <a:endParaRPr lang="en-US"/>
        </a:p>
      </dgm:t>
    </dgm:pt>
    <dgm:pt modelId="{380B9ECC-260A-43DA-BBE3-81087145D4B5}">
      <dgm:prSet/>
      <dgm:spPr/>
      <dgm:t>
        <a:bodyPr/>
        <a:lstStyle/>
        <a:p>
          <a:r>
            <a:rPr lang="en-GB"/>
            <a:t>Rewards</a:t>
          </a:r>
          <a:endParaRPr lang="en-US"/>
        </a:p>
      </dgm:t>
    </dgm:pt>
    <dgm:pt modelId="{F7864D57-FF4D-44BB-ADAE-D9FC68616A7F}" type="parTrans" cxnId="{E7A02D46-E0B8-4F57-BD7E-5A0BE0E8192A}">
      <dgm:prSet/>
      <dgm:spPr/>
      <dgm:t>
        <a:bodyPr/>
        <a:lstStyle/>
        <a:p>
          <a:endParaRPr lang="en-US"/>
        </a:p>
      </dgm:t>
    </dgm:pt>
    <dgm:pt modelId="{2E73632E-ACD8-47FD-A4C8-4EE43AD3A619}" type="sibTrans" cxnId="{E7A02D46-E0B8-4F57-BD7E-5A0BE0E8192A}">
      <dgm:prSet/>
      <dgm:spPr/>
      <dgm:t>
        <a:bodyPr/>
        <a:lstStyle/>
        <a:p>
          <a:endParaRPr lang="en-US"/>
        </a:p>
      </dgm:t>
    </dgm:pt>
    <dgm:pt modelId="{5BE119B9-5673-4B6B-B75D-0C0D07C9DC7F}">
      <dgm:prSet/>
      <dgm:spPr/>
      <dgm:t>
        <a:bodyPr/>
        <a:lstStyle/>
        <a:p>
          <a:r>
            <a:rPr lang="en-GB"/>
            <a:t>Reasons</a:t>
          </a:r>
          <a:endParaRPr lang="en-US"/>
        </a:p>
      </dgm:t>
    </dgm:pt>
    <dgm:pt modelId="{E50D7536-A05A-4910-AA00-C0401F74700F}" type="parTrans" cxnId="{749500A0-59FF-47B9-B367-43C7B2D773EB}">
      <dgm:prSet/>
      <dgm:spPr/>
      <dgm:t>
        <a:bodyPr/>
        <a:lstStyle/>
        <a:p>
          <a:endParaRPr lang="en-US"/>
        </a:p>
      </dgm:t>
    </dgm:pt>
    <dgm:pt modelId="{7E2E1E70-1B81-4816-A8E1-818133383AB4}" type="sibTrans" cxnId="{749500A0-59FF-47B9-B367-43C7B2D773EB}">
      <dgm:prSet/>
      <dgm:spPr/>
      <dgm:t>
        <a:bodyPr/>
        <a:lstStyle/>
        <a:p>
          <a:endParaRPr lang="en-US"/>
        </a:p>
      </dgm:t>
    </dgm:pt>
    <dgm:pt modelId="{B5DE8FA3-205E-4AEC-9569-BA56CE429E29}" type="pres">
      <dgm:prSet presAssocID="{FDC00372-E07E-4B35-8DA0-AB0FB246A0DF}" presName="hierChild1" presStyleCnt="0">
        <dgm:presLayoutVars>
          <dgm:chPref val="1"/>
          <dgm:dir/>
          <dgm:animOne val="branch"/>
          <dgm:animLvl val="lvl"/>
          <dgm:resizeHandles/>
        </dgm:presLayoutVars>
      </dgm:prSet>
      <dgm:spPr/>
    </dgm:pt>
    <dgm:pt modelId="{C611F3C2-C7F2-488B-B8CB-3A62E9C424E0}" type="pres">
      <dgm:prSet presAssocID="{AFBF0A7C-45C0-40B7-87B2-0A4BF90CDE35}" presName="hierRoot1" presStyleCnt="0"/>
      <dgm:spPr/>
    </dgm:pt>
    <dgm:pt modelId="{26D7D2CD-231C-4B2D-BD94-366BC44BB988}" type="pres">
      <dgm:prSet presAssocID="{AFBF0A7C-45C0-40B7-87B2-0A4BF90CDE35}" presName="composite" presStyleCnt="0"/>
      <dgm:spPr/>
    </dgm:pt>
    <dgm:pt modelId="{800472B6-8D57-4C0D-B144-485235EBAB3B}" type="pres">
      <dgm:prSet presAssocID="{AFBF0A7C-45C0-40B7-87B2-0A4BF90CDE35}" presName="background" presStyleLbl="node0" presStyleIdx="0" presStyleCnt="4"/>
      <dgm:spPr/>
    </dgm:pt>
    <dgm:pt modelId="{C740B16B-580A-47A5-B852-3458CBD7A759}" type="pres">
      <dgm:prSet presAssocID="{AFBF0A7C-45C0-40B7-87B2-0A4BF90CDE35}" presName="text" presStyleLbl="fgAcc0" presStyleIdx="0" presStyleCnt="4">
        <dgm:presLayoutVars>
          <dgm:chPref val="3"/>
        </dgm:presLayoutVars>
      </dgm:prSet>
      <dgm:spPr/>
    </dgm:pt>
    <dgm:pt modelId="{A1933476-3DA0-4238-9866-EDDEE233A94F}" type="pres">
      <dgm:prSet presAssocID="{AFBF0A7C-45C0-40B7-87B2-0A4BF90CDE35}" presName="hierChild2" presStyleCnt="0"/>
      <dgm:spPr/>
    </dgm:pt>
    <dgm:pt modelId="{227F5B22-D709-449A-A862-8B801B59F031}" type="pres">
      <dgm:prSet presAssocID="{457BE51F-F167-492C-98E7-FD39C5BB0736}" presName="hierRoot1" presStyleCnt="0"/>
      <dgm:spPr/>
    </dgm:pt>
    <dgm:pt modelId="{150350D2-7710-4775-80D7-63E17DA43BC6}" type="pres">
      <dgm:prSet presAssocID="{457BE51F-F167-492C-98E7-FD39C5BB0736}" presName="composite" presStyleCnt="0"/>
      <dgm:spPr/>
    </dgm:pt>
    <dgm:pt modelId="{F5FE6A4F-37CE-44DD-84B4-CFF163BA0F84}" type="pres">
      <dgm:prSet presAssocID="{457BE51F-F167-492C-98E7-FD39C5BB0736}" presName="background" presStyleLbl="node0" presStyleIdx="1" presStyleCnt="4"/>
      <dgm:spPr/>
    </dgm:pt>
    <dgm:pt modelId="{B90B4BEF-4AE0-4A6D-B492-949D1C86F442}" type="pres">
      <dgm:prSet presAssocID="{457BE51F-F167-492C-98E7-FD39C5BB0736}" presName="text" presStyleLbl="fgAcc0" presStyleIdx="1" presStyleCnt="4">
        <dgm:presLayoutVars>
          <dgm:chPref val="3"/>
        </dgm:presLayoutVars>
      </dgm:prSet>
      <dgm:spPr/>
    </dgm:pt>
    <dgm:pt modelId="{24B5CCAD-4D03-47CC-8BA2-70CA71BC1186}" type="pres">
      <dgm:prSet presAssocID="{457BE51F-F167-492C-98E7-FD39C5BB0736}" presName="hierChild2" presStyleCnt="0"/>
      <dgm:spPr/>
    </dgm:pt>
    <dgm:pt modelId="{9C83E1E7-0F0C-4A33-B7FF-0942D1C5BE90}" type="pres">
      <dgm:prSet presAssocID="{380B9ECC-260A-43DA-BBE3-81087145D4B5}" presName="hierRoot1" presStyleCnt="0"/>
      <dgm:spPr/>
    </dgm:pt>
    <dgm:pt modelId="{7A092839-3C25-4EC7-BC26-251C5939FD08}" type="pres">
      <dgm:prSet presAssocID="{380B9ECC-260A-43DA-BBE3-81087145D4B5}" presName="composite" presStyleCnt="0"/>
      <dgm:spPr/>
    </dgm:pt>
    <dgm:pt modelId="{ED80BDC9-2FAE-408D-BAC5-E2C9B7022B50}" type="pres">
      <dgm:prSet presAssocID="{380B9ECC-260A-43DA-BBE3-81087145D4B5}" presName="background" presStyleLbl="node0" presStyleIdx="2" presStyleCnt="4"/>
      <dgm:spPr/>
    </dgm:pt>
    <dgm:pt modelId="{8E44E908-9075-41DF-8F05-C47F21C89EEC}" type="pres">
      <dgm:prSet presAssocID="{380B9ECC-260A-43DA-BBE3-81087145D4B5}" presName="text" presStyleLbl="fgAcc0" presStyleIdx="2" presStyleCnt="4">
        <dgm:presLayoutVars>
          <dgm:chPref val="3"/>
        </dgm:presLayoutVars>
      </dgm:prSet>
      <dgm:spPr/>
    </dgm:pt>
    <dgm:pt modelId="{8BFCC693-1BAF-40ED-A809-3288C38791B6}" type="pres">
      <dgm:prSet presAssocID="{380B9ECC-260A-43DA-BBE3-81087145D4B5}" presName="hierChild2" presStyleCnt="0"/>
      <dgm:spPr/>
    </dgm:pt>
    <dgm:pt modelId="{061B92DE-3504-4FCD-9D8E-4F63C9B63FD9}" type="pres">
      <dgm:prSet presAssocID="{5BE119B9-5673-4B6B-B75D-0C0D07C9DC7F}" presName="hierRoot1" presStyleCnt="0"/>
      <dgm:spPr/>
    </dgm:pt>
    <dgm:pt modelId="{FCF433F2-0D16-4835-90E3-53166337BDBA}" type="pres">
      <dgm:prSet presAssocID="{5BE119B9-5673-4B6B-B75D-0C0D07C9DC7F}" presName="composite" presStyleCnt="0"/>
      <dgm:spPr/>
    </dgm:pt>
    <dgm:pt modelId="{4862ED5C-7DB5-43F6-AB7B-ACBF24155690}" type="pres">
      <dgm:prSet presAssocID="{5BE119B9-5673-4B6B-B75D-0C0D07C9DC7F}" presName="background" presStyleLbl="node0" presStyleIdx="3" presStyleCnt="4"/>
      <dgm:spPr/>
    </dgm:pt>
    <dgm:pt modelId="{D7C55E30-8B5A-463C-BCE5-C645F4157AB5}" type="pres">
      <dgm:prSet presAssocID="{5BE119B9-5673-4B6B-B75D-0C0D07C9DC7F}" presName="text" presStyleLbl="fgAcc0" presStyleIdx="3" presStyleCnt="4">
        <dgm:presLayoutVars>
          <dgm:chPref val="3"/>
        </dgm:presLayoutVars>
      </dgm:prSet>
      <dgm:spPr/>
    </dgm:pt>
    <dgm:pt modelId="{D700FCF1-8A3F-4561-84BC-C84E90771C18}" type="pres">
      <dgm:prSet presAssocID="{5BE119B9-5673-4B6B-B75D-0C0D07C9DC7F}" presName="hierChild2" presStyleCnt="0"/>
      <dgm:spPr/>
    </dgm:pt>
  </dgm:ptLst>
  <dgm:cxnLst>
    <dgm:cxn modelId="{3A65DE0E-67B9-41A7-9093-0A07C6D2BD8A}" srcId="{FDC00372-E07E-4B35-8DA0-AB0FB246A0DF}" destId="{457BE51F-F167-492C-98E7-FD39C5BB0736}" srcOrd="1" destOrd="0" parTransId="{1B2B01EE-98D7-442F-83A0-7E44A761B530}" sibTransId="{87E111F8-E4CC-400B-AE83-2F8ECC1BBCDF}"/>
    <dgm:cxn modelId="{86F8591B-C1EC-4876-A071-ECC575D5B36E}" type="presOf" srcId="{380B9ECC-260A-43DA-BBE3-81087145D4B5}" destId="{8E44E908-9075-41DF-8F05-C47F21C89EEC}" srcOrd="0" destOrd="0" presId="urn:microsoft.com/office/officeart/2005/8/layout/hierarchy1"/>
    <dgm:cxn modelId="{A8897F1B-C3C1-47EF-B456-9B6FFB355E7B}" type="presOf" srcId="{5BE119B9-5673-4B6B-B75D-0C0D07C9DC7F}" destId="{D7C55E30-8B5A-463C-BCE5-C645F4157AB5}" srcOrd="0" destOrd="0" presId="urn:microsoft.com/office/officeart/2005/8/layout/hierarchy1"/>
    <dgm:cxn modelId="{144E9833-28F0-4CE0-8E87-726A6331BE27}" srcId="{FDC00372-E07E-4B35-8DA0-AB0FB246A0DF}" destId="{AFBF0A7C-45C0-40B7-87B2-0A4BF90CDE35}" srcOrd="0" destOrd="0" parTransId="{B48D7909-8358-4C2F-A1EE-2994E3E1E48A}" sibTransId="{75FC95EB-9FC8-4CFD-B806-543FCF41D280}"/>
    <dgm:cxn modelId="{E7A02D46-E0B8-4F57-BD7E-5A0BE0E8192A}" srcId="{FDC00372-E07E-4B35-8DA0-AB0FB246A0DF}" destId="{380B9ECC-260A-43DA-BBE3-81087145D4B5}" srcOrd="2" destOrd="0" parTransId="{F7864D57-FF4D-44BB-ADAE-D9FC68616A7F}" sibTransId="{2E73632E-ACD8-47FD-A4C8-4EE43AD3A619}"/>
    <dgm:cxn modelId="{E9FD8453-9F22-43EB-82C7-0F3FA9D12D48}" type="presOf" srcId="{FDC00372-E07E-4B35-8DA0-AB0FB246A0DF}" destId="{B5DE8FA3-205E-4AEC-9569-BA56CE429E29}" srcOrd="0" destOrd="0" presId="urn:microsoft.com/office/officeart/2005/8/layout/hierarchy1"/>
    <dgm:cxn modelId="{FB943C56-77C2-4D0B-8C00-9794918D9ACC}" type="presOf" srcId="{AFBF0A7C-45C0-40B7-87B2-0A4BF90CDE35}" destId="{C740B16B-580A-47A5-B852-3458CBD7A759}" srcOrd="0" destOrd="0" presId="urn:microsoft.com/office/officeart/2005/8/layout/hierarchy1"/>
    <dgm:cxn modelId="{93F1408B-E623-435E-858F-33B024A9CB59}" type="presOf" srcId="{457BE51F-F167-492C-98E7-FD39C5BB0736}" destId="{B90B4BEF-4AE0-4A6D-B492-949D1C86F442}" srcOrd="0" destOrd="0" presId="urn:microsoft.com/office/officeart/2005/8/layout/hierarchy1"/>
    <dgm:cxn modelId="{749500A0-59FF-47B9-B367-43C7B2D773EB}" srcId="{FDC00372-E07E-4B35-8DA0-AB0FB246A0DF}" destId="{5BE119B9-5673-4B6B-B75D-0C0D07C9DC7F}" srcOrd="3" destOrd="0" parTransId="{E50D7536-A05A-4910-AA00-C0401F74700F}" sibTransId="{7E2E1E70-1B81-4816-A8E1-818133383AB4}"/>
    <dgm:cxn modelId="{FF2D3ECE-41EE-4825-9657-86FEE57406FF}" type="presParOf" srcId="{B5DE8FA3-205E-4AEC-9569-BA56CE429E29}" destId="{C611F3C2-C7F2-488B-B8CB-3A62E9C424E0}" srcOrd="0" destOrd="0" presId="urn:microsoft.com/office/officeart/2005/8/layout/hierarchy1"/>
    <dgm:cxn modelId="{34A5BAE0-734B-4686-9CB3-48CD1FC5BFFF}" type="presParOf" srcId="{C611F3C2-C7F2-488B-B8CB-3A62E9C424E0}" destId="{26D7D2CD-231C-4B2D-BD94-366BC44BB988}" srcOrd="0" destOrd="0" presId="urn:microsoft.com/office/officeart/2005/8/layout/hierarchy1"/>
    <dgm:cxn modelId="{F6404E59-2808-4B9B-80DC-06E3F1C2BB35}" type="presParOf" srcId="{26D7D2CD-231C-4B2D-BD94-366BC44BB988}" destId="{800472B6-8D57-4C0D-B144-485235EBAB3B}" srcOrd="0" destOrd="0" presId="urn:microsoft.com/office/officeart/2005/8/layout/hierarchy1"/>
    <dgm:cxn modelId="{1102EE34-6B16-4A3D-9EA6-29D2C4F11120}" type="presParOf" srcId="{26D7D2CD-231C-4B2D-BD94-366BC44BB988}" destId="{C740B16B-580A-47A5-B852-3458CBD7A759}" srcOrd="1" destOrd="0" presId="urn:microsoft.com/office/officeart/2005/8/layout/hierarchy1"/>
    <dgm:cxn modelId="{308A92CC-02DA-4CC8-B5B3-128A0D7CEA77}" type="presParOf" srcId="{C611F3C2-C7F2-488B-B8CB-3A62E9C424E0}" destId="{A1933476-3DA0-4238-9866-EDDEE233A94F}" srcOrd="1" destOrd="0" presId="urn:microsoft.com/office/officeart/2005/8/layout/hierarchy1"/>
    <dgm:cxn modelId="{9BF08AB0-ADE2-46D3-9789-619A8D07FE69}" type="presParOf" srcId="{B5DE8FA3-205E-4AEC-9569-BA56CE429E29}" destId="{227F5B22-D709-449A-A862-8B801B59F031}" srcOrd="1" destOrd="0" presId="urn:microsoft.com/office/officeart/2005/8/layout/hierarchy1"/>
    <dgm:cxn modelId="{0A998E0C-EF63-496F-A846-0E9DF06FD18D}" type="presParOf" srcId="{227F5B22-D709-449A-A862-8B801B59F031}" destId="{150350D2-7710-4775-80D7-63E17DA43BC6}" srcOrd="0" destOrd="0" presId="urn:microsoft.com/office/officeart/2005/8/layout/hierarchy1"/>
    <dgm:cxn modelId="{A3B269BC-E1CD-4539-9A27-5BF6391F51AB}" type="presParOf" srcId="{150350D2-7710-4775-80D7-63E17DA43BC6}" destId="{F5FE6A4F-37CE-44DD-84B4-CFF163BA0F84}" srcOrd="0" destOrd="0" presId="urn:microsoft.com/office/officeart/2005/8/layout/hierarchy1"/>
    <dgm:cxn modelId="{F1F8673D-C5BE-483A-99A5-840B1AD0E97F}" type="presParOf" srcId="{150350D2-7710-4775-80D7-63E17DA43BC6}" destId="{B90B4BEF-4AE0-4A6D-B492-949D1C86F442}" srcOrd="1" destOrd="0" presId="urn:microsoft.com/office/officeart/2005/8/layout/hierarchy1"/>
    <dgm:cxn modelId="{801C52C0-BF41-49DE-BF06-14D802123C14}" type="presParOf" srcId="{227F5B22-D709-449A-A862-8B801B59F031}" destId="{24B5CCAD-4D03-47CC-8BA2-70CA71BC1186}" srcOrd="1" destOrd="0" presId="urn:microsoft.com/office/officeart/2005/8/layout/hierarchy1"/>
    <dgm:cxn modelId="{FCCADCF3-8B87-48B0-BBE0-14782C603F71}" type="presParOf" srcId="{B5DE8FA3-205E-4AEC-9569-BA56CE429E29}" destId="{9C83E1E7-0F0C-4A33-B7FF-0942D1C5BE90}" srcOrd="2" destOrd="0" presId="urn:microsoft.com/office/officeart/2005/8/layout/hierarchy1"/>
    <dgm:cxn modelId="{2F19F153-F788-49AD-81CC-96B4CB65E880}" type="presParOf" srcId="{9C83E1E7-0F0C-4A33-B7FF-0942D1C5BE90}" destId="{7A092839-3C25-4EC7-BC26-251C5939FD08}" srcOrd="0" destOrd="0" presId="urn:microsoft.com/office/officeart/2005/8/layout/hierarchy1"/>
    <dgm:cxn modelId="{0204351C-F02F-4970-B726-8A87D8B61BD8}" type="presParOf" srcId="{7A092839-3C25-4EC7-BC26-251C5939FD08}" destId="{ED80BDC9-2FAE-408D-BAC5-E2C9B7022B50}" srcOrd="0" destOrd="0" presId="urn:microsoft.com/office/officeart/2005/8/layout/hierarchy1"/>
    <dgm:cxn modelId="{47802C02-B8D3-4F88-8FDD-4E587E987293}" type="presParOf" srcId="{7A092839-3C25-4EC7-BC26-251C5939FD08}" destId="{8E44E908-9075-41DF-8F05-C47F21C89EEC}" srcOrd="1" destOrd="0" presId="urn:microsoft.com/office/officeart/2005/8/layout/hierarchy1"/>
    <dgm:cxn modelId="{CE91676B-D04A-480A-9FA6-48F00BC9020F}" type="presParOf" srcId="{9C83E1E7-0F0C-4A33-B7FF-0942D1C5BE90}" destId="{8BFCC693-1BAF-40ED-A809-3288C38791B6}" srcOrd="1" destOrd="0" presId="urn:microsoft.com/office/officeart/2005/8/layout/hierarchy1"/>
    <dgm:cxn modelId="{528291D5-0A38-4C8C-9DB5-551C6850946C}" type="presParOf" srcId="{B5DE8FA3-205E-4AEC-9569-BA56CE429E29}" destId="{061B92DE-3504-4FCD-9D8E-4F63C9B63FD9}" srcOrd="3" destOrd="0" presId="urn:microsoft.com/office/officeart/2005/8/layout/hierarchy1"/>
    <dgm:cxn modelId="{011C4E1E-E147-43B8-8B5B-49513F45E7A6}" type="presParOf" srcId="{061B92DE-3504-4FCD-9D8E-4F63C9B63FD9}" destId="{FCF433F2-0D16-4835-90E3-53166337BDBA}" srcOrd="0" destOrd="0" presId="urn:microsoft.com/office/officeart/2005/8/layout/hierarchy1"/>
    <dgm:cxn modelId="{9AF230BD-4EFE-4E68-B2D9-DBE39D4A45F2}" type="presParOf" srcId="{FCF433F2-0D16-4835-90E3-53166337BDBA}" destId="{4862ED5C-7DB5-43F6-AB7B-ACBF24155690}" srcOrd="0" destOrd="0" presId="urn:microsoft.com/office/officeart/2005/8/layout/hierarchy1"/>
    <dgm:cxn modelId="{48D79373-E967-4B7C-8BA1-0B48EC169926}" type="presParOf" srcId="{FCF433F2-0D16-4835-90E3-53166337BDBA}" destId="{D7C55E30-8B5A-463C-BCE5-C645F4157AB5}" srcOrd="1" destOrd="0" presId="urn:microsoft.com/office/officeart/2005/8/layout/hierarchy1"/>
    <dgm:cxn modelId="{783E377F-6DF5-4C4C-8ACF-5BE293633DBA}" type="presParOf" srcId="{061B92DE-3504-4FCD-9D8E-4F63C9B63FD9}" destId="{D700FCF1-8A3F-4561-84BC-C84E90771C1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AA878A-7FCE-4A09-A1E9-63811C74C9D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6BFD93-9007-4D2A-A705-3152C847B69E}">
      <dgm:prSet/>
      <dgm:spPr/>
      <dgm:t>
        <a:bodyPr/>
        <a:lstStyle/>
        <a:p>
          <a:r>
            <a:rPr lang="en-GB"/>
            <a:t>In pairs, discuss and identify the performance management activities within your own organisation, with specific focus on those that foster meaningful work.</a:t>
          </a:r>
          <a:endParaRPr lang="en-US"/>
        </a:p>
      </dgm:t>
    </dgm:pt>
    <dgm:pt modelId="{99C77475-C0A5-4A55-9824-606591AC3ED5}" type="parTrans" cxnId="{78C47FE0-11EE-4DD6-82A3-5CCC30315924}">
      <dgm:prSet/>
      <dgm:spPr/>
      <dgm:t>
        <a:bodyPr/>
        <a:lstStyle/>
        <a:p>
          <a:endParaRPr lang="en-US"/>
        </a:p>
      </dgm:t>
    </dgm:pt>
    <dgm:pt modelId="{CE35D067-0F09-4CFC-A57E-FEB9EFB65953}" type="sibTrans" cxnId="{78C47FE0-11EE-4DD6-82A3-5CCC30315924}">
      <dgm:prSet/>
      <dgm:spPr/>
      <dgm:t>
        <a:bodyPr/>
        <a:lstStyle/>
        <a:p>
          <a:endParaRPr lang="en-US"/>
        </a:p>
      </dgm:t>
    </dgm:pt>
    <dgm:pt modelId="{1E60FFD3-8300-41CC-957A-C5F4357AA938}">
      <dgm:prSet/>
      <dgm:spPr/>
      <dgm:t>
        <a:bodyPr/>
        <a:lstStyle/>
        <a:p>
          <a:r>
            <a:rPr lang="en-GB"/>
            <a:t>How does your organisation ensure employees understand how their roles support organisational objectives?</a:t>
          </a:r>
          <a:endParaRPr lang="en-US"/>
        </a:p>
      </dgm:t>
    </dgm:pt>
    <dgm:pt modelId="{47A3FEEE-5B48-4350-8556-75661033FB5E}" type="parTrans" cxnId="{1BC0389E-EC85-4A44-9CB9-9947D8016C8A}">
      <dgm:prSet/>
      <dgm:spPr/>
      <dgm:t>
        <a:bodyPr/>
        <a:lstStyle/>
        <a:p>
          <a:endParaRPr lang="en-US"/>
        </a:p>
      </dgm:t>
    </dgm:pt>
    <dgm:pt modelId="{DBDAB3F7-DEFD-4862-B8E6-4BC4A922E549}" type="sibTrans" cxnId="{1BC0389E-EC85-4A44-9CB9-9947D8016C8A}">
      <dgm:prSet/>
      <dgm:spPr/>
      <dgm:t>
        <a:bodyPr/>
        <a:lstStyle/>
        <a:p>
          <a:endParaRPr lang="en-US"/>
        </a:p>
      </dgm:t>
    </dgm:pt>
    <dgm:pt modelId="{1FF41FAB-637F-42EC-81B3-C2F6E99E04EF}">
      <dgm:prSet/>
      <dgm:spPr/>
      <dgm:t>
        <a:bodyPr/>
        <a:lstStyle/>
        <a:p>
          <a:r>
            <a:rPr lang="en-GB"/>
            <a:t>How can technology be utilised to enhance these activities?</a:t>
          </a:r>
          <a:endParaRPr lang="en-US"/>
        </a:p>
      </dgm:t>
    </dgm:pt>
    <dgm:pt modelId="{4200F4E1-1BC7-484A-BDA5-E22477A55BC2}" type="parTrans" cxnId="{4B1253D9-077D-45EB-8125-DA1A1BA96387}">
      <dgm:prSet/>
      <dgm:spPr/>
      <dgm:t>
        <a:bodyPr/>
        <a:lstStyle/>
        <a:p>
          <a:endParaRPr lang="en-US"/>
        </a:p>
      </dgm:t>
    </dgm:pt>
    <dgm:pt modelId="{403307C0-3B8F-457D-973F-47328EBC9DBC}" type="sibTrans" cxnId="{4B1253D9-077D-45EB-8125-DA1A1BA96387}">
      <dgm:prSet/>
      <dgm:spPr/>
      <dgm:t>
        <a:bodyPr/>
        <a:lstStyle/>
        <a:p>
          <a:endParaRPr lang="en-US"/>
        </a:p>
      </dgm:t>
    </dgm:pt>
    <dgm:pt modelId="{CB9BD7DD-9082-496E-A7C8-77D0EFCE5B2A}" type="pres">
      <dgm:prSet presAssocID="{C3AA878A-7FCE-4A09-A1E9-63811C74C9D3}" presName="root" presStyleCnt="0">
        <dgm:presLayoutVars>
          <dgm:dir/>
          <dgm:resizeHandles val="exact"/>
        </dgm:presLayoutVars>
      </dgm:prSet>
      <dgm:spPr/>
    </dgm:pt>
    <dgm:pt modelId="{CDDDC1D9-E583-4625-9A71-BFEAEE262313}" type="pres">
      <dgm:prSet presAssocID="{966BFD93-9007-4D2A-A705-3152C847B69E}" presName="compNode" presStyleCnt="0"/>
      <dgm:spPr/>
    </dgm:pt>
    <dgm:pt modelId="{E8B80F5D-E8F6-4092-B1BE-7A14CA7BD5B3}" type="pres">
      <dgm:prSet presAssocID="{966BFD93-9007-4D2A-A705-3152C847B69E}" presName="bgRect" presStyleLbl="bgShp" presStyleIdx="0" presStyleCnt="3"/>
      <dgm:spPr/>
    </dgm:pt>
    <dgm:pt modelId="{2F0BD874-89B5-4F14-953B-E1076CD3EE20}" type="pres">
      <dgm:prSet presAssocID="{966BFD93-9007-4D2A-A705-3152C847B6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A8F1650F-8B01-49C6-896D-B3AD97B7D823}" type="pres">
      <dgm:prSet presAssocID="{966BFD93-9007-4D2A-A705-3152C847B69E}" presName="spaceRect" presStyleCnt="0"/>
      <dgm:spPr/>
    </dgm:pt>
    <dgm:pt modelId="{584A2043-2DD6-4963-B784-E2DFEFE6CF42}" type="pres">
      <dgm:prSet presAssocID="{966BFD93-9007-4D2A-A705-3152C847B69E}" presName="parTx" presStyleLbl="revTx" presStyleIdx="0" presStyleCnt="3">
        <dgm:presLayoutVars>
          <dgm:chMax val="0"/>
          <dgm:chPref val="0"/>
        </dgm:presLayoutVars>
      </dgm:prSet>
      <dgm:spPr/>
    </dgm:pt>
    <dgm:pt modelId="{E1135BC3-8D22-4711-84B8-10B5A6C56AD8}" type="pres">
      <dgm:prSet presAssocID="{CE35D067-0F09-4CFC-A57E-FEB9EFB65953}" presName="sibTrans" presStyleCnt="0"/>
      <dgm:spPr/>
    </dgm:pt>
    <dgm:pt modelId="{C3C50A42-8FCC-4D32-B320-7009AB61D809}" type="pres">
      <dgm:prSet presAssocID="{1E60FFD3-8300-41CC-957A-C5F4357AA938}" presName="compNode" presStyleCnt="0"/>
      <dgm:spPr/>
    </dgm:pt>
    <dgm:pt modelId="{80D9759C-3F1B-4FC7-9300-43420008772F}" type="pres">
      <dgm:prSet presAssocID="{1E60FFD3-8300-41CC-957A-C5F4357AA938}" presName="bgRect" presStyleLbl="bgShp" presStyleIdx="1" presStyleCnt="3"/>
      <dgm:spPr/>
    </dgm:pt>
    <dgm:pt modelId="{8187ACD7-E37B-4C01-B647-448CD1109D5C}" type="pres">
      <dgm:prSet presAssocID="{1E60FFD3-8300-41CC-957A-C5F4357AA9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6DA41A0D-F2C4-41BE-AD6E-AF2EC633C18C}" type="pres">
      <dgm:prSet presAssocID="{1E60FFD3-8300-41CC-957A-C5F4357AA938}" presName="spaceRect" presStyleCnt="0"/>
      <dgm:spPr/>
    </dgm:pt>
    <dgm:pt modelId="{FBBCA687-08E1-4B4A-BEB6-2E8EB2BD60B0}" type="pres">
      <dgm:prSet presAssocID="{1E60FFD3-8300-41CC-957A-C5F4357AA938}" presName="parTx" presStyleLbl="revTx" presStyleIdx="1" presStyleCnt="3">
        <dgm:presLayoutVars>
          <dgm:chMax val="0"/>
          <dgm:chPref val="0"/>
        </dgm:presLayoutVars>
      </dgm:prSet>
      <dgm:spPr/>
    </dgm:pt>
    <dgm:pt modelId="{093EF3D9-146C-4209-91AF-43915061F7D1}" type="pres">
      <dgm:prSet presAssocID="{DBDAB3F7-DEFD-4862-B8E6-4BC4A922E549}" presName="sibTrans" presStyleCnt="0"/>
      <dgm:spPr/>
    </dgm:pt>
    <dgm:pt modelId="{25A7720E-B668-454B-A7C6-EF7D85DF6B39}" type="pres">
      <dgm:prSet presAssocID="{1FF41FAB-637F-42EC-81B3-C2F6E99E04EF}" presName="compNode" presStyleCnt="0"/>
      <dgm:spPr/>
    </dgm:pt>
    <dgm:pt modelId="{1EACCEBC-8211-4701-B875-4F9408C6A89F}" type="pres">
      <dgm:prSet presAssocID="{1FF41FAB-637F-42EC-81B3-C2F6E99E04EF}" presName="bgRect" presStyleLbl="bgShp" presStyleIdx="2" presStyleCnt="3"/>
      <dgm:spPr/>
    </dgm:pt>
    <dgm:pt modelId="{28876A15-218F-4FED-8529-3F53DE4A6113}" type="pres">
      <dgm:prSet presAssocID="{1FF41FAB-637F-42EC-81B3-C2F6E99E04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rtual RealityHeadset"/>
        </a:ext>
      </dgm:extLst>
    </dgm:pt>
    <dgm:pt modelId="{CBC99D69-B100-4172-B93D-C362CBB6C608}" type="pres">
      <dgm:prSet presAssocID="{1FF41FAB-637F-42EC-81B3-C2F6E99E04EF}" presName="spaceRect" presStyleCnt="0"/>
      <dgm:spPr/>
    </dgm:pt>
    <dgm:pt modelId="{9DE7CD30-703A-4F83-A2BD-150F3839116A}" type="pres">
      <dgm:prSet presAssocID="{1FF41FAB-637F-42EC-81B3-C2F6E99E04EF}" presName="parTx" presStyleLbl="revTx" presStyleIdx="2" presStyleCnt="3">
        <dgm:presLayoutVars>
          <dgm:chMax val="0"/>
          <dgm:chPref val="0"/>
        </dgm:presLayoutVars>
      </dgm:prSet>
      <dgm:spPr/>
    </dgm:pt>
  </dgm:ptLst>
  <dgm:cxnLst>
    <dgm:cxn modelId="{92695440-57CA-4575-BD0F-D3B016EEF37B}" type="presOf" srcId="{1E60FFD3-8300-41CC-957A-C5F4357AA938}" destId="{FBBCA687-08E1-4B4A-BEB6-2E8EB2BD60B0}" srcOrd="0" destOrd="0" presId="urn:microsoft.com/office/officeart/2018/2/layout/IconVerticalSolidList"/>
    <dgm:cxn modelId="{E7780886-B798-4846-A89E-304832BCB3BB}" type="presOf" srcId="{1FF41FAB-637F-42EC-81B3-C2F6E99E04EF}" destId="{9DE7CD30-703A-4F83-A2BD-150F3839116A}" srcOrd="0" destOrd="0" presId="urn:microsoft.com/office/officeart/2018/2/layout/IconVerticalSolidList"/>
    <dgm:cxn modelId="{797EF386-1B66-4641-9AC7-C76FB884EEAC}" type="presOf" srcId="{966BFD93-9007-4D2A-A705-3152C847B69E}" destId="{584A2043-2DD6-4963-B784-E2DFEFE6CF42}" srcOrd="0" destOrd="0" presId="urn:microsoft.com/office/officeart/2018/2/layout/IconVerticalSolidList"/>
    <dgm:cxn modelId="{1BC0389E-EC85-4A44-9CB9-9947D8016C8A}" srcId="{C3AA878A-7FCE-4A09-A1E9-63811C74C9D3}" destId="{1E60FFD3-8300-41CC-957A-C5F4357AA938}" srcOrd="1" destOrd="0" parTransId="{47A3FEEE-5B48-4350-8556-75661033FB5E}" sibTransId="{DBDAB3F7-DEFD-4862-B8E6-4BC4A922E549}"/>
    <dgm:cxn modelId="{46507BA1-C13B-4876-939B-7E0526B976CA}" type="presOf" srcId="{C3AA878A-7FCE-4A09-A1E9-63811C74C9D3}" destId="{CB9BD7DD-9082-496E-A7C8-77D0EFCE5B2A}" srcOrd="0" destOrd="0" presId="urn:microsoft.com/office/officeart/2018/2/layout/IconVerticalSolidList"/>
    <dgm:cxn modelId="{4B1253D9-077D-45EB-8125-DA1A1BA96387}" srcId="{C3AA878A-7FCE-4A09-A1E9-63811C74C9D3}" destId="{1FF41FAB-637F-42EC-81B3-C2F6E99E04EF}" srcOrd="2" destOrd="0" parTransId="{4200F4E1-1BC7-484A-BDA5-E22477A55BC2}" sibTransId="{403307C0-3B8F-457D-973F-47328EBC9DBC}"/>
    <dgm:cxn modelId="{78C47FE0-11EE-4DD6-82A3-5CCC30315924}" srcId="{C3AA878A-7FCE-4A09-A1E9-63811C74C9D3}" destId="{966BFD93-9007-4D2A-A705-3152C847B69E}" srcOrd="0" destOrd="0" parTransId="{99C77475-C0A5-4A55-9824-606591AC3ED5}" sibTransId="{CE35D067-0F09-4CFC-A57E-FEB9EFB65953}"/>
    <dgm:cxn modelId="{E2BB12A4-8B42-4359-AA54-064960BF5D49}" type="presParOf" srcId="{CB9BD7DD-9082-496E-A7C8-77D0EFCE5B2A}" destId="{CDDDC1D9-E583-4625-9A71-BFEAEE262313}" srcOrd="0" destOrd="0" presId="urn:microsoft.com/office/officeart/2018/2/layout/IconVerticalSolidList"/>
    <dgm:cxn modelId="{8AB247D0-BEB6-4406-917C-E561976450C4}" type="presParOf" srcId="{CDDDC1D9-E583-4625-9A71-BFEAEE262313}" destId="{E8B80F5D-E8F6-4092-B1BE-7A14CA7BD5B3}" srcOrd="0" destOrd="0" presId="urn:microsoft.com/office/officeart/2018/2/layout/IconVerticalSolidList"/>
    <dgm:cxn modelId="{C14C2861-749D-4E05-ABAE-BACB9A98EAE2}" type="presParOf" srcId="{CDDDC1D9-E583-4625-9A71-BFEAEE262313}" destId="{2F0BD874-89B5-4F14-953B-E1076CD3EE20}" srcOrd="1" destOrd="0" presId="urn:microsoft.com/office/officeart/2018/2/layout/IconVerticalSolidList"/>
    <dgm:cxn modelId="{90720A59-62A9-48B1-BED7-E6169FE3443C}" type="presParOf" srcId="{CDDDC1D9-E583-4625-9A71-BFEAEE262313}" destId="{A8F1650F-8B01-49C6-896D-B3AD97B7D823}" srcOrd="2" destOrd="0" presId="urn:microsoft.com/office/officeart/2018/2/layout/IconVerticalSolidList"/>
    <dgm:cxn modelId="{0ACB29ED-72D4-4584-B033-A7BBEA2CA6BF}" type="presParOf" srcId="{CDDDC1D9-E583-4625-9A71-BFEAEE262313}" destId="{584A2043-2DD6-4963-B784-E2DFEFE6CF42}" srcOrd="3" destOrd="0" presId="urn:microsoft.com/office/officeart/2018/2/layout/IconVerticalSolidList"/>
    <dgm:cxn modelId="{B9E77C5C-26BE-4A86-BEF2-5192B16201FA}" type="presParOf" srcId="{CB9BD7DD-9082-496E-A7C8-77D0EFCE5B2A}" destId="{E1135BC3-8D22-4711-84B8-10B5A6C56AD8}" srcOrd="1" destOrd="0" presId="urn:microsoft.com/office/officeart/2018/2/layout/IconVerticalSolidList"/>
    <dgm:cxn modelId="{65418A82-2565-45C3-B6FD-B2FA0D5B089D}" type="presParOf" srcId="{CB9BD7DD-9082-496E-A7C8-77D0EFCE5B2A}" destId="{C3C50A42-8FCC-4D32-B320-7009AB61D809}" srcOrd="2" destOrd="0" presId="urn:microsoft.com/office/officeart/2018/2/layout/IconVerticalSolidList"/>
    <dgm:cxn modelId="{BAE90EFF-BE37-49D9-986B-754A72FF29A1}" type="presParOf" srcId="{C3C50A42-8FCC-4D32-B320-7009AB61D809}" destId="{80D9759C-3F1B-4FC7-9300-43420008772F}" srcOrd="0" destOrd="0" presId="urn:microsoft.com/office/officeart/2018/2/layout/IconVerticalSolidList"/>
    <dgm:cxn modelId="{173A1D3C-A9EB-4200-A5BB-DD6A4C032196}" type="presParOf" srcId="{C3C50A42-8FCC-4D32-B320-7009AB61D809}" destId="{8187ACD7-E37B-4C01-B647-448CD1109D5C}" srcOrd="1" destOrd="0" presId="urn:microsoft.com/office/officeart/2018/2/layout/IconVerticalSolidList"/>
    <dgm:cxn modelId="{A19701D6-8848-4F11-BC9A-070D9064EC04}" type="presParOf" srcId="{C3C50A42-8FCC-4D32-B320-7009AB61D809}" destId="{6DA41A0D-F2C4-41BE-AD6E-AF2EC633C18C}" srcOrd="2" destOrd="0" presId="urn:microsoft.com/office/officeart/2018/2/layout/IconVerticalSolidList"/>
    <dgm:cxn modelId="{7BF6A01B-995A-4C01-9EBE-41C359B7C1EC}" type="presParOf" srcId="{C3C50A42-8FCC-4D32-B320-7009AB61D809}" destId="{FBBCA687-08E1-4B4A-BEB6-2E8EB2BD60B0}" srcOrd="3" destOrd="0" presId="urn:microsoft.com/office/officeart/2018/2/layout/IconVerticalSolidList"/>
    <dgm:cxn modelId="{D0A27371-A190-417B-8E3C-FC4DF01486C2}" type="presParOf" srcId="{CB9BD7DD-9082-496E-A7C8-77D0EFCE5B2A}" destId="{093EF3D9-146C-4209-91AF-43915061F7D1}" srcOrd="3" destOrd="0" presId="urn:microsoft.com/office/officeart/2018/2/layout/IconVerticalSolidList"/>
    <dgm:cxn modelId="{188ED2BB-FACC-4E0C-AE88-67C2577DF337}" type="presParOf" srcId="{CB9BD7DD-9082-496E-A7C8-77D0EFCE5B2A}" destId="{25A7720E-B668-454B-A7C6-EF7D85DF6B39}" srcOrd="4" destOrd="0" presId="urn:microsoft.com/office/officeart/2018/2/layout/IconVerticalSolidList"/>
    <dgm:cxn modelId="{C9436756-1CA9-4722-A950-ED69F5DD30C6}" type="presParOf" srcId="{25A7720E-B668-454B-A7C6-EF7D85DF6B39}" destId="{1EACCEBC-8211-4701-B875-4F9408C6A89F}" srcOrd="0" destOrd="0" presId="urn:microsoft.com/office/officeart/2018/2/layout/IconVerticalSolidList"/>
    <dgm:cxn modelId="{40380FB9-0CA5-4331-811A-48E30671AF2D}" type="presParOf" srcId="{25A7720E-B668-454B-A7C6-EF7D85DF6B39}" destId="{28876A15-218F-4FED-8529-3F53DE4A6113}" srcOrd="1" destOrd="0" presId="urn:microsoft.com/office/officeart/2018/2/layout/IconVerticalSolidList"/>
    <dgm:cxn modelId="{339DB9E9-600D-46C4-AA5B-366D8816043F}" type="presParOf" srcId="{25A7720E-B668-454B-A7C6-EF7D85DF6B39}" destId="{CBC99D69-B100-4172-B93D-C362CBB6C608}" srcOrd="2" destOrd="0" presId="urn:microsoft.com/office/officeart/2018/2/layout/IconVerticalSolidList"/>
    <dgm:cxn modelId="{BF5259ED-2FC3-4129-9217-62AE239967FE}" type="presParOf" srcId="{25A7720E-B668-454B-A7C6-EF7D85DF6B39}" destId="{9DE7CD30-703A-4F83-A2BD-150F383911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FF3335-B3E1-4788-BB0B-6D03D2632EB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7F2C60-345C-4BFF-B93F-6507C567CBFF}">
      <dgm:prSet/>
      <dgm:spPr/>
      <dgm:t>
        <a:bodyPr/>
        <a:lstStyle/>
        <a:p>
          <a:r>
            <a:rPr lang="en-GB"/>
            <a:t>People analytics help organisations to improve retention by changing the way of attracting and retaining talent (Yahia, Hlel and Colomo-Palacious, 2021).</a:t>
          </a:r>
          <a:endParaRPr lang="en-US"/>
        </a:p>
      </dgm:t>
    </dgm:pt>
    <dgm:pt modelId="{0F9DDF3E-3A9F-4710-8145-0828C55497C0}" type="parTrans" cxnId="{6450AEB0-0D3A-41ED-AB9D-DFB676A26BEC}">
      <dgm:prSet/>
      <dgm:spPr/>
      <dgm:t>
        <a:bodyPr/>
        <a:lstStyle/>
        <a:p>
          <a:endParaRPr lang="en-US"/>
        </a:p>
      </dgm:t>
    </dgm:pt>
    <dgm:pt modelId="{8422522F-B521-4500-AB36-4F17C701B045}" type="sibTrans" cxnId="{6450AEB0-0D3A-41ED-AB9D-DFB676A26BEC}">
      <dgm:prSet/>
      <dgm:spPr/>
      <dgm:t>
        <a:bodyPr/>
        <a:lstStyle/>
        <a:p>
          <a:endParaRPr lang="en-US"/>
        </a:p>
      </dgm:t>
    </dgm:pt>
    <dgm:pt modelId="{885CFC92-3270-4861-AADD-24DB42E6851E}">
      <dgm:prSet/>
      <dgm:spPr/>
      <dgm:t>
        <a:bodyPr/>
        <a:lstStyle/>
        <a:p>
          <a:r>
            <a:rPr lang="en-GB"/>
            <a:t>Predictive analytics could help managers detect an employee’s intention to leave. </a:t>
          </a:r>
          <a:endParaRPr lang="en-US"/>
        </a:p>
      </dgm:t>
    </dgm:pt>
    <dgm:pt modelId="{E1B3DF46-EF16-42B6-AB5B-C4AB324E918C}" type="parTrans" cxnId="{16846CB3-B19D-41BF-978E-C6B109BBEA19}">
      <dgm:prSet/>
      <dgm:spPr/>
      <dgm:t>
        <a:bodyPr/>
        <a:lstStyle/>
        <a:p>
          <a:endParaRPr lang="en-US"/>
        </a:p>
      </dgm:t>
    </dgm:pt>
    <dgm:pt modelId="{70E14C1F-EB75-4CF3-B9CC-5E5DAAC73E14}" type="sibTrans" cxnId="{16846CB3-B19D-41BF-978E-C6B109BBEA19}">
      <dgm:prSet/>
      <dgm:spPr/>
      <dgm:t>
        <a:bodyPr/>
        <a:lstStyle/>
        <a:p>
          <a:endParaRPr lang="en-US"/>
        </a:p>
      </dgm:t>
    </dgm:pt>
    <dgm:pt modelId="{3262E489-BBB2-4F7D-BF11-3C440606DAF1}">
      <dgm:prSet/>
      <dgm:spPr/>
      <dgm:t>
        <a:bodyPr/>
        <a:lstStyle/>
        <a:p>
          <a:r>
            <a:rPr lang="en-GB"/>
            <a:t>What sources could be utilised?</a:t>
          </a:r>
          <a:endParaRPr lang="en-US"/>
        </a:p>
      </dgm:t>
    </dgm:pt>
    <dgm:pt modelId="{A9E8133E-5B02-4DB5-952F-ABE2A422C43A}" type="parTrans" cxnId="{98C82B42-3026-4C6B-A562-84E624F66208}">
      <dgm:prSet/>
      <dgm:spPr/>
      <dgm:t>
        <a:bodyPr/>
        <a:lstStyle/>
        <a:p>
          <a:endParaRPr lang="en-US"/>
        </a:p>
      </dgm:t>
    </dgm:pt>
    <dgm:pt modelId="{54C87C4C-F1B7-4AD0-8BCB-C7636BB3F75D}" type="sibTrans" cxnId="{98C82B42-3026-4C6B-A562-84E624F66208}">
      <dgm:prSet/>
      <dgm:spPr/>
      <dgm:t>
        <a:bodyPr/>
        <a:lstStyle/>
        <a:p>
          <a:endParaRPr lang="en-US"/>
        </a:p>
      </dgm:t>
    </dgm:pt>
    <dgm:pt modelId="{DA45D087-C1A0-4875-8C74-2D36C3CBF1DA}" type="pres">
      <dgm:prSet presAssocID="{28FF3335-B3E1-4788-BB0B-6D03D2632EB7}" presName="root" presStyleCnt="0">
        <dgm:presLayoutVars>
          <dgm:dir/>
          <dgm:resizeHandles val="exact"/>
        </dgm:presLayoutVars>
      </dgm:prSet>
      <dgm:spPr/>
    </dgm:pt>
    <dgm:pt modelId="{68AB24A2-664C-40BD-8C09-EC4E0861024F}" type="pres">
      <dgm:prSet presAssocID="{D87F2C60-345C-4BFF-B93F-6507C567CBFF}" presName="compNode" presStyleCnt="0"/>
      <dgm:spPr/>
    </dgm:pt>
    <dgm:pt modelId="{0F4F9CA3-EBB2-4966-81F2-8ED865B4006E}" type="pres">
      <dgm:prSet presAssocID="{D87F2C60-345C-4BFF-B93F-6507C567CBFF}" presName="bgRect" presStyleLbl="bgShp" presStyleIdx="0" presStyleCnt="3"/>
      <dgm:spPr/>
    </dgm:pt>
    <dgm:pt modelId="{8A1FEB58-B316-4F15-B8D7-1904CDBD3674}" type="pres">
      <dgm:prSet presAssocID="{D87F2C60-345C-4BFF-B93F-6507C567CB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57603DE-2CE4-48CB-8F56-3ED2749657FB}" type="pres">
      <dgm:prSet presAssocID="{D87F2C60-345C-4BFF-B93F-6507C567CBFF}" presName="spaceRect" presStyleCnt="0"/>
      <dgm:spPr/>
    </dgm:pt>
    <dgm:pt modelId="{092485DD-8395-4E90-8591-DE106F532435}" type="pres">
      <dgm:prSet presAssocID="{D87F2C60-345C-4BFF-B93F-6507C567CBFF}" presName="parTx" presStyleLbl="revTx" presStyleIdx="0" presStyleCnt="3">
        <dgm:presLayoutVars>
          <dgm:chMax val="0"/>
          <dgm:chPref val="0"/>
        </dgm:presLayoutVars>
      </dgm:prSet>
      <dgm:spPr/>
    </dgm:pt>
    <dgm:pt modelId="{B68076B3-928E-48A8-B124-F6F37DAA462D}" type="pres">
      <dgm:prSet presAssocID="{8422522F-B521-4500-AB36-4F17C701B045}" presName="sibTrans" presStyleCnt="0"/>
      <dgm:spPr/>
    </dgm:pt>
    <dgm:pt modelId="{0747A8AE-45F8-493D-BB61-0CA6220BB448}" type="pres">
      <dgm:prSet presAssocID="{885CFC92-3270-4861-AADD-24DB42E6851E}" presName="compNode" presStyleCnt="0"/>
      <dgm:spPr/>
    </dgm:pt>
    <dgm:pt modelId="{82F01A68-D74E-45B3-BAB7-7E1FD72D8057}" type="pres">
      <dgm:prSet presAssocID="{885CFC92-3270-4861-AADD-24DB42E6851E}" presName="bgRect" presStyleLbl="bgShp" presStyleIdx="1" presStyleCnt="3"/>
      <dgm:spPr/>
    </dgm:pt>
    <dgm:pt modelId="{19B4A32B-2E62-40B6-A643-830C5FAB3743}" type="pres">
      <dgm:prSet presAssocID="{885CFC92-3270-4861-AADD-24DB42E6851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9E8E443-1498-4CE8-AA5A-019370B22773}" type="pres">
      <dgm:prSet presAssocID="{885CFC92-3270-4861-AADD-24DB42E6851E}" presName="spaceRect" presStyleCnt="0"/>
      <dgm:spPr/>
    </dgm:pt>
    <dgm:pt modelId="{7B715074-7C32-439F-8673-E68214788B7F}" type="pres">
      <dgm:prSet presAssocID="{885CFC92-3270-4861-AADD-24DB42E6851E}" presName="parTx" presStyleLbl="revTx" presStyleIdx="1" presStyleCnt="3">
        <dgm:presLayoutVars>
          <dgm:chMax val="0"/>
          <dgm:chPref val="0"/>
        </dgm:presLayoutVars>
      </dgm:prSet>
      <dgm:spPr/>
    </dgm:pt>
    <dgm:pt modelId="{70193CFA-6067-4E76-9D00-4B42B93B7E41}" type="pres">
      <dgm:prSet presAssocID="{70E14C1F-EB75-4CF3-B9CC-5E5DAAC73E14}" presName="sibTrans" presStyleCnt="0"/>
      <dgm:spPr/>
    </dgm:pt>
    <dgm:pt modelId="{A0867277-7B92-4B9E-8938-FCBFD86C6E72}" type="pres">
      <dgm:prSet presAssocID="{3262E489-BBB2-4F7D-BF11-3C440606DAF1}" presName="compNode" presStyleCnt="0"/>
      <dgm:spPr/>
    </dgm:pt>
    <dgm:pt modelId="{532BE105-6FEA-440B-A0DB-265968A442F6}" type="pres">
      <dgm:prSet presAssocID="{3262E489-BBB2-4F7D-BF11-3C440606DAF1}" presName="bgRect" presStyleLbl="bgShp" presStyleIdx="2" presStyleCnt="3"/>
      <dgm:spPr/>
    </dgm:pt>
    <dgm:pt modelId="{4506CFBF-DA25-4749-833C-82404242DA5A}" type="pres">
      <dgm:prSet presAssocID="{3262E489-BBB2-4F7D-BF11-3C440606DAF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AF124DB7-6240-4F56-B137-7A171E166BBD}" type="pres">
      <dgm:prSet presAssocID="{3262E489-BBB2-4F7D-BF11-3C440606DAF1}" presName="spaceRect" presStyleCnt="0"/>
      <dgm:spPr/>
    </dgm:pt>
    <dgm:pt modelId="{E89FA2D8-0315-4A9B-804F-FA1B0433D1C8}" type="pres">
      <dgm:prSet presAssocID="{3262E489-BBB2-4F7D-BF11-3C440606DAF1}" presName="parTx" presStyleLbl="revTx" presStyleIdx="2" presStyleCnt="3">
        <dgm:presLayoutVars>
          <dgm:chMax val="0"/>
          <dgm:chPref val="0"/>
        </dgm:presLayoutVars>
      </dgm:prSet>
      <dgm:spPr/>
    </dgm:pt>
  </dgm:ptLst>
  <dgm:cxnLst>
    <dgm:cxn modelId="{98C82B42-3026-4C6B-A562-84E624F66208}" srcId="{28FF3335-B3E1-4788-BB0B-6D03D2632EB7}" destId="{3262E489-BBB2-4F7D-BF11-3C440606DAF1}" srcOrd="2" destOrd="0" parTransId="{A9E8133E-5B02-4DB5-952F-ABE2A422C43A}" sibTransId="{54C87C4C-F1B7-4AD0-8BCB-C7636BB3F75D}"/>
    <dgm:cxn modelId="{B4F8EB65-54C2-48CC-B100-E00C625EB7BD}" type="presOf" srcId="{28FF3335-B3E1-4788-BB0B-6D03D2632EB7}" destId="{DA45D087-C1A0-4875-8C74-2D36C3CBF1DA}" srcOrd="0" destOrd="0" presId="urn:microsoft.com/office/officeart/2018/2/layout/IconVerticalSolidList"/>
    <dgm:cxn modelId="{16EA106A-6324-4E35-9055-0AB49B0DBC50}" type="presOf" srcId="{D87F2C60-345C-4BFF-B93F-6507C567CBFF}" destId="{092485DD-8395-4E90-8591-DE106F532435}" srcOrd="0" destOrd="0" presId="urn:microsoft.com/office/officeart/2018/2/layout/IconVerticalSolidList"/>
    <dgm:cxn modelId="{024913B0-ADAA-494B-A0AD-D4C94C08086A}" type="presOf" srcId="{885CFC92-3270-4861-AADD-24DB42E6851E}" destId="{7B715074-7C32-439F-8673-E68214788B7F}" srcOrd="0" destOrd="0" presId="urn:microsoft.com/office/officeart/2018/2/layout/IconVerticalSolidList"/>
    <dgm:cxn modelId="{6450AEB0-0D3A-41ED-AB9D-DFB676A26BEC}" srcId="{28FF3335-B3E1-4788-BB0B-6D03D2632EB7}" destId="{D87F2C60-345C-4BFF-B93F-6507C567CBFF}" srcOrd="0" destOrd="0" parTransId="{0F9DDF3E-3A9F-4710-8145-0828C55497C0}" sibTransId="{8422522F-B521-4500-AB36-4F17C701B045}"/>
    <dgm:cxn modelId="{16846CB3-B19D-41BF-978E-C6B109BBEA19}" srcId="{28FF3335-B3E1-4788-BB0B-6D03D2632EB7}" destId="{885CFC92-3270-4861-AADD-24DB42E6851E}" srcOrd="1" destOrd="0" parTransId="{E1B3DF46-EF16-42B6-AB5B-C4AB324E918C}" sibTransId="{70E14C1F-EB75-4CF3-B9CC-5E5DAAC73E14}"/>
    <dgm:cxn modelId="{578CFCF2-750A-4E7E-8BBF-5E88F3CF6DD9}" type="presOf" srcId="{3262E489-BBB2-4F7D-BF11-3C440606DAF1}" destId="{E89FA2D8-0315-4A9B-804F-FA1B0433D1C8}" srcOrd="0" destOrd="0" presId="urn:microsoft.com/office/officeart/2018/2/layout/IconVerticalSolidList"/>
    <dgm:cxn modelId="{FF4AC365-7020-4749-9333-895A88275E2D}" type="presParOf" srcId="{DA45D087-C1A0-4875-8C74-2D36C3CBF1DA}" destId="{68AB24A2-664C-40BD-8C09-EC4E0861024F}" srcOrd="0" destOrd="0" presId="urn:microsoft.com/office/officeart/2018/2/layout/IconVerticalSolidList"/>
    <dgm:cxn modelId="{92D73FCF-7B75-4B2A-B89B-F97378E66316}" type="presParOf" srcId="{68AB24A2-664C-40BD-8C09-EC4E0861024F}" destId="{0F4F9CA3-EBB2-4966-81F2-8ED865B4006E}" srcOrd="0" destOrd="0" presId="urn:microsoft.com/office/officeart/2018/2/layout/IconVerticalSolidList"/>
    <dgm:cxn modelId="{ED4F95A2-2B27-42F0-B56E-1FD976AE1D5C}" type="presParOf" srcId="{68AB24A2-664C-40BD-8C09-EC4E0861024F}" destId="{8A1FEB58-B316-4F15-B8D7-1904CDBD3674}" srcOrd="1" destOrd="0" presId="urn:microsoft.com/office/officeart/2018/2/layout/IconVerticalSolidList"/>
    <dgm:cxn modelId="{72D06D2B-73B7-441A-BB2F-FB582DFA6A44}" type="presParOf" srcId="{68AB24A2-664C-40BD-8C09-EC4E0861024F}" destId="{557603DE-2CE4-48CB-8F56-3ED2749657FB}" srcOrd="2" destOrd="0" presId="urn:microsoft.com/office/officeart/2018/2/layout/IconVerticalSolidList"/>
    <dgm:cxn modelId="{C9528FDE-AB6E-4122-ADD2-1E1549A6FC28}" type="presParOf" srcId="{68AB24A2-664C-40BD-8C09-EC4E0861024F}" destId="{092485DD-8395-4E90-8591-DE106F532435}" srcOrd="3" destOrd="0" presId="urn:microsoft.com/office/officeart/2018/2/layout/IconVerticalSolidList"/>
    <dgm:cxn modelId="{E867B412-591E-48F5-B898-F43C9323DBF7}" type="presParOf" srcId="{DA45D087-C1A0-4875-8C74-2D36C3CBF1DA}" destId="{B68076B3-928E-48A8-B124-F6F37DAA462D}" srcOrd="1" destOrd="0" presId="urn:microsoft.com/office/officeart/2018/2/layout/IconVerticalSolidList"/>
    <dgm:cxn modelId="{6B4E5413-1001-435A-BB21-61B84E320461}" type="presParOf" srcId="{DA45D087-C1A0-4875-8C74-2D36C3CBF1DA}" destId="{0747A8AE-45F8-493D-BB61-0CA6220BB448}" srcOrd="2" destOrd="0" presId="urn:microsoft.com/office/officeart/2018/2/layout/IconVerticalSolidList"/>
    <dgm:cxn modelId="{DD2B80BC-2542-4264-B589-A2B5E54C7A76}" type="presParOf" srcId="{0747A8AE-45F8-493D-BB61-0CA6220BB448}" destId="{82F01A68-D74E-45B3-BAB7-7E1FD72D8057}" srcOrd="0" destOrd="0" presId="urn:microsoft.com/office/officeart/2018/2/layout/IconVerticalSolidList"/>
    <dgm:cxn modelId="{B5966708-E07D-4ECD-83BC-79EFAA0DB3C9}" type="presParOf" srcId="{0747A8AE-45F8-493D-BB61-0CA6220BB448}" destId="{19B4A32B-2E62-40B6-A643-830C5FAB3743}" srcOrd="1" destOrd="0" presId="urn:microsoft.com/office/officeart/2018/2/layout/IconVerticalSolidList"/>
    <dgm:cxn modelId="{7EE22B48-9C85-4A40-A883-7EA3EF418948}" type="presParOf" srcId="{0747A8AE-45F8-493D-BB61-0CA6220BB448}" destId="{89E8E443-1498-4CE8-AA5A-019370B22773}" srcOrd="2" destOrd="0" presId="urn:microsoft.com/office/officeart/2018/2/layout/IconVerticalSolidList"/>
    <dgm:cxn modelId="{027644C4-F228-4592-90F7-93DEE9C870E0}" type="presParOf" srcId="{0747A8AE-45F8-493D-BB61-0CA6220BB448}" destId="{7B715074-7C32-439F-8673-E68214788B7F}" srcOrd="3" destOrd="0" presId="urn:microsoft.com/office/officeart/2018/2/layout/IconVerticalSolidList"/>
    <dgm:cxn modelId="{1AD2FCF7-2FBA-450E-A35F-3F1B52FA883A}" type="presParOf" srcId="{DA45D087-C1A0-4875-8C74-2D36C3CBF1DA}" destId="{70193CFA-6067-4E76-9D00-4B42B93B7E41}" srcOrd="3" destOrd="0" presId="urn:microsoft.com/office/officeart/2018/2/layout/IconVerticalSolidList"/>
    <dgm:cxn modelId="{ECBB02E3-C23F-4905-9BCE-1DC10FF00BAA}" type="presParOf" srcId="{DA45D087-C1A0-4875-8C74-2D36C3CBF1DA}" destId="{A0867277-7B92-4B9E-8938-FCBFD86C6E72}" srcOrd="4" destOrd="0" presId="urn:microsoft.com/office/officeart/2018/2/layout/IconVerticalSolidList"/>
    <dgm:cxn modelId="{145A8BCC-0C3A-4CBD-A013-52CB949403EB}" type="presParOf" srcId="{A0867277-7B92-4B9E-8938-FCBFD86C6E72}" destId="{532BE105-6FEA-440B-A0DB-265968A442F6}" srcOrd="0" destOrd="0" presId="urn:microsoft.com/office/officeart/2018/2/layout/IconVerticalSolidList"/>
    <dgm:cxn modelId="{AD216334-1D00-43A3-8F84-44803D7A3448}" type="presParOf" srcId="{A0867277-7B92-4B9E-8938-FCBFD86C6E72}" destId="{4506CFBF-DA25-4749-833C-82404242DA5A}" srcOrd="1" destOrd="0" presId="urn:microsoft.com/office/officeart/2018/2/layout/IconVerticalSolidList"/>
    <dgm:cxn modelId="{EB46EE3A-92C9-4EA5-9DF3-DFBB8B4EB1F7}" type="presParOf" srcId="{A0867277-7B92-4B9E-8938-FCBFD86C6E72}" destId="{AF124DB7-6240-4F56-B137-7A171E166BBD}" srcOrd="2" destOrd="0" presId="urn:microsoft.com/office/officeart/2018/2/layout/IconVerticalSolidList"/>
    <dgm:cxn modelId="{9B34504B-5B54-48E0-A9A9-F978EEBAFCD2}" type="presParOf" srcId="{A0867277-7B92-4B9E-8938-FCBFD86C6E72}" destId="{E89FA2D8-0315-4A9B-804F-FA1B0433D1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1DCC2E-5FA6-45D6-BCF5-9213A819BF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6F4D709-8188-4EC7-8483-3D5AAEFEDC05}">
      <dgm:prSet/>
      <dgm:spPr/>
      <dgm:t>
        <a:bodyPr/>
        <a:lstStyle/>
        <a:p>
          <a:r>
            <a:rPr lang="en-GB"/>
            <a:t>Engagement metrics</a:t>
          </a:r>
          <a:endParaRPr lang="en-US"/>
        </a:p>
      </dgm:t>
    </dgm:pt>
    <dgm:pt modelId="{F3DE9BAC-5388-4788-BE76-3AD30112F47D}" type="parTrans" cxnId="{590DD375-D533-4E49-8579-3B561F762AED}">
      <dgm:prSet/>
      <dgm:spPr/>
      <dgm:t>
        <a:bodyPr/>
        <a:lstStyle/>
        <a:p>
          <a:endParaRPr lang="en-US"/>
        </a:p>
      </dgm:t>
    </dgm:pt>
    <dgm:pt modelId="{7E7B3CDA-93CE-43ED-9930-402E5CF7B06D}" type="sibTrans" cxnId="{590DD375-D533-4E49-8579-3B561F762AED}">
      <dgm:prSet/>
      <dgm:spPr/>
      <dgm:t>
        <a:bodyPr/>
        <a:lstStyle/>
        <a:p>
          <a:endParaRPr lang="en-US"/>
        </a:p>
      </dgm:t>
    </dgm:pt>
    <dgm:pt modelId="{2DA4A562-00DA-44EE-B458-E66203486C4E}">
      <dgm:prSet/>
      <dgm:spPr/>
      <dgm:t>
        <a:bodyPr/>
        <a:lstStyle/>
        <a:p>
          <a:r>
            <a:rPr lang="en-GB"/>
            <a:t>Performance trends</a:t>
          </a:r>
          <a:endParaRPr lang="en-US"/>
        </a:p>
      </dgm:t>
    </dgm:pt>
    <dgm:pt modelId="{C7DA9CCC-3C4F-4366-9E4E-FE42CB86D683}" type="parTrans" cxnId="{4B4E5D28-9157-4240-A5BF-CB56C3E5AAB2}">
      <dgm:prSet/>
      <dgm:spPr/>
      <dgm:t>
        <a:bodyPr/>
        <a:lstStyle/>
        <a:p>
          <a:endParaRPr lang="en-US"/>
        </a:p>
      </dgm:t>
    </dgm:pt>
    <dgm:pt modelId="{ADC8567F-5239-471B-80BF-BEDCBD91CF22}" type="sibTrans" cxnId="{4B4E5D28-9157-4240-A5BF-CB56C3E5AAB2}">
      <dgm:prSet/>
      <dgm:spPr/>
      <dgm:t>
        <a:bodyPr/>
        <a:lstStyle/>
        <a:p>
          <a:endParaRPr lang="en-US"/>
        </a:p>
      </dgm:t>
    </dgm:pt>
    <dgm:pt modelId="{C03A017A-FB3C-4D3D-B7EC-DC356CCB2021}">
      <dgm:prSet/>
      <dgm:spPr/>
      <dgm:t>
        <a:bodyPr/>
        <a:lstStyle/>
        <a:p>
          <a:r>
            <a:rPr lang="en-GB"/>
            <a:t>Demographic data</a:t>
          </a:r>
          <a:endParaRPr lang="en-US"/>
        </a:p>
      </dgm:t>
    </dgm:pt>
    <dgm:pt modelId="{C96C8FAE-D171-4B5D-9D99-EB0BD3953934}" type="parTrans" cxnId="{21A1EE8E-C8B3-4FA3-A45A-4332440D1B5F}">
      <dgm:prSet/>
      <dgm:spPr/>
      <dgm:t>
        <a:bodyPr/>
        <a:lstStyle/>
        <a:p>
          <a:endParaRPr lang="en-US"/>
        </a:p>
      </dgm:t>
    </dgm:pt>
    <dgm:pt modelId="{96FB2097-3F14-4A52-B69A-FC3D7013F7A8}" type="sibTrans" cxnId="{21A1EE8E-C8B3-4FA3-A45A-4332440D1B5F}">
      <dgm:prSet/>
      <dgm:spPr/>
      <dgm:t>
        <a:bodyPr/>
        <a:lstStyle/>
        <a:p>
          <a:endParaRPr lang="en-US"/>
        </a:p>
      </dgm:t>
    </dgm:pt>
    <dgm:pt modelId="{FEFBF52F-CBE6-41D2-B640-F6BF17993C21}">
      <dgm:prSet/>
      <dgm:spPr/>
      <dgm:t>
        <a:bodyPr/>
        <a:lstStyle/>
        <a:p>
          <a:r>
            <a:rPr lang="en-GB"/>
            <a:t>Behavioural signals</a:t>
          </a:r>
          <a:endParaRPr lang="en-US"/>
        </a:p>
      </dgm:t>
    </dgm:pt>
    <dgm:pt modelId="{BAEBC490-F0D6-41E3-846E-F3E6F54450FC}" type="parTrans" cxnId="{4C5436EE-B2AD-481F-A103-6D6CECF08906}">
      <dgm:prSet/>
      <dgm:spPr/>
      <dgm:t>
        <a:bodyPr/>
        <a:lstStyle/>
        <a:p>
          <a:endParaRPr lang="en-US"/>
        </a:p>
      </dgm:t>
    </dgm:pt>
    <dgm:pt modelId="{A95793A6-A41C-46BA-BFA8-F604B7B44E3F}" type="sibTrans" cxnId="{4C5436EE-B2AD-481F-A103-6D6CECF08906}">
      <dgm:prSet/>
      <dgm:spPr/>
      <dgm:t>
        <a:bodyPr/>
        <a:lstStyle/>
        <a:p>
          <a:endParaRPr lang="en-US"/>
        </a:p>
      </dgm:t>
    </dgm:pt>
    <dgm:pt modelId="{C4D1C93C-A123-4B3B-8D10-D2AC78F6FF82}" type="pres">
      <dgm:prSet presAssocID="{A71DCC2E-5FA6-45D6-BCF5-9213A819BF7A}" presName="hierChild1" presStyleCnt="0">
        <dgm:presLayoutVars>
          <dgm:chPref val="1"/>
          <dgm:dir/>
          <dgm:animOne val="branch"/>
          <dgm:animLvl val="lvl"/>
          <dgm:resizeHandles/>
        </dgm:presLayoutVars>
      </dgm:prSet>
      <dgm:spPr/>
    </dgm:pt>
    <dgm:pt modelId="{895E0592-A535-470C-ABF2-18650A34DD6A}" type="pres">
      <dgm:prSet presAssocID="{86F4D709-8188-4EC7-8483-3D5AAEFEDC05}" presName="hierRoot1" presStyleCnt="0"/>
      <dgm:spPr/>
    </dgm:pt>
    <dgm:pt modelId="{28215A32-F78E-4869-A03F-CCF434956F44}" type="pres">
      <dgm:prSet presAssocID="{86F4D709-8188-4EC7-8483-3D5AAEFEDC05}" presName="composite" presStyleCnt="0"/>
      <dgm:spPr/>
    </dgm:pt>
    <dgm:pt modelId="{BB48AEE8-EBBF-4159-9525-FF2A16383CCE}" type="pres">
      <dgm:prSet presAssocID="{86F4D709-8188-4EC7-8483-3D5AAEFEDC05}" presName="background" presStyleLbl="node0" presStyleIdx="0" presStyleCnt="4"/>
      <dgm:spPr/>
    </dgm:pt>
    <dgm:pt modelId="{D4296E34-5A86-4663-9FEE-41563829DAAD}" type="pres">
      <dgm:prSet presAssocID="{86F4D709-8188-4EC7-8483-3D5AAEFEDC05}" presName="text" presStyleLbl="fgAcc0" presStyleIdx="0" presStyleCnt="4">
        <dgm:presLayoutVars>
          <dgm:chPref val="3"/>
        </dgm:presLayoutVars>
      </dgm:prSet>
      <dgm:spPr/>
    </dgm:pt>
    <dgm:pt modelId="{00C50BAF-A62B-4F88-96EC-780E837BAD36}" type="pres">
      <dgm:prSet presAssocID="{86F4D709-8188-4EC7-8483-3D5AAEFEDC05}" presName="hierChild2" presStyleCnt="0"/>
      <dgm:spPr/>
    </dgm:pt>
    <dgm:pt modelId="{F0AE404E-4BC9-4049-A61A-85757C3102AF}" type="pres">
      <dgm:prSet presAssocID="{2DA4A562-00DA-44EE-B458-E66203486C4E}" presName="hierRoot1" presStyleCnt="0"/>
      <dgm:spPr/>
    </dgm:pt>
    <dgm:pt modelId="{B77FEDE0-2FFA-44DF-A5EA-5D55C9175B2A}" type="pres">
      <dgm:prSet presAssocID="{2DA4A562-00DA-44EE-B458-E66203486C4E}" presName="composite" presStyleCnt="0"/>
      <dgm:spPr/>
    </dgm:pt>
    <dgm:pt modelId="{3C1837C0-9DB4-4A34-B86E-D819806DFCED}" type="pres">
      <dgm:prSet presAssocID="{2DA4A562-00DA-44EE-B458-E66203486C4E}" presName="background" presStyleLbl="node0" presStyleIdx="1" presStyleCnt="4"/>
      <dgm:spPr/>
    </dgm:pt>
    <dgm:pt modelId="{7380DBF2-853B-425E-AC20-088339DB21A6}" type="pres">
      <dgm:prSet presAssocID="{2DA4A562-00DA-44EE-B458-E66203486C4E}" presName="text" presStyleLbl="fgAcc0" presStyleIdx="1" presStyleCnt="4">
        <dgm:presLayoutVars>
          <dgm:chPref val="3"/>
        </dgm:presLayoutVars>
      </dgm:prSet>
      <dgm:spPr/>
    </dgm:pt>
    <dgm:pt modelId="{82CAE597-9004-4FFB-944C-78F020766C16}" type="pres">
      <dgm:prSet presAssocID="{2DA4A562-00DA-44EE-B458-E66203486C4E}" presName="hierChild2" presStyleCnt="0"/>
      <dgm:spPr/>
    </dgm:pt>
    <dgm:pt modelId="{7B665428-1D9E-41C3-9B82-633D8BA144C4}" type="pres">
      <dgm:prSet presAssocID="{C03A017A-FB3C-4D3D-B7EC-DC356CCB2021}" presName="hierRoot1" presStyleCnt="0"/>
      <dgm:spPr/>
    </dgm:pt>
    <dgm:pt modelId="{C4EDD042-0E73-4084-9381-6BD11DF1EFA0}" type="pres">
      <dgm:prSet presAssocID="{C03A017A-FB3C-4D3D-B7EC-DC356CCB2021}" presName="composite" presStyleCnt="0"/>
      <dgm:spPr/>
    </dgm:pt>
    <dgm:pt modelId="{E9AA95AE-0041-4BFF-8D0D-2717D441CD15}" type="pres">
      <dgm:prSet presAssocID="{C03A017A-FB3C-4D3D-B7EC-DC356CCB2021}" presName="background" presStyleLbl="node0" presStyleIdx="2" presStyleCnt="4"/>
      <dgm:spPr/>
    </dgm:pt>
    <dgm:pt modelId="{BE7F54B8-0B5F-48EB-9F40-924B13D7AAB2}" type="pres">
      <dgm:prSet presAssocID="{C03A017A-FB3C-4D3D-B7EC-DC356CCB2021}" presName="text" presStyleLbl="fgAcc0" presStyleIdx="2" presStyleCnt="4">
        <dgm:presLayoutVars>
          <dgm:chPref val="3"/>
        </dgm:presLayoutVars>
      </dgm:prSet>
      <dgm:spPr/>
    </dgm:pt>
    <dgm:pt modelId="{E5CEAA41-3B00-4A04-8081-E4A3E45B0FC1}" type="pres">
      <dgm:prSet presAssocID="{C03A017A-FB3C-4D3D-B7EC-DC356CCB2021}" presName="hierChild2" presStyleCnt="0"/>
      <dgm:spPr/>
    </dgm:pt>
    <dgm:pt modelId="{0CC05EE4-4672-47A9-A8D1-52E6C0B12FAD}" type="pres">
      <dgm:prSet presAssocID="{FEFBF52F-CBE6-41D2-B640-F6BF17993C21}" presName="hierRoot1" presStyleCnt="0"/>
      <dgm:spPr/>
    </dgm:pt>
    <dgm:pt modelId="{E32B879A-98BE-4236-8E1C-F4956DA20BB5}" type="pres">
      <dgm:prSet presAssocID="{FEFBF52F-CBE6-41D2-B640-F6BF17993C21}" presName="composite" presStyleCnt="0"/>
      <dgm:spPr/>
    </dgm:pt>
    <dgm:pt modelId="{71510D4C-A3FF-4107-BD97-3DB9B604A4FD}" type="pres">
      <dgm:prSet presAssocID="{FEFBF52F-CBE6-41D2-B640-F6BF17993C21}" presName="background" presStyleLbl="node0" presStyleIdx="3" presStyleCnt="4"/>
      <dgm:spPr/>
    </dgm:pt>
    <dgm:pt modelId="{7DED4930-31DE-4DC6-9222-EBBC66369AFF}" type="pres">
      <dgm:prSet presAssocID="{FEFBF52F-CBE6-41D2-B640-F6BF17993C21}" presName="text" presStyleLbl="fgAcc0" presStyleIdx="3" presStyleCnt="4">
        <dgm:presLayoutVars>
          <dgm:chPref val="3"/>
        </dgm:presLayoutVars>
      </dgm:prSet>
      <dgm:spPr/>
    </dgm:pt>
    <dgm:pt modelId="{09A1A3B1-8EA2-44F4-AE52-EE854B19E804}" type="pres">
      <dgm:prSet presAssocID="{FEFBF52F-CBE6-41D2-B640-F6BF17993C21}" presName="hierChild2" presStyleCnt="0"/>
      <dgm:spPr/>
    </dgm:pt>
  </dgm:ptLst>
  <dgm:cxnLst>
    <dgm:cxn modelId="{6CDDF725-5CE1-45AC-BA2B-6A812E7D6DD3}" type="presOf" srcId="{C03A017A-FB3C-4D3D-B7EC-DC356CCB2021}" destId="{BE7F54B8-0B5F-48EB-9F40-924B13D7AAB2}" srcOrd="0" destOrd="0" presId="urn:microsoft.com/office/officeart/2005/8/layout/hierarchy1"/>
    <dgm:cxn modelId="{4B4E5D28-9157-4240-A5BF-CB56C3E5AAB2}" srcId="{A71DCC2E-5FA6-45D6-BCF5-9213A819BF7A}" destId="{2DA4A562-00DA-44EE-B458-E66203486C4E}" srcOrd="1" destOrd="0" parTransId="{C7DA9CCC-3C4F-4366-9E4E-FE42CB86D683}" sibTransId="{ADC8567F-5239-471B-80BF-BEDCBD91CF22}"/>
    <dgm:cxn modelId="{10E77328-C20E-4286-B834-C9C81000E8B0}" type="presOf" srcId="{FEFBF52F-CBE6-41D2-B640-F6BF17993C21}" destId="{7DED4930-31DE-4DC6-9222-EBBC66369AFF}" srcOrd="0" destOrd="0" presId="urn:microsoft.com/office/officeart/2005/8/layout/hierarchy1"/>
    <dgm:cxn modelId="{590DD375-D533-4E49-8579-3B561F762AED}" srcId="{A71DCC2E-5FA6-45D6-BCF5-9213A819BF7A}" destId="{86F4D709-8188-4EC7-8483-3D5AAEFEDC05}" srcOrd="0" destOrd="0" parTransId="{F3DE9BAC-5388-4788-BE76-3AD30112F47D}" sibTransId="{7E7B3CDA-93CE-43ED-9930-402E5CF7B06D}"/>
    <dgm:cxn modelId="{EBB7D28B-1830-464A-AFC5-5F21D2E7A961}" type="presOf" srcId="{A71DCC2E-5FA6-45D6-BCF5-9213A819BF7A}" destId="{C4D1C93C-A123-4B3B-8D10-D2AC78F6FF82}" srcOrd="0" destOrd="0" presId="urn:microsoft.com/office/officeart/2005/8/layout/hierarchy1"/>
    <dgm:cxn modelId="{21A1EE8E-C8B3-4FA3-A45A-4332440D1B5F}" srcId="{A71DCC2E-5FA6-45D6-BCF5-9213A819BF7A}" destId="{C03A017A-FB3C-4D3D-B7EC-DC356CCB2021}" srcOrd="2" destOrd="0" parTransId="{C96C8FAE-D171-4B5D-9D99-EB0BD3953934}" sibTransId="{96FB2097-3F14-4A52-B69A-FC3D7013F7A8}"/>
    <dgm:cxn modelId="{DF7E2C9B-4CCF-412A-B6D7-3F7B1B425B9F}" type="presOf" srcId="{86F4D709-8188-4EC7-8483-3D5AAEFEDC05}" destId="{D4296E34-5A86-4663-9FEE-41563829DAAD}" srcOrd="0" destOrd="0" presId="urn:microsoft.com/office/officeart/2005/8/layout/hierarchy1"/>
    <dgm:cxn modelId="{5FDAABA2-4B40-46D4-8B74-E0717EECE338}" type="presOf" srcId="{2DA4A562-00DA-44EE-B458-E66203486C4E}" destId="{7380DBF2-853B-425E-AC20-088339DB21A6}" srcOrd="0" destOrd="0" presId="urn:microsoft.com/office/officeart/2005/8/layout/hierarchy1"/>
    <dgm:cxn modelId="{4C5436EE-B2AD-481F-A103-6D6CECF08906}" srcId="{A71DCC2E-5FA6-45D6-BCF5-9213A819BF7A}" destId="{FEFBF52F-CBE6-41D2-B640-F6BF17993C21}" srcOrd="3" destOrd="0" parTransId="{BAEBC490-F0D6-41E3-846E-F3E6F54450FC}" sibTransId="{A95793A6-A41C-46BA-BFA8-F604B7B44E3F}"/>
    <dgm:cxn modelId="{5A163947-4B46-4CED-8B67-6AB887531744}" type="presParOf" srcId="{C4D1C93C-A123-4B3B-8D10-D2AC78F6FF82}" destId="{895E0592-A535-470C-ABF2-18650A34DD6A}" srcOrd="0" destOrd="0" presId="urn:microsoft.com/office/officeart/2005/8/layout/hierarchy1"/>
    <dgm:cxn modelId="{B81FF9E3-FCDF-4202-A858-0B13E73625A9}" type="presParOf" srcId="{895E0592-A535-470C-ABF2-18650A34DD6A}" destId="{28215A32-F78E-4869-A03F-CCF434956F44}" srcOrd="0" destOrd="0" presId="urn:microsoft.com/office/officeart/2005/8/layout/hierarchy1"/>
    <dgm:cxn modelId="{6EDB20F9-B322-4CD8-9534-A8B4492EFA93}" type="presParOf" srcId="{28215A32-F78E-4869-A03F-CCF434956F44}" destId="{BB48AEE8-EBBF-4159-9525-FF2A16383CCE}" srcOrd="0" destOrd="0" presId="urn:microsoft.com/office/officeart/2005/8/layout/hierarchy1"/>
    <dgm:cxn modelId="{B3DF2011-7519-4739-A66B-BB5462AD1B5D}" type="presParOf" srcId="{28215A32-F78E-4869-A03F-CCF434956F44}" destId="{D4296E34-5A86-4663-9FEE-41563829DAAD}" srcOrd="1" destOrd="0" presId="urn:microsoft.com/office/officeart/2005/8/layout/hierarchy1"/>
    <dgm:cxn modelId="{D6A37EED-A7A3-42B3-9C4B-8C229AA6A13B}" type="presParOf" srcId="{895E0592-A535-470C-ABF2-18650A34DD6A}" destId="{00C50BAF-A62B-4F88-96EC-780E837BAD36}" srcOrd="1" destOrd="0" presId="urn:microsoft.com/office/officeart/2005/8/layout/hierarchy1"/>
    <dgm:cxn modelId="{E9F3F4EF-412B-4BCC-AF29-0C60E4281810}" type="presParOf" srcId="{C4D1C93C-A123-4B3B-8D10-D2AC78F6FF82}" destId="{F0AE404E-4BC9-4049-A61A-85757C3102AF}" srcOrd="1" destOrd="0" presId="urn:microsoft.com/office/officeart/2005/8/layout/hierarchy1"/>
    <dgm:cxn modelId="{3C99FE77-DB58-4360-B9CF-7EA44881116B}" type="presParOf" srcId="{F0AE404E-4BC9-4049-A61A-85757C3102AF}" destId="{B77FEDE0-2FFA-44DF-A5EA-5D55C9175B2A}" srcOrd="0" destOrd="0" presId="urn:microsoft.com/office/officeart/2005/8/layout/hierarchy1"/>
    <dgm:cxn modelId="{55D5AA4B-38D0-4858-AE6E-821C0FFDBB93}" type="presParOf" srcId="{B77FEDE0-2FFA-44DF-A5EA-5D55C9175B2A}" destId="{3C1837C0-9DB4-4A34-B86E-D819806DFCED}" srcOrd="0" destOrd="0" presId="urn:microsoft.com/office/officeart/2005/8/layout/hierarchy1"/>
    <dgm:cxn modelId="{231FB7EF-FDC1-4A02-91D4-7E3C31AB4C4D}" type="presParOf" srcId="{B77FEDE0-2FFA-44DF-A5EA-5D55C9175B2A}" destId="{7380DBF2-853B-425E-AC20-088339DB21A6}" srcOrd="1" destOrd="0" presId="urn:microsoft.com/office/officeart/2005/8/layout/hierarchy1"/>
    <dgm:cxn modelId="{41B68B67-D8B9-45BE-8763-22CA955D8306}" type="presParOf" srcId="{F0AE404E-4BC9-4049-A61A-85757C3102AF}" destId="{82CAE597-9004-4FFB-944C-78F020766C16}" srcOrd="1" destOrd="0" presId="urn:microsoft.com/office/officeart/2005/8/layout/hierarchy1"/>
    <dgm:cxn modelId="{121E4A93-31E7-406F-B652-E53C1E0DA09F}" type="presParOf" srcId="{C4D1C93C-A123-4B3B-8D10-D2AC78F6FF82}" destId="{7B665428-1D9E-41C3-9B82-633D8BA144C4}" srcOrd="2" destOrd="0" presId="urn:microsoft.com/office/officeart/2005/8/layout/hierarchy1"/>
    <dgm:cxn modelId="{2E7FA7D3-983A-417F-AB47-3CA0E74DEE7E}" type="presParOf" srcId="{7B665428-1D9E-41C3-9B82-633D8BA144C4}" destId="{C4EDD042-0E73-4084-9381-6BD11DF1EFA0}" srcOrd="0" destOrd="0" presId="urn:microsoft.com/office/officeart/2005/8/layout/hierarchy1"/>
    <dgm:cxn modelId="{E539E852-1B25-4E3F-90C2-F47CF1A107B8}" type="presParOf" srcId="{C4EDD042-0E73-4084-9381-6BD11DF1EFA0}" destId="{E9AA95AE-0041-4BFF-8D0D-2717D441CD15}" srcOrd="0" destOrd="0" presId="urn:microsoft.com/office/officeart/2005/8/layout/hierarchy1"/>
    <dgm:cxn modelId="{7214DC71-9E14-497B-80F3-426E4F29C5DE}" type="presParOf" srcId="{C4EDD042-0E73-4084-9381-6BD11DF1EFA0}" destId="{BE7F54B8-0B5F-48EB-9F40-924B13D7AAB2}" srcOrd="1" destOrd="0" presId="urn:microsoft.com/office/officeart/2005/8/layout/hierarchy1"/>
    <dgm:cxn modelId="{B2FC6C61-BAD3-4C75-ACB6-F64304A099A1}" type="presParOf" srcId="{7B665428-1D9E-41C3-9B82-633D8BA144C4}" destId="{E5CEAA41-3B00-4A04-8081-E4A3E45B0FC1}" srcOrd="1" destOrd="0" presId="urn:microsoft.com/office/officeart/2005/8/layout/hierarchy1"/>
    <dgm:cxn modelId="{E4D94CF0-8ED6-4F92-BB6B-80D5A259AE11}" type="presParOf" srcId="{C4D1C93C-A123-4B3B-8D10-D2AC78F6FF82}" destId="{0CC05EE4-4672-47A9-A8D1-52E6C0B12FAD}" srcOrd="3" destOrd="0" presId="urn:microsoft.com/office/officeart/2005/8/layout/hierarchy1"/>
    <dgm:cxn modelId="{ED1B5AC6-453C-415E-8CB7-AEAC41FF1F79}" type="presParOf" srcId="{0CC05EE4-4672-47A9-A8D1-52E6C0B12FAD}" destId="{E32B879A-98BE-4236-8E1C-F4956DA20BB5}" srcOrd="0" destOrd="0" presId="urn:microsoft.com/office/officeart/2005/8/layout/hierarchy1"/>
    <dgm:cxn modelId="{838BB0FC-1F9B-4DF1-9091-EAA8F43422CF}" type="presParOf" srcId="{E32B879A-98BE-4236-8E1C-F4956DA20BB5}" destId="{71510D4C-A3FF-4107-BD97-3DB9B604A4FD}" srcOrd="0" destOrd="0" presId="urn:microsoft.com/office/officeart/2005/8/layout/hierarchy1"/>
    <dgm:cxn modelId="{9B98D7A1-05A4-495B-902A-73258DCE61C6}" type="presParOf" srcId="{E32B879A-98BE-4236-8E1C-F4956DA20BB5}" destId="{7DED4930-31DE-4DC6-9222-EBBC66369AFF}" srcOrd="1" destOrd="0" presId="urn:microsoft.com/office/officeart/2005/8/layout/hierarchy1"/>
    <dgm:cxn modelId="{4E7FD5D2-552D-4E90-93D5-935709F5DAF7}" type="presParOf" srcId="{0CC05EE4-4672-47A9-A8D1-52E6C0B12FAD}" destId="{09A1A3B1-8EA2-44F4-AE52-EE854B19E80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7C0052-AD9C-43C9-9B85-7A09299559EF}"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E7C8012-4FFC-4B00-964D-1BBC7D679F0B}">
      <dgm:prSet/>
      <dgm:spPr/>
      <dgm:t>
        <a:bodyPr/>
        <a:lstStyle/>
        <a:p>
          <a:r>
            <a:rPr lang="en-GB"/>
            <a:t>Google</a:t>
          </a:r>
          <a:endParaRPr lang="en-US"/>
        </a:p>
      </dgm:t>
    </dgm:pt>
    <dgm:pt modelId="{E7369630-15E6-4DD5-A3AC-6F5ED8BA4AAD}" type="parTrans" cxnId="{90ABEECE-B4EF-4345-826E-54B40DD0D465}">
      <dgm:prSet/>
      <dgm:spPr/>
      <dgm:t>
        <a:bodyPr/>
        <a:lstStyle/>
        <a:p>
          <a:endParaRPr lang="en-US"/>
        </a:p>
      </dgm:t>
    </dgm:pt>
    <dgm:pt modelId="{F63AF5EF-B19A-47B8-B23E-A1A9B7B9D660}" type="sibTrans" cxnId="{90ABEECE-B4EF-4345-826E-54B40DD0D465}">
      <dgm:prSet/>
      <dgm:spPr/>
      <dgm:t>
        <a:bodyPr/>
        <a:lstStyle/>
        <a:p>
          <a:endParaRPr lang="en-US"/>
        </a:p>
      </dgm:t>
    </dgm:pt>
    <dgm:pt modelId="{13B81F41-6B7C-4B25-AB27-97179A5D2B06}">
      <dgm:prSet/>
      <dgm:spPr/>
      <dgm:t>
        <a:bodyPr/>
        <a:lstStyle/>
        <a:p>
          <a:r>
            <a:rPr lang="en-GB"/>
            <a:t>Healthcare study</a:t>
          </a:r>
          <a:endParaRPr lang="en-US"/>
        </a:p>
      </dgm:t>
    </dgm:pt>
    <dgm:pt modelId="{2FDBE025-B904-4E6C-8CD9-8A6B9F0ECE42}" type="parTrans" cxnId="{BCF4E01B-AC3F-4F70-A71C-DB6F1D9796F1}">
      <dgm:prSet/>
      <dgm:spPr/>
      <dgm:t>
        <a:bodyPr/>
        <a:lstStyle/>
        <a:p>
          <a:endParaRPr lang="en-US"/>
        </a:p>
      </dgm:t>
    </dgm:pt>
    <dgm:pt modelId="{4E5CEA43-02E8-450D-A596-3943D99BBC9D}" type="sibTrans" cxnId="{BCF4E01B-AC3F-4F70-A71C-DB6F1D9796F1}">
      <dgm:prSet/>
      <dgm:spPr/>
      <dgm:t>
        <a:bodyPr/>
        <a:lstStyle/>
        <a:p>
          <a:endParaRPr lang="en-US"/>
        </a:p>
      </dgm:t>
    </dgm:pt>
    <dgm:pt modelId="{20A92B77-D213-4ADF-8EED-FD94EB271059}" type="pres">
      <dgm:prSet presAssocID="{767C0052-AD9C-43C9-9B85-7A09299559EF}" presName="root" presStyleCnt="0">
        <dgm:presLayoutVars>
          <dgm:dir/>
          <dgm:resizeHandles val="exact"/>
        </dgm:presLayoutVars>
      </dgm:prSet>
      <dgm:spPr/>
    </dgm:pt>
    <dgm:pt modelId="{551AB09C-578C-4CAF-8A07-2A5CB68B2D63}" type="pres">
      <dgm:prSet presAssocID="{DE7C8012-4FFC-4B00-964D-1BBC7D679F0B}" presName="compNode" presStyleCnt="0"/>
      <dgm:spPr/>
    </dgm:pt>
    <dgm:pt modelId="{7EAF0491-A30B-4049-A8F1-B4F557DF918B}" type="pres">
      <dgm:prSet presAssocID="{DE7C8012-4FFC-4B00-964D-1BBC7D679F0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901966E9-100C-46B3-836C-B328A5AFEF7F}" type="pres">
      <dgm:prSet presAssocID="{DE7C8012-4FFC-4B00-964D-1BBC7D679F0B}" presName="spaceRect" presStyleCnt="0"/>
      <dgm:spPr/>
    </dgm:pt>
    <dgm:pt modelId="{8B6C4F80-242E-41F1-AA8F-B37A325D6A2A}" type="pres">
      <dgm:prSet presAssocID="{DE7C8012-4FFC-4B00-964D-1BBC7D679F0B}" presName="textRect" presStyleLbl="revTx" presStyleIdx="0" presStyleCnt="2">
        <dgm:presLayoutVars>
          <dgm:chMax val="1"/>
          <dgm:chPref val="1"/>
        </dgm:presLayoutVars>
      </dgm:prSet>
      <dgm:spPr/>
    </dgm:pt>
    <dgm:pt modelId="{8312E4C8-6318-48C3-A246-300985C382F5}" type="pres">
      <dgm:prSet presAssocID="{F63AF5EF-B19A-47B8-B23E-A1A9B7B9D660}" presName="sibTrans" presStyleCnt="0"/>
      <dgm:spPr/>
    </dgm:pt>
    <dgm:pt modelId="{EAFC576C-F596-4170-BD8A-37AEEC4446AA}" type="pres">
      <dgm:prSet presAssocID="{13B81F41-6B7C-4B25-AB27-97179A5D2B06}" presName="compNode" presStyleCnt="0"/>
      <dgm:spPr/>
    </dgm:pt>
    <dgm:pt modelId="{9C8B38AA-3E9D-419E-A3A1-B3F90645CF23}" type="pres">
      <dgm:prSet presAssocID="{13B81F41-6B7C-4B25-AB27-97179A5D2B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5028F0C-4F25-4E05-82A6-E929C513BDEF}" type="pres">
      <dgm:prSet presAssocID="{13B81F41-6B7C-4B25-AB27-97179A5D2B06}" presName="spaceRect" presStyleCnt="0"/>
      <dgm:spPr/>
    </dgm:pt>
    <dgm:pt modelId="{DE22E204-D245-440D-AEE5-04BF894071F8}" type="pres">
      <dgm:prSet presAssocID="{13B81F41-6B7C-4B25-AB27-97179A5D2B06}" presName="textRect" presStyleLbl="revTx" presStyleIdx="1" presStyleCnt="2">
        <dgm:presLayoutVars>
          <dgm:chMax val="1"/>
          <dgm:chPref val="1"/>
        </dgm:presLayoutVars>
      </dgm:prSet>
      <dgm:spPr/>
    </dgm:pt>
  </dgm:ptLst>
  <dgm:cxnLst>
    <dgm:cxn modelId="{BCF4E01B-AC3F-4F70-A71C-DB6F1D9796F1}" srcId="{767C0052-AD9C-43C9-9B85-7A09299559EF}" destId="{13B81F41-6B7C-4B25-AB27-97179A5D2B06}" srcOrd="1" destOrd="0" parTransId="{2FDBE025-B904-4E6C-8CD9-8A6B9F0ECE42}" sibTransId="{4E5CEA43-02E8-450D-A596-3943D99BBC9D}"/>
    <dgm:cxn modelId="{9D303FA1-32A2-4253-9875-68F6DD78F4E1}" type="presOf" srcId="{767C0052-AD9C-43C9-9B85-7A09299559EF}" destId="{20A92B77-D213-4ADF-8EED-FD94EB271059}" srcOrd="0" destOrd="0" presId="urn:microsoft.com/office/officeart/2018/2/layout/IconLabelList"/>
    <dgm:cxn modelId="{612DE6BC-E888-476B-90EA-644D714C5B3B}" type="presOf" srcId="{13B81F41-6B7C-4B25-AB27-97179A5D2B06}" destId="{DE22E204-D245-440D-AEE5-04BF894071F8}" srcOrd="0" destOrd="0" presId="urn:microsoft.com/office/officeart/2018/2/layout/IconLabelList"/>
    <dgm:cxn modelId="{90ABEECE-B4EF-4345-826E-54B40DD0D465}" srcId="{767C0052-AD9C-43C9-9B85-7A09299559EF}" destId="{DE7C8012-4FFC-4B00-964D-1BBC7D679F0B}" srcOrd="0" destOrd="0" parTransId="{E7369630-15E6-4DD5-A3AC-6F5ED8BA4AAD}" sibTransId="{F63AF5EF-B19A-47B8-B23E-A1A9B7B9D660}"/>
    <dgm:cxn modelId="{2069B2D4-25D3-443C-B930-F58F9F586B8C}" type="presOf" srcId="{DE7C8012-4FFC-4B00-964D-1BBC7D679F0B}" destId="{8B6C4F80-242E-41F1-AA8F-B37A325D6A2A}" srcOrd="0" destOrd="0" presId="urn:microsoft.com/office/officeart/2018/2/layout/IconLabelList"/>
    <dgm:cxn modelId="{7149D80F-DF08-40F7-9055-B62C206C9C96}" type="presParOf" srcId="{20A92B77-D213-4ADF-8EED-FD94EB271059}" destId="{551AB09C-578C-4CAF-8A07-2A5CB68B2D63}" srcOrd="0" destOrd="0" presId="urn:microsoft.com/office/officeart/2018/2/layout/IconLabelList"/>
    <dgm:cxn modelId="{DB218AB9-2A35-4024-8010-C837A719A02A}" type="presParOf" srcId="{551AB09C-578C-4CAF-8A07-2A5CB68B2D63}" destId="{7EAF0491-A30B-4049-A8F1-B4F557DF918B}" srcOrd="0" destOrd="0" presId="urn:microsoft.com/office/officeart/2018/2/layout/IconLabelList"/>
    <dgm:cxn modelId="{9BEC3B63-E378-4539-93D8-8D9EC5905FCD}" type="presParOf" srcId="{551AB09C-578C-4CAF-8A07-2A5CB68B2D63}" destId="{901966E9-100C-46B3-836C-B328A5AFEF7F}" srcOrd="1" destOrd="0" presId="urn:microsoft.com/office/officeart/2018/2/layout/IconLabelList"/>
    <dgm:cxn modelId="{245098F0-7A11-437C-BF9F-949E963B27BA}" type="presParOf" srcId="{551AB09C-578C-4CAF-8A07-2A5CB68B2D63}" destId="{8B6C4F80-242E-41F1-AA8F-B37A325D6A2A}" srcOrd="2" destOrd="0" presId="urn:microsoft.com/office/officeart/2018/2/layout/IconLabelList"/>
    <dgm:cxn modelId="{A52418C5-5600-4450-8522-CFAE2F9444BD}" type="presParOf" srcId="{20A92B77-D213-4ADF-8EED-FD94EB271059}" destId="{8312E4C8-6318-48C3-A246-300985C382F5}" srcOrd="1" destOrd="0" presId="urn:microsoft.com/office/officeart/2018/2/layout/IconLabelList"/>
    <dgm:cxn modelId="{5ED22907-0E65-4795-98E9-BB8E4B2D8B95}" type="presParOf" srcId="{20A92B77-D213-4ADF-8EED-FD94EB271059}" destId="{EAFC576C-F596-4170-BD8A-37AEEC4446AA}" srcOrd="2" destOrd="0" presId="urn:microsoft.com/office/officeart/2018/2/layout/IconLabelList"/>
    <dgm:cxn modelId="{863A7581-03F2-40B4-A45C-83E2EA750833}" type="presParOf" srcId="{EAFC576C-F596-4170-BD8A-37AEEC4446AA}" destId="{9C8B38AA-3E9D-419E-A3A1-B3F90645CF23}" srcOrd="0" destOrd="0" presId="urn:microsoft.com/office/officeart/2018/2/layout/IconLabelList"/>
    <dgm:cxn modelId="{173EB716-1B0E-46E5-B930-644BC54045B0}" type="presParOf" srcId="{EAFC576C-F596-4170-BD8A-37AEEC4446AA}" destId="{85028F0C-4F25-4E05-82A6-E929C513BDEF}" srcOrd="1" destOrd="0" presId="urn:microsoft.com/office/officeart/2018/2/layout/IconLabelList"/>
    <dgm:cxn modelId="{675A7596-3376-4D1F-860D-A6CA12E5869B}" type="presParOf" srcId="{EAFC576C-F596-4170-BD8A-37AEEC4446AA}" destId="{DE22E204-D245-440D-AEE5-04BF894071F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CC57FF7-AC3E-481D-9D36-3F7D9B7630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A42062D-8AA6-4C20-961A-3D2341EF6531}">
      <dgm:prSet/>
      <dgm:spPr/>
      <dgm:t>
        <a:bodyPr/>
        <a:lstStyle/>
        <a:p>
          <a:r>
            <a:rPr lang="en-GB"/>
            <a:t>According to People Management (2024), 73% of senior business leaders have multiple generations in their workplace</a:t>
          </a:r>
          <a:endParaRPr lang="en-US"/>
        </a:p>
      </dgm:t>
    </dgm:pt>
    <dgm:pt modelId="{520567DC-CAC1-4DCA-B435-BD68B45B766C}" type="parTrans" cxnId="{3D76AB14-7F5C-47EC-845D-FC3035DCC524}">
      <dgm:prSet/>
      <dgm:spPr/>
      <dgm:t>
        <a:bodyPr/>
        <a:lstStyle/>
        <a:p>
          <a:endParaRPr lang="en-US"/>
        </a:p>
      </dgm:t>
    </dgm:pt>
    <dgm:pt modelId="{CD72EB7A-272F-4156-80C5-22E5CDEF33B1}" type="sibTrans" cxnId="{3D76AB14-7F5C-47EC-845D-FC3035DCC524}">
      <dgm:prSet/>
      <dgm:spPr/>
      <dgm:t>
        <a:bodyPr/>
        <a:lstStyle/>
        <a:p>
          <a:endParaRPr lang="en-US"/>
        </a:p>
      </dgm:t>
    </dgm:pt>
    <dgm:pt modelId="{8D2D6D93-76A1-4C8D-AC3C-F9B0B70CA8EA}">
      <dgm:prSet/>
      <dgm:spPr/>
      <dgm:t>
        <a:bodyPr/>
        <a:lstStyle/>
        <a:p>
          <a:r>
            <a:rPr lang="en-GB"/>
            <a:t>The Silent Generation</a:t>
          </a:r>
          <a:endParaRPr lang="en-US"/>
        </a:p>
      </dgm:t>
    </dgm:pt>
    <dgm:pt modelId="{AF0BFE38-3409-41A7-88D5-C61292937E41}" type="parTrans" cxnId="{ACD38E96-2B0B-4BCF-BCA9-85AC14878E77}">
      <dgm:prSet/>
      <dgm:spPr/>
      <dgm:t>
        <a:bodyPr/>
        <a:lstStyle/>
        <a:p>
          <a:endParaRPr lang="en-US"/>
        </a:p>
      </dgm:t>
    </dgm:pt>
    <dgm:pt modelId="{DF7A0C5B-C2F1-414D-ACB8-E77FD420E426}" type="sibTrans" cxnId="{ACD38E96-2B0B-4BCF-BCA9-85AC14878E77}">
      <dgm:prSet/>
      <dgm:spPr/>
      <dgm:t>
        <a:bodyPr/>
        <a:lstStyle/>
        <a:p>
          <a:endParaRPr lang="en-US"/>
        </a:p>
      </dgm:t>
    </dgm:pt>
    <dgm:pt modelId="{03E24C48-4D4B-4EB9-A1F0-FE1260E03A78}">
      <dgm:prSet/>
      <dgm:spPr/>
      <dgm:t>
        <a:bodyPr/>
        <a:lstStyle/>
        <a:p>
          <a:r>
            <a:rPr lang="en-GB"/>
            <a:t>Baby Boomers</a:t>
          </a:r>
          <a:endParaRPr lang="en-US"/>
        </a:p>
      </dgm:t>
    </dgm:pt>
    <dgm:pt modelId="{7E2C913C-5681-4152-B52F-6EB17BBB0530}" type="parTrans" cxnId="{7D5BAEE0-5548-4078-9F14-B2808E7F4B03}">
      <dgm:prSet/>
      <dgm:spPr/>
      <dgm:t>
        <a:bodyPr/>
        <a:lstStyle/>
        <a:p>
          <a:endParaRPr lang="en-US"/>
        </a:p>
      </dgm:t>
    </dgm:pt>
    <dgm:pt modelId="{95237897-A985-4219-9039-6BF10C3A383F}" type="sibTrans" cxnId="{7D5BAEE0-5548-4078-9F14-B2808E7F4B03}">
      <dgm:prSet/>
      <dgm:spPr/>
      <dgm:t>
        <a:bodyPr/>
        <a:lstStyle/>
        <a:p>
          <a:endParaRPr lang="en-US"/>
        </a:p>
      </dgm:t>
    </dgm:pt>
    <dgm:pt modelId="{30E23BD1-957D-4094-B717-D9DD49052FC9}">
      <dgm:prSet/>
      <dgm:spPr/>
      <dgm:t>
        <a:bodyPr/>
        <a:lstStyle/>
        <a:p>
          <a:r>
            <a:rPr lang="en-GB"/>
            <a:t>Generation X</a:t>
          </a:r>
          <a:endParaRPr lang="en-US"/>
        </a:p>
      </dgm:t>
    </dgm:pt>
    <dgm:pt modelId="{6E7D4413-0FCF-483F-849D-8046E2953EB6}" type="parTrans" cxnId="{0F5E0271-3AA8-467C-B773-094F9D1A32FC}">
      <dgm:prSet/>
      <dgm:spPr/>
      <dgm:t>
        <a:bodyPr/>
        <a:lstStyle/>
        <a:p>
          <a:endParaRPr lang="en-US"/>
        </a:p>
      </dgm:t>
    </dgm:pt>
    <dgm:pt modelId="{F8F76722-6B17-4B35-9FFC-6B6B1090B2CF}" type="sibTrans" cxnId="{0F5E0271-3AA8-467C-B773-094F9D1A32FC}">
      <dgm:prSet/>
      <dgm:spPr/>
      <dgm:t>
        <a:bodyPr/>
        <a:lstStyle/>
        <a:p>
          <a:endParaRPr lang="en-US"/>
        </a:p>
      </dgm:t>
    </dgm:pt>
    <dgm:pt modelId="{C537B0A9-C0EF-42AE-A491-C650259BA2B7}">
      <dgm:prSet/>
      <dgm:spPr/>
      <dgm:t>
        <a:bodyPr/>
        <a:lstStyle/>
        <a:p>
          <a:r>
            <a:rPr lang="en-GB"/>
            <a:t>Millennials</a:t>
          </a:r>
          <a:endParaRPr lang="en-US"/>
        </a:p>
      </dgm:t>
    </dgm:pt>
    <dgm:pt modelId="{A7D7118B-78A0-48C6-BD0C-FDF205B7188B}" type="parTrans" cxnId="{223CCE2D-5E31-40E5-B260-ECD8FBEE065A}">
      <dgm:prSet/>
      <dgm:spPr/>
      <dgm:t>
        <a:bodyPr/>
        <a:lstStyle/>
        <a:p>
          <a:endParaRPr lang="en-US"/>
        </a:p>
      </dgm:t>
    </dgm:pt>
    <dgm:pt modelId="{2E46506F-4C0C-4F30-879B-7E6873DDEC03}" type="sibTrans" cxnId="{223CCE2D-5E31-40E5-B260-ECD8FBEE065A}">
      <dgm:prSet/>
      <dgm:spPr/>
      <dgm:t>
        <a:bodyPr/>
        <a:lstStyle/>
        <a:p>
          <a:endParaRPr lang="en-US"/>
        </a:p>
      </dgm:t>
    </dgm:pt>
    <dgm:pt modelId="{8A73EB62-7E76-482F-B980-E7B151079A25}">
      <dgm:prSet/>
      <dgm:spPr/>
      <dgm:t>
        <a:bodyPr/>
        <a:lstStyle/>
        <a:p>
          <a:r>
            <a:rPr lang="en-GB"/>
            <a:t>Generation Z</a:t>
          </a:r>
          <a:endParaRPr lang="en-US"/>
        </a:p>
      </dgm:t>
    </dgm:pt>
    <dgm:pt modelId="{A9597CF5-D14E-40E1-BE70-2643A3569960}" type="parTrans" cxnId="{1E08A89F-43C0-4345-BA36-3CE160A09C8F}">
      <dgm:prSet/>
      <dgm:spPr/>
      <dgm:t>
        <a:bodyPr/>
        <a:lstStyle/>
        <a:p>
          <a:endParaRPr lang="en-US"/>
        </a:p>
      </dgm:t>
    </dgm:pt>
    <dgm:pt modelId="{744FF578-61A6-4907-9754-193C83F91404}" type="sibTrans" cxnId="{1E08A89F-43C0-4345-BA36-3CE160A09C8F}">
      <dgm:prSet/>
      <dgm:spPr/>
      <dgm:t>
        <a:bodyPr/>
        <a:lstStyle/>
        <a:p>
          <a:endParaRPr lang="en-US"/>
        </a:p>
      </dgm:t>
    </dgm:pt>
    <dgm:pt modelId="{5C3051CF-2DAD-485D-86F3-4A9C15601325}" type="pres">
      <dgm:prSet presAssocID="{7CC57FF7-AC3E-481D-9D36-3F7D9B76301C}" presName="linear" presStyleCnt="0">
        <dgm:presLayoutVars>
          <dgm:animLvl val="lvl"/>
          <dgm:resizeHandles val="exact"/>
        </dgm:presLayoutVars>
      </dgm:prSet>
      <dgm:spPr/>
    </dgm:pt>
    <dgm:pt modelId="{D8948297-EB12-4D2D-B0C0-AD87B131FFD4}" type="pres">
      <dgm:prSet presAssocID="{3A42062D-8AA6-4C20-961A-3D2341EF6531}" presName="parentText" presStyleLbl="node1" presStyleIdx="0" presStyleCnt="6">
        <dgm:presLayoutVars>
          <dgm:chMax val="0"/>
          <dgm:bulletEnabled val="1"/>
        </dgm:presLayoutVars>
      </dgm:prSet>
      <dgm:spPr/>
    </dgm:pt>
    <dgm:pt modelId="{B269D8A8-9B1B-4591-AD2B-DB73B8CF9CBA}" type="pres">
      <dgm:prSet presAssocID="{CD72EB7A-272F-4156-80C5-22E5CDEF33B1}" presName="spacer" presStyleCnt="0"/>
      <dgm:spPr/>
    </dgm:pt>
    <dgm:pt modelId="{9E7595B0-8FBF-42AC-BEF9-304CB6D1361E}" type="pres">
      <dgm:prSet presAssocID="{8D2D6D93-76A1-4C8D-AC3C-F9B0B70CA8EA}" presName="parentText" presStyleLbl="node1" presStyleIdx="1" presStyleCnt="6">
        <dgm:presLayoutVars>
          <dgm:chMax val="0"/>
          <dgm:bulletEnabled val="1"/>
        </dgm:presLayoutVars>
      </dgm:prSet>
      <dgm:spPr/>
    </dgm:pt>
    <dgm:pt modelId="{8DD5D0F6-4F20-458B-BD47-9FD2AEC6E5BD}" type="pres">
      <dgm:prSet presAssocID="{DF7A0C5B-C2F1-414D-ACB8-E77FD420E426}" presName="spacer" presStyleCnt="0"/>
      <dgm:spPr/>
    </dgm:pt>
    <dgm:pt modelId="{5534B69B-3E3A-4A1B-8502-5D7868C48457}" type="pres">
      <dgm:prSet presAssocID="{03E24C48-4D4B-4EB9-A1F0-FE1260E03A78}" presName="parentText" presStyleLbl="node1" presStyleIdx="2" presStyleCnt="6">
        <dgm:presLayoutVars>
          <dgm:chMax val="0"/>
          <dgm:bulletEnabled val="1"/>
        </dgm:presLayoutVars>
      </dgm:prSet>
      <dgm:spPr/>
    </dgm:pt>
    <dgm:pt modelId="{5DDE7AD7-6814-4DAB-82E9-3CAC5CF40D29}" type="pres">
      <dgm:prSet presAssocID="{95237897-A985-4219-9039-6BF10C3A383F}" presName="spacer" presStyleCnt="0"/>
      <dgm:spPr/>
    </dgm:pt>
    <dgm:pt modelId="{9401265F-0C40-4261-AEEC-B66311B49B82}" type="pres">
      <dgm:prSet presAssocID="{30E23BD1-957D-4094-B717-D9DD49052FC9}" presName="parentText" presStyleLbl="node1" presStyleIdx="3" presStyleCnt="6">
        <dgm:presLayoutVars>
          <dgm:chMax val="0"/>
          <dgm:bulletEnabled val="1"/>
        </dgm:presLayoutVars>
      </dgm:prSet>
      <dgm:spPr/>
    </dgm:pt>
    <dgm:pt modelId="{06B9A33A-74BB-4CA2-8D0C-D5E14AADEB21}" type="pres">
      <dgm:prSet presAssocID="{F8F76722-6B17-4B35-9FFC-6B6B1090B2CF}" presName="spacer" presStyleCnt="0"/>
      <dgm:spPr/>
    </dgm:pt>
    <dgm:pt modelId="{02220A06-B884-4A86-A218-F76F1078C5FD}" type="pres">
      <dgm:prSet presAssocID="{C537B0A9-C0EF-42AE-A491-C650259BA2B7}" presName="parentText" presStyleLbl="node1" presStyleIdx="4" presStyleCnt="6">
        <dgm:presLayoutVars>
          <dgm:chMax val="0"/>
          <dgm:bulletEnabled val="1"/>
        </dgm:presLayoutVars>
      </dgm:prSet>
      <dgm:spPr/>
    </dgm:pt>
    <dgm:pt modelId="{DFA250ED-EC1A-48A8-B54E-08C393389CAF}" type="pres">
      <dgm:prSet presAssocID="{2E46506F-4C0C-4F30-879B-7E6873DDEC03}" presName="spacer" presStyleCnt="0"/>
      <dgm:spPr/>
    </dgm:pt>
    <dgm:pt modelId="{C3E72572-6277-4601-9472-133A2955A7E3}" type="pres">
      <dgm:prSet presAssocID="{8A73EB62-7E76-482F-B980-E7B151079A25}" presName="parentText" presStyleLbl="node1" presStyleIdx="5" presStyleCnt="6">
        <dgm:presLayoutVars>
          <dgm:chMax val="0"/>
          <dgm:bulletEnabled val="1"/>
        </dgm:presLayoutVars>
      </dgm:prSet>
      <dgm:spPr/>
    </dgm:pt>
  </dgm:ptLst>
  <dgm:cxnLst>
    <dgm:cxn modelId="{3D76AB14-7F5C-47EC-845D-FC3035DCC524}" srcId="{7CC57FF7-AC3E-481D-9D36-3F7D9B76301C}" destId="{3A42062D-8AA6-4C20-961A-3D2341EF6531}" srcOrd="0" destOrd="0" parTransId="{520567DC-CAC1-4DCA-B435-BD68B45B766C}" sibTransId="{CD72EB7A-272F-4156-80C5-22E5CDEF33B1}"/>
    <dgm:cxn modelId="{223CCE2D-5E31-40E5-B260-ECD8FBEE065A}" srcId="{7CC57FF7-AC3E-481D-9D36-3F7D9B76301C}" destId="{C537B0A9-C0EF-42AE-A491-C650259BA2B7}" srcOrd="4" destOrd="0" parTransId="{A7D7118B-78A0-48C6-BD0C-FDF205B7188B}" sibTransId="{2E46506F-4C0C-4F30-879B-7E6873DDEC03}"/>
    <dgm:cxn modelId="{C2732960-628E-4C89-BC31-8AF47540F725}" type="presOf" srcId="{8A73EB62-7E76-482F-B980-E7B151079A25}" destId="{C3E72572-6277-4601-9472-133A2955A7E3}" srcOrd="0" destOrd="0" presId="urn:microsoft.com/office/officeart/2005/8/layout/vList2"/>
    <dgm:cxn modelId="{FF99DE46-C4A3-4775-9457-D4D8C85CDD3B}" type="presOf" srcId="{7CC57FF7-AC3E-481D-9D36-3F7D9B76301C}" destId="{5C3051CF-2DAD-485D-86F3-4A9C15601325}" srcOrd="0" destOrd="0" presId="urn:microsoft.com/office/officeart/2005/8/layout/vList2"/>
    <dgm:cxn modelId="{0F5E0271-3AA8-467C-B773-094F9D1A32FC}" srcId="{7CC57FF7-AC3E-481D-9D36-3F7D9B76301C}" destId="{30E23BD1-957D-4094-B717-D9DD49052FC9}" srcOrd="3" destOrd="0" parTransId="{6E7D4413-0FCF-483F-849D-8046E2953EB6}" sibTransId="{F8F76722-6B17-4B35-9FFC-6B6B1090B2CF}"/>
    <dgm:cxn modelId="{AA700B75-2554-44BA-93B4-5DFEEBCFA241}" type="presOf" srcId="{3A42062D-8AA6-4C20-961A-3D2341EF6531}" destId="{D8948297-EB12-4D2D-B0C0-AD87B131FFD4}" srcOrd="0" destOrd="0" presId="urn:microsoft.com/office/officeart/2005/8/layout/vList2"/>
    <dgm:cxn modelId="{ACD38E96-2B0B-4BCF-BCA9-85AC14878E77}" srcId="{7CC57FF7-AC3E-481D-9D36-3F7D9B76301C}" destId="{8D2D6D93-76A1-4C8D-AC3C-F9B0B70CA8EA}" srcOrd="1" destOrd="0" parTransId="{AF0BFE38-3409-41A7-88D5-C61292937E41}" sibTransId="{DF7A0C5B-C2F1-414D-ACB8-E77FD420E426}"/>
    <dgm:cxn modelId="{5B120B9C-D8BA-4604-84A6-4E9675A0C727}" type="presOf" srcId="{30E23BD1-957D-4094-B717-D9DD49052FC9}" destId="{9401265F-0C40-4261-AEEC-B66311B49B82}" srcOrd="0" destOrd="0" presId="urn:microsoft.com/office/officeart/2005/8/layout/vList2"/>
    <dgm:cxn modelId="{1E08A89F-43C0-4345-BA36-3CE160A09C8F}" srcId="{7CC57FF7-AC3E-481D-9D36-3F7D9B76301C}" destId="{8A73EB62-7E76-482F-B980-E7B151079A25}" srcOrd="5" destOrd="0" parTransId="{A9597CF5-D14E-40E1-BE70-2643A3569960}" sibTransId="{744FF578-61A6-4907-9754-193C83F91404}"/>
    <dgm:cxn modelId="{7D5BAEE0-5548-4078-9F14-B2808E7F4B03}" srcId="{7CC57FF7-AC3E-481D-9D36-3F7D9B76301C}" destId="{03E24C48-4D4B-4EB9-A1F0-FE1260E03A78}" srcOrd="2" destOrd="0" parTransId="{7E2C913C-5681-4152-B52F-6EB17BBB0530}" sibTransId="{95237897-A985-4219-9039-6BF10C3A383F}"/>
    <dgm:cxn modelId="{E8AA1FEB-9940-49E3-8017-401108B12810}" type="presOf" srcId="{03E24C48-4D4B-4EB9-A1F0-FE1260E03A78}" destId="{5534B69B-3E3A-4A1B-8502-5D7868C48457}" srcOrd="0" destOrd="0" presId="urn:microsoft.com/office/officeart/2005/8/layout/vList2"/>
    <dgm:cxn modelId="{4B29D0EE-75AD-494C-8CC0-AC2205106237}" type="presOf" srcId="{C537B0A9-C0EF-42AE-A491-C650259BA2B7}" destId="{02220A06-B884-4A86-A218-F76F1078C5FD}" srcOrd="0" destOrd="0" presId="urn:microsoft.com/office/officeart/2005/8/layout/vList2"/>
    <dgm:cxn modelId="{88B723FA-3D9A-4B01-A88D-6EED87A47BD7}" type="presOf" srcId="{8D2D6D93-76A1-4C8D-AC3C-F9B0B70CA8EA}" destId="{9E7595B0-8FBF-42AC-BEF9-304CB6D1361E}" srcOrd="0" destOrd="0" presId="urn:microsoft.com/office/officeart/2005/8/layout/vList2"/>
    <dgm:cxn modelId="{BC957188-992D-43AE-BF3F-526BEAC0C4DA}" type="presParOf" srcId="{5C3051CF-2DAD-485D-86F3-4A9C15601325}" destId="{D8948297-EB12-4D2D-B0C0-AD87B131FFD4}" srcOrd="0" destOrd="0" presId="urn:microsoft.com/office/officeart/2005/8/layout/vList2"/>
    <dgm:cxn modelId="{BA70A5DF-E560-46C2-A9A1-BCEE3CECA30B}" type="presParOf" srcId="{5C3051CF-2DAD-485D-86F3-4A9C15601325}" destId="{B269D8A8-9B1B-4591-AD2B-DB73B8CF9CBA}" srcOrd="1" destOrd="0" presId="urn:microsoft.com/office/officeart/2005/8/layout/vList2"/>
    <dgm:cxn modelId="{95BB3689-7CB5-4866-AF0A-E5BACEFAE5A0}" type="presParOf" srcId="{5C3051CF-2DAD-485D-86F3-4A9C15601325}" destId="{9E7595B0-8FBF-42AC-BEF9-304CB6D1361E}" srcOrd="2" destOrd="0" presId="urn:microsoft.com/office/officeart/2005/8/layout/vList2"/>
    <dgm:cxn modelId="{98D20F4C-C1B7-4859-87EC-2BB272BE02E9}" type="presParOf" srcId="{5C3051CF-2DAD-485D-86F3-4A9C15601325}" destId="{8DD5D0F6-4F20-458B-BD47-9FD2AEC6E5BD}" srcOrd="3" destOrd="0" presId="urn:microsoft.com/office/officeart/2005/8/layout/vList2"/>
    <dgm:cxn modelId="{86FE517C-161C-42AE-95E2-A09B3AAA17CA}" type="presParOf" srcId="{5C3051CF-2DAD-485D-86F3-4A9C15601325}" destId="{5534B69B-3E3A-4A1B-8502-5D7868C48457}" srcOrd="4" destOrd="0" presId="urn:microsoft.com/office/officeart/2005/8/layout/vList2"/>
    <dgm:cxn modelId="{B44B1162-D7A0-4094-8B00-E20A9DBA313C}" type="presParOf" srcId="{5C3051CF-2DAD-485D-86F3-4A9C15601325}" destId="{5DDE7AD7-6814-4DAB-82E9-3CAC5CF40D29}" srcOrd="5" destOrd="0" presId="urn:microsoft.com/office/officeart/2005/8/layout/vList2"/>
    <dgm:cxn modelId="{3AF0D486-9EB8-44EA-BD19-E3FBA57B04A4}" type="presParOf" srcId="{5C3051CF-2DAD-485D-86F3-4A9C15601325}" destId="{9401265F-0C40-4261-AEEC-B66311B49B82}" srcOrd="6" destOrd="0" presId="urn:microsoft.com/office/officeart/2005/8/layout/vList2"/>
    <dgm:cxn modelId="{A5E693FF-E7A8-4216-BDD3-3BB087FCD45F}" type="presParOf" srcId="{5C3051CF-2DAD-485D-86F3-4A9C15601325}" destId="{06B9A33A-74BB-4CA2-8D0C-D5E14AADEB21}" srcOrd="7" destOrd="0" presId="urn:microsoft.com/office/officeart/2005/8/layout/vList2"/>
    <dgm:cxn modelId="{C042F74C-2348-4B16-90C4-0BDE3F0336D3}" type="presParOf" srcId="{5C3051CF-2DAD-485D-86F3-4A9C15601325}" destId="{02220A06-B884-4A86-A218-F76F1078C5FD}" srcOrd="8" destOrd="0" presId="urn:microsoft.com/office/officeart/2005/8/layout/vList2"/>
    <dgm:cxn modelId="{E10C2300-8A27-4DDB-B2DD-15E4D3284FA5}" type="presParOf" srcId="{5C3051CF-2DAD-485D-86F3-4A9C15601325}" destId="{DFA250ED-EC1A-48A8-B54E-08C393389CAF}" srcOrd="9" destOrd="0" presId="urn:microsoft.com/office/officeart/2005/8/layout/vList2"/>
    <dgm:cxn modelId="{E638DB8B-0926-4AB3-BFDD-BF1A63CE2D0B}" type="presParOf" srcId="{5C3051CF-2DAD-485D-86F3-4A9C15601325}" destId="{C3E72572-6277-4601-9472-133A2955A7E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D5C858-611B-4644-9EBA-40E8947D075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FCAB7D0-B346-4359-83C9-B4F01CD3FA62}">
      <dgm:prSet/>
      <dgm:spPr/>
      <dgm:t>
        <a:bodyPr/>
        <a:lstStyle/>
        <a:p>
          <a:pPr>
            <a:defRPr cap="all"/>
          </a:pPr>
          <a:r>
            <a:rPr lang="en-GB"/>
            <a:t>Diverse perspectives</a:t>
          </a:r>
          <a:endParaRPr lang="en-US"/>
        </a:p>
      </dgm:t>
    </dgm:pt>
    <dgm:pt modelId="{D1947E0A-9A49-4167-9AF2-2B3C24CA1E47}" type="parTrans" cxnId="{79B927ED-534F-4A9A-A0C0-C171468738DE}">
      <dgm:prSet/>
      <dgm:spPr/>
      <dgm:t>
        <a:bodyPr/>
        <a:lstStyle/>
        <a:p>
          <a:endParaRPr lang="en-US"/>
        </a:p>
      </dgm:t>
    </dgm:pt>
    <dgm:pt modelId="{35D72656-60DE-41DF-849E-CEBA5EBE48F0}" type="sibTrans" cxnId="{79B927ED-534F-4A9A-A0C0-C171468738DE}">
      <dgm:prSet/>
      <dgm:spPr/>
      <dgm:t>
        <a:bodyPr/>
        <a:lstStyle/>
        <a:p>
          <a:endParaRPr lang="en-US"/>
        </a:p>
      </dgm:t>
    </dgm:pt>
    <dgm:pt modelId="{EC5A1BB7-4E00-4E8D-9EA8-419572D4E618}">
      <dgm:prSet/>
      <dgm:spPr/>
      <dgm:t>
        <a:bodyPr/>
        <a:lstStyle/>
        <a:p>
          <a:pPr>
            <a:defRPr cap="all"/>
          </a:pPr>
          <a:r>
            <a:rPr lang="en-GB"/>
            <a:t>Knowledge transfer</a:t>
          </a:r>
          <a:endParaRPr lang="en-US"/>
        </a:p>
      </dgm:t>
    </dgm:pt>
    <dgm:pt modelId="{D37EAB8D-95A1-475E-86FB-5F7A15F5EB9F}" type="parTrans" cxnId="{022F6F01-388D-400B-A93E-472EA1240F02}">
      <dgm:prSet/>
      <dgm:spPr/>
      <dgm:t>
        <a:bodyPr/>
        <a:lstStyle/>
        <a:p>
          <a:endParaRPr lang="en-US"/>
        </a:p>
      </dgm:t>
    </dgm:pt>
    <dgm:pt modelId="{B9AD3E19-FA67-4108-93DF-531F30E3916F}" type="sibTrans" cxnId="{022F6F01-388D-400B-A93E-472EA1240F02}">
      <dgm:prSet/>
      <dgm:spPr/>
      <dgm:t>
        <a:bodyPr/>
        <a:lstStyle/>
        <a:p>
          <a:endParaRPr lang="en-US"/>
        </a:p>
      </dgm:t>
    </dgm:pt>
    <dgm:pt modelId="{56E71B0B-E199-468C-A87B-F61B71374D98}">
      <dgm:prSet/>
      <dgm:spPr/>
      <dgm:t>
        <a:bodyPr/>
        <a:lstStyle/>
        <a:p>
          <a:pPr>
            <a:defRPr cap="all"/>
          </a:pPr>
          <a:r>
            <a:rPr lang="en-GB"/>
            <a:t>Fuelling innovation</a:t>
          </a:r>
          <a:endParaRPr lang="en-US"/>
        </a:p>
      </dgm:t>
    </dgm:pt>
    <dgm:pt modelId="{454286DE-A667-4F06-BD0F-3EC55A06F7A0}" type="parTrans" cxnId="{11412C14-3691-44BC-9F42-7837ADACFCB3}">
      <dgm:prSet/>
      <dgm:spPr/>
      <dgm:t>
        <a:bodyPr/>
        <a:lstStyle/>
        <a:p>
          <a:endParaRPr lang="en-US"/>
        </a:p>
      </dgm:t>
    </dgm:pt>
    <dgm:pt modelId="{3BE83DF0-FEEE-45A3-BFB4-DA68BA261740}" type="sibTrans" cxnId="{11412C14-3691-44BC-9F42-7837ADACFCB3}">
      <dgm:prSet/>
      <dgm:spPr/>
      <dgm:t>
        <a:bodyPr/>
        <a:lstStyle/>
        <a:p>
          <a:endParaRPr lang="en-US"/>
        </a:p>
      </dgm:t>
    </dgm:pt>
    <dgm:pt modelId="{0E42A55D-FC95-4714-95A3-288DB9DC1764}">
      <dgm:prSet/>
      <dgm:spPr/>
      <dgm:t>
        <a:bodyPr/>
        <a:lstStyle/>
        <a:p>
          <a:pPr>
            <a:defRPr cap="all"/>
          </a:pPr>
          <a:r>
            <a:rPr lang="en-GB"/>
            <a:t>Different priorities</a:t>
          </a:r>
          <a:endParaRPr lang="en-US"/>
        </a:p>
      </dgm:t>
    </dgm:pt>
    <dgm:pt modelId="{A07163E1-8A96-4418-9760-71CB5F8B3B06}" type="parTrans" cxnId="{94BD5EEA-E680-47E3-A3E8-B3A5153E349A}">
      <dgm:prSet/>
      <dgm:spPr/>
      <dgm:t>
        <a:bodyPr/>
        <a:lstStyle/>
        <a:p>
          <a:endParaRPr lang="en-US"/>
        </a:p>
      </dgm:t>
    </dgm:pt>
    <dgm:pt modelId="{FAB256EE-A22B-4E93-AB70-491CAE435E39}" type="sibTrans" cxnId="{94BD5EEA-E680-47E3-A3E8-B3A5153E349A}">
      <dgm:prSet/>
      <dgm:spPr/>
      <dgm:t>
        <a:bodyPr/>
        <a:lstStyle/>
        <a:p>
          <a:endParaRPr lang="en-US"/>
        </a:p>
      </dgm:t>
    </dgm:pt>
    <dgm:pt modelId="{DE65DCFA-B211-420A-A356-5B30F670EF1C}">
      <dgm:prSet/>
      <dgm:spPr/>
      <dgm:t>
        <a:bodyPr/>
        <a:lstStyle/>
        <a:p>
          <a:pPr>
            <a:defRPr cap="all"/>
          </a:pPr>
          <a:r>
            <a:rPr lang="en-GB"/>
            <a:t>Stereotypes and assumptions</a:t>
          </a:r>
          <a:endParaRPr lang="en-US"/>
        </a:p>
      </dgm:t>
    </dgm:pt>
    <dgm:pt modelId="{4B34D54D-763A-49A7-B307-0AE6DCC825E0}" type="parTrans" cxnId="{C21F88D9-0588-424E-8D1B-5D06D0E8B522}">
      <dgm:prSet/>
      <dgm:spPr/>
      <dgm:t>
        <a:bodyPr/>
        <a:lstStyle/>
        <a:p>
          <a:endParaRPr lang="en-US"/>
        </a:p>
      </dgm:t>
    </dgm:pt>
    <dgm:pt modelId="{89BF3F62-47F4-414D-991A-FB53BCB392A5}" type="sibTrans" cxnId="{C21F88D9-0588-424E-8D1B-5D06D0E8B522}">
      <dgm:prSet/>
      <dgm:spPr/>
      <dgm:t>
        <a:bodyPr/>
        <a:lstStyle/>
        <a:p>
          <a:endParaRPr lang="en-US"/>
        </a:p>
      </dgm:t>
    </dgm:pt>
    <dgm:pt modelId="{60CAA878-3379-41B2-97F7-5CDDE852D488}">
      <dgm:prSet/>
      <dgm:spPr/>
      <dgm:t>
        <a:bodyPr/>
        <a:lstStyle/>
        <a:p>
          <a:pPr>
            <a:defRPr cap="all"/>
          </a:pPr>
          <a:r>
            <a:rPr lang="en-GB"/>
            <a:t>Communication styles</a:t>
          </a:r>
          <a:endParaRPr lang="en-US"/>
        </a:p>
      </dgm:t>
    </dgm:pt>
    <dgm:pt modelId="{C3E0805E-562E-45DA-8201-EA75851702D9}" type="parTrans" cxnId="{0B80CF0C-14E7-46EA-9659-A9C21A77168C}">
      <dgm:prSet/>
      <dgm:spPr/>
      <dgm:t>
        <a:bodyPr/>
        <a:lstStyle/>
        <a:p>
          <a:endParaRPr lang="en-US"/>
        </a:p>
      </dgm:t>
    </dgm:pt>
    <dgm:pt modelId="{87473688-683E-43ED-AC4A-3CD3F4C3CA00}" type="sibTrans" cxnId="{0B80CF0C-14E7-46EA-9659-A9C21A77168C}">
      <dgm:prSet/>
      <dgm:spPr/>
      <dgm:t>
        <a:bodyPr/>
        <a:lstStyle/>
        <a:p>
          <a:endParaRPr lang="en-US"/>
        </a:p>
      </dgm:t>
    </dgm:pt>
    <dgm:pt modelId="{39F91548-4ACC-4A02-806E-0ABA4DAE4DC6}" type="pres">
      <dgm:prSet presAssocID="{3DD5C858-611B-4644-9EBA-40E8947D075B}" presName="diagram" presStyleCnt="0">
        <dgm:presLayoutVars>
          <dgm:dir/>
          <dgm:resizeHandles val="exact"/>
        </dgm:presLayoutVars>
      </dgm:prSet>
      <dgm:spPr/>
    </dgm:pt>
    <dgm:pt modelId="{26ABF1A0-2F13-4E52-87F0-CDCF71BE57F4}" type="pres">
      <dgm:prSet presAssocID="{5FCAB7D0-B346-4359-83C9-B4F01CD3FA62}" presName="node" presStyleLbl="node1" presStyleIdx="0" presStyleCnt="6">
        <dgm:presLayoutVars>
          <dgm:bulletEnabled val="1"/>
        </dgm:presLayoutVars>
      </dgm:prSet>
      <dgm:spPr/>
    </dgm:pt>
    <dgm:pt modelId="{525E1A14-32A8-45D2-AC9E-0606F266BA98}" type="pres">
      <dgm:prSet presAssocID="{35D72656-60DE-41DF-849E-CEBA5EBE48F0}" presName="sibTrans" presStyleCnt="0"/>
      <dgm:spPr/>
    </dgm:pt>
    <dgm:pt modelId="{5BC99CB0-6ABD-4F90-B934-CB6FBEFA1F1C}" type="pres">
      <dgm:prSet presAssocID="{EC5A1BB7-4E00-4E8D-9EA8-419572D4E618}" presName="node" presStyleLbl="node1" presStyleIdx="1" presStyleCnt="6">
        <dgm:presLayoutVars>
          <dgm:bulletEnabled val="1"/>
        </dgm:presLayoutVars>
      </dgm:prSet>
      <dgm:spPr/>
    </dgm:pt>
    <dgm:pt modelId="{50123221-150C-447B-A25E-8CFED47AE67E}" type="pres">
      <dgm:prSet presAssocID="{B9AD3E19-FA67-4108-93DF-531F30E3916F}" presName="sibTrans" presStyleCnt="0"/>
      <dgm:spPr/>
    </dgm:pt>
    <dgm:pt modelId="{BC0F5AA8-C7C0-4743-93C8-D5EE641AA1CA}" type="pres">
      <dgm:prSet presAssocID="{56E71B0B-E199-468C-A87B-F61B71374D98}" presName="node" presStyleLbl="node1" presStyleIdx="2" presStyleCnt="6">
        <dgm:presLayoutVars>
          <dgm:bulletEnabled val="1"/>
        </dgm:presLayoutVars>
      </dgm:prSet>
      <dgm:spPr/>
    </dgm:pt>
    <dgm:pt modelId="{D1E4ADCF-0F00-472A-A276-B6F4D59EC3C3}" type="pres">
      <dgm:prSet presAssocID="{3BE83DF0-FEEE-45A3-BFB4-DA68BA261740}" presName="sibTrans" presStyleCnt="0"/>
      <dgm:spPr/>
    </dgm:pt>
    <dgm:pt modelId="{FF313236-FBC8-4E74-8A5B-65D208C28174}" type="pres">
      <dgm:prSet presAssocID="{0E42A55D-FC95-4714-95A3-288DB9DC1764}" presName="node" presStyleLbl="node1" presStyleIdx="3" presStyleCnt="6">
        <dgm:presLayoutVars>
          <dgm:bulletEnabled val="1"/>
        </dgm:presLayoutVars>
      </dgm:prSet>
      <dgm:spPr/>
    </dgm:pt>
    <dgm:pt modelId="{3B8F5197-AC1F-441C-8AA6-7171D07DCCE3}" type="pres">
      <dgm:prSet presAssocID="{FAB256EE-A22B-4E93-AB70-491CAE435E39}" presName="sibTrans" presStyleCnt="0"/>
      <dgm:spPr/>
    </dgm:pt>
    <dgm:pt modelId="{F8477824-5A5F-45C1-801A-C3B2403170BC}" type="pres">
      <dgm:prSet presAssocID="{DE65DCFA-B211-420A-A356-5B30F670EF1C}" presName="node" presStyleLbl="node1" presStyleIdx="4" presStyleCnt="6">
        <dgm:presLayoutVars>
          <dgm:bulletEnabled val="1"/>
        </dgm:presLayoutVars>
      </dgm:prSet>
      <dgm:spPr/>
    </dgm:pt>
    <dgm:pt modelId="{7936FF6E-7A25-45AF-8007-EA292AB0A53F}" type="pres">
      <dgm:prSet presAssocID="{89BF3F62-47F4-414D-991A-FB53BCB392A5}" presName="sibTrans" presStyleCnt="0"/>
      <dgm:spPr/>
    </dgm:pt>
    <dgm:pt modelId="{E5C8A78F-31BE-4A99-8DDA-F3C925C3DFCF}" type="pres">
      <dgm:prSet presAssocID="{60CAA878-3379-41B2-97F7-5CDDE852D488}" presName="node" presStyleLbl="node1" presStyleIdx="5" presStyleCnt="6">
        <dgm:presLayoutVars>
          <dgm:bulletEnabled val="1"/>
        </dgm:presLayoutVars>
      </dgm:prSet>
      <dgm:spPr/>
    </dgm:pt>
  </dgm:ptLst>
  <dgm:cxnLst>
    <dgm:cxn modelId="{022F6F01-388D-400B-A93E-472EA1240F02}" srcId="{3DD5C858-611B-4644-9EBA-40E8947D075B}" destId="{EC5A1BB7-4E00-4E8D-9EA8-419572D4E618}" srcOrd="1" destOrd="0" parTransId="{D37EAB8D-95A1-475E-86FB-5F7A15F5EB9F}" sibTransId="{B9AD3E19-FA67-4108-93DF-531F30E3916F}"/>
    <dgm:cxn modelId="{0B80CF0C-14E7-46EA-9659-A9C21A77168C}" srcId="{3DD5C858-611B-4644-9EBA-40E8947D075B}" destId="{60CAA878-3379-41B2-97F7-5CDDE852D488}" srcOrd="5" destOrd="0" parTransId="{C3E0805E-562E-45DA-8201-EA75851702D9}" sibTransId="{87473688-683E-43ED-AC4A-3CD3F4C3CA00}"/>
    <dgm:cxn modelId="{11412C14-3691-44BC-9F42-7837ADACFCB3}" srcId="{3DD5C858-611B-4644-9EBA-40E8947D075B}" destId="{56E71B0B-E199-468C-A87B-F61B71374D98}" srcOrd="2" destOrd="0" parTransId="{454286DE-A667-4F06-BD0F-3EC55A06F7A0}" sibTransId="{3BE83DF0-FEEE-45A3-BFB4-DA68BA261740}"/>
    <dgm:cxn modelId="{7ED12E15-612C-48F1-8AFA-38F4D1549F5A}" type="presOf" srcId="{DE65DCFA-B211-420A-A356-5B30F670EF1C}" destId="{F8477824-5A5F-45C1-801A-C3B2403170BC}" srcOrd="0" destOrd="0" presId="urn:microsoft.com/office/officeart/2005/8/layout/default"/>
    <dgm:cxn modelId="{F0C73923-87D5-48A2-93AA-099434907F11}" type="presOf" srcId="{5FCAB7D0-B346-4359-83C9-B4F01CD3FA62}" destId="{26ABF1A0-2F13-4E52-87F0-CDCF71BE57F4}" srcOrd="0" destOrd="0" presId="urn:microsoft.com/office/officeart/2005/8/layout/default"/>
    <dgm:cxn modelId="{6C03892C-B504-48A5-AF85-2CB033A4788C}" type="presOf" srcId="{56E71B0B-E199-468C-A87B-F61B71374D98}" destId="{BC0F5AA8-C7C0-4743-93C8-D5EE641AA1CA}" srcOrd="0" destOrd="0" presId="urn:microsoft.com/office/officeart/2005/8/layout/default"/>
    <dgm:cxn modelId="{2EFC1A3C-852C-4DD3-A3A9-95F714435A61}" type="presOf" srcId="{60CAA878-3379-41B2-97F7-5CDDE852D488}" destId="{E5C8A78F-31BE-4A99-8DDA-F3C925C3DFCF}" srcOrd="0" destOrd="0" presId="urn:microsoft.com/office/officeart/2005/8/layout/default"/>
    <dgm:cxn modelId="{9BBFAEC4-E6B5-41BA-87D3-9379A68D2F0B}" type="presOf" srcId="{0E42A55D-FC95-4714-95A3-288DB9DC1764}" destId="{FF313236-FBC8-4E74-8A5B-65D208C28174}" srcOrd="0" destOrd="0" presId="urn:microsoft.com/office/officeart/2005/8/layout/default"/>
    <dgm:cxn modelId="{BAB346D8-2716-4DB0-A231-B0BFDD92F7F0}" type="presOf" srcId="{EC5A1BB7-4E00-4E8D-9EA8-419572D4E618}" destId="{5BC99CB0-6ABD-4F90-B934-CB6FBEFA1F1C}" srcOrd="0" destOrd="0" presId="urn:microsoft.com/office/officeart/2005/8/layout/default"/>
    <dgm:cxn modelId="{C21F88D9-0588-424E-8D1B-5D06D0E8B522}" srcId="{3DD5C858-611B-4644-9EBA-40E8947D075B}" destId="{DE65DCFA-B211-420A-A356-5B30F670EF1C}" srcOrd="4" destOrd="0" parTransId="{4B34D54D-763A-49A7-B307-0AE6DCC825E0}" sibTransId="{89BF3F62-47F4-414D-991A-FB53BCB392A5}"/>
    <dgm:cxn modelId="{94BD5EEA-E680-47E3-A3E8-B3A5153E349A}" srcId="{3DD5C858-611B-4644-9EBA-40E8947D075B}" destId="{0E42A55D-FC95-4714-95A3-288DB9DC1764}" srcOrd="3" destOrd="0" parTransId="{A07163E1-8A96-4418-9760-71CB5F8B3B06}" sibTransId="{FAB256EE-A22B-4E93-AB70-491CAE435E39}"/>
    <dgm:cxn modelId="{79B927ED-534F-4A9A-A0C0-C171468738DE}" srcId="{3DD5C858-611B-4644-9EBA-40E8947D075B}" destId="{5FCAB7D0-B346-4359-83C9-B4F01CD3FA62}" srcOrd="0" destOrd="0" parTransId="{D1947E0A-9A49-4167-9AF2-2B3C24CA1E47}" sibTransId="{35D72656-60DE-41DF-849E-CEBA5EBE48F0}"/>
    <dgm:cxn modelId="{6900ADF1-7CD4-4AC3-8754-1A117D1592E6}" type="presOf" srcId="{3DD5C858-611B-4644-9EBA-40E8947D075B}" destId="{39F91548-4ACC-4A02-806E-0ABA4DAE4DC6}" srcOrd="0" destOrd="0" presId="urn:microsoft.com/office/officeart/2005/8/layout/default"/>
    <dgm:cxn modelId="{60D937B0-6996-4F52-AD46-D9E924D9E1D8}" type="presParOf" srcId="{39F91548-4ACC-4A02-806E-0ABA4DAE4DC6}" destId="{26ABF1A0-2F13-4E52-87F0-CDCF71BE57F4}" srcOrd="0" destOrd="0" presId="urn:microsoft.com/office/officeart/2005/8/layout/default"/>
    <dgm:cxn modelId="{188149E4-EAD8-4675-BB47-2511C6A84831}" type="presParOf" srcId="{39F91548-4ACC-4A02-806E-0ABA4DAE4DC6}" destId="{525E1A14-32A8-45D2-AC9E-0606F266BA98}" srcOrd="1" destOrd="0" presId="urn:microsoft.com/office/officeart/2005/8/layout/default"/>
    <dgm:cxn modelId="{37AEDCBC-7B37-4661-B908-A9438771C155}" type="presParOf" srcId="{39F91548-4ACC-4A02-806E-0ABA4DAE4DC6}" destId="{5BC99CB0-6ABD-4F90-B934-CB6FBEFA1F1C}" srcOrd="2" destOrd="0" presId="urn:microsoft.com/office/officeart/2005/8/layout/default"/>
    <dgm:cxn modelId="{1533EBFB-78F7-47FC-A760-0E0CED5AE91D}" type="presParOf" srcId="{39F91548-4ACC-4A02-806E-0ABA4DAE4DC6}" destId="{50123221-150C-447B-A25E-8CFED47AE67E}" srcOrd="3" destOrd="0" presId="urn:microsoft.com/office/officeart/2005/8/layout/default"/>
    <dgm:cxn modelId="{0481348E-5C19-4462-84F3-8098050C6EC1}" type="presParOf" srcId="{39F91548-4ACC-4A02-806E-0ABA4DAE4DC6}" destId="{BC0F5AA8-C7C0-4743-93C8-D5EE641AA1CA}" srcOrd="4" destOrd="0" presId="urn:microsoft.com/office/officeart/2005/8/layout/default"/>
    <dgm:cxn modelId="{7B7C6BBF-ADC6-4012-B71E-2D4A0A3FC82E}" type="presParOf" srcId="{39F91548-4ACC-4A02-806E-0ABA4DAE4DC6}" destId="{D1E4ADCF-0F00-472A-A276-B6F4D59EC3C3}" srcOrd="5" destOrd="0" presId="urn:microsoft.com/office/officeart/2005/8/layout/default"/>
    <dgm:cxn modelId="{FD991735-C340-4406-A099-A11DA9A490B6}" type="presParOf" srcId="{39F91548-4ACC-4A02-806E-0ABA4DAE4DC6}" destId="{FF313236-FBC8-4E74-8A5B-65D208C28174}" srcOrd="6" destOrd="0" presId="urn:microsoft.com/office/officeart/2005/8/layout/default"/>
    <dgm:cxn modelId="{A47111BB-30AC-4A01-A1B9-88BFA75DADB9}" type="presParOf" srcId="{39F91548-4ACC-4A02-806E-0ABA4DAE4DC6}" destId="{3B8F5197-AC1F-441C-8AA6-7171D07DCCE3}" srcOrd="7" destOrd="0" presId="urn:microsoft.com/office/officeart/2005/8/layout/default"/>
    <dgm:cxn modelId="{CB0D0560-C376-4287-B2A9-14A2ACD81379}" type="presParOf" srcId="{39F91548-4ACC-4A02-806E-0ABA4DAE4DC6}" destId="{F8477824-5A5F-45C1-801A-C3B2403170BC}" srcOrd="8" destOrd="0" presId="urn:microsoft.com/office/officeart/2005/8/layout/default"/>
    <dgm:cxn modelId="{7AE31B08-841E-442B-9F47-E2370AF6EF72}" type="presParOf" srcId="{39F91548-4ACC-4A02-806E-0ABA4DAE4DC6}" destId="{7936FF6E-7A25-45AF-8007-EA292AB0A53F}" srcOrd="9" destOrd="0" presId="urn:microsoft.com/office/officeart/2005/8/layout/default"/>
    <dgm:cxn modelId="{FDDE785C-B84A-470F-8380-269A3D3821BB}" type="presParOf" srcId="{39F91548-4ACC-4A02-806E-0ABA4DAE4DC6}" destId="{E5C8A78F-31BE-4A99-8DDA-F3C925C3DFC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19DE66-D582-4F29-A582-A92D25E1E4F1}"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9A4E373A-13C7-41BD-B538-C423EA7F43C9}">
      <dgm:prSet/>
      <dgm:spPr/>
      <dgm:t>
        <a:bodyPr/>
        <a:lstStyle/>
        <a:p>
          <a:r>
            <a:rPr lang="en-GB"/>
            <a:t>I</a:t>
          </a:r>
          <a:r>
            <a:rPr lang="en-GB" b="0" i="0"/>
            <a:t>ndividuals born within a specific time period share common values, beliefs, and behaviours shaped by the socio-economic, cultural, political, and technological influences during their formative years. </a:t>
          </a:r>
          <a:endParaRPr lang="en-US"/>
        </a:p>
      </dgm:t>
    </dgm:pt>
    <dgm:pt modelId="{803BADD0-EBAE-4423-98A9-7A996B86AAE9}" type="parTrans" cxnId="{AD54A81B-5B87-434F-AFC3-92D40487E0FA}">
      <dgm:prSet/>
      <dgm:spPr/>
      <dgm:t>
        <a:bodyPr/>
        <a:lstStyle/>
        <a:p>
          <a:endParaRPr lang="en-US"/>
        </a:p>
      </dgm:t>
    </dgm:pt>
    <dgm:pt modelId="{38C8953D-A632-4AF3-8AF7-8977FD03D7B2}" type="sibTrans" cxnId="{AD54A81B-5B87-434F-AFC3-92D40487E0FA}">
      <dgm:prSet/>
      <dgm:spPr/>
      <dgm:t>
        <a:bodyPr/>
        <a:lstStyle/>
        <a:p>
          <a:endParaRPr lang="en-US"/>
        </a:p>
      </dgm:t>
    </dgm:pt>
    <dgm:pt modelId="{18D22CC0-6134-4091-9DB6-25D2118456EE}">
      <dgm:prSet/>
      <dgm:spPr/>
      <dgm:t>
        <a:bodyPr/>
        <a:lstStyle/>
        <a:p>
          <a:r>
            <a:rPr lang="en-GB" b="0" i="0"/>
            <a:t>These shared experiences create distinct generational cohorts, which exhibit relative consistency in their attitudes and preferences over time.</a:t>
          </a:r>
          <a:endParaRPr lang="en-US"/>
        </a:p>
      </dgm:t>
    </dgm:pt>
    <dgm:pt modelId="{3F7AFF1B-E427-489C-8611-8BDF2550ADAF}" type="parTrans" cxnId="{72488DA5-D034-4F76-909D-C513E838ABD7}">
      <dgm:prSet/>
      <dgm:spPr/>
      <dgm:t>
        <a:bodyPr/>
        <a:lstStyle/>
        <a:p>
          <a:endParaRPr lang="en-US"/>
        </a:p>
      </dgm:t>
    </dgm:pt>
    <dgm:pt modelId="{F48764A5-45B2-4D90-8938-E13A1C3D2F93}" type="sibTrans" cxnId="{72488DA5-D034-4F76-909D-C513E838ABD7}">
      <dgm:prSet/>
      <dgm:spPr/>
      <dgm:t>
        <a:bodyPr/>
        <a:lstStyle/>
        <a:p>
          <a:endParaRPr lang="en-US"/>
        </a:p>
      </dgm:t>
    </dgm:pt>
    <dgm:pt modelId="{A7F60CC8-1D52-4476-9B49-B4C11F919B9B}">
      <dgm:prSet/>
      <dgm:spPr/>
      <dgm:t>
        <a:bodyPr/>
        <a:lstStyle/>
        <a:p>
          <a:r>
            <a:rPr lang="en-GB" b="0" i="0" dirty="0"/>
            <a:t>Generational Cohort Theory is widely applied in organisational management to address generational tensions, improve collaboration, and design tailored strategies for recruitment, retention, and employee development.</a:t>
          </a:r>
          <a:endParaRPr lang="en-US" dirty="0"/>
        </a:p>
      </dgm:t>
    </dgm:pt>
    <dgm:pt modelId="{0BDBCEB1-2BF8-451E-AA74-5C77D1D451CC}" type="parTrans" cxnId="{65027F42-EE29-4888-B33F-7DC9230ECF62}">
      <dgm:prSet/>
      <dgm:spPr/>
      <dgm:t>
        <a:bodyPr/>
        <a:lstStyle/>
        <a:p>
          <a:endParaRPr lang="en-US"/>
        </a:p>
      </dgm:t>
    </dgm:pt>
    <dgm:pt modelId="{B0DB304B-17E3-4CE8-8B2D-D65823C623CD}" type="sibTrans" cxnId="{65027F42-EE29-4888-B33F-7DC9230ECF62}">
      <dgm:prSet/>
      <dgm:spPr/>
      <dgm:t>
        <a:bodyPr/>
        <a:lstStyle/>
        <a:p>
          <a:endParaRPr lang="en-US"/>
        </a:p>
      </dgm:t>
    </dgm:pt>
    <dgm:pt modelId="{AD354937-BD77-4D1E-876F-FE37C0F917F5}">
      <dgm:prSet/>
      <dgm:spPr/>
      <dgm:t>
        <a:bodyPr/>
        <a:lstStyle/>
        <a:p>
          <a:r>
            <a:rPr lang="en-GB"/>
            <a:t>C</a:t>
          </a:r>
          <a:r>
            <a:rPr lang="en-GB" b="0" i="0"/>
            <a:t>ritics argue that generational groupings may oversimplify complex social dynamics influenced by factors like race, class, and gender.</a:t>
          </a:r>
          <a:endParaRPr lang="en-US"/>
        </a:p>
      </dgm:t>
    </dgm:pt>
    <dgm:pt modelId="{AB706795-1EA8-4079-B144-041EEE79004B}" type="parTrans" cxnId="{64F21136-0E7B-4208-B758-343E88FB5EA8}">
      <dgm:prSet/>
      <dgm:spPr/>
      <dgm:t>
        <a:bodyPr/>
        <a:lstStyle/>
        <a:p>
          <a:endParaRPr lang="en-US"/>
        </a:p>
      </dgm:t>
    </dgm:pt>
    <dgm:pt modelId="{0A8229D4-3B26-418C-81D5-EBDBBA469705}" type="sibTrans" cxnId="{64F21136-0E7B-4208-B758-343E88FB5EA8}">
      <dgm:prSet/>
      <dgm:spPr/>
      <dgm:t>
        <a:bodyPr/>
        <a:lstStyle/>
        <a:p>
          <a:endParaRPr lang="en-US"/>
        </a:p>
      </dgm:t>
    </dgm:pt>
    <dgm:pt modelId="{D92B8325-2DC4-4573-957F-E02E54FD41FC}" type="pres">
      <dgm:prSet presAssocID="{2119DE66-D582-4F29-A582-A92D25E1E4F1}" presName="matrix" presStyleCnt="0">
        <dgm:presLayoutVars>
          <dgm:chMax val="1"/>
          <dgm:dir/>
          <dgm:resizeHandles val="exact"/>
        </dgm:presLayoutVars>
      </dgm:prSet>
      <dgm:spPr/>
    </dgm:pt>
    <dgm:pt modelId="{3169BD5D-1D57-4900-AD32-8261556037EB}" type="pres">
      <dgm:prSet presAssocID="{2119DE66-D582-4F29-A582-A92D25E1E4F1}" presName="diamond" presStyleLbl="bgShp" presStyleIdx="0" presStyleCnt="1"/>
      <dgm:spPr/>
    </dgm:pt>
    <dgm:pt modelId="{4926B9F1-F569-4DFB-925D-D3066B32534B}" type="pres">
      <dgm:prSet presAssocID="{2119DE66-D582-4F29-A582-A92D25E1E4F1}" presName="quad1" presStyleLbl="node1" presStyleIdx="0" presStyleCnt="4">
        <dgm:presLayoutVars>
          <dgm:chMax val="0"/>
          <dgm:chPref val="0"/>
          <dgm:bulletEnabled val="1"/>
        </dgm:presLayoutVars>
      </dgm:prSet>
      <dgm:spPr/>
    </dgm:pt>
    <dgm:pt modelId="{24970787-E5DE-4A9D-9E91-7D34F752C531}" type="pres">
      <dgm:prSet presAssocID="{2119DE66-D582-4F29-A582-A92D25E1E4F1}" presName="quad2" presStyleLbl="node1" presStyleIdx="1" presStyleCnt="4">
        <dgm:presLayoutVars>
          <dgm:chMax val="0"/>
          <dgm:chPref val="0"/>
          <dgm:bulletEnabled val="1"/>
        </dgm:presLayoutVars>
      </dgm:prSet>
      <dgm:spPr/>
    </dgm:pt>
    <dgm:pt modelId="{2CFB7A73-0990-4EED-871B-332164D0A164}" type="pres">
      <dgm:prSet presAssocID="{2119DE66-D582-4F29-A582-A92D25E1E4F1}" presName="quad3" presStyleLbl="node1" presStyleIdx="2" presStyleCnt="4">
        <dgm:presLayoutVars>
          <dgm:chMax val="0"/>
          <dgm:chPref val="0"/>
          <dgm:bulletEnabled val="1"/>
        </dgm:presLayoutVars>
      </dgm:prSet>
      <dgm:spPr/>
    </dgm:pt>
    <dgm:pt modelId="{92A2D55C-A569-4E88-89AC-749FAC3F827C}" type="pres">
      <dgm:prSet presAssocID="{2119DE66-D582-4F29-A582-A92D25E1E4F1}" presName="quad4" presStyleLbl="node1" presStyleIdx="3" presStyleCnt="4">
        <dgm:presLayoutVars>
          <dgm:chMax val="0"/>
          <dgm:chPref val="0"/>
          <dgm:bulletEnabled val="1"/>
        </dgm:presLayoutVars>
      </dgm:prSet>
      <dgm:spPr/>
    </dgm:pt>
  </dgm:ptLst>
  <dgm:cxnLst>
    <dgm:cxn modelId="{860BD80D-3591-4229-9F33-0BF752B7B968}" type="presOf" srcId="{AD354937-BD77-4D1E-876F-FE37C0F917F5}" destId="{92A2D55C-A569-4E88-89AC-749FAC3F827C}" srcOrd="0" destOrd="0" presId="urn:microsoft.com/office/officeart/2005/8/layout/matrix3"/>
    <dgm:cxn modelId="{AD54A81B-5B87-434F-AFC3-92D40487E0FA}" srcId="{2119DE66-D582-4F29-A582-A92D25E1E4F1}" destId="{9A4E373A-13C7-41BD-B538-C423EA7F43C9}" srcOrd="0" destOrd="0" parTransId="{803BADD0-EBAE-4423-98A9-7A996B86AAE9}" sibTransId="{38C8953D-A632-4AF3-8AF7-8977FD03D7B2}"/>
    <dgm:cxn modelId="{1CC17428-0D82-43BC-93DD-A4A0277B6D90}" type="presOf" srcId="{A7F60CC8-1D52-4476-9B49-B4C11F919B9B}" destId="{2CFB7A73-0990-4EED-871B-332164D0A164}" srcOrd="0" destOrd="0" presId="urn:microsoft.com/office/officeart/2005/8/layout/matrix3"/>
    <dgm:cxn modelId="{64F21136-0E7B-4208-B758-343E88FB5EA8}" srcId="{2119DE66-D582-4F29-A582-A92D25E1E4F1}" destId="{AD354937-BD77-4D1E-876F-FE37C0F917F5}" srcOrd="3" destOrd="0" parTransId="{AB706795-1EA8-4079-B144-041EEE79004B}" sibTransId="{0A8229D4-3B26-418C-81D5-EBDBBA469705}"/>
    <dgm:cxn modelId="{65027F42-EE29-4888-B33F-7DC9230ECF62}" srcId="{2119DE66-D582-4F29-A582-A92D25E1E4F1}" destId="{A7F60CC8-1D52-4476-9B49-B4C11F919B9B}" srcOrd="2" destOrd="0" parTransId="{0BDBCEB1-2BF8-451E-AA74-5C77D1D451CC}" sibTransId="{B0DB304B-17E3-4CE8-8B2D-D65823C623CD}"/>
    <dgm:cxn modelId="{4799FD6D-E8BA-442E-8393-D1B2B00398AD}" type="presOf" srcId="{2119DE66-D582-4F29-A582-A92D25E1E4F1}" destId="{D92B8325-2DC4-4573-957F-E02E54FD41FC}" srcOrd="0" destOrd="0" presId="urn:microsoft.com/office/officeart/2005/8/layout/matrix3"/>
    <dgm:cxn modelId="{72488DA5-D034-4F76-909D-C513E838ABD7}" srcId="{2119DE66-D582-4F29-A582-A92D25E1E4F1}" destId="{18D22CC0-6134-4091-9DB6-25D2118456EE}" srcOrd="1" destOrd="0" parTransId="{3F7AFF1B-E427-489C-8611-8BDF2550ADAF}" sibTransId="{F48764A5-45B2-4D90-8938-E13A1C3D2F93}"/>
    <dgm:cxn modelId="{2D3E57B6-0CA5-49FA-8198-A8C7CD01FBD3}" type="presOf" srcId="{18D22CC0-6134-4091-9DB6-25D2118456EE}" destId="{24970787-E5DE-4A9D-9E91-7D34F752C531}" srcOrd="0" destOrd="0" presId="urn:microsoft.com/office/officeart/2005/8/layout/matrix3"/>
    <dgm:cxn modelId="{63EA01C0-F6A1-40AA-8FC6-A5E41B539EEB}" type="presOf" srcId="{9A4E373A-13C7-41BD-B538-C423EA7F43C9}" destId="{4926B9F1-F569-4DFB-925D-D3066B32534B}" srcOrd="0" destOrd="0" presId="urn:microsoft.com/office/officeart/2005/8/layout/matrix3"/>
    <dgm:cxn modelId="{E903A747-EB53-4DBD-AC3D-616CEFC4F2DB}" type="presParOf" srcId="{D92B8325-2DC4-4573-957F-E02E54FD41FC}" destId="{3169BD5D-1D57-4900-AD32-8261556037EB}" srcOrd="0" destOrd="0" presId="urn:microsoft.com/office/officeart/2005/8/layout/matrix3"/>
    <dgm:cxn modelId="{9E9E2FDD-6C39-4B7D-825B-D04D69C01095}" type="presParOf" srcId="{D92B8325-2DC4-4573-957F-E02E54FD41FC}" destId="{4926B9F1-F569-4DFB-925D-D3066B32534B}" srcOrd="1" destOrd="0" presId="urn:microsoft.com/office/officeart/2005/8/layout/matrix3"/>
    <dgm:cxn modelId="{8FA83E78-9AE1-463A-8391-0B0996C59DC3}" type="presParOf" srcId="{D92B8325-2DC4-4573-957F-E02E54FD41FC}" destId="{24970787-E5DE-4A9D-9E91-7D34F752C531}" srcOrd="2" destOrd="0" presId="urn:microsoft.com/office/officeart/2005/8/layout/matrix3"/>
    <dgm:cxn modelId="{34EFF069-F7E2-4969-99C1-51FF21EDBF33}" type="presParOf" srcId="{D92B8325-2DC4-4573-957F-E02E54FD41FC}" destId="{2CFB7A73-0990-4EED-871B-332164D0A164}" srcOrd="3" destOrd="0" presId="urn:microsoft.com/office/officeart/2005/8/layout/matrix3"/>
    <dgm:cxn modelId="{DBFD569B-E7DF-4CF1-912A-A72E9BE9BA11}" type="presParOf" srcId="{D92B8325-2DC4-4573-957F-E02E54FD41FC}" destId="{92A2D55C-A569-4E88-89AC-749FAC3F827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75B41E8-14B7-4910-B1FC-4964BF0CC5F7}"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47403A7A-0FB6-4C87-A0CB-896E1A0ECE77}">
      <dgm:prSet/>
      <dgm:spPr/>
      <dgm:t>
        <a:bodyPr/>
        <a:lstStyle/>
        <a:p>
          <a:r>
            <a:rPr lang="en-US"/>
            <a:t>Promote</a:t>
          </a:r>
        </a:p>
      </dgm:t>
    </dgm:pt>
    <dgm:pt modelId="{2E3B4676-7C82-4FD0-A32F-03FB490939E4}" type="parTrans" cxnId="{0DB689D4-31EF-4497-973F-09503BF9018F}">
      <dgm:prSet/>
      <dgm:spPr/>
      <dgm:t>
        <a:bodyPr/>
        <a:lstStyle/>
        <a:p>
          <a:endParaRPr lang="en-US"/>
        </a:p>
      </dgm:t>
    </dgm:pt>
    <dgm:pt modelId="{23C672EC-186B-4938-8E5B-0A2B36E53069}" type="sibTrans" cxnId="{0DB689D4-31EF-4497-973F-09503BF9018F}">
      <dgm:prSet/>
      <dgm:spPr/>
      <dgm:t>
        <a:bodyPr/>
        <a:lstStyle/>
        <a:p>
          <a:endParaRPr lang="en-US"/>
        </a:p>
      </dgm:t>
    </dgm:pt>
    <dgm:pt modelId="{7D208452-1884-460A-978D-98F4807A8A95}">
      <dgm:prSet/>
      <dgm:spPr/>
      <dgm:t>
        <a:bodyPr/>
        <a:lstStyle/>
        <a:p>
          <a:r>
            <a:rPr lang="en-US"/>
            <a:t>Promote merit-based development and advancement.</a:t>
          </a:r>
        </a:p>
      </dgm:t>
    </dgm:pt>
    <dgm:pt modelId="{374C7CEC-09F9-4F70-938C-5C3B09A69F1C}" type="parTrans" cxnId="{A89E3CC8-D5E3-41FD-A04C-CA38C3900813}">
      <dgm:prSet/>
      <dgm:spPr/>
      <dgm:t>
        <a:bodyPr/>
        <a:lstStyle/>
        <a:p>
          <a:endParaRPr lang="en-US"/>
        </a:p>
      </dgm:t>
    </dgm:pt>
    <dgm:pt modelId="{86F3CCAE-2E66-4033-8C80-D9DE5AD7310D}" type="sibTrans" cxnId="{A89E3CC8-D5E3-41FD-A04C-CA38C3900813}">
      <dgm:prSet/>
      <dgm:spPr/>
      <dgm:t>
        <a:bodyPr/>
        <a:lstStyle/>
        <a:p>
          <a:endParaRPr lang="en-US"/>
        </a:p>
      </dgm:t>
    </dgm:pt>
    <dgm:pt modelId="{311D2E8C-8B24-438B-A6DE-00A628BA57D7}">
      <dgm:prSet/>
      <dgm:spPr/>
      <dgm:t>
        <a:bodyPr/>
        <a:lstStyle/>
        <a:p>
          <a:r>
            <a:rPr lang="en-US"/>
            <a:t>Create</a:t>
          </a:r>
        </a:p>
      </dgm:t>
    </dgm:pt>
    <dgm:pt modelId="{BC703296-02A3-4F9E-9199-B7F2BE02E864}" type="parTrans" cxnId="{3B5BC7A1-055F-4557-ABEB-AD7BDDE392AE}">
      <dgm:prSet/>
      <dgm:spPr/>
      <dgm:t>
        <a:bodyPr/>
        <a:lstStyle/>
        <a:p>
          <a:endParaRPr lang="en-US"/>
        </a:p>
      </dgm:t>
    </dgm:pt>
    <dgm:pt modelId="{255685C4-1927-44CE-A559-D17F46E5453F}" type="sibTrans" cxnId="{3B5BC7A1-055F-4557-ABEB-AD7BDDE392AE}">
      <dgm:prSet/>
      <dgm:spPr/>
      <dgm:t>
        <a:bodyPr/>
        <a:lstStyle/>
        <a:p>
          <a:endParaRPr lang="en-US"/>
        </a:p>
      </dgm:t>
    </dgm:pt>
    <dgm:pt modelId="{597AE49D-09B2-4142-AB9E-17656AE46B3B}">
      <dgm:prSet/>
      <dgm:spPr/>
      <dgm:t>
        <a:bodyPr/>
        <a:lstStyle/>
        <a:p>
          <a:r>
            <a:rPr lang="en-US"/>
            <a:t>Create an inclusive culture.</a:t>
          </a:r>
        </a:p>
      </dgm:t>
    </dgm:pt>
    <dgm:pt modelId="{6DE9C086-DBB2-413B-AE92-0C30C589B245}" type="parTrans" cxnId="{2A848453-C8F8-4E90-A2BC-A16336C30EEA}">
      <dgm:prSet/>
      <dgm:spPr/>
      <dgm:t>
        <a:bodyPr/>
        <a:lstStyle/>
        <a:p>
          <a:endParaRPr lang="en-US"/>
        </a:p>
      </dgm:t>
    </dgm:pt>
    <dgm:pt modelId="{D94B27EF-E9B9-4976-84A9-53B233A97F67}" type="sibTrans" cxnId="{2A848453-C8F8-4E90-A2BC-A16336C30EEA}">
      <dgm:prSet/>
      <dgm:spPr/>
      <dgm:t>
        <a:bodyPr/>
        <a:lstStyle/>
        <a:p>
          <a:endParaRPr lang="en-US"/>
        </a:p>
      </dgm:t>
    </dgm:pt>
    <dgm:pt modelId="{5851AC73-9309-4C7B-B76A-2F5440D98838}">
      <dgm:prSet/>
      <dgm:spPr/>
      <dgm:t>
        <a:bodyPr/>
        <a:lstStyle/>
        <a:p>
          <a:r>
            <a:rPr lang="en-US"/>
            <a:t>Recruit</a:t>
          </a:r>
        </a:p>
      </dgm:t>
    </dgm:pt>
    <dgm:pt modelId="{9CED1991-2ECD-4D7A-8819-CAF65E66E0B0}" type="parTrans" cxnId="{4E039322-BCA4-43A5-9358-43B2B9881B17}">
      <dgm:prSet/>
      <dgm:spPr/>
      <dgm:t>
        <a:bodyPr/>
        <a:lstStyle/>
        <a:p>
          <a:endParaRPr lang="en-US"/>
        </a:p>
      </dgm:t>
    </dgm:pt>
    <dgm:pt modelId="{CA50AE4D-32FD-48B7-9EE1-2DEDAB2B1698}" type="sibTrans" cxnId="{4E039322-BCA4-43A5-9358-43B2B9881B17}">
      <dgm:prSet/>
      <dgm:spPr/>
      <dgm:t>
        <a:bodyPr/>
        <a:lstStyle/>
        <a:p>
          <a:endParaRPr lang="en-US"/>
        </a:p>
      </dgm:t>
    </dgm:pt>
    <dgm:pt modelId="{F06D8582-4FE6-4261-9B07-95A7A500E9BF}">
      <dgm:prSet/>
      <dgm:spPr/>
      <dgm:t>
        <a:bodyPr/>
        <a:lstStyle/>
        <a:p>
          <a:r>
            <a:rPr lang="en-US"/>
            <a:t>Recruit managers with relevant interpersonal skills.</a:t>
          </a:r>
        </a:p>
      </dgm:t>
    </dgm:pt>
    <dgm:pt modelId="{D847C5C0-91E3-4304-AA92-0D226A33B5E9}" type="parTrans" cxnId="{E6669DFC-9665-477E-BFAD-08D30D207EE3}">
      <dgm:prSet/>
      <dgm:spPr/>
      <dgm:t>
        <a:bodyPr/>
        <a:lstStyle/>
        <a:p>
          <a:endParaRPr lang="en-US"/>
        </a:p>
      </dgm:t>
    </dgm:pt>
    <dgm:pt modelId="{CDFBA6F6-874A-4315-B710-B0728EF45C27}" type="sibTrans" cxnId="{E6669DFC-9665-477E-BFAD-08D30D207EE3}">
      <dgm:prSet/>
      <dgm:spPr/>
      <dgm:t>
        <a:bodyPr/>
        <a:lstStyle/>
        <a:p>
          <a:endParaRPr lang="en-US"/>
        </a:p>
      </dgm:t>
    </dgm:pt>
    <dgm:pt modelId="{E09B6B4B-6CF1-4536-838C-8C8C1E84EA59}">
      <dgm:prSet/>
      <dgm:spPr/>
      <dgm:t>
        <a:bodyPr/>
        <a:lstStyle/>
        <a:p>
          <a:r>
            <a:rPr lang="en-US"/>
            <a:t>Address</a:t>
          </a:r>
        </a:p>
      </dgm:t>
    </dgm:pt>
    <dgm:pt modelId="{9C501618-7CCC-4EC1-8BF4-C082986F7DB8}" type="parTrans" cxnId="{9E0961D6-505D-401F-9CDE-AB89B7FC9C64}">
      <dgm:prSet/>
      <dgm:spPr/>
      <dgm:t>
        <a:bodyPr/>
        <a:lstStyle/>
        <a:p>
          <a:endParaRPr lang="en-US"/>
        </a:p>
      </dgm:t>
    </dgm:pt>
    <dgm:pt modelId="{6DEC8542-A8D7-48FA-BBBC-E302E6D3AEEE}" type="sibTrans" cxnId="{9E0961D6-505D-401F-9CDE-AB89B7FC9C64}">
      <dgm:prSet/>
      <dgm:spPr/>
      <dgm:t>
        <a:bodyPr/>
        <a:lstStyle/>
        <a:p>
          <a:endParaRPr lang="en-US"/>
        </a:p>
      </dgm:t>
    </dgm:pt>
    <dgm:pt modelId="{1EB7B115-8828-4216-ACC8-DD8C019A05CE}">
      <dgm:prSet/>
      <dgm:spPr/>
      <dgm:t>
        <a:bodyPr/>
        <a:lstStyle/>
        <a:p>
          <a:r>
            <a:rPr lang="en-US"/>
            <a:t>Address conflicts proactively.</a:t>
          </a:r>
        </a:p>
      </dgm:t>
    </dgm:pt>
    <dgm:pt modelId="{D7987491-FC09-4D93-9D4B-18E51A7796B3}" type="parTrans" cxnId="{E2AF6725-CE01-45ED-B33A-4F8F688FE616}">
      <dgm:prSet/>
      <dgm:spPr/>
      <dgm:t>
        <a:bodyPr/>
        <a:lstStyle/>
        <a:p>
          <a:endParaRPr lang="en-US"/>
        </a:p>
      </dgm:t>
    </dgm:pt>
    <dgm:pt modelId="{958F8D8F-9E61-4C64-8294-1747FCFBA5B9}" type="sibTrans" cxnId="{E2AF6725-CE01-45ED-B33A-4F8F688FE616}">
      <dgm:prSet/>
      <dgm:spPr/>
      <dgm:t>
        <a:bodyPr/>
        <a:lstStyle/>
        <a:p>
          <a:endParaRPr lang="en-US"/>
        </a:p>
      </dgm:t>
    </dgm:pt>
    <dgm:pt modelId="{64E8EFAB-A16A-4648-A5B4-F8F4368F8BB1}">
      <dgm:prSet/>
      <dgm:spPr/>
      <dgm:t>
        <a:bodyPr/>
        <a:lstStyle/>
        <a:p>
          <a:r>
            <a:rPr lang="en-US"/>
            <a:t>Adapt</a:t>
          </a:r>
        </a:p>
      </dgm:t>
    </dgm:pt>
    <dgm:pt modelId="{1ADEF038-C54A-4476-91C9-D35E8E02D97B}" type="parTrans" cxnId="{B1DA6507-2B86-4E81-953B-90DD43330A20}">
      <dgm:prSet/>
      <dgm:spPr/>
      <dgm:t>
        <a:bodyPr/>
        <a:lstStyle/>
        <a:p>
          <a:endParaRPr lang="en-US"/>
        </a:p>
      </dgm:t>
    </dgm:pt>
    <dgm:pt modelId="{E4A1552E-AC17-4168-BAEE-60A13DA0DF70}" type="sibTrans" cxnId="{B1DA6507-2B86-4E81-953B-90DD43330A20}">
      <dgm:prSet/>
      <dgm:spPr/>
      <dgm:t>
        <a:bodyPr/>
        <a:lstStyle/>
        <a:p>
          <a:endParaRPr lang="en-US"/>
        </a:p>
      </dgm:t>
    </dgm:pt>
    <dgm:pt modelId="{76DE2893-6507-4E47-9EE1-3852E060E1C6}">
      <dgm:prSet/>
      <dgm:spPr/>
      <dgm:t>
        <a:bodyPr/>
        <a:lstStyle/>
        <a:p>
          <a:r>
            <a:rPr lang="en-US"/>
            <a:t>Adapt performance appraisals to account for generational differences. </a:t>
          </a:r>
        </a:p>
      </dgm:t>
    </dgm:pt>
    <dgm:pt modelId="{6ECFA782-18A8-4497-B584-4D328568AD0C}" type="parTrans" cxnId="{9B37BB07-445A-4D16-9DFA-090D8F40F841}">
      <dgm:prSet/>
      <dgm:spPr/>
      <dgm:t>
        <a:bodyPr/>
        <a:lstStyle/>
        <a:p>
          <a:endParaRPr lang="en-US"/>
        </a:p>
      </dgm:t>
    </dgm:pt>
    <dgm:pt modelId="{E7C8C6E8-D132-4422-9C8A-B67B7D9A162B}" type="sibTrans" cxnId="{9B37BB07-445A-4D16-9DFA-090D8F40F841}">
      <dgm:prSet/>
      <dgm:spPr/>
      <dgm:t>
        <a:bodyPr/>
        <a:lstStyle/>
        <a:p>
          <a:endParaRPr lang="en-US"/>
        </a:p>
      </dgm:t>
    </dgm:pt>
    <dgm:pt modelId="{C58DB442-C4FE-429F-88B8-DBA9E5595093}" type="pres">
      <dgm:prSet presAssocID="{375B41E8-14B7-4910-B1FC-4964BF0CC5F7}" presName="Name0" presStyleCnt="0">
        <dgm:presLayoutVars>
          <dgm:dir/>
          <dgm:animLvl val="lvl"/>
          <dgm:resizeHandles val="exact"/>
        </dgm:presLayoutVars>
      </dgm:prSet>
      <dgm:spPr/>
    </dgm:pt>
    <dgm:pt modelId="{9A1AF8F2-22DB-4E99-9B93-03F106312580}" type="pres">
      <dgm:prSet presAssocID="{47403A7A-0FB6-4C87-A0CB-896E1A0ECE77}" presName="linNode" presStyleCnt="0"/>
      <dgm:spPr/>
    </dgm:pt>
    <dgm:pt modelId="{7D222776-E232-4218-8745-998B683BB530}" type="pres">
      <dgm:prSet presAssocID="{47403A7A-0FB6-4C87-A0CB-896E1A0ECE77}" presName="parentText" presStyleLbl="solidFgAcc1" presStyleIdx="0" presStyleCnt="5">
        <dgm:presLayoutVars>
          <dgm:chMax val="1"/>
          <dgm:bulletEnabled/>
        </dgm:presLayoutVars>
      </dgm:prSet>
      <dgm:spPr/>
    </dgm:pt>
    <dgm:pt modelId="{B105EBF3-CFCC-41BF-88B3-D6841BD94529}" type="pres">
      <dgm:prSet presAssocID="{47403A7A-0FB6-4C87-A0CB-896E1A0ECE77}" presName="descendantText" presStyleLbl="alignNode1" presStyleIdx="0" presStyleCnt="5">
        <dgm:presLayoutVars>
          <dgm:bulletEnabled/>
        </dgm:presLayoutVars>
      </dgm:prSet>
      <dgm:spPr/>
    </dgm:pt>
    <dgm:pt modelId="{23AE3B37-B06B-4101-B14A-0C103245ABC9}" type="pres">
      <dgm:prSet presAssocID="{23C672EC-186B-4938-8E5B-0A2B36E53069}" presName="sp" presStyleCnt="0"/>
      <dgm:spPr/>
    </dgm:pt>
    <dgm:pt modelId="{30D19608-C1BA-4DB2-B7AD-F9F7AAAB9ECE}" type="pres">
      <dgm:prSet presAssocID="{311D2E8C-8B24-438B-A6DE-00A628BA57D7}" presName="linNode" presStyleCnt="0"/>
      <dgm:spPr/>
    </dgm:pt>
    <dgm:pt modelId="{B0B7415B-42BF-49D6-9F18-7FEC05761979}" type="pres">
      <dgm:prSet presAssocID="{311D2E8C-8B24-438B-A6DE-00A628BA57D7}" presName="parentText" presStyleLbl="solidFgAcc1" presStyleIdx="1" presStyleCnt="5">
        <dgm:presLayoutVars>
          <dgm:chMax val="1"/>
          <dgm:bulletEnabled/>
        </dgm:presLayoutVars>
      </dgm:prSet>
      <dgm:spPr/>
    </dgm:pt>
    <dgm:pt modelId="{DB67C741-1828-46CF-AAFC-8F2138230B6C}" type="pres">
      <dgm:prSet presAssocID="{311D2E8C-8B24-438B-A6DE-00A628BA57D7}" presName="descendantText" presStyleLbl="alignNode1" presStyleIdx="1" presStyleCnt="5">
        <dgm:presLayoutVars>
          <dgm:bulletEnabled/>
        </dgm:presLayoutVars>
      </dgm:prSet>
      <dgm:spPr/>
    </dgm:pt>
    <dgm:pt modelId="{AAD69274-677A-46B4-BD36-08B0110479A9}" type="pres">
      <dgm:prSet presAssocID="{255685C4-1927-44CE-A559-D17F46E5453F}" presName="sp" presStyleCnt="0"/>
      <dgm:spPr/>
    </dgm:pt>
    <dgm:pt modelId="{097B6946-AFC3-471E-8C62-32CE1F200A96}" type="pres">
      <dgm:prSet presAssocID="{5851AC73-9309-4C7B-B76A-2F5440D98838}" presName="linNode" presStyleCnt="0"/>
      <dgm:spPr/>
    </dgm:pt>
    <dgm:pt modelId="{B10DB3C3-F699-49B4-9582-F2E000E6B47C}" type="pres">
      <dgm:prSet presAssocID="{5851AC73-9309-4C7B-B76A-2F5440D98838}" presName="parentText" presStyleLbl="solidFgAcc1" presStyleIdx="2" presStyleCnt="5">
        <dgm:presLayoutVars>
          <dgm:chMax val="1"/>
          <dgm:bulletEnabled/>
        </dgm:presLayoutVars>
      </dgm:prSet>
      <dgm:spPr/>
    </dgm:pt>
    <dgm:pt modelId="{840076A5-E14B-4D38-A906-F937ED94600B}" type="pres">
      <dgm:prSet presAssocID="{5851AC73-9309-4C7B-B76A-2F5440D98838}" presName="descendantText" presStyleLbl="alignNode1" presStyleIdx="2" presStyleCnt="5">
        <dgm:presLayoutVars>
          <dgm:bulletEnabled/>
        </dgm:presLayoutVars>
      </dgm:prSet>
      <dgm:spPr/>
    </dgm:pt>
    <dgm:pt modelId="{31DFBE84-481C-4974-8065-C079EA3595F1}" type="pres">
      <dgm:prSet presAssocID="{CA50AE4D-32FD-48B7-9EE1-2DEDAB2B1698}" presName="sp" presStyleCnt="0"/>
      <dgm:spPr/>
    </dgm:pt>
    <dgm:pt modelId="{56771158-548C-4570-9657-985AE0870742}" type="pres">
      <dgm:prSet presAssocID="{E09B6B4B-6CF1-4536-838C-8C8C1E84EA59}" presName="linNode" presStyleCnt="0"/>
      <dgm:spPr/>
    </dgm:pt>
    <dgm:pt modelId="{4415B161-BBD5-407F-8377-2464F2858313}" type="pres">
      <dgm:prSet presAssocID="{E09B6B4B-6CF1-4536-838C-8C8C1E84EA59}" presName="parentText" presStyleLbl="solidFgAcc1" presStyleIdx="3" presStyleCnt="5">
        <dgm:presLayoutVars>
          <dgm:chMax val="1"/>
          <dgm:bulletEnabled/>
        </dgm:presLayoutVars>
      </dgm:prSet>
      <dgm:spPr/>
    </dgm:pt>
    <dgm:pt modelId="{32BBF615-83A3-423C-BB60-8C62EF927D8B}" type="pres">
      <dgm:prSet presAssocID="{E09B6B4B-6CF1-4536-838C-8C8C1E84EA59}" presName="descendantText" presStyleLbl="alignNode1" presStyleIdx="3" presStyleCnt="5">
        <dgm:presLayoutVars>
          <dgm:bulletEnabled/>
        </dgm:presLayoutVars>
      </dgm:prSet>
      <dgm:spPr/>
    </dgm:pt>
    <dgm:pt modelId="{BB7F361A-249C-4596-A679-0589CBB87F3A}" type="pres">
      <dgm:prSet presAssocID="{6DEC8542-A8D7-48FA-BBBC-E302E6D3AEEE}" presName="sp" presStyleCnt="0"/>
      <dgm:spPr/>
    </dgm:pt>
    <dgm:pt modelId="{FF5AB51E-771D-425B-8958-C31FDACC5D2C}" type="pres">
      <dgm:prSet presAssocID="{64E8EFAB-A16A-4648-A5B4-F8F4368F8BB1}" presName="linNode" presStyleCnt="0"/>
      <dgm:spPr/>
    </dgm:pt>
    <dgm:pt modelId="{5C7FC6BD-E521-4227-8A85-07DC5FE57853}" type="pres">
      <dgm:prSet presAssocID="{64E8EFAB-A16A-4648-A5B4-F8F4368F8BB1}" presName="parentText" presStyleLbl="solidFgAcc1" presStyleIdx="4" presStyleCnt="5">
        <dgm:presLayoutVars>
          <dgm:chMax val="1"/>
          <dgm:bulletEnabled/>
        </dgm:presLayoutVars>
      </dgm:prSet>
      <dgm:spPr/>
    </dgm:pt>
    <dgm:pt modelId="{096B773D-B05D-4797-ADB4-0E9315BB711A}" type="pres">
      <dgm:prSet presAssocID="{64E8EFAB-A16A-4648-A5B4-F8F4368F8BB1}" presName="descendantText" presStyleLbl="alignNode1" presStyleIdx="4" presStyleCnt="5">
        <dgm:presLayoutVars>
          <dgm:bulletEnabled/>
        </dgm:presLayoutVars>
      </dgm:prSet>
      <dgm:spPr/>
    </dgm:pt>
  </dgm:ptLst>
  <dgm:cxnLst>
    <dgm:cxn modelId="{2F075C04-D56D-4F85-943F-1BE3F6615788}" type="presOf" srcId="{64E8EFAB-A16A-4648-A5B4-F8F4368F8BB1}" destId="{5C7FC6BD-E521-4227-8A85-07DC5FE57853}" srcOrd="0" destOrd="0" presId="urn:microsoft.com/office/officeart/2016/7/layout/VerticalHollowActionList"/>
    <dgm:cxn modelId="{B1DA6507-2B86-4E81-953B-90DD43330A20}" srcId="{375B41E8-14B7-4910-B1FC-4964BF0CC5F7}" destId="{64E8EFAB-A16A-4648-A5B4-F8F4368F8BB1}" srcOrd="4" destOrd="0" parTransId="{1ADEF038-C54A-4476-91C9-D35E8E02D97B}" sibTransId="{E4A1552E-AC17-4168-BAEE-60A13DA0DF70}"/>
    <dgm:cxn modelId="{9B37BB07-445A-4D16-9DFA-090D8F40F841}" srcId="{64E8EFAB-A16A-4648-A5B4-F8F4368F8BB1}" destId="{76DE2893-6507-4E47-9EE1-3852E060E1C6}" srcOrd="0" destOrd="0" parTransId="{6ECFA782-18A8-4497-B584-4D328568AD0C}" sibTransId="{E7C8C6E8-D132-4422-9C8A-B67B7D9A162B}"/>
    <dgm:cxn modelId="{A9F92517-5000-49C9-B572-A977AAA25ECF}" type="presOf" srcId="{311D2E8C-8B24-438B-A6DE-00A628BA57D7}" destId="{B0B7415B-42BF-49D6-9F18-7FEC05761979}" srcOrd="0" destOrd="0" presId="urn:microsoft.com/office/officeart/2016/7/layout/VerticalHollowActionList"/>
    <dgm:cxn modelId="{4E039322-BCA4-43A5-9358-43B2B9881B17}" srcId="{375B41E8-14B7-4910-B1FC-4964BF0CC5F7}" destId="{5851AC73-9309-4C7B-B76A-2F5440D98838}" srcOrd="2" destOrd="0" parTransId="{9CED1991-2ECD-4D7A-8819-CAF65E66E0B0}" sibTransId="{CA50AE4D-32FD-48B7-9EE1-2DEDAB2B1698}"/>
    <dgm:cxn modelId="{E2AF6725-CE01-45ED-B33A-4F8F688FE616}" srcId="{E09B6B4B-6CF1-4536-838C-8C8C1E84EA59}" destId="{1EB7B115-8828-4216-ACC8-DD8C019A05CE}" srcOrd="0" destOrd="0" parTransId="{D7987491-FC09-4D93-9D4B-18E51A7796B3}" sibTransId="{958F8D8F-9E61-4C64-8294-1747FCFBA5B9}"/>
    <dgm:cxn modelId="{49781C28-1A91-47F6-9CB2-36970EFDC410}" type="presOf" srcId="{7D208452-1884-460A-978D-98F4807A8A95}" destId="{B105EBF3-CFCC-41BF-88B3-D6841BD94529}" srcOrd="0" destOrd="0" presId="urn:microsoft.com/office/officeart/2016/7/layout/VerticalHollowActionList"/>
    <dgm:cxn modelId="{B9BD592F-A93B-4C8C-9D29-BBAE2BC5E309}" type="presOf" srcId="{47403A7A-0FB6-4C87-A0CB-896E1A0ECE77}" destId="{7D222776-E232-4218-8745-998B683BB530}" srcOrd="0" destOrd="0" presId="urn:microsoft.com/office/officeart/2016/7/layout/VerticalHollowActionList"/>
    <dgm:cxn modelId="{002B6B32-C2DF-4213-836E-0F00E410FDED}" type="presOf" srcId="{E09B6B4B-6CF1-4536-838C-8C8C1E84EA59}" destId="{4415B161-BBD5-407F-8377-2464F2858313}" srcOrd="0" destOrd="0" presId="urn:microsoft.com/office/officeart/2016/7/layout/VerticalHollowActionList"/>
    <dgm:cxn modelId="{092EC366-C5D6-4C78-BCE5-97E18A9E9619}" type="presOf" srcId="{5851AC73-9309-4C7B-B76A-2F5440D98838}" destId="{B10DB3C3-F699-49B4-9582-F2E000E6B47C}" srcOrd="0" destOrd="0" presId="urn:microsoft.com/office/officeart/2016/7/layout/VerticalHollowActionList"/>
    <dgm:cxn modelId="{2A848453-C8F8-4E90-A2BC-A16336C30EEA}" srcId="{311D2E8C-8B24-438B-A6DE-00A628BA57D7}" destId="{597AE49D-09B2-4142-AB9E-17656AE46B3B}" srcOrd="0" destOrd="0" parTransId="{6DE9C086-DBB2-413B-AE92-0C30C589B245}" sibTransId="{D94B27EF-E9B9-4976-84A9-53B233A97F67}"/>
    <dgm:cxn modelId="{6B79F558-D2B2-4F73-A35E-1B5AFEF21E5F}" type="presOf" srcId="{597AE49D-09B2-4142-AB9E-17656AE46B3B}" destId="{DB67C741-1828-46CF-AAFC-8F2138230B6C}" srcOrd="0" destOrd="0" presId="urn:microsoft.com/office/officeart/2016/7/layout/VerticalHollowActionList"/>
    <dgm:cxn modelId="{3B5BC7A1-055F-4557-ABEB-AD7BDDE392AE}" srcId="{375B41E8-14B7-4910-B1FC-4964BF0CC5F7}" destId="{311D2E8C-8B24-438B-A6DE-00A628BA57D7}" srcOrd="1" destOrd="0" parTransId="{BC703296-02A3-4F9E-9199-B7F2BE02E864}" sibTransId="{255685C4-1927-44CE-A559-D17F46E5453F}"/>
    <dgm:cxn modelId="{24F55DB1-E700-4265-8955-FB16BC0AEE91}" type="presOf" srcId="{1EB7B115-8828-4216-ACC8-DD8C019A05CE}" destId="{32BBF615-83A3-423C-BB60-8C62EF927D8B}" srcOrd="0" destOrd="0" presId="urn:microsoft.com/office/officeart/2016/7/layout/VerticalHollowActionList"/>
    <dgm:cxn modelId="{A89E3CC8-D5E3-41FD-A04C-CA38C3900813}" srcId="{47403A7A-0FB6-4C87-A0CB-896E1A0ECE77}" destId="{7D208452-1884-460A-978D-98F4807A8A95}" srcOrd="0" destOrd="0" parTransId="{374C7CEC-09F9-4F70-938C-5C3B09A69F1C}" sibTransId="{86F3CCAE-2E66-4033-8C80-D9DE5AD7310D}"/>
    <dgm:cxn modelId="{374C1CCD-D32E-4089-A02C-8362890FE8DB}" type="presOf" srcId="{F06D8582-4FE6-4261-9B07-95A7A500E9BF}" destId="{840076A5-E14B-4D38-A906-F937ED94600B}" srcOrd="0" destOrd="0" presId="urn:microsoft.com/office/officeart/2016/7/layout/VerticalHollowActionList"/>
    <dgm:cxn modelId="{0DB689D4-31EF-4497-973F-09503BF9018F}" srcId="{375B41E8-14B7-4910-B1FC-4964BF0CC5F7}" destId="{47403A7A-0FB6-4C87-A0CB-896E1A0ECE77}" srcOrd="0" destOrd="0" parTransId="{2E3B4676-7C82-4FD0-A32F-03FB490939E4}" sibTransId="{23C672EC-186B-4938-8E5B-0A2B36E53069}"/>
    <dgm:cxn modelId="{9E0961D6-505D-401F-9CDE-AB89B7FC9C64}" srcId="{375B41E8-14B7-4910-B1FC-4964BF0CC5F7}" destId="{E09B6B4B-6CF1-4536-838C-8C8C1E84EA59}" srcOrd="3" destOrd="0" parTransId="{9C501618-7CCC-4EC1-8BF4-C082986F7DB8}" sibTransId="{6DEC8542-A8D7-48FA-BBBC-E302E6D3AEEE}"/>
    <dgm:cxn modelId="{2CF55FD7-A675-4DA0-A43D-60074F06B44A}" type="presOf" srcId="{375B41E8-14B7-4910-B1FC-4964BF0CC5F7}" destId="{C58DB442-C4FE-429F-88B8-DBA9E5595093}" srcOrd="0" destOrd="0" presId="urn:microsoft.com/office/officeart/2016/7/layout/VerticalHollowActionList"/>
    <dgm:cxn modelId="{37CE65ED-1538-420D-BC05-D4AC31A2EBBA}" type="presOf" srcId="{76DE2893-6507-4E47-9EE1-3852E060E1C6}" destId="{096B773D-B05D-4797-ADB4-0E9315BB711A}" srcOrd="0" destOrd="0" presId="urn:microsoft.com/office/officeart/2016/7/layout/VerticalHollowActionList"/>
    <dgm:cxn modelId="{E6669DFC-9665-477E-BFAD-08D30D207EE3}" srcId="{5851AC73-9309-4C7B-B76A-2F5440D98838}" destId="{F06D8582-4FE6-4261-9B07-95A7A500E9BF}" srcOrd="0" destOrd="0" parTransId="{D847C5C0-91E3-4304-AA92-0D226A33B5E9}" sibTransId="{CDFBA6F6-874A-4315-B710-B0728EF45C27}"/>
    <dgm:cxn modelId="{377F3ABF-F010-4C27-ACE9-8870164B36AA}" type="presParOf" srcId="{C58DB442-C4FE-429F-88B8-DBA9E5595093}" destId="{9A1AF8F2-22DB-4E99-9B93-03F106312580}" srcOrd="0" destOrd="0" presId="urn:microsoft.com/office/officeart/2016/7/layout/VerticalHollowActionList"/>
    <dgm:cxn modelId="{F706848E-2742-479E-A1AC-9824B9A932AA}" type="presParOf" srcId="{9A1AF8F2-22DB-4E99-9B93-03F106312580}" destId="{7D222776-E232-4218-8745-998B683BB530}" srcOrd="0" destOrd="0" presId="urn:microsoft.com/office/officeart/2016/7/layout/VerticalHollowActionList"/>
    <dgm:cxn modelId="{166925AE-3046-474E-9EF1-B9B0A15A1CD4}" type="presParOf" srcId="{9A1AF8F2-22DB-4E99-9B93-03F106312580}" destId="{B105EBF3-CFCC-41BF-88B3-D6841BD94529}" srcOrd="1" destOrd="0" presId="urn:microsoft.com/office/officeart/2016/7/layout/VerticalHollowActionList"/>
    <dgm:cxn modelId="{2B4DBAA2-4453-4ABF-999A-F43333E5A30D}" type="presParOf" srcId="{C58DB442-C4FE-429F-88B8-DBA9E5595093}" destId="{23AE3B37-B06B-4101-B14A-0C103245ABC9}" srcOrd="1" destOrd="0" presId="urn:microsoft.com/office/officeart/2016/7/layout/VerticalHollowActionList"/>
    <dgm:cxn modelId="{5FF60423-F205-4D84-8277-975DA9BD2D75}" type="presParOf" srcId="{C58DB442-C4FE-429F-88B8-DBA9E5595093}" destId="{30D19608-C1BA-4DB2-B7AD-F9F7AAAB9ECE}" srcOrd="2" destOrd="0" presId="urn:microsoft.com/office/officeart/2016/7/layout/VerticalHollowActionList"/>
    <dgm:cxn modelId="{35AE5623-14B1-4E35-A5DF-084339DE8D86}" type="presParOf" srcId="{30D19608-C1BA-4DB2-B7AD-F9F7AAAB9ECE}" destId="{B0B7415B-42BF-49D6-9F18-7FEC05761979}" srcOrd="0" destOrd="0" presId="urn:microsoft.com/office/officeart/2016/7/layout/VerticalHollowActionList"/>
    <dgm:cxn modelId="{3C1DAD03-7983-43E0-BEE7-1053CD167074}" type="presParOf" srcId="{30D19608-C1BA-4DB2-B7AD-F9F7AAAB9ECE}" destId="{DB67C741-1828-46CF-AAFC-8F2138230B6C}" srcOrd="1" destOrd="0" presId="urn:microsoft.com/office/officeart/2016/7/layout/VerticalHollowActionList"/>
    <dgm:cxn modelId="{D223E6C5-3EC1-435C-8C79-CBBB01371727}" type="presParOf" srcId="{C58DB442-C4FE-429F-88B8-DBA9E5595093}" destId="{AAD69274-677A-46B4-BD36-08B0110479A9}" srcOrd="3" destOrd="0" presId="urn:microsoft.com/office/officeart/2016/7/layout/VerticalHollowActionList"/>
    <dgm:cxn modelId="{C8595675-8458-4CA2-8059-F9FCD56FFC91}" type="presParOf" srcId="{C58DB442-C4FE-429F-88B8-DBA9E5595093}" destId="{097B6946-AFC3-471E-8C62-32CE1F200A96}" srcOrd="4" destOrd="0" presId="urn:microsoft.com/office/officeart/2016/7/layout/VerticalHollowActionList"/>
    <dgm:cxn modelId="{1D7E937E-42DA-4C31-8BE7-A9B59AC20B17}" type="presParOf" srcId="{097B6946-AFC3-471E-8C62-32CE1F200A96}" destId="{B10DB3C3-F699-49B4-9582-F2E000E6B47C}" srcOrd="0" destOrd="0" presId="urn:microsoft.com/office/officeart/2016/7/layout/VerticalHollowActionList"/>
    <dgm:cxn modelId="{F3ED9BD7-0063-4128-897C-C0ACFDDD4177}" type="presParOf" srcId="{097B6946-AFC3-471E-8C62-32CE1F200A96}" destId="{840076A5-E14B-4D38-A906-F937ED94600B}" srcOrd="1" destOrd="0" presId="urn:microsoft.com/office/officeart/2016/7/layout/VerticalHollowActionList"/>
    <dgm:cxn modelId="{C5624E68-8C59-42B7-82E7-410D3378D3B6}" type="presParOf" srcId="{C58DB442-C4FE-429F-88B8-DBA9E5595093}" destId="{31DFBE84-481C-4974-8065-C079EA3595F1}" srcOrd="5" destOrd="0" presId="urn:microsoft.com/office/officeart/2016/7/layout/VerticalHollowActionList"/>
    <dgm:cxn modelId="{3F422B2C-E85D-49C5-B1EB-805DF95130D5}" type="presParOf" srcId="{C58DB442-C4FE-429F-88B8-DBA9E5595093}" destId="{56771158-548C-4570-9657-985AE0870742}" srcOrd="6" destOrd="0" presId="urn:microsoft.com/office/officeart/2016/7/layout/VerticalHollowActionList"/>
    <dgm:cxn modelId="{59B56068-710C-400D-ADE0-1E54D33BF5DF}" type="presParOf" srcId="{56771158-548C-4570-9657-985AE0870742}" destId="{4415B161-BBD5-407F-8377-2464F2858313}" srcOrd="0" destOrd="0" presId="urn:microsoft.com/office/officeart/2016/7/layout/VerticalHollowActionList"/>
    <dgm:cxn modelId="{C652604E-B1DD-4E40-9DF0-BD5168A653B4}" type="presParOf" srcId="{56771158-548C-4570-9657-985AE0870742}" destId="{32BBF615-83A3-423C-BB60-8C62EF927D8B}" srcOrd="1" destOrd="0" presId="urn:microsoft.com/office/officeart/2016/7/layout/VerticalHollowActionList"/>
    <dgm:cxn modelId="{CE5179A8-9A8F-47E4-9108-7AD5FA73FB16}" type="presParOf" srcId="{C58DB442-C4FE-429F-88B8-DBA9E5595093}" destId="{BB7F361A-249C-4596-A679-0589CBB87F3A}" srcOrd="7" destOrd="0" presId="urn:microsoft.com/office/officeart/2016/7/layout/VerticalHollowActionList"/>
    <dgm:cxn modelId="{86F275D6-C730-4B87-8632-1C5FCC663DB4}" type="presParOf" srcId="{C58DB442-C4FE-429F-88B8-DBA9E5595093}" destId="{FF5AB51E-771D-425B-8958-C31FDACC5D2C}" srcOrd="8" destOrd="0" presId="urn:microsoft.com/office/officeart/2016/7/layout/VerticalHollowActionList"/>
    <dgm:cxn modelId="{BBD79F49-E071-48C6-9A99-E600E235C4E2}" type="presParOf" srcId="{FF5AB51E-771D-425B-8958-C31FDACC5D2C}" destId="{5C7FC6BD-E521-4227-8A85-07DC5FE57853}" srcOrd="0" destOrd="0" presId="urn:microsoft.com/office/officeart/2016/7/layout/VerticalHollowActionList"/>
    <dgm:cxn modelId="{00876CF6-5E81-47CD-B348-F69C98C5E336}" type="presParOf" srcId="{FF5AB51E-771D-425B-8958-C31FDACC5D2C}" destId="{096B773D-B05D-4797-ADB4-0E9315BB711A}"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02803-D934-4EA8-B625-9598988BA32B}">
      <dsp:nvSpPr>
        <dsp:cNvPr id="0" name=""/>
        <dsp:cNvSpPr/>
      </dsp:nvSpPr>
      <dsp:spPr>
        <a:xfrm>
          <a:off x="0" y="417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1E2027-4DAD-41F4-8081-0FB9CF6DE79D}">
      <dsp:nvSpPr>
        <dsp:cNvPr id="0" name=""/>
        <dsp:cNvSpPr/>
      </dsp:nvSpPr>
      <dsp:spPr>
        <a:xfrm>
          <a:off x="268742" y="204061"/>
          <a:ext cx="488622" cy="488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7ABD0-EA77-405A-9FAB-EC2E08BF32A9}">
      <dsp:nvSpPr>
        <dsp:cNvPr id="0" name=""/>
        <dsp:cNvSpPr/>
      </dsp:nvSpPr>
      <dsp:spPr>
        <a:xfrm>
          <a:off x="1026106" y="417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Meaningful work</a:t>
          </a:r>
          <a:endParaRPr lang="en-US" sz="1900" kern="1200"/>
        </a:p>
      </dsp:txBody>
      <dsp:txXfrm>
        <a:off x="1026106" y="4170"/>
        <a:ext cx="5625146" cy="888403"/>
      </dsp:txXfrm>
    </dsp:sp>
    <dsp:sp modelId="{6996C3A2-40C6-4F98-A340-676082518343}">
      <dsp:nvSpPr>
        <dsp:cNvPr id="0" name=""/>
        <dsp:cNvSpPr/>
      </dsp:nvSpPr>
      <dsp:spPr>
        <a:xfrm>
          <a:off x="0" y="1114675"/>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40B30-D7D0-4B52-9EBA-E4A2FAC1D99C}">
      <dsp:nvSpPr>
        <dsp:cNvPr id="0" name=""/>
        <dsp:cNvSpPr/>
      </dsp:nvSpPr>
      <dsp:spPr>
        <a:xfrm>
          <a:off x="268742" y="1314566"/>
          <a:ext cx="488622" cy="488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7B731-5BAC-48D5-825F-423A771CD187}">
      <dsp:nvSpPr>
        <dsp:cNvPr id="0" name=""/>
        <dsp:cNvSpPr/>
      </dsp:nvSpPr>
      <dsp:spPr>
        <a:xfrm>
          <a:off x="1026106" y="1114675"/>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Supportive management</a:t>
          </a:r>
          <a:endParaRPr lang="en-US" sz="1900" kern="1200"/>
        </a:p>
      </dsp:txBody>
      <dsp:txXfrm>
        <a:off x="1026106" y="1114675"/>
        <a:ext cx="5625146" cy="888403"/>
      </dsp:txXfrm>
    </dsp:sp>
    <dsp:sp modelId="{FF373465-E8C5-495B-88B0-7EC81AA78150}">
      <dsp:nvSpPr>
        <dsp:cNvPr id="0" name=""/>
        <dsp:cNvSpPr/>
      </dsp:nvSpPr>
      <dsp:spPr>
        <a:xfrm>
          <a:off x="0" y="222518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D289AA-E786-4B89-8A0F-CC54F2A4B3D2}">
      <dsp:nvSpPr>
        <dsp:cNvPr id="0" name=""/>
        <dsp:cNvSpPr/>
      </dsp:nvSpPr>
      <dsp:spPr>
        <a:xfrm>
          <a:off x="268742" y="2425070"/>
          <a:ext cx="488622" cy="488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28C7E-FD24-4F83-A178-C2BC18650D95}">
      <dsp:nvSpPr>
        <dsp:cNvPr id="0" name=""/>
        <dsp:cNvSpPr/>
      </dsp:nvSpPr>
      <dsp:spPr>
        <a:xfrm>
          <a:off x="1026106" y="222518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Positive working environment</a:t>
          </a:r>
          <a:endParaRPr lang="en-US" sz="1900" kern="1200"/>
        </a:p>
      </dsp:txBody>
      <dsp:txXfrm>
        <a:off x="1026106" y="2225180"/>
        <a:ext cx="5625146" cy="888403"/>
      </dsp:txXfrm>
    </dsp:sp>
    <dsp:sp modelId="{3A0FDE9A-3C2B-4113-8802-83A73569EFD6}">
      <dsp:nvSpPr>
        <dsp:cNvPr id="0" name=""/>
        <dsp:cNvSpPr/>
      </dsp:nvSpPr>
      <dsp:spPr>
        <a:xfrm>
          <a:off x="0" y="3335684"/>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BA99A-B8E8-498C-949C-6C530C0DB9F6}">
      <dsp:nvSpPr>
        <dsp:cNvPr id="0" name=""/>
        <dsp:cNvSpPr/>
      </dsp:nvSpPr>
      <dsp:spPr>
        <a:xfrm>
          <a:off x="268742" y="3535575"/>
          <a:ext cx="488622" cy="488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E6DA9-FFA0-4FF1-A7BD-96C2EFCAF97C}">
      <dsp:nvSpPr>
        <dsp:cNvPr id="0" name=""/>
        <dsp:cNvSpPr/>
      </dsp:nvSpPr>
      <dsp:spPr>
        <a:xfrm>
          <a:off x="1026106" y="3335684"/>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Growth opportunity </a:t>
          </a:r>
          <a:endParaRPr lang="en-US" sz="1900" kern="1200"/>
        </a:p>
      </dsp:txBody>
      <dsp:txXfrm>
        <a:off x="1026106" y="3335684"/>
        <a:ext cx="5625146" cy="888403"/>
      </dsp:txXfrm>
    </dsp:sp>
    <dsp:sp modelId="{A8FD0B2E-4AB9-4136-9ECB-EB2838241ED4}">
      <dsp:nvSpPr>
        <dsp:cNvPr id="0" name=""/>
        <dsp:cNvSpPr/>
      </dsp:nvSpPr>
      <dsp:spPr>
        <a:xfrm>
          <a:off x="0" y="4446189"/>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C729A-F702-4778-999D-2276017E843C}">
      <dsp:nvSpPr>
        <dsp:cNvPr id="0" name=""/>
        <dsp:cNvSpPr/>
      </dsp:nvSpPr>
      <dsp:spPr>
        <a:xfrm>
          <a:off x="268742" y="4646080"/>
          <a:ext cx="488622" cy="488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C17389-ABDF-46C5-834F-269C45B99C56}">
      <dsp:nvSpPr>
        <dsp:cNvPr id="0" name=""/>
        <dsp:cNvSpPr/>
      </dsp:nvSpPr>
      <dsp:spPr>
        <a:xfrm>
          <a:off x="1026106" y="4446189"/>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Trust in leadership</a:t>
          </a:r>
          <a:endParaRPr lang="en-US" sz="1900" kern="1200"/>
        </a:p>
      </dsp:txBody>
      <dsp:txXfrm>
        <a:off x="1026106" y="4446189"/>
        <a:ext cx="5625146" cy="8884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4F0C6-E222-4FF4-A079-54657DF35CE5}">
      <dsp:nvSpPr>
        <dsp:cNvPr id="0" name=""/>
        <dsp:cNvSpPr/>
      </dsp:nvSpPr>
      <dsp:spPr>
        <a:xfrm>
          <a:off x="0" y="15497"/>
          <a:ext cx="6651253"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Is strategic with a focus on long-term issues.</a:t>
          </a:r>
          <a:endParaRPr lang="en-US" sz="2100" kern="1200"/>
        </a:p>
      </dsp:txBody>
      <dsp:txXfrm>
        <a:off x="40724" y="56221"/>
        <a:ext cx="6569805" cy="752780"/>
      </dsp:txXfrm>
    </dsp:sp>
    <dsp:sp modelId="{7479C6AD-1661-4215-82D7-09689F1EB294}">
      <dsp:nvSpPr>
        <dsp:cNvPr id="0" name=""/>
        <dsp:cNvSpPr/>
      </dsp:nvSpPr>
      <dsp:spPr>
        <a:xfrm>
          <a:off x="0" y="910205"/>
          <a:ext cx="6651253" cy="834228"/>
        </a:xfrm>
        <a:prstGeom prst="roundRect">
          <a:avLst/>
        </a:prstGeom>
        <a:solidFill>
          <a:schemeClr val="accent2">
            <a:hueOff val="-1417951"/>
            <a:satOff val="70"/>
            <a:lumOff val="-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Is future-focused.</a:t>
          </a:r>
          <a:endParaRPr lang="en-US" sz="2100" kern="1200"/>
        </a:p>
      </dsp:txBody>
      <dsp:txXfrm>
        <a:off x="40724" y="950929"/>
        <a:ext cx="6569805" cy="752780"/>
      </dsp:txXfrm>
    </dsp:sp>
    <dsp:sp modelId="{59409B16-A99B-4A48-A058-4C92F3C01103}">
      <dsp:nvSpPr>
        <dsp:cNvPr id="0" name=""/>
        <dsp:cNvSpPr/>
      </dsp:nvSpPr>
      <dsp:spPr>
        <a:xfrm>
          <a:off x="0" y="1804913"/>
          <a:ext cx="6651253" cy="834228"/>
        </a:xfrm>
        <a:prstGeom prst="roundRect">
          <a:avLst/>
        </a:prstGeom>
        <a:solidFill>
          <a:schemeClr val="accent2">
            <a:hueOff val="-2835901"/>
            <a:satOff val="14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Aligns the effort of individuals and teams with the goals the organisation is trying to achieve.</a:t>
          </a:r>
          <a:endParaRPr lang="en-US" sz="2100" kern="1200"/>
        </a:p>
      </dsp:txBody>
      <dsp:txXfrm>
        <a:off x="40724" y="1845637"/>
        <a:ext cx="6569805" cy="752780"/>
      </dsp:txXfrm>
    </dsp:sp>
    <dsp:sp modelId="{2E300CB7-273E-4B17-AA71-BB54981738B6}">
      <dsp:nvSpPr>
        <dsp:cNvPr id="0" name=""/>
        <dsp:cNvSpPr/>
      </dsp:nvSpPr>
      <dsp:spPr>
        <a:xfrm>
          <a:off x="0" y="2699622"/>
          <a:ext cx="6651253" cy="834228"/>
        </a:xfrm>
        <a:prstGeom prst="roundRect">
          <a:avLst/>
        </a:prstGeom>
        <a:solidFill>
          <a:schemeClr val="accent2">
            <a:hueOff val="-4253852"/>
            <a:satOff val="210"/>
            <a:lumOff val="-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Ensures individuals and teams know what is expected of them.</a:t>
          </a:r>
          <a:endParaRPr lang="en-US" sz="2100" kern="1200"/>
        </a:p>
      </dsp:txBody>
      <dsp:txXfrm>
        <a:off x="40724" y="2740346"/>
        <a:ext cx="6569805" cy="752780"/>
      </dsp:txXfrm>
    </dsp:sp>
    <dsp:sp modelId="{9E441521-C04F-4371-AA31-4AC024AFF8E8}">
      <dsp:nvSpPr>
        <dsp:cNvPr id="0" name=""/>
        <dsp:cNvSpPr/>
      </dsp:nvSpPr>
      <dsp:spPr>
        <a:xfrm>
          <a:off x="0" y="3594330"/>
          <a:ext cx="6651253" cy="834228"/>
        </a:xfrm>
        <a:prstGeom prst="roundRect">
          <a:avLst/>
        </a:prstGeom>
        <a:solidFill>
          <a:schemeClr val="accent2">
            <a:hueOff val="-5671803"/>
            <a:satOff val="28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Ensures feedback on achievement is provided.</a:t>
          </a:r>
          <a:endParaRPr lang="en-US" sz="2100" kern="1200"/>
        </a:p>
      </dsp:txBody>
      <dsp:txXfrm>
        <a:off x="40724" y="3635054"/>
        <a:ext cx="6569805" cy="752780"/>
      </dsp:txXfrm>
    </dsp:sp>
    <dsp:sp modelId="{C50C2C28-CA48-4250-B414-0DF0FBE16A94}">
      <dsp:nvSpPr>
        <dsp:cNvPr id="0" name=""/>
        <dsp:cNvSpPr/>
      </dsp:nvSpPr>
      <dsp:spPr>
        <a:xfrm>
          <a:off x="0" y="4489038"/>
          <a:ext cx="6651253" cy="834228"/>
        </a:xfrm>
        <a:prstGeom prst="roundRect">
          <a:avLst/>
        </a:prstGeom>
        <a:solidFill>
          <a:schemeClr val="accent2">
            <a:hueOff val="-7089753"/>
            <a:satOff val="35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Ensures a developmental approach is taken to individuals’ skills and capabilities.</a:t>
          </a:r>
          <a:endParaRPr lang="en-US" sz="2100" kern="1200"/>
        </a:p>
      </dsp:txBody>
      <dsp:txXfrm>
        <a:off x="40724" y="4529762"/>
        <a:ext cx="6569805"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811BA-CDA0-4464-8BD3-4B088FA2CB4A}">
      <dsp:nvSpPr>
        <dsp:cNvPr id="0" name=""/>
        <dsp:cNvSpPr/>
      </dsp:nvSpPr>
      <dsp:spPr>
        <a:xfrm>
          <a:off x="973190" y="891473"/>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2DC74-C9A2-4C75-A13F-4860BE0D9782}">
      <dsp:nvSpPr>
        <dsp:cNvPr id="0" name=""/>
        <dsp:cNvSpPr/>
      </dsp:nvSpPr>
      <dsp:spPr>
        <a:xfrm>
          <a:off x="1242597" y="116088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392C1E-168F-4C01-865C-F653B951750D}">
      <dsp:nvSpPr>
        <dsp:cNvPr id="0" name=""/>
        <dsp:cNvSpPr/>
      </dsp:nvSpPr>
      <dsp:spPr>
        <a:xfrm>
          <a:off x="569079" y="2549363"/>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Helps to build positive relationships with managers. </a:t>
          </a:r>
          <a:endParaRPr lang="en-US" sz="1100" kern="1200"/>
        </a:p>
      </dsp:txBody>
      <dsp:txXfrm>
        <a:off x="569079" y="2549363"/>
        <a:ext cx="2072362" cy="720000"/>
      </dsp:txXfrm>
    </dsp:sp>
    <dsp:sp modelId="{90ED242E-A249-4656-8F7F-31F514DECC99}">
      <dsp:nvSpPr>
        <dsp:cNvPr id="0" name=""/>
        <dsp:cNvSpPr/>
      </dsp:nvSpPr>
      <dsp:spPr>
        <a:xfrm>
          <a:off x="3408216" y="891473"/>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915B6-80E8-4513-A10F-BF86CA06ECCF}">
      <dsp:nvSpPr>
        <dsp:cNvPr id="0" name=""/>
        <dsp:cNvSpPr/>
      </dsp:nvSpPr>
      <dsp:spPr>
        <a:xfrm>
          <a:off x="3677623" y="116088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4C2A05-E29A-4DF0-9DB6-2FB1AA1F1274}">
      <dsp:nvSpPr>
        <dsp:cNvPr id="0" name=""/>
        <dsp:cNvSpPr/>
      </dsp:nvSpPr>
      <dsp:spPr>
        <a:xfrm>
          <a:off x="3004105" y="2549363"/>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Ensures regular feedback on how performing.</a:t>
          </a:r>
          <a:endParaRPr lang="en-US" sz="1100" kern="1200"/>
        </a:p>
      </dsp:txBody>
      <dsp:txXfrm>
        <a:off x="3004105" y="2549363"/>
        <a:ext cx="2072362" cy="720000"/>
      </dsp:txXfrm>
    </dsp:sp>
    <dsp:sp modelId="{6C9F6990-431B-4BB4-AC69-BF905C0B8670}">
      <dsp:nvSpPr>
        <dsp:cNvPr id="0" name=""/>
        <dsp:cNvSpPr/>
      </dsp:nvSpPr>
      <dsp:spPr>
        <a:xfrm>
          <a:off x="5843242" y="891473"/>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08DF5-0A41-4147-AB59-CE68253D0865}">
      <dsp:nvSpPr>
        <dsp:cNvPr id="0" name=""/>
        <dsp:cNvSpPr/>
      </dsp:nvSpPr>
      <dsp:spPr>
        <a:xfrm>
          <a:off x="6112649" y="116088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3BD491-22D1-40DA-A012-C61C619D9F96}">
      <dsp:nvSpPr>
        <dsp:cNvPr id="0" name=""/>
        <dsp:cNvSpPr/>
      </dsp:nvSpPr>
      <dsp:spPr>
        <a:xfrm>
          <a:off x="5439131" y="2549363"/>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Highlights learning and development needs. </a:t>
          </a:r>
          <a:endParaRPr lang="en-US" sz="1100" kern="1200"/>
        </a:p>
      </dsp:txBody>
      <dsp:txXfrm>
        <a:off x="5439131" y="2549363"/>
        <a:ext cx="2072362" cy="720000"/>
      </dsp:txXfrm>
    </dsp:sp>
    <dsp:sp modelId="{1127A800-71BB-4F57-B7FB-7E18403713D3}">
      <dsp:nvSpPr>
        <dsp:cNvPr id="0" name=""/>
        <dsp:cNvSpPr/>
      </dsp:nvSpPr>
      <dsp:spPr>
        <a:xfrm>
          <a:off x="8278268" y="891473"/>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8F8DDB-FB23-409B-8F74-36D3831DE617}">
      <dsp:nvSpPr>
        <dsp:cNvPr id="0" name=""/>
        <dsp:cNvSpPr/>
      </dsp:nvSpPr>
      <dsp:spPr>
        <a:xfrm>
          <a:off x="8547675" y="116088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C33B77-5138-429A-9D48-11720C35C804}">
      <dsp:nvSpPr>
        <dsp:cNvPr id="0" name=""/>
        <dsp:cNvSpPr/>
      </dsp:nvSpPr>
      <dsp:spPr>
        <a:xfrm>
          <a:off x="7874157" y="2549363"/>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Employees likely to be more motivated, engaged, productive and committed to the organisation. </a:t>
          </a:r>
          <a:endParaRPr lang="en-US" sz="1100" kern="1200"/>
        </a:p>
      </dsp:txBody>
      <dsp:txXfrm>
        <a:off x="7874157" y="2549363"/>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472B6-8D57-4C0D-B144-485235EBAB3B}">
      <dsp:nvSpPr>
        <dsp:cNvPr id="0" name=""/>
        <dsp:cNvSpPr/>
      </dsp:nvSpPr>
      <dsp:spPr>
        <a:xfrm>
          <a:off x="3080"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40B16B-580A-47A5-B852-3458CBD7A759}">
      <dsp:nvSpPr>
        <dsp:cNvPr id="0" name=""/>
        <dsp:cNvSpPr/>
      </dsp:nvSpPr>
      <dsp:spPr>
        <a:xfrm>
          <a:off x="247486"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Responsibilities</a:t>
          </a:r>
          <a:endParaRPr lang="en-US" sz="2100" kern="1200"/>
        </a:p>
      </dsp:txBody>
      <dsp:txXfrm>
        <a:off x="288396" y="1539032"/>
        <a:ext cx="2117829" cy="1314957"/>
      </dsp:txXfrm>
    </dsp:sp>
    <dsp:sp modelId="{F5FE6A4F-37CE-44DD-84B4-CFF163BA0F84}">
      <dsp:nvSpPr>
        <dsp:cNvPr id="0" name=""/>
        <dsp:cNvSpPr/>
      </dsp:nvSpPr>
      <dsp:spPr>
        <a:xfrm>
          <a:off x="2691541"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0B4BEF-4AE0-4A6D-B492-949D1C86F442}">
      <dsp:nvSpPr>
        <dsp:cNvPr id="0" name=""/>
        <dsp:cNvSpPr/>
      </dsp:nvSpPr>
      <dsp:spPr>
        <a:xfrm>
          <a:off x="2935947"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Relationships</a:t>
          </a:r>
          <a:endParaRPr lang="en-US" sz="2100" kern="1200"/>
        </a:p>
      </dsp:txBody>
      <dsp:txXfrm>
        <a:off x="2976857" y="1539032"/>
        <a:ext cx="2117829" cy="1314957"/>
      </dsp:txXfrm>
    </dsp:sp>
    <dsp:sp modelId="{ED80BDC9-2FAE-408D-BAC5-E2C9B7022B50}">
      <dsp:nvSpPr>
        <dsp:cNvPr id="0" name=""/>
        <dsp:cNvSpPr/>
      </dsp:nvSpPr>
      <dsp:spPr>
        <a:xfrm>
          <a:off x="5380002"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44E908-9075-41DF-8F05-C47F21C89EEC}">
      <dsp:nvSpPr>
        <dsp:cNvPr id="0" name=""/>
        <dsp:cNvSpPr/>
      </dsp:nvSpPr>
      <dsp:spPr>
        <a:xfrm>
          <a:off x="5624408"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Rewards</a:t>
          </a:r>
          <a:endParaRPr lang="en-US" sz="2100" kern="1200"/>
        </a:p>
      </dsp:txBody>
      <dsp:txXfrm>
        <a:off x="5665318" y="1539032"/>
        <a:ext cx="2117829" cy="1314957"/>
      </dsp:txXfrm>
    </dsp:sp>
    <dsp:sp modelId="{4862ED5C-7DB5-43F6-AB7B-ACBF24155690}">
      <dsp:nvSpPr>
        <dsp:cNvPr id="0" name=""/>
        <dsp:cNvSpPr/>
      </dsp:nvSpPr>
      <dsp:spPr>
        <a:xfrm>
          <a:off x="8068463"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55E30-8B5A-463C-BCE5-C645F4157AB5}">
      <dsp:nvSpPr>
        <dsp:cNvPr id="0" name=""/>
        <dsp:cNvSpPr/>
      </dsp:nvSpPr>
      <dsp:spPr>
        <a:xfrm>
          <a:off x="8312869"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Reasons</a:t>
          </a:r>
          <a:endParaRPr lang="en-US" sz="2100" kern="1200"/>
        </a:p>
      </dsp:txBody>
      <dsp:txXfrm>
        <a:off x="8353779" y="1539032"/>
        <a:ext cx="2117829" cy="1314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80F5D-E8F6-4092-B1BE-7A14CA7BD5B3}">
      <dsp:nvSpPr>
        <dsp:cNvPr id="0" name=""/>
        <dsp:cNvSpPr/>
      </dsp:nvSpPr>
      <dsp:spPr>
        <a:xfrm>
          <a:off x="0" y="651"/>
          <a:ext cx="6651253" cy="15249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BD874-89B5-4F14-953B-E1076CD3EE20}">
      <dsp:nvSpPr>
        <dsp:cNvPr id="0" name=""/>
        <dsp:cNvSpPr/>
      </dsp:nvSpPr>
      <dsp:spPr>
        <a:xfrm>
          <a:off x="461309" y="343774"/>
          <a:ext cx="838743" cy="838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A2043-2DD6-4963-B784-E2DFEFE6CF42}">
      <dsp:nvSpPr>
        <dsp:cNvPr id="0" name=""/>
        <dsp:cNvSpPr/>
      </dsp:nvSpPr>
      <dsp:spPr>
        <a:xfrm>
          <a:off x="1761361" y="651"/>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55650">
            <a:lnSpc>
              <a:spcPct val="90000"/>
            </a:lnSpc>
            <a:spcBef>
              <a:spcPct val="0"/>
            </a:spcBef>
            <a:spcAft>
              <a:spcPct val="35000"/>
            </a:spcAft>
            <a:buNone/>
          </a:pPr>
          <a:r>
            <a:rPr lang="en-GB" sz="1700" kern="1200"/>
            <a:t>In pairs, discuss and identify the performance management activities within your own organisation, with specific focus on those that foster meaningful work.</a:t>
          </a:r>
          <a:endParaRPr lang="en-US" sz="1700" kern="1200"/>
        </a:p>
      </dsp:txBody>
      <dsp:txXfrm>
        <a:off x="1761361" y="651"/>
        <a:ext cx="4889891" cy="1524988"/>
      </dsp:txXfrm>
    </dsp:sp>
    <dsp:sp modelId="{80D9759C-3F1B-4FC7-9300-43420008772F}">
      <dsp:nvSpPr>
        <dsp:cNvPr id="0" name=""/>
        <dsp:cNvSpPr/>
      </dsp:nvSpPr>
      <dsp:spPr>
        <a:xfrm>
          <a:off x="0" y="1906887"/>
          <a:ext cx="6651253" cy="15249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7ACD7-E37B-4C01-B647-448CD1109D5C}">
      <dsp:nvSpPr>
        <dsp:cNvPr id="0" name=""/>
        <dsp:cNvSpPr/>
      </dsp:nvSpPr>
      <dsp:spPr>
        <a:xfrm>
          <a:off x="461309" y="2250010"/>
          <a:ext cx="838743" cy="838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BCA687-08E1-4B4A-BEB6-2E8EB2BD60B0}">
      <dsp:nvSpPr>
        <dsp:cNvPr id="0" name=""/>
        <dsp:cNvSpPr/>
      </dsp:nvSpPr>
      <dsp:spPr>
        <a:xfrm>
          <a:off x="1761361" y="1906887"/>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55650">
            <a:lnSpc>
              <a:spcPct val="90000"/>
            </a:lnSpc>
            <a:spcBef>
              <a:spcPct val="0"/>
            </a:spcBef>
            <a:spcAft>
              <a:spcPct val="35000"/>
            </a:spcAft>
            <a:buNone/>
          </a:pPr>
          <a:r>
            <a:rPr lang="en-GB" sz="1700" kern="1200"/>
            <a:t>How does your organisation ensure employees understand how their roles support organisational objectives?</a:t>
          </a:r>
          <a:endParaRPr lang="en-US" sz="1700" kern="1200"/>
        </a:p>
      </dsp:txBody>
      <dsp:txXfrm>
        <a:off x="1761361" y="1906887"/>
        <a:ext cx="4889891" cy="1524988"/>
      </dsp:txXfrm>
    </dsp:sp>
    <dsp:sp modelId="{1EACCEBC-8211-4701-B875-4F9408C6A89F}">
      <dsp:nvSpPr>
        <dsp:cNvPr id="0" name=""/>
        <dsp:cNvSpPr/>
      </dsp:nvSpPr>
      <dsp:spPr>
        <a:xfrm>
          <a:off x="0" y="3813123"/>
          <a:ext cx="6651253" cy="15249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76A15-218F-4FED-8529-3F53DE4A6113}">
      <dsp:nvSpPr>
        <dsp:cNvPr id="0" name=""/>
        <dsp:cNvSpPr/>
      </dsp:nvSpPr>
      <dsp:spPr>
        <a:xfrm>
          <a:off x="461309" y="4156246"/>
          <a:ext cx="838743" cy="838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E7CD30-703A-4F83-A2BD-150F3839116A}">
      <dsp:nvSpPr>
        <dsp:cNvPr id="0" name=""/>
        <dsp:cNvSpPr/>
      </dsp:nvSpPr>
      <dsp:spPr>
        <a:xfrm>
          <a:off x="1761361" y="3813123"/>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755650">
            <a:lnSpc>
              <a:spcPct val="90000"/>
            </a:lnSpc>
            <a:spcBef>
              <a:spcPct val="0"/>
            </a:spcBef>
            <a:spcAft>
              <a:spcPct val="35000"/>
            </a:spcAft>
            <a:buNone/>
          </a:pPr>
          <a:r>
            <a:rPr lang="en-GB" sz="1700" kern="1200"/>
            <a:t>How can technology be utilised to enhance these activities?</a:t>
          </a:r>
          <a:endParaRPr lang="en-US" sz="1700" kern="1200"/>
        </a:p>
      </dsp:txBody>
      <dsp:txXfrm>
        <a:off x="1761361" y="3813123"/>
        <a:ext cx="4889891" cy="15249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F9CA3-EBB2-4966-81F2-8ED865B4006E}">
      <dsp:nvSpPr>
        <dsp:cNvPr id="0" name=""/>
        <dsp:cNvSpPr/>
      </dsp:nvSpPr>
      <dsp:spPr>
        <a:xfrm>
          <a:off x="0" y="651"/>
          <a:ext cx="6651253" cy="15249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FEB58-B316-4F15-B8D7-1904CDBD3674}">
      <dsp:nvSpPr>
        <dsp:cNvPr id="0" name=""/>
        <dsp:cNvSpPr/>
      </dsp:nvSpPr>
      <dsp:spPr>
        <a:xfrm>
          <a:off x="461309" y="343774"/>
          <a:ext cx="838743" cy="838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2485DD-8395-4E90-8591-DE106F532435}">
      <dsp:nvSpPr>
        <dsp:cNvPr id="0" name=""/>
        <dsp:cNvSpPr/>
      </dsp:nvSpPr>
      <dsp:spPr>
        <a:xfrm>
          <a:off x="1761361" y="651"/>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800100">
            <a:lnSpc>
              <a:spcPct val="90000"/>
            </a:lnSpc>
            <a:spcBef>
              <a:spcPct val="0"/>
            </a:spcBef>
            <a:spcAft>
              <a:spcPct val="35000"/>
            </a:spcAft>
            <a:buNone/>
          </a:pPr>
          <a:r>
            <a:rPr lang="en-GB" sz="1800" kern="1200"/>
            <a:t>People analytics help organisations to improve retention by changing the way of attracting and retaining talent (Yahia, Hlel and Colomo-Palacious, 2021).</a:t>
          </a:r>
          <a:endParaRPr lang="en-US" sz="1800" kern="1200"/>
        </a:p>
      </dsp:txBody>
      <dsp:txXfrm>
        <a:off x="1761361" y="651"/>
        <a:ext cx="4889891" cy="1524988"/>
      </dsp:txXfrm>
    </dsp:sp>
    <dsp:sp modelId="{82F01A68-D74E-45B3-BAB7-7E1FD72D8057}">
      <dsp:nvSpPr>
        <dsp:cNvPr id="0" name=""/>
        <dsp:cNvSpPr/>
      </dsp:nvSpPr>
      <dsp:spPr>
        <a:xfrm>
          <a:off x="0" y="1906887"/>
          <a:ext cx="6651253" cy="15249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4A32B-2E62-40B6-A643-830C5FAB3743}">
      <dsp:nvSpPr>
        <dsp:cNvPr id="0" name=""/>
        <dsp:cNvSpPr/>
      </dsp:nvSpPr>
      <dsp:spPr>
        <a:xfrm>
          <a:off x="461309" y="2250010"/>
          <a:ext cx="838743" cy="838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715074-7C32-439F-8673-E68214788B7F}">
      <dsp:nvSpPr>
        <dsp:cNvPr id="0" name=""/>
        <dsp:cNvSpPr/>
      </dsp:nvSpPr>
      <dsp:spPr>
        <a:xfrm>
          <a:off x="1761361" y="1906887"/>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800100">
            <a:lnSpc>
              <a:spcPct val="90000"/>
            </a:lnSpc>
            <a:spcBef>
              <a:spcPct val="0"/>
            </a:spcBef>
            <a:spcAft>
              <a:spcPct val="35000"/>
            </a:spcAft>
            <a:buNone/>
          </a:pPr>
          <a:r>
            <a:rPr lang="en-GB" sz="1800" kern="1200"/>
            <a:t>Predictive analytics could help managers detect an employee’s intention to leave. </a:t>
          </a:r>
          <a:endParaRPr lang="en-US" sz="1800" kern="1200"/>
        </a:p>
      </dsp:txBody>
      <dsp:txXfrm>
        <a:off x="1761361" y="1906887"/>
        <a:ext cx="4889891" cy="1524988"/>
      </dsp:txXfrm>
    </dsp:sp>
    <dsp:sp modelId="{532BE105-6FEA-440B-A0DB-265968A442F6}">
      <dsp:nvSpPr>
        <dsp:cNvPr id="0" name=""/>
        <dsp:cNvSpPr/>
      </dsp:nvSpPr>
      <dsp:spPr>
        <a:xfrm>
          <a:off x="0" y="3813123"/>
          <a:ext cx="6651253" cy="15249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6CFBF-DA25-4749-833C-82404242DA5A}">
      <dsp:nvSpPr>
        <dsp:cNvPr id="0" name=""/>
        <dsp:cNvSpPr/>
      </dsp:nvSpPr>
      <dsp:spPr>
        <a:xfrm>
          <a:off x="461309" y="4156246"/>
          <a:ext cx="838743" cy="838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9FA2D8-0315-4A9B-804F-FA1B0433D1C8}">
      <dsp:nvSpPr>
        <dsp:cNvPr id="0" name=""/>
        <dsp:cNvSpPr/>
      </dsp:nvSpPr>
      <dsp:spPr>
        <a:xfrm>
          <a:off x="1761361" y="3813123"/>
          <a:ext cx="4889891" cy="1524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95" tIns="161395" rIns="161395" bIns="161395" numCol="1" spcCol="1270" anchor="ctr" anchorCtr="0">
          <a:noAutofit/>
        </a:bodyPr>
        <a:lstStyle/>
        <a:p>
          <a:pPr marL="0" lvl="0" indent="0" algn="l" defTabSz="800100">
            <a:lnSpc>
              <a:spcPct val="90000"/>
            </a:lnSpc>
            <a:spcBef>
              <a:spcPct val="0"/>
            </a:spcBef>
            <a:spcAft>
              <a:spcPct val="35000"/>
            </a:spcAft>
            <a:buNone/>
          </a:pPr>
          <a:r>
            <a:rPr lang="en-GB" sz="1800" kern="1200"/>
            <a:t>What sources could be utilised?</a:t>
          </a:r>
          <a:endParaRPr lang="en-US" sz="1800" kern="1200"/>
        </a:p>
      </dsp:txBody>
      <dsp:txXfrm>
        <a:off x="1761361" y="3813123"/>
        <a:ext cx="4889891" cy="15249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8AEE8-EBBF-4159-9525-FF2A16383CCE}">
      <dsp:nvSpPr>
        <dsp:cNvPr id="0" name=""/>
        <dsp:cNvSpPr/>
      </dsp:nvSpPr>
      <dsp:spPr>
        <a:xfrm>
          <a:off x="3080"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96E34-5A86-4663-9FEE-41563829DAAD}">
      <dsp:nvSpPr>
        <dsp:cNvPr id="0" name=""/>
        <dsp:cNvSpPr/>
      </dsp:nvSpPr>
      <dsp:spPr>
        <a:xfrm>
          <a:off x="247486"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Engagement metrics</a:t>
          </a:r>
          <a:endParaRPr lang="en-US" sz="2200" kern="1200"/>
        </a:p>
      </dsp:txBody>
      <dsp:txXfrm>
        <a:off x="288396" y="1539032"/>
        <a:ext cx="2117829" cy="1314957"/>
      </dsp:txXfrm>
    </dsp:sp>
    <dsp:sp modelId="{3C1837C0-9DB4-4A34-B86E-D819806DFCED}">
      <dsp:nvSpPr>
        <dsp:cNvPr id="0" name=""/>
        <dsp:cNvSpPr/>
      </dsp:nvSpPr>
      <dsp:spPr>
        <a:xfrm>
          <a:off x="2691541"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0DBF2-853B-425E-AC20-088339DB21A6}">
      <dsp:nvSpPr>
        <dsp:cNvPr id="0" name=""/>
        <dsp:cNvSpPr/>
      </dsp:nvSpPr>
      <dsp:spPr>
        <a:xfrm>
          <a:off x="2935947"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Performance trends</a:t>
          </a:r>
          <a:endParaRPr lang="en-US" sz="2200" kern="1200"/>
        </a:p>
      </dsp:txBody>
      <dsp:txXfrm>
        <a:off x="2976857" y="1539032"/>
        <a:ext cx="2117829" cy="1314957"/>
      </dsp:txXfrm>
    </dsp:sp>
    <dsp:sp modelId="{E9AA95AE-0041-4BFF-8D0D-2717D441CD15}">
      <dsp:nvSpPr>
        <dsp:cNvPr id="0" name=""/>
        <dsp:cNvSpPr/>
      </dsp:nvSpPr>
      <dsp:spPr>
        <a:xfrm>
          <a:off x="5380002"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F54B8-0B5F-48EB-9F40-924B13D7AAB2}">
      <dsp:nvSpPr>
        <dsp:cNvPr id="0" name=""/>
        <dsp:cNvSpPr/>
      </dsp:nvSpPr>
      <dsp:spPr>
        <a:xfrm>
          <a:off x="5624408"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Demographic data</a:t>
          </a:r>
          <a:endParaRPr lang="en-US" sz="2200" kern="1200"/>
        </a:p>
      </dsp:txBody>
      <dsp:txXfrm>
        <a:off x="5665318" y="1539032"/>
        <a:ext cx="2117829" cy="1314957"/>
      </dsp:txXfrm>
    </dsp:sp>
    <dsp:sp modelId="{71510D4C-A3FF-4107-BD97-3DB9B604A4FD}">
      <dsp:nvSpPr>
        <dsp:cNvPr id="0" name=""/>
        <dsp:cNvSpPr/>
      </dsp:nvSpPr>
      <dsp:spPr>
        <a:xfrm>
          <a:off x="8068463" y="126593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D4930-31DE-4DC6-9222-EBBC66369AFF}">
      <dsp:nvSpPr>
        <dsp:cNvPr id="0" name=""/>
        <dsp:cNvSpPr/>
      </dsp:nvSpPr>
      <dsp:spPr>
        <a:xfrm>
          <a:off x="8312869" y="149812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Behavioural signals</a:t>
          </a:r>
          <a:endParaRPr lang="en-US" sz="2200" kern="1200"/>
        </a:p>
      </dsp:txBody>
      <dsp:txXfrm>
        <a:off x="8353779" y="1539032"/>
        <a:ext cx="2117829" cy="1314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F0491-A30B-4049-A8F1-B4F557DF918B}">
      <dsp:nvSpPr>
        <dsp:cNvPr id="0" name=""/>
        <dsp:cNvSpPr/>
      </dsp:nvSpPr>
      <dsp:spPr>
        <a:xfrm>
          <a:off x="1747800" y="51327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6C4F80-242E-41F1-AA8F-B37A325D6A2A}">
      <dsp:nvSpPr>
        <dsp:cNvPr id="0" name=""/>
        <dsp:cNvSpPr/>
      </dsp:nvSpPr>
      <dsp:spPr>
        <a:xfrm>
          <a:off x="559800" y="292756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22450">
            <a:lnSpc>
              <a:spcPct val="90000"/>
            </a:lnSpc>
            <a:spcBef>
              <a:spcPct val="0"/>
            </a:spcBef>
            <a:spcAft>
              <a:spcPct val="35000"/>
            </a:spcAft>
            <a:buNone/>
          </a:pPr>
          <a:r>
            <a:rPr lang="en-GB" sz="4100" kern="1200"/>
            <a:t>Google</a:t>
          </a:r>
          <a:endParaRPr lang="en-US" sz="4100" kern="1200"/>
        </a:p>
      </dsp:txBody>
      <dsp:txXfrm>
        <a:off x="559800" y="2927562"/>
        <a:ext cx="4320000" cy="720000"/>
      </dsp:txXfrm>
    </dsp:sp>
    <dsp:sp modelId="{9C8B38AA-3E9D-419E-A3A1-B3F90645CF23}">
      <dsp:nvSpPr>
        <dsp:cNvPr id="0" name=""/>
        <dsp:cNvSpPr/>
      </dsp:nvSpPr>
      <dsp:spPr>
        <a:xfrm>
          <a:off x="6823800" y="51327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22E204-D245-440D-AEE5-04BF894071F8}">
      <dsp:nvSpPr>
        <dsp:cNvPr id="0" name=""/>
        <dsp:cNvSpPr/>
      </dsp:nvSpPr>
      <dsp:spPr>
        <a:xfrm>
          <a:off x="5635800" y="292756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22450">
            <a:lnSpc>
              <a:spcPct val="90000"/>
            </a:lnSpc>
            <a:spcBef>
              <a:spcPct val="0"/>
            </a:spcBef>
            <a:spcAft>
              <a:spcPct val="35000"/>
            </a:spcAft>
            <a:buNone/>
          </a:pPr>
          <a:r>
            <a:rPr lang="en-GB" sz="4100" kern="1200"/>
            <a:t>Healthcare study</a:t>
          </a:r>
          <a:endParaRPr lang="en-US" sz="4100" kern="1200"/>
        </a:p>
      </dsp:txBody>
      <dsp:txXfrm>
        <a:off x="5635800" y="2927562"/>
        <a:ext cx="432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48297-EB12-4D2D-B0C0-AD87B131FFD4}">
      <dsp:nvSpPr>
        <dsp:cNvPr id="0" name=""/>
        <dsp:cNvSpPr/>
      </dsp:nvSpPr>
      <dsp:spPr>
        <a:xfrm>
          <a:off x="0" y="55619"/>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According to People Management (2024), 73% of senior business leaders have multiple generations in their workplace</a:t>
          </a:r>
          <a:endParaRPr lang="en-US" sz="1600" kern="1200"/>
        </a:p>
      </dsp:txBody>
      <dsp:txXfrm>
        <a:off x="31070" y="86689"/>
        <a:ext cx="10453460" cy="574340"/>
      </dsp:txXfrm>
    </dsp:sp>
    <dsp:sp modelId="{9E7595B0-8FBF-42AC-BEF9-304CB6D1361E}">
      <dsp:nvSpPr>
        <dsp:cNvPr id="0" name=""/>
        <dsp:cNvSpPr/>
      </dsp:nvSpPr>
      <dsp:spPr>
        <a:xfrm>
          <a:off x="0" y="738179"/>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Silent Generation</a:t>
          </a:r>
          <a:endParaRPr lang="en-US" sz="1600" kern="1200"/>
        </a:p>
      </dsp:txBody>
      <dsp:txXfrm>
        <a:off x="31070" y="769249"/>
        <a:ext cx="10453460" cy="574340"/>
      </dsp:txXfrm>
    </dsp:sp>
    <dsp:sp modelId="{5534B69B-3E3A-4A1B-8502-5D7868C48457}">
      <dsp:nvSpPr>
        <dsp:cNvPr id="0" name=""/>
        <dsp:cNvSpPr/>
      </dsp:nvSpPr>
      <dsp:spPr>
        <a:xfrm>
          <a:off x="0" y="1420739"/>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Baby Boomers</a:t>
          </a:r>
          <a:endParaRPr lang="en-US" sz="1600" kern="1200"/>
        </a:p>
      </dsp:txBody>
      <dsp:txXfrm>
        <a:off x="31070" y="1451809"/>
        <a:ext cx="10453460" cy="574340"/>
      </dsp:txXfrm>
    </dsp:sp>
    <dsp:sp modelId="{9401265F-0C40-4261-AEEC-B66311B49B82}">
      <dsp:nvSpPr>
        <dsp:cNvPr id="0" name=""/>
        <dsp:cNvSpPr/>
      </dsp:nvSpPr>
      <dsp:spPr>
        <a:xfrm>
          <a:off x="0" y="2103299"/>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Generation X</a:t>
          </a:r>
          <a:endParaRPr lang="en-US" sz="1600" kern="1200"/>
        </a:p>
      </dsp:txBody>
      <dsp:txXfrm>
        <a:off x="31070" y="2134369"/>
        <a:ext cx="10453460" cy="574340"/>
      </dsp:txXfrm>
    </dsp:sp>
    <dsp:sp modelId="{02220A06-B884-4A86-A218-F76F1078C5FD}">
      <dsp:nvSpPr>
        <dsp:cNvPr id="0" name=""/>
        <dsp:cNvSpPr/>
      </dsp:nvSpPr>
      <dsp:spPr>
        <a:xfrm>
          <a:off x="0" y="2785859"/>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Millennials</a:t>
          </a:r>
          <a:endParaRPr lang="en-US" sz="1600" kern="1200"/>
        </a:p>
      </dsp:txBody>
      <dsp:txXfrm>
        <a:off x="31070" y="2816929"/>
        <a:ext cx="10453460" cy="574340"/>
      </dsp:txXfrm>
    </dsp:sp>
    <dsp:sp modelId="{C3E72572-6277-4601-9472-133A2955A7E3}">
      <dsp:nvSpPr>
        <dsp:cNvPr id="0" name=""/>
        <dsp:cNvSpPr/>
      </dsp:nvSpPr>
      <dsp:spPr>
        <a:xfrm>
          <a:off x="0" y="3468420"/>
          <a:ext cx="10515600"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Generation Z</a:t>
          </a:r>
          <a:endParaRPr lang="en-US" sz="1600" kern="1200"/>
        </a:p>
      </dsp:txBody>
      <dsp:txXfrm>
        <a:off x="31070" y="3499490"/>
        <a:ext cx="10453460" cy="5743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BF1A0-2F13-4E52-87F0-CDCF71BE57F4}">
      <dsp:nvSpPr>
        <dsp:cNvPr id="0" name=""/>
        <dsp:cNvSpPr/>
      </dsp:nvSpPr>
      <dsp:spPr>
        <a:xfrm>
          <a:off x="139660" y="1174"/>
          <a:ext cx="3198837" cy="19193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Diverse perspectives</a:t>
          </a:r>
          <a:endParaRPr lang="en-US" sz="2600" kern="1200"/>
        </a:p>
      </dsp:txBody>
      <dsp:txXfrm>
        <a:off x="139660" y="1174"/>
        <a:ext cx="3198837" cy="1919302"/>
      </dsp:txXfrm>
    </dsp:sp>
    <dsp:sp modelId="{5BC99CB0-6ABD-4F90-B934-CB6FBEFA1F1C}">
      <dsp:nvSpPr>
        <dsp:cNvPr id="0" name=""/>
        <dsp:cNvSpPr/>
      </dsp:nvSpPr>
      <dsp:spPr>
        <a:xfrm>
          <a:off x="3658381" y="1174"/>
          <a:ext cx="3198837" cy="1919302"/>
        </a:xfrm>
        <a:prstGeom prst="rect">
          <a:avLst/>
        </a:prstGeom>
        <a:solidFill>
          <a:schemeClr val="accent2">
            <a:hueOff val="-1417951"/>
            <a:satOff val="70"/>
            <a:lumOff val="-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Knowledge transfer</a:t>
          </a:r>
          <a:endParaRPr lang="en-US" sz="2600" kern="1200"/>
        </a:p>
      </dsp:txBody>
      <dsp:txXfrm>
        <a:off x="3658381" y="1174"/>
        <a:ext cx="3198837" cy="1919302"/>
      </dsp:txXfrm>
    </dsp:sp>
    <dsp:sp modelId="{BC0F5AA8-C7C0-4743-93C8-D5EE641AA1CA}">
      <dsp:nvSpPr>
        <dsp:cNvPr id="0" name=""/>
        <dsp:cNvSpPr/>
      </dsp:nvSpPr>
      <dsp:spPr>
        <a:xfrm>
          <a:off x="7177102" y="1174"/>
          <a:ext cx="3198837" cy="1919302"/>
        </a:xfrm>
        <a:prstGeom prst="rect">
          <a:avLst/>
        </a:prstGeom>
        <a:solidFill>
          <a:schemeClr val="accent2">
            <a:hueOff val="-2835901"/>
            <a:satOff val="14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Fuelling innovation</a:t>
          </a:r>
          <a:endParaRPr lang="en-US" sz="2600" kern="1200"/>
        </a:p>
      </dsp:txBody>
      <dsp:txXfrm>
        <a:off x="7177102" y="1174"/>
        <a:ext cx="3198837" cy="1919302"/>
      </dsp:txXfrm>
    </dsp:sp>
    <dsp:sp modelId="{FF313236-FBC8-4E74-8A5B-65D208C28174}">
      <dsp:nvSpPr>
        <dsp:cNvPr id="0" name=""/>
        <dsp:cNvSpPr/>
      </dsp:nvSpPr>
      <dsp:spPr>
        <a:xfrm>
          <a:off x="139660" y="2240360"/>
          <a:ext cx="3198837" cy="1919302"/>
        </a:xfrm>
        <a:prstGeom prst="rect">
          <a:avLst/>
        </a:prstGeom>
        <a:solidFill>
          <a:schemeClr val="accent2">
            <a:hueOff val="-4253852"/>
            <a:satOff val="210"/>
            <a:lumOff val="-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Different priorities</a:t>
          </a:r>
          <a:endParaRPr lang="en-US" sz="2600" kern="1200"/>
        </a:p>
      </dsp:txBody>
      <dsp:txXfrm>
        <a:off x="139660" y="2240360"/>
        <a:ext cx="3198837" cy="1919302"/>
      </dsp:txXfrm>
    </dsp:sp>
    <dsp:sp modelId="{F8477824-5A5F-45C1-801A-C3B2403170BC}">
      <dsp:nvSpPr>
        <dsp:cNvPr id="0" name=""/>
        <dsp:cNvSpPr/>
      </dsp:nvSpPr>
      <dsp:spPr>
        <a:xfrm>
          <a:off x="3658381" y="2240360"/>
          <a:ext cx="3198837" cy="1919302"/>
        </a:xfrm>
        <a:prstGeom prst="rect">
          <a:avLst/>
        </a:prstGeom>
        <a:solidFill>
          <a:schemeClr val="accent2">
            <a:hueOff val="-5671803"/>
            <a:satOff val="28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Stereotypes and assumptions</a:t>
          </a:r>
          <a:endParaRPr lang="en-US" sz="2600" kern="1200"/>
        </a:p>
      </dsp:txBody>
      <dsp:txXfrm>
        <a:off x="3658381" y="2240360"/>
        <a:ext cx="3198837" cy="1919302"/>
      </dsp:txXfrm>
    </dsp:sp>
    <dsp:sp modelId="{E5C8A78F-31BE-4A99-8DDA-F3C925C3DFCF}">
      <dsp:nvSpPr>
        <dsp:cNvPr id="0" name=""/>
        <dsp:cNvSpPr/>
      </dsp:nvSpPr>
      <dsp:spPr>
        <a:xfrm>
          <a:off x="7177102" y="2240360"/>
          <a:ext cx="3198837" cy="1919302"/>
        </a:xfrm>
        <a:prstGeom prst="rect">
          <a:avLst/>
        </a:prstGeom>
        <a:solidFill>
          <a:schemeClr val="accent2">
            <a:hueOff val="-7089753"/>
            <a:satOff val="35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defRPr cap="all"/>
          </a:pPr>
          <a:r>
            <a:rPr lang="en-GB" sz="2600" kern="1200"/>
            <a:t>Communication styles</a:t>
          </a:r>
          <a:endParaRPr lang="en-US" sz="2600" kern="1200"/>
        </a:p>
      </dsp:txBody>
      <dsp:txXfrm>
        <a:off x="7177102" y="2240360"/>
        <a:ext cx="3198837" cy="1919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9BD5D-1D57-4900-AD32-8261556037EB}">
      <dsp:nvSpPr>
        <dsp:cNvPr id="0" name=""/>
        <dsp:cNvSpPr/>
      </dsp:nvSpPr>
      <dsp:spPr>
        <a:xfrm>
          <a:off x="154124" y="0"/>
          <a:ext cx="5494983" cy="549498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6B9F1-F569-4DFB-925D-D3066B32534B}">
      <dsp:nvSpPr>
        <dsp:cNvPr id="0" name=""/>
        <dsp:cNvSpPr/>
      </dsp:nvSpPr>
      <dsp:spPr>
        <a:xfrm>
          <a:off x="676147" y="522023"/>
          <a:ext cx="2143043" cy="214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a:t>
          </a:r>
          <a:r>
            <a:rPr lang="en-GB" sz="1100" b="0" i="0" kern="1200"/>
            <a:t>ndividuals born within a specific time period share common values, beliefs, and behaviours shaped by the socio-economic, cultural, political, and technological influences during their formative years. </a:t>
          </a:r>
          <a:endParaRPr lang="en-US" sz="1100" kern="1200"/>
        </a:p>
      </dsp:txBody>
      <dsp:txXfrm>
        <a:off x="780762" y="626638"/>
        <a:ext cx="1933813" cy="1933813"/>
      </dsp:txXfrm>
    </dsp:sp>
    <dsp:sp modelId="{24970787-E5DE-4A9D-9E91-7D34F752C531}">
      <dsp:nvSpPr>
        <dsp:cNvPr id="0" name=""/>
        <dsp:cNvSpPr/>
      </dsp:nvSpPr>
      <dsp:spPr>
        <a:xfrm>
          <a:off x="2984040" y="522023"/>
          <a:ext cx="2143043" cy="214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These shared experiences create distinct generational cohorts, which exhibit relative consistency in their attitudes and preferences over time.</a:t>
          </a:r>
          <a:endParaRPr lang="en-US" sz="1100" kern="1200"/>
        </a:p>
      </dsp:txBody>
      <dsp:txXfrm>
        <a:off x="3088655" y="626638"/>
        <a:ext cx="1933813" cy="1933813"/>
      </dsp:txXfrm>
    </dsp:sp>
    <dsp:sp modelId="{2CFB7A73-0990-4EED-871B-332164D0A164}">
      <dsp:nvSpPr>
        <dsp:cNvPr id="0" name=""/>
        <dsp:cNvSpPr/>
      </dsp:nvSpPr>
      <dsp:spPr>
        <a:xfrm>
          <a:off x="676147" y="2829916"/>
          <a:ext cx="2143043" cy="214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t>Generational Cohort Theory is widely applied in organisational management to address generational tensions, improve collaboration, and design tailored strategies for recruitment, retention, and employee development.</a:t>
          </a:r>
          <a:endParaRPr lang="en-US" sz="1100" kern="1200" dirty="0"/>
        </a:p>
      </dsp:txBody>
      <dsp:txXfrm>
        <a:off x="780762" y="2934531"/>
        <a:ext cx="1933813" cy="1933813"/>
      </dsp:txXfrm>
    </dsp:sp>
    <dsp:sp modelId="{92A2D55C-A569-4E88-89AC-749FAC3F827C}">
      <dsp:nvSpPr>
        <dsp:cNvPr id="0" name=""/>
        <dsp:cNvSpPr/>
      </dsp:nvSpPr>
      <dsp:spPr>
        <a:xfrm>
          <a:off x="2984040" y="2829916"/>
          <a:ext cx="2143043" cy="214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a:t>
          </a:r>
          <a:r>
            <a:rPr lang="en-GB" sz="1100" b="0" i="0" kern="1200"/>
            <a:t>ritics argue that generational groupings may oversimplify complex social dynamics influenced by factors like race, class, and gender.</a:t>
          </a:r>
          <a:endParaRPr lang="en-US" sz="1100" kern="1200"/>
        </a:p>
      </dsp:txBody>
      <dsp:txXfrm>
        <a:off x="3088655" y="2934531"/>
        <a:ext cx="1933813" cy="19338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5EBF3-CFCC-41BF-88B3-D6841BD94529}">
      <dsp:nvSpPr>
        <dsp:cNvPr id="0" name=""/>
        <dsp:cNvSpPr/>
      </dsp:nvSpPr>
      <dsp:spPr>
        <a:xfrm>
          <a:off x="2103120" y="1808"/>
          <a:ext cx="8412480" cy="7933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01514" rIns="163225" bIns="201514" numCol="1" spcCol="1270" anchor="ctr" anchorCtr="0">
          <a:noAutofit/>
        </a:bodyPr>
        <a:lstStyle/>
        <a:p>
          <a:pPr marL="0" lvl="0" indent="0" algn="l" defTabSz="800100">
            <a:lnSpc>
              <a:spcPct val="90000"/>
            </a:lnSpc>
            <a:spcBef>
              <a:spcPct val="0"/>
            </a:spcBef>
            <a:spcAft>
              <a:spcPct val="35000"/>
            </a:spcAft>
            <a:buNone/>
          </a:pPr>
          <a:r>
            <a:rPr lang="en-US" sz="1800" kern="1200"/>
            <a:t>Promote merit-based development and advancement.</a:t>
          </a:r>
        </a:p>
      </dsp:txBody>
      <dsp:txXfrm>
        <a:off x="2103120" y="1808"/>
        <a:ext cx="8412480" cy="793362"/>
      </dsp:txXfrm>
    </dsp:sp>
    <dsp:sp modelId="{7D222776-E232-4218-8745-998B683BB530}">
      <dsp:nvSpPr>
        <dsp:cNvPr id="0" name=""/>
        <dsp:cNvSpPr/>
      </dsp:nvSpPr>
      <dsp:spPr>
        <a:xfrm>
          <a:off x="0" y="1808"/>
          <a:ext cx="2103120" cy="793362"/>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8367" rIns="111290" bIns="78367" numCol="1" spcCol="1270" anchor="ctr" anchorCtr="0">
          <a:noAutofit/>
        </a:bodyPr>
        <a:lstStyle/>
        <a:p>
          <a:pPr marL="0" lvl="0" indent="0" algn="ctr" defTabSz="977900">
            <a:lnSpc>
              <a:spcPct val="90000"/>
            </a:lnSpc>
            <a:spcBef>
              <a:spcPct val="0"/>
            </a:spcBef>
            <a:spcAft>
              <a:spcPct val="35000"/>
            </a:spcAft>
            <a:buNone/>
          </a:pPr>
          <a:r>
            <a:rPr lang="en-US" sz="2200" kern="1200"/>
            <a:t>Promote</a:t>
          </a:r>
        </a:p>
      </dsp:txBody>
      <dsp:txXfrm>
        <a:off x="0" y="1808"/>
        <a:ext cx="2103120" cy="793362"/>
      </dsp:txXfrm>
    </dsp:sp>
    <dsp:sp modelId="{DB67C741-1828-46CF-AAFC-8F2138230B6C}">
      <dsp:nvSpPr>
        <dsp:cNvPr id="0" name=""/>
        <dsp:cNvSpPr/>
      </dsp:nvSpPr>
      <dsp:spPr>
        <a:xfrm>
          <a:off x="2103120" y="842772"/>
          <a:ext cx="8412480" cy="79336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01514" rIns="163225" bIns="201514" numCol="1" spcCol="1270" anchor="ctr" anchorCtr="0">
          <a:noAutofit/>
        </a:bodyPr>
        <a:lstStyle/>
        <a:p>
          <a:pPr marL="0" lvl="0" indent="0" algn="l" defTabSz="800100">
            <a:lnSpc>
              <a:spcPct val="90000"/>
            </a:lnSpc>
            <a:spcBef>
              <a:spcPct val="0"/>
            </a:spcBef>
            <a:spcAft>
              <a:spcPct val="35000"/>
            </a:spcAft>
            <a:buNone/>
          </a:pPr>
          <a:r>
            <a:rPr lang="en-US" sz="1800" kern="1200"/>
            <a:t>Create an inclusive culture.</a:t>
          </a:r>
        </a:p>
      </dsp:txBody>
      <dsp:txXfrm>
        <a:off x="2103120" y="842772"/>
        <a:ext cx="8412480" cy="793362"/>
      </dsp:txXfrm>
    </dsp:sp>
    <dsp:sp modelId="{B0B7415B-42BF-49D6-9F18-7FEC05761979}">
      <dsp:nvSpPr>
        <dsp:cNvPr id="0" name=""/>
        <dsp:cNvSpPr/>
      </dsp:nvSpPr>
      <dsp:spPr>
        <a:xfrm>
          <a:off x="0" y="842772"/>
          <a:ext cx="2103120" cy="793362"/>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8367" rIns="111290" bIns="78367" numCol="1" spcCol="1270" anchor="ctr" anchorCtr="0">
          <a:noAutofit/>
        </a:bodyPr>
        <a:lstStyle/>
        <a:p>
          <a:pPr marL="0" lvl="0" indent="0" algn="ctr" defTabSz="977900">
            <a:lnSpc>
              <a:spcPct val="90000"/>
            </a:lnSpc>
            <a:spcBef>
              <a:spcPct val="0"/>
            </a:spcBef>
            <a:spcAft>
              <a:spcPct val="35000"/>
            </a:spcAft>
            <a:buNone/>
          </a:pPr>
          <a:r>
            <a:rPr lang="en-US" sz="2200" kern="1200"/>
            <a:t>Create</a:t>
          </a:r>
        </a:p>
      </dsp:txBody>
      <dsp:txXfrm>
        <a:off x="0" y="842772"/>
        <a:ext cx="2103120" cy="793362"/>
      </dsp:txXfrm>
    </dsp:sp>
    <dsp:sp modelId="{840076A5-E14B-4D38-A906-F937ED94600B}">
      <dsp:nvSpPr>
        <dsp:cNvPr id="0" name=""/>
        <dsp:cNvSpPr/>
      </dsp:nvSpPr>
      <dsp:spPr>
        <a:xfrm>
          <a:off x="2103120" y="1683737"/>
          <a:ext cx="8412480" cy="79336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01514" rIns="163225" bIns="201514" numCol="1" spcCol="1270" anchor="ctr" anchorCtr="0">
          <a:noAutofit/>
        </a:bodyPr>
        <a:lstStyle/>
        <a:p>
          <a:pPr marL="0" lvl="0" indent="0" algn="l" defTabSz="800100">
            <a:lnSpc>
              <a:spcPct val="90000"/>
            </a:lnSpc>
            <a:spcBef>
              <a:spcPct val="0"/>
            </a:spcBef>
            <a:spcAft>
              <a:spcPct val="35000"/>
            </a:spcAft>
            <a:buNone/>
          </a:pPr>
          <a:r>
            <a:rPr lang="en-US" sz="1800" kern="1200"/>
            <a:t>Recruit managers with relevant interpersonal skills.</a:t>
          </a:r>
        </a:p>
      </dsp:txBody>
      <dsp:txXfrm>
        <a:off x="2103120" y="1683737"/>
        <a:ext cx="8412480" cy="793362"/>
      </dsp:txXfrm>
    </dsp:sp>
    <dsp:sp modelId="{B10DB3C3-F699-49B4-9582-F2E000E6B47C}">
      <dsp:nvSpPr>
        <dsp:cNvPr id="0" name=""/>
        <dsp:cNvSpPr/>
      </dsp:nvSpPr>
      <dsp:spPr>
        <a:xfrm>
          <a:off x="0" y="1683737"/>
          <a:ext cx="2103120" cy="793362"/>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8367" rIns="111290" bIns="78367" numCol="1" spcCol="1270" anchor="ctr" anchorCtr="0">
          <a:noAutofit/>
        </a:bodyPr>
        <a:lstStyle/>
        <a:p>
          <a:pPr marL="0" lvl="0" indent="0" algn="ctr" defTabSz="977900">
            <a:lnSpc>
              <a:spcPct val="90000"/>
            </a:lnSpc>
            <a:spcBef>
              <a:spcPct val="0"/>
            </a:spcBef>
            <a:spcAft>
              <a:spcPct val="35000"/>
            </a:spcAft>
            <a:buNone/>
          </a:pPr>
          <a:r>
            <a:rPr lang="en-US" sz="2200" kern="1200"/>
            <a:t>Recruit</a:t>
          </a:r>
        </a:p>
      </dsp:txBody>
      <dsp:txXfrm>
        <a:off x="0" y="1683737"/>
        <a:ext cx="2103120" cy="793362"/>
      </dsp:txXfrm>
    </dsp:sp>
    <dsp:sp modelId="{32BBF615-83A3-423C-BB60-8C62EF927D8B}">
      <dsp:nvSpPr>
        <dsp:cNvPr id="0" name=""/>
        <dsp:cNvSpPr/>
      </dsp:nvSpPr>
      <dsp:spPr>
        <a:xfrm>
          <a:off x="2103120" y="2524701"/>
          <a:ext cx="8412480" cy="79336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01514" rIns="163225" bIns="201514" numCol="1" spcCol="1270" anchor="ctr" anchorCtr="0">
          <a:noAutofit/>
        </a:bodyPr>
        <a:lstStyle/>
        <a:p>
          <a:pPr marL="0" lvl="0" indent="0" algn="l" defTabSz="800100">
            <a:lnSpc>
              <a:spcPct val="90000"/>
            </a:lnSpc>
            <a:spcBef>
              <a:spcPct val="0"/>
            </a:spcBef>
            <a:spcAft>
              <a:spcPct val="35000"/>
            </a:spcAft>
            <a:buNone/>
          </a:pPr>
          <a:r>
            <a:rPr lang="en-US" sz="1800" kern="1200"/>
            <a:t>Address conflicts proactively.</a:t>
          </a:r>
        </a:p>
      </dsp:txBody>
      <dsp:txXfrm>
        <a:off x="2103120" y="2524701"/>
        <a:ext cx="8412480" cy="793362"/>
      </dsp:txXfrm>
    </dsp:sp>
    <dsp:sp modelId="{4415B161-BBD5-407F-8377-2464F2858313}">
      <dsp:nvSpPr>
        <dsp:cNvPr id="0" name=""/>
        <dsp:cNvSpPr/>
      </dsp:nvSpPr>
      <dsp:spPr>
        <a:xfrm>
          <a:off x="0" y="2524701"/>
          <a:ext cx="2103120" cy="79336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8367" rIns="111290" bIns="78367" numCol="1" spcCol="1270" anchor="ctr" anchorCtr="0">
          <a:noAutofit/>
        </a:bodyPr>
        <a:lstStyle/>
        <a:p>
          <a:pPr marL="0" lvl="0" indent="0" algn="ctr" defTabSz="977900">
            <a:lnSpc>
              <a:spcPct val="90000"/>
            </a:lnSpc>
            <a:spcBef>
              <a:spcPct val="0"/>
            </a:spcBef>
            <a:spcAft>
              <a:spcPct val="35000"/>
            </a:spcAft>
            <a:buNone/>
          </a:pPr>
          <a:r>
            <a:rPr lang="en-US" sz="2200" kern="1200"/>
            <a:t>Address</a:t>
          </a:r>
        </a:p>
      </dsp:txBody>
      <dsp:txXfrm>
        <a:off x="0" y="2524701"/>
        <a:ext cx="2103120" cy="793362"/>
      </dsp:txXfrm>
    </dsp:sp>
    <dsp:sp modelId="{096B773D-B05D-4797-ADB4-0E9315BB711A}">
      <dsp:nvSpPr>
        <dsp:cNvPr id="0" name=""/>
        <dsp:cNvSpPr/>
      </dsp:nvSpPr>
      <dsp:spPr>
        <a:xfrm>
          <a:off x="2103120" y="3365666"/>
          <a:ext cx="8412480" cy="79336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01514" rIns="163225" bIns="201514" numCol="1" spcCol="1270" anchor="ctr" anchorCtr="0">
          <a:noAutofit/>
        </a:bodyPr>
        <a:lstStyle/>
        <a:p>
          <a:pPr marL="0" lvl="0" indent="0" algn="l" defTabSz="800100">
            <a:lnSpc>
              <a:spcPct val="90000"/>
            </a:lnSpc>
            <a:spcBef>
              <a:spcPct val="0"/>
            </a:spcBef>
            <a:spcAft>
              <a:spcPct val="35000"/>
            </a:spcAft>
            <a:buNone/>
          </a:pPr>
          <a:r>
            <a:rPr lang="en-US" sz="1800" kern="1200"/>
            <a:t>Adapt performance appraisals to account for generational differences. </a:t>
          </a:r>
        </a:p>
      </dsp:txBody>
      <dsp:txXfrm>
        <a:off x="2103120" y="3365666"/>
        <a:ext cx="8412480" cy="793362"/>
      </dsp:txXfrm>
    </dsp:sp>
    <dsp:sp modelId="{5C7FC6BD-E521-4227-8A85-07DC5FE57853}">
      <dsp:nvSpPr>
        <dsp:cNvPr id="0" name=""/>
        <dsp:cNvSpPr/>
      </dsp:nvSpPr>
      <dsp:spPr>
        <a:xfrm>
          <a:off x="0" y="3365666"/>
          <a:ext cx="2103120" cy="79336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8367" rIns="111290" bIns="78367" numCol="1" spcCol="1270" anchor="ctr" anchorCtr="0">
          <a:noAutofit/>
        </a:bodyPr>
        <a:lstStyle/>
        <a:p>
          <a:pPr marL="0" lvl="0" indent="0" algn="ctr" defTabSz="977900">
            <a:lnSpc>
              <a:spcPct val="90000"/>
            </a:lnSpc>
            <a:spcBef>
              <a:spcPct val="0"/>
            </a:spcBef>
            <a:spcAft>
              <a:spcPct val="35000"/>
            </a:spcAft>
            <a:buNone/>
          </a:pPr>
          <a:r>
            <a:rPr lang="en-US" sz="2200" kern="1200"/>
            <a:t>Adapt</a:t>
          </a:r>
        </a:p>
      </dsp:txBody>
      <dsp:txXfrm>
        <a:off x="0" y="3365666"/>
        <a:ext cx="2103120" cy="7933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6BB75C-24C7-42C7-AF4A-288DF7B2E818}"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3A0EE3-DBFC-4461-BBD0-0758A0EA16F2}" type="slidenum">
              <a:rPr lang="en-GB" smtClean="0"/>
              <a:t>‹#›</a:t>
            </a:fld>
            <a:endParaRPr lang="en-GB"/>
          </a:p>
        </p:txBody>
      </p:sp>
    </p:spTree>
    <p:extLst>
      <p:ext uri="{BB962C8B-B14F-4D97-AF65-F5344CB8AC3E}">
        <p14:creationId xmlns:p14="http://schemas.microsoft.com/office/powerpoint/2010/main" val="1799421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ipd.org/en/knowledge/reports/goodwork/"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forbes.com/sites/jackkelly/2023/03/01/can-five-generations-coexist-in-the-workplac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researchgate.net/publication/382056734_INTERGENERATIONAL_CHALLENGES_AND_HOW_THEY_MANIFEST_IN_THE_PUBLIC_WORKFORCE_A_BASIS_FOR_DESIGNING_EFFECTIVE_PERFORMANCE_MANAGEMENT_STRATEGIE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a:t>
            </a:fld>
            <a:endParaRPr lang="en-GB"/>
          </a:p>
        </p:txBody>
      </p:sp>
    </p:spTree>
    <p:extLst>
      <p:ext uri="{BB962C8B-B14F-4D97-AF65-F5344CB8AC3E}">
        <p14:creationId xmlns:p14="http://schemas.microsoft.com/office/powerpoint/2010/main" val="1173392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3</a:t>
            </a:fld>
            <a:endParaRPr lang="en-GB"/>
          </a:p>
        </p:txBody>
      </p:sp>
    </p:spTree>
    <p:extLst>
      <p:ext uri="{BB962C8B-B14F-4D97-AF65-F5344CB8AC3E}">
        <p14:creationId xmlns:p14="http://schemas.microsoft.com/office/powerpoint/2010/main" val="1539044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considering PM strategies, need to consider what motivates employees. Motivated employees are more likely to be retained. </a:t>
            </a:r>
          </a:p>
          <a:p>
            <a:endParaRPr lang="en-GB" dirty="0"/>
          </a:p>
          <a:p>
            <a:r>
              <a:rPr lang="en-GB" dirty="0"/>
              <a:t>Responsibilities – People are motivated when they have meaningful responsibilities that align with their abilities and values, so a caring person will be motivated by helping others whilst a craftsperson will be motivated by producing a high-quality product. </a:t>
            </a:r>
          </a:p>
          <a:p>
            <a:r>
              <a:rPr lang="en-GB" dirty="0"/>
              <a:t>Relationships – People are motivated by good relationships with their manager, colleagues, customers and so on. ‘Good’ will mean different things to different people. </a:t>
            </a:r>
          </a:p>
          <a:p>
            <a:r>
              <a:rPr lang="en-GB" dirty="0"/>
              <a:t>Rewards – This is more often about recognition and appreciation rather than monetary reward.</a:t>
            </a:r>
          </a:p>
          <a:p>
            <a:r>
              <a:rPr lang="en-GB" dirty="0"/>
              <a:t>Reasons – People are motivated when they are engaged in something meaningful that contributes to things they view as important such as the wellbeing of others. </a:t>
            </a: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8</a:t>
            </a:fld>
            <a:endParaRPr lang="en-GB"/>
          </a:p>
        </p:txBody>
      </p:sp>
    </p:spTree>
    <p:extLst>
      <p:ext uri="{BB962C8B-B14F-4D97-AF65-F5344CB8AC3E}">
        <p14:creationId xmlns:p14="http://schemas.microsoft.com/office/powerpoint/2010/main" val="806945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link back to employee experience factors by Bersin et al (2017).</a:t>
            </a:r>
          </a:p>
          <a:p>
            <a:endParaRPr lang="en-GB" dirty="0"/>
          </a:p>
          <a:p>
            <a:r>
              <a:rPr lang="en-GB" dirty="0"/>
              <a:t>How can PM activities create more meaningful work for individuals? </a:t>
            </a:r>
          </a:p>
        </p:txBody>
      </p:sp>
      <p:sp>
        <p:nvSpPr>
          <p:cNvPr id="4" name="Slide Number Placeholder 3"/>
          <p:cNvSpPr>
            <a:spLocks noGrp="1"/>
          </p:cNvSpPr>
          <p:nvPr>
            <p:ph type="sldNum" sz="quarter" idx="5"/>
          </p:nvPr>
        </p:nvSpPr>
        <p:spPr/>
        <p:txBody>
          <a:bodyPr/>
          <a:lstStyle/>
          <a:p>
            <a:fld id="{0B3A0EE3-DBFC-4461-BBD0-0758A0EA16F2}" type="slidenum">
              <a:rPr lang="en-GB" smtClean="0"/>
              <a:t>9</a:t>
            </a:fld>
            <a:endParaRPr lang="en-GB"/>
          </a:p>
        </p:txBody>
      </p:sp>
    </p:spTree>
    <p:extLst>
      <p:ext uri="{BB962C8B-B14F-4D97-AF65-F5344CB8AC3E}">
        <p14:creationId xmlns:p14="http://schemas.microsoft.com/office/powerpoint/2010/main" val="2657619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(Specific, Measurable, Achievable, Relevant, Time-bound) </a:t>
            </a:r>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11</a:t>
            </a:fld>
            <a:endParaRPr lang="en-GB"/>
          </a:p>
        </p:txBody>
      </p:sp>
    </p:spTree>
    <p:extLst>
      <p:ext uri="{BB962C8B-B14F-4D97-AF65-F5344CB8AC3E}">
        <p14:creationId xmlns:p14="http://schemas.microsoft.com/office/powerpoint/2010/main" val="3649181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13</a:t>
            </a:fld>
            <a:endParaRPr lang="en-GB"/>
          </a:p>
        </p:txBody>
      </p:sp>
    </p:spTree>
    <p:extLst>
      <p:ext uri="{BB962C8B-B14F-4D97-AF65-F5344CB8AC3E}">
        <p14:creationId xmlns:p14="http://schemas.microsoft.com/office/powerpoint/2010/main" val="466291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The </a:t>
            </a:r>
            <a:r>
              <a:rPr lang="en-GB" b="1" i="0" dirty="0">
                <a:solidFill>
                  <a:srgbClr val="202020"/>
                </a:solidFill>
                <a:effectLst/>
                <a:latin typeface="Museo"/>
                <a:hlinkClick r:id="rId3"/>
              </a:rPr>
              <a:t>CIPD’s Good Work Index</a:t>
            </a:r>
            <a:r>
              <a:rPr lang="en-GB" b="0" i="0" dirty="0">
                <a:solidFill>
                  <a:srgbClr val="202020"/>
                </a:solidFill>
                <a:effectLst/>
                <a:latin typeface="Museo"/>
              </a:rPr>
              <a:t> found that the top three reasons for employees leaving their last organisation were:</a:t>
            </a:r>
          </a:p>
          <a:p>
            <a:pPr algn="l">
              <a:buFont typeface="Arial" panose="020B0604020202020204" pitchFamily="34" charset="0"/>
              <a:buChar char="•"/>
            </a:pPr>
            <a:r>
              <a:rPr lang="en-GB" b="0" i="0" dirty="0">
                <a:solidFill>
                  <a:srgbClr val="202020"/>
                </a:solidFill>
                <a:effectLst/>
                <a:latin typeface="Museo"/>
              </a:rPr>
              <a:t>better pay/benefits elsewhere</a:t>
            </a:r>
          </a:p>
          <a:p>
            <a:pPr algn="l">
              <a:buFont typeface="Arial" panose="020B0604020202020204" pitchFamily="34" charset="0"/>
              <a:buChar char="•"/>
            </a:pPr>
            <a:r>
              <a:rPr lang="en-GB" b="0" i="0" dirty="0">
                <a:solidFill>
                  <a:srgbClr val="202020"/>
                </a:solidFill>
                <a:effectLst/>
                <a:latin typeface="Museo"/>
              </a:rPr>
              <a:t>better work-life balance elsewhere</a:t>
            </a:r>
          </a:p>
          <a:p>
            <a:pPr algn="l">
              <a:buFont typeface="Arial" panose="020B0604020202020204" pitchFamily="34" charset="0"/>
              <a:buChar char="•"/>
            </a:pPr>
            <a:r>
              <a:rPr lang="en-GB" b="0" i="0" dirty="0">
                <a:solidFill>
                  <a:srgbClr val="202020"/>
                </a:solidFill>
                <a:effectLst/>
                <a:latin typeface="Museo"/>
              </a:rPr>
              <a:t>unhappy with leadership or senior management.</a:t>
            </a:r>
          </a:p>
          <a:p>
            <a:pPr algn="l"/>
            <a:r>
              <a:rPr lang="en-GB" b="0" i="0" dirty="0">
                <a:solidFill>
                  <a:srgbClr val="202020"/>
                </a:solidFill>
                <a:effectLst/>
                <a:latin typeface="Museo"/>
              </a:rPr>
              <a:t>Other common reasons include:</a:t>
            </a:r>
          </a:p>
          <a:p>
            <a:pPr algn="l">
              <a:buFont typeface="Arial" panose="020B0604020202020204" pitchFamily="34" charset="0"/>
              <a:buChar char="•"/>
            </a:pPr>
            <a:r>
              <a:rPr lang="en-GB" b="0" i="0" dirty="0">
                <a:solidFill>
                  <a:srgbClr val="202020"/>
                </a:solidFill>
                <a:effectLst/>
                <a:latin typeface="Museo"/>
              </a:rPr>
              <a:t>lack of career advancement and development opportunities</a:t>
            </a:r>
          </a:p>
          <a:p>
            <a:pPr algn="l">
              <a:buFont typeface="Arial" panose="020B0604020202020204" pitchFamily="34" charset="0"/>
              <a:buChar char="•"/>
            </a:pPr>
            <a:r>
              <a:rPr lang="en-GB" b="0" i="0" dirty="0">
                <a:solidFill>
                  <a:srgbClr val="202020"/>
                </a:solidFill>
                <a:effectLst/>
                <a:latin typeface="Museo"/>
              </a:rPr>
              <a:t>poor relationships with colleagues or managers and even workplace conflict</a:t>
            </a:r>
          </a:p>
          <a:p>
            <a:pPr algn="l">
              <a:buFont typeface="Arial" panose="020B0604020202020204" pitchFamily="34" charset="0"/>
              <a:buChar char="•"/>
            </a:pPr>
            <a:r>
              <a:rPr lang="en-GB" b="0" i="0" dirty="0">
                <a:solidFill>
                  <a:srgbClr val="202020"/>
                </a:solidFill>
                <a:effectLst/>
                <a:latin typeface="Museo"/>
              </a:rPr>
              <a:t>feeling undervalued and lacking recognition</a:t>
            </a:r>
          </a:p>
          <a:p>
            <a:pPr algn="l">
              <a:buFont typeface="Arial" panose="020B0604020202020204" pitchFamily="34" charset="0"/>
              <a:buChar char="•"/>
            </a:pPr>
            <a:r>
              <a:rPr lang="en-GB" b="0" i="0" dirty="0">
                <a:solidFill>
                  <a:srgbClr val="202020"/>
                </a:solidFill>
                <a:effectLst/>
                <a:latin typeface="Museo"/>
              </a:rPr>
              <a:t>not utilising skills or feeling unchallenged by the job role</a:t>
            </a:r>
          </a:p>
          <a:p>
            <a:pPr algn="l">
              <a:buFont typeface="Arial" panose="020B0604020202020204" pitchFamily="34" charset="0"/>
              <a:buChar char="•"/>
            </a:pPr>
            <a:r>
              <a:rPr lang="en-GB" b="0" i="0" dirty="0">
                <a:solidFill>
                  <a:srgbClr val="202020"/>
                </a:solidFill>
                <a:effectLst/>
                <a:latin typeface="Museo"/>
              </a:rPr>
              <a:t>a poor culture</a:t>
            </a:r>
            <a:r>
              <a:rPr lang="en-GB" b="1" i="0" dirty="0">
                <a:solidFill>
                  <a:srgbClr val="202020"/>
                </a:solidFill>
                <a:effectLst/>
                <a:latin typeface="Museo"/>
              </a:rPr>
              <a:t> </a:t>
            </a:r>
            <a:r>
              <a:rPr lang="en-GB" b="0" i="0" dirty="0">
                <a:solidFill>
                  <a:srgbClr val="202020"/>
                </a:solidFill>
                <a:effectLst/>
                <a:latin typeface="Museo"/>
              </a:rPr>
              <a:t>that does not align with the employee’s values.</a:t>
            </a: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16</a:t>
            </a:fld>
            <a:endParaRPr lang="en-GB"/>
          </a:p>
        </p:txBody>
      </p:sp>
    </p:spTree>
    <p:extLst>
      <p:ext uri="{BB962C8B-B14F-4D97-AF65-F5344CB8AC3E}">
        <p14:creationId xmlns:p14="http://schemas.microsoft.com/office/powerpoint/2010/main" val="267798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17</a:t>
            </a:fld>
            <a:endParaRPr lang="en-GB"/>
          </a:p>
        </p:txBody>
      </p:sp>
    </p:spTree>
    <p:extLst>
      <p:ext uri="{BB962C8B-B14F-4D97-AF65-F5344CB8AC3E}">
        <p14:creationId xmlns:p14="http://schemas.microsoft.com/office/powerpoint/2010/main" val="438568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fkGroteskNeue"/>
              </a:rPr>
              <a:t>Organisational and Demographic Data: Metrics like tenure, age group, department, office location, and reporting manager help identify trends in turnover across different groups or roles</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Engagement and </a:t>
            </a:r>
            <a:r>
              <a:rPr lang="en-GB" b="1" i="0" dirty="0">
                <a:solidFill>
                  <a:schemeClr val="tx1"/>
                </a:solidFill>
                <a:effectLst/>
                <a:latin typeface="fkGroteskNeue"/>
              </a:rPr>
              <a:t>Performance Data</a:t>
            </a:r>
            <a:r>
              <a:rPr lang="en-GB" b="0" i="0" dirty="0">
                <a:effectLst/>
                <a:latin typeface="fkGroteskNeue"/>
              </a:rPr>
              <a:t>: Insights from employee surveys, performance evaluations, learning and development activity, and internal mobility highlight dissatisfaction or stagnation that may lead to turnover</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Behavioural Signals: Subtle indicators such as reduced collaboration, increased absenteeism, or decreased participation in meetings can signal disengagement</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Turnover Rate by Department/Manager/Position: Granular metrics reveal specific areas or teams with higher turnover rates, enabling targeted interventions</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External Context Data: Industry layoffs, competitor job postings, market salary shifts, and Glassdoor reviews provide external benchmarks to understand retention challenges in the broader talent market</a:t>
            </a:r>
            <a:r>
              <a:rPr lang="en-GB" b="0" i="0" u="none" strike="noStrike" dirty="0">
                <a:effectLst/>
                <a:latin typeface="var(--font-berkeley-mono)"/>
              </a:rPr>
              <a:t>. </a:t>
            </a:r>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19</a:t>
            </a:fld>
            <a:endParaRPr lang="en-GB"/>
          </a:p>
        </p:txBody>
      </p:sp>
    </p:spTree>
    <p:extLst>
      <p:ext uri="{BB962C8B-B14F-4D97-AF65-F5344CB8AC3E}">
        <p14:creationId xmlns:p14="http://schemas.microsoft.com/office/powerpoint/2010/main" val="331487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20</a:t>
            </a:fld>
            <a:endParaRPr lang="en-GB"/>
          </a:p>
        </p:txBody>
      </p:sp>
    </p:spTree>
    <p:extLst>
      <p:ext uri="{BB962C8B-B14F-4D97-AF65-F5344CB8AC3E}">
        <p14:creationId xmlns:p14="http://schemas.microsoft.com/office/powerpoint/2010/main" val="767206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Engagement metrics: Low survey scores, reduced participation in meetings, or declining collaboration rates signal disengagement</a:t>
            </a:r>
            <a:endParaRPr lang="en-GB" b="0" i="0" u="none" strike="noStrike" dirty="0">
              <a:effectLst/>
              <a:latin typeface="var(--font-berkeley-mono)"/>
            </a:endParaRPr>
          </a:p>
          <a:p>
            <a:pPr algn="l">
              <a:buFont typeface="Arial" panose="020B0604020202020204" pitchFamily="34" charset="0"/>
              <a:buChar char="•"/>
            </a:pPr>
            <a:r>
              <a:rPr lang="en-GB" b="0" i="0" dirty="0">
                <a:effectLst/>
                <a:latin typeface="fkGroteskNeue"/>
              </a:rPr>
              <a:t>Performance trends: Sudden drops in productivity, missed deadlines, or inconsistent output (e.g., a 20% performance decline over two quarters)</a:t>
            </a:r>
          </a:p>
          <a:p>
            <a:pPr algn="l">
              <a:buFont typeface="Arial" panose="020B0604020202020204" pitchFamily="34" charset="0"/>
              <a:buChar char="•"/>
            </a:pPr>
            <a:r>
              <a:rPr lang="en-GB" b="0" i="0" dirty="0">
                <a:effectLst/>
                <a:latin typeface="fkGroteskNeue"/>
              </a:rPr>
              <a:t>Demographic/HR data: Tenure, promotion history, salary changes, and commute distance correlate with turnover risk</a:t>
            </a:r>
          </a:p>
          <a:p>
            <a:pPr algn="l">
              <a:buFont typeface="Arial" panose="020B0604020202020204" pitchFamily="34" charset="0"/>
              <a:buChar char="•"/>
            </a:pPr>
            <a:r>
              <a:rPr lang="en-GB" b="0" i="0" dirty="0">
                <a:effectLst/>
                <a:latin typeface="fkGroteskNeue"/>
              </a:rPr>
              <a:t>Behavioural signals: Increased absenteeism, reduced use of company tools, or minimal interaction with managers</a:t>
            </a:r>
          </a:p>
        </p:txBody>
      </p:sp>
      <p:sp>
        <p:nvSpPr>
          <p:cNvPr id="4" name="Slide Number Placeholder 3"/>
          <p:cNvSpPr>
            <a:spLocks noGrp="1"/>
          </p:cNvSpPr>
          <p:nvPr>
            <p:ph type="sldNum" sz="quarter" idx="5"/>
          </p:nvPr>
        </p:nvSpPr>
        <p:spPr/>
        <p:txBody>
          <a:bodyPr/>
          <a:lstStyle/>
          <a:p>
            <a:fld id="{0B3A0EE3-DBFC-4461-BBD0-0758A0EA16F2}" type="slidenum">
              <a:rPr lang="en-GB" smtClean="0"/>
              <a:t>21</a:t>
            </a:fld>
            <a:endParaRPr lang="en-GB"/>
          </a:p>
        </p:txBody>
      </p:sp>
    </p:spTree>
    <p:extLst>
      <p:ext uri="{BB962C8B-B14F-4D97-AF65-F5344CB8AC3E}">
        <p14:creationId xmlns:p14="http://schemas.microsoft.com/office/powerpoint/2010/main" val="1722024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Google reduced turnover by analysing job satisfaction and performance data, saving millions in recruitment costs</a:t>
            </a:r>
            <a:r>
              <a:rPr lang="en-GB" b="0" i="0" u="none" strike="noStrike" dirty="0">
                <a:effectLst/>
                <a:latin typeface="var(--font-berkeley-mono)"/>
              </a:rPr>
              <a:t>.</a:t>
            </a:r>
            <a:endParaRPr lang="en-GB" b="0" i="0" dirty="0">
              <a:effectLst/>
              <a:latin typeface="fkGroteskNeue"/>
            </a:endParaRPr>
          </a:p>
          <a:p>
            <a:pPr algn="l">
              <a:buFont typeface="Arial" panose="020B0604020202020204" pitchFamily="34" charset="0"/>
              <a:buChar char="•"/>
            </a:pPr>
            <a:r>
              <a:rPr lang="en-GB" b="0" i="0" dirty="0">
                <a:effectLst/>
                <a:latin typeface="fkGroteskNeue"/>
              </a:rPr>
              <a:t>A healthcare study achieved an 18% turnover reduction using predictive models to flag at-risk employees based on wage, training hours, and marital status.</a:t>
            </a: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22</a:t>
            </a:fld>
            <a:endParaRPr lang="en-GB"/>
          </a:p>
        </p:txBody>
      </p:sp>
    </p:spTree>
    <p:extLst>
      <p:ext uri="{BB962C8B-B14F-4D97-AF65-F5344CB8AC3E}">
        <p14:creationId xmlns:p14="http://schemas.microsoft.com/office/powerpoint/2010/main" val="1683108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effectLst/>
              <a:latin typeface="fkGroteskNeue"/>
            </a:endParaRPr>
          </a:p>
          <a:p>
            <a:r>
              <a:rPr lang="en-GB" b="0" i="0" dirty="0">
                <a:solidFill>
                  <a:srgbClr val="000000"/>
                </a:solidFill>
                <a:effectLst/>
                <a:latin typeface="garamond-premier-pro"/>
              </a:rPr>
              <a:t>Three quarters (73 per cent) of senior business leaders have multiple generations in their workplace, yet there is a ‘say-do gap’ on how employers support managers to create inclusive workplaces, a report has found. </a:t>
            </a:r>
          </a:p>
          <a:p>
            <a:endParaRPr lang="en-GB" b="0" i="0" dirty="0">
              <a:solidFill>
                <a:srgbClr val="000000"/>
              </a:solidFill>
              <a:effectLst/>
              <a:latin typeface="garamond-premier-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Can 5 Generations Coexist In The Workplace?</a:t>
            </a:r>
            <a:endParaRPr lang="en-GB" dirty="0"/>
          </a:p>
          <a:p>
            <a:endParaRPr lang="en-GB" dirty="0"/>
          </a:p>
          <a:p>
            <a:pPr algn="l"/>
            <a:endParaRPr lang="en-GB" b="0" i="0" dirty="0">
              <a:effectLst/>
              <a:latin typeface="fkGroteskNeue"/>
            </a:endParaRPr>
          </a:p>
          <a:p>
            <a:pPr algn="l"/>
            <a:r>
              <a:rPr lang="en-GB" b="0" i="0" dirty="0">
                <a:effectLst/>
                <a:latin typeface="fkGroteskNeue"/>
              </a:rPr>
              <a:t>The modern workforce consists of five generations: The Silent Generation, Baby Boomers, Generation X, Millennials, and Generation Z, each possessing distinct mindsets and expectations. While stereotypes exist for each group, a recent EY U.S. Generation survey highlights that Diversity, Equity, and Inclusion (DEI) initiatives, stances on social issues, and workplace flexibility are crucial for attracting and retaining talent.</a:t>
            </a:r>
          </a:p>
          <a:p>
            <a:pPr algn="l"/>
            <a:r>
              <a:rPr lang="en-GB" b="0" i="0" dirty="0">
                <a:effectLst/>
                <a:latin typeface="fkGroteskNeue"/>
              </a:rPr>
              <a:t>The survey indicates that Gen Z and Millennials prioritise company culture more than Baby Boomers when deciding to stay with an organisation. Younger employees also value community support, corporate responsibility, and a company's position on social and political issues. Common interests among all generations include competitive pay and benefits, hybrid/remote work options, career advancement, and flexible work styles.</a:t>
            </a:r>
          </a:p>
          <a:p>
            <a:pPr algn="l"/>
            <a:r>
              <a:rPr lang="en-GB" b="0" i="0" dirty="0">
                <a:effectLst/>
                <a:latin typeface="fkGroteskNeue"/>
              </a:rPr>
              <a:t>To foster harmony, the article advises leaders to understand the perspectives of different generations through communication, while also balancing potentially conflicting interests. It recommends self-reflection to address personal biases and encourages open conversations with employees from various life stages to promote mutual learning and understanding.</a:t>
            </a:r>
          </a:p>
          <a:p>
            <a:pPr algn="l"/>
            <a:endParaRPr lang="en-GB" b="0" i="0" dirty="0">
              <a:effectLst/>
              <a:latin typeface="fkGroteskNeue"/>
            </a:endParaRPr>
          </a:p>
        </p:txBody>
      </p:sp>
      <p:sp>
        <p:nvSpPr>
          <p:cNvPr id="4" name="Slide Number Placeholder 3"/>
          <p:cNvSpPr>
            <a:spLocks noGrp="1"/>
          </p:cNvSpPr>
          <p:nvPr>
            <p:ph type="sldNum" sz="quarter" idx="5"/>
          </p:nvPr>
        </p:nvSpPr>
        <p:spPr/>
        <p:txBody>
          <a:bodyPr/>
          <a:lstStyle/>
          <a:p>
            <a:fld id="{0B3A0EE3-DBFC-4461-BBD0-0758A0EA16F2}" type="slidenum">
              <a:rPr lang="en-GB" smtClean="0"/>
              <a:t>23</a:t>
            </a:fld>
            <a:endParaRPr lang="en-GB"/>
          </a:p>
        </p:txBody>
      </p:sp>
    </p:spTree>
    <p:extLst>
      <p:ext uri="{BB962C8B-B14F-4D97-AF65-F5344CB8AC3E}">
        <p14:creationId xmlns:p14="http://schemas.microsoft.com/office/powerpoint/2010/main" val="277884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garamond-premier-pro"/>
              </a:rPr>
              <a:t>What are the advantages of a multigenerational workforce?</a:t>
            </a:r>
          </a:p>
          <a:p>
            <a:pPr algn="l" fontAlgn="base">
              <a:spcAft>
                <a:spcPts val="1890"/>
              </a:spcAft>
            </a:pPr>
            <a:r>
              <a:rPr lang="en-GB" b="1" i="0" dirty="0">
                <a:solidFill>
                  <a:srgbClr val="000000"/>
                </a:solidFill>
                <a:effectLst/>
                <a:latin typeface="garamond-premier-pro"/>
              </a:rPr>
              <a:t>Diverse perspectives</a:t>
            </a:r>
            <a:br>
              <a:rPr lang="en-GB" b="0" i="0" dirty="0">
                <a:solidFill>
                  <a:srgbClr val="000000"/>
                </a:solidFill>
                <a:effectLst/>
                <a:latin typeface="garamond-premier-pro"/>
              </a:rPr>
            </a:br>
            <a:r>
              <a:rPr lang="en-GB" b="0" i="0" dirty="0">
                <a:solidFill>
                  <a:srgbClr val="000000"/>
                </a:solidFill>
                <a:effectLst/>
                <a:latin typeface="garamond-premier-pro"/>
              </a:rPr>
              <a:t>In larger companies, where three to four generations often collaborate, the generational differences among colleagues can be significant. However, this diversity provides a wealth of perspectives. When it comes to company strategy, adapting to new technologies and making key decisions, having input from various generations leads to more creative and well-rounded outcomes. Imagine the synergy when several generations’ mindsets come together.</a:t>
            </a:r>
          </a:p>
          <a:p>
            <a:pPr algn="l" fontAlgn="base">
              <a:spcAft>
                <a:spcPts val="1890"/>
              </a:spcAft>
            </a:pPr>
            <a:r>
              <a:rPr lang="en-GB" b="1" i="0" dirty="0">
                <a:solidFill>
                  <a:srgbClr val="000000"/>
                </a:solidFill>
                <a:effectLst/>
                <a:latin typeface="garamond-premier-pro"/>
              </a:rPr>
              <a:t>Knowledge transfer</a:t>
            </a:r>
            <a:br>
              <a:rPr lang="en-GB" b="0" i="0" dirty="0">
                <a:solidFill>
                  <a:srgbClr val="000000"/>
                </a:solidFill>
                <a:effectLst/>
                <a:latin typeface="garamond-premier-pro"/>
              </a:rPr>
            </a:br>
            <a:r>
              <a:rPr lang="en-GB" b="0" i="0" dirty="0">
                <a:solidFill>
                  <a:srgbClr val="000000"/>
                </a:solidFill>
                <a:effectLst/>
                <a:latin typeface="garamond-premier-pro"/>
              </a:rPr>
              <a:t>Seasoned professionals who have spent decades in the industry bring invaluable experience and institutional knowledge to the table. This wisdom is crucial for mentoring younger employees. By fostering knowledge transfer, multigenerational teams ensure that expertise isn’t lost but rather passed down to the next generation.</a:t>
            </a:r>
          </a:p>
          <a:p>
            <a:pPr algn="l" fontAlgn="base">
              <a:spcAft>
                <a:spcPts val="1890"/>
              </a:spcAft>
            </a:pPr>
            <a:r>
              <a:rPr lang="en-GB" b="1" i="0" dirty="0">
                <a:solidFill>
                  <a:srgbClr val="000000"/>
                </a:solidFill>
                <a:effectLst/>
                <a:latin typeface="garamond-premier-pro"/>
              </a:rPr>
              <a:t>Fuelling innovation</a:t>
            </a:r>
            <a:br>
              <a:rPr lang="en-GB" b="0" i="0" dirty="0">
                <a:solidFill>
                  <a:srgbClr val="000000"/>
                </a:solidFill>
                <a:effectLst/>
                <a:latin typeface="garamond-premier-pro"/>
              </a:rPr>
            </a:br>
            <a:r>
              <a:rPr lang="en-GB" b="0" i="0" dirty="0">
                <a:solidFill>
                  <a:srgbClr val="000000"/>
                </a:solidFill>
                <a:effectLst/>
                <a:latin typeface="garamond-premier-pro"/>
              </a:rPr>
              <a:t>While older workers excel in traditional skills honed over the years, younger employees bring fresh perspectives and innovative ideas. A well-integrated multigenerational workforce encourages curiosity and learning from one another. The blend of tried-and-true methods with cutting-edge approaches fuels creativity and drives innovation.</a:t>
            </a:r>
          </a:p>
          <a:p>
            <a:pPr algn="l" fontAlgn="base"/>
            <a:r>
              <a:rPr lang="en-GB" b="1" i="0" dirty="0">
                <a:solidFill>
                  <a:srgbClr val="000000"/>
                </a:solidFill>
                <a:effectLst/>
                <a:latin typeface="garamond-premier-pro"/>
              </a:rPr>
              <a:t>What are the challenges?</a:t>
            </a:r>
          </a:p>
          <a:p>
            <a:pPr algn="l" fontAlgn="base">
              <a:spcAft>
                <a:spcPts val="1890"/>
              </a:spcAft>
            </a:pPr>
            <a:r>
              <a:rPr lang="en-GB" b="1" i="0" dirty="0">
                <a:solidFill>
                  <a:srgbClr val="000000"/>
                </a:solidFill>
                <a:effectLst/>
                <a:latin typeface="garamond-premier-pro"/>
              </a:rPr>
              <a:t>Different priorities</a:t>
            </a:r>
            <a:br>
              <a:rPr lang="en-GB" b="0" i="0" dirty="0">
                <a:solidFill>
                  <a:srgbClr val="000000"/>
                </a:solidFill>
                <a:effectLst/>
                <a:latin typeface="garamond-premier-pro"/>
              </a:rPr>
            </a:br>
            <a:r>
              <a:rPr lang="en-GB" b="0" i="0" dirty="0">
                <a:solidFill>
                  <a:srgbClr val="000000"/>
                </a:solidFill>
                <a:effectLst/>
                <a:latin typeface="garamond-premier-pro"/>
              </a:rPr>
              <a:t>Life stages vary significantly among team members. Some are nearing retirement, while others are saving for their first home. Some juggle childcare responsibilities, while others focus on climbing the career ladder. Bitterness and misunderstandings can arise when colleagues perceive their life stage as more important than someone else’s.</a:t>
            </a:r>
          </a:p>
          <a:p>
            <a:pPr algn="l" fontAlgn="base">
              <a:spcAft>
                <a:spcPts val="1890"/>
              </a:spcAft>
            </a:pPr>
            <a:r>
              <a:rPr lang="en-GB" b="1" i="0" dirty="0">
                <a:solidFill>
                  <a:srgbClr val="000000"/>
                </a:solidFill>
                <a:effectLst/>
                <a:latin typeface="garamond-premier-pro"/>
              </a:rPr>
              <a:t>Stereotypes and assumptions</a:t>
            </a:r>
            <a:br>
              <a:rPr lang="en-GB" b="0" i="0" dirty="0">
                <a:solidFill>
                  <a:srgbClr val="000000"/>
                </a:solidFill>
                <a:effectLst/>
                <a:latin typeface="garamond-premier-pro"/>
              </a:rPr>
            </a:br>
            <a:r>
              <a:rPr lang="en-GB" b="0" i="0" dirty="0">
                <a:solidFill>
                  <a:srgbClr val="000000"/>
                </a:solidFill>
                <a:effectLst/>
                <a:latin typeface="garamond-premier-pro"/>
              </a:rPr>
              <a:t>Age-related stereotypes hinder genuine understanding. Believing that baby boomers are rigid and resistant to change or assuming that millennials are entitled and unwilling to work hard perpetuates a damaging ‘us vs them’ mentality. Overcoming these stereotypes is crucial for fostering collaboration.</a:t>
            </a:r>
          </a:p>
          <a:p>
            <a:pPr algn="l" fontAlgn="base">
              <a:spcAft>
                <a:spcPts val="1890"/>
              </a:spcAft>
            </a:pPr>
            <a:r>
              <a:rPr lang="en-GB" b="1" i="0" dirty="0">
                <a:solidFill>
                  <a:srgbClr val="000000"/>
                </a:solidFill>
                <a:effectLst/>
                <a:latin typeface="garamond-premier-pro"/>
              </a:rPr>
              <a:t>Communication styles</a:t>
            </a:r>
            <a:br>
              <a:rPr lang="en-GB" b="0" i="0" dirty="0">
                <a:solidFill>
                  <a:srgbClr val="000000"/>
                </a:solidFill>
                <a:effectLst/>
                <a:latin typeface="garamond-premier-pro"/>
              </a:rPr>
            </a:br>
            <a:r>
              <a:rPr lang="en-GB" b="0" i="0" dirty="0">
                <a:solidFill>
                  <a:srgbClr val="000000"/>
                </a:solidFill>
                <a:effectLst/>
                <a:latin typeface="garamond-premier-pro"/>
              </a:rPr>
              <a:t>Multigenerational teams communicate through various channels: phone calls, emails, Team meetings, texts, emojis and tweets. Each generation may have preferred modes of communication, leading to misunderstandings and lost messages. Bridging this gap requires adaptability and empathy.</a:t>
            </a: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24</a:t>
            </a:fld>
            <a:endParaRPr lang="en-GB"/>
          </a:p>
        </p:txBody>
      </p:sp>
    </p:spTree>
    <p:extLst>
      <p:ext uri="{BB962C8B-B14F-4D97-AF65-F5344CB8AC3E}">
        <p14:creationId xmlns:p14="http://schemas.microsoft.com/office/powerpoint/2010/main" val="194367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25</a:t>
            </a:fld>
            <a:endParaRPr lang="en-GB"/>
          </a:p>
        </p:txBody>
      </p:sp>
    </p:spTree>
    <p:extLst>
      <p:ext uri="{BB962C8B-B14F-4D97-AF65-F5344CB8AC3E}">
        <p14:creationId xmlns:p14="http://schemas.microsoft.com/office/powerpoint/2010/main" val="2720569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(PDF) INTERGENERATIONAL CHALLENGES AND HOW THEY MANIFEST IN THE PUBLIC WORKFORCE: A BASIS FOR DESIGNING EFFECTIVE PERFORMANCE MANAGEMENT STRATEGIES</a:t>
            </a:r>
            <a:endParaRPr lang="en-GB" dirty="0"/>
          </a:p>
          <a:p>
            <a:endParaRPr lang="en-GB" b="0" i="0" dirty="0">
              <a:solidFill>
                <a:srgbClr val="131314"/>
              </a:solidFill>
              <a:effectLst/>
              <a:latin typeface="Inter Var"/>
            </a:endParaRPr>
          </a:p>
          <a:p>
            <a:r>
              <a:rPr lang="en-GB" b="0" i="0" dirty="0">
                <a:solidFill>
                  <a:srgbClr val="131314"/>
                </a:solidFill>
                <a:effectLst/>
                <a:latin typeface="Inter Var"/>
              </a:rPr>
              <a:t>This study explored the intergenerational challenges that manifest in the public workforce and aimed to provide insights for designing effective performance management strategies. The research utilized a qualitative design, with twenty (20) employees from various departments of the Provincial Government of Lanao del Sur in Marawi City as research respondents. The sample included representatives from four generations: Baby Boomers, Generation X, Millennials, and Generation Z. Data collection involved semi-structured face-to-face interviews using a purposive sampling technique. The analysis employed a collective case study approach and deductive coding. Ethical considerations were considered throughout the study. The main findings revealed that each generation exhibited distinct characteristics in terms of technology usage, social values, and core values. These differences gave rise to challenges related to work values, communication, motivation, job satisfaction, work-life balance, and learning. The results aligned with existing literature and theories such as generational cohort theory and stereotyping theory. Addressing these intergenerational challenges is crucial, particularly in the public workforce, given their significant impact in the modern workplace. By combining the study's findings with the principles of diversity management theory, this research offers valuable insights for developing strategies to mitigate intergenerational challenges. Recognizing and acknowledging these challenges is essential for fostering a harmonious work environment and promoting effective collaboration among employees from different generations. Organizations that proactively address these challenges can cultivate an inclusive and supportive workplace culture that values the unique contributions and strengths of each generation. Ultimately, this approach leads to enhanced productivity and overall employee well-being in the public workforce.</a:t>
            </a:r>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26</a:t>
            </a:fld>
            <a:endParaRPr lang="en-GB"/>
          </a:p>
        </p:txBody>
      </p:sp>
    </p:spTree>
    <p:extLst>
      <p:ext uri="{BB962C8B-B14F-4D97-AF65-F5344CB8AC3E}">
        <p14:creationId xmlns:p14="http://schemas.microsoft.com/office/powerpoint/2010/main" val="667522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27</a:t>
            </a:fld>
            <a:endParaRPr lang="en-GB"/>
          </a:p>
        </p:txBody>
      </p:sp>
    </p:spTree>
    <p:extLst>
      <p:ext uri="{BB962C8B-B14F-4D97-AF65-F5344CB8AC3E}">
        <p14:creationId xmlns:p14="http://schemas.microsoft.com/office/powerpoint/2010/main" val="856930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fkGroteskNeue"/>
              </a:rPr>
              <a:t>Intergenerationally Inclusive Practices:</a:t>
            </a:r>
          </a:p>
          <a:p>
            <a:pPr marL="742950" lvl="1" indent="-285750" algn="l">
              <a:buFont typeface="+mj-lt"/>
              <a:buAutoNum type="arabicPeriod"/>
            </a:pPr>
            <a:r>
              <a:rPr lang="en-GB" b="0" i="0" dirty="0">
                <a:effectLst/>
                <a:latin typeface="fkGroteskNeue"/>
              </a:rPr>
              <a:t>Promote merit-based development and advancement.</a:t>
            </a:r>
          </a:p>
          <a:p>
            <a:pPr marL="742950" lvl="1" indent="-285750" algn="l">
              <a:buFont typeface="+mj-lt"/>
              <a:buAutoNum type="arabicPeriod"/>
            </a:pPr>
            <a:r>
              <a:rPr lang="en-GB" b="0" i="0" dirty="0">
                <a:effectLst/>
                <a:latin typeface="fkGroteskNeue"/>
              </a:rPr>
              <a:t>Create a culture where all generations feel they belong.</a:t>
            </a:r>
          </a:p>
          <a:p>
            <a:pPr marL="742950" lvl="1" indent="-285750" algn="l">
              <a:buFont typeface="+mj-lt"/>
              <a:buAutoNum type="arabicPeriod"/>
            </a:pPr>
            <a:r>
              <a:rPr lang="en-GB" b="0" i="0" dirty="0">
                <a:effectLst/>
                <a:latin typeface="fkGroteskNeue"/>
              </a:rPr>
              <a:t>Recruit managers skilled at leading multigenerational teams.</a:t>
            </a:r>
          </a:p>
          <a:p>
            <a:pPr algn="l">
              <a:buFont typeface="+mj-lt"/>
              <a:buAutoNum type="arabicPeriod"/>
            </a:pPr>
            <a:r>
              <a:rPr lang="en-GB" b="0" i="0" dirty="0">
                <a:effectLst/>
                <a:latin typeface="fkGroteskNeue"/>
              </a:rPr>
              <a:t>Conflict Resolution:</a:t>
            </a:r>
          </a:p>
          <a:p>
            <a:pPr marL="742950" lvl="1" indent="-285750" algn="l">
              <a:buFont typeface="+mj-lt"/>
              <a:buAutoNum type="arabicPeriod"/>
            </a:pPr>
            <a:r>
              <a:rPr lang="en-GB" b="0" i="0" dirty="0">
                <a:effectLst/>
                <a:latin typeface="fkGroteskNeue"/>
              </a:rPr>
              <a:t>Address cognitive and affective conflicts proactively.</a:t>
            </a:r>
          </a:p>
          <a:p>
            <a:pPr marL="742950" lvl="1" indent="-285750" algn="l">
              <a:buFont typeface="+mj-lt"/>
              <a:buAutoNum type="arabicPeriod"/>
            </a:pPr>
            <a:r>
              <a:rPr lang="en-GB" b="0" i="0" dirty="0">
                <a:effectLst/>
                <a:latin typeface="fkGroteskNeue"/>
              </a:rPr>
              <a:t>Encourage shared leadership to leverage generational diversity for innovation.</a:t>
            </a:r>
          </a:p>
          <a:p>
            <a:pPr algn="l">
              <a:buFont typeface="+mj-lt"/>
              <a:buAutoNum type="arabicPeriod"/>
            </a:pPr>
            <a:r>
              <a:rPr lang="en-GB" b="0" i="0" dirty="0">
                <a:effectLst/>
                <a:latin typeface="fkGroteskNeue"/>
              </a:rPr>
              <a:t>Tailored Appraisal Processes:</a:t>
            </a:r>
          </a:p>
          <a:p>
            <a:pPr marL="742950" lvl="1" indent="-285750" algn="l">
              <a:buFont typeface="+mj-lt"/>
              <a:buAutoNum type="arabicPeriod"/>
            </a:pPr>
            <a:r>
              <a:rPr lang="en-GB" b="0" i="0" dirty="0">
                <a:effectLst/>
                <a:latin typeface="fkGroteskNeue"/>
              </a:rPr>
              <a:t>Adapt performance appraisals to account for generational differences in communication styles, expectations, and feedback preferences.</a:t>
            </a:r>
          </a:p>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28</a:t>
            </a:fld>
            <a:endParaRPr lang="en-GB"/>
          </a:p>
        </p:txBody>
      </p:sp>
    </p:spTree>
    <p:extLst>
      <p:ext uri="{BB962C8B-B14F-4D97-AF65-F5344CB8AC3E}">
        <p14:creationId xmlns:p14="http://schemas.microsoft.com/office/powerpoint/2010/main" val="10097615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A0EE3-DBFC-4461-BBD0-0758A0EA16F2}" type="slidenum">
              <a:rPr lang="en-GB" smtClean="0"/>
              <a:t>30</a:t>
            </a:fld>
            <a:endParaRPr lang="en-GB"/>
          </a:p>
        </p:txBody>
      </p:sp>
    </p:spTree>
    <p:extLst>
      <p:ext uri="{BB962C8B-B14F-4D97-AF65-F5344CB8AC3E}">
        <p14:creationId xmlns:p14="http://schemas.microsoft.com/office/powerpoint/2010/main" val="2856662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39100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6726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289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73600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6754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61112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25217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81086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27997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64202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3279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64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4/15/2026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22204822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0" r:id="rId7"/>
    <p:sldLayoutId id="2147483741" r:id="rId8"/>
    <p:sldLayoutId id="2147483742" r:id="rId9"/>
    <p:sldLayoutId id="2147483743" r:id="rId10"/>
    <p:sldLayoutId id="2147483744"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plash of colors on a white surface">
            <a:extLst>
              <a:ext uri="{FF2B5EF4-FFF2-40B4-BE49-F238E27FC236}">
                <a16:creationId xmlns:a16="http://schemas.microsoft.com/office/drawing/2014/main" id="{5E56D20F-7475-9F06-891B-62A090B27B39}"/>
              </a:ext>
            </a:extLst>
          </p:cNvPr>
          <p:cNvPicPr>
            <a:picLocks noChangeAspect="1"/>
          </p:cNvPicPr>
          <p:nvPr/>
        </p:nvPicPr>
        <p:blipFill>
          <a:blip r:embed="rId2">
            <a:alphaModFix amt="60000"/>
          </a:blip>
          <a:srcRect t="2397" b="22603"/>
          <a:stretch/>
        </p:blipFill>
        <p:spPr>
          <a:xfrm>
            <a:off x="1" y="1"/>
            <a:ext cx="12192000" cy="6857999"/>
          </a:xfrm>
          <a:prstGeom prst="rect">
            <a:avLst/>
          </a:prstGeom>
        </p:spPr>
      </p:pic>
      <p:sp>
        <p:nvSpPr>
          <p:cNvPr id="2" name="Title 1">
            <a:extLst>
              <a:ext uri="{FF2B5EF4-FFF2-40B4-BE49-F238E27FC236}">
                <a16:creationId xmlns:a16="http://schemas.microsoft.com/office/drawing/2014/main" id="{DA6C15FD-8BB7-322C-019B-513685C9E313}"/>
              </a:ext>
            </a:extLst>
          </p:cNvPr>
          <p:cNvSpPr>
            <a:spLocks noGrp="1"/>
          </p:cNvSpPr>
          <p:nvPr>
            <p:ph type="ctrTitle"/>
          </p:nvPr>
        </p:nvSpPr>
        <p:spPr>
          <a:xfrm>
            <a:off x="2301923" y="1482602"/>
            <a:ext cx="7588155" cy="2236264"/>
          </a:xfrm>
        </p:spPr>
        <p:txBody>
          <a:bodyPr>
            <a:normAutofit/>
          </a:bodyPr>
          <a:lstStyle/>
          <a:p>
            <a:r>
              <a:rPr lang="en-GB" sz="5400" dirty="0">
                <a:solidFill>
                  <a:srgbClr val="FFFFFF"/>
                </a:solidFill>
              </a:rPr>
              <a:t>Week 7 – Driving Performance</a:t>
            </a:r>
          </a:p>
        </p:txBody>
      </p:sp>
      <p:sp>
        <p:nvSpPr>
          <p:cNvPr id="3" name="Subtitle 2">
            <a:extLst>
              <a:ext uri="{FF2B5EF4-FFF2-40B4-BE49-F238E27FC236}">
                <a16:creationId xmlns:a16="http://schemas.microsoft.com/office/drawing/2014/main" id="{9C23333E-D3D6-2515-39ED-8E73A0569BAA}"/>
              </a:ext>
            </a:extLst>
          </p:cNvPr>
          <p:cNvSpPr>
            <a:spLocks noGrp="1"/>
          </p:cNvSpPr>
          <p:nvPr>
            <p:ph type="subTitle" idx="1"/>
          </p:nvPr>
        </p:nvSpPr>
        <p:spPr>
          <a:xfrm>
            <a:off x="2301923" y="3793937"/>
            <a:ext cx="7588155" cy="1414091"/>
          </a:xfrm>
        </p:spPr>
        <p:txBody>
          <a:bodyPr>
            <a:normAutofit/>
          </a:bodyPr>
          <a:lstStyle/>
          <a:p>
            <a:r>
              <a:rPr lang="en-GB" sz="2200" dirty="0">
                <a:solidFill>
                  <a:srgbClr val="FFFFFF"/>
                </a:solidFill>
              </a:rPr>
              <a:t>Strategies to retain employees</a:t>
            </a:r>
          </a:p>
          <a:p>
            <a:r>
              <a:rPr lang="en-GB" sz="2200" dirty="0">
                <a:solidFill>
                  <a:srgbClr val="FFFFFF"/>
                </a:solidFill>
              </a:rPr>
              <a:t>21 April 2026</a:t>
            </a:r>
          </a:p>
        </p:txBody>
      </p:sp>
    </p:spTree>
    <p:extLst>
      <p:ext uri="{BB962C8B-B14F-4D97-AF65-F5344CB8AC3E}">
        <p14:creationId xmlns:p14="http://schemas.microsoft.com/office/powerpoint/2010/main" val="19126527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6EFF8E7-C861-96F4-F7F8-495E1E2B650B}"/>
              </a:ext>
            </a:extLst>
          </p:cNvPr>
          <p:cNvSpPr>
            <a:spLocks noGrp="1"/>
          </p:cNvSpPr>
          <p:nvPr>
            <p:ph type="title"/>
          </p:nvPr>
        </p:nvSpPr>
        <p:spPr>
          <a:xfrm>
            <a:off x="838200" y="713312"/>
            <a:ext cx="3461084" cy="5431376"/>
          </a:xfrm>
        </p:spPr>
        <p:txBody>
          <a:bodyPr>
            <a:normAutofit/>
          </a:bodyPr>
          <a:lstStyle/>
          <a:p>
            <a:r>
              <a:rPr lang="en-GB">
                <a:solidFill>
                  <a:srgbClr val="FFFFFF"/>
                </a:solidFill>
              </a:rPr>
              <a:t>Quiz</a:t>
            </a:r>
          </a:p>
        </p:txBody>
      </p:sp>
      <p:sp>
        <p:nvSpPr>
          <p:cNvPr id="3" name="Content Placeholder 2">
            <a:extLst>
              <a:ext uri="{FF2B5EF4-FFF2-40B4-BE49-F238E27FC236}">
                <a16:creationId xmlns:a16="http://schemas.microsoft.com/office/drawing/2014/main" id="{02EA666C-518B-0403-1301-0A35BEEF7FC9}"/>
              </a:ext>
            </a:extLst>
          </p:cNvPr>
          <p:cNvSpPr>
            <a:spLocks noGrp="1"/>
          </p:cNvSpPr>
          <p:nvPr>
            <p:ph idx="1"/>
          </p:nvPr>
        </p:nvSpPr>
        <p:spPr>
          <a:xfrm>
            <a:off x="6095999" y="713313"/>
            <a:ext cx="5257801" cy="5431376"/>
          </a:xfrm>
        </p:spPr>
        <p:txBody>
          <a:bodyPr anchor="ctr">
            <a:normAutofit/>
          </a:bodyPr>
          <a:lstStyle/>
          <a:p>
            <a:pPr marL="457200" indent="-457200">
              <a:buAutoNum type="arabicPeriod"/>
            </a:pPr>
            <a:r>
              <a:rPr lang="en-GB" sz="2000" dirty="0"/>
              <a:t>What is the difference between coaching and mentoring?</a:t>
            </a:r>
          </a:p>
          <a:p>
            <a:pPr marL="457200" indent="-457200">
              <a:buAutoNum type="arabicPeriod"/>
            </a:pPr>
            <a:r>
              <a:rPr lang="en-GB" sz="2000" dirty="0"/>
              <a:t>Name one characteristic of a coaching culture.</a:t>
            </a:r>
          </a:p>
          <a:p>
            <a:pPr marL="457200" indent="-457200">
              <a:buAutoNum type="arabicPeriod"/>
            </a:pPr>
            <a:r>
              <a:rPr lang="en-GB" sz="2000" dirty="0"/>
              <a:t>Name the stages of the CLEAR coaching model. </a:t>
            </a:r>
          </a:p>
          <a:p>
            <a:pPr marL="457200" indent="-457200">
              <a:buAutoNum type="arabicPeriod"/>
            </a:pPr>
            <a:r>
              <a:rPr lang="en-GB" sz="2000" dirty="0"/>
              <a:t>What stage can be added to the GROW coaching model to make it more relevant?</a:t>
            </a:r>
          </a:p>
          <a:p>
            <a:pPr marL="457200" indent="-457200">
              <a:buAutoNum type="arabicPeriod"/>
            </a:pPr>
            <a:endParaRPr lang="en-GB" sz="2000" dirty="0"/>
          </a:p>
        </p:txBody>
      </p:sp>
    </p:spTree>
    <p:extLst>
      <p:ext uri="{BB962C8B-B14F-4D97-AF65-F5344CB8AC3E}">
        <p14:creationId xmlns:p14="http://schemas.microsoft.com/office/powerpoint/2010/main" val="6915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0265-B8A3-B367-4A86-81505758EE0F}"/>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86A60E3-29FA-F905-9633-466FFC9C3E86}"/>
              </a:ext>
            </a:extLst>
          </p:cNvPr>
          <p:cNvSpPr>
            <a:spLocks noGrp="1"/>
          </p:cNvSpPr>
          <p:nvPr>
            <p:ph idx="1"/>
          </p:nvPr>
        </p:nvSpPr>
        <p:spPr/>
        <p:txBody>
          <a:bodyPr/>
          <a:lstStyle/>
          <a:p>
            <a:r>
              <a:rPr lang="en-GB" dirty="0"/>
              <a:t>Performance management and employee retention.</a:t>
            </a:r>
          </a:p>
          <a:p>
            <a:r>
              <a:rPr lang="en-GB" dirty="0"/>
              <a:t>Utilising people management data to identify retention issues. </a:t>
            </a:r>
          </a:p>
          <a:p>
            <a:r>
              <a:rPr lang="en-GB" dirty="0"/>
              <a:t>The five-generation workforce. </a:t>
            </a:r>
          </a:p>
          <a:p>
            <a:r>
              <a:rPr lang="en-GB" dirty="0"/>
              <a:t>Assignment recap.</a:t>
            </a:r>
          </a:p>
        </p:txBody>
      </p:sp>
    </p:spTree>
    <p:extLst>
      <p:ext uri="{BB962C8B-B14F-4D97-AF65-F5344CB8AC3E}">
        <p14:creationId xmlns:p14="http://schemas.microsoft.com/office/powerpoint/2010/main" val="3260789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7E954D-3499-5F9B-4E73-AD3F0DD3DF99}"/>
              </a:ext>
            </a:extLst>
          </p:cNvPr>
          <p:cNvSpPr>
            <a:spLocks noGrp="1"/>
          </p:cNvSpPr>
          <p:nvPr>
            <p:ph type="title"/>
          </p:nvPr>
        </p:nvSpPr>
        <p:spPr>
          <a:xfrm>
            <a:off x="838201" y="643467"/>
            <a:ext cx="3888526" cy="1800526"/>
          </a:xfrm>
        </p:spPr>
        <p:txBody>
          <a:bodyPr>
            <a:normAutofit/>
          </a:bodyPr>
          <a:lstStyle/>
          <a:p>
            <a:r>
              <a:rPr lang="en-GB" dirty="0"/>
              <a:t>The Employee Experience</a:t>
            </a:r>
          </a:p>
        </p:txBody>
      </p:sp>
      <p:sp>
        <p:nvSpPr>
          <p:cNvPr id="3" name="Content Placeholder 2">
            <a:extLst>
              <a:ext uri="{FF2B5EF4-FFF2-40B4-BE49-F238E27FC236}">
                <a16:creationId xmlns:a16="http://schemas.microsoft.com/office/drawing/2014/main" id="{02D537AA-2F29-726E-BE6C-234CAB0D87A6}"/>
              </a:ext>
            </a:extLst>
          </p:cNvPr>
          <p:cNvSpPr>
            <a:spLocks noGrp="1"/>
          </p:cNvSpPr>
          <p:nvPr>
            <p:ph idx="1"/>
          </p:nvPr>
        </p:nvSpPr>
        <p:spPr>
          <a:xfrm>
            <a:off x="838201" y="2623381"/>
            <a:ext cx="3888528" cy="3553581"/>
          </a:xfrm>
        </p:spPr>
        <p:txBody>
          <a:bodyPr vert="horz" lIns="91440" tIns="45720" rIns="91440" bIns="45720" rtlCol="0">
            <a:normAutofit/>
          </a:bodyPr>
          <a:lstStyle/>
          <a:p>
            <a:pPr>
              <a:lnSpc>
                <a:spcPct val="90000"/>
              </a:lnSpc>
            </a:pPr>
            <a:r>
              <a:rPr lang="en-GB" sz="1600"/>
              <a:t>The quality of the employee experience has a direct impact on employee satisfaction (Plaskoff, 2017).</a:t>
            </a:r>
          </a:p>
          <a:p>
            <a:pPr>
              <a:lnSpc>
                <a:spcPct val="90000"/>
              </a:lnSpc>
            </a:pPr>
            <a:r>
              <a:rPr lang="en-GB" sz="1600"/>
              <a:t>Organisations need to take account of how people feel about their experience at work when deciding on their approach to people management.</a:t>
            </a:r>
          </a:p>
          <a:p>
            <a:pPr>
              <a:lnSpc>
                <a:spcPct val="90000"/>
              </a:lnSpc>
            </a:pPr>
            <a:r>
              <a:rPr lang="en-GB" sz="1600"/>
              <a:t>Employee experience starts with their first impressions and throughout the employee lifecycle.</a:t>
            </a:r>
          </a:p>
          <a:p>
            <a:pPr marL="0" indent="0">
              <a:lnSpc>
                <a:spcPct val="90000"/>
              </a:lnSpc>
              <a:buNone/>
            </a:pPr>
            <a:endParaRPr lang="en-GB" sz="1600"/>
          </a:p>
        </p:txBody>
      </p:sp>
      <p:pic>
        <p:nvPicPr>
          <p:cNvPr id="7" name="Graphic 6" descr="Onboarding">
            <a:extLst>
              <a:ext uri="{FF2B5EF4-FFF2-40B4-BE49-F238E27FC236}">
                <a16:creationId xmlns:a16="http://schemas.microsoft.com/office/drawing/2014/main" id="{DE7463EB-C0AB-FE1D-CAEF-9DCD000914B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227919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10D047-402A-6B27-BBFC-547DE4FD16AF}"/>
              </a:ext>
            </a:extLst>
          </p:cNvPr>
          <p:cNvSpPr>
            <a:spLocks noGrp="1"/>
          </p:cNvSpPr>
          <p:nvPr>
            <p:ph type="title"/>
          </p:nvPr>
        </p:nvSpPr>
        <p:spPr>
          <a:xfrm>
            <a:off x="838200" y="1495426"/>
            <a:ext cx="3220880" cy="4024310"/>
          </a:xfrm>
        </p:spPr>
        <p:txBody>
          <a:bodyPr>
            <a:normAutofit/>
          </a:bodyPr>
          <a:lstStyle/>
          <a:p>
            <a:r>
              <a:rPr lang="en-GB" sz="3600"/>
              <a:t>Factors that contribute to employee experience (Bersin </a:t>
            </a:r>
            <a:r>
              <a:rPr lang="en-GB" sz="3600" i="1"/>
              <a:t>et al.</a:t>
            </a:r>
            <a:r>
              <a:rPr lang="en-GB" sz="3600"/>
              <a:t>, 2017) </a:t>
            </a:r>
          </a:p>
        </p:txBody>
      </p:sp>
      <p:graphicFrame>
        <p:nvGraphicFramePr>
          <p:cNvPr id="5" name="Content Placeholder 2">
            <a:extLst>
              <a:ext uri="{FF2B5EF4-FFF2-40B4-BE49-F238E27FC236}">
                <a16:creationId xmlns:a16="http://schemas.microsoft.com/office/drawing/2014/main" id="{3F9826E8-C853-2E7A-7F7A-A102F2171802}"/>
              </a:ext>
            </a:extLst>
          </p:cNvPr>
          <p:cNvGraphicFramePr>
            <a:graphicFrameLocks noGrp="1"/>
          </p:cNvGraphicFramePr>
          <p:nvPr>
            <p:ph idx="1"/>
            <p:extLst>
              <p:ext uri="{D42A27DB-BD31-4B8C-83A1-F6EECF244321}">
                <p14:modId xmlns:p14="http://schemas.microsoft.com/office/powerpoint/2010/main" val="2647177198"/>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99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B5CDF7-ACBF-B3BA-1FEC-E256CC77E53A}"/>
              </a:ext>
            </a:extLst>
          </p:cNvPr>
          <p:cNvSpPr>
            <a:spLocks noGrp="1"/>
          </p:cNvSpPr>
          <p:nvPr>
            <p:ph type="title"/>
          </p:nvPr>
        </p:nvSpPr>
        <p:spPr>
          <a:xfrm>
            <a:off x="838200" y="1495426"/>
            <a:ext cx="3220880" cy="4024310"/>
          </a:xfrm>
        </p:spPr>
        <p:txBody>
          <a:bodyPr>
            <a:normAutofit/>
          </a:bodyPr>
          <a:lstStyle/>
          <a:p>
            <a:r>
              <a:rPr lang="en-GB" sz="3600"/>
              <a:t>Effective performance management (PM) (Whiting and Martin, 2021)</a:t>
            </a:r>
          </a:p>
        </p:txBody>
      </p:sp>
      <p:graphicFrame>
        <p:nvGraphicFramePr>
          <p:cNvPr id="5" name="Content Placeholder 2">
            <a:extLst>
              <a:ext uri="{FF2B5EF4-FFF2-40B4-BE49-F238E27FC236}">
                <a16:creationId xmlns:a16="http://schemas.microsoft.com/office/drawing/2014/main" id="{93009361-27F4-EBC8-5C81-C7CE833075C5}"/>
              </a:ext>
            </a:extLst>
          </p:cNvPr>
          <p:cNvGraphicFramePr>
            <a:graphicFrameLocks noGrp="1"/>
          </p:cNvGraphicFramePr>
          <p:nvPr>
            <p:ph idx="1"/>
            <p:extLst>
              <p:ext uri="{D42A27DB-BD31-4B8C-83A1-F6EECF244321}">
                <p14:modId xmlns:p14="http://schemas.microsoft.com/office/powerpoint/2010/main" val="3814340698"/>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675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61DC84A-3524-BDB9-CDAD-5608364171FF}"/>
              </a:ext>
            </a:extLst>
          </p:cNvPr>
          <p:cNvSpPr>
            <a:spLocks noGrp="1"/>
          </p:cNvSpPr>
          <p:nvPr>
            <p:ph type="title"/>
          </p:nvPr>
        </p:nvSpPr>
        <p:spPr>
          <a:xfrm>
            <a:off x="838200" y="365125"/>
            <a:ext cx="10515600" cy="1325563"/>
          </a:xfrm>
        </p:spPr>
        <p:txBody>
          <a:bodyPr>
            <a:normAutofit/>
          </a:bodyPr>
          <a:lstStyle/>
          <a:p>
            <a:r>
              <a:rPr lang="en-GB" dirty="0"/>
              <a:t>Why is PM important?</a:t>
            </a:r>
            <a:br>
              <a:rPr lang="en-GB" dirty="0"/>
            </a:br>
            <a:endParaRPr lang="en-GB" dirty="0"/>
          </a:p>
        </p:txBody>
      </p:sp>
      <p:graphicFrame>
        <p:nvGraphicFramePr>
          <p:cNvPr id="5" name="Content Placeholder 2">
            <a:extLst>
              <a:ext uri="{FF2B5EF4-FFF2-40B4-BE49-F238E27FC236}">
                <a16:creationId xmlns:a16="http://schemas.microsoft.com/office/drawing/2014/main" id="{49761CEC-2481-3658-3D2A-C3F88574F5CE}"/>
              </a:ext>
            </a:extLst>
          </p:cNvPr>
          <p:cNvGraphicFramePr>
            <a:graphicFrameLocks noGrp="1"/>
          </p:cNvGraphicFramePr>
          <p:nvPr>
            <p:ph idx="1"/>
            <p:extLst>
              <p:ext uri="{D42A27DB-BD31-4B8C-83A1-F6EECF244321}">
                <p14:modId xmlns:p14="http://schemas.microsoft.com/office/powerpoint/2010/main" val="2632047517"/>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502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877EAEE-36AD-22B2-A8D5-960F74E7FB1B}"/>
              </a:ext>
            </a:extLst>
          </p:cNvPr>
          <p:cNvSpPr>
            <a:spLocks noGrp="1"/>
          </p:cNvSpPr>
          <p:nvPr>
            <p:ph type="title"/>
          </p:nvPr>
        </p:nvSpPr>
        <p:spPr>
          <a:xfrm>
            <a:off x="838200" y="365125"/>
            <a:ext cx="10515600" cy="1325563"/>
          </a:xfrm>
        </p:spPr>
        <p:txBody>
          <a:bodyPr>
            <a:normAutofit/>
          </a:bodyPr>
          <a:lstStyle/>
          <a:p>
            <a:r>
              <a:rPr lang="en-GB" dirty="0"/>
              <a:t>Maccoby’s 4 R’s of motivation</a:t>
            </a:r>
          </a:p>
        </p:txBody>
      </p:sp>
      <p:graphicFrame>
        <p:nvGraphicFramePr>
          <p:cNvPr id="5" name="Content Placeholder 2">
            <a:extLst>
              <a:ext uri="{FF2B5EF4-FFF2-40B4-BE49-F238E27FC236}">
                <a16:creationId xmlns:a16="http://schemas.microsoft.com/office/drawing/2014/main" id="{848AE4AC-6BDF-87E8-595E-ADF561B17E38}"/>
              </a:ext>
            </a:extLst>
          </p:cNvPr>
          <p:cNvGraphicFramePr>
            <a:graphicFrameLocks noGrp="1"/>
          </p:cNvGraphicFramePr>
          <p:nvPr>
            <p:ph idx="1"/>
            <p:extLst>
              <p:ext uri="{D42A27DB-BD31-4B8C-83A1-F6EECF244321}">
                <p14:modId xmlns:p14="http://schemas.microsoft.com/office/powerpoint/2010/main" val="278544097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9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4749E-B0B6-D91C-5AC9-E85067344C8F}"/>
              </a:ext>
            </a:extLst>
          </p:cNvPr>
          <p:cNvSpPr>
            <a:spLocks noGrp="1"/>
          </p:cNvSpPr>
          <p:nvPr>
            <p:ph type="title"/>
          </p:nvPr>
        </p:nvSpPr>
        <p:spPr>
          <a:xfrm>
            <a:off x="838201" y="365125"/>
            <a:ext cx="3816095" cy="1807305"/>
          </a:xfrm>
        </p:spPr>
        <p:txBody>
          <a:bodyPr>
            <a:normAutofit/>
          </a:bodyPr>
          <a:lstStyle/>
          <a:p>
            <a:r>
              <a:rPr lang="en-GB"/>
              <a:t>Retention (CIPD, 2025)</a:t>
            </a:r>
            <a:endParaRPr lang="en-GB" dirty="0"/>
          </a:p>
        </p:txBody>
      </p:sp>
      <p:sp>
        <p:nvSpPr>
          <p:cNvPr id="14" name="Content Placeholder 2">
            <a:extLst>
              <a:ext uri="{FF2B5EF4-FFF2-40B4-BE49-F238E27FC236}">
                <a16:creationId xmlns:a16="http://schemas.microsoft.com/office/drawing/2014/main" id="{5EABEAD4-CB67-E418-AF8C-6185FE3A1F05}"/>
              </a:ext>
            </a:extLst>
          </p:cNvPr>
          <p:cNvSpPr>
            <a:spLocks noGrp="1"/>
          </p:cNvSpPr>
          <p:nvPr>
            <p:ph idx="1"/>
          </p:nvPr>
        </p:nvSpPr>
        <p:spPr>
          <a:xfrm>
            <a:off x="838201" y="2333297"/>
            <a:ext cx="3816096" cy="3843666"/>
          </a:xfrm>
        </p:spPr>
        <p:txBody>
          <a:bodyPr>
            <a:normAutofit/>
          </a:bodyPr>
          <a:lstStyle/>
          <a:p>
            <a:r>
              <a:rPr lang="en-GB" sz="2000" dirty="0"/>
              <a:t>Retention strategies help reduce the cost and impact of people leaving. </a:t>
            </a:r>
          </a:p>
          <a:p>
            <a:r>
              <a:rPr lang="en-GB" sz="2000" dirty="0"/>
              <a:t>Four key principles:</a:t>
            </a:r>
          </a:p>
          <a:p>
            <a:pPr lvl="1"/>
            <a:r>
              <a:rPr lang="en-GB" sz="2000" dirty="0"/>
              <a:t>Be flexible</a:t>
            </a:r>
          </a:p>
          <a:p>
            <a:pPr lvl="1"/>
            <a:r>
              <a:rPr lang="en-GB" sz="2000" dirty="0"/>
              <a:t>Support development</a:t>
            </a:r>
          </a:p>
          <a:p>
            <a:pPr lvl="1"/>
            <a:r>
              <a:rPr lang="en-GB" sz="2000" dirty="0"/>
              <a:t>Talk to employees</a:t>
            </a:r>
          </a:p>
          <a:p>
            <a:pPr lvl="1"/>
            <a:r>
              <a:rPr lang="en-GB" sz="2000" dirty="0"/>
              <a:t>Provide meaningful work</a:t>
            </a:r>
          </a:p>
          <a:p>
            <a:pPr lvl="1"/>
            <a:endParaRPr lang="en-GB" sz="2000" dirty="0"/>
          </a:p>
        </p:txBody>
      </p:sp>
      <p:pic>
        <p:nvPicPr>
          <p:cNvPr id="15" name="Picture 14" descr="Person holding a puzzle piece">
            <a:extLst>
              <a:ext uri="{FF2B5EF4-FFF2-40B4-BE49-F238E27FC236}">
                <a16:creationId xmlns:a16="http://schemas.microsoft.com/office/drawing/2014/main" id="{03201420-9E4F-5221-417F-BEECF0CFB00E}"/>
              </a:ext>
            </a:extLst>
          </p:cNvPr>
          <p:cNvPicPr>
            <a:picLocks noChangeAspect="1"/>
          </p:cNvPicPr>
          <p:nvPr/>
        </p:nvPicPr>
        <p:blipFill>
          <a:blip r:embed="rId3"/>
          <a:srcRect l="13253" r="12927"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752455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DC425-9FF3-73B3-148B-6883929BC9E9}"/>
              </a:ext>
            </a:extLst>
          </p:cNvPr>
          <p:cNvSpPr>
            <a:spLocks noGrp="1"/>
          </p:cNvSpPr>
          <p:nvPr>
            <p:ph type="title"/>
          </p:nvPr>
        </p:nvSpPr>
        <p:spPr/>
        <p:txBody>
          <a:bodyPr/>
          <a:lstStyle/>
          <a:p>
            <a:r>
              <a:rPr lang="en-GB" dirty="0"/>
              <a:t>Flexibility in PM </a:t>
            </a:r>
          </a:p>
        </p:txBody>
      </p:sp>
      <p:sp>
        <p:nvSpPr>
          <p:cNvPr id="3" name="Content Placeholder 2">
            <a:extLst>
              <a:ext uri="{FF2B5EF4-FFF2-40B4-BE49-F238E27FC236}">
                <a16:creationId xmlns:a16="http://schemas.microsoft.com/office/drawing/2014/main" id="{7818AEC6-9654-9B15-61E2-334469DEF6E6}"/>
              </a:ext>
            </a:extLst>
          </p:cNvPr>
          <p:cNvSpPr>
            <a:spLocks noGrp="1"/>
          </p:cNvSpPr>
          <p:nvPr>
            <p:ph idx="1"/>
          </p:nvPr>
        </p:nvSpPr>
        <p:spPr/>
        <p:txBody>
          <a:bodyPr/>
          <a:lstStyle/>
          <a:p>
            <a:r>
              <a:rPr lang="en-GB" dirty="0"/>
              <a:t>Not a one size fits all approach</a:t>
            </a:r>
          </a:p>
          <a:p>
            <a:r>
              <a:rPr lang="en-GB" dirty="0"/>
              <a:t>Essential to adjust to changing needs and situations</a:t>
            </a:r>
          </a:p>
          <a:p>
            <a:r>
              <a:rPr lang="en-GB" dirty="0"/>
              <a:t>Offer choices and options</a:t>
            </a:r>
          </a:p>
          <a:p>
            <a:r>
              <a:rPr lang="en-GB" dirty="0"/>
              <a:t>How can you ensure consistency?</a:t>
            </a:r>
          </a:p>
        </p:txBody>
      </p:sp>
    </p:spTree>
    <p:extLst>
      <p:ext uri="{BB962C8B-B14F-4D97-AF65-F5344CB8AC3E}">
        <p14:creationId xmlns:p14="http://schemas.microsoft.com/office/powerpoint/2010/main" val="4106963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E8644-05E7-2471-E0E5-022E62BDE3D6}"/>
              </a:ext>
            </a:extLst>
          </p:cNvPr>
          <p:cNvSpPr>
            <a:spLocks noGrp="1"/>
          </p:cNvSpPr>
          <p:nvPr>
            <p:ph type="title"/>
          </p:nvPr>
        </p:nvSpPr>
        <p:spPr/>
        <p:txBody>
          <a:bodyPr/>
          <a:lstStyle/>
          <a:p>
            <a:r>
              <a:rPr lang="en-GB" dirty="0"/>
              <a:t>Supporting development through PM</a:t>
            </a:r>
          </a:p>
        </p:txBody>
      </p:sp>
      <p:sp>
        <p:nvSpPr>
          <p:cNvPr id="3" name="Content Placeholder 2">
            <a:extLst>
              <a:ext uri="{FF2B5EF4-FFF2-40B4-BE49-F238E27FC236}">
                <a16:creationId xmlns:a16="http://schemas.microsoft.com/office/drawing/2014/main" id="{621C2C8C-0AE4-ABC9-23A3-36F2212B9BDF}"/>
              </a:ext>
            </a:extLst>
          </p:cNvPr>
          <p:cNvSpPr>
            <a:spLocks noGrp="1"/>
          </p:cNvSpPr>
          <p:nvPr>
            <p:ph idx="1"/>
          </p:nvPr>
        </p:nvSpPr>
        <p:spPr/>
        <p:txBody>
          <a:bodyPr/>
          <a:lstStyle/>
          <a:p>
            <a:r>
              <a:rPr lang="en-GB" dirty="0"/>
              <a:t>Structured goal setting (SMART)</a:t>
            </a:r>
          </a:p>
          <a:p>
            <a:r>
              <a:rPr lang="en-GB" dirty="0"/>
              <a:t>Continuous feedback and coaching</a:t>
            </a:r>
          </a:p>
          <a:p>
            <a:r>
              <a:rPr lang="en-GB" dirty="0"/>
              <a:t>Personalised development plans</a:t>
            </a:r>
          </a:p>
          <a:p>
            <a:r>
              <a:rPr lang="en-GB" dirty="0"/>
              <a:t>Alignment with organisational needs</a:t>
            </a:r>
          </a:p>
          <a:p>
            <a:r>
              <a:rPr lang="en-GB" dirty="0"/>
              <a:t>Recognition and motivation</a:t>
            </a:r>
          </a:p>
          <a:p>
            <a:r>
              <a:rPr lang="en-GB" dirty="0"/>
              <a:t>Succession planning</a:t>
            </a:r>
          </a:p>
        </p:txBody>
      </p:sp>
    </p:spTree>
    <p:extLst>
      <p:ext uri="{BB962C8B-B14F-4D97-AF65-F5344CB8AC3E}">
        <p14:creationId xmlns:p14="http://schemas.microsoft.com/office/powerpoint/2010/main" val="179718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121B-E470-CC0A-9B7E-B744A03B368C}"/>
              </a:ext>
            </a:extLst>
          </p:cNvPr>
          <p:cNvSpPr>
            <a:spLocks noGrp="1"/>
          </p:cNvSpPr>
          <p:nvPr>
            <p:ph type="title"/>
          </p:nvPr>
        </p:nvSpPr>
        <p:spPr/>
        <p:txBody>
          <a:bodyPr/>
          <a:lstStyle/>
          <a:p>
            <a:r>
              <a:rPr lang="en-GB" dirty="0"/>
              <a:t>Talk to employees during PM</a:t>
            </a:r>
          </a:p>
        </p:txBody>
      </p:sp>
      <p:sp>
        <p:nvSpPr>
          <p:cNvPr id="3" name="Content Placeholder 2">
            <a:extLst>
              <a:ext uri="{FF2B5EF4-FFF2-40B4-BE49-F238E27FC236}">
                <a16:creationId xmlns:a16="http://schemas.microsoft.com/office/drawing/2014/main" id="{EB0F976E-C011-5465-8CDF-955268456D43}"/>
              </a:ext>
            </a:extLst>
          </p:cNvPr>
          <p:cNvSpPr>
            <a:spLocks noGrp="1"/>
          </p:cNvSpPr>
          <p:nvPr>
            <p:ph idx="1"/>
          </p:nvPr>
        </p:nvSpPr>
        <p:spPr/>
        <p:txBody>
          <a:bodyPr/>
          <a:lstStyle/>
          <a:p>
            <a:r>
              <a:rPr lang="en-GB" dirty="0"/>
              <a:t>Utilise coaching models </a:t>
            </a:r>
          </a:p>
          <a:p>
            <a:r>
              <a:rPr lang="en-GB" dirty="0"/>
              <a:t>Open conversations with active listening and empathetic dialogue</a:t>
            </a:r>
          </a:p>
          <a:p>
            <a:r>
              <a:rPr lang="en-GB" dirty="0"/>
              <a:t>Regular 121s</a:t>
            </a:r>
          </a:p>
        </p:txBody>
      </p:sp>
    </p:spTree>
    <p:extLst>
      <p:ext uri="{BB962C8B-B14F-4D97-AF65-F5344CB8AC3E}">
        <p14:creationId xmlns:p14="http://schemas.microsoft.com/office/powerpoint/2010/main" val="1003015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03FD0-C499-86D3-5862-4CCDEA4360B3}"/>
              </a:ext>
            </a:extLst>
          </p:cNvPr>
          <p:cNvSpPr>
            <a:spLocks noGrp="1"/>
          </p:cNvSpPr>
          <p:nvPr>
            <p:ph type="title"/>
          </p:nvPr>
        </p:nvSpPr>
        <p:spPr/>
        <p:txBody>
          <a:bodyPr/>
          <a:lstStyle/>
          <a:p>
            <a:r>
              <a:rPr lang="en-GB" dirty="0"/>
              <a:t>What is meaningful work? (Morgan, 2022)</a:t>
            </a:r>
          </a:p>
        </p:txBody>
      </p:sp>
      <p:sp>
        <p:nvSpPr>
          <p:cNvPr id="3" name="Content Placeholder 2">
            <a:extLst>
              <a:ext uri="{FF2B5EF4-FFF2-40B4-BE49-F238E27FC236}">
                <a16:creationId xmlns:a16="http://schemas.microsoft.com/office/drawing/2014/main" id="{0D395EE1-4125-683F-77AC-9C23FB836182}"/>
              </a:ext>
            </a:extLst>
          </p:cNvPr>
          <p:cNvSpPr>
            <a:spLocks noGrp="1"/>
          </p:cNvSpPr>
          <p:nvPr>
            <p:ph idx="1"/>
          </p:nvPr>
        </p:nvSpPr>
        <p:spPr/>
        <p:txBody>
          <a:bodyPr/>
          <a:lstStyle/>
          <a:p>
            <a:r>
              <a:rPr lang="en-GB" dirty="0"/>
              <a:t>How the person perceives their work, is what makes it meaningful or not.</a:t>
            </a:r>
          </a:p>
          <a:p>
            <a:r>
              <a:rPr lang="en-GB" dirty="0"/>
              <a:t>Work that is aligned to the employee interests or talents. </a:t>
            </a:r>
          </a:p>
          <a:p>
            <a:r>
              <a:rPr lang="en-GB" dirty="0"/>
              <a:t>Linked to strong relationships in the workplace and line management support. </a:t>
            </a:r>
          </a:p>
          <a:p>
            <a:r>
              <a:rPr lang="en-GB" dirty="0"/>
              <a:t>Knowing that individual contribution in a larger organisation is leading to something a bit more worthwhile.</a:t>
            </a:r>
          </a:p>
          <a:p>
            <a:endParaRPr lang="en-GB" dirty="0"/>
          </a:p>
        </p:txBody>
      </p:sp>
    </p:spTree>
    <p:extLst>
      <p:ext uri="{BB962C8B-B14F-4D97-AF65-F5344CB8AC3E}">
        <p14:creationId xmlns:p14="http://schemas.microsoft.com/office/powerpoint/2010/main" val="651466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01EEDE-F4F8-4D9B-CAED-403001A3502B}"/>
              </a:ext>
            </a:extLst>
          </p:cNvPr>
          <p:cNvSpPr>
            <a:spLocks noGrp="1"/>
          </p:cNvSpPr>
          <p:nvPr>
            <p:ph type="title"/>
          </p:nvPr>
        </p:nvSpPr>
        <p:spPr>
          <a:xfrm>
            <a:off x="838200" y="1495426"/>
            <a:ext cx="3220880" cy="4024310"/>
          </a:xfrm>
        </p:spPr>
        <p:txBody>
          <a:bodyPr>
            <a:normAutofit/>
          </a:bodyPr>
          <a:lstStyle/>
          <a:p>
            <a:r>
              <a:rPr lang="en-GB" sz="3600"/>
              <a:t>Activity</a:t>
            </a:r>
          </a:p>
        </p:txBody>
      </p:sp>
      <p:graphicFrame>
        <p:nvGraphicFramePr>
          <p:cNvPr id="5" name="Content Placeholder 2">
            <a:extLst>
              <a:ext uri="{FF2B5EF4-FFF2-40B4-BE49-F238E27FC236}">
                <a16:creationId xmlns:a16="http://schemas.microsoft.com/office/drawing/2014/main" id="{63B598C5-4BBC-4F7B-B7B3-0543B9362AD3}"/>
              </a:ext>
            </a:extLst>
          </p:cNvPr>
          <p:cNvGraphicFramePr>
            <a:graphicFrameLocks noGrp="1"/>
          </p:cNvGraphicFramePr>
          <p:nvPr>
            <p:ph idx="1"/>
            <p:extLst>
              <p:ext uri="{D42A27DB-BD31-4B8C-83A1-F6EECF244321}">
                <p14:modId xmlns:p14="http://schemas.microsoft.com/office/powerpoint/2010/main" val="413543156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1621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8D6316F1-F0C5-A4B7-F368-6B5E332EF3A7}"/>
              </a:ext>
            </a:extLst>
          </p:cNvPr>
          <p:cNvPicPr>
            <a:picLocks noChangeAspect="1"/>
          </p:cNvPicPr>
          <p:nvPr/>
        </p:nvPicPr>
        <p:blipFill rotWithShape="1">
          <a:blip r:embed="rId2"/>
          <a:srcRect t="21053"/>
          <a:stretch/>
        </p:blipFill>
        <p:spPr>
          <a:xfrm>
            <a:off x="20" y="10"/>
            <a:ext cx="12191980" cy="6857990"/>
          </a:xfrm>
          <a:prstGeom prst="rect">
            <a:avLst/>
          </a:prstGeom>
        </p:spPr>
      </p:pic>
      <p:sp>
        <p:nvSpPr>
          <p:cNvPr id="12"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dirty="0"/>
          </a:p>
        </p:txBody>
      </p:sp>
      <p:sp>
        <p:nvSpPr>
          <p:cNvPr id="2" name="Title 1">
            <a:extLst>
              <a:ext uri="{FF2B5EF4-FFF2-40B4-BE49-F238E27FC236}">
                <a16:creationId xmlns:a16="http://schemas.microsoft.com/office/drawing/2014/main" id="{36EC45C8-D6CB-87BC-3C97-97AC2ECBFD49}"/>
              </a:ext>
            </a:extLst>
          </p:cNvPr>
          <p:cNvSpPr>
            <a:spLocks noGrp="1"/>
          </p:cNvSpPr>
          <p:nvPr>
            <p:ph type="title"/>
          </p:nvPr>
        </p:nvSpPr>
        <p:spPr>
          <a:xfrm>
            <a:off x="3204376" y="1720078"/>
            <a:ext cx="5861106" cy="1439331"/>
          </a:xfrm>
        </p:spPr>
        <p:txBody>
          <a:bodyPr anchor="b">
            <a:normAutofit/>
          </a:bodyPr>
          <a:lstStyle/>
          <a:p>
            <a:r>
              <a:rPr lang="en-GB"/>
              <a:t>Improving Retention - Strategy</a:t>
            </a:r>
          </a:p>
        </p:txBody>
      </p:sp>
      <p:sp>
        <p:nvSpPr>
          <p:cNvPr id="3" name="Content Placeholder 2">
            <a:extLst>
              <a:ext uri="{FF2B5EF4-FFF2-40B4-BE49-F238E27FC236}">
                <a16:creationId xmlns:a16="http://schemas.microsoft.com/office/drawing/2014/main" id="{A5B9F809-E571-F6D6-C21D-B92681734C8F}"/>
              </a:ext>
            </a:extLst>
          </p:cNvPr>
          <p:cNvSpPr>
            <a:spLocks noGrp="1"/>
          </p:cNvSpPr>
          <p:nvPr>
            <p:ph idx="1"/>
          </p:nvPr>
        </p:nvSpPr>
        <p:spPr>
          <a:xfrm>
            <a:off x="3204374" y="3311905"/>
            <a:ext cx="5861107" cy="1872345"/>
          </a:xfrm>
        </p:spPr>
        <p:txBody>
          <a:bodyPr vert="horz" lIns="91440" tIns="45720" rIns="91440" bIns="45720" rtlCol="0">
            <a:normAutofit/>
          </a:bodyPr>
          <a:lstStyle/>
          <a:p>
            <a:r>
              <a:rPr lang="en-GB" sz="2000"/>
              <a:t>First steps:</a:t>
            </a:r>
          </a:p>
          <a:p>
            <a:pPr lvl="1"/>
            <a:r>
              <a:rPr lang="en-GB" sz="2000"/>
              <a:t>Why are employees leaving?</a:t>
            </a:r>
          </a:p>
          <a:p>
            <a:pPr lvl="1"/>
            <a:r>
              <a:rPr lang="en-GB" sz="2000"/>
              <a:t>Who is leaving? </a:t>
            </a:r>
          </a:p>
          <a:p>
            <a:pPr lvl="1"/>
            <a:r>
              <a:rPr lang="en-GB" sz="2000"/>
              <a:t>Impact turnover has on the organisation</a:t>
            </a:r>
          </a:p>
        </p:txBody>
      </p:sp>
    </p:spTree>
    <p:extLst>
      <p:ext uri="{BB962C8B-B14F-4D97-AF65-F5344CB8AC3E}">
        <p14:creationId xmlns:p14="http://schemas.microsoft.com/office/powerpoint/2010/main" val="956767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0CB0AD4-100E-9E3D-7F8F-F60E139E46C3}"/>
              </a:ext>
            </a:extLst>
          </p:cNvPr>
          <p:cNvSpPr>
            <a:spLocks noGrp="1"/>
          </p:cNvSpPr>
          <p:nvPr>
            <p:ph type="title"/>
          </p:nvPr>
        </p:nvSpPr>
        <p:spPr>
          <a:xfrm>
            <a:off x="838200" y="713312"/>
            <a:ext cx="3461084" cy="5431376"/>
          </a:xfrm>
        </p:spPr>
        <p:txBody>
          <a:bodyPr>
            <a:normAutofit/>
          </a:bodyPr>
          <a:lstStyle/>
          <a:p>
            <a:r>
              <a:rPr lang="en-GB">
                <a:solidFill>
                  <a:srgbClr val="FFFFFF"/>
                </a:solidFill>
              </a:rPr>
              <a:t>Reasons for leaving (CIPD, 2024)</a:t>
            </a:r>
          </a:p>
        </p:txBody>
      </p:sp>
      <p:sp>
        <p:nvSpPr>
          <p:cNvPr id="3" name="Content Placeholder 2">
            <a:extLst>
              <a:ext uri="{FF2B5EF4-FFF2-40B4-BE49-F238E27FC236}">
                <a16:creationId xmlns:a16="http://schemas.microsoft.com/office/drawing/2014/main" id="{F082C5EB-EAF8-DF90-E977-DD94DA574CB6}"/>
              </a:ext>
            </a:extLst>
          </p:cNvPr>
          <p:cNvSpPr>
            <a:spLocks noGrp="1"/>
          </p:cNvSpPr>
          <p:nvPr>
            <p:ph idx="1"/>
          </p:nvPr>
        </p:nvSpPr>
        <p:spPr>
          <a:xfrm>
            <a:off x="6095999" y="713313"/>
            <a:ext cx="5257801" cy="5431376"/>
          </a:xfrm>
        </p:spPr>
        <p:txBody>
          <a:bodyPr anchor="ctr">
            <a:normAutofit/>
          </a:bodyPr>
          <a:lstStyle/>
          <a:p>
            <a:pPr marL="0" indent="0">
              <a:buNone/>
            </a:pPr>
            <a:r>
              <a:rPr lang="en-GB" sz="2000"/>
              <a:t>Some of the common reasons which link to PM included:</a:t>
            </a:r>
          </a:p>
          <a:p>
            <a:pPr lvl="1"/>
            <a:r>
              <a:rPr lang="en-GB" sz="2000"/>
              <a:t>Lack of career advancement and development opportunities</a:t>
            </a:r>
          </a:p>
          <a:p>
            <a:pPr lvl="1"/>
            <a:r>
              <a:rPr lang="en-GB" sz="2000"/>
              <a:t>Feeling undervalued and lacking recognition</a:t>
            </a:r>
          </a:p>
          <a:p>
            <a:pPr lvl="1"/>
            <a:r>
              <a:rPr lang="en-GB" sz="2000"/>
              <a:t>Not utilising skills or feeling unchallenged by the job role</a:t>
            </a:r>
          </a:p>
          <a:p>
            <a:pPr marL="228600" lvl="1" indent="0">
              <a:buNone/>
            </a:pPr>
            <a:endParaRPr lang="en-GB" sz="2000"/>
          </a:p>
        </p:txBody>
      </p:sp>
    </p:spTree>
    <p:extLst>
      <p:ext uri="{BB962C8B-B14F-4D97-AF65-F5344CB8AC3E}">
        <p14:creationId xmlns:p14="http://schemas.microsoft.com/office/powerpoint/2010/main" val="1508410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C5AB3-345D-4FF9-8511-64E7AE0AC775}"/>
              </a:ext>
            </a:extLst>
          </p:cNvPr>
          <p:cNvSpPr>
            <a:spLocks noGrp="1"/>
          </p:cNvSpPr>
          <p:nvPr>
            <p:ph idx="1"/>
          </p:nvPr>
        </p:nvSpPr>
        <p:spPr>
          <a:xfrm>
            <a:off x="679122" y="1283285"/>
            <a:ext cx="3348297" cy="1184584"/>
          </a:xfrm>
        </p:spPr>
        <p:txBody>
          <a:bodyPr vert="horz" lIns="91440" tIns="45720" rIns="91440" bIns="45720" rtlCol="0">
            <a:normAutofit/>
          </a:bodyPr>
          <a:lstStyle/>
          <a:p>
            <a:pPr marL="0" indent="0">
              <a:buNone/>
            </a:pPr>
            <a:r>
              <a:rPr lang="en-US" sz="1800" dirty="0"/>
              <a:t>Employers do not fully understand why people are leaving (Lasa </a:t>
            </a:r>
            <a:r>
              <a:rPr lang="en-US" sz="1800" i="1" dirty="0"/>
              <a:t>et al.</a:t>
            </a:r>
            <a:r>
              <a:rPr lang="en-US" sz="1800" dirty="0"/>
              <a:t>, 2024)</a:t>
            </a:r>
          </a:p>
          <a:p>
            <a:pPr marL="0" indent="0">
              <a:buNone/>
            </a:pPr>
            <a:endParaRPr lang="en-US" sz="1800" dirty="0"/>
          </a:p>
        </p:txBody>
      </p:sp>
      <p:pic>
        <p:nvPicPr>
          <p:cNvPr id="5" name="Picture 4">
            <a:extLst>
              <a:ext uri="{FF2B5EF4-FFF2-40B4-BE49-F238E27FC236}">
                <a16:creationId xmlns:a16="http://schemas.microsoft.com/office/drawing/2014/main" id="{C5A6E99C-A656-FFAB-926C-A06A284FD0B1}"/>
              </a:ext>
            </a:extLst>
          </p:cNvPr>
          <p:cNvPicPr>
            <a:picLocks noChangeAspect="1"/>
          </p:cNvPicPr>
          <p:nvPr/>
        </p:nvPicPr>
        <p:blipFill>
          <a:blip r:embed="rId3"/>
          <a:stretch>
            <a:fillRect/>
          </a:stretch>
        </p:blipFill>
        <p:spPr>
          <a:xfrm>
            <a:off x="5132933" y="394504"/>
            <a:ext cx="6321743" cy="5610547"/>
          </a:xfrm>
          <a:prstGeom prst="rect">
            <a:avLst/>
          </a:prstGeom>
        </p:spPr>
      </p:pic>
      <p:pic>
        <p:nvPicPr>
          <p:cNvPr id="7" name="Picture 6">
            <a:extLst>
              <a:ext uri="{FF2B5EF4-FFF2-40B4-BE49-F238E27FC236}">
                <a16:creationId xmlns:a16="http://schemas.microsoft.com/office/drawing/2014/main" id="{C5DB2CA2-E849-9336-5D6C-5635E70BCD03}"/>
              </a:ext>
            </a:extLst>
          </p:cNvPr>
          <p:cNvPicPr>
            <a:picLocks noChangeAspect="1"/>
          </p:cNvPicPr>
          <p:nvPr/>
        </p:nvPicPr>
        <p:blipFill>
          <a:blip r:embed="rId4"/>
          <a:stretch>
            <a:fillRect/>
          </a:stretch>
        </p:blipFill>
        <p:spPr>
          <a:xfrm>
            <a:off x="3342555" y="6091860"/>
            <a:ext cx="8229600" cy="722944"/>
          </a:xfrm>
          <a:prstGeom prst="rect">
            <a:avLst/>
          </a:prstGeom>
        </p:spPr>
      </p:pic>
    </p:spTree>
    <p:extLst>
      <p:ext uri="{BB962C8B-B14F-4D97-AF65-F5344CB8AC3E}">
        <p14:creationId xmlns:p14="http://schemas.microsoft.com/office/powerpoint/2010/main" val="1313560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2856C-2211-9DB8-67A5-E68BC98D4C8A}"/>
              </a:ext>
            </a:extLst>
          </p:cNvPr>
          <p:cNvSpPr>
            <a:spLocks noGrp="1"/>
          </p:cNvSpPr>
          <p:nvPr>
            <p:ph type="title"/>
          </p:nvPr>
        </p:nvSpPr>
        <p:spPr/>
        <p:txBody>
          <a:bodyPr/>
          <a:lstStyle/>
          <a:p>
            <a:r>
              <a:rPr lang="en-GB" dirty="0"/>
              <a:t>Push &amp; Pull (employment)</a:t>
            </a:r>
          </a:p>
        </p:txBody>
      </p:sp>
      <p:sp>
        <p:nvSpPr>
          <p:cNvPr id="3" name="Text Placeholder 2">
            <a:extLst>
              <a:ext uri="{FF2B5EF4-FFF2-40B4-BE49-F238E27FC236}">
                <a16:creationId xmlns:a16="http://schemas.microsoft.com/office/drawing/2014/main" id="{C83F4848-E69A-1777-3F0C-9EEE59ADA6FB}"/>
              </a:ext>
            </a:extLst>
          </p:cNvPr>
          <p:cNvSpPr>
            <a:spLocks noGrp="1"/>
          </p:cNvSpPr>
          <p:nvPr>
            <p:ph type="body" idx="1"/>
          </p:nvPr>
        </p:nvSpPr>
        <p:spPr/>
        <p:txBody>
          <a:bodyPr/>
          <a:lstStyle/>
          <a:p>
            <a:r>
              <a:rPr lang="en-GB" dirty="0"/>
              <a:t>Push factors</a:t>
            </a:r>
          </a:p>
        </p:txBody>
      </p:sp>
      <p:sp>
        <p:nvSpPr>
          <p:cNvPr id="4" name="Content Placeholder 3">
            <a:extLst>
              <a:ext uri="{FF2B5EF4-FFF2-40B4-BE49-F238E27FC236}">
                <a16:creationId xmlns:a16="http://schemas.microsoft.com/office/drawing/2014/main" id="{A9E9A71C-FD96-E70B-9B1A-8FB97225B657}"/>
              </a:ext>
            </a:extLst>
          </p:cNvPr>
          <p:cNvSpPr>
            <a:spLocks noGrp="1"/>
          </p:cNvSpPr>
          <p:nvPr>
            <p:ph sz="half" idx="2"/>
          </p:nvPr>
        </p:nvSpPr>
        <p:spPr/>
        <p:txBody>
          <a:bodyPr vert="horz" lIns="91440" tIns="45720" rIns="91440" bIns="45720" rtlCol="0" anchor="t">
            <a:normAutofit fontScale="70000" lnSpcReduction="20000"/>
          </a:bodyPr>
          <a:lstStyle/>
          <a:p>
            <a:r>
              <a:rPr lang="en-GB" dirty="0"/>
              <a:t>Dissatisfaction with current job</a:t>
            </a:r>
          </a:p>
          <a:p>
            <a:r>
              <a:rPr lang="en-GB" dirty="0"/>
              <a:t>Poor relationship with line manager</a:t>
            </a:r>
          </a:p>
          <a:p>
            <a:r>
              <a:rPr lang="en-GB" dirty="0"/>
              <a:t>Barriers at work</a:t>
            </a:r>
          </a:p>
          <a:p>
            <a:r>
              <a:rPr lang="en-GB" dirty="0"/>
              <a:t>Discrimination</a:t>
            </a:r>
          </a:p>
          <a:p>
            <a:r>
              <a:rPr lang="en-GB" dirty="0"/>
              <a:t>Exclusion</a:t>
            </a:r>
          </a:p>
          <a:p>
            <a:r>
              <a:rPr lang="en-GB" dirty="0"/>
              <a:t>Lack of career opportunities</a:t>
            </a:r>
          </a:p>
          <a:p>
            <a:r>
              <a:rPr lang="en-GB" dirty="0"/>
              <a:t>Organisational changes</a:t>
            </a:r>
          </a:p>
          <a:p>
            <a:endParaRPr lang="en-GB" dirty="0"/>
          </a:p>
        </p:txBody>
      </p:sp>
      <p:sp>
        <p:nvSpPr>
          <p:cNvPr id="5" name="Text Placeholder 4">
            <a:extLst>
              <a:ext uri="{FF2B5EF4-FFF2-40B4-BE49-F238E27FC236}">
                <a16:creationId xmlns:a16="http://schemas.microsoft.com/office/drawing/2014/main" id="{E3D0AD18-C192-3D17-FCBC-450996010F03}"/>
              </a:ext>
            </a:extLst>
          </p:cNvPr>
          <p:cNvSpPr>
            <a:spLocks noGrp="1"/>
          </p:cNvSpPr>
          <p:nvPr>
            <p:ph type="body" sz="quarter" idx="3"/>
          </p:nvPr>
        </p:nvSpPr>
        <p:spPr/>
        <p:txBody>
          <a:bodyPr/>
          <a:lstStyle/>
          <a:p>
            <a:r>
              <a:rPr lang="en-GB" dirty="0"/>
              <a:t>Pull factors</a:t>
            </a:r>
          </a:p>
        </p:txBody>
      </p:sp>
      <p:sp>
        <p:nvSpPr>
          <p:cNvPr id="6" name="Content Placeholder 5">
            <a:extLst>
              <a:ext uri="{FF2B5EF4-FFF2-40B4-BE49-F238E27FC236}">
                <a16:creationId xmlns:a16="http://schemas.microsoft.com/office/drawing/2014/main" id="{FB02D885-313B-C428-9EE9-2ACE9B4E8D0F}"/>
              </a:ext>
            </a:extLst>
          </p:cNvPr>
          <p:cNvSpPr>
            <a:spLocks noGrp="1"/>
          </p:cNvSpPr>
          <p:nvPr>
            <p:ph sz="quarter" idx="4"/>
          </p:nvPr>
        </p:nvSpPr>
        <p:spPr/>
        <p:txBody>
          <a:bodyPr vert="horz" lIns="91440" tIns="45720" rIns="91440" bIns="45720" rtlCol="0" anchor="t">
            <a:normAutofit fontScale="70000" lnSpcReduction="20000"/>
          </a:bodyPr>
          <a:lstStyle/>
          <a:p>
            <a:r>
              <a:rPr lang="en-GB" dirty="0"/>
              <a:t>Better salary/benefits</a:t>
            </a:r>
          </a:p>
          <a:p>
            <a:r>
              <a:rPr lang="en-GB" dirty="0"/>
              <a:t>Career development</a:t>
            </a:r>
          </a:p>
          <a:p>
            <a:r>
              <a:rPr lang="en-GB" dirty="0"/>
              <a:t>Time out of the workplace</a:t>
            </a:r>
          </a:p>
          <a:p>
            <a:r>
              <a:rPr lang="en-GB" dirty="0"/>
              <a:t>Carer responsibilities</a:t>
            </a:r>
          </a:p>
          <a:p>
            <a:r>
              <a:rPr lang="en-GB" dirty="0"/>
              <a:t>Following their dreams</a:t>
            </a:r>
          </a:p>
          <a:p>
            <a:r>
              <a:rPr lang="en-GB" dirty="0"/>
              <a:t>Desirable company culture</a:t>
            </a:r>
          </a:p>
          <a:p>
            <a:r>
              <a:rPr lang="en-GB" dirty="0"/>
              <a:t>Job better aligned with values</a:t>
            </a:r>
          </a:p>
          <a:p>
            <a:r>
              <a:rPr lang="en-GB" dirty="0"/>
              <a:t>Location</a:t>
            </a:r>
          </a:p>
          <a:p>
            <a:endParaRPr lang="en-GB" dirty="0"/>
          </a:p>
        </p:txBody>
      </p:sp>
    </p:spTree>
    <p:extLst>
      <p:ext uri="{BB962C8B-B14F-4D97-AF65-F5344CB8AC3E}">
        <p14:creationId xmlns:p14="http://schemas.microsoft.com/office/powerpoint/2010/main" val="1344153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3E3E6-219E-7E90-8A21-672D6E1E225F}"/>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CBAED27-80B6-9E97-7D6B-2AF351C705F4}"/>
              </a:ext>
            </a:extLst>
          </p:cNvPr>
          <p:cNvSpPr>
            <a:spLocks noGrp="1"/>
          </p:cNvSpPr>
          <p:nvPr>
            <p:ph idx="1"/>
          </p:nvPr>
        </p:nvSpPr>
        <p:spPr/>
        <p:txBody>
          <a:bodyPr/>
          <a:lstStyle/>
          <a:p>
            <a:r>
              <a:rPr lang="en-GB" dirty="0"/>
              <a:t>What type of people management data can be utilised to identify retention issues? </a:t>
            </a:r>
          </a:p>
          <a:p>
            <a:r>
              <a:rPr lang="en-GB" dirty="0"/>
              <a:t>What about performance management data specifically? </a:t>
            </a:r>
          </a:p>
        </p:txBody>
      </p:sp>
    </p:spTree>
    <p:extLst>
      <p:ext uri="{BB962C8B-B14F-4D97-AF65-F5344CB8AC3E}">
        <p14:creationId xmlns:p14="http://schemas.microsoft.com/office/powerpoint/2010/main" val="2346925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C68DC7-1141-31A2-47C3-265A4CB29601}"/>
              </a:ext>
            </a:extLst>
          </p:cNvPr>
          <p:cNvSpPr>
            <a:spLocks noGrp="1"/>
          </p:cNvSpPr>
          <p:nvPr>
            <p:ph type="title"/>
          </p:nvPr>
        </p:nvSpPr>
        <p:spPr>
          <a:xfrm>
            <a:off x="838200" y="1495426"/>
            <a:ext cx="3220880" cy="4024310"/>
          </a:xfrm>
        </p:spPr>
        <p:txBody>
          <a:bodyPr>
            <a:normAutofit/>
          </a:bodyPr>
          <a:lstStyle/>
          <a:p>
            <a:r>
              <a:rPr lang="en-GB" sz="3600"/>
              <a:t>People analytics</a:t>
            </a:r>
          </a:p>
        </p:txBody>
      </p:sp>
      <p:graphicFrame>
        <p:nvGraphicFramePr>
          <p:cNvPr id="5" name="Content Placeholder 2">
            <a:extLst>
              <a:ext uri="{FF2B5EF4-FFF2-40B4-BE49-F238E27FC236}">
                <a16:creationId xmlns:a16="http://schemas.microsoft.com/office/drawing/2014/main" id="{EFF775DC-96BB-AC9E-1190-1540E7FDA6CF}"/>
              </a:ext>
            </a:extLst>
          </p:cNvPr>
          <p:cNvGraphicFramePr>
            <a:graphicFrameLocks noGrp="1"/>
          </p:cNvGraphicFramePr>
          <p:nvPr>
            <p:ph idx="1"/>
            <p:extLst>
              <p:ext uri="{D42A27DB-BD31-4B8C-83A1-F6EECF244321}">
                <p14:modId xmlns:p14="http://schemas.microsoft.com/office/powerpoint/2010/main" val="183797783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608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FE9D36E-8AAF-CEDF-311F-D7F7F4219077}"/>
              </a:ext>
            </a:extLst>
          </p:cNvPr>
          <p:cNvSpPr>
            <a:spLocks noGrp="1"/>
          </p:cNvSpPr>
          <p:nvPr>
            <p:ph type="title"/>
          </p:nvPr>
        </p:nvSpPr>
        <p:spPr>
          <a:xfrm>
            <a:off x="838200" y="365125"/>
            <a:ext cx="10515600" cy="1325563"/>
          </a:xfrm>
        </p:spPr>
        <p:txBody>
          <a:bodyPr>
            <a:normAutofit/>
          </a:bodyPr>
          <a:lstStyle/>
          <a:p>
            <a:r>
              <a:rPr lang="en-GB" dirty="0"/>
              <a:t>Predictive analytics</a:t>
            </a:r>
          </a:p>
        </p:txBody>
      </p:sp>
      <p:graphicFrame>
        <p:nvGraphicFramePr>
          <p:cNvPr id="5" name="Content Placeholder 2">
            <a:extLst>
              <a:ext uri="{FF2B5EF4-FFF2-40B4-BE49-F238E27FC236}">
                <a16:creationId xmlns:a16="http://schemas.microsoft.com/office/drawing/2014/main" id="{C28E8EC8-9C80-F65E-2D4B-0B6F1823A93C}"/>
              </a:ext>
            </a:extLst>
          </p:cNvPr>
          <p:cNvGraphicFramePr>
            <a:graphicFrameLocks noGrp="1"/>
          </p:cNvGraphicFramePr>
          <p:nvPr>
            <p:ph idx="1"/>
            <p:extLst>
              <p:ext uri="{D42A27DB-BD31-4B8C-83A1-F6EECF244321}">
                <p14:modId xmlns:p14="http://schemas.microsoft.com/office/powerpoint/2010/main" val="2969463765"/>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2531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14DA18B-16D0-C574-8CE1-32C11A197FA4}"/>
              </a:ext>
            </a:extLst>
          </p:cNvPr>
          <p:cNvSpPr>
            <a:spLocks noGrp="1"/>
          </p:cNvSpPr>
          <p:nvPr>
            <p:ph type="title"/>
          </p:nvPr>
        </p:nvSpPr>
        <p:spPr>
          <a:xfrm>
            <a:off x="838200" y="365125"/>
            <a:ext cx="10515600" cy="1325563"/>
          </a:xfrm>
        </p:spPr>
        <p:txBody>
          <a:bodyPr>
            <a:normAutofit/>
          </a:bodyPr>
          <a:lstStyle/>
          <a:p>
            <a:r>
              <a:rPr lang="en-GB" dirty="0"/>
              <a:t>Examples</a:t>
            </a:r>
          </a:p>
        </p:txBody>
      </p:sp>
      <p:graphicFrame>
        <p:nvGraphicFramePr>
          <p:cNvPr id="5" name="Content Placeholder 2">
            <a:extLst>
              <a:ext uri="{FF2B5EF4-FFF2-40B4-BE49-F238E27FC236}">
                <a16:creationId xmlns:a16="http://schemas.microsoft.com/office/drawing/2014/main" id="{225A263F-B627-475D-1D16-BE06ED4ABF21}"/>
              </a:ext>
            </a:extLst>
          </p:cNvPr>
          <p:cNvGraphicFramePr>
            <a:graphicFrameLocks noGrp="1"/>
          </p:cNvGraphicFramePr>
          <p:nvPr>
            <p:ph idx="1"/>
            <p:extLst>
              <p:ext uri="{D42A27DB-BD31-4B8C-83A1-F6EECF244321}">
                <p14:modId xmlns:p14="http://schemas.microsoft.com/office/powerpoint/2010/main" val="347619448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484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998F5-60A0-7EE1-3F19-D0A318FE0BD9}"/>
              </a:ext>
            </a:extLst>
          </p:cNvPr>
          <p:cNvSpPr>
            <a:spLocks noGrp="1"/>
          </p:cNvSpPr>
          <p:nvPr>
            <p:ph type="title"/>
          </p:nvPr>
        </p:nvSpPr>
        <p:spPr/>
        <p:txBody>
          <a:bodyPr/>
          <a:lstStyle/>
          <a:p>
            <a:r>
              <a:rPr lang="en-GB"/>
              <a:t>The five-generation workforce</a:t>
            </a:r>
            <a:endParaRPr lang="en-GB" dirty="0"/>
          </a:p>
        </p:txBody>
      </p:sp>
      <p:graphicFrame>
        <p:nvGraphicFramePr>
          <p:cNvPr id="5" name="Content Placeholder 2">
            <a:extLst>
              <a:ext uri="{FF2B5EF4-FFF2-40B4-BE49-F238E27FC236}">
                <a16:creationId xmlns:a16="http://schemas.microsoft.com/office/drawing/2014/main" id="{6B65AE28-37E7-3BB0-4AC1-51F6234844D2}"/>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50914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73A1962-0AD7-0DBB-584E-1956ABC91548}"/>
              </a:ext>
            </a:extLst>
          </p:cNvPr>
          <p:cNvSpPr>
            <a:spLocks noGrp="1"/>
          </p:cNvSpPr>
          <p:nvPr>
            <p:ph type="title"/>
          </p:nvPr>
        </p:nvSpPr>
        <p:spPr>
          <a:xfrm>
            <a:off x="838200" y="365125"/>
            <a:ext cx="10515600" cy="1325563"/>
          </a:xfrm>
        </p:spPr>
        <p:txBody>
          <a:bodyPr>
            <a:normAutofit/>
          </a:bodyPr>
          <a:lstStyle/>
          <a:p>
            <a:r>
              <a:rPr lang="en-GB"/>
              <a:t>Benefits and challenges (Roberts, 2024)</a:t>
            </a:r>
          </a:p>
        </p:txBody>
      </p:sp>
      <p:graphicFrame>
        <p:nvGraphicFramePr>
          <p:cNvPr id="5" name="Content Placeholder 2">
            <a:extLst>
              <a:ext uri="{FF2B5EF4-FFF2-40B4-BE49-F238E27FC236}">
                <a16:creationId xmlns:a16="http://schemas.microsoft.com/office/drawing/2014/main" id="{F3490F0E-FC70-C00F-E79A-D2F8C78470F0}"/>
              </a:ext>
            </a:extLst>
          </p:cNvPr>
          <p:cNvGraphicFramePr>
            <a:graphicFrameLocks noGrp="1"/>
          </p:cNvGraphicFramePr>
          <p:nvPr>
            <p:ph idx="1"/>
            <p:extLst>
              <p:ext uri="{D42A27DB-BD31-4B8C-83A1-F6EECF244321}">
                <p14:modId xmlns:p14="http://schemas.microsoft.com/office/powerpoint/2010/main" val="3280408427"/>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7505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EC393DE-1394-4E5E-8479-8B46B8EE7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3334BC-A5C9-4E98-B2FE-3FB7AD4D0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66D3A-F418-DE35-2C2E-CAAB93FEC3A5}"/>
              </a:ext>
            </a:extLst>
          </p:cNvPr>
          <p:cNvSpPr>
            <a:spLocks noGrp="1"/>
          </p:cNvSpPr>
          <p:nvPr>
            <p:ph type="title"/>
          </p:nvPr>
        </p:nvSpPr>
        <p:spPr>
          <a:xfrm>
            <a:off x="838200" y="713312"/>
            <a:ext cx="3200400" cy="5431376"/>
          </a:xfrm>
        </p:spPr>
        <p:txBody>
          <a:bodyPr>
            <a:normAutofit/>
          </a:bodyPr>
          <a:lstStyle/>
          <a:p>
            <a:r>
              <a:rPr lang="en-GB" sz="3400">
                <a:solidFill>
                  <a:schemeClr val="accent1"/>
                </a:solidFill>
              </a:rPr>
              <a:t>Generational cohort theory</a:t>
            </a:r>
          </a:p>
        </p:txBody>
      </p:sp>
      <p:sp useBgFill="1">
        <p:nvSpPr>
          <p:cNvPr id="13" name="Freeform: Shape 12">
            <a:extLst>
              <a:ext uri="{FF2B5EF4-FFF2-40B4-BE49-F238E27FC236}">
                <a16:creationId xmlns:a16="http://schemas.microsoft.com/office/drawing/2014/main" id="{F7BB91D9-FCCF-4464-A06C-903EF4F37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4081" y="-3482"/>
            <a:ext cx="8047921" cy="6861482"/>
          </a:xfrm>
          <a:custGeom>
            <a:avLst/>
            <a:gdLst>
              <a:gd name="connsiteX0" fmla="*/ 58769 w 8047921"/>
              <a:gd name="connsiteY0" fmla="*/ 4239616 h 6861482"/>
              <a:gd name="connsiteX1" fmla="*/ 58894 w 8047921"/>
              <a:gd name="connsiteY1" fmla="*/ 4240495 h 6861482"/>
              <a:gd name="connsiteX2" fmla="*/ 59045 w 8047921"/>
              <a:gd name="connsiteY2" fmla="*/ 4241609 h 6861482"/>
              <a:gd name="connsiteX3" fmla="*/ 527473 w 8047921"/>
              <a:gd name="connsiteY3" fmla="*/ 0 h 6861482"/>
              <a:gd name="connsiteX4" fmla="*/ 8047921 w 8047921"/>
              <a:gd name="connsiteY4" fmla="*/ 0 h 6861482"/>
              <a:gd name="connsiteX5" fmla="*/ 8047921 w 8047921"/>
              <a:gd name="connsiteY5" fmla="*/ 6861482 h 6861482"/>
              <a:gd name="connsiteX6" fmla="*/ 1319860 w 8047921"/>
              <a:gd name="connsiteY6" fmla="*/ 6861482 h 6861482"/>
              <a:gd name="connsiteX7" fmla="*/ 1297994 w 8047921"/>
              <a:gd name="connsiteY7" fmla="*/ 6831011 h 6861482"/>
              <a:gd name="connsiteX8" fmla="*/ 1024504 w 8047921"/>
              <a:gd name="connsiteY8" fmla="*/ 6405892 h 6861482"/>
              <a:gd name="connsiteX9" fmla="*/ 843366 w 8047921"/>
              <a:gd name="connsiteY9" fmla="*/ 6082357 h 6861482"/>
              <a:gd name="connsiteX10" fmla="*/ 690198 w 8047921"/>
              <a:gd name="connsiteY10" fmla="*/ 5793573 h 6861482"/>
              <a:gd name="connsiteX11" fmla="*/ 777021 w 8047921"/>
              <a:gd name="connsiteY11" fmla="*/ 5729320 h 6861482"/>
              <a:gd name="connsiteX12" fmla="*/ 670606 w 8047921"/>
              <a:gd name="connsiteY12" fmla="*/ 5463560 h 6861482"/>
              <a:gd name="connsiteX13" fmla="*/ 332307 w 8047921"/>
              <a:gd name="connsiteY13" fmla="*/ 4640688 h 6861482"/>
              <a:gd name="connsiteX14" fmla="*/ 178764 w 8047921"/>
              <a:gd name="connsiteY14" fmla="*/ 4440302 h 6861482"/>
              <a:gd name="connsiteX15" fmla="*/ 102405 w 8047921"/>
              <a:gd name="connsiteY15" fmla="*/ 4371063 h 6861482"/>
              <a:gd name="connsiteX16" fmla="*/ 82464 w 8047921"/>
              <a:gd name="connsiteY16" fmla="*/ 4327380 h 6861482"/>
              <a:gd name="connsiteX17" fmla="*/ 72595 w 8047921"/>
              <a:gd name="connsiteY17" fmla="*/ 4327380 h 6861482"/>
              <a:gd name="connsiteX18" fmla="*/ 71105 w 8047921"/>
              <a:gd name="connsiteY18" fmla="*/ 4319440 h 6861482"/>
              <a:gd name="connsiteX19" fmla="*/ 63234 w 8047921"/>
              <a:gd name="connsiteY19" fmla="*/ 4265601 h 6861482"/>
              <a:gd name="connsiteX20" fmla="*/ 58391 w 8047921"/>
              <a:gd name="connsiteY20" fmla="*/ 4236887 h 6861482"/>
              <a:gd name="connsiteX21" fmla="*/ 58769 w 8047921"/>
              <a:gd name="connsiteY21" fmla="*/ 4239616 h 6861482"/>
              <a:gd name="connsiteX22" fmla="*/ 57161 w 8047921"/>
              <a:gd name="connsiteY22" fmla="*/ 4228245 h 6861482"/>
              <a:gd name="connsiteX23" fmla="*/ 55444 w 8047921"/>
              <a:gd name="connsiteY23" fmla="*/ 4216187 h 6861482"/>
              <a:gd name="connsiteX24" fmla="*/ 57173 w 8047921"/>
              <a:gd name="connsiteY24" fmla="*/ 4216187 h 6861482"/>
              <a:gd name="connsiteX25" fmla="*/ 46978 w 8047921"/>
              <a:gd name="connsiteY25" fmla="*/ 4153970 h 6861482"/>
              <a:gd name="connsiteX26" fmla="*/ 23198 w 8047921"/>
              <a:gd name="connsiteY26" fmla="*/ 4042035 h 6861482"/>
              <a:gd name="connsiteX27" fmla="*/ 12577 w 8047921"/>
              <a:gd name="connsiteY27" fmla="*/ 4017890 h 6861482"/>
              <a:gd name="connsiteX28" fmla="*/ 144506 w 8047921"/>
              <a:gd name="connsiteY28" fmla="*/ 3860429 h 6861482"/>
              <a:gd name="connsiteX29" fmla="*/ 22695 w 8047921"/>
              <a:gd name="connsiteY29" fmla="*/ 3800021 h 6861482"/>
              <a:gd name="connsiteX30" fmla="*/ 24220 w 8047921"/>
              <a:gd name="connsiteY30" fmla="*/ 3771718 h 6861482"/>
              <a:gd name="connsiteX31" fmla="*/ 27584 w 8047921"/>
              <a:gd name="connsiteY31" fmla="*/ 3757935 h 6861482"/>
              <a:gd name="connsiteX32" fmla="*/ 33375 w 8047921"/>
              <a:gd name="connsiteY32" fmla="*/ 3747325 h 6861482"/>
              <a:gd name="connsiteX33" fmla="*/ 77078 w 8047921"/>
              <a:gd name="connsiteY33" fmla="*/ 3705028 h 6861482"/>
              <a:gd name="connsiteX34" fmla="*/ 31331 w 8047921"/>
              <a:gd name="connsiteY34" fmla="*/ 3445525 h 6861482"/>
              <a:gd name="connsiteX35" fmla="*/ 3341 w 8047921"/>
              <a:gd name="connsiteY35" fmla="*/ 3405686 h 6861482"/>
              <a:gd name="connsiteX36" fmla="*/ 0 w 8047921"/>
              <a:gd name="connsiteY36" fmla="*/ 3393684 h 6861482"/>
              <a:gd name="connsiteX37" fmla="*/ 5588 w 8047921"/>
              <a:gd name="connsiteY37" fmla="*/ 3363918 h 6861482"/>
              <a:gd name="connsiteX38" fmla="*/ 28563 w 8047921"/>
              <a:gd name="connsiteY38" fmla="*/ 3279721 h 6861482"/>
              <a:gd name="connsiteX39" fmla="*/ 31618 w 8047921"/>
              <a:gd name="connsiteY39" fmla="*/ 3274732 h 6861482"/>
              <a:gd name="connsiteX40" fmla="*/ 54143 w 8047921"/>
              <a:gd name="connsiteY40" fmla="*/ 3204655 h 6861482"/>
              <a:gd name="connsiteX41" fmla="*/ 54066 w 8047921"/>
              <a:gd name="connsiteY41" fmla="*/ 3198166 h 6861482"/>
              <a:gd name="connsiteX42" fmla="*/ 59893 w 8047921"/>
              <a:gd name="connsiteY42" fmla="*/ 3181568 h 6861482"/>
              <a:gd name="connsiteX43" fmla="*/ 182871 w 8047921"/>
              <a:gd name="connsiteY43" fmla="*/ 3024678 h 6861482"/>
              <a:gd name="connsiteX44" fmla="*/ 305944 w 8047921"/>
              <a:gd name="connsiteY44" fmla="*/ 2810127 h 6861482"/>
              <a:gd name="connsiteX45" fmla="*/ 326259 w 8047921"/>
              <a:gd name="connsiteY45" fmla="*/ 2596949 h 6861482"/>
              <a:gd name="connsiteX46" fmla="*/ 556280 w 8047921"/>
              <a:gd name="connsiteY46" fmla="*/ 2524080 h 6861482"/>
              <a:gd name="connsiteX47" fmla="*/ 358274 w 8047921"/>
              <a:gd name="connsiteY47" fmla="*/ 2014028 h 6861482"/>
              <a:gd name="connsiteX48" fmla="*/ 340119 w 8047921"/>
              <a:gd name="connsiteY48" fmla="*/ 1914129 h 6861482"/>
              <a:gd name="connsiteX49" fmla="*/ 478258 w 8047921"/>
              <a:gd name="connsiteY49" fmla="*/ 1606217 h 6861482"/>
              <a:gd name="connsiteX50" fmla="*/ 500664 w 8047921"/>
              <a:gd name="connsiteY50" fmla="*/ 1556554 h 6861482"/>
              <a:gd name="connsiteX51" fmla="*/ 551219 w 8047921"/>
              <a:gd name="connsiteY51" fmla="*/ 1459414 h 6861482"/>
              <a:gd name="connsiteX52" fmla="*/ 687152 w 8047921"/>
              <a:gd name="connsiteY52" fmla="*/ 1466109 h 6861482"/>
              <a:gd name="connsiteX53" fmla="*/ 619370 w 8047921"/>
              <a:gd name="connsiteY53" fmla="*/ 1372761 h 6861482"/>
              <a:gd name="connsiteX54" fmla="*/ 491520 w 8047921"/>
              <a:gd name="connsiteY54" fmla="*/ 1080052 h 6861482"/>
              <a:gd name="connsiteX55" fmla="*/ 589761 w 8047921"/>
              <a:gd name="connsiteY55" fmla="*/ 854014 h 6861482"/>
              <a:gd name="connsiteX56" fmla="*/ 617929 w 8047921"/>
              <a:gd name="connsiteY56" fmla="*/ 821285 h 6861482"/>
              <a:gd name="connsiteX57" fmla="*/ 583503 w 8047921"/>
              <a:gd name="connsiteY57" fmla="*/ 760897 h 6861482"/>
              <a:gd name="connsiteX58" fmla="*/ 515241 w 8047921"/>
              <a:gd name="connsiteY58" fmla="*/ 560313 h 6861482"/>
              <a:gd name="connsiteX59" fmla="*/ 480798 w 8047921"/>
              <a:gd name="connsiteY59" fmla="*/ 423850 h 6861482"/>
              <a:gd name="connsiteX60" fmla="*/ 436755 w 8047921"/>
              <a:gd name="connsiteY60" fmla="*/ 361124 h 6861482"/>
              <a:gd name="connsiteX61" fmla="*/ 428051 w 8047921"/>
              <a:gd name="connsiteY61" fmla="*/ 314763 h 6861482"/>
              <a:gd name="connsiteX62" fmla="*/ 457954 w 8047921"/>
              <a:gd name="connsiteY62" fmla="*/ 104693 h 6861482"/>
              <a:gd name="connsiteX63" fmla="*/ 472694 w 8047921"/>
              <a:gd name="connsiteY63" fmla="*/ 52392 h 6861482"/>
              <a:gd name="connsiteX64" fmla="*/ 512572 w 8047921"/>
              <a:gd name="connsiteY64" fmla="*/ 23688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8047921" h="6861482">
                <a:moveTo>
                  <a:pt x="58769" y="4239616"/>
                </a:moveTo>
                <a:lnTo>
                  <a:pt x="58894" y="4240495"/>
                </a:lnTo>
                <a:cubicBezTo>
                  <a:pt x="59164" y="4242428"/>
                  <a:pt x="59171" y="4242505"/>
                  <a:pt x="59045" y="4241609"/>
                </a:cubicBezTo>
                <a:close/>
                <a:moveTo>
                  <a:pt x="527473" y="0"/>
                </a:moveTo>
                <a:lnTo>
                  <a:pt x="8047921" y="0"/>
                </a:lnTo>
                <a:lnTo>
                  <a:pt x="8047921" y="6861482"/>
                </a:lnTo>
                <a:lnTo>
                  <a:pt x="1319860" y="6861482"/>
                </a:lnTo>
                <a:lnTo>
                  <a:pt x="1297994" y="6831011"/>
                </a:lnTo>
                <a:cubicBezTo>
                  <a:pt x="1121436" y="6580901"/>
                  <a:pt x="1026069" y="6413841"/>
                  <a:pt x="1024504" y="6405892"/>
                </a:cubicBezTo>
                <a:cubicBezTo>
                  <a:pt x="995790" y="6256850"/>
                  <a:pt x="915502" y="6175982"/>
                  <a:pt x="843366" y="6082357"/>
                </a:cubicBezTo>
                <a:cubicBezTo>
                  <a:pt x="780556" y="6000311"/>
                  <a:pt x="713540" y="5913360"/>
                  <a:pt x="690198" y="5793573"/>
                </a:cubicBezTo>
                <a:cubicBezTo>
                  <a:pt x="659374" y="5634705"/>
                  <a:pt x="756440" y="5782527"/>
                  <a:pt x="777021" y="5729320"/>
                </a:cubicBezTo>
                <a:cubicBezTo>
                  <a:pt x="741019" y="5642157"/>
                  <a:pt x="683667" y="5556007"/>
                  <a:pt x="670606" y="5463560"/>
                </a:cubicBezTo>
                <a:cubicBezTo>
                  <a:pt x="624014" y="5129308"/>
                  <a:pt x="509280" y="4866180"/>
                  <a:pt x="332307" y="4640688"/>
                </a:cubicBezTo>
                <a:cubicBezTo>
                  <a:pt x="281557" y="4575550"/>
                  <a:pt x="249914" y="4473150"/>
                  <a:pt x="178764" y="4440302"/>
                </a:cubicBezTo>
                <a:cubicBezTo>
                  <a:pt x="144180" y="4424583"/>
                  <a:pt x="119969" y="4400506"/>
                  <a:pt x="102405" y="4371063"/>
                </a:cubicBezTo>
                <a:lnTo>
                  <a:pt x="82464" y="4327380"/>
                </a:lnTo>
                <a:lnTo>
                  <a:pt x="72595" y="4327380"/>
                </a:lnTo>
                <a:lnTo>
                  <a:pt x="71105" y="4319440"/>
                </a:lnTo>
                <a:cubicBezTo>
                  <a:pt x="68098" y="4300784"/>
                  <a:pt x="63569" y="4267782"/>
                  <a:pt x="63234" y="4265601"/>
                </a:cubicBezTo>
                <a:cubicBezTo>
                  <a:pt x="56185" y="4219786"/>
                  <a:pt x="57328" y="4229054"/>
                  <a:pt x="58391" y="4236887"/>
                </a:cubicBezTo>
                <a:lnTo>
                  <a:pt x="58769" y="4239616"/>
                </a:lnTo>
                <a:lnTo>
                  <a:pt x="57161" y="4228245"/>
                </a:lnTo>
                <a:lnTo>
                  <a:pt x="55444" y="4216187"/>
                </a:lnTo>
                <a:lnTo>
                  <a:pt x="57173" y="4216187"/>
                </a:lnTo>
                <a:lnTo>
                  <a:pt x="46978" y="4153970"/>
                </a:lnTo>
                <a:cubicBezTo>
                  <a:pt x="41098" y="4115040"/>
                  <a:pt x="34414" y="4076730"/>
                  <a:pt x="23198" y="4042035"/>
                </a:cubicBezTo>
                <a:lnTo>
                  <a:pt x="12577" y="4017890"/>
                </a:lnTo>
                <a:lnTo>
                  <a:pt x="144506" y="3860429"/>
                </a:lnTo>
                <a:cubicBezTo>
                  <a:pt x="103351" y="3777846"/>
                  <a:pt x="58276" y="3834526"/>
                  <a:pt x="22695" y="3800021"/>
                </a:cubicBezTo>
                <a:cubicBezTo>
                  <a:pt x="23786" y="3791627"/>
                  <a:pt x="23716" y="3781009"/>
                  <a:pt x="24220" y="3771718"/>
                </a:cubicBezTo>
                <a:lnTo>
                  <a:pt x="27584" y="3757935"/>
                </a:lnTo>
                <a:lnTo>
                  <a:pt x="33375" y="3747325"/>
                </a:lnTo>
                <a:lnTo>
                  <a:pt x="77078" y="3705028"/>
                </a:lnTo>
                <a:cubicBezTo>
                  <a:pt x="173055" y="3608961"/>
                  <a:pt x="158512" y="3588143"/>
                  <a:pt x="31331" y="3445525"/>
                </a:cubicBezTo>
                <a:cubicBezTo>
                  <a:pt x="18649" y="3431228"/>
                  <a:pt x="9488" y="3418102"/>
                  <a:pt x="3341" y="3405686"/>
                </a:cubicBezTo>
                <a:lnTo>
                  <a:pt x="0" y="3393684"/>
                </a:lnTo>
                <a:lnTo>
                  <a:pt x="5588" y="3363918"/>
                </a:lnTo>
                <a:lnTo>
                  <a:pt x="28563" y="3279721"/>
                </a:lnTo>
                <a:lnTo>
                  <a:pt x="31618" y="3274732"/>
                </a:lnTo>
                <a:cubicBezTo>
                  <a:pt x="41998" y="3256804"/>
                  <a:pt x="51127" y="3236251"/>
                  <a:pt x="54143" y="3204655"/>
                </a:cubicBezTo>
                <a:lnTo>
                  <a:pt x="54066" y="3198166"/>
                </a:lnTo>
                <a:lnTo>
                  <a:pt x="59893" y="3181568"/>
                </a:lnTo>
                <a:cubicBezTo>
                  <a:pt x="95562" y="3088781"/>
                  <a:pt x="138958" y="3020054"/>
                  <a:pt x="182871" y="3024678"/>
                </a:cubicBezTo>
                <a:cubicBezTo>
                  <a:pt x="138662" y="2798901"/>
                  <a:pt x="138662" y="2798901"/>
                  <a:pt x="305944" y="2810127"/>
                </a:cubicBezTo>
                <a:cubicBezTo>
                  <a:pt x="246290" y="2658988"/>
                  <a:pt x="247386" y="2624324"/>
                  <a:pt x="326259" y="2596949"/>
                </a:cubicBezTo>
                <a:cubicBezTo>
                  <a:pt x="402195" y="2570407"/>
                  <a:pt x="485357" y="2575904"/>
                  <a:pt x="556280" y="2524080"/>
                </a:cubicBezTo>
                <a:cubicBezTo>
                  <a:pt x="498302" y="2335317"/>
                  <a:pt x="486850" y="2130710"/>
                  <a:pt x="358274" y="2014028"/>
                </a:cubicBezTo>
                <a:cubicBezTo>
                  <a:pt x="338015" y="1995898"/>
                  <a:pt x="325730" y="1940125"/>
                  <a:pt x="340119" y="1914129"/>
                </a:cubicBezTo>
                <a:cubicBezTo>
                  <a:pt x="391157" y="1817105"/>
                  <a:pt x="329468" y="1592503"/>
                  <a:pt x="478258" y="1606217"/>
                </a:cubicBezTo>
                <a:cubicBezTo>
                  <a:pt x="496627" y="1607581"/>
                  <a:pt x="514137" y="1590108"/>
                  <a:pt x="500664" y="1556554"/>
                </a:cubicBezTo>
                <a:cubicBezTo>
                  <a:pt x="454384" y="1442049"/>
                  <a:pt x="514266" y="1463610"/>
                  <a:pt x="551219" y="1459414"/>
                </a:cubicBezTo>
                <a:cubicBezTo>
                  <a:pt x="595940" y="1454776"/>
                  <a:pt x="644530" y="1511622"/>
                  <a:pt x="687152" y="1466109"/>
                </a:cubicBezTo>
                <a:cubicBezTo>
                  <a:pt x="679388" y="1405223"/>
                  <a:pt x="643786" y="1397333"/>
                  <a:pt x="619370" y="1372761"/>
                </a:cubicBezTo>
                <a:cubicBezTo>
                  <a:pt x="548020" y="1300280"/>
                  <a:pt x="490448" y="1221065"/>
                  <a:pt x="491520" y="1080052"/>
                </a:cubicBezTo>
                <a:cubicBezTo>
                  <a:pt x="492222" y="966113"/>
                  <a:pt x="487698" y="864105"/>
                  <a:pt x="589761" y="854014"/>
                </a:cubicBezTo>
                <a:cubicBezTo>
                  <a:pt x="605798" y="852486"/>
                  <a:pt x="614435" y="839840"/>
                  <a:pt x="617929" y="821285"/>
                </a:cubicBezTo>
                <a:cubicBezTo>
                  <a:pt x="606975" y="799992"/>
                  <a:pt x="596528" y="778040"/>
                  <a:pt x="583503" y="760897"/>
                </a:cubicBezTo>
                <a:cubicBezTo>
                  <a:pt x="539748" y="704450"/>
                  <a:pt x="526482" y="633687"/>
                  <a:pt x="515241" y="560313"/>
                </a:cubicBezTo>
                <a:cubicBezTo>
                  <a:pt x="508001" y="513531"/>
                  <a:pt x="499292" y="467166"/>
                  <a:pt x="480798" y="423850"/>
                </a:cubicBezTo>
                <a:cubicBezTo>
                  <a:pt x="469533" y="397046"/>
                  <a:pt x="455191" y="375704"/>
                  <a:pt x="436755" y="361124"/>
                </a:cubicBezTo>
                <a:cubicBezTo>
                  <a:pt x="420701" y="347903"/>
                  <a:pt x="416284" y="334407"/>
                  <a:pt x="428051" y="314763"/>
                </a:cubicBezTo>
                <a:cubicBezTo>
                  <a:pt x="461326" y="258432"/>
                  <a:pt x="476043" y="191375"/>
                  <a:pt x="457954" y="104693"/>
                </a:cubicBezTo>
                <a:cubicBezTo>
                  <a:pt x="452484" y="78523"/>
                  <a:pt x="457495" y="58007"/>
                  <a:pt x="472694" y="52392"/>
                </a:cubicBezTo>
                <a:cubicBezTo>
                  <a:pt x="488509" y="46345"/>
                  <a:pt x="501512" y="36363"/>
                  <a:pt x="512572" y="2368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51135F9-5930-9CB8-5823-22E1ADC9AF32}"/>
              </a:ext>
            </a:extLst>
          </p:cNvPr>
          <p:cNvGraphicFramePr>
            <a:graphicFrameLocks noGrp="1"/>
          </p:cNvGraphicFramePr>
          <p:nvPr>
            <p:ph idx="1"/>
            <p:extLst>
              <p:ext uri="{D42A27DB-BD31-4B8C-83A1-F6EECF244321}">
                <p14:modId xmlns:p14="http://schemas.microsoft.com/office/powerpoint/2010/main" val="1326046082"/>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7962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D0C19-A343-39CB-5361-023C96440AE5}"/>
              </a:ext>
            </a:extLst>
          </p:cNvPr>
          <p:cNvSpPr>
            <a:spLocks noGrp="1"/>
          </p:cNvSpPr>
          <p:nvPr>
            <p:ph type="title"/>
          </p:nvPr>
        </p:nvSpPr>
        <p:spPr/>
        <p:txBody>
          <a:bodyPr/>
          <a:lstStyle/>
          <a:p>
            <a:r>
              <a:rPr lang="en-GB" dirty="0"/>
              <a:t>Generational differences</a:t>
            </a:r>
          </a:p>
        </p:txBody>
      </p:sp>
      <p:sp>
        <p:nvSpPr>
          <p:cNvPr id="3" name="Content Placeholder 2">
            <a:extLst>
              <a:ext uri="{FF2B5EF4-FFF2-40B4-BE49-F238E27FC236}">
                <a16:creationId xmlns:a16="http://schemas.microsoft.com/office/drawing/2014/main" id="{D7E33968-38C4-BEF3-522F-8C9AE0C457BD}"/>
              </a:ext>
            </a:extLst>
          </p:cNvPr>
          <p:cNvSpPr>
            <a:spLocks noGrp="1"/>
          </p:cNvSpPr>
          <p:nvPr>
            <p:ph idx="1"/>
          </p:nvPr>
        </p:nvSpPr>
        <p:spPr/>
        <p:txBody>
          <a:bodyPr>
            <a:normAutofit fontScale="92500"/>
          </a:bodyPr>
          <a:lstStyle/>
          <a:p>
            <a:r>
              <a:rPr lang="en-GB" dirty="0"/>
              <a:t>Research conducted by </a:t>
            </a:r>
            <a:r>
              <a:rPr lang="en-GB" dirty="0" err="1"/>
              <a:t>Manongcarang</a:t>
            </a:r>
            <a:r>
              <a:rPr lang="en-GB" dirty="0"/>
              <a:t> and </a:t>
            </a:r>
            <a:r>
              <a:rPr lang="en-GB" dirty="0" err="1"/>
              <a:t>Guimba</a:t>
            </a:r>
            <a:r>
              <a:rPr lang="en-GB" dirty="0"/>
              <a:t> (2024) found that each generation exhibited distinct characteristics in terms of technology usage, social values, and core values. </a:t>
            </a:r>
          </a:p>
          <a:p>
            <a:r>
              <a:rPr lang="en-GB" dirty="0"/>
              <a:t>These differences gave rise to challenges related to work values, communication, motivation, job satisfaction, work-life balance, and learning.</a:t>
            </a:r>
          </a:p>
          <a:p>
            <a:r>
              <a:rPr lang="en-GB" b="0" i="0" dirty="0">
                <a:effectLst/>
                <a:latin typeface="Century Gothic" panose="020B0502020202020204" pitchFamily="34" charset="0"/>
              </a:rPr>
              <a:t>Younger employees often report lower productivity and job satisfaction when working under older managers, especially when the age gap exceeds 12 years.</a:t>
            </a:r>
            <a:endParaRPr lang="en-GB" dirty="0">
              <a:latin typeface="Century Gothic" panose="020B0502020202020204" pitchFamily="34" charset="0"/>
            </a:endParaRPr>
          </a:p>
        </p:txBody>
      </p:sp>
    </p:spTree>
    <p:extLst>
      <p:ext uri="{BB962C8B-B14F-4D97-AF65-F5344CB8AC3E}">
        <p14:creationId xmlns:p14="http://schemas.microsoft.com/office/powerpoint/2010/main" val="2694172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pic>
        <p:nvPicPr>
          <p:cNvPr id="5" name="Picture 4" descr="Different colored question marks">
            <a:extLst>
              <a:ext uri="{FF2B5EF4-FFF2-40B4-BE49-F238E27FC236}">
                <a16:creationId xmlns:a16="http://schemas.microsoft.com/office/drawing/2014/main" id="{50AE7801-82FA-5575-89F0-A98471F819B0}"/>
              </a:ext>
            </a:extLst>
          </p:cNvPr>
          <p:cNvPicPr>
            <a:picLocks noChangeAspect="1"/>
          </p:cNvPicPr>
          <p:nvPr/>
        </p:nvPicPr>
        <p:blipFill>
          <a:blip r:embed="rId3"/>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83824-3018-4D1A-148D-0EDF13E81AC4}"/>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a:solidFill>
                  <a:schemeClr val="bg1"/>
                </a:solidFill>
              </a:rPr>
              <a:t>Case study</a:t>
            </a:r>
          </a:p>
        </p:txBody>
      </p:sp>
      <p:sp>
        <p:nvSpPr>
          <p:cNvPr id="3" name="Content Placeholder 2">
            <a:extLst>
              <a:ext uri="{FF2B5EF4-FFF2-40B4-BE49-F238E27FC236}">
                <a16:creationId xmlns:a16="http://schemas.microsoft.com/office/drawing/2014/main" id="{DD53F637-D8A5-FBDF-A93B-00BF2152D328}"/>
              </a:ext>
            </a:extLst>
          </p:cNvPr>
          <p:cNvSpPr>
            <a:spLocks noGrp="1"/>
          </p:cNvSpPr>
          <p:nvPr>
            <p:ph idx="1"/>
          </p:nvPr>
        </p:nvSpPr>
        <p:spPr>
          <a:xfrm>
            <a:off x="643466" y="4133135"/>
            <a:ext cx="10902016" cy="1454510"/>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1800" cap="all" dirty="0">
                <a:solidFill>
                  <a:schemeClr val="bg1"/>
                </a:solidFill>
              </a:rPr>
              <a:t>Read the case study and answer the questions in groups or pairs. </a:t>
            </a: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3326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2480F96-A61D-6647-55C5-F3F731BF8E9C}"/>
              </a:ext>
            </a:extLst>
          </p:cNvPr>
          <p:cNvSpPr>
            <a:spLocks noGrp="1"/>
          </p:cNvSpPr>
          <p:nvPr>
            <p:ph type="title"/>
          </p:nvPr>
        </p:nvSpPr>
        <p:spPr>
          <a:xfrm>
            <a:off x="838200" y="365125"/>
            <a:ext cx="10515600" cy="1325563"/>
          </a:xfrm>
        </p:spPr>
        <p:txBody>
          <a:bodyPr>
            <a:normAutofit/>
          </a:bodyPr>
          <a:lstStyle/>
          <a:p>
            <a:r>
              <a:rPr lang="en-GB" dirty="0"/>
              <a:t>Generational differences and performance management</a:t>
            </a:r>
          </a:p>
        </p:txBody>
      </p:sp>
      <p:graphicFrame>
        <p:nvGraphicFramePr>
          <p:cNvPr id="5" name="Content Placeholder 2">
            <a:extLst>
              <a:ext uri="{FF2B5EF4-FFF2-40B4-BE49-F238E27FC236}">
                <a16:creationId xmlns:a16="http://schemas.microsoft.com/office/drawing/2014/main" id="{36CC698F-08CD-838F-439A-25AEB3DD895C}"/>
              </a:ext>
            </a:extLst>
          </p:cNvPr>
          <p:cNvGraphicFramePr>
            <a:graphicFrameLocks noGrp="1"/>
          </p:cNvGraphicFramePr>
          <p:nvPr>
            <p:ph idx="1"/>
            <p:extLst>
              <p:ext uri="{D42A27DB-BD31-4B8C-83A1-F6EECF244321}">
                <p14:modId xmlns:p14="http://schemas.microsoft.com/office/powerpoint/2010/main" val="653777833"/>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72509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7FAAD8-6F7E-29E8-8C4E-4C7883773DA4}"/>
              </a:ext>
            </a:extLst>
          </p:cNvPr>
          <p:cNvSpPr>
            <a:spLocks noGrp="1"/>
          </p:cNvSpPr>
          <p:nvPr>
            <p:ph type="title"/>
          </p:nvPr>
        </p:nvSpPr>
        <p:spPr>
          <a:xfrm>
            <a:off x="838201" y="643467"/>
            <a:ext cx="3888526" cy="1800526"/>
          </a:xfrm>
        </p:spPr>
        <p:txBody>
          <a:bodyPr>
            <a:normAutofit/>
          </a:bodyPr>
          <a:lstStyle/>
          <a:p>
            <a:r>
              <a:rPr lang="en-GB"/>
              <a:t>Focus on life stages</a:t>
            </a:r>
          </a:p>
        </p:txBody>
      </p:sp>
      <p:sp>
        <p:nvSpPr>
          <p:cNvPr id="3" name="Content Placeholder 2">
            <a:extLst>
              <a:ext uri="{FF2B5EF4-FFF2-40B4-BE49-F238E27FC236}">
                <a16:creationId xmlns:a16="http://schemas.microsoft.com/office/drawing/2014/main" id="{605F4565-DC54-152C-FAAC-393CBDFDBCCC}"/>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CIPD suggest employers should focus on life stages rather than the theories relating to generations</a:t>
            </a:r>
          </a:p>
          <a:p>
            <a:r>
              <a:rPr lang="en-GB" sz="2000"/>
              <a:t>Changes that happen to society as a whole affect the behaviour of all age groups</a:t>
            </a:r>
          </a:p>
        </p:txBody>
      </p:sp>
      <p:pic>
        <p:nvPicPr>
          <p:cNvPr id="5" name="Picture 4" descr="Colourful carved figures of humans">
            <a:extLst>
              <a:ext uri="{FF2B5EF4-FFF2-40B4-BE49-F238E27FC236}">
                <a16:creationId xmlns:a16="http://schemas.microsoft.com/office/drawing/2014/main" id="{611447D8-6F55-B28F-2205-C51AE49B489B}"/>
              </a:ext>
            </a:extLst>
          </p:cNvPr>
          <p:cNvPicPr>
            <a:picLocks noChangeAspect="1"/>
          </p:cNvPicPr>
          <p:nvPr/>
        </p:nvPicPr>
        <p:blipFill rotWithShape="1">
          <a:blip r:embed="rId2"/>
          <a:srcRect t="21042" r="-2" b="-2"/>
          <a:stretch/>
        </p:blipFill>
        <p:spPr>
          <a:xfrm>
            <a:off x="6800986" y="2107737"/>
            <a:ext cx="4747547" cy="2670869"/>
          </a:xfrm>
          <a:prstGeom prst="rect">
            <a:avLst/>
          </a:prstGeom>
        </p:spPr>
      </p:pic>
    </p:spTree>
    <p:extLst>
      <p:ext uri="{BB962C8B-B14F-4D97-AF65-F5344CB8AC3E}">
        <p14:creationId xmlns:p14="http://schemas.microsoft.com/office/powerpoint/2010/main" val="3611152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FAF7-90ED-6512-3480-48202A44095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0888A6-7386-BDF3-1074-228ED0329D57}"/>
              </a:ext>
            </a:extLst>
          </p:cNvPr>
          <p:cNvSpPr>
            <a:spLocks noGrp="1"/>
          </p:cNvSpPr>
          <p:nvPr>
            <p:ph idx="1"/>
          </p:nvPr>
        </p:nvSpPr>
        <p:spPr/>
        <p:txBody>
          <a:bodyPr>
            <a:normAutofit fontScale="47500" lnSpcReduction="20000"/>
          </a:bodyPr>
          <a:lstStyle/>
          <a:p>
            <a:r>
              <a:rPr lang="en-GB" dirty="0"/>
              <a:t>CIPD (2025) </a:t>
            </a:r>
            <a:r>
              <a:rPr lang="en-GB" i="1" dirty="0"/>
              <a:t>Retention: Guidance for people professionals</a:t>
            </a:r>
            <a:r>
              <a:rPr lang="en-GB" dirty="0"/>
              <a:t>. Available at: https://www.cipd.org/uk/knowledge/guides/employee-retention/ (Accessed: 27 March 2026).</a:t>
            </a:r>
          </a:p>
          <a:p>
            <a:r>
              <a:rPr lang="en-GB" dirty="0"/>
              <a:t>Lasa </a:t>
            </a:r>
            <a:r>
              <a:rPr lang="en-GB" i="1" dirty="0"/>
              <a:t>et al. </a:t>
            </a:r>
            <a:r>
              <a:rPr lang="en-GB" dirty="0"/>
              <a:t>(2024) </a:t>
            </a:r>
            <a:r>
              <a:rPr lang="en-GB" b="0" i="1" dirty="0">
                <a:effectLst/>
              </a:rPr>
              <a:t>In the spotlight: Performance management that puts people first. </a:t>
            </a:r>
            <a:r>
              <a:rPr lang="en-GB" dirty="0"/>
              <a:t>Available at: https://www.mckinsey.com/capabilities/people-and-organizational-performance/our-insights/in-the-spotlight-performance-management-that-puts-people-first (Accessed: 31 March 2026)</a:t>
            </a:r>
          </a:p>
          <a:p>
            <a:r>
              <a:rPr lang="en-GB" dirty="0"/>
              <a:t>Morgan, K. (2022) </a:t>
            </a:r>
            <a:r>
              <a:rPr lang="en-GB" i="1" dirty="0"/>
              <a:t>Increasingly, employees say they want their work to matter. But what actually defines a ‘meaningful’ job? </a:t>
            </a:r>
            <a:r>
              <a:rPr lang="en-GB" dirty="0"/>
              <a:t>Available at: https://www.bbc.co.uk/worklife/article/20220902-the-search-for-meaning-at-work (Accessed: 01 April 2026).</a:t>
            </a:r>
          </a:p>
          <a:p>
            <a:r>
              <a:rPr lang="en-GB" dirty="0"/>
              <a:t>People Management (2024) </a:t>
            </a:r>
            <a:r>
              <a:rPr lang="en-GB" i="1" dirty="0">
                <a:solidFill>
                  <a:srgbClr val="000000"/>
                </a:solidFill>
                <a:effectLst/>
              </a:rPr>
              <a:t>Three quarters of firms have multigenerational workforces, but managers are unsure how to support them, study finds. </a:t>
            </a:r>
            <a:r>
              <a:rPr lang="en-GB" i="0" dirty="0">
                <a:solidFill>
                  <a:srgbClr val="000000"/>
                </a:solidFill>
                <a:effectLst/>
              </a:rPr>
              <a:t>Avai</a:t>
            </a:r>
            <a:r>
              <a:rPr lang="en-GB" dirty="0">
                <a:solidFill>
                  <a:srgbClr val="000000"/>
                </a:solidFill>
              </a:rPr>
              <a:t>lable </a:t>
            </a:r>
            <a:r>
              <a:rPr lang="en-GB" dirty="0" err="1">
                <a:solidFill>
                  <a:srgbClr val="000000"/>
                </a:solidFill>
              </a:rPr>
              <a:t>at:https</a:t>
            </a:r>
            <a:r>
              <a:rPr lang="en-GB" dirty="0">
                <a:solidFill>
                  <a:srgbClr val="000000"/>
                </a:solidFill>
              </a:rPr>
              <a:t>://www.peoplemanagement.co.uk/article/1885752/three-quarters-firms-multigenerational-workforces-managers-unsure-support-them-study-finds </a:t>
            </a:r>
            <a:r>
              <a:rPr lang="en-GB" dirty="0"/>
              <a:t>(Accessed: 31 March 2026). </a:t>
            </a:r>
          </a:p>
          <a:p>
            <a:r>
              <a:rPr lang="en-GB" dirty="0"/>
              <a:t>Rees, G. and French, R. (2023) </a:t>
            </a:r>
            <a:r>
              <a:rPr lang="en-GB" i="1" dirty="0"/>
              <a:t>Strategic People Management and Development</a:t>
            </a:r>
            <a:r>
              <a:rPr lang="en-GB" dirty="0"/>
              <a:t>. 6</a:t>
            </a:r>
            <a:r>
              <a:rPr lang="en-GB" baseline="30000" dirty="0"/>
              <a:t>th</a:t>
            </a:r>
            <a:r>
              <a:rPr lang="en-GB" dirty="0"/>
              <a:t> Edition. Kogan Page: London</a:t>
            </a:r>
          </a:p>
          <a:p>
            <a:r>
              <a:rPr lang="en-GB" dirty="0"/>
              <a:t>Roberts, E. (2024) Nurturing a harmonious multigenerational workforce. Available at: https://www.peoplemanagement.co.uk/article/1881621/nurturing-harmonious-multigenerational-workforce (Accessed: 01 April 2026).</a:t>
            </a:r>
          </a:p>
          <a:p>
            <a:r>
              <a:rPr lang="en-GB" i="0" dirty="0">
                <a:solidFill>
                  <a:srgbClr val="000000"/>
                </a:solidFill>
                <a:effectLst/>
              </a:rPr>
              <a:t>Whiting, F. a</a:t>
            </a:r>
            <a:r>
              <a:rPr lang="en-GB" dirty="0">
                <a:solidFill>
                  <a:srgbClr val="000000"/>
                </a:solidFill>
              </a:rPr>
              <a:t>nd Martin, M. (2021) </a:t>
            </a:r>
            <a:r>
              <a:rPr lang="en-GB" i="1" dirty="0">
                <a:solidFill>
                  <a:srgbClr val="000000"/>
                </a:solidFill>
              </a:rPr>
              <a:t>Human Resource Practice</a:t>
            </a:r>
            <a:r>
              <a:rPr lang="en-GB" dirty="0">
                <a:solidFill>
                  <a:srgbClr val="000000"/>
                </a:solidFill>
              </a:rPr>
              <a:t>. 8</a:t>
            </a:r>
            <a:r>
              <a:rPr lang="en-GB" baseline="30000" dirty="0">
                <a:solidFill>
                  <a:srgbClr val="000000"/>
                </a:solidFill>
              </a:rPr>
              <a:t>th</a:t>
            </a:r>
            <a:r>
              <a:rPr lang="en-GB" dirty="0">
                <a:solidFill>
                  <a:srgbClr val="000000"/>
                </a:solidFill>
              </a:rPr>
              <a:t> Edition. Kogan Page: London</a:t>
            </a:r>
            <a:endParaRPr lang="en-GB" i="0" dirty="0">
              <a:solidFill>
                <a:srgbClr val="000000"/>
              </a:solidFill>
              <a:effectLst/>
            </a:endParaRPr>
          </a:p>
          <a:p>
            <a:r>
              <a:rPr lang="en-GB" b="0" i="0" dirty="0">
                <a:solidFill>
                  <a:srgbClr val="3A3A3A"/>
                </a:solidFill>
                <a:effectLst/>
              </a:rPr>
              <a:t>Yahia, N.B., </a:t>
            </a:r>
            <a:r>
              <a:rPr lang="en-GB" b="0" i="0" dirty="0" err="1">
                <a:solidFill>
                  <a:srgbClr val="3A3A3A"/>
                </a:solidFill>
                <a:effectLst/>
              </a:rPr>
              <a:t>Hlel</a:t>
            </a:r>
            <a:r>
              <a:rPr lang="en-GB" b="0" i="0" dirty="0">
                <a:solidFill>
                  <a:srgbClr val="3A3A3A"/>
                </a:solidFill>
                <a:effectLst/>
              </a:rPr>
              <a:t>, J. and </a:t>
            </a:r>
            <a:r>
              <a:rPr lang="en-GB" b="0" i="0" dirty="0" err="1">
                <a:solidFill>
                  <a:srgbClr val="3A3A3A"/>
                </a:solidFill>
                <a:effectLst/>
              </a:rPr>
              <a:t>Colomo</a:t>
            </a:r>
            <a:r>
              <a:rPr lang="en-GB" b="0" i="0" dirty="0">
                <a:solidFill>
                  <a:srgbClr val="3A3A3A"/>
                </a:solidFill>
                <a:effectLst/>
              </a:rPr>
              <a:t>-Palacios, R. (2021) ‘From Big Data to Deep Data to Support People Analytics for Employee Attrition Prediction’, </a:t>
            </a:r>
            <a:r>
              <a:rPr lang="en-GB" b="0" i="1" dirty="0">
                <a:solidFill>
                  <a:srgbClr val="3A3A3A"/>
                </a:solidFill>
                <a:effectLst/>
              </a:rPr>
              <a:t>IEEE access</a:t>
            </a:r>
            <a:r>
              <a:rPr lang="en-GB" b="0" i="0" dirty="0">
                <a:solidFill>
                  <a:srgbClr val="3A3A3A"/>
                </a:solidFill>
                <a:effectLst/>
              </a:rPr>
              <a:t>, 9, pp. 60447–60458. Available at: https://doi.org/10.1109/ACCESS.2021.3074559.</a:t>
            </a:r>
            <a:endParaRPr lang="en-GB" dirty="0"/>
          </a:p>
        </p:txBody>
      </p:sp>
    </p:spTree>
    <p:extLst>
      <p:ext uri="{BB962C8B-B14F-4D97-AF65-F5344CB8AC3E}">
        <p14:creationId xmlns:p14="http://schemas.microsoft.com/office/powerpoint/2010/main" val="3876320003"/>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2877</Words>
  <Application>Microsoft Office PowerPoint</Application>
  <PresentationFormat>Widescreen</PresentationFormat>
  <Paragraphs>243</Paragraphs>
  <Slides>30</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fkGroteskNeue</vt:lpstr>
      <vt:lpstr>garamond-premier-pro</vt:lpstr>
      <vt:lpstr>Inter Var</vt:lpstr>
      <vt:lpstr>Museo</vt:lpstr>
      <vt:lpstr>var(--font-berkeley-mono)</vt:lpstr>
      <vt:lpstr>Aptos</vt:lpstr>
      <vt:lpstr>Arial</vt:lpstr>
      <vt:lpstr>Century Gothic</vt:lpstr>
      <vt:lpstr>Elephant</vt:lpstr>
      <vt:lpstr>BrushVTI</vt:lpstr>
      <vt:lpstr>Week 7 – Driving Performance</vt:lpstr>
      <vt:lpstr>Quiz</vt:lpstr>
      <vt:lpstr>Agenda</vt:lpstr>
      <vt:lpstr>The Employee Experience</vt:lpstr>
      <vt:lpstr>Factors that contribute to employee experience (Bersin et al., 2017) </vt:lpstr>
      <vt:lpstr>Effective performance management (PM) (Whiting and Martin, 2021)</vt:lpstr>
      <vt:lpstr>Why is PM important? </vt:lpstr>
      <vt:lpstr>Maccoby’s 4 R’s of motivation</vt:lpstr>
      <vt:lpstr>Retention (CIPD, 2025)</vt:lpstr>
      <vt:lpstr>Flexibility in PM </vt:lpstr>
      <vt:lpstr>Supporting development through PM</vt:lpstr>
      <vt:lpstr>Talk to employees during PM</vt:lpstr>
      <vt:lpstr>What is meaningful work? (Morgan, 2022)</vt:lpstr>
      <vt:lpstr>Activity</vt:lpstr>
      <vt:lpstr>Improving Retention - Strategy</vt:lpstr>
      <vt:lpstr>Reasons for leaving (CIPD, 2024)</vt:lpstr>
      <vt:lpstr>PowerPoint Presentation</vt:lpstr>
      <vt:lpstr>Push &amp; Pull (employment)</vt:lpstr>
      <vt:lpstr>Questions</vt:lpstr>
      <vt:lpstr>People analytics</vt:lpstr>
      <vt:lpstr>Predictive analytics</vt:lpstr>
      <vt:lpstr>Examples</vt:lpstr>
      <vt:lpstr>The five-generation workforce</vt:lpstr>
      <vt:lpstr>Benefits and challenges (Roberts, 2024)</vt:lpstr>
      <vt:lpstr>Generational cohort theory</vt:lpstr>
      <vt:lpstr>Generational differences</vt:lpstr>
      <vt:lpstr>Case study</vt:lpstr>
      <vt:lpstr>Generational differences and performance management</vt:lpstr>
      <vt:lpstr>Focus on life stages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Natasha Davies (IMH)</cp:lastModifiedBy>
  <cp:revision>2</cp:revision>
  <dcterms:created xsi:type="dcterms:W3CDTF">2025-03-27T14:55:54Z</dcterms:created>
  <dcterms:modified xsi:type="dcterms:W3CDTF">2026-04-15T15:21:24Z</dcterms:modified>
</cp:coreProperties>
</file>