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0"/>
  </p:notesMasterIdLst>
  <p:sldIdLst>
    <p:sldId id="256" r:id="rId5"/>
    <p:sldId id="261" r:id="rId6"/>
    <p:sldId id="262"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F4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6929DB-7911-4B21-9AFB-65967DADC9FE}" v="92" dt="2025-11-02T15:08:15.6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y watson" userId="ca2efa42026bad13" providerId="LiveId" clId="{9E207D8B-A9A6-488C-A294-359436D032B9}"/>
    <pc:docChg chg="undo custSel modSld">
      <pc:chgData name="stacy watson" userId="ca2efa42026bad13" providerId="LiveId" clId="{9E207D8B-A9A6-488C-A294-359436D032B9}" dt="2025-11-02T15:31:02.407" v="6" actId="33524"/>
      <pc:docMkLst>
        <pc:docMk/>
      </pc:docMkLst>
      <pc:sldChg chg="modSp mod">
        <pc:chgData name="stacy watson" userId="ca2efa42026bad13" providerId="LiveId" clId="{9E207D8B-A9A6-488C-A294-359436D032B9}" dt="2025-11-02T15:31:02.407" v="6" actId="33524"/>
        <pc:sldMkLst>
          <pc:docMk/>
          <pc:sldMk cId="928884051" sldId="262"/>
        </pc:sldMkLst>
        <pc:spChg chg="mod">
          <ac:chgData name="stacy watson" userId="ca2efa42026bad13" providerId="LiveId" clId="{9E207D8B-A9A6-488C-A294-359436D032B9}" dt="2025-11-02T15:31:02.407" v="6" actId="33524"/>
          <ac:spMkLst>
            <pc:docMk/>
            <pc:sldMk cId="928884051" sldId="262"/>
            <ac:spMk id="2" creationId="{074CD842-BEE7-72CB-E726-5B4A0153A94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F4304C-65D1-466E-9D01-7D56BE178131}"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41E589-E9FE-497A-894A-6574D46255A1}" type="slidenum">
              <a:rPr lang="en-GB" smtClean="0"/>
              <a:t>‹#›</a:t>
            </a:fld>
            <a:endParaRPr lang="en-GB"/>
          </a:p>
        </p:txBody>
      </p:sp>
    </p:spTree>
    <p:extLst>
      <p:ext uri="{BB962C8B-B14F-4D97-AF65-F5344CB8AC3E}">
        <p14:creationId xmlns:p14="http://schemas.microsoft.com/office/powerpoint/2010/main" val="875679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1E589-E9FE-497A-894A-6574D46255A1}" type="slidenum">
              <a:rPr lang="en-GB" smtClean="0"/>
              <a:t>2</a:t>
            </a:fld>
            <a:endParaRPr lang="en-GB"/>
          </a:p>
        </p:txBody>
      </p:sp>
    </p:spTree>
    <p:extLst>
      <p:ext uri="{BB962C8B-B14F-4D97-AF65-F5344CB8AC3E}">
        <p14:creationId xmlns:p14="http://schemas.microsoft.com/office/powerpoint/2010/main" val="3710923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1D3F-3233-509D-297D-5B1BCE0FB4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D74DF6-8EA2-C5FF-6F0E-DCD26F82A4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775164-B038-AC87-D2E4-A55E5E7C1B60}"/>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271783BB-94EE-4748-196A-853B5C8FAA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99E8A-F3C9-F103-F78A-731580EFC8F6}"/>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303935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CF6F9-9375-0F2F-CC74-2DCEE3C924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13B7D5-AF4B-766C-C0E8-814853DCCB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D6AA0-6719-EAB3-EFF4-E115BC30DFD4}"/>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35BEBC87-AC27-00FF-E587-1B96D3E145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EC0565-7058-9C50-37B4-4AF3C58B6467}"/>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1540614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5A075-85F9-6C11-E10C-9121CBE35C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237EDF-AB81-085E-B64B-7B627123228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6F21CA-B784-8327-11AE-4673C6563CA4}"/>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2F85FFD6-6D12-9F5A-C0C1-7A1D1536A0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64C02-0400-B429-097C-C7A0F3391BF4}"/>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925338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2C83F-81FB-6901-7401-A51AA82076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510B0D-4F35-5CA4-192E-296810D60C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DA65A56-5996-1CA4-0ED2-6D111FA863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410E3-7A87-5536-F0F3-224DE9F6E4D2}"/>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6" name="Footer Placeholder 5">
            <a:extLst>
              <a:ext uri="{FF2B5EF4-FFF2-40B4-BE49-F238E27FC236}">
                <a16:creationId xmlns:a16="http://schemas.microsoft.com/office/drawing/2014/main" id="{01C81359-8314-1A8D-B423-2AB536DDAF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A70FEF-12A5-4F20-0273-3980AFB82691}"/>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410341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460D5-06B2-3C8D-7869-CE05242FDF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4A4822-2B4E-3852-9FAB-14A655265B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EC14B1-CA22-C7B0-1046-6CE3C8B3C9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F931EA-33E2-1D4F-E803-79D531B9C2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6F9D3A-617E-8CE5-7D38-1C9B9717AB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0FB464-A9D5-B3CD-B21B-B7D78AC74A4C}"/>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8" name="Footer Placeholder 7">
            <a:extLst>
              <a:ext uri="{FF2B5EF4-FFF2-40B4-BE49-F238E27FC236}">
                <a16:creationId xmlns:a16="http://schemas.microsoft.com/office/drawing/2014/main" id="{EA886FD9-5088-749E-CC40-8C52BABF01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988BD4-A9B6-5E74-5103-5BF518042AD0}"/>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2906439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F696E-418C-3C45-4C05-D9E2138988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F4826A-EAE7-2606-FD45-FBA32452B2AE}"/>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4" name="Footer Placeholder 3">
            <a:extLst>
              <a:ext uri="{FF2B5EF4-FFF2-40B4-BE49-F238E27FC236}">
                <a16:creationId xmlns:a16="http://schemas.microsoft.com/office/drawing/2014/main" id="{3A79655D-6075-C817-4230-A3DEDAEF47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66506B-DF2E-993A-E960-E1E29A69441A}"/>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2316554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7CB1B9-708C-F681-3B2D-6B2FC80C28FA}"/>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3" name="Footer Placeholder 2">
            <a:extLst>
              <a:ext uri="{FF2B5EF4-FFF2-40B4-BE49-F238E27FC236}">
                <a16:creationId xmlns:a16="http://schemas.microsoft.com/office/drawing/2014/main" id="{D5B347F0-FAAE-0489-3557-043604F616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3F64D7-EDB6-3440-B7A4-7DF69796E187}"/>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522905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92160-A8DC-8091-54B6-2BE09439C5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D2AD8B-FE14-4A00-8DDF-825BBBD2CF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EB53FE-8D90-0BF1-916E-5285DAF6C7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40D975-FB73-135E-8EE6-3E03B99650C0}"/>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6" name="Footer Placeholder 5">
            <a:extLst>
              <a:ext uri="{FF2B5EF4-FFF2-40B4-BE49-F238E27FC236}">
                <a16:creationId xmlns:a16="http://schemas.microsoft.com/office/drawing/2014/main" id="{40E0A14D-8BBE-B43A-186C-A666CE947E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F4F66C-8D94-38ED-D92A-DD350A5DDC64}"/>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706336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0F7AD-C671-4C42-FD98-7882CE25B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D9F5EE-FA7D-5AF4-1240-A0549661E3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4FE401-C6DC-2E5D-CBC9-855BB426D2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B4B465-FEAD-1BB5-81B8-DFBCE43C75B0}"/>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6" name="Footer Placeholder 5">
            <a:extLst>
              <a:ext uri="{FF2B5EF4-FFF2-40B4-BE49-F238E27FC236}">
                <a16:creationId xmlns:a16="http://schemas.microsoft.com/office/drawing/2014/main" id="{362D21D5-57EC-9CDF-DAFE-F911152366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022DC9-9AC8-27CA-F858-E09AED6F469E}"/>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1133924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136EC-7FD1-0E59-89E1-E51089F3A2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A2097E-D9E2-1683-8A54-2E297A4C35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50D942-7880-5189-F23A-2F19DCBEE881}"/>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00FED41B-ADDC-A01B-A3E5-F725FB111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7865DF-8231-151C-8087-E5E0ADC23065}"/>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1099148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152BFF-ACCA-663F-F154-1DB87226B2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17F9AE-B37B-EB0A-01C8-B2E6B2B3131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E299EA-2B8A-9DF8-7248-947D6E4F4904}"/>
              </a:ext>
            </a:extLst>
          </p:cNvPr>
          <p:cNvSpPr>
            <a:spLocks noGrp="1"/>
          </p:cNvSpPr>
          <p:nvPr>
            <p:ph type="dt" sz="half" idx="10"/>
          </p:nvPr>
        </p:nvSpPr>
        <p:spPr/>
        <p:txBody>
          <a:body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A1611160-889F-A5C1-9D8D-A0F0B2A8A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856853-341A-5C62-27E7-B9450AAE35F9}"/>
              </a:ext>
            </a:extLst>
          </p:cNvPr>
          <p:cNvSpPr>
            <a:spLocks noGrp="1"/>
          </p:cNvSpPr>
          <p:nvPr>
            <p:ph type="sldNum" sz="quarter" idx="12"/>
          </p:nvPr>
        </p:nvSpPr>
        <p:spPr/>
        <p:txBody>
          <a:bodyPr/>
          <a:lstStyle/>
          <a:p>
            <a:fld id="{922B30AE-B845-4A3E-8153-C5894E8F39CD}" type="slidenum">
              <a:rPr lang="en-GB" smtClean="0"/>
              <a:t>‹#›</a:t>
            </a:fld>
            <a:endParaRPr lang="en-GB"/>
          </a:p>
        </p:txBody>
      </p:sp>
    </p:spTree>
    <p:extLst>
      <p:ext uri="{BB962C8B-B14F-4D97-AF65-F5344CB8AC3E}">
        <p14:creationId xmlns:p14="http://schemas.microsoft.com/office/powerpoint/2010/main" val="664756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D81F77-73F7-9954-8912-CDDBCD86E6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9AB78-6C45-5E96-4C0C-2E09F33068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6B513-8F0B-EA2D-1BB9-53C04C235E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C45024-A993-40F7-AFF0-AFF36935296E}" type="datetimeFigureOut">
              <a:rPr lang="en-GB" smtClean="0"/>
              <a:t>02/11/2025</a:t>
            </a:fld>
            <a:endParaRPr lang="en-GB"/>
          </a:p>
        </p:txBody>
      </p:sp>
      <p:sp>
        <p:nvSpPr>
          <p:cNvPr id="5" name="Footer Placeholder 4">
            <a:extLst>
              <a:ext uri="{FF2B5EF4-FFF2-40B4-BE49-F238E27FC236}">
                <a16:creationId xmlns:a16="http://schemas.microsoft.com/office/drawing/2014/main" id="{5A04995C-13D5-A93E-3BB8-EA72691D97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2169B0F-EE5A-7468-42FD-6879C8539D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22B30AE-B845-4A3E-8153-C5894E8F39CD}" type="slidenum">
              <a:rPr lang="en-GB" smtClean="0"/>
              <a:t>‹#›</a:t>
            </a:fld>
            <a:endParaRPr lang="en-GB"/>
          </a:p>
        </p:txBody>
      </p:sp>
    </p:spTree>
    <p:extLst>
      <p:ext uri="{BB962C8B-B14F-4D97-AF65-F5344CB8AC3E}">
        <p14:creationId xmlns:p14="http://schemas.microsoft.com/office/powerpoint/2010/main" val="34882512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hyperlink" Target="https://digital.nhs.uk/data-and-information/publications/statistical/adult-psychiatric-morbidity-survey/survey-of-mental-health-and-wellbeing-england-2023-24/common-mental-health-conditions" TargetMode="External"/><Relationship Id="rId3" Type="http://schemas.openxmlformats.org/officeDocument/2006/relationships/hyperlink" Target="https://pmc.ncbi.nlm.nih.gov/articles/PMC8939462/" TargetMode="External"/><Relationship Id="rId7" Type="http://schemas.openxmlformats.org/officeDocument/2006/relationships/hyperlink" Target="https://www.nhs.uk/" TargetMode="External"/><Relationship Id="rId12" Type="http://schemas.openxmlformats.org/officeDocument/2006/relationships/hyperlink" Target="https://onlinelibrary.wiley.com/doi/abs/10.1002/da.22530" TargetMode="External"/><Relationship Id="rId2" Type="http://schemas.openxmlformats.org/officeDocument/2006/relationships/hyperlink" Target="https://www.frontiersin.org/articles/10.3389/fpsyt.2023.1074370/full" TargetMode="External"/><Relationship Id="rId1" Type="http://schemas.openxmlformats.org/officeDocument/2006/relationships/slideLayout" Target="../slideLayouts/slideLayout7.xml"/><Relationship Id="rId6" Type="http://schemas.openxmlformats.org/officeDocument/2006/relationships/hyperlink" Target="https://www.tandfonline.com/doi/abs/10.2147/JMDH.S536946" TargetMode="External"/><Relationship Id="rId11" Type="http://schemas.openxmlformats.org/officeDocument/2006/relationships/hyperlink" Target="https://www.nature.com/articles/s41531-023-00547-4" TargetMode="External"/><Relationship Id="rId5" Type="http://schemas.openxmlformats.org/officeDocument/2006/relationships/hyperlink" Target="https://www.annualreviews.org/content/journals/10.1146/annurev-clinpsy-081423-020126" TargetMode="External"/><Relationship Id="rId10" Type="http://schemas.openxmlformats.org/officeDocument/2006/relationships/hyperlink" Target="https://journals.lww.com/wtcm/fulltext/9900/emerging_therapeutic_approaches_and_drugs_for.102.aspx" TargetMode="External"/><Relationship Id="rId4" Type="http://schemas.openxmlformats.org/officeDocument/2006/relationships/hyperlink" Target="https://www.mdpi.com/1660-4601/19/8/4647" TargetMode="External"/><Relationship Id="rId9" Type="http://schemas.openxmlformats.org/officeDocument/2006/relationships/hyperlink" Target="https://www.tewv.nhs.uk/about-your-care/treatments-therapies/talking-therapies-for-adults-iapt-services/"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onlinelibrary.wiley.com/doi/abs/10.1002/wps.20919" TargetMode="External"/><Relationship Id="rId3" Type="http://schemas.openxmlformats.org/officeDocument/2006/relationships/hyperlink" Target="https://link.springer.com/article/10.1186/s12888-025-07046-1" TargetMode="External"/><Relationship Id="rId7" Type="http://schemas.openxmlformats.org/officeDocument/2006/relationships/hyperlink" Target="https://www.frontiersin.org/journals/psychiatry/articles/10.3389/fpsyt.2025.1672447/abstract" TargetMode="External"/><Relationship Id="rId2" Type="http://schemas.openxmlformats.org/officeDocument/2006/relationships/hyperlink" Target="https://meridian.allenpress.com/jaaha/article-abstract/58/4/161/483618" TargetMode="External"/><Relationship Id="rId1" Type="http://schemas.openxmlformats.org/officeDocument/2006/relationships/slideLayout" Target="../slideLayouts/slideLayout7.xml"/><Relationship Id="rId6" Type="http://schemas.openxmlformats.org/officeDocument/2006/relationships/hyperlink" Target="https://onlinelibrary.wiley.com/doi/book/10.1002/9781444300895#page=645" TargetMode="External"/><Relationship Id="rId5" Type="http://schemas.openxmlformats.org/officeDocument/2006/relationships/hyperlink" Target="https://www.mdpi.com/2072-6643/16/17/3034" TargetMode="External"/><Relationship Id="rId10" Type="http://schemas.openxmlformats.org/officeDocument/2006/relationships/hyperlink" Target="https://acamh.onlinelibrary.wiley.com/doi/abs/10.1002/jcv2.12080" TargetMode="External"/><Relationship Id="rId4" Type="http://schemas.openxmlformats.org/officeDocument/2006/relationships/hyperlink" Target="https://www.sciencedirect.com/science/article/abs/pii/S1476179307000237" TargetMode="External"/><Relationship Id="rId9" Type="http://schemas.openxmlformats.org/officeDocument/2006/relationships/hyperlink" Target="https://www.gov.uk/government/organisations/department-of-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B868C949-5A19-CEA4-CAEA-74A257BA1F1C}"/>
              </a:ext>
            </a:extLst>
          </p:cNvPr>
          <p:cNvGraphicFramePr>
            <a:graphicFrameLocks noGrp="1"/>
          </p:cNvGraphicFramePr>
          <p:nvPr>
            <p:extLst>
              <p:ext uri="{D42A27DB-BD31-4B8C-83A1-F6EECF244321}">
                <p14:modId xmlns:p14="http://schemas.microsoft.com/office/powerpoint/2010/main" val="4269780437"/>
              </p:ext>
            </p:extLst>
          </p:nvPr>
        </p:nvGraphicFramePr>
        <p:xfrm>
          <a:off x="1732280" y="811106"/>
          <a:ext cx="8727440" cy="5189062"/>
        </p:xfrm>
        <a:graphic>
          <a:graphicData uri="http://schemas.openxmlformats.org/drawingml/2006/table">
            <a:tbl>
              <a:tblPr firstRow="1" bandRow="1">
                <a:tableStyleId>{93296810-A885-4BE3-A3E7-6D5BEEA58F35}</a:tableStyleId>
              </a:tblPr>
              <a:tblGrid>
                <a:gridCol w="4363720">
                  <a:extLst>
                    <a:ext uri="{9D8B030D-6E8A-4147-A177-3AD203B41FA5}">
                      <a16:colId xmlns:a16="http://schemas.microsoft.com/office/drawing/2014/main" val="1844404580"/>
                    </a:ext>
                  </a:extLst>
                </a:gridCol>
                <a:gridCol w="4363720">
                  <a:extLst>
                    <a:ext uri="{9D8B030D-6E8A-4147-A177-3AD203B41FA5}">
                      <a16:colId xmlns:a16="http://schemas.microsoft.com/office/drawing/2014/main" val="3902121978"/>
                    </a:ext>
                  </a:extLst>
                </a:gridCol>
              </a:tblGrid>
              <a:tr h="965544">
                <a:tc>
                  <a:txBody>
                    <a:bodyPr/>
                    <a:lstStyle/>
                    <a:p>
                      <a:pPr algn="ctr"/>
                      <a:endParaRPr lang="en-GB" dirty="0"/>
                    </a:p>
                    <a:p>
                      <a:pPr algn="ctr"/>
                      <a:r>
                        <a:rPr lang="en-GB" dirty="0"/>
                        <a:t>Student Name:</a:t>
                      </a:r>
                    </a:p>
                  </a:txBody>
                  <a:tcPr/>
                </a:tc>
                <a:tc>
                  <a:txBody>
                    <a:bodyPr/>
                    <a:lstStyle/>
                    <a:p>
                      <a:pPr algn="ctr"/>
                      <a:endParaRPr lang="en-GB" dirty="0"/>
                    </a:p>
                    <a:p>
                      <a:pPr algn="ctr"/>
                      <a:r>
                        <a:rPr lang="en-GB" dirty="0"/>
                        <a:t>Stacy-Ann Watson</a:t>
                      </a:r>
                    </a:p>
                  </a:txBody>
                  <a:tcPr/>
                </a:tc>
                <a:extLst>
                  <a:ext uri="{0D108BD9-81ED-4DB2-BD59-A6C34878D82A}">
                    <a16:rowId xmlns:a16="http://schemas.microsoft.com/office/drawing/2014/main" val="3136858542"/>
                  </a:ext>
                </a:extLst>
              </a:tr>
              <a:tr h="965544">
                <a:tc>
                  <a:txBody>
                    <a:bodyPr/>
                    <a:lstStyle/>
                    <a:p>
                      <a:pPr algn="ctr"/>
                      <a:endParaRPr lang="en-GB" dirty="0"/>
                    </a:p>
                    <a:p>
                      <a:pPr algn="ctr"/>
                      <a:r>
                        <a:rPr lang="en-GB" dirty="0"/>
                        <a:t>Student Number:</a:t>
                      </a:r>
                    </a:p>
                  </a:txBody>
                  <a:tcPr/>
                </a:tc>
                <a:tc>
                  <a:txBody>
                    <a:bodyPr/>
                    <a:lstStyle/>
                    <a:p>
                      <a:pPr algn="ctr"/>
                      <a:endParaRPr lang="en-GB" dirty="0"/>
                    </a:p>
                    <a:p>
                      <a:pPr algn="ctr"/>
                      <a:r>
                        <a:rPr lang="en-GB" dirty="0"/>
                        <a:t>2238279</a:t>
                      </a:r>
                    </a:p>
                  </a:txBody>
                  <a:tcPr/>
                </a:tc>
                <a:extLst>
                  <a:ext uri="{0D108BD9-81ED-4DB2-BD59-A6C34878D82A}">
                    <a16:rowId xmlns:a16="http://schemas.microsoft.com/office/drawing/2014/main" val="1551520749"/>
                  </a:ext>
                </a:extLst>
              </a:tr>
              <a:tr h="1326886">
                <a:tc>
                  <a:txBody>
                    <a:bodyPr/>
                    <a:lstStyle/>
                    <a:p>
                      <a:pPr algn="ctr"/>
                      <a:endParaRPr lang="en-GB" dirty="0"/>
                    </a:p>
                    <a:p>
                      <a:pPr algn="ctr"/>
                      <a:r>
                        <a:rPr lang="en-GB" dirty="0"/>
                        <a:t>Module Name:</a:t>
                      </a:r>
                    </a:p>
                  </a:txBody>
                  <a:tcPr/>
                </a:tc>
                <a:tc>
                  <a:txBody>
                    <a:bodyPr/>
                    <a:lstStyle/>
                    <a:p>
                      <a:pPr algn="ctr"/>
                      <a:endParaRPr lang="en-GB" dirty="0"/>
                    </a:p>
                    <a:p>
                      <a:pPr algn="ctr"/>
                      <a:r>
                        <a:rPr lang="en-GB" dirty="0"/>
                        <a:t>Psychological Classifications and Provisions</a:t>
                      </a:r>
                    </a:p>
                  </a:txBody>
                  <a:tcPr/>
                </a:tc>
                <a:extLst>
                  <a:ext uri="{0D108BD9-81ED-4DB2-BD59-A6C34878D82A}">
                    <a16:rowId xmlns:a16="http://schemas.microsoft.com/office/drawing/2014/main" val="3175436497"/>
                  </a:ext>
                </a:extLst>
              </a:tr>
              <a:tr h="965544">
                <a:tc>
                  <a:txBody>
                    <a:bodyPr/>
                    <a:lstStyle/>
                    <a:p>
                      <a:pPr algn="ctr"/>
                      <a:endParaRPr lang="en-GB" dirty="0"/>
                    </a:p>
                    <a:p>
                      <a:pPr algn="ctr"/>
                      <a:r>
                        <a:rPr lang="en-GB" dirty="0"/>
                        <a:t>Module Code:</a:t>
                      </a:r>
                    </a:p>
                  </a:txBody>
                  <a:tcPr/>
                </a:tc>
                <a:tc>
                  <a:txBody>
                    <a:bodyPr/>
                    <a:lstStyle/>
                    <a:p>
                      <a:pPr algn="ctr"/>
                      <a:endParaRPr lang="en-GB" dirty="0"/>
                    </a:p>
                    <a:p>
                      <a:pPr algn="ctr"/>
                      <a:r>
                        <a:rPr lang="en-GB" dirty="0"/>
                        <a:t>BMHP6029</a:t>
                      </a:r>
                    </a:p>
                  </a:txBody>
                  <a:tcPr/>
                </a:tc>
                <a:extLst>
                  <a:ext uri="{0D108BD9-81ED-4DB2-BD59-A6C34878D82A}">
                    <a16:rowId xmlns:a16="http://schemas.microsoft.com/office/drawing/2014/main" val="3211226346"/>
                  </a:ext>
                </a:extLst>
              </a:tr>
              <a:tr h="965544">
                <a:tc>
                  <a:txBody>
                    <a:bodyPr/>
                    <a:lstStyle/>
                    <a:p>
                      <a:pPr algn="ctr"/>
                      <a:endParaRPr lang="en-GB" dirty="0"/>
                    </a:p>
                    <a:p>
                      <a:pPr algn="ctr"/>
                      <a:r>
                        <a:rPr lang="en-GB" dirty="0"/>
                        <a:t>Lecturer Name:</a:t>
                      </a:r>
                    </a:p>
                  </a:txBody>
                  <a:tcPr/>
                </a:tc>
                <a:tc>
                  <a:txBody>
                    <a:bodyPr/>
                    <a:lstStyle/>
                    <a:p>
                      <a:pPr algn="ctr"/>
                      <a:endParaRPr lang="en-GB" dirty="0"/>
                    </a:p>
                    <a:p>
                      <a:pPr algn="ctr"/>
                      <a:r>
                        <a:rPr lang="en-GB" dirty="0"/>
                        <a:t>Neale Haddon</a:t>
                      </a:r>
                    </a:p>
                  </a:txBody>
                  <a:tcPr/>
                </a:tc>
                <a:extLst>
                  <a:ext uri="{0D108BD9-81ED-4DB2-BD59-A6C34878D82A}">
                    <a16:rowId xmlns:a16="http://schemas.microsoft.com/office/drawing/2014/main" val="3180105556"/>
                  </a:ext>
                </a:extLst>
              </a:tr>
            </a:tbl>
          </a:graphicData>
        </a:graphic>
      </p:graphicFrame>
    </p:spTree>
    <p:extLst>
      <p:ext uri="{BB962C8B-B14F-4D97-AF65-F5344CB8AC3E}">
        <p14:creationId xmlns:p14="http://schemas.microsoft.com/office/powerpoint/2010/main" val="2750992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2" name="Group 21">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10" name="Freeform: Shape 9">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4" name="TextBox 3">
            <a:extLst>
              <a:ext uri="{FF2B5EF4-FFF2-40B4-BE49-F238E27FC236}">
                <a16:creationId xmlns:a16="http://schemas.microsoft.com/office/drawing/2014/main" id="{D677F11E-03D6-6DCF-7DA8-162CCDC4025D}"/>
              </a:ext>
            </a:extLst>
          </p:cNvPr>
          <p:cNvSpPr txBox="1"/>
          <p:nvPr/>
        </p:nvSpPr>
        <p:spPr>
          <a:xfrm>
            <a:off x="5857" y="509682"/>
            <a:ext cx="4863538" cy="1277273"/>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Introduction: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this poster, I will be explaining what anxiety and fear-related disorders are and covering how treatment and recommendations for future policies and practice have evolved to increase contemporary understanding of factors that may cause someone to have these disorders. This is outlined in Chapter 6 in the ICD-11.</a:t>
            </a:r>
          </a:p>
        </p:txBody>
      </p:sp>
      <p:sp>
        <p:nvSpPr>
          <p:cNvPr id="6" name="TextBox 5">
            <a:extLst>
              <a:ext uri="{FF2B5EF4-FFF2-40B4-BE49-F238E27FC236}">
                <a16:creationId xmlns:a16="http://schemas.microsoft.com/office/drawing/2014/main" id="{FEABD420-9EE7-04D4-6B14-EF3C2B9B518D}"/>
              </a:ext>
            </a:extLst>
          </p:cNvPr>
          <p:cNvSpPr txBox="1"/>
          <p:nvPr/>
        </p:nvSpPr>
        <p:spPr>
          <a:xfrm>
            <a:off x="4880973" y="5569180"/>
            <a:ext cx="7311027" cy="1277273"/>
          </a:xfrm>
          <a:prstGeom prst="rect">
            <a:avLst/>
          </a:prstGeom>
          <a:solidFill>
            <a:schemeClr val="accent5">
              <a:lumMod val="20000"/>
              <a:lumOff val="8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Causes and Risk Factors: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One cause could be due to genetics. An individual may develop anxiety or fear-related disorders if it is in their family history.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Another risk factor could be the environment. A person may have experienced childhood trauma, high levels of stress, abuse or negative events that happened in their personal life. These factors increase the chances of someone developing anxiety or a fear related disorder. </a:t>
            </a:r>
            <a:r>
              <a:rPr lang="en-GB" sz="1100" b="1" dirty="0">
                <a:latin typeface="Arial" panose="020B0604020202020204" pitchFamily="34" charset="0"/>
                <a:cs typeface="Arial" panose="020B0604020202020204" pitchFamily="34" charset="0"/>
              </a:rPr>
              <a:t>(Michaeal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2023). </a:t>
            </a:r>
            <a:endParaRPr lang="en-GB"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9F8D040-7A42-3DC2-8D47-D4B51A211126}"/>
              </a:ext>
            </a:extLst>
          </p:cNvPr>
          <p:cNvSpPr txBox="1"/>
          <p:nvPr/>
        </p:nvSpPr>
        <p:spPr>
          <a:xfrm>
            <a:off x="-23157" y="4436737"/>
            <a:ext cx="4926733" cy="2462213"/>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Core Characteristics:</a:t>
            </a:r>
          </a:p>
          <a:p>
            <a:endParaRPr lang="en-GB" sz="1100" b="1"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suffering from anxiety and fear-related disorders may experience certain symptoms or core characteristics. These are: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Excessive fear as a result of people experiencing an overwhelming worry that makes it difficult to control and lasts for a long time. </a:t>
            </a:r>
            <a:r>
              <a:rPr lang="en-GB" sz="1100" b="1" dirty="0">
                <a:latin typeface="Arial" panose="020B0604020202020204" pitchFamily="34" charset="0"/>
                <a:cs typeface="Arial" panose="020B0604020202020204" pitchFamily="34" charset="0"/>
              </a:rPr>
              <a:t>(Kogan </a:t>
            </a:r>
            <a:r>
              <a:rPr lang="en-GB" sz="1100" b="1" i="1" dirty="0">
                <a:latin typeface="Arial" panose="020B0604020202020204" pitchFamily="34" charset="0"/>
                <a:cs typeface="Arial" panose="020B0604020202020204" pitchFamily="34" charset="0"/>
              </a:rPr>
              <a:t>et al., </a:t>
            </a:r>
            <a:r>
              <a:rPr lang="en-GB" sz="1100" b="1" dirty="0">
                <a:latin typeface="Arial" panose="020B0604020202020204" pitchFamily="34" charset="0"/>
                <a:cs typeface="Arial" panose="020B0604020202020204" pitchFamily="34" charset="0"/>
              </a:rPr>
              <a:t>2024).</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Physical symptoms including sweating, nausea, shortness of breath and shaking.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Not being able to function properly and do simple and daily tasks.</a:t>
            </a:r>
          </a:p>
          <a:p>
            <a:pPr marL="171450" indent="-171450">
              <a:buFont typeface="Arial" panose="020B0604020202020204" pitchFamily="34" charset="0"/>
              <a:buChar char="•"/>
            </a:pPr>
            <a:r>
              <a:rPr lang="en-IN" sz="1100" dirty="0">
                <a:latin typeface="Arial" panose="020B0604020202020204" pitchFamily="34" charset="0"/>
                <a:cs typeface="Arial" panose="020B0604020202020204" pitchFamily="34" charset="0"/>
              </a:rPr>
              <a:t>Prolonged time span: Excessive worry and symptoms related to fear can be extended </a:t>
            </a:r>
            <a:r>
              <a:rPr lang="en-IN" sz="1100" b="1" dirty="0">
                <a:latin typeface="Arial" panose="020B0604020202020204" pitchFamily="34" charset="0"/>
                <a:cs typeface="Arial" panose="020B0604020202020204" pitchFamily="34" charset="0"/>
              </a:rPr>
              <a:t>(Pine </a:t>
            </a:r>
            <a:r>
              <a:rPr lang="en-IN" sz="1100" b="1" i="1" dirty="0">
                <a:latin typeface="Arial" panose="020B0604020202020204" pitchFamily="34" charset="0"/>
                <a:cs typeface="Arial" panose="020B0604020202020204" pitchFamily="34" charset="0"/>
              </a:rPr>
              <a:t>et al</a:t>
            </a:r>
            <a:r>
              <a:rPr lang="en-IN" sz="1100" b="1" dirty="0">
                <a:latin typeface="Arial" panose="020B0604020202020204" pitchFamily="34" charset="0"/>
                <a:cs typeface="Arial" panose="020B0604020202020204" pitchFamily="34" charset="0"/>
              </a:rPr>
              <a:t>., 2024).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And behavioural changes, such as becoming restless, irritable and finding it hard to concentrate.</a:t>
            </a:r>
          </a:p>
        </p:txBody>
      </p:sp>
      <p:sp>
        <p:nvSpPr>
          <p:cNvPr id="18" name="TextBox 17">
            <a:extLst>
              <a:ext uri="{FF2B5EF4-FFF2-40B4-BE49-F238E27FC236}">
                <a16:creationId xmlns:a16="http://schemas.microsoft.com/office/drawing/2014/main" id="{CD479DF8-6A35-080B-3A44-D35B623F589C}"/>
              </a:ext>
            </a:extLst>
          </p:cNvPr>
          <p:cNvSpPr txBox="1"/>
          <p:nvPr/>
        </p:nvSpPr>
        <p:spPr>
          <a:xfrm>
            <a:off x="5003027" y="3841329"/>
            <a:ext cx="7207446" cy="1615827"/>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Historical Context: Early Understanding and Treatment:</a:t>
            </a:r>
          </a:p>
          <a:p>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Historical understandings of extreme fear and anxiety came from supernatural possession in ancient societies to medical explanations in the 18th and 19th centuries, when these behaviours were seen as demonic and punishment for being morally weak. </a:t>
            </a:r>
            <a:r>
              <a:rPr lang="en-GB" sz="1100" b="1" dirty="0">
                <a:latin typeface="Arial" panose="020B0604020202020204" pitchFamily="34" charset="0"/>
                <a:cs typeface="Arial" panose="020B0604020202020204" pitchFamily="34" charset="0"/>
              </a:rPr>
              <a:t>(Lai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2023). </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 By the late 19th century, individuals were diagnosed with hysteria and neurasthenia.</a:t>
            </a: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 Hysteria being the outburst of uncontrollable emotions, usually diagnosed to women and neurasthenia (nervous exhaustion) being the feeling of tiredness from an emotional event happening. This was diagnosed to both men and women. These shaped clinical and social responses to anxiety. </a:t>
            </a:r>
            <a:r>
              <a:rPr lang="en-GB" sz="1100" b="1" dirty="0">
                <a:latin typeface="Arial" panose="020B0604020202020204" pitchFamily="34" charset="0"/>
                <a:cs typeface="Arial" panose="020B0604020202020204" pitchFamily="34" charset="0"/>
              </a:rPr>
              <a:t>(Kumar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2025).</a:t>
            </a:r>
            <a:endParaRPr lang="en-GB" sz="11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BD79BB19-409F-379C-B5E6-32D09F43E6CB}"/>
              </a:ext>
            </a:extLst>
          </p:cNvPr>
          <p:cNvSpPr txBox="1"/>
          <p:nvPr/>
        </p:nvSpPr>
        <p:spPr>
          <a:xfrm>
            <a:off x="2257231" y="-95488"/>
            <a:ext cx="7666504" cy="523220"/>
          </a:xfrm>
          <a:prstGeom prst="rect">
            <a:avLst/>
          </a:prstGeom>
          <a:noFill/>
        </p:spPr>
        <p:txBody>
          <a:bodyPr wrap="square" rtlCol="0">
            <a:spAutoFit/>
          </a:bodyPr>
          <a:lstStyle/>
          <a:p>
            <a:r>
              <a:rPr lang="en-GB" sz="2800" b="1" u="sng" dirty="0">
                <a:solidFill>
                  <a:schemeClr val="accent6">
                    <a:lumMod val="50000"/>
                  </a:schemeClr>
                </a:solidFill>
              </a:rPr>
              <a:t>Anxiety and Fear-related Disorders</a:t>
            </a:r>
          </a:p>
        </p:txBody>
      </p:sp>
      <p:sp>
        <p:nvSpPr>
          <p:cNvPr id="3" name="Rectangle 2">
            <a:extLst>
              <a:ext uri="{FF2B5EF4-FFF2-40B4-BE49-F238E27FC236}">
                <a16:creationId xmlns:a16="http://schemas.microsoft.com/office/drawing/2014/main" id="{C676525E-A1D1-4A28-B5C5-57F58B3E0916}"/>
              </a:ext>
            </a:extLst>
          </p:cNvPr>
          <p:cNvSpPr/>
          <p:nvPr/>
        </p:nvSpPr>
        <p:spPr>
          <a:xfrm>
            <a:off x="4660721" y="3593188"/>
            <a:ext cx="2653854" cy="18360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t>Source: Statista (2024)</a:t>
            </a:r>
          </a:p>
        </p:txBody>
      </p:sp>
      <p:sp>
        <p:nvSpPr>
          <p:cNvPr id="15" name="TextBox 14">
            <a:extLst>
              <a:ext uri="{FF2B5EF4-FFF2-40B4-BE49-F238E27FC236}">
                <a16:creationId xmlns:a16="http://schemas.microsoft.com/office/drawing/2014/main" id="{1BA90329-6E46-D1B1-E98B-F845F253D8C0}"/>
              </a:ext>
            </a:extLst>
          </p:cNvPr>
          <p:cNvSpPr txBox="1"/>
          <p:nvPr/>
        </p:nvSpPr>
        <p:spPr>
          <a:xfrm>
            <a:off x="7237310" y="471013"/>
            <a:ext cx="4954690" cy="2970044"/>
          </a:xfrm>
          <a:prstGeom prst="rect">
            <a:avLst/>
          </a:prstGeom>
          <a:solidFill>
            <a:schemeClr val="accent5">
              <a:lumMod val="20000"/>
              <a:lumOff val="8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Contemporary Context: Current Understanding and Care:</a:t>
            </a:r>
          </a:p>
          <a:p>
            <a:pPr algn="ct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Current clinical models of anxiety and fear-related disorders are based on the clinical description and criteria of the ICD-11.</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This states that single disorders, including generalised anxiety disorder, panic disorder, agoraphobia and social anxiety use different methods of diagnosis and classification in clinical pathways. </a:t>
            </a:r>
            <a:r>
              <a:rPr lang="en-GB" sz="1100" b="1" dirty="0">
                <a:latin typeface="Arial" panose="020B0604020202020204" pitchFamily="34" charset="0"/>
                <a:cs typeface="Arial" panose="020B0604020202020204" pitchFamily="34" charset="0"/>
              </a:rPr>
              <a:t>(Gao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2025).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Services in the UK are progressing by using a stepped-care model of triaging individuals with low-intensity guided self-help and digital interventions to high-intensity cognitive behavioural therapy (CBT) or pharmacotherapy based on NICE guidelines on social anxiety, panic and generalised anxiety disorders (GAD). </a:t>
            </a:r>
            <a:r>
              <a:rPr lang="en-GB" sz="1100" b="1" dirty="0">
                <a:latin typeface="Arial" panose="020B0604020202020204" pitchFamily="34" charset="0"/>
                <a:cs typeface="Arial" panose="020B0604020202020204" pitchFamily="34" charset="0"/>
              </a:rPr>
              <a:t>(</a:t>
            </a:r>
            <a:r>
              <a:rPr lang="en-IN" sz="1100" b="1" dirty="0">
                <a:latin typeface="Arial" panose="020B0604020202020204" pitchFamily="34" charset="0"/>
                <a:cs typeface="Arial" panose="020B0604020202020204" pitchFamily="34" charset="0"/>
              </a:rPr>
              <a:t>DHSC, 2024</a:t>
            </a:r>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People from lower income households and live in deprived areas are more likely to have an anxiety disorder.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For example, 26% of people living in deprived areas in England have a mental disorder compared to the 16% of people living in less deprived areas. </a:t>
            </a:r>
            <a:r>
              <a:rPr lang="en-GB" sz="1100" b="1" dirty="0">
                <a:latin typeface="Arial" panose="020B0604020202020204" pitchFamily="34" charset="0"/>
                <a:cs typeface="Arial" panose="020B0604020202020204" pitchFamily="34" charset="0"/>
              </a:rPr>
              <a:t>(NHS, 2024) </a:t>
            </a:r>
            <a:endParaRPr lang="en-GB" sz="11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AC071C1-02A1-9EBA-EF13-D17CB6BD004F}"/>
              </a:ext>
            </a:extLst>
          </p:cNvPr>
          <p:cNvSpPr txBox="1"/>
          <p:nvPr/>
        </p:nvSpPr>
        <p:spPr>
          <a:xfrm>
            <a:off x="-18473" y="2050017"/>
            <a:ext cx="4926732" cy="2123658"/>
          </a:xfrm>
          <a:prstGeom prst="rect">
            <a:avLst/>
          </a:prstGeom>
          <a:solidFill>
            <a:schemeClr val="accent5">
              <a:lumMod val="20000"/>
              <a:lumOff val="8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Understanding of Anxiety and Fear-Related Disorders:</a:t>
            </a:r>
          </a:p>
          <a:p>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Anxiety and fear-related disorders are specific mental health conditions linked to excessive fear, nervousness and worry.</a:t>
            </a: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These mental health conditions can lead to distress and negatively affect the personal life and relationships of an individual. </a:t>
            </a:r>
            <a:r>
              <a:rPr lang="en-GB" sz="1100" b="1" dirty="0">
                <a:latin typeface="Arial" panose="020B0604020202020204" pitchFamily="34" charset="0"/>
                <a:cs typeface="Arial" panose="020B0604020202020204" pitchFamily="34" charset="0"/>
              </a:rPr>
              <a:t>Stein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(2021).</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Key aspects of anxiety or fear-related disorders are sudden behavioural changes, physical changes like rapid fatigue, nausea and apprehension. </a:t>
            </a:r>
            <a:r>
              <a:rPr lang="en-GB" sz="1100" b="1" dirty="0">
                <a:latin typeface="Arial" panose="020B0604020202020204" pitchFamily="34" charset="0"/>
                <a:cs typeface="Arial" panose="020B0604020202020204" pitchFamily="34" charset="0"/>
              </a:rPr>
              <a:t>(Kogan </a:t>
            </a:r>
            <a:r>
              <a:rPr lang="en-GB" sz="1100" b="1" i="1" dirty="0">
                <a:latin typeface="Arial" panose="020B0604020202020204" pitchFamily="34" charset="0"/>
                <a:cs typeface="Arial" panose="020B0604020202020204" pitchFamily="34" charset="0"/>
              </a:rPr>
              <a:t>et al., </a:t>
            </a:r>
            <a:r>
              <a:rPr lang="en-GB" sz="1100" b="1" dirty="0">
                <a:latin typeface="Arial" panose="020B0604020202020204" pitchFamily="34" charset="0"/>
                <a:cs typeface="Arial" panose="020B0604020202020204" pitchFamily="34" charset="0"/>
              </a:rPr>
              <a:t>2024). </a:t>
            </a:r>
            <a:endParaRPr lang="en-GB" sz="11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100" dirty="0">
                <a:latin typeface="Arial" panose="020B0604020202020204" pitchFamily="34" charset="0"/>
                <a:cs typeface="Arial" panose="020B0604020202020204" pitchFamily="34" charset="0"/>
              </a:rPr>
              <a:t>Fear refers to the reaction caused by a threat found in a current situation, whereas anxiety relates to future concerns.</a:t>
            </a:r>
          </a:p>
        </p:txBody>
      </p:sp>
      <p:pic>
        <p:nvPicPr>
          <p:cNvPr id="2" name="Picture 1" descr="A blue and white infographic with text and images&#10;&#10;AI-generated content may be incorrect.">
            <a:extLst>
              <a:ext uri="{FF2B5EF4-FFF2-40B4-BE49-F238E27FC236}">
                <a16:creationId xmlns:a16="http://schemas.microsoft.com/office/drawing/2014/main" id="{629494B8-6C36-90BC-F354-6A364F15F9BC}"/>
              </a:ext>
            </a:extLst>
          </p:cNvPr>
          <p:cNvPicPr>
            <a:picLocks noChangeAspect="1"/>
          </p:cNvPicPr>
          <p:nvPr/>
        </p:nvPicPr>
        <p:blipFill>
          <a:blip r:embed="rId3"/>
          <a:stretch>
            <a:fillRect/>
          </a:stretch>
        </p:blipFill>
        <p:spPr>
          <a:xfrm>
            <a:off x="4880973" y="767913"/>
            <a:ext cx="2419021" cy="2748887"/>
          </a:xfrm>
          <a:prstGeom prst="rect">
            <a:avLst/>
          </a:prstGeom>
        </p:spPr>
      </p:pic>
    </p:spTree>
    <p:extLst>
      <p:ext uri="{BB962C8B-B14F-4D97-AF65-F5344CB8AC3E}">
        <p14:creationId xmlns:p14="http://schemas.microsoft.com/office/powerpoint/2010/main" val="3837713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4CD842-BEE7-72CB-E726-5B4A0153A944}"/>
              </a:ext>
            </a:extLst>
          </p:cNvPr>
          <p:cNvSpPr txBox="1"/>
          <p:nvPr/>
        </p:nvSpPr>
        <p:spPr>
          <a:xfrm>
            <a:off x="0" y="0"/>
            <a:ext cx="6036358" cy="2970044"/>
          </a:xfrm>
          <a:prstGeom prst="rect">
            <a:avLst/>
          </a:prstGeom>
          <a:solidFill>
            <a:schemeClr val="accent5">
              <a:lumMod val="20000"/>
              <a:lumOff val="8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Critical Analysis of Historical vs. Contemporary Practices: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There is a clear difference between historical practices and contemporary practices for handling anxiety disorders.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Historical practices between the 19th and 20th century include isolation and containment in an asylum away from society. </a:t>
            </a:r>
            <a:r>
              <a:rPr lang="en-GB" sz="1100" b="1" dirty="0">
                <a:latin typeface="Arial" panose="020B0604020202020204" pitchFamily="34" charset="0"/>
                <a:cs typeface="Arial" panose="020B0604020202020204" pitchFamily="34" charset="0"/>
              </a:rPr>
              <a:t>(</a:t>
            </a:r>
            <a:r>
              <a:rPr lang="en-IN" sz="1100" b="1" dirty="0">
                <a:latin typeface="Arial" panose="020B0604020202020204" pitchFamily="34" charset="0"/>
                <a:cs typeface="Arial" panose="020B0604020202020204" pitchFamily="34" charset="0"/>
              </a:rPr>
              <a:t>DHSC, 2024)</a:t>
            </a:r>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 Whereas </a:t>
            </a:r>
            <a:r>
              <a:rPr lang="en-GB" sz="1100" dirty="0">
                <a:latin typeface="Arial" panose="020B0604020202020204" pitchFamily="34" charset="0"/>
                <a:cs typeface="Arial" panose="020B0604020202020204" pitchFamily="34" charset="0"/>
              </a:rPr>
              <a:t>current practices want to increase interactions with others to help them function in society and give them freedom. </a:t>
            </a:r>
            <a:r>
              <a:rPr lang="en-GB" sz="1100" b="1" dirty="0">
                <a:latin typeface="Arial" panose="020B0604020202020204" pitchFamily="34" charset="0"/>
                <a:cs typeface="Arial" panose="020B0604020202020204" pitchFamily="34" charset="0"/>
              </a:rPr>
              <a:t>(Meyer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2025).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Contemporary practices, attitudes and policies are less intense and are seen to be more effective. Some of these include: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Cognitive behavioural therapy (CBT). This is the most commonly used form of treatment as it supports patients by identifying changes in their life that may have caused them to have these disorders. CBT can be useful, but it takes a long time and might not be helpful for certain patients.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Medications like antidepressants are used to treat those suffering from mental disorders.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UK health policies such as the “Free Talking Therapies” that were introduced by the NHS to prevent anxiety and to promote wellbeing. </a:t>
            </a:r>
            <a:r>
              <a:rPr lang="en-IN" sz="1100" b="1" dirty="0">
                <a:latin typeface="Arial" panose="020B0604020202020204" pitchFamily="34" charset="0"/>
                <a:cs typeface="Arial" panose="020B0604020202020204" pitchFamily="34" charset="0"/>
              </a:rPr>
              <a:t>(NHS, 2025). </a:t>
            </a:r>
            <a:endParaRPr lang="en-GB" sz="11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D1217BB9-A591-D953-E4A0-9D68A0C129A0}"/>
              </a:ext>
            </a:extLst>
          </p:cNvPr>
          <p:cNvSpPr txBox="1"/>
          <p:nvPr/>
        </p:nvSpPr>
        <p:spPr>
          <a:xfrm>
            <a:off x="0" y="3044279"/>
            <a:ext cx="6036358" cy="938719"/>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Stigma, Discrimination and Inequality:</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Stigma and discrimination leads to ppl not wanting to seek help.</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It prevents and lengthens the recovery process due to self-stigmatising and individuals not accepting their condition and get treatment for it. </a:t>
            </a:r>
            <a:r>
              <a:rPr lang="en-GB" sz="1100" b="1" dirty="0">
                <a:latin typeface="Arial" panose="020B0604020202020204" pitchFamily="34" charset="0"/>
                <a:cs typeface="Arial" panose="020B0604020202020204" pitchFamily="34" charset="0"/>
              </a:rPr>
              <a:t>(Fairbrother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2022). </a:t>
            </a:r>
            <a:endParaRPr lang="en-GB"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D14D4A4-52EA-EFBE-3052-E5EA00766334}"/>
              </a:ext>
            </a:extLst>
          </p:cNvPr>
          <p:cNvSpPr txBox="1"/>
          <p:nvPr/>
        </p:nvSpPr>
        <p:spPr>
          <a:xfrm>
            <a:off x="6096000" y="-26052"/>
            <a:ext cx="6124849" cy="2292935"/>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Social, Cultural and Political Influences on Treatment:</a:t>
            </a:r>
          </a:p>
          <a:p>
            <a:endParaRPr lang="en-GB" sz="1100" b="1" u="sng"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Attitudes towards anxiety in society has changed thanks to anti-stigma campaigns such as “Time-to-Change” and “See-Me”.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This has led to an increase in awareness and a decrease in social isolation.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Cultural factors greatly influence how people show their symptoms and ask for help. </a:t>
            </a:r>
            <a:r>
              <a:rPr lang="en-GB" sz="1100" b="1" dirty="0">
                <a:latin typeface="Arial" panose="020B0604020202020204" pitchFamily="34" charset="0"/>
                <a:cs typeface="Arial" panose="020B0604020202020204" pitchFamily="34" charset="0"/>
              </a:rPr>
              <a:t>(Saito </a:t>
            </a:r>
            <a:r>
              <a:rPr lang="en-GB" sz="1100" b="1" i="1" dirty="0">
                <a:latin typeface="Arial" panose="020B0604020202020204" pitchFamily="34" charset="0"/>
                <a:cs typeface="Arial" panose="020B0604020202020204" pitchFamily="34" charset="0"/>
              </a:rPr>
              <a:t>et al</a:t>
            </a:r>
            <a:r>
              <a:rPr lang="en-GB" sz="1100" b="1" dirty="0">
                <a:latin typeface="Arial" panose="020B0604020202020204" pitchFamily="34" charset="0"/>
                <a:cs typeface="Arial" panose="020B0604020202020204" pitchFamily="34" charset="0"/>
              </a:rPr>
              <a:t>., 2025).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Culture-bound syndromes could be mistaken for a different disorder unless it is properly evaluated by someone who understands the culture.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Medical professionals may not understand what someone is going through due to language barriers and not understanding the culture. This might cause people from certain cultures to not get help as they would feel as though they are not being understood and would not find treatment to be useful. </a:t>
            </a:r>
            <a:r>
              <a:rPr lang="en-GB" sz="1100" b="1" dirty="0">
                <a:latin typeface="Arial" panose="020B0604020202020204" pitchFamily="34" charset="0"/>
                <a:cs typeface="Arial" panose="020B0604020202020204" pitchFamily="34" charset="0"/>
              </a:rPr>
              <a:t>(</a:t>
            </a:r>
            <a:r>
              <a:rPr lang="en-IN" sz="1100" b="1" dirty="0">
                <a:latin typeface="Arial" panose="020B0604020202020204" pitchFamily="34" charset="0"/>
                <a:cs typeface="Arial" panose="020B0604020202020204" pitchFamily="34" charset="0"/>
              </a:rPr>
              <a:t>NHS, 2025</a:t>
            </a:r>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5AC6CA2-A04F-A86B-208B-8E5AAD2ACAED}"/>
              </a:ext>
            </a:extLst>
          </p:cNvPr>
          <p:cNvPicPr>
            <a:picLocks noChangeAspect="1"/>
          </p:cNvPicPr>
          <p:nvPr/>
        </p:nvPicPr>
        <p:blipFill>
          <a:blip r:embed="rId2"/>
          <a:stretch>
            <a:fillRect/>
          </a:stretch>
        </p:blipFill>
        <p:spPr>
          <a:xfrm>
            <a:off x="9735610" y="2311514"/>
            <a:ext cx="2263075" cy="1961922"/>
          </a:xfrm>
          <a:prstGeom prst="rect">
            <a:avLst/>
          </a:prstGeom>
        </p:spPr>
      </p:pic>
      <p:pic>
        <p:nvPicPr>
          <p:cNvPr id="6" name="Picture 5">
            <a:extLst>
              <a:ext uri="{FF2B5EF4-FFF2-40B4-BE49-F238E27FC236}">
                <a16:creationId xmlns:a16="http://schemas.microsoft.com/office/drawing/2014/main" id="{9EF2D83B-9AEC-8A30-0CBD-1EA6329726FD}"/>
              </a:ext>
            </a:extLst>
          </p:cNvPr>
          <p:cNvPicPr>
            <a:picLocks noChangeAspect="1"/>
          </p:cNvPicPr>
          <p:nvPr/>
        </p:nvPicPr>
        <p:blipFill>
          <a:blip r:embed="rId3"/>
          <a:stretch>
            <a:fillRect/>
          </a:stretch>
        </p:blipFill>
        <p:spPr>
          <a:xfrm>
            <a:off x="6131423" y="4197972"/>
            <a:ext cx="2443544" cy="2309467"/>
          </a:xfrm>
          <a:prstGeom prst="rect">
            <a:avLst/>
          </a:prstGeom>
          <a:ln>
            <a:solidFill>
              <a:schemeClr val="tx1"/>
            </a:solidFill>
          </a:ln>
        </p:spPr>
      </p:pic>
      <p:sp>
        <p:nvSpPr>
          <p:cNvPr id="9" name="TextBox 8">
            <a:extLst>
              <a:ext uri="{FF2B5EF4-FFF2-40B4-BE49-F238E27FC236}">
                <a16:creationId xmlns:a16="http://schemas.microsoft.com/office/drawing/2014/main" id="{11146166-1E38-6241-21FD-96A47BD09AC2}"/>
              </a:ext>
            </a:extLst>
          </p:cNvPr>
          <p:cNvSpPr txBox="1"/>
          <p:nvPr/>
        </p:nvSpPr>
        <p:spPr>
          <a:xfrm>
            <a:off x="0" y="4057233"/>
            <a:ext cx="6155642" cy="2800767"/>
          </a:xfrm>
          <a:prstGeom prst="rect">
            <a:avLst/>
          </a:prstGeom>
          <a:solidFill>
            <a:schemeClr val="accent5">
              <a:lumMod val="20000"/>
              <a:lumOff val="8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Recommendations for Future Policy and Practices: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The next generation of policy and practice should focus on early intervention by using accessible, stepped-care that establish low-intensity CBT and guided self-help to prevent them from worsening disorder from worsening and getting rid of the chance of becoming disabled- this is shown through the NICE and NHS commissioning frameworks. </a:t>
            </a:r>
            <a:r>
              <a:rPr lang="en-GB" sz="1100" b="1" dirty="0">
                <a:latin typeface="Arial" panose="020B0604020202020204" pitchFamily="34" charset="0"/>
                <a:cs typeface="Arial" panose="020B0604020202020204" pitchFamily="34" charset="0"/>
              </a:rPr>
              <a:t>(</a:t>
            </a:r>
            <a:r>
              <a:rPr lang="en-IN" sz="1100" b="1" dirty="0">
                <a:latin typeface="Arial" panose="020B0604020202020204" pitchFamily="34" charset="0"/>
                <a:cs typeface="Arial" panose="020B0604020202020204" pitchFamily="34" charset="0"/>
              </a:rPr>
              <a:t>NHS, 2025</a:t>
            </a:r>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It is also important to invest in community-based services to help different cultures reach out and be given specialised support. This would allow for lived-experience experts to connect ethnic groups and social differences. </a:t>
            </a:r>
            <a:r>
              <a:rPr lang="en-GB" sz="1100" b="1" dirty="0">
                <a:latin typeface="Arial" panose="020B0604020202020204" pitchFamily="34" charset="0"/>
                <a:cs typeface="Arial" panose="020B0604020202020204" pitchFamily="34" charset="0"/>
              </a:rPr>
              <a:t>(</a:t>
            </a:r>
            <a:r>
              <a:rPr lang="en-GB" sz="1100" b="1" dirty="0" err="1">
                <a:latin typeface="Arial" panose="020B0604020202020204" pitchFamily="34" charset="0"/>
                <a:cs typeface="Arial" panose="020B0604020202020204" pitchFamily="34" charset="0"/>
              </a:rPr>
              <a:t>Buyukbayraktar</a:t>
            </a:r>
            <a:r>
              <a:rPr lang="en-GB" sz="1100" b="1" dirty="0">
                <a:latin typeface="Arial" panose="020B0604020202020204" pitchFamily="34" charset="0"/>
                <a:cs typeface="Arial" panose="020B0604020202020204" pitchFamily="34" charset="0"/>
              </a:rPr>
              <a:t> and Doruk, 2021).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Policies such as “systematic screening” and “risk assessment” during the development stages of childhood and adolescence is important to ensure these disorders are treated early on to prevent them from worsening as they age. The “integration into primary care” practice strengthens mental health care services so they can be more effective.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Furthermore, the use of technology such as AI-powered mental healthcare services to create personalised plans and increase therapy sessions can enable healthcare providers to improve the quality of service and availability.</a:t>
            </a:r>
          </a:p>
        </p:txBody>
      </p:sp>
      <p:sp>
        <p:nvSpPr>
          <p:cNvPr id="10" name="TextBox 9">
            <a:extLst>
              <a:ext uri="{FF2B5EF4-FFF2-40B4-BE49-F238E27FC236}">
                <a16:creationId xmlns:a16="http://schemas.microsoft.com/office/drawing/2014/main" id="{456677D8-1FBF-DC3D-B26F-6550CF0D2A0D}"/>
              </a:ext>
            </a:extLst>
          </p:cNvPr>
          <p:cNvSpPr txBox="1"/>
          <p:nvPr/>
        </p:nvSpPr>
        <p:spPr>
          <a:xfrm>
            <a:off x="8825323" y="4633135"/>
            <a:ext cx="3307035" cy="1949828"/>
          </a:xfrm>
          <a:prstGeom prst="rect">
            <a:avLst/>
          </a:prstGeom>
          <a:solidFill>
            <a:schemeClr val="accent6">
              <a:lumMod val="40000"/>
              <a:lumOff val="60000"/>
            </a:schemeClr>
          </a:solidFill>
        </p:spPr>
        <p:txBody>
          <a:bodyPr wrap="square" rtlCol="0">
            <a:spAutoFit/>
          </a:bodyPr>
          <a:lstStyle/>
          <a:p>
            <a:pPr algn="ctr"/>
            <a:r>
              <a:rPr lang="en-GB" sz="1100" b="1" u="sng" dirty="0">
                <a:latin typeface="Arial" panose="020B0604020202020204" pitchFamily="34" charset="0"/>
                <a:cs typeface="Arial" panose="020B0604020202020204" pitchFamily="34" charset="0"/>
              </a:rPr>
              <a:t>Conclusion: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conclusion, the history behind treatments for anxiety and fear-related disorders shows a shift from superstition and isolation to person-centred and community-based care. The decrease of stigma and the increase of support from campaigns, NHS Talking Therapies and legislative protections show how society is becoming more involved in improving mental health.</a:t>
            </a:r>
          </a:p>
        </p:txBody>
      </p:sp>
      <p:sp>
        <p:nvSpPr>
          <p:cNvPr id="11" name="Rectangle 10">
            <a:extLst>
              <a:ext uri="{FF2B5EF4-FFF2-40B4-BE49-F238E27FC236}">
                <a16:creationId xmlns:a16="http://schemas.microsoft.com/office/drawing/2014/main" id="{47939749-EB95-3E3F-2936-ED873DBCC88F}"/>
              </a:ext>
            </a:extLst>
          </p:cNvPr>
          <p:cNvSpPr/>
          <p:nvPr/>
        </p:nvSpPr>
        <p:spPr>
          <a:xfrm>
            <a:off x="5556788" y="6581674"/>
            <a:ext cx="3617033" cy="24170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200" b="1" dirty="0"/>
              <a:t>Source: www.traumatherapywpb (2025)</a:t>
            </a:r>
          </a:p>
        </p:txBody>
      </p:sp>
      <p:pic>
        <p:nvPicPr>
          <p:cNvPr id="4" name="Picture 3">
            <a:extLst>
              <a:ext uri="{FF2B5EF4-FFF2-40B4-BE49-F238E27FC236}">
                <a16:creationId xmlns:a16="http://schemas.microsoft.com/office/drawing/2014/main" id="{51448FD5-B773-7953-DA6C-29C99FB9A165}"/>
              </a:ext>
            </a:extLst>
          </p:cNvPr>
          <p:cNvPicPr>
            <a:picLocks noChangeAspect="1"/>
          </p:cNvPicPr>
          <p:nvPr/>
        </p:nvPicPr>
        <p:blipFill>
          <a:blip r:embed="rId4"/>
          <a:stretch>
            <a:fillRect/>
          </a:stretch>
        </p:blipFill>
        <p:spPr>
          <a:xfrm>
            <a:off x="6036357" y="2210838"/>
            <a:ext cx="3368191" cy="1826947"/>
          </a:xfrm>
          <a:prstGeom prst="rect">
            <a:avLst/>
          </a:prstGeom>
        </p:spPr>
      </p:pic>
      <p:sp>
        <p:nvSpPr>
          <p:cNvPr id="12" name="Rectangle 11">
            <a:extLst>
              <a:ext uri="{FF2B5EF4-FFF2-40B4-BE49-F238E27FC236}">
                <a16:creationId xmlns:a16="http://schemas.microsoft.com/office/drawing/2014/main" id="{88DE5542-4E77-B73E-605E-2707C975676C}"/>
              </a:ext>
            </a:extLst>
          </p:cNvPr>
          <p:cNvSpPr/>
          <p:nvPr/>
        </p:nvSpPr>
        <p:spPr>
          <a:xfrm>
            <a:off x="9735610" y="4315453"/>
            <a:ext cx="2396748" cy="27566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50" b="1" dirty="0"/>
              <a:t>Source: emeraldpsychiatry.com (2025)</a:t>
            </a:r>
          </a:p>
        </p:txBody>
      </p:sp>
      <p:sp>
        <p:nvSpPr>
          <p:cNvPr id="13" name="Rectangle 12">
            <a:extLst>
              <a:ext uri="{FF2B5EF4-FFF2-40B4-BE49-F238E27FC236}">
                <a16:creationId xmlns:a16="http://schemas.microsoft.com/office/drawing/2014/main" id="{EAE551D0-6027-71E4-88F3-4EF4ACC1319C}"/>
              </a:ext>
            </a:extLst>
          </p:cNvPr>
          <p:cNvSpPr/>
          <p:nvPr/>
        </p:nvSpPr>
        <p:spPr>
          <a:xfrm>
            <a:off x="5911935" y="4014405"/>
            <a:ext cx="3617034" cy="17204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400" b="1" dirty="0"/>
              <a:t>Source: NHS (2025)</a:t>
            </a:r>
          </a:p>
        </p:txBody>
      </p:sp>
    </p:spTree>
    <p:extLst>
      <p:ext uri="{BB962C8B-B14F-4D97-AF65-F5344CB8AC3E}">
        <p14:creationId xmlns:p14="http://schemas.microsoft.com/office/powerpoint/2010/main" val="928884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4D3F73F4-9DA4-7E36-F947-AF7079CB80E2}"/>
              </a:ext>
            </a:extLst>
          </p:cNvPr>
          <p:cNvSpPr txBox="1"/>
          <p:nvPr/>
        </p:nvSpPr>
        <p:spPr>
          <a:xfrm>
            <a:off x="3218499" y="-483510"/>
            <a:ext cx="5754696" cy="183734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u="sng" kern="1200" dirty="0">
                <a:solidFill>
                  <a:schemeClr val="tx2"/>
                </a:solidFill>
                <a:latin typeface="Arial" panose="020B0604020202020204" pitchFamily="34" charset="0"/>
                <a:ea typeface="+mj-ea"/>
                <a:cs typeface="Arial" panose="020B0604020202020204" pitchFamily="34" charset="0"/>
              </a:rPr>
              <a:t>References:</a:t>
            </a:r>
          </a:p>
        </p:txBody>
      </p:sp>
      <p:sp>
        <p:nvSpPr>
          <p:cNvPr id="3" name="TextBox 2">
            <a:extLst>
              <a:ext uri="{FF2B5EF4-FFF2-40B4-BE49-F238E27FC236}">
                <a16:creationId xmlns:a16="http://schemas.microsoft.com/office/drawing/2014/main" id="{AECF4A7C-BCAF-353D-9788-5E19F37FC487}"/>
              </a:ext>
            </a:extLst>
          </p:cNvPr>
          <p:cNvSpPr txBox="1"/>
          <p:nvPr/>
        </p:nvSpPr>
        <p:spPr>
          <a:xfrm>
            <a:off x="67896" y="1077350"/>
            <a:ext cx="12055901" cy="2430864"/>
          </a:xfrm>
          <a:prstGeom prst="rect">
            <a:avLst/>
          </a:prstGeom>
        </p:spPr>
        <p:txBody>
          <a:bodyPr vert="horz" lIns="91440" tIns="45720" rIns="91440" bIns="45720" rtlCol="0" anchor="t">
            <a:normAutofit fontScale="25000" lnSpcReduction="20000"/>
          </a:bodyPr>
          <a:lstStyle/>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Birkás, B., Kiss, B., Coelho, C.M. and Zsidó, A.N. (2023). The role of self-reported fear and disgust in the activation of </a:t>
            </a:r>
            <a:r>
              <a:rPr lang="en-US" sz="4400" dirty="0" err="1">
                <a:solidFill>
                  <a:schemeClr val="tx2"/>
                </a:solidFill>
                <a:latin typeface="Arial" panose="020B0604020202020204" pitchFamily="34" charset="0"/>
                <a:cs typeface="Arial" panose="020B0604020202020204" pitchFamily="34" charset="0"/>
              </a:rPr>
              <a:t>behavioural</a:t>
            </a:r>
            <a:r>
              <a:rPr lang="en-US" sz="4400" dirty="0">
                <a:solidFill>
                  <a:schemeClr val="tx2"/>
                </a:solidFill>
                <a:latin typeface="Arial" panose="020B0604020202020204" pitchFamily="34" charset="0"/>
                <a:cs typeface="Arial" panose="020B0604020202020204" pitchFamily="34" charset="0"/>
              </a:rPr>
              <a:t> harm avoidance related to medical settings. </a:t>
            </a:r>
            <a:r>
              <a:rPr lang="en-US" sz="4400" i="1" dirty="0">
                <a:solidFill>
                  <a:schemeClr val="tx2"/>
                </a:solidFill>
                <a:latin typeface="Arial" panose="020B0604020202020204" pitchFamily="34" charset="0"/>
                <a:cs typeface="Arial" panose="020B0604020202020204" pitchFamily="34" charset="0"/>
              </a:rPr>
              <a:t>Frontier in Psychiatry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14</a:t>
            </a:r>
            <a:r>
              <a:rPr lang="en-US" sz="4400" dirty="0">
                <a:solidFill>
                  <a:schemeClr val="tx2"/>
                </a:solidFill>
                <a:latin typeface="Arial" panose="020B0604020202020204" pitchFamily="34" charset="0"/>
                <a:cs typeface="Arial" panose="020B0604020202020204" pitchFamily="34" charset="0"/>
              </a:rPr>
              <a:t>, pp.107-4370.  Available at: </a:t>
            </a:r>
            <a:r>
              <a:rPr lang="en-US" sz="4400" dirty="0">
                <a:solidFill>
                  <a:schemeClr val="tx2"/>
                </a:solidFill>
                <a:latin typeface="Arial" panose="020B0604020202020204" pitchFamily="34" charset="0"/>
                <a:cs typeface="Arial" panose="020B0604020202020204" pitchFamily="34" charset="0"/>
                <a:hlinkClick r:id="rId2"/>
              </a:rPr>
              <a:t>https://www.frontiersin.org/articles/10.3389/fpsyt.2023.1074370/full</a:t>
            </a:r>
            <a:r>
              <a:rPr lang="en-US" sz="4400" dirty="0">
                <a:solidFill>
                  <a:schemeClr val="tx2"/>
                </a:solidFill>
                <a:latin typeface="Arial" panose="020B0604020202020204" pitchFamily="34" charset="0"/>
                <a:cs typeface="Arial" panose="020B0604020202020204" pitchFamily="34" charset="0"/>
              </a:rPr>
              <a:t>. (Accessed on: 26 September 20250).</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err="1">
                <a:solidFill>
                  <a:schemeClr val="tx2"/>
                </a:solidFill>
                <a:latin typeface="Arial" panose="020B0604020202020204" pitchFamily="34" charset="0"/>
                <a:cs typeface="Arial" panose="020B0604020202020204" pitchFamily="34" charset="0"/>
              </a:rPr>
              <a:t>Büyükbayraktar</a:t>
            </a:r>
            <a:r>
              <a:rPr lang="en-US" sz="4400" dirty="0">
                <a:solidFill>
                  <a:schemeClr val="tx2"/>
                </a:solidFill>
                <a:latin typeface="Arial" panose="020B0604020202020204" pitchFamily="34" charset="0"/>
                <a:cs typeface="Arial" panose="020B0604020202020204" pitchFamily="34" charset="0"/>
              </a:rPr>
              <a:t>, Z.Ç. and Doruk, C. (2021). Dental anxiety and fear levels, patient satisfaction, and quality of life in patients undergoing orthodontic treatment: is there a relationship?. </a:t>
            </a:r>
            <a:r>
              <a:rPr lang="en-US" sz="4400" i="1" dirty="0">
                <a:solidFill>
                  <a:schemeClr val="tx2"/>
                </a:solidFill>
                <a:latin typeface="Arial" panose="020B0604020202020204" pitchFamily="34" charset="0"/>
                <a:cs typeface="Arial" panose="020B0604020202020204" pitchFamily="34" charset="0"/>
              </a:rPr>
              <a:t>Turkish Journal of Orthodontics</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34</a:t>
            </a:r>
            <a:r>
              <a:rPr lang="en-US" sz="4400" dirty="0">
                <a:solidFill>
                  <a:schemeClr val="tx2"/>
                </a:solidFill>
                <a:latin typeface="Arial" panose="020B0604020202020204" pitchFamily="34" charset="0"/>
                <a:cs typeface="Arial" panose="020B0604020202020204" pitchFamily="34" charset="0"/>
              </a:rPr>
              <a:t>(4), pp.234.  Available at: </a:t>
            </a:r>
            <a:r>
              <a:rPr lang="en-US" sz="4400" dirty="0">
                <a:solidFill>
                  <a:schemeClr val="tx2"/>
                </a:solidFill>
                <a:latin typeface="Arial" panose="020B0604020202020204" pitchFamily="34" charset="0"/>
                <a:cs typeface="Arial" panose="020B0604020202020204" pitchFamily="34" charset="0"/>
                <a:hlinkClick r:id="rId3"/>
              </a:rPr>
              <a:t>https://pmc.ncbi.nlm.nih.gov/articles/PMC8939462/</a:t>
            </a:r>
            <a:r>
              <a:rPr lang="en-US" sz="4400" dirty="0">
                <a:solidFill>
                  <a:schemeClr val="tx2"/>
                </a:solidFill>
                <a:latin typeface="Arial" panose="020B0604020202020204" pitchFamily="34" charset="0"/>
                <a:cs typeface="Arial" panose="020B0604020202020204" pitchFamily="34" charset="0"/>
              </a:rPr>
              <a:t>. (Accessed on: 26 September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Fairbrother, N., Albert, A., </a:t>
            </a:r>
            <a:r>
              <a:rPr lang="en-US" sz="4400" dirty="0" err="1">
                <a:solidFill>
                  <a:schemeClr val="tx2"/>
                </a:solidFill>
                <a:latin typeface="Arial" panose="020B0604020202020204" pitchFamily="34" charset="0"/>
                <a:cs typeface="Arial" panose="020B0604020202020204" pitchFamily="34" charset="0"/>
              </a:rPr>
              <a:t>Collardeau</a:t>
            </a:r>
            <a:r>
              <a:rPr lang="en-US" sz="4400" dirty="0">
                <a:solidFill>
                  <a:schemeClr val="tx2"/>
                </a:solidFill>
                <a:latin typeface="Arial" panose="020B0604020202020204" pitchFamily="34" charset="0"/>
                <a:cs typeface="Arial" panose="020B0604020202020204" pitchFamily="34" charset="0"/>
              </a:rPr>
              <a:t>, F. and Keeney, C. (2022). The childbirth fear questionnaire and the </a:t>
            </a:r>
            <a:r>
              <a:rPr lang="en-US" sz="4400" dirty="0" err="1">
                <a:solidFill>
                  <a:schemeClr val="tx2"/>
                </a:solidFill>
                <a:latin typeface="Arial" panose="020B0604020202020204" pitchFamily="34" charset="0"/>
                <a:cs typeface="Arial" panose="020B0604020202020204" pitchFamily="34" charset="0"/>
              </a:rPr>
              <a:t>Wijma</a:t>
            </a:r>
            <a:r>
              <a:rPr lang="en-US" sz="4400" dirty="0">
                <a:solidFill>
                  <a:schemeClr val="tx2"/>
                </a:solidFill>
                <a:latin typeface="Arial" panose="020B0604020202020204" pitchFamily="34" charset="0"/>
                <a:cs typeface="Arial" panose="020B0604020202020204" pitchFamily="34" charset="0"/>
              </a:rPr>
              <a:t> delivery expectancy questionnaire as screening tools for specific phobia, fear of childbirth. </a:t>
            </a:r>
            <a:r>
              <a:rPr lang="en-US" sz="4400" i="1" dirty="0">
                <a:solidFill>
                  <a:schemeClr val="tx2"/>
                </a:solidFill>
                <a:latin typeface="Arial" panose="020B0604020202020204" pitchFamily="34" charset="0"/>
                <a:cs typeface="Arial" panose="020B0604020202020204" pitchFamily="34" charset="0"/>
              </a:rPr>
              <a:t>International Journal of Environmental Research and Public Health</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19</a:t>
            </a:r>
            <a:r>
              <a:rPr lang="en-US" sz="4400" dirty="0">
                <a:solidFill>
                  <a:schemeClr val="tx2"/>
                </a:solidFill>
                <a:latin typeface="Arial" panose="020B0604020202020204" pitchFamily="34" charset="0"/>
                <a:cs typeface="Arial" panose="020B0604020202020204" pitchFamily="34" charset="0"/>
              </a:rPr>
              <a:t>(8), pp.46-47.  Available at: </a:t>
            </a:r>
            <a:r>
              <a:rPr lang="en-US" sz="4400" dirty="0">
                <a:solidFill>
                  <a:schemeClr val="tx2"/>
                </a:solidFill>
                <a:latin typeface="Arial" panose="020B0604020202020204" pitchFamily="34" charset="0"/>
                <a:cs typeface="Arial" panose="020B0604020202020204" pitchFamily="34" charset="0"/>
                <a:hlinkClick r:id="rId4"/>
              </a:rPr>
              <a:t>https://www.mdpi.com/1660-4601/19/8/4647</a:t>
            </a:r>
            <a:r>
              <a:rPr lang="en-US" sz="4400" dirty="0">
                <a:solidFill>
                  <a:schemeClr val="tx2"/>
                </a:solidFill>
                <a:latin typeface="Arial" panose="020B0604020202020204" pitchFamily="34" charset="0"/>
                <a:cs typeface="Arial" panose="020B0604020202020204" pitchFamily="34" charset="0"/>
              </a:rPr>
              <a:t>. (Accessed on: 26 Sept ember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Fairbrother, N., Challacombe, F.L., Green, S.M. and </a:t>
            </a:r>
            <a:r>
              <a:rPr lang="en-US" sz="4400" dirty="0" err="1">
                <a:solidFill>
                  <a:schemeClr val="tx2"/>
                </a:solidFill>
                <a:latin typeface="Arial" panose="020B0604020202020204" pitchFamily="34" charset="0"/>
                <a:cs typeface="Arial" panose="020B0604020202020204" pitchFamily="34" charset="0"/>
              </a:rPr>
              <a:t>O'Mahen</a:t>
            </a:r>
            <a:r>
              <a:rPr lang="en-US" sz="4400" dirty="0">
                <a:solidFill>
                  <a:schemeClr val="tx2"/>
                </a:solidFill>
                <a:latin typeface="Arial" panose="020B0604020202020204" pitchFamily="34" charset="0"/>
                <a:cs typeface="Arial" panose="020B0604020202020204" pitchFamily="34" charset="0"/>
              </a:rPr>
              <a:t>, H.A. (2025). Anxiety and Related Disorders During the Perinatal Period. </a:t>
            </a:r>
            <a:r>
              <a:rPr lang="en-US" sz="4400" i="1" dirty="0">
                <a:solidFill>
                  <a:schemeClr val="tx2"/>
                </a:solidFill>
                <a:latin typeface="Arial" panose="020B0604020202020204" pitchFamily="34" charset="0"/>
                <a:cs typeface="Arial" panose="020B0604020202020204" pitchFamily="34" charset="0"/>
              </a:rPr>
              <a:t>Annual Review of Clinical Psychology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21, </a:t>
            </a:r>
            <a:r>
              <a:rPr lang="en-US" sz="4400" dirty="0">
                <a:solidFill>
                  <a:schemeClr val="tx2"/>
                </a:solidFill>
                <a:latin typeface="Arial" panose="020B0604020202020204" pitchFamily="34" charset="0"/>
                <a:cs typeface="Arial" panose="020B0604020202020204" pitchFamily="34" charset="0"/>
              </a:rPr>
              <a:t>pp.2-8.  Available at: </a:t>
            </a:r>
            <a:r>
              <a:rPr lang="en-US" sz="4400" dirty="0">
                <a:solidFill>
                  <a:schemeClr val="tx2"/>
                </a:solidFill>
                <a:latin typeface="Arial" panose="020B0604020202020204" pitchFamily="34" charset="0"/>
                <a:cs typeface="Arial" panose="020B0604020202020204" pitchFamily="34" charset="0"/>
                <a:hlinkClick r:id="rId5"/>
              </a:rPr>
              <a:t>https://www.annualreviews.org/content/journals/10.1146/annurev-clinpsy-081423-020126</a:t>
            </a:r>
            <a:r>
              <a:rPr lang="en-US" sz="4400" dirty="0">
                <a:solidFill>
                  <a:schemeClr val="tx2"/>
                </a:solidFill>
                <a:latin typeface="Arial" panose="020B0604020202020204" pitchFamily="34" charset="0"/>
                <a:cs typeface="Arial" panose="020B0604020202020204" pitchFamily="34" charset="0"/>
              </a:rPr>
              <a:t>. (Accessed on: 26 September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Gao, S., Su, P., Wang, A. and Tao, Y. (2025). A bibliometric study of the evidence about applying virtual reality in mental health care. </a:t>
            </a:r>
            <a:r>
              <a:rPr lang="en-US" sz="4400" i="1" dirty="0">
                <a:solidFill>
                  <a:schemeClr val="tx2"/>
                </a:solidFill>
                <a:latin typeface="Arial" panose="020B0604020202020204" pitchFamily="34" charset="0"/>
                <a:cs typeface="Arial" panose="020B0604020202020204" pitchFamily="34" charset="0"/>
              </a:rPr>
              <a:t>Journal of Multidisciplinary Healthcare</a:t>
            </a:r>
            <a:r>
              <a:rPr lang="en-US" sz="4400" dirty="0">
                <a:solidFill>
                  <a:schemeClr val="tx2"/>
                </a:solidFill>
                <a:latin typeface="Arial" panose="020B0604020202020204" pitchFamily="34" charset="0"/>
                <a:cs typeface="Arial" panose="020B0604020202020204" pitchFamily="34" charset="0"/>
              </a:rPr>
              <a:t>, pp.5213-5225.  Available at: </a:t>
            </a:r>
            <a:r>
              <a:rPr lang="en-US" sz="4400" dirty="0">
                <a:solidFill>
                  <a:schemeClr val="tx2"/>
                </a:solidFill>
                <a:latin typeface="Arial" panose="020B0604020202020204" pitchFamily="34" charset="0"/>
                <a:cs typeface="Arial" panose="020B0604020202020204" pitchFamily="34" charset="0"/>
                <a:hlinkClick r:id="rId6"/>
              </a:rPr>
              <a:t>https://www.tandfonline.com/doi/abs/10.2147/JMDH.S536946</a:t>
            </a:r>
            <a:r>
              <a:rPr lang="en-US" sz="4400" dirty="0">
                <a:solidFill>
                  <a:schemeClr val="tx2"/>
                </a:solidFill>
                <a:latin typeface="Arial" panose="020B0604020202020204" pitchFamily="34" charset="0"/>
                <a:cs typeface="Arial" panose="020B0604020202020204" pitchFamily="34" charset="0"/>
              </a:rPr>
              <a:t>. (Accessed on: 01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NHS (2025). </a:t>
            </a:r>
            <a:r>
              <a:rPr lang="en-US" sz="4400" i="1" dirty="0">
                <a:solidFill>
                  <a:schemeClr val="tx2"/>
                </a:solidFill>
                <a:latin typeface="Arial" panose="020B0604020202020204" pitchFamily="34" charset="0"/>
                <a:cs typeface="Arial" panose="020B0604020202020204" pitchFamily="34" charset="0"/>
              </a:rPr>
              <a:t>NHS</a:t>
            </a:r>
            <a:r>
              <a:rPr lang="en-US" sz="4400" dirty="0">
                <a:solidFill>
                  <a:schemeClr val="tx2"/>
                </a:solidFill>
                <a:latin typeface="Arial" panose="020B0604020202020204" pitchFamily="34" charset="0"/>
                <a:cs typeface="Arial" panose="020B0604020202020204" pitchFamily="34" charset="0"/>
              </a:rPr>
              <a:t>. [online] NHS. Available at: </a:t>
            </a:r>
            <a:r>
              <a:rPr lang="en-US" sz="4400" dirty="0">
                <a:solidFill>
                  <a:schemeClr val="tx2"/>
                </a:solidFill>
                <a:latin typeface="Arial" panose="020B0604020202020204" pitchFamily="34" charset="0"/>
                <a:cs typeface="Arial" panose="020B0604020202020204" pitchFamily="34" charset="0"/>
                <a:hlinkClick r:id="rId7"/>
              </a:rPr>
              <a:t>https://www.nhs.uk/</a:t>
            </a:r>
            <a:r>
              <a:rPr lang="en-US" sz="4400" dirty="0">
                <a:solidFill>
                  <a:schemeClr val="tx2"/>
                </a:solidFill>
                <a:latin typeface="Arial" panose="020B0604020202020204" pitchFamily="34" charset="0"/>
                <a:cs typeface="Arial" panose="020B0604020202020204" pitchFamily="34" charset="0"/>
              </a:rPr>
              <a:t>. (Accessed on: 01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NHS, (2025) </a:t>
            </a:r>
            <a:r>
              <a:rPr lang="en-US" sz="4400" i="1" dirty="0">
                <a:solidFill>
                  <a:schemeClr val="tx2"/>
                </a:solidFill>
                <a:latin typeface="Arial" panose="020B0604020202020204" pitchFamily="34" charset="0"/>
                <a:cs typeface="Arial" panose="020B0604020202020204" pitchFamily="34" charset="0"/>
              </a:rPr>
              <a:t>Adult Psychiatric Morbidity Survey: Survey of Mental Health and Wellbeing, England</a:t>
            </a:r>
            <a:r>
              <a:rPr lang="en-US" sz="4400" dirty="0">
                <a:solidFill>
                  <a:schemeClr val="tx2"/>
                </a:solidFill>
                <a:latin typeface="Arial" panose="020B0604020202020204" pitchFamily="34" charset="0"/>
                <a:cs typeface="Arial" panose="020B0604020202020204" pitchFamily="34" charset="0"/>
              </a:rPr>
              <a:t> [online]</a:t>
            </a:r>
            <a:r>
              <a:rPr lang="en-US" sz="4400" i="1" dirty="0">
                <a:solidFill>
                  <a:schemeClr val="tx2"/>
                </a:solidFill>
                <a:latin typeface="Arial" panose="020B0604020202020204" pitchFamily="34" charset="0"/>
                <a:cs typeface="Arial" panose="020B0604020202020204" pitchFamily="34" charset="0"/>
              </a:rPr>
              <a:t> </a:t>
            </a:r>
            <a:r>
              <a:rPr lang="en-US" sz="4400" dirty="0">
                <a:solidFill>
                  <a:schemeClr val="tx2"/>
                </a:solidFill>
                <a:latin typeface="Arial" panose="020B0604020202020204" pitchFamily="34" charset="0"/>
                <a:cs typeface="Arial" panose="020B0604020202020204" pitchFamily="34" charset="0"/>
              </a:rPr>
              <a:t>Available at: </a:t>
            </a:r>
            <a:r>
              <a:rPr lang="en-US" sz="4400" u="sng" dirty="0">
                <a:solidFill>
                  <a:schemeClr val="tx2"/>
                </a:solidFill>
                <a:latin typeface="Arial" panose="020B0604020202020204" pitchFamily="34" charset="0"/>
                <a:cs typeface="Arial" panose="020B0604020202020204" pitchFamily="34" charset="0"/>
                <a:hlinkClick r:id="rId8"/>
              </a:rPr>
              <a:t>https://digital.nhs.uk/data-and-information/publications/statistical/adult-psychiatric-morbidity-survey/survey-of-mental-health-and-wellbeing-england-2023-24/common-mental-health-conditions</a:t>
            </a:r>
            <a:r>
              <a:rPr lang="en-US" sz="4400" u="sng" dirty="0">
                <a:solidFill>
                  <a:schemeClr val="tx2"/>
                </a:solidFill>
                <a:latin typeface="Arial" panose="020B0604020202020204" pitchFamily="34" charset="0"/>
                <a:cs typeface="Arial" panose="020B0604020202020204" pitchFamily="34" charset="0"/>
              </a:rPr>
              <a:t>. (</a:t>
            </a:r>
            <a:r>
              <a:rPr lang="en-US" sz="4400" dirty="0">
                <a:solidFill>
                  <a:schemeClr val="tx2"/>
                </a:solidFill>
                <a:latin typeface="Arial" panose="020B0604020202020204" pitchFamily="34" charset="0"/>
                <a:cs typeface="Arial" panose="020B0604020202020204" pitchFamily="34" charset="0"/>
              </a:rPr>
              <a:t>Accessed: 01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NHS, (2025) </a:t>
            </a:r>
            <a:r>
              <a:rPr lang="en-US" sz="4400" i="1" dirty="0">
                <a:solidFill>
                  <a:schemeClr val="tx2"/>
                </a:solidFill>
                <a:latin typeface="Arial" panose="020B0604020202020204" pitchFamily="34" charset="0"/>
                <a:cs typeface="Arial" panose="020B0604020202020204" pitchFamily="34" charset="0"/>
              </a:rPr>
              <a:t>Talking Therapies for Adults</a:t>
            </a:r>
            <a:r>
              <a:rPr lang="en-US" sz="4400" dirty="0">
                <a:solidFill>
                  <a:schemeClr val="tx2"/>
                </a:solidFill>
                <a:latin typeface="Arial" panose="020B0604020202020204" pitchFamily="34" charset="0"/>
                <a:cs typeface="Arial" panose="020B0604020202020204" pitchFamily="34" charset="0"/>
              </a:rPr>
              <a:t> [Online] Available at: </a:t>
            </a:r>
            <a:r>
              <a:rPr lang="en-US" sz="4400" u="sng" dirty="0">
                <a:solidFill>
                  <a:schemeClr val="tx2"/>
                </a:solidFill>
                <a:latin typeface="Arial" panose="020B0604020202020204" pitchFamily="34" charset="0"/>
                <a:cs typeface="Arial" panose="020B0604020202020204" pitchFamily="34" charset="0"/>
                <a:hlinkClick r:id="rId9"/>
              </a:rPr>
              <a:t>https://www.tewv.nhs.uk/about-your-care/treatments-therapies/talking-therapies-for-adults-iapt-services/</a:t>
            </a:r>
            <a:r>
              <a:rPr lang="en-US" sz="4400" u="sng" dirty="0">
                <a:solidFill>
                  <a:schemeClr val="tx2"/>
                </a:solidFill>
                <a:latin typeface="Arial" panose="020B0604020202020204" pitchFamily="34" charset="0"/>
                <a:cs typeface="Arial" panose="020B0604020202020204" pitchFamily="34" charset="0"/>
              </a:rPr>
              <a:t>. (</a:t>
            </a:r>
            <a:r>
              <a:rPr lang="en-US" sz="4400" dirty="0">
                <a:solidFill>
                  <a:schemeClr val="tx2"/>
                </a:solidFill>
                <a:latin typeface="Arial" panose="020B0604020202020204" pitchFamily="34" charset="0"/>
                <a:cs typeface="Arial" panose="020B0604020202020204" pitchFamily="34" charset="0"/>
              </a:rPr>
              <a:t>Accessed  on: 02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Kumar, V., Al Nahari, S.T.M.A., Singh, S.K., Kumar, A., Wadhwa, P., Duggal, N. and Tewari, D. (2025). Emerging Therapeutic Approaches and Drugs for Anxiety and Related Disorders. </a:t>
            </a:r>
            <a:r>
              <a:rPr lang="en-US" sz="4400" i="1" dirty="0">
                <a:solidFill>
                  <a:schemeClr val="tx2"/>
                </a:solidFill>
                <a:latin typeface="Arial" panose="020B0604020202020204" pitchFamily="34" charset="0"/>
                <a:cs typeface="Arial" panose="020B0604020202020204" pitchFamily="34" charset="0"/>
              </a:rPr>
              <a:t>World Journal of Traditional Chinese Medicine</a:t>
            </a:r>
            <a:r>
              <a:rPr lang="en-US" sz="4400" dirty="0">
                <a:solidFill>
                  <a:schemeClr val="tx2"/>
                </a:solidFill>
                <a:latin typeface="Arial" panose="020B0604020202020204" pitchFamily="34" charset="0"/>
                <a:cs typeface="Arial" panose="020B0604020202020204" pitchFamily="34" charset="0"/>
              </a:rPr>
              <a:t>, pp.10-4103.  Available at: </a:t>
            </a:r>
            <a:r>
              <a:rPr lang="en-US" sz="4400" dirty="0">
                <a:solidFill>
                  <a:schemeClr val="tx2"/>
                </a:solidFill>
                <a:latin typeface="Arial" panose="020B0604020202020204" pitchFamily="34" charset="0"/>
                <a:cs typeface="Arial" panose="020B0604020202020204" pitchFamily="34" charset="0"/>
                <a:hlinkClick r:id="rId10"/>
              </a:rPr>
              <a:t>https://journals.lww.com/wtcm/fulltext/9900/emerging_therapeutic_approaches_and_drugs_for.102.aspx</a:t>
            </a:r>
            <a:r>
              <a:rPr lang="en-US" sz="4400" dirty="0">
                <a:solidFill>
                  <a:schemeClr val="tx2"/>
                </a:solidFill>
                <a:latin typeface="Arial" panose="020B0604020202020204" pitchFamily="34" charset="0"/>
                <a:cs typeface="Arial" panose="020B0604020202020204" pitchFamily="34" charset="0"/>
              </a:rPr>
              <a:t>. (Accessed on: 02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Lai, T.T., Gericke, B., </a:t>
            </a:r>
            <a:r>
              <a:rPr lang="en-US" sz="4400" dirty="0" err="1">
                <a:solidFill>
                  <a:schemeClr val="tx2"/>
                </a:solidFill>
                <a:latin typeface="Arial" panose="020B0604020202020204" pitchFamily="34" charset="0"/>
                <a:cs typeface="Arial" panose="020B0604020202020204" pitchFamily="34" charset="0"/>
              </a:rPr>
              <a:t>Feja</a:t>
            </a:r>
            <a:r>
              <a:rPr lang="en-US" sz="4400" dirty="0">
                <a:solidFill>
                  <a:schemeClr val="tx2"/>
                </a:solidFill>
                <a:latin typeface="Arial" panose="020B0604020202020204" pitchFamily="34" charset="0"/>
                <a:cs typeface="Arial" panose="020B0604020202020204" pitchFamily="34" charset="0"/>
              </a:rPr>
              <a:t>, M., Conoscenti, M., </a:t>
            </a:r>
            <a:r>
              <a:rPr lang="en-US" sz="4400" dirty="0" err="1">
                <a:solidFill>
                  <a:schemeClr val="tx2"/>
                </a:solidFill>
                <a:latin typeface="Arial" panose="020B0604020202020204" pitchFamily="34" charset="0"/>
                <a:cs typeface="Arial" panose="020B0604020202020204" pitchFamily="34" charset="0"/>
              </a:rPr>
              <a:t>Zelikowsky</a:t>
            </a:r>
            <a:r>
              <a:rPr lang="en-US" sz="4400" dirty="0">
                <a:solidFill>
                  <a:schemeClr val="tx2"/>
                </a:solidFill>
                <a:latin typeface="Arial" panose="020B0604020202020204" pitchFamily="34" charset="0"/>
                <a:cs typeface="Arial" panose="020B0604020202020204" pitchFamily="34" charset="0"/>
              </a:rPr>
              <a:t>, M. and Richter, F. (2023). Anxiety in </a:t>
            </a:r>
            <a:r>
              <a:rPr lang="en-US" sz="4400" dirty="0" err="1">
                <a:solidFill>
                  <a:schemeClr val="tx2"/>
                </a:solidFill>
                <a:latin typeface="Arial" panose="020B0604020202020204" pitchFamily="34" charset="0"/>
                <a:cs typeface="Arial" panose="020B0604020202020204" pitchFamily="34" charset="0"/>
              </a:rPr>
              <a:t>synucleinopathies</a:t>
            </a:r>
            <a:r>
              <a:rPr lang="en-US" sz="4400" dirty="0">
                <a:solidFill>
                  <a:schemeClr val="tx2"/>
                </a:solidFill>
                <a:latin typeface="Arial" panose="020B0604020202020204" pitchFamily="34" charset="0"/>
                <a:cs typeface="Arial" panose="020B0604020202020204" pitchFamily="34" charset="0"/>
              </a:rPr>
              <a:t>: neuronal circuitry, underlying </a:t>
            </a:r>
            <a:r>
              <a:rPr lang="en-US" sz="4400" dirty="0" err="1">
                <a:solidFill>
                  <a:schemeClr val="tx2"/>
                </a:solidFill>
                <a:latin typeface="Arial" panose="020B0604020202020204" pitchFamily="34" charset="0"/>
                <a:cs typeface="Arial" panose="020B0604020202020204" pitchFamily="34" charset="0"/>
              </a:rPr>
              <a:t>pathomechanisms</a:t>
            </a:r>
            <a:r>
              <a:rPr lang="en-US" sz="4400" dirty="0">
                <a:solidFill>
                  <a:schemeClr val="tx2"/>
                </a:solidFill>
                <a:latin typeface="Arial" panose="020B0604020202020204" pitchFamily="34" charset="0"/>
                <a:cs typeface="Arial" panose="020B0604020202020204" pitchFamily="34" charset="0"/>
              </a:rPr>
              <a:t> and current therapeutic strategies. </a:t>
            </a:r>
            <a:r>
              <a:rPr lang="en-US" sz="4400" i="1" dirty="0" err="1">
                <a:solidFill>
                  <a:schemeClr val="tx2"/>
                </a:solidFill>
                <a:latin typeface="Arial" panose="020B0604020202020204" pitchFamily="34" charset="0"/>
                <a:cs typeface="Arial" panose="020B0604020202020204" pitchFamily="34" charset="0"/>
              </a:rPr>
              <a:t>npj</a:t>
            </a:r>
            <a:r>
              <a:rPr lang="en-US" sz="4400" i="1" dirty="0">
                <a:solidFill>
                  <a:schemeClr val="tx2"/>
                </a:solidFill>
                <a:latin typeface="Arial" panose="020B0604020202020204" pitchFamily="34" charset="0"/>
                <a:cs typeface="Arial" panose="020B0604020202020204" pitchFamily="34" charset="0"/>
              </a:rPr>
              <a:t> Parkinson's Disease</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9</a:t>
            </a:r>
            <a:r>
              <a:rPr lang="en-US" sz="4400" dirty="0">
                <a:solidFill>
                  <a:schemeClr val="tx2"/>
                </a:solidFill>
                <a:latin typeface="Arial" panose="020B0604020202020204" pitchFamily="34" charset="0"/>
                <a:cs typeface="Arial" panose="020B0604020202020204" pitchFamily="34" charset="0"/>
              </a:rPr>
              <a:t>(1), pp.97.  Available at: </a:t>
            </a:r>
            <a:r>
              <a:rPr lang="en-US" sz="4400" dirty="0">
                <a:solidFill>
                  <a:schemeClr val="tx2"/>
                </a:solidFill>
                <a:latin typeface="Arial" panose="020B0604020202020204" pitchFamily="34" charset="0"/>
                <a:cs typeface="Arial" panose="020B0604020202020204" pitchFamily="34" charset="0"/>
                <a:hlinkClick r:id="rId11"/>
              </a:rPr>
              <a:t>https://www.nature.com/articles/s41531-023-00547-4</a:t>
            </a:r>
            <a:r>
              <a:rPr lang="en-US" sz="4400" dirty="0">
                <a:solidFill>
                  <a:schemeClr val="tx2"/>
                </a:solidFill>
                <a:latin typeface="Arial" panose="020B0604020202020204" pitchFamily="34" charset="0"/>
                <a:cs typeface="Arial" panose="020B0604020202020204" pitchFamily="34" charset="0"/>
              </a:rPr>
              <a:t>. (Accessed on: 03 October  2025).</a:t>
            </a:r>
          </a:p>
          <a:p>
            <a:pPr marL="1714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1714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Kogan, C.S., Stein, D.J., Maj, M., First, M.B., </a:t>
            </a:r>
            <a:r>
              <a:rPr lang="en-US" sz="4400" dirty="0" err="1">
                <a:solidFill>
                  <a:schemeClr val="tx2"/>
                </a:solidFill>
                <a:latin typeface="Arial" panose="020B0604020202020204" pitchFamily="34" charset="0"/>
                <a:cs typeface="Arial" panose="020B0604020202020204" pitchFamily="34" charset="0"/>
              </a:rPr>
              <a:t>Emmelkamp</a:t>
            </a:r>
            <a:r>
              <a:rPr lang="en-US" sz="4400" dirty="0">
                <a:solidFill>
                  <a:schemeClr val="tx2"/>
                </a:solidFill>
                <a:latin typeface="Arial" panose="020B0604020202020204" pitchFamily="34" charset="0"/>
                <a:cs typeface="Arial" panose="020B0604020202020204" pitchFamily="34" charset="0"/>
              </a:rPr>
              <a:t>, P.M. and Reed, G.M. (2024). The classification of anxiety and fear‐related disorders in the ICD‐11. </a:t>
            </a:r>
            <a:r>
              <a:rPr lang="en-US" sz="4400" i="1" dirty="0">
                <a:solidFill>
                  <a:schemeClr val="tx2"/>
                </a:solidFill>
                <a:latin typeface="Arial" panose="020B0604020202020204" pitchFamily="34" charset="0"/>
                <a:cs typeface="Arial" panose="020B0604020202020204" pitchFamily="34" charset="0"/>
              </a:rPr>
              <a:t>Depression and anxiety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33</a:t>
            </a:r>
            <a:r>
              <a:rPr lang="en-US" sz="4400" dirty="0">
                <a:solidFill>
                  <a:schemeClr val="tx2"/>
                </a:solidFill>
                <a:latin typeface="Arial" panose="020B0604020202020204" pitchFamily="34" charset="0"/>
                <a:cs typeface="Arial" panose="020B0604020202020204" pitchFamily="34" charset="0"/>
              </a:rPr>
              <a:t>(12), pp.1141-1154. Available at </a:t>
            </a:r>
            <a:r>
              <a:rPr lang="en-US" sz="4400" dirty="0">
                <a:solidFill>
                  <a:schemeClr val="tx2"/>
                </a:solidFill>
                <a:latin typeface="Arial" panose="020B0604020202020204" pitchFamily="34" charset="0"/>
                <a:cs typeface="Arial" panose="020B0604020202020204" pitchFamily="34" charset="0"/>
                <a:hlinkClick r:id="rId12"/>
              </a:rPr>
              <a:t>https://onlinelibrary.wiley.com/doi/abs/10.1002/da.22530</a:t>
            </a:r>
            <a:r>
              <a:rPr lang="en-US" sz="4400" dirty="0">
                <a:solidFill>
                  <a:schemeClr val="tx2"/>
                </a:solidFill>
                <a:latin typeface="Arial" panose="020B0604020202020204" pitchFamily="34" charset="0"/>
                <a:cs typeface="Arial" panose="020B0604020202020204" pitchFamily="34" charset="0"/>
              </a:rPr>
              <a:t>. (Accessed on: 08 October 2025).</a:t>
            </a:r>
          </a:p>
          <a:p>
            <a:pPr indent="-228600">
              <a:lnSpc>
                <a:spcPct val="90000"/>
              </a:lnSpc>
              <a:spcAft>
                <a:spcPts val="600"/>
              </a:spcAft>
              <a:buFont typeface="Arial" panose="020B0604020202020204" pitchFamily="34" charset="0"/>
              <a:buChar char="•"/>
            </a:pPr>
            <a:endParaRPr lang="en-US" sz="5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621998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D64DD37E-23B1-FB58-C5D8-6641B77DBCEE}"/>
              </a:ext>
            </a:extLst>
          </p:cNvPr>
          <p:cNvSpPr txBox="1"/>
          <p:nvPr/>
        </p:nvSpPr>
        <p:spPr>
          <a:xfrm>
            <a:off x="3218499" y="-276040"/>
            <a:ext cx="5754696" cy="1837349"/>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u="sng" kern="1200" dirty="0">
                <a:solidFill>
                  <a:schemeClr val="tx2"/>
                </a:solidFill>
                <a:latin typeface="Arial" panose="020B0604020202020204" pitchFamily="34" charset="0"/>
                <a:ea typeface="+mj-ea"/>
                <a:cs typeface="Arial" panose="020B0604020202020204" pitchFamily="34" charset="0"/>
              </a:rPr>
              <a:t>References:</a:t>
            </a:r>
          </a:p>
        </p:txBody>
      </p:sp>
      <p:sp>
        <p:nvSpPr>
          <p:cNvPr id="3" name="TextBox 2">
            <a:extLst>
              <a:ext uri="{FF2B5EF4-FFF2-40B4-BE49-F238E27FC236}">
                <a16:creationId xmlns:a16="http://schemas.microsoft.com/office/drawing/2014/main" id="{716E85B0-EC2D-A970-16C8-3E9BBC746BA3}"/>
              </a:ext>
            </a:extLst>
          </p:cNvPr>
          <p:cNvSpPr txBox="1"/>
          <p:nvPr/>
        </p:nvSpPr>
        <p:spPr>
          <a:xfrm>
            <a:off x="42287" y="1368286"/>
            <a:ext cx="12107119" cy="2430864"/>
          </a:xfrm>
          <a:prstGeom prst="rect">
            <a:avLst/>
          </a:prstGeom>
        </p:spPr>
        <p:txBody>
          <a:bodyPr vert="horz" lIns="91440" tIns="45720" rIns="91440" bIns="45720" rtlCol="0" anchor="t">
            <a:normAutofit fontScale="25000" lnSpcReduction="20000"/>
          </a:bodyPr>
          <a:lstStyle/>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McAuliffe, L.R., Koch, C.S., Serpell, J. and Campbell, K.L. (2022). Associations between atopic dermatitis and anxiety, aggression, and fear-based </a:t>
            </a:r>
            <a:r>
              <a:rPr lang="en-US" sz="4400" dirty="0" err="1">
                <a:solidFill>
                  <a:schemeClr val="tx2"/>
                </a:solidFill>
                <a:latin typeface="Arial" panose="020B0604020202020204" pitchFamily="34" charset="0"/>
                <a:cs typeface="Arial" panose="020B0604020202020204" pitchFamily="34" charset="0"/>
              </a:rPr>
              <a:t>behaviours</a:t>
            </a:r>
            <a:r>
              <a:rPr lang="en-US" sz="4400" dirty="0">
                <a:solidFill>
                  <a:schemeClr val="tx2"/>
                </a:solidFill>
                <a:latin typeface="Arial" panose="020B0604020202020204" pitchFamily="34" charset="0"/>
                <a:cs typeface="Arial" panose="020B0604020202020204" pitchFamily="34" charset="0"/>
              </a:rPr>
              <a:t> in dogs. </a:t>
            </a:r>
            <a:r>
              <a:rPr lang="en-US" sz="4400" i="1" dirty="0">
                <a:solidFill>
                  <a:schemeClr val="tx2"/>
                </a:solidFill>
                <a:latin typeface="Arial" panose="020B0604020202020204" pitchFamily="34" charset="0"/>
                <a:cs typeface="Arial" panose="020B0604020202020204" pitchFamily="34" charset="0"/>
              </a:rPr>
              <a:t>Journal of the American Animal Hospital Association</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58</a:t>
            </a:r>
            <a:r>
              <a:rPr lang="en-US" sz="4400" dirty="0">
                <a:solidFill>
                  <a:schemeClr val="tx2"/>
                </a:solidFill>
                <a:latin typeface="Arial" panose="020B0604020202020204" pitchFamily="34" charset="0"/>
                <a:cs typeface="Arial" panose="020B0604020202020204" pitchFamily="34" charset="0"/>
              </a:rPr>
              <a:t>(4), pp.161-167.  Available at: </a:t>
            </a:r>
            <a:r>
              <a:rPr lang="en-US" sz="4400" dirty="0">
                <a:solidFill>
                  <a:schemeClr val="tx2"/>
                </a:solidFill>
                <a:latin typeface="Arial" panose="020B0604020202020204" pitchFamily="34" charset="0"/>
                <a:cs typeface="Arial" panose="020B0604020202020204" pitchFamily="34" charset="0"/>
                <a:hlinkClick r:id="rId2"/>
              </a:rPr>
              <a:t>https://meridian.allenpress.com/jaaha/article-abstract/58/4/161/483618</a:t>
            </a:r>
            <a:r>
              <a:rPr lang="en-US" sz="4400" dirty="0">
                <a:solidFill>
                  <a:schemeClr val="tx2"/>
                </a:solidFill>
                <a:latin typeface="Arial" panose="020B0604020202020204" pitchFamily="34" charset="0"/>
                <a:cs typeface="Arial" panose="020B0604020202020204" pitchFamily="34" charset="0"/>
              </a:rPr>
              <a:t>. (Accessed on: 10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Meyer, J., Engström, S., Löthberg, M., Berggren, S., Ramirez, A., Girdler, S., </a:t>
            </a:r>
            <a:r>
              <a:rPr lang="en-US" sz="4400" dirty="0" err="1">
                <a:solidFill>
                  <a:schemeClr val="tx2"/>
                </a:solidFill>
                <a:latin typeface="Arial" panose="020B0604020202020204" pitchFamily="34" charset="0"/>
                <a:cs typeface="Arial" panose="020B0604020202020204" pitchFamily="34" charset="0"/>
              </a:rPr>
              <a:t>Hirvikoski</a:t>
            </a:r>
            <a:r>
              <a:rPr lang="en-US" sz="4400" dirty="0">
                <a:solidFill>
                  <a:schemeClr val="tx2"/>
                </a:solidFill>
                <a:latin typeface="Arial" panose="020B0604020202020204" pitchFamily="34" charset="0"/>
                <a:cs typeface="Arial" panose="020B0604020202020204" pitchFamily="34" charset="0"/>
              </a:rPr>
              <a:t>, T., </a:t>
            </a:r>
            <a:r>
              <a:rPr lang="en-US" sz="4400" dirty="0" err="1">
                <a:solidFill>
                  <a:schemeClr val="tx2"/>
                </a:solidFill>
                <a:latin typeface="Arial" panose="020B0604020202020204" pitchFamily="34" charset="0"/>
                <a:cs typeface="Arial" panose="020B0604020202020204" pitchFamily="34" charset="0"/>
              </a:rPr>
              <a:t>Bölte</a:t>
            </a:r>
            <a:r>
              <a:rPr lang="en-US" sz="4400" dirty="0">
                <a:solidFill>
                  <a:schemeClr val="tx2"/>
                </a:solidFill>
                <a:latin typeface="Arial" panose="020B0604020202020204" pitchFamily="34" charset="0"/>
                <a:cs typeface="Arial" panose="020B0604020202020204" pitchFamily="34" charset="0"/>
              </a:rPr>
              <a:t>, S. and Jonsson, U. (2025). Sociodemographic predictors of mental health service </a:t>
            </a:r>
            <a:r>
              <a:rPr lang="en-US" sz="4400" dirty="0" err="1">
                <a:solidFill>
                  <a:schemeClr val="tx2"/>
                </a:solidFill>
                <a:latin typeface="Arial" panose="020B0604020202020204" pitchFamily="34" charset="0"/>
                <a:cs typeface="Arial" panose="020B0604020202020204" pitchFamily="34" charset="0"/>
              </a:rPr>
              <a:t>utilisation</a:t>
            </a:r>
            <a:r>
              <a:rPr lang="en-US" sz="4400" dirty="0">
                <a:solidFill>
                  <a:schemeClr val="tx2"/>
                </a:solidFill>
                <a:latin typeface="Arial" panose="020B0604020202020204" pitchFamily="34" charset="0"/>
                <a:cs typeface="Arial" panose="020B0604020202020204" pitchFamily="34" charset="0"/>
              </a:rPr>
              <a:t> among young adults with support in daily living in Sweden: a register-based study. </a:t>
            </a:r>
            <a:r>
              <a:rPr lang="en-US" sz="4400" i="1" dirty="0">
                <a:solidFill>
                  <a:schemeClr val="tx2"/>
                </a:solidFill>
                <a:latin typeface="Arial" panose="020B0604020202020204" pitchFamily="34" charset="0"/>
                <a:cs typeface="Arial" panose="020B0604020202020204" pitchFamily="34" charset="0"/>
              </a:rPr>
              <a:t>BMC Psychiatry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25</a:t>
            </a:r>
            <a:r>
              <a:rPr lang="en-US" sz="4400" dirty="0">
                <a:solidFill>
                  <a:schemeClr val="tx2"/>
                </a:solidFill>
                <a:latin typeface="Arial" panose="020B0604020202020204" pitchFamily="34" charset="0"/>
                <a:cs typeface="Arial" panose="020B0604020202020204" pitchFamily="34" charset="0"/>
              </a:rPr>
              <a:t>(1), pp.580.  Available at: </a:t>
            </a:r>
            <a:r>
              <a:rPr lang="en-US" sz="4400" dirty="0">
                <a:solidFill>
                  <a:schemeClr val="tx2"/>
                </a:solidFill>
                <a:latin typeface="Arial" panose="020B0604020202020204" pitchFamily="34" charset="0"/>
                <a:cs typeface="Arial" panose="020B0604020202020204" pitchFamily="34" charset="0"/>
                <a:hlinkClick r:id="rId3"/>
              </a:rPr>
              <a:t>https://link.springer.com/article/10.1186/s12888-025-07046-1</a:t>
            </a:r>
            <a:r>
              <a:rPr lang="en-US" sz="4400" dirty="0">
                <a:solidFill>
                  <a:schemeClr val="tx2"/>
                </a:solidFill>
                <a:latin typeface="Arial" panose="020B0604020202020204" pitchFamily="34" charset="0"/>
                <a:cs typeface="Arial" panose="020B0604020202020204" pitchFamily="34" charset="0"/>
              </a:rPr>
              <a:t>. (Accessed on: 10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Michael, T., Zetsche, U. and Margraf, J. (2023). Epidemiology of anxiety disorders. </a:t>
            </a:r>
            <a:r>
              <a:rPr lang="en-US" sz="4400" i="1" dirty="0">
                <a:solidFill>
                  <a:schemeClr val="tx2"/>
                </a:solidFill>
                <a:latin typeface="Arial" panose="020B0604020202020204" pitchFamily="34" charset="0"/>
                <a:cs typeface="Arial" panose="020B0604020202020204" pitchFamily="34" charset="0"/>
              </a:rPr>
              <a:t>Psychiatry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6</a:t>
            </a:r>
            <a:r>
              <a:rPr lang="en-US" sz="4400" dirty="0">
                <a:solidFill>
                  <a:schemeClr val="tx2"/>
                </a:solidFill>
                <a:latin typeface="Arial" panose="020B0604020202020204" pitchFamily="34" charset="0"/>
                <a:cs typeface="Arial" panose="020B0604020202020204" pitchFamily="34" charset="0"/>
              </a:rPr>
              <a:t>(4), pp.136-142. Available at</a:t>
            </a:r>
            <a:r>
              <a:rPr lang="en-US" sz="4400" i="1" dirty="0">
                <a:solidFill>
                  <a:schemeClr val="tx2"/>
                </a:solidFill>
                <a:latin typeface="Arial" panose="020B0604020202020204" pitchFamily="34" charset="0"/>
                <a:cs typeface="Arial" panose="020B0604020202020204" pitchFamily="34" charset="0"/>
              </a:rPr>
              <a:t>: </a:t>
            </a:r>
            <a:r>
              <a:rPr lang="en-US" sz="4400" u="sng" dirty="0">
                <a:solidFill>
                  <a:schemeClr val="tx2"/>
                </a:solidFill>
                <a:latin typeface="Arial" panose="020B0604020202020204" pitchFamily="34" charset="0"/>
                <a:cs typeface="Arial" panose="020B0604020202020204" pitchFamily="34" charset="0"/>
                <a:hlinkClick r:id="rId4"/>
              </a:rPr>
              <a:t>https://www.sciencedirect.com/science/article/abs/pii/S1476179307000237</a:t>
            </a:r>
            <a:r>
              <a:rPr lang="en-US" sz="4400" u="sng" dirty="0">
                <a:solidFill>
                  <a:schemeClr val="tx2"/>
                </a:solidFill>
                <a:latin typeface="Arial" panose="020B0604020202020204" pitchFamily="34" charset="0"/>
                <a:cs typeface="Arial" panose="020B0604020202020204" pitchFamily="34" charset="0"/>
              </a:rPr>
              <a:t>. (Accessed on: 11 October 2025).</a:t>
            </a: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Nocerino, R., Mercuri, C., Bosco, V., Giordano, V., Simeone, S., </a:t>
            </a:r>
            <a:r>
              <a:rPr lang="en-US" sz="4400" dirty="0" err="1">
                <a:solidFill>
                  <a:schemeClr val="tx2"/>
                </a:solidFill>
                <a:latin typeface="Arial" panose="020B0604020202020204" pitchFamily="34" charset="0"/>
                <a:cs typeface="Arial" panose="020B0604020202020204" pitchFamily="34" charset="0"/>
              </a:rPr>
              <a:t>Guillari</a:t>
            </a:r>
            <a:r>
              <a:rPr lang="en-US" sz="4400" dirty="0">
                <a:solidFill>
                  <a:schemeClr val="tx2"/>
                </a:solidFill>
                <a:latin typeface="Arial" panose="020B0604020202020204" pitchFamily="34" charset="0"/>
                <a:cs typeface="Arial" panose="020B0604020202020204" pitchFamily="34" charset="0"/>
              </a:rPr>
              <a:t>, A. and Rea, T. (2024). Development and Management of Avoidant/Restrictive Food Intake Disorder and Food Neophobia in Pediatric Patients with Food Allergy: A Comprehensive Review. </a:t>
            </a:r>
            <a:r>
              <a:rPr lang="en-US" sz="4400" i="1" dirty="0">
                <a:solidFill>
                  <a:schemeClr val="tx2"/>
                </a:solidFill>
                <a:latin typeface="Arial" panose="020B0604020202020204" pitchFamily="34" charset="0"/>
                <a:cs typeface="Arial" panose="020B0604020202020204" pitchFamily="34" charset="0"/>
              </a:rPr>
              <a:t>Nutrients</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16</a:t>
            </a:r>
            <a:r>
              <a:rPr lang="en-US" sz="4400" dirty="0">
                <a:solidFill>
                  <a:schemeClr val="tx2"/>
                </a:solidFill>
                <a:latin typeface="Arial" panose="020B0604020202020204" pitchFamily="34" charset="0"/>
                <a:cs typeface="Arial" panose="020B0604020202020204" pitchFamily="34" charset="0"/>
              </a:rPr>
              <a:t>(17), pp.30-34.  Available at: </a:t>
            </a:r>
            <a:r>
              <a:rPr lang="en-US" sz="4400" dirty="0">
                <a:solidFill>
                  <a:schemeClr val="tx2"/>
                </a:solidFill>
                <a:latin typeface="Arial" panose="020B0604020202020204" pitchFamily="34" charset="0"/>
                <a:cs typeface="Arial" panose="020B0604020202020204" pitchFamily="34" charset="0"/>
                <a:hlinkClick r:id="rId5"/>
              </a:rPr>
              <a:t>https://www.mdpi.com/2072-6643/16/17/3034</a:t>
            </a:r>
            <a:r>
              <a:rPr lang="en-US" sz="4400" dirty="0">
                <a:solidFill>
                  <a:schemeClr val="tx2"/>
                </a:solidFill>
                <a:latin typeface="Arial" panose="020B0604020202020204" pitchFamily="34" charset="0"/>
                <a:cs typeface="Arial" panose="020B0604020202020204" pitchFamily="34" charset="0"/>
              </a:rPr>
              <a:t>. (Accessed on: 20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Pine, D.S. and Klein, R.G. (2024). Anxiety disorders. </a:t>
            </a:r>
            <a:r>
              <a:rPr lang="en-US" sz="4400" i="1" dirty="0">
                <a:solidFill>
                  <a:schemeClr val="tx2"/>
                </a:solidFill>
                <a:latin typeface="Arial" panose="020B0604020202020204" pitchFamily="34" charset="0"/>
                <a:cs typeface="Arial" panose="020B0604020202020204" pitchFamily="34" charset="0"/>
              </a:rPr>
              <a:t>Rutter's child and adolescent psychiatry</a:t>
            </a:r>
            <a:r>
              <a:rPr lang="en-US" sz="4400" dirty="0">
                <a:solidFill>
                  <a:schemeClr val="tx2"/>
                </a:solidFill>
                <a:latin typeface="Arial" panose="020B0604020202020204" pitchFamily="34" charset="0"/>
                <a:cs typeface="Arial" panose="020B0604020202020204" pitchFamily="34" charset="0"/>
              </a:rPr>
              <a:t>, pp.628-647. Available at: </a:t>
            </a:r>
            <a:r>
              <a:rPr lang="en-US" sz="4400" u="sng" dirty="0">
                <a:solidFill>
                  <a:schemeClr val="tx2"/>
                </a:solidFill>
                <a:latin typeface="Arial" panose="020B0604020202020204" pitchFamily="34" charset="0"/>
                <a:cs typeface="Arial" panose="020B0604020202020204" pitchFamily="34" charset="0"/>
                <a:hlinkClick r:id="rId6"/>
              </a:rPr>
              <a:t>https://onlinelibrary.wiley.com/doi/book/10.1002/9781444300895#page=645</a:t>
            </a:r>
            <a:r>
              <a:rPr lang="en-US" sz="4400" u="sng" dirty="0">
                <a:solidFill>
                  <a:schemeClr val="tx2"/>
                </a:solidFill>
                <a:latin typeface="Arial" panose="020B0604020202020204" pitchFamily="34" charset="0"/>
                <a:cs typeface="Arial" panose="020B0604020202020204" pitchFamily="34" charset="0"/>
              </a:rPr>
              <a:t>. (Accessed on: 20 October 2025).</a:t>
            </a: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Saito, A., Otake, S., </a:t>
            </a:r>
            <a:r>
              <a:rPr lang="en-US" sz="4400" dirty="0" err="1">
                <a:solidFill>
                  <a:schemeClr val="tx2"/>
                </a:solidFill>
                <a:latin typeface="Arial" panose="020B0604020202020204" pitchFamily="34" charset="0"/>
                <a:cs typeface="Arial" panose="020B0604020202020204" pitchFamily="34" charset="0"/>
              </a:rPr>
              <a:t>Ohgino</a:t>
            </a:r>
            <a:r>
              <a:rPr lang="en-US" sz="4400" dirty="0">
                <a:solidFill>
                  <a:schemeClr val="tx2"/>
                </a:solidFill>
                <a:latin typeface="Arial" panose="020B0604020202020204" pitchFamily="34" charset="0"/>
                <a:cs typeface="Arial" panose="020B0604020202020204" pitchFamily="34" charset="0"/>
              </a:rPr>
              <a:t>, K., Bun, S., Mimura, Y., Ito, D., Miyazaki, N., Nagashima, K., Terai, H., </a:t>
            </a:r>
            <a:r>
              <a:rPr lang="en-US" sz="4400" dirty="0" err="1">
                <a:solidFill>
                  <a:schemeClr val="tx2"/>
                </a:solidFill>
                <a:latin typeface="Arial" panose="020B0604020202020204" pitchFamily="34" charset="0"/>
                <a:cs typeface="Arial" panose="020B0604020202020204" pitchFamily="34" charset="0"/>
              </a:rPr>
              <a:t>Chubachi</a:t>
            </a:r>
            <a:r>
              <a:rPr lang="en-US" sz="4400" dirty="0">
                <a:solidFill>
                  <a:schemeClr val="tx2"/>
                </a:solidFill>
                <a:latin typeface="Arial" panose="020B0604020202020204" pitchFamily="34" charset="0"/>
                <a:cs typeface="Arial" panose="020B0604020202020204" pitchFamily="34" charset="0"/>
              </a:rPr>
              <a:t>, S. and Masaki, K. (2025). Anxiety, depression, and fear after coronavirus disease 2019 infection and their association with long coronavirus disease symptoms. </a:t>
            </a:r>
            <a:r>
              <a:rPr lang="en-US" sz="4400" i="1" dirty="0">
                <a:solidFill>
                  <a:schemeClr val="tx2"/>
                </a:solidFill>
                <a:latin typeface="Arial" panose="020B0604020202020204" pitchFamily="34" charset="0"/>
                <a:cs typeface="Arial" panose="020B0604020202020204" pitchFamily="34" charset="0"/>
              </a:rPr>
              <a:t>Frontiers in Psychiatry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16</a:t>
            </a:r>
            <a:r>
              <a:rPr lang="en-US" sz="4400" dirty="0">
                <a:solidFill>
                  <a:schemeClr val="tx2"/>
                </a:solidFill>
                <a:latin typeface="Arial" panose="020B0604020202020204" pitchFamily="34" charset="0"/>
                <a:cs typeface="Arial" panose="020B0604020202020204" pitchFamily="34" charset="0"/>
              </a:rPr>
              <a:t>, pp.167-2447.  Available at: </a:t>
            </a:r>
            <a:r>
              <a:rPr lang="en-US" sz="4400" dirty="0">
                <a:solidFill>
                  <a:schemeClr val="tx2"/>
                </a:solidFill>
                <a:latin typeface="Arial" panose="020B0604020202020204" pitchFamily="34" charset="0"/>
                <a:cs typeface="Arial" panose="020B0604020202020204" pitchFamily="34" charset="0"/>
                <a:hlinkClick r:id="rId7"/>
              </a:rPr>
              <a:t>https://www.frontiersin.org/journals/psychiatry/articles/10.3389/fpsyt.2025.1672447/abstract</a:t>
            </a:r>
            <a:r>
              <a:rPr lang="en-US" sz="4400" dirty="0">
                <a:solidFill>
                  <a:schemeClr val="tx2"/>
                </a:solidFill>
                <a:latin typeface="Arial" panose="020B0604020202020204" pitchFamily="34" charset="0"/>
                <a:cs typeface="Arial" panose="020B0604020202020204" pitchFamily="34" charset="0"/>
              </a:rPr>
              <a:t>. (Accessed on: 20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Stein, D.J., Craske, M.G., Rothbaum, B.O., Chamberlain, S.R., Fineberg, N.A., Choi, K.W., de Jonge, P., Baldwin, D.S. and Maj, M. (2021). The clinical </a:t>
            </a:r>
            <a:r>
              <a:rPr lang="en-US" sz="4400" dirty="0" err="1">
                <a:solidFill>
                  <a:schemeClr val="tx2"/>
                </a:solidFill>
                <a:latin typeface="Arial" panose="020B0604020202020204" pitchFamily="34" charset="0"/>
                <a:cs typeface="Arial" panose="020B0604020202020204" pitchFamily="34" charset="0"/>
              </a:rPr>
              <a:t>characterisation</a:t>
            </a:r>
            <a:r>
              <a:rPr lang="en-US" sz="4400" dirty="0">
                <a:solidFill>
                  <a:schemeClr val="tx2"/>
                </a:solidFill>
                <a:latin typeface="Arial" panose="020B0604020202020204" pitchFamily="34" charset="0"/>
                <a:cs typeface="Arial" panose="020B0604020202020204" pitchFamily="34" charset="0"/>
              </a:rPr>
              <a:t> of the adult patient with an anxiety or related disorder aimed at </a:t>
            </a:r>
            <a:r>
              <a:rPr lang="en-US" sz="4400" dirty="0" err="1">
                <a:solidFill>
                  <a:schemeClr val="tx2"/>
                </a:solidFill>
                <a:latin typeface="Arial" panose="020B0604020202020204" pitchFamily="34" charset="0"/>
                <a:cs typeface="Arial" panose="020B0604020202020204" pitchFamily="34" charset="0"/>
              </a:rPr>
              <a:t>personalisation</a:t>
            </a:r>
            <a:r>
              <a:rPr lang="en-US" sz="4400" dirty="0">
                <a:solidFill>
                  <a:schemeClr val="tx2"/>
                </a:solidFill>
                <a:latin typeface="Arial" panose="020B0604020202020204" pitchFamily="34" charset="0"/>
                <a:cs typeface="Arial" panose="020B0604020202020204" pitchFamily="34" charset="0"/>
              </a:rPr>
              <a:t> of management. </a:t>
            </a:r>
            <a:r>
              <a:rPr lang="en-US" sz="4400" i="1" dirty="0">
                <a:solidFill>
                  <a:schemeClr val="tx2"/>
                </a:solidFill>
                <a:latin typeface="Arial" panose="020B0604020202020204" pitchFamily="34" charset="0"/>
                <a:cs typeface="Arial" panose="020B0604020202020204" pitchFamily="34" charset="0"/>
              </a:rPr>
              <a:t>World Psychiatry</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20</a:t>
            </a:r>
            <a:r>
              <a:rPr lang="en-US" sz="4400" dirty="0">
                <a:solidFill>
                  <a:schemeClr val="tx2"/>
                </a:solidFill>
                <a:latin typeface="Arial" panose="020B0604020202020204" pitchFamily="34" charset="0"/>
                <a:cs typeface="Arial" panose="020B0604020202020204" pitchFamily="34" charset="0"/>
              </a:rPr>
              <a:t>(3), pp.336-356.  Available at: </a:t>
            </a:r>
            <a:r>
              <a:rPr lang="en-US" sz="4400" dirty="0">
                <a:solidFill>
                  <a:schemeClr val="tx2"/>
                </a:solidFill>
                <a:latin typeface="Arial" panose="020B0604020202020204" pitchFamily="34" charset="0"/>
                <a:cs typeface="Arial" panose="020B0604020202020204" pitchFamily="34" charset="0"/>
                <a:hlinkClick r:id="rId8"/>
              </a:rPr>
              <a:t>https://onlinelibrary.wiley.com/doi/abs/10.1002/wps.20919</a:t>
            </a:r>
            <a:r>
              <a:rPr lang="en-US" sz="4400" dirty="0">
                <a:solidFill>
                  <a:schemeClr val="tx2"/>
                </a:solidFill>
                <a:latin typeface="Arial" panose="020B0604020202020204" pitchFamily="34" charset="0"/>
                <a:cs typeface="Arial" panose="020B0604020202020204" pitchFamily="34" charset="0"/>
              </a:rPr>
              <a:t>. (Accessed on: 20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DHSC (2024). </a:t>
            </a:r>
            <a:r>
              <a:rPr lang="en-US" sz="4400" i="1" dirty="0">
                <a:solidFill>
                  <a:schemeClr val="tx2"/>
                </a:solidFill>
                <a:latin typeface="Arial" panose="020B0604020202020204" pitchFamily="34" charset="0"/>
                <a:cs typeface="Arial" panose="020B0604020202020204" pitchFamily="34" charset="0"/>
              </a:rPr>
              <a:t>Department of Health and Social Care</a:t>
            </a:r>
            <a:r>
              <a:rPr lang="en-US" sz="4400" dirty="0">
                <a:solidFill>
                  <a:schemeClr val="tx2"/>
                </a:solidFill>
                <a:latin typeface="Arial" panose="020B0604020202020204" pitchFamily="34" charset="0"/>
                <a:cs typeface="Arial" panose="020B0604020202020204" pitchFamily="34" charset="0"/>
              </a:rPr>
              <a:t>. [online] GOV.UK. Available at: </a:t>
            </a:r>
            <a:r>
              <a:rPr lang="en-US" sz="4400" dirty="0">
                <a:solidFill>
                  <a:schemeClr val="tx2"/>
                </a:solidFill>
                <a:latin typeface="Arial" panose="020B0604020202020204" pitchFamily="34" charset="0"/>
                <a:cs typeface="Arial" panose="020B0604020202020204" pitchFamily="34" charset="0"/>
                <a:hlinkClick r:id="rId9"/>
              </a:rPr>
              <a:t>https://www.gov.uk/government/organisations/department-of-health-and-social-care</a:t>
            </a:r>
            <a:r>
              <a:rPr lang="en-US" sz="4400" dirty="0">
                <a:solidFill>
                  <a:schemeClr val="tx2"/>
                </a:solidFill>
                <a:latin typeface="Arial" panose="020B0604020202020204" pitchFamily="34" charset="0"/>
                <a:cs typeface="Arial" panose="020B0604020202020204" pitchFamily="34" charset="0"/>
              </a:rPr>
              <a:t>. (Accessed on: 28 October 2025).</a:t>
            </a:r>
          </a:p>
          <a:p>
            <a:pPr marL="285750" indent="-228600">
              <a:lnSpc>
                <a:spcPct val="9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4400" dirty="0" err="1">
                <a:solidFill>
                  <a:schemeClr val="tx2"/>
                </a:solidFill>
                <a:latin typeface="Arial" panose="020B0604020202020204" pitchFamily="34" charset="0"/>
                <a:cs typeface="Arial" panose="020B0604020202020204" pitchFamily="34" charset="0"/>
              </a:rPr>
              <a:t>Teunisse</a:t>
            </a:r>
            <a:r>
              <a:rPr lang="en-US" sz="4400" dirty="0">
                <a:solidFill>
                  <a:schemeClr val="tx2"/>
                </a:solidFill>
                <a:latin typeface="Arial" panose="020B0604020202020204" pitchFamily="34" charset="0"/>
                <a:cs typeface="Arial" panose="020B0604020202020204" pitchFamily="34" charset="0"/>
              </a:rPr>
              <a:t>, A.K., Pembroke, L., </a:t>
            </a:r>
            <a:r>
              <a:rPr lang="en-US" sz="4400" dirty="0" err="1">
                <a:solidFill>
                  <a:schemeClr val="tx2"/>
                </a:solidFill>
                <a:latin typeface="Arial" panose="020B0604020202020204" pitchFamily="34" charset="0"/>
                <a:cs typeface="Arial" panose="020B0604020202020204" pitchFamily="34" charset="0"/>
              </a:rPr>
              <a:t>O’Gradey</a:t>
            </a:r>
            <a:r>
              <a:rPr lang="en-US" sz="4400" dirty="0">
                <a:solidFill>
                  <a:schemeClr val="tx2"/>
                </a:solidFill>
                <a:latin typeface="Arial" panose="020B0604020202020204" pitchFamily="34" charset="0"/>
                <a:cs typeface="Arial" panose="020B0604020202020204" pitchFamily="34" charset="0"/>
              </a:rPr>
              <a:t>‐Lee, M., Sy, M., </a:t>
            </a:r>
            <a:r>
              <a:rPr lang="en-US" sz="4400" dirty="0" err="1">
                <a:solidFill>
                  <a:schemeClr val="tx2"/>
                </a:solidFill>
                <a:latin typeface="Arial" panose="020B0604020202020204" pitchFamily="34" charset="0"/>
                <a:cs typeface="Arial" panose="020B0604020202020204" pitchFamily="34" charset="0"/>
              </a:rPr>
              <a:t>Rapee</a:t>
            </a:r>
            <a:r>
              <a:rPr lang="en-US" sz="4400" dirty="0">
                <a:solidFill>
                  <a:schemeClr val="tx2"/>
                </a:solidFill>
                <a:latin typeface="Arial" panose="020B0604020202020204" pitchFamily="34" charset="0"/>
                <a:cs typeface="Arial" panose="020B0604020202020204" pitchFamily="34" charset="0"/>
              </a:rPr>
              <a:t>, R.M., Wuthrich, V.M., Creswell, C. and Hudson, J.L. (2022). A scoping review investigating the use of exposure for the treatment and targeted prevention of anxiety and related disorders in young people. </a:t>
            </a:r>
            <a:r>
              <a:rPr lang="en-US" sz="4400" i="1" dirty="0">
                <a:solidFill>
                  <a:schemeClr val="tx2"/>
                </a:solidFill>
                <a:latin typeface="Arial" panose="020B0604020202020204" pitchFamily="34" charset="0"/>
                <a:cs typeface="Arial" panose="020B0604020202020204" pitchFamily="34" charset="0"/>
              </a:rPr>
              <a:t>JCPP advances</a:t>
            </a:r>
            <a:r>
              <a:rPr lang="en-US" sz="4400" dirty="0">
                <a:solidFill>
                  <a:schemeClr val="tx2"/>
                </a:solidFill>
                <a:latin typeface="Arial" panose="020B0604020202020204" pitchFamily="34" charset="0"/>
                <a:cs typeface="Arial" panose="020B0604020202020204" pitchFamily="34" charset="0"/>
              </a:rPr>
              <a:t>, </a:t>
            </a:r>
            <a:r>
              <a:rPr lang="en-US" sz="4400" i="1" dirty="0">
                <a:solidFill>
                  <a:schemeClr val="tx2"/>
                </a:solidFill>
                <a:latin typeface="Arial" panose="020B0604020202020204" pitchFamily="34" charset="0"/>
                <a:cs typeface="Arial" panose="020B0604020202020204" pitchFamily="34" charset="0"/>
              </a:rPr>
              <a:t>2</a:t>
            </a:r>
            <a:r>
              <a:rPr lang="en-US" sz="4400" dirty="0">
                <a:solidFill>
                  <a:schemeClr val="tx2"/>
                </a:solidFill>
                <a:latin typeface="Arial" panose="020B0604020202020204" pitchFamily="34" charset="0"/>
                <a:cs typeface="Arial" panose="020B0604020202020204" pitchFamily="34" charset="0"/>
              </a:rPr>
              <a:t>(2), pp.12-80.  Available at: </a:t>
            </a:r>
            <a:r>
              <a:rPr lang="en-US" sz="4400" dirty="0">
                <a:solidFill>
                  <a:schemeClr val="tx2"/>
                </a:solidFill>
                <a:latin typeface="Arial" panose="020B0604020202020204" pitchFamily="34" charset="0"/>
                <a:cs typeface="Arial" panose="020B0604020202020204" pitchFamily="34" charset="0"/>
                <a:hlinkClick r:id="rId10"/>
              </a:rPr>
              <a:t>https://acamh.onlinelibrary.wiley.com/doi/abs/10.1002/jcv2.12080</a:t>
            </a:r>
            <a:r>
              <a:rPr lang="en-US" sz="4400" dirty="0">
                <a:solidFill>
                  <a:schemeClr val="tx2"/>
                </a:solidFill>
                <a:latin typeface="Arial" panose="020B0604020202020204" pitchFamily="34" charset="0"/>
                <a:cs typeface="Arial" panose="020B0604020202020204" pitchFamily="34" charset="0"/>
              </a:rPr>
              <a:t>. (Accessed on: 28 October 2025).</a:t>
            </a:r>
          </a:p>
          <a:p>
            <a:pPr indent="-228600">
              <a:lnSpc>
                <a:spcPct val="90000"/>
              </a:lnSpc>
              <a:spcAft>
                <a:spcPts val="600"/>
              </a:spcAft>
              <a:buFont typeface="Arial" panose="020B0604020202020204" pitchFamily="34" charset="0"/>
              <a:buChar char="•"/>
            </a:pPr>
            <a:endParaRPr lang="en-US" sz="5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741195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9" ma:contentTypeDescription="Create a new document." ma:contentTypeScope="" ma:versionID="5bc956152665db9dd2299147c16eca26">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492bd90d73061ddc9fe67d743be0b475"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Props1.xml><?xml version="1.0" encoding="utf-8"?>
<ds:datastoreItem xmlns:ds="http://schemas.openxmlformats.org/officeDocument/2006/customXml" ds:itemID="{C2236D47-FE9D-4FFD-9E30-B46E56947D0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5C67458-9A5F-487C-84CC-88D3F064B8AA}">
  <ds:schemaRefs>
    <ds:schemaRef ds:uri="http://schemas.microsoft.com/sharepoint/v3/contenttype/forms"/>
  </ds:schemaRefs>
</ds:datastoreItem>
</file>

<file path=customXml/itemProps3.xml><?xml version="1.0" encoding="utf-8"?>
<ds:datastoreItem xmlns:ds="http://schemas.openxmlformats.org/officeDocument/2006/customXml" ds:itemID="{8213507B-EBD1-4ADD-93A8-5F7F87BD4CBF}">
  <ds:schemaRefs>
    <ds:schemaRef ds:uri="http://purl.org/dc/dcmitype/"/>
    <ds:schemaRef ds:uri="http://purl.org/dc/elements/1.1/"/>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2894b9f9-d233-4e1e-82bf-b6bf6c40fee1"/>
    <ds:schemaRef ds:uri="http://purl.org/dc/terms/"/>
    <ds:schemaRef ds:uri="http://schemas.openxmlformats.org/package/2006/metadata/core-properties"/>
    <ds:schemaRef ds:uri="cf035609-6cff-4773-8cb9-aee94aa6423a"/>
  </ds:schemaRefs>
</ds:datastoreItem>
</file>

<file path=docProps/app.xml><?xml version="1.0" encoding="utf-8"?>
<Properties xmlns="http://schemas.openxmlformats.org/officeDocument/2006/extended-properties" xmlns:vt="http://schemas.openxmlformats.org/officeDocument/2006/docPropsVTypes">
  <TotalTime>151</TotalTime>
  <Words>2900</Words>
  <Application>Microsoft Office PowerPoint</Application>
  <PresentationFormat>Widescreen</PresentationFormat>
  <Paragraphs>128</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Meiryo</vt: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Stacy-Ann Watson (2238279)</dc:creator>
  <cp:lastModifiedBy>Stacy-Ann Watson (2238279)</cp:lastModifiedBy>
  <cp:revision>2</cp:revision>
  <dcterms:created xsi:type="dcterms:W3CDTF">2025-11-01T23:54:38Z</dcterms:created>
  <dcterms:modified xsi:type="dcterms:W3CDTF">2025-11-02T15:31:02Z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