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658368" y="502920"/>
            <a:ext cx="2926080" cy="329184"/>
          </a:xfrm>
          <a:prstGeom prst="roundRect">
            <a:avLst/>
          </a:prstGeom>
          <a:solidFill>
            <a:srgbClr val="091B3F"/>
          </a:solidFill>
          <a:ln>
            <a:solidFill>
              <a:srgbClr val="00DA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MSc Cybersecurity &amp; Digital Forensics | Viva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325880"/>
            <a:ext cx="6766560" cy="129844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3800" b="1">
                <a:solidFill>
                  <a:srgbClr val="F5F8FF"/>
                </a:solidFill>
                <a:latin typeface="Aptos Display"/>
              </a:rPr>
              <a:t>Zero Trust Architecture
for AI Model Serving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2770632"/>
            <a:ext cx="5760720" cy="31089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0">
                <a:solidFill>
                  <a:srgbClr val="AFBED7"/>
                </a:solidFill>
                <a:latin typeface="Aptos Display"/>
              </a:rPr>
              <a:t>Design and Security Evaluation of a Behaviour-Aware AI Gateway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543800" y="1143000"/>
            <a:ext cx="3913632" cy="4069080"/>
          </a:xfrm>
          <a:prstGeom prst="roundRect">
            <a:avLst/>
          </a:prstGeom>
          <a:solidFill>
            <a:srgbClr val="0B1938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Hexagon 6"/>
          <p:cNvSpPr/>
          <p:nvPr/>
        </p:nvSpPr>
        <p:spPr>
          <a:xfrm>
            <a:off x="8549640" y="1828800"/>
            <a:ext cx="1920240" cy="1828800"/>
          </a:xfrm>
          <a:prstGeom prst="hexagon">
            <a:avLst/>
          </a:prstGeom>
          <a:solidFill>
            <a:srgbClr val="0D2B53"/>
          </a:solidFill>
          <a:ln w="2540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8988552" y="2313432"/>
            <a:ext cx="100584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2900" b="1">
                <a:solidFill>
                  <a:srgbClr val="00DAFF"/>
                </a:solidFill>
                <a:latin typeface="Aptos Display"/>
              </a:rPr>
              <a:t>ZT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92440" y="3877056"/>
            <a:ext cx="1234440" cy="292608"/>
          </a:xfrm>
          <a:prstGeom prst="roundRect">
            <a:avLst/>
          </a:prstGeom>
          <a:solidFill>
            <a:srgbClr val="11244C"/>
          </a:solidFill>
          <a:ln>
            <a:solidFill>
              <a:srgbClr val="32559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819" b="1">
                <a:solidFill>
                  <a:srgbClr val="F5F8FF"/>
                </a:solidFill>
                <a:latin typeface="Aptos"/>
              </a:rPr>
              <a:t>Prompt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646919" y="3877056"/>
            <a:ext cx="1234440" cy="292608"/>
          </a:xfrm>
          <a:prstGeom prst="roundRect">
            <a:avLst/>
          </a:prstGeom>
          <a:solidFill>
            <a:srgbClr val="11244C"/>
          </a:solidFill>
          <a:ln>
            <a:solidFill>
              <a:srgbClr val="32559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819" b="1">
                <a:solidFill>
                  <a:srgbClr val="F5F8FF"/>
                </a:solidFill>
                <a:latin typeface="Aptos"/>
              </a:rPr>
              <a:t>Model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92440" y="4352544"/>
            <a:ext cx="1234440" cy="292608"/>
          </a:xfrm>
          <a:prstGeom prst="roundRect">
            <a:avLst/>
          </a:prstGeom>
          <a:solidFill>
            <a:srgbClr val="11244C"/>
          </a:solidFill>
          <a:ln>
            <a:solidFill>
              <a:srgbClr val="32559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819" b="1">
                <a:solidFill>
                  <a:srgbClr val="F5F8FF"/>
                </a:solidFill>
                <a:latin typeface="Aptos"/>
              </a:rPr>
              <a:t>Output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646919" y="4352544"/>
            <a:ext cx="1234440" cy="292608"/>
          </a:xfrm>
          <a:prstGeom prst="roundRect">
            <a:avLst/>
          </a:prstGeom>
          <a:solidFill>
            <a:srgbClr val="11244C"/>
          </a:solidFill>
          <a:ln>
            <a:solidFill>
              <a:srgbClr val="32559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819" b="1">
                <a:solidFill>
                  <a:srgbClr val="F5F8FF"/>
                </a:solidFill>
                <a:latin typeface="Aptos"/>
              </a:rPr>
              <a:t>Behaviour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5230368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400" b="1">
                <a:solidFill>
                  <a:srgbClr val="F5F8FF"/>
                </a:solidFill>
                <a:latin typeface="Aptos Display"/>
              </a:rPr>
              <a:t>Shihab Sahoriar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3232" y="5577840"/>
            <a:ext cx="4297680" cy="237744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980" b="0">
                <a:solidFill>
                  <a:srgbClr val="AFBED7"/>
                </a:solidFill>
                <a:latin typeface="Aptos Display"/>
              </a:rPr>
              <a:t>Supervisor: Alireza Esfahani • June 2026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UWTSD London Campus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The whole project in one sentence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Keep the viva simple: problem → solution → evidence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1627632"/>
            <a:ext cx="10835640" cy="1417320"/>
          </a:xfrm>
          <a:prstGeom prst="roundRect">
            <a:avLst/>
          </a:prstGeom>
          <a:solidFill>
            <a:srgbClr val="0B1C41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920240"/>
            <a:ext cx="10241280" cy="6400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2500" b="1">
                <a:solidFill>
                  <a:srgbClr val="F5F8FF"/>
                </a:solidFill>
                <a:latin typeface="Aptos Display"/>
              </a:rPr>
              <a:t>I built a gateway that does not automatically trust a logged-in user, a registered model, a prompt, or the model output.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3703320"/>
            <a:ext cx="2971800" cy="1417320"/>
          </a:xfrm>
          <a:prstGeom prst="roundRect">
            <a:avLst/>
          </a:prstGeom>
          <a:solidFill>
            <a:srgbClr val="101F44"/>
          </a:solidFill>
          <a:ln>
            <a:solidFill>
              <a:srgbClr val="FF5E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987552" y="3858768"/>
            <a:ext cx="26517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400" b="1">
                <a:solidFill>
                  <a:srgbClr val="FF5E7C"/>
                </a:solidFill>
                <a:latin typeface="Aptos Display"/>
              </a:rPr>
              <a:t>Problem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51560" y="4343400"/>
            <a:ext cx="251460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0">
                <a:solidFill>
                  <a:srgbClr val="F5F8FF"/>
                </a:solidFill>
                <a:latin typeface="Aptos Display"/>
              </a:rPr>
              <a:t>AI apps often trust the request after login.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3794760" y="4407408"/>
            <a:ext cx="457200" cy="0"/>
          </a:xfrm>
          <a:prstGeom prst="line">
            <a:avLst/>
          </a:prstGeom>
          <a:ln w="1905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4251960" y="3703320"/>
            <a:ext cx="2971800" cy="1417320"/>
          </a:xfrm>
          <a:prstGeom prst="roundRect">
            <a:avLst/>
          </a:prstGeom>
          <a:solidFill>
            <a:srgbClr val="101F44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4416552" y="3858768"/>
            <a:ext cx="26517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400" b="1">
                <a:solidFill>
                  <a:srgbClr val="00DAFF"/>
                </a:solidFill>
                <a:latin typeface="Aptos Display"/>
              </a:rPr>
              <a:t>Solution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80560" y="4343400"/>
            <a:ext cx="251460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0">
                <a:solidFill>
                  <a:srgbClr val="F5F8FF"/>
                </a:solidFill>
                <a:latin typeface="Aptos Display"/>
              </a:rPr>
              <a:t>Check every request using Zero Trust controls.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7223760" y="4407408"/>
            <a:ext cx="457200" cy="0"/>
          </a:xfrm>
          <a:prstGeom prst="line">
            <a:avLst/>
          </a:prstGeom>
          <a:ln w="1905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7680960" y="3703320"/>
            <a:ext cx="2971800" cy="1417320"/>
          </a:xfrm>
          <a:prstGeom prst="roundRect">
            <a:avLst/>
          </a:prstGeom>
          <a:solidFill>
            <a:srgbClr val="101F44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7845552" y="3858768"/>
            <a:ext cx="26517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400" b="1">
                <a:solidFill>
                  <a:srgbClr val="42E7A4"/>
                </a:solidFill>
                <a:latin typeface="Aptos Display"/>
              </a:rPr>
              <a:t>Evidence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909560" y="4343400"/>
            <a:ext cx="251460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0">
                <a:solidFill>
                  <a:srgbClr val="F5F8FF"/>
                </a:solidFill>
                <a:latin typeface="Aptos Display"/>
              </a:rPr>
              <a:t>Tested with detection, behaviour and latency experiments.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Research focus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What the viva board should remember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508760"/>
            <a:ext cx="109728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00DAFF"/>
                </a:solidFill>
                <a:latin typeface="Aptos Display"/>
              </a:rPr>
              <a:t>Aim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847088"/>
            <a:ext cx="580644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200" b="1">
                <a:solidFill>
                  <a:srgbClr val="F5F8FF"/>
                </a:solidFill>
                <a:latin typeface="Aptos Display"/>
              </a:rPr>
              <a:t>Design, implement and test a Zero Trust gateway for AI model serving.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2788920"/>
            <a:ext cx="192024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A265FF"/>
                </a:solidFill>
                <a:latin typeface="Aptos Display"/>
              </a:rPr>
              <a:t>Research Questions</a:t>
            </a:r>
          </a:p>
        </p:txBody>
      </p:sp>
      <p:sp>
        <p:nvSpPr>
          <p:cNvPr id="11" name="Oval 10"/>
          <p:cNvSpPr/>
          <p:nvPr/>
        </p:nvSpPr>
        <p:spPr>
          <a:xfrm>
            <a:off x="749808" y="3319272"/>
            <a:ext cx="109728" cy="109728"/>
          </a:xfrm>
          <a:prstGeom prst="ellipse">
            <a:avLst/>
          </a:prstGeom>
          <a:solidFill>
            <a:srgbClr val="A265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978407" y="3246120"/>
            <a:ext cx="60807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400" b="0">
                <a:solidFill>
                  <a:srgbClr val="F5F8FF"/>
                </a:solidFill>
                <a:latin typeface="Aptos"/>
              </a:rPr>
              <a:t>How can Zero Trust be applied to AI inference?</a:t>
            </a:r>
          </a:p>
        </p:txBody>
      </p:sp>
      <p:sp>
        <p:nvSpPr>
          <p:cNvPr id="13" name="Oval 12"/>
          <p:cNvSpPr/>
          <p:nvPr/>
        </p:nvSpPr>
        <p:spPr>
          <a:xfrm>
            <a:off x="749808" y="3758183"/>
            <a:ext cx="109728" cy="109728"/>
          </a:xfrm>
          <a:prstGeom prst="ellipse">
            <a:avLst/>
          </a:prstGeom>
          <a:solidFill>
            <a:srgbClr val="A265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978407" y="3685031"/>
            <a:ext cx="60807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400" b="0">
                <a:solidFill>
                  <a:srgbClr val="F5F8FF"/>
                </a:solidFill>
                <a:latin typeface="Aptos"/>
              </a:rPr>
              <a:t>Does persistent behavioural state reduce attack effectiveness?</a:t>
            </a:r>
          </a:p>
        </p:txBody>
      </p:sp>
      <p:sp>
        <p:nvSpPr>
          <p:cNvPr id="15" name="Oval 14"/>
          <p:cNvSpPr/>
          <p:nvPr/>
        </p:nvSpPr>
        <p:spPr>
          <a:xfrm>
            <a:off x="749808" y="4197096"/>
            <a:ext cx="109728" cy="109728"/>
          </a:xfrm>
          <a:prstGeom prst="ellipse">
            <a:avLst/>
          </a:prstGeom>
          <a:solidFill>
            <a:srgbClr val="A265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978407" y="4123944"/>
            <a:ext cx="60807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400" b="0">
                <a:solidFill>
                  <a:srgbClr val="F5F8FF"/>
                </a:solidFill>
                <a:latin typeface="Aptos"/>
              </a:rPr>
              <a:t>How can model-level control effectiveness be quantified?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360920" y="1417320"/>
            <a:ext cx="3794760" cy="4343400"/>
          </a:xfrm>
          <a:prstGeom prst="roundRect">
            <a:avLst/>
          </a:prstGeom>
          <a:solidFill>
            <a:srgbClr val="0C1B3D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7635240" y="1783080"/>
            <a:ext cx="530352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00DAFF"/>
                </a:solidFill>
                <a:latin typeface="Aptos Display"/>
              </a:rPr>
              <a:t>01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47888" y="1819656"/>
            <a:ext cx="24231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F5F8FF"/>
                </a:solidFill>
                <a:latin typeface="Aptos Display"/>
              </a:rPr>
              <a:t>Continuous verification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635240" y="2569464"/>
            <a:ext cx="530352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00DAFF"/>
                </a:solidFill>
                <a:latin typeface="Aptos Display"/>
              </a:rPr>
              <a:t>02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47888" y="2606040"/>
            <a:ext cx="24231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F5F8FF"/>
                </a:solidFill>
                <a:latin typeface="Aptos Display"/>
              </a:rPr>
              <a:t>Behaviour tracking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635240" y="3355848"/>
            <a:ext cx="530352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00DAFF"/>
                </a:solidFill>
                <a:latin typeface="Aptos Display"/>
              </a:rPr>
              <a:t>03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47888" y="3392424"/>
            <a:ext cx="24231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F5F8FF"/>
                </a:solidFill>
                <a:latin typeface="Aptos Display"/>
              </a:rPr>
              <a:t>Dual-path decision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635240" y="4142232"/>
            <a:ext cx="530352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00DAFF"/>
                </a:solidFill>
                <a:latin typeface="Aptos Display"/>
              </a:rPr>
              <a:t>04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247888" y="4178808"/>
            <a:ext cx="24231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F5F8FF"/>
                </a:solidFill>
                <a:latin typeface="Aptos Display"/>
              </a:rPr>
              <a:t>Quantified controls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Why existing AI security is not enough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A simple gap: most defences are too isolated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04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13232" y="1572768"/>
            <a:ext cx="5257800" cy="4069080"/>
          </a:xfrm>
          <a:prstGeom prst="roundRect">
            <a:avLst/>
          </a:prstGeom>
          <a:solidFill>
            <a:srgbClr val="25162B"/>
          </a:solidFill>
          <a:ln>
            <a:solidFill>
              <a:srgbClr val="FF5E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810512"/>
            <a:ext cx="310896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F5E7C"/>
                </a:solidFill>
                <a:latin typeface="Aptos Display"/>
              </a:rPr>
              <a:t>Common weak pattern</a:t>
            </a:r>
          </a:p>
        </p:txBody>
      </p:sp>
      <p:sp>
        <p:nvSpPr>
          <p:cNvPr id="10" name="Oval 9"/>
          <p:cNvSpPr/>
          <p:nvPr/>
        </p:nvSpPr>
        <p:spPr>
          <a:xfrm>
            <a:off x="987552" y="2450592"/>
            <a:ext cx="109728" cy="109728"/>
          </a:xfrm>
          <a:prstGeom prst="ellipse">
            <a:avLst/>
          </a:prstGeom>
          <a:solidFill>
            <a:srgbClr val="FF5E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1216152" y="2377440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Login once = trusted</a:t>
            </a:r>
          </a:p>
        </p:txBody>
      </p:sp>
      <p:sp>
        <p:nvSpPr>
          <p:cNvPr id="12" name="Oval 11"/>
          <p:cNvSpPr/>
          <p:nvPr/>
        </p:nvSpPr>
        <p:spPr>
          <a:xfrm>
            <a:off x="987552" y="2889504"/>
            <a:ext cx="109728" cy="109728"/>
          </a:xfrm>
          <a:prstGeom prst="ellipse">
            <a:avLst/>
          </a:prstGeom>
          <a:solidFill>
            <a:srgbClr val="FF5E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1216152" y="2816352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Prompt filter only</a:t>
            </a:r>
          </a:p>
        </p:txBody>
      </p:sp>
      <p:sp>
        <p:nvSpPr>
          <p:cNvPr id="14" name="Oval 13"/>
          <p:cNvSpPr/>
          <p:nvPr/>
        </p:nvSpPr>
        <p:spPr>
          <a:xfrm>
            <a:off x="987552" y="3328416"/>
            <a:ext cx="109728" cy="109728"/>
          </a:xfrm>
          <a:prstGeom prst="ellipse">
            <a:avLst/>
          </a:prstGeom>
          <a:solidFill>
            <a:srgbClr val="FF5E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1216152" y="3255264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No memory of repeated attacks</a:t>
            </a:r>
          </a:p>
        </p:txBody>
      </p:sp>
      <p:sp>
        <p:nvSpPr>
          <p:cNvPr id="16" name="Oval 15"/>
          <p:cNvSpPr/>
          <p:nvPr/>
        </p:nvSpPr>
        <p:spPr>
          <a:xfrm>
            <a:off x="987552" y="3767328"/>
            <a:ext cx="109728" cy="109728"/>
          </a:xfrm>
          <a:prstGeom prst="ellipse">
            <a:avLst/>
          </a:prstGeom>
          <a:solidFill>
            <a:srgbClr val="FF5E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1216152" y="3694176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Model readiness assumed</a:t>
            </a:r>
          </a:p>
        </p:txBody>
      </p:sp>
      <p:sp>
        <p:nvSpPr>
          <p:cNvPr id="18" name="Oval 17"/>
          <p:cNvSpPr/>
          <p:nvPr/>
        </p:nvSpPr>
        <p:spPr>
          <a:xfrm>
            <a:off x="987552" y="4206240"/>
            <a:ext cx="109728" cy="109728"/>
          </a:xfrm>
          <a:prstGeom prst="ellipse">
            <a:avLst/>
          </a:prstGeom>
          <a:solidFill>
            <a:srgbClr val="FF5E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1216152" y="4133087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Limited evidence for evaluation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263640" y="1572768"/>
            <a:ext cx="5257800" cy="4069080"/>
          </a:xfrm>
          <a:prstGeom prst="roundRect">
            <a:avLst/>
          </a:prstGeom>
          <a:solidFill>
            <a:srgbClr val="0F263A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6510528" y="1810512"/>
            <a:ext cx="310896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00DAFF"/>
                </a:solidFill>
                <a:latin typeface="Aptos Display"/>
              </a:rPr>
              <a:t>Gateway response</a:t>
            </a:r>
          </a:p>
        </p:txBody>
      </p:sp>
      <p:sp>
        <p:nvSpPr>
          <p:cNvPr id="22" name="Oval 21"/>
          <p:cNvSpPr/>
          <p:nvPr/>
        </p:nvSpPr>
        <p:spPr>
          <a:xfrm>
            <a:off x="6537960" y="2450592"/>
            <a:ext cx="109728" cy="109728"/>
          </a:xfrm>
          <a:prstGeom prst="ellipse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6766560" y="2377440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Verify every request</a:t>
            </a:r>
          </a:p>
        </p:txBody>
      </p:sp>
      <p:sp>
        <p:nvSpPr>
          <p:cNvPr id="24" name="Oval 23"/>
          <p:cNvSpPr/>
          <p:nvPr/>
        </p:nvSpPr>
        <p:spPr>
          <a:xfrm>
            <a:off x="6537960" y="2889504"/>
            <a:ext cx="109728" cy="109728"/>
          </a:xfrm>
          <a:prstGeom prst="ellipse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6766560" y="2816352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Prompt + output guard</a:t>
            </a:r>
          </a:p>
        </p:txBody>
      </p:sp>
      <p:sp>
        <p:nvSpPr>
          <p:cNvPr id="26" name="Oval 25"/>
          <p:cNvSpPr/>
          <p:nvPr/>
        </p:nvSpPr>
        <p:spPr>
          <a:xfrm>
            <a:off x="6537960" y="3328416"/>
            <a:ext cx="109728" cy="109728"/>
          </a:xfrm>
          <a:prstGeom prst="ellipse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6766560" y="3255264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30-minute behavioural window</a:t>
            </a:r>
          </a:p>
        </p:txBody>
      </p:sp>
      <p:sp>
        <p:nvSpPr>
          <p:cNvPr id="28" name="Oval 27"/>
          <p:cNvSpPr/>
          <p:nvPr/>
        </p:nvSpPr>
        <p:spPr>
          <a:xfrm>
            <a:off x="6537960" y="3767328"/>
            <a:ext cx="109728" cy="109728"/>
          </a:xfrm>
          <a:prstGeom prst="ellipse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6766560" y="3694176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Model posture scoring</a:t>
            </a:r>
          </a:p>
        </p:txBody>
      </p:sp>
      <p:sp>
        <p:nvSpPr>
          <p:cNvPr id="30" name="Oval 29"/>
          <p:cNvSpPr/>
          <p:nvPr/>
        </p:nvSpPr>
        <p:spPr>
          <a:xfrm>
            <a:off x="6537960" y="4206240"/>
            <a:ext cx="109728" cy="109728"/>
          </a:xfrm>
          <a:prstGeom prst="ellipse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6766560" y="4133087"/>
            <a:ext cx="43434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F5F8FF"/>
                </a:solidFill>
                <a:latin typeface="Aptos"/>
              </a:rPr>
              <a:t>Decision trace + replay evidence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4251960" y="5806440"/>
            <a:ext cx="3749039" cy="347472"/>
          </a:xfrm>
          <a:prstGeom prst="roundRect">
            <a:avLst/>
          </a:prstGeom>
          <a:solidFill>
            <a:srgbClr val="0A2146"/>
          </a:solidFill>
          <a:ln>
            <a:solidFill>
              <a:srgbClr val="42E7A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This is why Zero Trust fits AI model serving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System design: 11-layer gateway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Keep the architecture visual, not mathematical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05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Auth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399031" y="3163824"/>
            <a:ext cx="228601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1627632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5488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Rate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2386584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2615184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Prompt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3374136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3602736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5488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Data</a:t>
            </a:r>
          </a:p>
        </p:txBody>
      </p:sp>
      <p:cxnSp>
        <p:nvCxnSpPr>
          <p:cNvPr id="15" name="Connector 14"/>
          <p:cNvCxnSpPr/>
          <p:nvPr/>
        </p:nvCxnSpPr>
        <p:spPr>
          <a:xfrm>
            <a:off x="4361688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4590288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5488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Behaviour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5349240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5577840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Policy</a:t>
            </a:r>
          </a:p>
        </p:txBody>
      </p:sp>
      <p:cxnSp>
        <p:nvCxnSpPr>
          <p:cNvPr id="19" name="Connector 18"/>
          <p:cNvCxnSpPr/>
          <p:nvPr/>
        </p:nvCxnSpPr>
        <p:spPr>
          <a:xfrm>
            <a:off x="6336792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ounded Rectangle 19"/>
          <p:cNvSpPr/>
          <p:nvPr/>
        </p:nvSpPr>
        <p:spPr>
          <a:xfrm>
            <a:off x="6565392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5488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Risk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7324344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7552944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Decision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8311896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8540496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5488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Model</a:t>
            </a:r>
          </a:p>
        </p:txBody>
      </p:sp>
      <p:cxnSp>
        <p:nvCxnSpPr>
          <p:cNvPr id="25" name="Connector 24"/>
          <p:cNvCxnSpPr/>
          <p:nvPr/>
        </p:nvCxnSpPr>
        <p:spPr>
          <a:xfrm>
            <a:off x="9299448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9528048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Output</a:t>
            </a:r>
          </a:p>
        </p:txBody>
      </p:sp>
      <p:cxnSp>
        <p:nvCxnSpPr>
          <p:cNvPr id="27" name="Connector 26"/>
          <p:cNvCxnSpPr/>
          <p:nvPr/>
        </p:nvCxnSpPr>
        <p:spPr>
          <a:xfrm>
            <a:off x="10287000" y="3163824"/>
            <a:ext cx="228600" cy="0"/>
          </a:xfrm>
          <a:prstGeom prst="line">
            <a:avLst/>
          </a:prstGeom>
          <a:ln w="15240">
            <a:solidFill>
              <a:srgbClr val="5774B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10515600" y="2834640"/>
            <a:ext cx="758952" cy="658368"/>
          </a:xfrm>
          <a:prstGeom prst="roundRect">
            <a:avLst/>
          </a:prstGeom>
          <a:solidFill>
            <a:srgbClr val="0F234E"/>
          </a:solidFill>
          <a:ln w="15240"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5400" rIns="25400"/>
          <a:lstStyle/>
          <a:p>
            <a:pPr algn="ctr"/>
            <a:r>
              <a:rPr sz="960" b="1">
                <a:solidFill>
                  <a:srgbClr val="F5F8FF"/>
                </a:solidFill>
                <a:latin typeface="Aptos"/>
              </a:rPr>
              <a:t>Log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2960" y="1481328"/>
            <a:ext cx="658368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600" b="1">
                <a:solidFill>
                  <a:srgbClr val="F5F8FF"/>
                </a:solidFill>
                <a:latin typeface="Aptos Display"/>
              </a:rPr>
              <a:t>Every request passes through the same control path.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1248" y="1938528"/>
            <a:ext cx="7772400" cy="4572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240" b="0">
                <a:solidFill>
                  <a:srgbClr val="AFBED7"/>
                </a:solidFill>
                <a:latin typeface="Aptos Display"/>
              </a:rPr>
              <a:t>The gateway checks identity, prompt risk, model posture, user behaviour, output safety and research logging before the interaction is treated as safe.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960120" y="4370832"/>
            <a:ext cx="2926080" cy="850392"/>
          </a:xfrm>
          <a:prstGeom prst="roundRect">
            <a:avLst/>
          </a:prstGeom>
          <a:solidFill>
            <a:srgbClr val="0D1D40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2" name="TextBox 31"/>
          <p:cNvSpPr txBox="1"/>
          <p:nvPr/>
        </p:nvSpPr>
        <p:spPr>
          <a:xfrm>
            <a:off x="1124712" y="4498848"/>
            <a:ext cx="2560320" cy="21945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00DAFF"/>
                </a:solidFill>
                <a:latin typeface="Aptos Display"/>
              </a:rPr>
              <a:t>Pre-inference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188720" y="4800600"/>
            <a:ext cx="246888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9" b="0">
                <a:solidFill>
                  <a:srgbClr val="AFBED7"/>
                </a:solidFill>
                <a:latin typeface="Aptos Display"/>
              </a:rPr>
              <a:t>Stop unsafe prompts before model call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4343400" y="4370832"/>
            <a:ext cx="2926080" cy="850392"/>
          </a:xfrm>
          <a:prstGeom prst="roundRect">
            <a:avLst/>
          </a:prstGeom>
          <a:solidFill>
            <a:srgbClr val="0D1D40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5" name="TextBox 34"/>
          <p:cNvSpPr txBox="1"/>
          <p:nvPr/>
        </p:nvSpPr>
        <p:spPr>
          <a:xfrm>
            <a:off x="4507992" y="4498848"/>
            <a:ext cx="2560320" cy="21945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A265FF"/>
                </a:solidFill>
                <a:latin typeface="Aptos Display"/>
              </a:rPr>
              <a:t>Decision layer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572000" y="4800600"/>
            <a:ext cx="246888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9" b="0">
                <a:solidFill>
                  <a:srgbClr val="AFBED7"/>
                </a:solidFill>
                <a:latin typeface="Aptos Display"/>
              </a:rPr>
              <a:t>Allow / Challenge / Block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7726679" y="4370832"/>
            <a:ext cx="2926080" cy="850392"/>
          </a:xfrm>
          <a:prstGeom prst="roundRect">
            <a:avLst/>
          </a:prstGeom>
          <a:solidFill>
            <a:srgbClr val="0D1D40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8" name="TextBox 37"/>
          <p:cNvSpPr txBox="1"/>
          <p:nvPr/>
        </p:nvSpPr>
        <p:spPr>
          <a:xfrm>
            <a:off x="7891271" y="4498848"/>
            <a:ext cx="2560320" cy="21945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42E7A4"/>
                </a:solidFill>
                <a:latin typeface="Aptos Display"/>
              </a:rPr>
              <a:t>Post-inference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955279" y="4800600"/>
            <a:ext cx="246888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9" b="0">
                <a:solidFill>
                  <a:srgbClr val="AFBED7"/>
                </a:solidFill>
                <a:latin typeface="Aptos Display"/>
              </a:rPr>
              <a:t>Inspect output and update trust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Core idea: dual-path enforcement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Two independent checks reduce single-point failure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1444752"/>
            <a:ext cx="7040880" cy="49377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900" b="1">
                <a:solidFill>
                  <a:srgbClr val="F5F8FF"/>
                </a:solidFill>
                <a:latin typeface="Aptos Display"/>
              </a:rPr>
              <a:t>Instead of trusting one classifier or one threshold, the gateway calculates two decision paths and uses the stricter result.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14400" y="2423160"/>
            <a:ext cx="3017520" cy="1353312"/>
          </a:xfrm>
          <a:prstGeom prst="roundRect">
            <a:avLst/>
          </a:prstGeom>
          <a:solidFill>
            <a:srgbClr val="0E1F48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1097280" y="2624328"/>
            <a:ext cx="256032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00DAFF"/>
                </a:solidFill>
                <a:latin typeface="Aptos Display"/>
              </a:rPr>
              <a:t>Path 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1560" y="2971800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700" b="1">
                <a:solidFill>
                  <a:srgbClr val="F5F8FF"/>
                </a:solidFill>
                <a:latin typeface="Aptos Display"/>
              </a:rPr>
              <a:t>5-factor policy score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15568" y="3355848"/>
            <a:ext cx="256032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80" b="0">
                <a:solidFill>
                  <a:srgbClr val="AFBED7"/>
                </a:solidFill>
                <a:latin typeface="Aptos Display"/>
              </a:rPr>
              <a:t>prompt • model • data • trust • rate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617720" y="2423160"/>
            <a:ext cx="3017520" cy="1353312"/>
          </a:xfrm>
          <a:prstGeom prst="roundRect">
            <a:avLst/>
          </a:prstGeom>
          <a:solidFill>
            <a:srgbClr val="1C1848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4800600" y="2624328"/>
            <a:ext cx="256032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A265FF"/>
                </a:solidFill>
                <a:latin typeface="Aptos Display"/>
              </a:rPr>
              <a:t>Path 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54880" y="2971800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700" b="1">
                <a:solidFill>
                  <a:srgbClr val="F5F8FF"/>
                </a:solidFill>
                <a:latin typeface="Aptos Display"/>
              </a:rPr>
              <a:t>Formal effective risk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18888" y="3355848"/>
            <a:ext cx="256032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80" b="0">
                <a:solidFill>
                  <a:srgbClr val="AFBED7"/>
                </a:solidFill>
                <a:latin typeface="Aptos Display"/>
              </a:rPr>
              <a:t>model base risk • trust • attack stage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2423160" y="3785615"/>
            <a:ext cx="3566160" cy="585217"/>
          </a:xfrm>
          <a:prstGeom prst="line">
            <a:avLst/>
          </a:prstGeom>
          <a:ln w="1524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 flipH="1">
            <a:off x="5989320" y="3785615"/>
            <a:ext cx="137160" cy="585217"/>
          </a:xfrm>
          <a:prstGeom prst="line">
            <a:avLst/>
          </a:prstGeom>
          <a:ln w="1524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3977639" y="4407408"/>
            <a:ext cx="4069080" cy="868680"/>
          </a:xfrm>
          <a:prstGeom prst="roundRect">
            <a:avLst/>
          </a:prstGeom>
          <a:solidFill>
            <a:srgbClr val="0C2A3E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4343400" y="4617720"/>
            <a:ext cx="3337560" cy="237744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700" b="1">
                <a:solidFill>
                  <a:srgbClr val="42E7A4"/>
                </a:solidFill>
                <a:latin typeface="Aptos Display"/>
              </a:rPr>
              <a:t>Final decision = strictest result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823960" y="2148840"/>
            <a:ext cx="1920240" cy="347472"/>
          </a:xfrm>
          <a:prstGeom prst="roundRect">
            <a:avLst/>
          </a:prstGeom>
          <a:solidFill>
            <a:srgbClr val="11234B"/>
          </a:solidFill>
          <a:ln>
            <a:solidFill>
              <a:srgbClr val="42E7A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1000" b="1">
                <a:solidFill>
                  <a:srgbClr val="F5F8FF"/>
                </a:solidFill>
                <a:latin typeface="Aptos"/>
              </a:rPr>
              <a:t>ALLOW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823960" y="2807208"/>
            <a:ext cx="1920240" cy="347472"/>
          </a:xfrm>
          <a:prstGeom prst="roundRect">
            <a:avLst/>
          </a:prstGeom>
          <a:solidFill>
            <a:srgbClr val="11234B"/>
          </a:solidFill>
          <a:ln>
            <a:solidFill>
              <a:srgbClr val="FFB84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1000" b="1">
                <a:solidFill>
                  <a:srgbClr val="F5F8FF"/>
                </a:solidFill>
                <a:latin typeface="Aptos"/>
              </a:rPr>
              <a:t>CHALLENGE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823960" y="3465576"/>
            <a:ext cx="1920240" cy="347472"/>
          </a:xfrm>
          <a:prstGeom prst="roundRect">
            <a:avLst/>
          </a:prstGeom>
          <a:solidFill>
            <a:srgbClr val="11234B"/>
          </a:solidFill>
          <a:ln>
            <a:solidFill>
              <a:srgbClr val="FF5E7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1000" b="1">
                <a:solidFill>
                  <a:srgbClr val="F5F8FF"/>
                </a:solidFill>
                <a:latin typeface="Aptos"/>
              </a:rPr>
              <a:t>BLOCK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549640" y="4617720"/>
            <a:ext cx="23774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100" b="1">
                <a:solidFill>
                  <a:srgbClr val="00DAFF"/>
                </a:solidFill>
                <a:latin typeface="Aptos Display"/>
              </a:rPr>
              <a:t>Viva wording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275320" y="4965192"/>
            <a:ext cx="2880360" cy="5029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19" b="0">
                <a:solidFill>
                  <a:srgbClr val="AFBED7"/>
                </a:solidFill>
                <a:latin typeface="Aptos Display"/>
              </a:rPr>
              <a:t>“I used two independent risk signals so one weak control does not decide the whole security outcome.”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Behaviour-aware security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The system remembers attack patterns over time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1417320"/>
            <a:ext cx="40233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00DAFF"/>
                </a:solidFill>
                <a:latin typeface="Aptos Display"/>
              </a:rPr>
              <a:t>Main improvement over stateless filtering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1783080"/>
            <a:ext cx="6537960" cy="43891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200" b="1">
                <a:solidFill>
                  <a:srgbClr val="F5F8FF"/>
                </a:solidFill>
                <a:latin typeface="Aptos Display"/>
              </a:rPr>
              <a:t>A single prompt may look harmless, but repeated probing can become a clear attack sequence.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49808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1247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42E7A4"/>
                </a:solidFill>
                <a:latin typeface="Aptos Display"/>
              </a:rPr>
              <a:t>safe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0.05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2103120" y="3218688"/>
            <a:ext cx="146304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267712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2359152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FFB84D"/>
                </a:solidFill>
                <a:latin typeface="Aptos Display"/>
              </a:rPr>
              <a:t>probe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359152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0.30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3621024" y="3218688"/>
            <a:ext cx="146304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3785615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3877055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FFB84D"/>
                </a:solidFill>
                <a:latin typeface="Aptos Display"/>
              </a:rPr>
              <a:t>inject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877055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0.55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5138927" y="3218688"/>
            <a:ext cx="146304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5303520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FF5E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5394959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FF5E7C"/>
                </a:solidFill>
                <a:latin typeface="Aptos Display"/>
              </a:rPr>
              <a:t>secret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394959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0.70</a:t>
            </a:r>
          </a:p>
        </p:txBody>
      </p:sp>
      <p:cxnSp>
        <p:nvCxnSpPr>
          <p:cNvPr id="25" name="Connector 24"/>
          <p:cNvCxnSpPr/>
          <p:nvPr/>
        </p:nvCxnSpPr>
        <p:spPr>
          <a:xfrm>
            <a:off x="6656831" y="3218688"/>
            <a:ext cx="146305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6821424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FF5E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6912864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FF5E7C"/>
                </a:solidFill>
                <a:latin typeface="Aptos Display"/>
              </a:rPr>
              <a:t>jailbreak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12864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0.76</a:t>
            </a:r>
          </a:p>
        </p:txBody>
      </p:sp>
      <p:cxnSp>
        <p:nvCxnSpPr>
          <p:cNvPr id="29" name="Connector 28"/>
          <p:cNvCxnSpPr/>
          <p:nvPr/>
        </p:nvCxnSpPr>
        <p:spPr>
          <a:xfrm>
            <a:off x="8174736" y="3218688"/>
            <a:ext cx="146304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8339327" y="2816352"/>
            <a:ext cx="1353312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FF5E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8430767" y="2944368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FF5E7C"/>
                </a:solidFill>
                <a:latin typeface="Aptos Display"/>
              </a:rPr>
              <a:t>repeat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430767" y="3236976"/>
            <a:ext cx="1170432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0.84</a:t>
            </a:r>
          </a:p>
        </p:txBody>
      </p:sp>
      <p:cxnSp>
        <p:nvCxnSpPr>
          <p:cNvPr id="33" name="Connector 32"/>
          <p:cNvCxnSpPr/>
          <p:nvPr/>
        </p:nvCxnSpPr>
        <p:spPr>
          <a:xfrm>
            <a:off x="9692640" y="3218688"/>
            <a:ext cx="146304" cy="0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9857232" y="2816352"/>
            <a:ext cx="1600200" cy="786384"/>
          </a:xfrm>
          <a:prstGeom prst="roundRect">
            <a:avLst/>
          </a:prstGeom>
          <a:solidFill>
            <a:srgbClr val="0E1D42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5" name="TextBox 34"/>
          <p:cNvSpPr txBox="1"/>
          <p:nvPr/>
        </p:nvSpPr>
        <p:spPr>
          <a:xfrm>
            <a:off x="9948672" y="2944368"/>
            <a:ext cx="141732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1">
                <a:solidFill>
                  <a:srgbClr val="A265FF"/>
                </a:solidFill>
                <a:latin typeface="Aptos Display"/>
              </a:rPr>
              <a:t>cooldown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948672" y="3236976"/>
            <a:ext cx="141732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00" b="0">
                <a:solidFill>
                  <a:srgbClr val="F5F8FF"/>
                </a:solidFill>
                <a:latin typeface="Aptos Display"/>
              </a:rPr>
              <a:t>0.95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1005840" y="4389120"/>
            <a:ext cx="10012680" cy="1005840"/>
          </a:xfrm>
          <a:prstGeom prst="roundRect">
            <a:avLst/>
          </a:prstGeom>
          <a:solidFill>
            <a:srgbClr val="0A1D3F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8" name="TextBox 37"/>
          <p:cNvSpPr txBox="1"/>
          <p:nvPr/>
        </p:nvSpPr>
        <p:spPr>
          <a:xfrm>
            <a:off x="1234440" y="4599432"/>
            <a:ext cx="155448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00DAFF"/>
                </a:solidFill>
                <a:latin typeface="Aptos Display"/>
              </a:rPr>
              <a:t>Trust lifecycle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743200" y="455371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0" b="0">
                <a:solidFill>
                  <a:srgbClr val="AFBED7"/>
                </a:solidFill>
                <a:latin typeface="Aptos Display"/>
              </a:rPr>
              <a:t>start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2743200" y="482803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00" b="1">
                <a:solidFill>
                  <a:srgbClr val="00DAFF"/>
                </a:solidFill>
                <a:latin typeface="Aptos Display"/>
              </a:rPr>
              <a:t>0.80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297680" y="455371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0" b="0">
                <a:solidFill>
                  <a:srgbClr val="AFBED7"/>
                </a:solidFill>
                <a:latin typeface="Aptos Display"/>
              </a:rPr>
              <a:t>challenge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4297680" y="482803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00" b="1">
                <a:solidFill>
                  <a:srgbClr val="FFB84D"/>
                </a:solidFill>
                <a:latin typeface="Aptos Display"/>
              </a:rPr>
              <a:t>−0.05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852160" y="455371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0" b="0">
                <a:solidFill>
                  <a:srgbClr val="AFBED7"/>
                </a:solidFill>
                <a:latin typeface="Aptos Display"/>
              </a:rPr>
              <a:t>block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5852160" y="482803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00" b="1">
                <a:solidFill>
                  <a:srgbClr val="FF5E7C"/>
                </a:solidFill>
                <a:latin typeface="Aptos Display"/>
              </a:rPr>
              <a:t>−0.12/−0.15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406640" y="455371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0" b="0">
                <a:solidFill>
                  <a:srgbClr val="AFBED7"/>
                </a:solidFill>
                <a:latin typeface="Aptos Display"/>
              </a:rPr>
              <a:t>cooldown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7406640" y="482803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00" b="1">
                <a:solidFill>
                  <a:srgbClr val="A265FF"/>
                </a:solidFill>
                <a:latin typeface="Aptos Display"/>
              </a:rPr>
              <a:t>−0.30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8961120" y="455371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60" b="0">
                <a:solidFill>
                  <a:srgbClr val="AFBED7"/>
                </a:solidFill>
                <a:latin typeface="Aptos Display"/>
              </a:rPr>
              <a:t>safe recovery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961120" y="4828032"/>
            <a:ext cx="128016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00" b="1">
                <a:solidFill>
                  <a:srgbClr val="42E7A4"/>
                </a:solidFill>
                <a:latin typeface="Aptos Display"/>
              </a:rPr>
              <a:t>+0.01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Built as a working gateway, not only a diagram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1508760"/>
            <a:ext cx="192024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00DAFF"/>
                </a:solidFill>
                <a:latin typeface="Aptos Display"/>
              </a:rPr>
              <a:t>Technology stack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" y="205740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914400" y="218541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FastAPI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247802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API gateway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926080" y="205740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3063240" y="218541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PostgreSQL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063240" y="247802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persistent logs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074920" y="205740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5212080" y="218541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SQLAlchemy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12080" y="247802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data layer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77240" y="306324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914400" y="319125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JWT + RBAC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" y="348386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access control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2926080" y="306324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3063240" y="319125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Docker Compose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063240" y="348386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environment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5074920" y="3063240"/>
            <a:ext cx="1874519" cy="713232"/>
          </a:xfrm>
          <a:prstGeom prst="roundRect">
            <a:avLst/>
          </a:prstGeom>
          <a:solidFill>
            <a:srgbClr val="0F2048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5212080" y="3191256"/>
            <a:ext cx="160020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200" b="1">
                <a:solidFill>
                  <a:srgbClr val="F5F8FF"/>
                </a:solidFill>
                <a:latin typeface="Aptos Display"/>
              </a:rPr>
              <a:t>Admin UI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212080" y="3483864"/>
            <a:ext cx="1600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monitoring + research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7406640" y="1600200"/>
            <a:ext cx="3886200" cy="4114800"/>
          </a:xfrm>
          <a:prstGeom prst="roundRect">
            <a:avLst/>
          </a:prstGeom>
          <a:solidFill>
            <a:srgbClr val="0A1B3C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ounded Rectangle 27"/>
          <p:cNvSpPr/>
          <p:nvPr/>
        </p:nvSpPr>
        <p:spPr>
          <a:xfrm>
            <a:off x="8092440" y="1965960"/>
            <a:ext cx="2468880" cy="329184"/>
          </a:xfrm>
          <a:prstGeom prst="roundRect">
            <a:avLst/>
          </a:prstGeom>
          <a:solidFill>
            <a:srgbClr val="10234E"/>
          </a:solidFill>
          <a:ln>
            <a:solidFill>
              <a:srgbClr val="00DA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User</a:t>
            </a:r>
          </a:p>
        </p:txBody>
      </p:sp>
      <p:cxnSp>
        <p:nvCxnSpPr>
          <p:cNvPr id="29" name="Connector 28"/>
          <p:cNvCxnSpPr/>
          <p:nvPr/>
        </p:nvCxnSpPr>
        <p:spPr>
          <a:xfrm>
            <a:off x="9326880" y="2295144"/>
            <a:ext cx="0" cy="256032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8092440" y="2587752"/>
            <a:ext cx="2468880" cy="329184"/>
          </a:xfrm>
          <a:prstGeom prst="roundRect">
            <a:avLst/>
          </a:prstGeom>
          <a:solidFill>
            <a:srgbClr val="10234E"/>
          </a:solidFill>
          <a:ln>
            <a:solidFill>
              <a:srgbClr val="A265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Gateway API</a:t>
            </a:r>
          </a:p>
        </p:txBody>
      </p:sp>
      <p:cxnSp>
        <p:nvCxnSpPr>
          <p:cNvPr id="31" name="Connector 30"/>
          <p:cNvCxnSpPr/>
          <p:nvPr/>
        </p:nvCxnSpPr>
        <p:spPr>
          <a:xfrm>
            <a:off x="9326880" y="2916936"/>
            <a:ext cx="0" cy="256032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ounded Rectangle 31"/>
          <p:cNvSpPr/>
          <p:nvPr/>
        </p:nvSpPr>
        <p:spPr>
          <a:xfrm>
            <a:off x="8092440" y="3209544"/>
            <a:ext cx="2468880" cy="329184"/>
          </a:xfrm>
          <a:prstGeom prst="roundRect">
            <a:avLst/>
          </a:prstGeom>
          <a:solidFill>
            <a:srgbClr val="10234E"/>
          </a:solidFill>
          <a:ln>
            <a:solidFill>
              <a:srgbClr val="FFB84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Policy Engine</a:t>
            </a:r>
          </a:p>
        </p:txBody>
      </p:sp>
      <p:cxnSp>
        <p:nvCxnSpPr>
          <p:cNvPr id="33" name="Connector 32"/>
          <p:cNvCxnSpPr/>
          <p:nvPr/>
        </p:nvCxnSpPr>
        <p:spPr>
          <a:xfrm>
            <a:off x="9326880" y="3538728"/>
            <a:ext cx="0" cy="256032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8092440" y="3831335"/>
            <a:ext cx="2468880" cy="329184"/>
          </a:xfrm>
          <a:prstGeom prst="roundRect">
            <a:avLst/>
          </a:prstGeom>
          <a:solidFill>
            <a:srgbClr val="10234E"/>
          </a:solidFill>
          <a:ln>
            <a:solidFill>
              <a:srgbClr val="42E7A4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Model Provider</a:t>
            </a:r>
          </a:p>
        </p:txBody>
      </p:sp>
      <p:cxnSp>
        <p:nvCxnSpPr>
          <p:cNvPr id="35" name="Connector 34"/>
          <p:cNvCxnSpPr/>
          <p:nvPr/>
        </p:nvCxnSpPr>
        <p:spPr>
          <a:xfrm>
            <a:off x="9326880" y="4160520"/>
            <a:ext cx="0" cy="256032"/>
          </a:xfrm>
          <a:prstGeom prst="line">
            <a:avLst/>
          </a:prstGeom>
          <a:ln w="12700">
            <a:solidFill>
              <a:srgbClr val="AFBED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8092440" y="4453128"/>
            <a:ext cx="2468880" cy="329184"/>
          </a:xfrm>
          <a:prstGeom prst="roundRect">
            <a:avLst/>
          </a:prstGeom>
          <a:solidFill>
            <a:srgbClr val="10234E"/>
          </a:solidFill>
          <a:ln>
            <a:solidFill>
              <a:srgbClr val="00DA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00" b="1">
                <a:solidFill>
                  <a:srgbClr val="F5F8FF"/>
                </a:solidFill>
                <a:latin typeface="Aptos"/>
              </a:rPr>
              <a:t>Logs + Research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818120" y="5184648"/>
            <a:ext cx="306324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080" b="0">
                <a:solidFill>
                  <a:srgbClr val="AFBED7"/>
                </a:solidFill>
                <a:latin typeface="Aptos Display"/>
              </a:rPr>
              <a:t>Designed to support Hugging Face, OpenAI-compatible, local endpoints and custom APIs.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Evaluation design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Four experiments used to prove the system behaviour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09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49808" y="1600200"/>
            <a:ext cx="4892040" cy="1353312"/>
          </a:xfrm>
          <a:prstGeom prst="roundRect">
            <a:avLst/>
          </a:prstGeom>
          <a:solidFill>
            <a:srgbClr val="0D1D40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50976" y="1801368"/>
            <a:ext cx="5943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00DAFF"/>
                </a:solidFill>
                <a:latin typeface="Aptos Display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18488" y="1801368"/>
            <a:ext cx="34747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5F8FF"/>
                </a:solidFill>
                <a:latin typeface="Aptos Display"/>
              </a:rPr>
              <a:t>Prompt Guard Accuracy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18488" y="2167128"/>
            <a:ext cx="361188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 Display"/>
              </a:rPr>
              <a:t>Can the gateway detect attacks without too many false positives?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36208" y="1600200"/>
            <a:ext cx="4892040" cy="1353312"/>
          </a:xfrm>
          <a:prstGeom prst="roundRect">
            <a:avLst/>
          </a:prstGeom>
          <a:solidFill>
            <a:srgbClr val="0D1D40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437376" y="1801368"/>
            <a:ext cx="5943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A265FF"/>
                </a:solidFill>
                <a:latin typeface="Aptos Display"/>
              </a:rPr>
              <a:t>02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04888" y="1801368"/>
            <a:ext cx="34747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5F8FF"/>
                </a:solidFill>
                <a:latin typeface="Aptos Display"/>
              </a:rPr>
              <a:t>Behavioural Escalation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04888" y="2167128"/>
            <a:ext cx="361188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 Display"/>
              </a:rPr>
              <a:t>Does stateful tracking block attacks earlier than stateless checks?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49808" y="3566160"/>
            <a:ext cx="4892040" cy="1353312"/>
          </a:xfrm>
          <a:prstGeom prst="roundRect">
            <a:avLst/>
          </a:prstGeom>
          <a:solidFill>
            <a:srgbClr val="0D1D40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950976" y="3767328"/>
            <a:ext cx="5943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42E7A4"/>
                </a:solidFill>
                <a:latin typeface="Aptos Display"/>
              </a:rP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18488" y="3767328"/>
            <a:ext cx="34747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5F8FF"/>
                </a:solidFill>
                <a:latin typeface="Aptos Display"/>
              </a:rPr>
              <a:t>Latency Overhead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618488" y="4133087"/>
            <a:ext cx="361188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 Display"/>
              </a:rPr>
              <a:t>How much delay does the gateway add?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236208" y="3566160"/>
            <a:ext cx="4892040" cy="1353312"/>
          </a:xfrm>
          <a:prstGeom prst="roundRect">
            <a:avLst/>
          </a:prstGeom>
          <a:solidFill>
            <a:srgbClr val="0D1D40"/>
          </a:solidFill>
          <a:ln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6437376" y="3767328"/>
            <a:ext cx="59436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700" b="1">
                <a:solidFill>
                  <a:srgbClr val="FFB84D"/>
                </a:solidFill>
                <a:latin typeface="Aptos Display"/>
              </a:rPr>
              <a:t>04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04888" y="3767328"/>
            <a:ext cx="34747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5F8FF"/>
                </a:solidFill>
                <a:latin typeface="Aptos Display"/>
              </a:rPr>
              <a:t>Adaptive Thresholds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104888" y="4133087"/>
            <a:ext cx="3611880" cy="4114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 Display"/>
              </a:rPr>
              <a:t>Do thresholds tighten under sustained attack pressure?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154680" y="5715000"/>
            <a:ext cx="5943600" cy="384048"/>
          </a:xfrm>
          <a:prstGeom prst="roundRect">
            <a:avLst/>
          </a:prstGeom>
          <a:solidFill>
            <a:srgbClr val="0A2146"/>
          </a:solidFill>
          <a:ln>
            <a:solidFill>
              <a:srgbClr val="00DA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950" b="1">
                <a:solidFill>
                  <a:srgbClr val="F5F8FF"/>
                </a:solidFill>
                <a:latin typeface="Aptos"/>
              </a:rPr>
              <a:t>Evaluation was designed for measurable results, not only screenshots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Key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The clean evidence slide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10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08760"/>
            <a:ext cx="2468880" cy="1481328"/>
          </a:xfrm>
          <a:prstGeom prst="roundRect">
            <a:avLst/>
          </a:prstGeom>
          <a:solidFill>
            <a:srgbClr val="0E1C3F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96112" y="1645919"/>
            <a:ext cx="214884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3100" b="1">
                <a:solidFill>
                  <a:srgbClr val="00DAFF"/>
                </a:solidFill>
                <a:latin typeface="Aptos Display"/>
              </a:rPr>
              <a:t>94%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2221991"/>
            <a:ext cx="210312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100" b="1">
                <a:solidFill>
                  <a:srgbClr val="F5F8FF"/>
                </a:solidFill>
                <a:latin typeface="Aptos Display"/>
              </a:rPr>
              <a:t>Prompt attack detection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20" y="2569463"/>
            <a:ext cx="20116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True positive rate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520440" y="1508760"/>
            <a:ext cx="2468880" cy="1481328"/>
          </a:xfrm>
          <a:prstGeom prst="roundRect">
            <a:avLst/>
          </a:prstGeom>
          <a:solidFill>
            <a:srgbClr val="0E1C3F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3685032" y="1645919"/>
            <a:ext cx="214884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3100" b="1">
                <a:solidFill>
                  <a:srgbClr val="42E7A4"/>
                </a:solidFill>
                <a:latin typeface="Aptos Display"/>
              </a:rPr>
              <a:t>5%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03320" y="2221991"/>
            <a:ext cx="210312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100" b="1">
                <a:solidFill>
                  <a:srgbClr val="F5F8FF"/>
                </a:solidFill>
                <a:latin typeface="Aptos Display"/>
              </a:rPr>
              <a:t>False positives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749039" y="2569463"/>
            <a:ext cx="20116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Low benign blocking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309360" y="1508760"/>
            <a:ext cx="2468880" cy="1481328"/>
          </a:xfrm>
          <a:prstGeom prst="roundRect">
            <a:avLst/>
          </a:prstGeom>
          <a:solidFill>
            <a:srgbClr val="0E1C3F"/>
          </a:solidFill>
          <a:ln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473952" y="1645919"/>
            <a:ext cx="214884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3100" b="1">
                <a:solidFill>
                  <a:srgbClr val="FFB84D"/>
                </a:solidFill>
                <a:latin typeface="Aptos Display"/>
              </a:rPr>
              <a:t>14.2 ms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92240" y="2221991"/>
            <a:ext cx="210312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100" b="1">
                <a:solidFill>
                  <a:srgbClr val="F5F8FF"/>
                </a:solidFill>
                <a:latin typeface="Aptos Display"/>
              </a:rPr>
              <a:t>Gateway delay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37960" y="2569463"/>
            <a:ext cx="20116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≈ 3.5% overhead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9098280" y="1508760"/>
            <a:ext cx="2468880" cy="1481328"/>
          </a:xfrm>
          <a:prstGeom prst="roundRect">
            <a:avLst/>
          </a:prstGeom>
          <a:solidFill>
            <a:srgbClr val="0E1C3F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9262872" y="1645919"/>
            <a:ext cx="2148840" cy="47548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3100" b="1">
                <a:solidFill>
                  <a:srgbClr val="A265FF"/>
                </a:solidFill>
                <a:latin typeface="Aptos Display"/>
              </a:rPr>
              <a:t>2 req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81159" y="2221991"/>
            <a:ext cx="210312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100" b="1">
                <a:solidFill>
                  <a:srgbClr val="F5F8FF"/>
                </a:solidFill>
                <a:latin typeface="Aptos Display"/>
              </a:rPr>
              <a:t>Earlier block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326880" y="2569463"/>
            <a:ext cx="20116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850" b="0">
                <a:solidFill>
                  <a:srgbClr val="AFBED7"/>
                </a:solidFill>
                <a:latin typeface="Aptos Display"/>
              </a:rPr>
              <a:t>Stateful vs stateless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22960" y="3730752"/>
            <a:ext cx="3657600" cy="2743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00" b="1">
                <a:solidFill>
                  <a:srgbClr val="00DAFF"/>
                </a:solidFill>
                <a:latin typeface="Aptos Display"/>
              </a:rPr>
              <a:t>Control contribution to blocks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22960" y="4224528"/>
            <a:ext cx="4608393" cy="384048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TextBox 25"/>
          <p:cNvSpPr txBox="1"/>
          <p:nvPr/>
        </p:nvSpPr>
        <p:spPr>
          <a:xfrm>
            <a:off x="868680" y="4334256"/>
            <a:ext cx="4516953" cy="1371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80" b="1">
                <a:solidFill>
                  <a:srgbClr val="050D1E"/>
                </a:solidFill>
                <a:latin typeface="Aptos Display"/>
              </a:rPr>
              <a:t>44.6%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431353" y="4224528"/>
            <a:ext cx="1952884" cy="384048"/>
          </a:xfrm>
          <a:prstGeom prst="rect">
            <a:avLst/>
          </a:prstGeom>
          <a:solidFill>
            <a:srgbClr val="A265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TextBox 27"/>
          <p:cNvSpPr txBox="1"/>
          <p:nvPr/>
        </p:nvSpPr>
        <p:spPr>
          <a:xfrm>
            <a:off x="5477073" y="4334256"/>
            <a:ext cx="1861444" cy="1371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80" b="1">
                <a:solidFill>
                  <a:srgbClr val="050D1E"/>
                </a:solidFill>
                <a:latin typeface="Aptos Display"/>
              </a:rPr>
              <a:t>18.9%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384237" y="4224528"/>
            <a:ext cx="1250259" cy="384048"/>
          </a:xfrm>
          <a:prstGeom prst="rect">
            <a:avLst/>
          </a:prstGeom>
          <a:solidFill>
            <a:srgbClr val="42E7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TextBox 29"/>
          <p:cNvSpPr txBox="1"/>
          <p:nvPr/>
        </p:nvSpPr>
        <p:spPr>
          <a:xfrm>
            <a:off x="7429957" y="4334256"/>
            <a:ext cx="1158819" cy="1371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80" b="1">
                <a:solidFill>
                  <a:srgbClr val="050D1E"/>
                </a:solidFill>
                <a:latin typeface="Aptos Display"/>
              </a:rPr>
              <a:t>12.1%</a:t>
            </a:r>
          </a:p>
        </p:txBody>
      </p:sp>
      <p:sp>
        <p:nvSpPr>
          <p:cNvPr id="31" name="Rectangle 30"/>
          <p:cNvSpPr/>
          <p:nvPr/>
        </p:nvSpPr>
        <p:spPr>
          <a:xfrm>
            <a:off x="8634496" y="4224528"/>
            <a:ext cx="1053937" cy="384048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2" name="TextBox 31"/>
          <p:cNvSpPr txBox="1"/>
          <p:nvPr/>
        </p:nvSpPr>
        <p:spPr>
          <a:xfrm>
            <a:off x="8680216" y="4334256"/>
            <a:ext cx="962497" cy="1371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80" b="1">
                <a:solidFill>
                  <a:srgbClr val="050D1E"/>
                </a:solidFill>
                <a:latin typeface="Aptos Display"/>
              </a:rPr>
              <a:t>10.2%</a:t>
            </a:r>
          </a:p>
        </p:txBody>
      </p:sp>
      <p:sp>
        <p:nvSpPr>
          <p:cNvPr id="33" name="Rectangle 32"/>
          <p:cNvSpPr/>
          <p:nvPr/>
        </p:nvSpPr>
        <p:spPr>
          <a:xfrm>
            <a:off x="9688433" y="4224528"/>
            <a:ext cx="1467246" cy="384048"/>
          </a:xfrm>
          <a:prstGeom prst="rect">
            <a:avLst/>
          </a:prstGeom>
          <a:solidFill>
            <a:srgbClr val="5B75A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4" name="TextBox 33"/>
          <p:cNvSpPr txBox="1"/>
          <p:nvPr/>
        </p:nvSpPr>
        <p:spPr>
          <a:xfrm>
            <a:off x="9734153" y="4334256"/>
            <a:ext cx="1375806" cy="1371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80" b="1">
                <a:solidFill>
                  <a:srgbClr val="050D1E"/>
                </a:solidFill>
                <a:latin typeface="Aptos Display"/>
              </a:rPr>
              <a:t>14.2%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22960" y="4736592"/>
            <a:ext cx="4608393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50" b="0">
                <a:solidFill>
                  <a:srgbClr val="AFBED7"/>
                </a:solidFill>
                <a:latin typeface="Aptos Display"/>
              </a:rPr>
              <a:t>Prompt guard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431353" y="4736592"/>
            <a:ext cx="1952884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50" b="0">
                <a:solidFill>
                  <a:srgbClr val="AFBED7"/>
                </a:solidFill>
                <a:latin typeface="Aptos Display"/>
              </a:rPr>
              <a:t>Behavioural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384237" y="4736592"/>
            <a:ext cx="1250259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50" b="0">
                <a:solidFill>
                  <a:srgbClr val="AFBED7"/>
                </a:solidFill>
                <a:latin typeface="Aptos Display"/>
              </a:rPr>
              <a:t>Output guard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634496" y="4736592"/>
            <a:ext cx="109728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50" b="0">
                <a:solidFill>
                  <a:srgbClr val="AFBED7"/>
                </a:solidFill>
                <a:latin typeface="Aptos Display"/>
              </a:rPr>
              <a:t>Adaptive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688433" y="4736592"/>
            <a:ext cx="1467246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750" b="0">
                <a:solidFill>
                  <a:srgbClr val="AFBED7"/>
                </a:solidFill>
                <a:latin typeface="Aptos Display"/>
              </a:rPr>
              <a:t>Other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22960" y="5577840"/>
            <a:ext cx="804672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800" b="1">
                <a:solidFill>
                  <a:srgbClr val="F5F8FF"/>
                </a:solidFill>
                <a:latin typeface="Aptos Display"/>
              </a:rPr>
              <a:t>Result meaning: stateful, layered enforcement improved timing while keeping overhead low.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0352" y="384048"/>
            <a:ext cx="8046720" cy="5303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500" b="1">
                <a:solidFill>
                  <a:srgbClr val="F5F8FF"/>
                </a:solidFill>
                <a:latin typeface="Aptos Display"/>
              </a:rPr>
              <a:t>What this dissertation contributes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50976"/>
            <a:ext cx="713232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50" b="0">
                <a:solidFill>
                  <a:srgbClr val="AFBED7"/>
                </a:solidFill>
                <a:latin typeface="Aptos"/>
              </a:rPr>
              <a:t>Defend the contribution without overclaiming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234440"/>
            <a:ext cx="1097280" cy="27432"/>
          </a:xfrm>
          <a:prstGeom prst="rect">
            <a:avLst/>
          </a:prstGeom>
          <a:solidFill>
            <a:srgbClr val="00DA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Zero Trust AI Gateway | Viva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11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508760"/>
            <a:ext cx="5166360" cy="777240"/>
          </a:xfrm>
          <a:prstGeom prst="roundRect">
            <a:avLst/>
          </a:prstGeom>
          <a:solidFill>
            <a:srgbClr val="0E1D40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05840" y="1664208"/>
            <a:ext cx="4572000" cy="21031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30" b="1">
                <a:solidFill>
                  <a:srgbClr val="00DAFF"/>
                </a:solidFill>
                <a:latin typeface="Aptos Display"/>
              </a:rPr>
              <a:t>1. Behaviour-aware enforcement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1956816"/>
            <a:ext cx="466344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919" b="0">
                <a:solidFill>
                  <a:srgbClr val="AFBED7"/>
                </a:solidFill>
                <a:latin typeface="Aptos Display"/>
              </a:rPr>
              <a:t>Persistent trust tracking + 7-stage attack sequence detection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77240" y="2532888"/>
            <a:ext cx="5166360" cy="777240"/>
          </a:xfrm>
          <a:prstGeom prst="roundRect">
            <a:avLst/>
          </a:prstGeom>
          <a:solidFill>
            <a:srgbClr val="0E1D40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005840" y="2688336"/>
            <a:ext cx="4572000" cy="21031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30" b="1">
                <a:solidFill>
                  <a:srgbClr val="A265FF"/>
                </a:solidFill>
                <a:latin typeface="Aptos Display"/>
              </a:rPr>
              <a:t>2. Dual-path decision layer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2980944"/>
            <a:ext cx="466344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919" b="0">
                <a:solidFill>
                  <a:srgbClr val="AFBED7"/>
                </a:solidFill>
                <a:latin typeface="Aptos Display"/>
              </a:rPr>
              <a:t>Policy score and effective risk can independently trigger enforcement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77240" y="3557016"/>
            <a:ext cx="5166360" cy="777240"/>
          </a:xfrm>
          <a:prstGeom prst="roundRect">
            <a:avLst/>
          </a:prstGeom>
          <a:solidFill>
            <a:srgbClr val="0E1D40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1005840" y="3712464"/>
            <a:ext cx="4572000" cy="21031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330" b="1">
                <a:solidFill>
                  <a:srgbClr val="42E7A4"/>
                </a:solidFill>
                <a:latin typeface="Aptos Display"/>
              </a:rPr>
              <a:t>3. Quantified model posture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05840" y="4005072"/>
            <a:ext cx="4663440" cy="2011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919" b="0">
                <a:solidFill>
                  <a:srgbClr val="AFBED7"/>
                </a:solidFill>
                <a:latin typeface="Aptos Display"/>
              </a:rPr>
              <a:t>Base risk vs secured risk shows control effectiveness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629400" y="1508760"/>
            <a:ext cx="4526280" cy="2926080"/>
          </a:xfrm>
          <a:prstGeom prst="roundRect">
            <a:avLst/>
          </a:prstGeom>
          <a:solidFill>
            <a:srgbClr val="251B33"/>
          </a:solidFill>
          <a:ln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903720" y="1764792"/>
            <a:ext cx="182880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FFB84D"/>
                </a:solidFill>
                <a:latin typeface="Aptos Display"/>
              </a:rPr>
              <a:t>Limitations</a:t>
            </a:r>
          </a:p>
        </p:txBody>
      </p:sp>
      <p:sp>
        <p:nvSpPr>
          <p:cNvPr id="19" name="Oval 18"/>
          <p:cNvSpPr/>
          <p:nvPr/>
        </p:nvSpPr>
        <p:spPr>
          <a:xfrm>
            <a:off x="6931152" y="2322576"/>
            <a:ext cx="109728" cy="109728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7159752" y="2249424"/>
            <a:ext cx="361188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70" b="0">
                <a:solidFill>
                  <a:srgbClr val="F5F8FF"/>
                </a:solidFill>
                <a:latin typeface="Aptos"/>
              </a:rPr>
              <a:t>Prototype tested in development setting</a:t>
            </a:r>
          </a:p>
        </p:txBody>
      </p:sp>
      <p:sp>
        <p:nvSpPr>
          <p:cNvPr id="21" name="Oval 20"/>
          <p:cNvSpPr/>
          <p:nvPr/>
        </p:nvSpPr>
        <p:spPr>
          <a:xfrm>
            <a:off x="6931152" y="2706624"/>
            <a:ext cx="109728" cy="109728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7159752" y="2633472"/>
            <a:ext cx="361188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70" b="0">
                <a:solidFill>
                  <a:srgbClr val="F5F8FF"/>
                </a:solidFill>
                <a:latin typeface="Aptos"/>
              </a:rPr>
              <a:t>Weights are deterministic and hand-tuned</a:t>
            </a:r>
          </a:p>
        </p:txBody>
      </p:sp>
      <p:sp>
        <p:nvSpPr>
          <p:cNvPr id="23" name="Oval 22"/>
          <p:cNvSpPr/>
          <p:nvPr/>
        </p:nvSpPr>
        <p:spPr>
          <a:xfrm>
            <a:off x="6931152" y="3090672"/>
            <a:ext cx="109728" cy="109728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7159752" y="3017520"/>
            <a:ext cx="361188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70" b="0">
                <a:solidFill>
                  <a:srgbClr val="F5F8FF"/>
                </a:solidFill>
                <a:latin typeface="Aptos"/>
              </a:rPr>
              <a:t>Designed scenarios, not a large independent benchmark</a:t>
            </a:r>
          </a:p>
        </p:txBody>
      </p:sp>
      <p:sp>
        <p:nvSpPr>
          <p:cNvPr id="25" name="Oval 24"/>
          <p:cNvSpPr/>
          <p:nvPr/>
        </p:nvSpPr>
        <p:spPr>
          <a:xfrm>
            <a:off x="6931152" y="3474720"/>
            <a:ext cx="109728" cy="109728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TextBox 25"/>
          <p:cNvSpPr txBox="1"/>
          <p:nvPr/>
        </p:nvSpPr>
        <p:spPr>
          <a:xfrm>
            <a:off x="7159752" y="3401568"/>
            <a:ext cx="361188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070" b="0">
                <a:solidFill>
                  <a:srgbClr val="F5F8FF"/>
                </a:solidFill>
                <a:latin typeface="Aptos"/>
              </a:rPr>
              <a:t>Does not eliminate prompt injection completely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2926080" y="5394960"/>
            <a:ext cx="6309360" cy="393192"/>
          </a:xfrm>
          <a:prstGeom prst="roundRect">
            <a:avLst/>
          </a:prstGeom>
          <a:solidFill>
            <a:srgbClr val="0A2146"/>
          </a:solidFill>
          <a:ln>
            <a:solidFill>
              <a:srgbClr val="00DA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101600" rIns="101600"/>
          <a:lstStyle/>
          <a:p>
            <a:pPr algn="ctr"/>
            <a:r>
              <a:rPr sz="1000" b="1">
                <a:solidFill>
                  <a:srgbClr val="F5F8FF"/>
                </a:solidFill>
                <a:latin typeface="Aptos"/>
              </a:rPr>
              <a:t>Strong answer: It reduces risk; it is not a universal defence.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bg_1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9808" y="804672"/>
            <a:ext cx="274320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500" b="1">
                <a:solidFill>
                  <a:srgbClr val="00DAFF"/>
                </a:solidFill>
                <a:latin typeface="Aptos Display"/>
              </a:rPr>
              <a:t>Final takeaway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261872"/>
            <a:ext cx="8686800" cy="6858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3400" b="1">
                <a:solidFill>
                  <a:srgbClr val="F5F8FF"/>
                </a:solidFill>
                <a:latin typeface="Aptos Display"/>
              </a:rPr>
              <a:t>AI model serving needs continuous verification, not one-time trust.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6384" y="2148840"/>
            <a:ext cx="8001000" cy="50292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1600" b="0">
                <a:solidFill>
                  <a:srgbClr val="AFBED7"/>
                </a:solidFill>
                <a:latin typeface="Aptos Display"/>
              </a:rPr>
              <a:t>My gateway applies Zero Trust to prompts, models, outputs and user behaviour, then proves the effect through measurable evaluation.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68680" y="3886200"/>
            <a:ext cx="3154680" cy="914400"/>
          </a:xfrm>
          <a:prstGeom prst="roundRect">
            <a:avLst/>
          </a:prstGeom>
          <a:solidFill>
            <a:srgbClr val="0E1D40"/>
          </a:solidFill>
          <a:ln>
            <a:solidFill>
              <a:srgbClr val="00DA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1078992" y="4169663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30" b="1">
                <a:solidFill>
                  <a:srgbClr val="00DAFF"/>
                </a:solidFill>
                <a:latin typeface="Aptos Display"/>
              </a:rPr>
              <a:t>Stateful security detects attacks earlier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572000" y="3886200"/>
            <a:ext cx="3154680" cy="914400"/>
          </a:xfrm>
          <a:prstGeom prst="roundRect">
            <a:avLst/>
          </a:prstGeom>
          <a:solidFill>
            <a:srgbClr val="0E1D40"/>
          </a:solidFill>
          <a:ln>
            <a:solidFill>
              <a:srgbClr val="A265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4782312" y="4169663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30" b="1">
                <a:solidFill>
                  <a:srgbClr val="A265FF"/>
                </a:solidFill>
                <a:latin typeface="Aptos Display"/>
              </a:rPr>
              <a:t>Layered controls reduce single-point failure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75319" y="3886200"/>
            <a:ext cx="3154680" cy="914400"/>
          </a:xfrm>
          <a:prstGeom prst="roundRect">
            <a:avLst/>
          </a:prstGeom>
          <a:solidFill>
            <a:srgbClr val="0E1D40"/>
          </a:solidFill>
          <a:ln>
            <a:solidFill>
              <a:srgbClr val="42E7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85632" y="4169663"/>
            <a:ext cx="2743200" cy="29260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sz="1330" b="1">
                <a:solidFill>
                  <a:srgbClr val="42E7A4"/>
                </a:solidFill>
                <a:latin typeface="Aptos Display"/>
              </a:rPr>
              <a:t>Low latency keeps the gateway practical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4672" y="5650992"/>
            <a:ext cx="20116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2000" b="1">
                <a:solidFill>
                  <a:srgbClr val="F5F8FF"/>
                </a:solidFill>
                <a:latin typeface="Aptos Display"/>
              </a:rPr>
              <a:t>Thank you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46920" y="5623560"/>
            <a:ext cx="1554480" cy="32004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2000" b="1">
                <a:solidFill>
                  <a:srgbClr val="00DAFF"/>
                </a:solidFill>
                <a:latin typeface="Aptos Display"/>
              </a:rPr>
              <a:t>Questions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2920" y="6473952"/>
            <a:ext cx="5029200" cy="182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sz="700" b="0">
                <a:solidFill>
                  <a:srgbClr val="AFBED7"/>
                </a:solidFill>
                <a:latin typeface="Aptos Display"/>
              </a:rPr>
              <a:t>Design and Security Evaluation of a Zero Trust Architecture for AI Model Serving Infrastructure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75720" y="6446520"/>
            <a:ext cx="32004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/>
            <a:r>
              <a:rPr sz="800" b="1">
                <a:solidFill>
                  <a:srgbClr val="F5F8FF"/>
                </a:solidFill>
                <a:latin typeface="Aptos Display"/>
              </a:rPr>
              <a:t>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Viva - Zero Trust AI Gateway</dc:title>
  <dc:subject>MSc Cybersecurity and Digital Forensics Viva</dc:subject>
  <dc:creator>Shihab Sahoriar</dc:creator>
  <cp:keywords>Zero Trust; AI Gateway; MSc Dissertation; Cybersecurity</cp:keywords>
  <dc:description>Dissertation viva presentation for Zero Trust AI Gateway</dc:description>
  <cp:lastModifiedBy>Shihab Sahoriar</cp:lastModifiedBy>
  <cp:revision>2</cp:revision>
  <dcterms:created xsi:type="dcterms:W3CDTF">2026-06-08T00:00:00Z</dcterms:created>
  <dcterms:modified xsi:type="dcterms:W3CDTF">2026-06-08T00:00:00Z</dcterms:modified>
  <cp:category>Dissertation Viva</cp:category>
</cp:coreProperties>
</file>