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3"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9FF155A-0159-4457-9378-5453B7231633}" v="125" dt="2026-04-08T11:28:49.72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72" d="100"/>
          <a:sy n="72" d="100"/>
        </p:scale>
        <p:origin x="45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680EF8F-6273-4B71-A903-608F2ADCDA2F}"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84827E54-DE06-491A-BED0-A7E57C9CE343}">
      <dgm:prSet/>
      <dgm:spPr/>
      <dgm:t>
        <a:bodyPr/>
        <a:lstStyle/>
        <a:p>
          <a:r>
            <a:rPr lang="en-GB" b="1" dirty="0"/>
            <a:t>Role Chosen</a:t>
          </a:r>
          <a:r>
            <a:rPr lang="en-GB" dirty="0"/>
            <a:t>: Senior Support Worker (with a focus on the health and social care sector, particularly in a hospital environment). </a:t>
          </a:r>
          <a:endParaRPr lang="en-US" dirty="0"/>
        </a:p>
      </dgm:t>
    </dgm:pt>
    <dgm:pt modelId="{318222A0-5101-45AF-A5EB-06FA1AB506AD}" type="parTrans" cxnId="{9DD9825F-53D5-4960-81A7-419F04806A59}">
      <dgm:prSet/>
      <dgm:spPr/>
      <dgm:t>
        <a:bodyPr/>
        <a:lstStyle/>
        <a:p>
          <a:endParaRPr lang="en-US"/>
        </a:p>
      </dgm:t>
    </dgm:pt>
    <dgm:pt modelId="{A6DC4350-80CA-42E0-9F3D-14BB7CBF4906}" type="sibTrans" cxnId="{9DD9825F-53D5-4960-81A7-419F04806A59}">
      <dgm:prSet/>
      <dgm:spPr/>
      <dgm:t>
        <a:bodyPr/>
        <a:lstStyle/>
        <a:p>
          <a:endParaRPr lang="en-US"/>
        </a:p>
      </dgm:t>
    </dgm:pt>
    <dgm:pt modelId="{A552D872-61C3-47CA-8BCC-443310C5E46F}">
      <dgm:prSet/>
      <dgm:spPr/>
      <dgm:t>
        <a:bodyPr/>
        <a:lstStyle/>
        <a:p>
          <a:r>
            <a:rPr lang="en-GB" b="1" dirty="0"/>
            <a:t>Reason for Choice</a:t>
          </a:r>
          <a:r>
            <a:rPr lang="en-GB" dirty="0"/>
            <a:t>: I have chosen the role of Senior Support Worker because of my current position as a Support Worker at Barchester Forest Independent Hospital. I aspire to grow professionally, taking on more responsibilities in providing care to vulnerable patients. This role involves leadership, guidance, and advanced care responsibilities that are essential to improving patient outcomes. The skills and duties required align with my goals of enhancing my practical skills and advancing within the healthcare sector.</a:t>
          </a:r>
          <a:endParaRPr lang="en-US" dirty="0"/>
        </a:p>
      </dgm:t>
    </dgm:pt>
    <dgm:pt modelId="{1F6E645B-283C-4A40-A642-6A7D67B506A7}" type="parTrans" cxnId="{F20F6BA2-30DB-4B47-9521-51FB8666A814}">
      <dgm:prSet/>
      <dgm:spPr/>
      <dgm:t>
        <a:bodyPr/>
        <a:lstStyle/>
        <a:p>
          <a:endParaRPr lang="en-US"/>
        </a:p>
      </dgm:t>
    </dgm:pt>
    <dgm:pt modelId="{250A8440-0B51-4058-97DC-36C03663A3AD}" type="sibTrans" cxnId="{F20F6BA2-30DB-4B47-9521-51FB8666A814}">
      <dgm:prSet/>
      <dgm:spPr/>
      <dgm:t>
        <a:bodyPr/>
        <a:lstStyle/>
        <a:p>
          <a:endParaRPr lang="en-US"/>
        </a:p>
      </dgm:t>
    </dgm:pt>
    <dgm:pt modelId="{37063758-8822-4833-A78D-021CADB6A480}" type="pres">
      <dgm:prSet presAssocID="{A680EF8F-6273-4B71-A903-608F2ADCDA2F}" presName="hierChild1" presStyleCnt="0">
        <dgm:presLayoutVars>
          <dgm:chPref val="1"/>
          <dgm:dir/>
          <dgm:animOne val="branch"/>
          <dgm:animLvl val="lvl"/>
          <dgm:resizeHandles/>
        </dgm:presLayoutVars>
      </dgm:prSet>
      <dgm:spPr/>
    </dgm:pt>
    <dgm:pt modelId="{ADC38BC9-716C-4CB8-B990-7740795992D0}" type="pres">
      <dgm:prSet presAssocID="{84827E54-DE06-491A-BED0-A7E57C9CE343}" presName="hierRoot1" presStyleCnt="0"/>
      <dgm:spPr/>
    </dgm:pt>
    <dgm:pt modelId="{9CFD6C64-CE99-4A84-B576-22C61510A5CA}" type="pres">
      <dgm:prSet presAssocID="{84827E54-DE06-491A-BED0-A7E57C9CE343}" presName="composite" presStyleCnt="0"/>
      <dgm:spPr/>
    </dgm:pt>
    <dgm:pt modelId="{9D37A9EA-7A31-41B9-9892-E908197F8FAB}" type="pres">
      <dgm:prSet presAssocID="{84827E54-DE06-491A-BED0-A7E57C9CE343}" presName="background" presStyleLbl="node0" presStyleIdx="0" presStyleCnt="2"/>
      <dgm:spPr/>
    </dgm:pt>
    <dgm:pt modelId="{9409BB27-98F4-4C96-B2A9-202B5DE32519}" type="pres">
      <dgm:prSet presAssocID="{84827E54-DE06-491A-BED0-A7E57C9CE343}" presName="text" presStyleLbl="fgAcc0" presStyleIdx="0" presStyleCnt="2">
        <dgm:presLayoutVars>
          <dgm:chPref val="3"/>
        </dgm:presLayoutVars>
      </dgm:prSet>
      <dgm:spPr/>
    </dgm:pt>
    <dgm:pt modelId="{E92696C6-45DC-4D94-9329-0BC0DCD18923}" type="pres">
      <dgm:prSet presAssocID="{84827E54-DE06-491A-BED0-A7E57C9CE343}" presName="hierChild2" presStyleCnt="0"/>
      <dgm:spPr/>
    </dgm:pt>
    <dgm:pt modelId="{729F35D9-F3AC-4B47-A52B-1CD8385E92E1}" type="pres">
      <dgm:prSet presAssocID="{A552D872-61C3-47CA-8BCC-443310C5E46F}" presName="hierRoot1" presStyleCnt="0"/>
      <dgm:spPr/>
    </dgm:pt>
    <dgm:pt modelId="{6E4A0F9C-4EDC-42FE-9D9F-869F0872FF2C}" type="pres">
      <dgm:prSet presAssocID="{A552D872-61C3-47CA-8BCC-443310C5E46F}" presName="composite" presStyleCnt="0"/>
      <dgm:spPr/>
    </dgm:pt>
    <dgm:pt modelId="{6F8C1143-A1E7-4210-A53B-21F574FED4AD}" type="pres">
      <dgm:prSet presAssocID="{A552D872-61C3-47CA-8BCC-443310C5E46F}" presName="background" presStyleLbl="node0" presStyleIdx="1" presStyleCnt="2"/>
      <dgm:spPr/>
    </dgm:pt>
    <dgm:pt modelId="{AF63314B-1A84-4A8D-9B23-81C2653E6A63}" type="pres">
      <dgm:prSet presAssocID="{A552D872-61C3-47CA-8BCC-443310C5E46F}" presName="text" presStyleLbl="fgAcc0" presStyleIdx="1" presStyleCnt="2">
        <dgm:presLayoutVars>
          <dgm:chPref val="3"/>
        </dgm:presLayoutVars>
      </dgm:prSet>
      <dgm:spPr/>
    </dgm:pt>
    <dgm:pt modelId="{0047EC20-C701-4B8D-B594-41C7D9366BBC}" type="pres">
      <dgm:prSet presAssocID="{A552D872-61C3-47CA-8BCC-443310C5E46F}" presName="hierChild2" presStyleCnt="0"/>
      <dgm:spPr/>
    </dgm:pt>
  </dgm:ptLst>
  <dgm:cxnLst>
    <dgm:cxn modelId="{B842A834-599C-41D3-8B88-11ADD7D11EBD}" type="presOf" srcId="{A680EF8F-6273-4B71-A903-608F2ADCDA2F}" destId="{37063758-8822-4833-A78D-021CADB6A480}" srcOrd="0" destOrd="0" presId="urn:microsoft.com/office/officeart/2005/8/layout/hierarchy1"/>
    <dgm:cxn modelId="{9DD9825F-53D5-4960-81A7-419F04806A59}" srcId="{A680EF8F-6273-4B71-A903-608F2ADCDA2F}" destId="{84827E54-DE06-491A-BED0-A7E57C9CE343}" srcOrd="0" destOrd="0" parTransId="{318222A0-5101-45AF-A5EB-06FA1AB506AD}" sibTransId="{A6DC4350-80CA-42E0-9F3D-14BB7CBF4906}"/>
    <dgm:cxn modelId="{211BBC8F-E9D7-4966-B3BD-1594F6DC9698}" type="presOf" srcId="{A552D872-61C3-47CA-8BCC-443310C5E46F}" destId="{AF63314B-1A84-4A8D-9B23-81C2653E6A63}" srcOrd="0" destOrd="0" presId="urn:microsoft.com/office/officeart/2005/8/layout/hierarchy1"/>
    <dgm:cxn modelId="{F20F6BA2-30DB-4B47-9521-51FB8666A814}" srcId="{A680EF8F-6273-4B71-A903-608F2ADCDA2F}" destId="{A552D872-61C3-47CA-8BCC-443310C5E46F}" srcOrd="1" destOrd="0" parTransId="{1F6E645B-283C-4A40-A642-6A7D67B506A7}" sibTransId="{250A8440-0B51-4058-97DC-36C03663A3AD}"/>
    <dgm:cxn modelId="{ADAE05E9-F702-49BF-9658-3B9630EE3699}" type="presOf" srcId="{84827E54-DE06-491A-BED0-A7E57C9CE343}" destId="{9409BB27-98F4-4C96-B2A9-202B5DE32519}" srcOrd="0" destOrd="0" presId="urn:microsoft.com/office/officeart/2005/8/layout/hierarchy1"/>
    <dgm:cxn modelId="{AE955C3C-C098-41E8-8233-78403B9D3B32}" type="presParOf" srcId="{37063758-8822-4833-A78D-021CADB6A480}" destId="{ADC38BC9-716C-4CB8-B990-7740795992D0}" srcOrd="0" destOrd="0" presId="urn:microsoft.com/office/officeart/2005/8/layout/hierarchy1"/>
    <dgm:cxn modelId="{6C266874-C778-44E5-9B4C-EFBFEFF479BF}" type="presParOf" srcId="{ADC38BC9-716C-4CB8-B990-7740795992D0}" destId="{9CFD6C64-CE99-4A84-B576-22C61510A5CA}" srcOrd="0" destOrd="0" presId="urn:microsoft.com/office/officeart/2005/8/layout/hierarchy1"/>
    <dgm:cxn modelId="{1E08E374-196B-49F6-B7B4-2A29C05B890F}" type="presParOf" srcId="{9CFD6C64-CE99-4A84-B576-22C61510A5CA}" destId="{9D37A9EA-7A31-41B9-9892-E908197F8FAB}" srcOrd="0" destOrd="0" presId="urn:microsoft.com/office/officeart/2005/8/layout/hierarchy1"/>
    <dgm:cxn modelId="{D3FF1CCE-9AEB-46CC-B4BB-8B420B048CE8}" type="presParOf" srcId="{9CFD6C64-CE99-4A84-B576-22C61510A5CA}" destId="{9409BB27-98F4-4C96-B2A9-202B5DE32519}" srcOrd="1" destOrd="0" presId="urn:microsoft.com/office/officeart/2005/8/layout/hierarchy1"/>
    <dgm:cxn modelId="{BCF90400-3E53-4507-B653-56D7C8C09526}" type="presParOf" srcId="{ADC38BC9-716C-4CB8-B990-7740795992D0}" destId="{E92696C6-45DC-4D94-9329-0BC0DCD18923}" srcOrd="1" destOrd="0" presId="urn:microsoft.com/office/officeart/2005/8/layout/hierarchy1"/>
    <dgm:cxn modelId="{97F02F62-D021-4E3A-8E3A-43EB0947422F}" type="presParOf" srcId="{37063758-8822-4833-A78D-021CADB6A480}" destId="{729F35D9-F3AC-4B47-A52B-1CD8385E92E1}" srcOrd="1" destOrd="0" presId="urn:microsoft.com/office/officeart/2005/8/layout/hierarchy1"/>
    <dgm:cxn modelId="{1BC9958E-72CA-43F1-8D21-FF33F0DC3251}" type="presParOf" srcId="{729F35D9-F3AC-4B47-A52B-1CD8385E92E1}" destId="{6E4A0F9C-4EDC-42FE-9D9F-869F0872FF2C}" srcOrd="0" destOrd="0" presId="urn:microsoft.com/office/officeart/2005/8/layout/hierarchy1"/>
    <dgm:cxn modelId="{105A8096-80B0-45B1-B7FB-726D6D4182A3}" type="presParOf" srcId="{6E4A0F9C-4EDC-42FE-9D9F-869F0872FF2C}" destId="{6F8C1143-A1E7-4210-A53B-21F574FED4AD}" srcOrd="0" destOrd="0" presId="urn:microsoft.com/office/officeart/2005/8/layout/hierarchy1"/>
    <dgm:cxn modelId="{12324677-2F84-4704-A55B-F482429DEC1F}" type="presParOf" srcId="{6E4A0F9C-4EDC-42FE-9D9F-869F0872FF2C}" destId="{AF63314B-1A84-4A8D-9B23-81C2653E6A63}" srcOrd="1" destOrd="0" presId="urn:microsoft.com/office/officeart/2005/8/layout/hierarchy1"/>
    <dgm:cxn modelId="{12555AE6-E25D-475E-AB43-40E9BAEB1017}" type="presParOf" srcId="{729F35D9-F3AC-4B47-A52B-1CD8385E92E1}" destId="{0047EC20-C701-4B8D-B594-41C7D9366BBC}"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602A73F-ED2D-4258-81EF-6D67551C06FD}" type="doc">
      <dgm:prSet loTypeId="urn:microsoft.com/office/officeart/2016/7/layout/LinearBlockProcessNumbered" loCatId="process" qsTypeId="urn:microsoft.com/office/officeart/2005/8/quickstyle/simple1" qsCatId="simple" csTypeId="urn:microsoft.com/office/officeart/2005/8/colors/colorful1" csCatId="colorful"/>
      <dgm:spPr/>
      <dgm:t>
        <a:bodyPr/>
        <a:lstStyle/>
        <a:p>
          <a:endParaRPr lang="en-US"/>
        </a:p>
      </dgm:t>
    </dgm:pt>
    <dgm:pt modelId="{E7EE0992-7708-4152-BCB8-D96364A9277A}">
      <dgm:prSet/>
      <dgm:spPr/>
      <dgm:t>
        <a:bodyPr/>
        <a:lstStyle/>
        <a:p>
          <a:r>
            <a:rPr lang="en-GB" b="1" dirty="0"/>
            <a:t>Where You Looked</a:t>
          </a:r>
          <a:r>
            <a:rPr lang="en-GB" dirty="0"/>
            <a:t>: My initial research was conducted using trusted resources, including the </a:t>
          </a:r>
          <a:r>
            <a:rPr lang="en-GB" b="1" dirty="0"/>
            <a:t>National Careers Service</a:t>
          </a:r>
          <a:r>
            <a:rPr lang="en-GB" dirty="0"/>
            <a:t> website, the </a:t>
          </a:r>
          <a:r>
            <a:rPr lang="en-GB" b="1" dirty="0"/>
            <a:t>NHS</a:t>
          </a:r>
          <a:r>
            <a:rPr lang="en-GB" dirty="0"/>
            <a:t> website, and various health care job descriptions available online. Additionally, I consulted books on health care roles and asked colleagues about their experiences in similar roles. </a:t>
          </a:r>
          <a:endParaRPr lang="en-US" dirty="0"/>
        </a:p>
      </dgm:t>
    </dgm:pt>
    <dgm:pt modelId="{83F7CAFB-684C-475D-9C41-DCEACD9693A3}" type="parTrans" cxnId="{2F19D283-27CA-4FED-80A7-6DB930806972}">
      <dgm:prSet/>
      <dgm:spPr/>
      <dgm:t>
        <a:bodyPr/>
        <a:lstStyle/>
        <a:p>
          <a:endParaRPr lang="en-US"/>
        </a:p>
      </dgm:t>
    </dgm:pt>
    <dgm:pt modelId="{96889B9E-3205-472E-B914-D5508C236720}" type="sibTrans" cxnId="{2F19D283-27CA-4FED-80A7-6DB930806972}">
      <dgm:prSet phldrT="01" phldr="0"/>
      <dgm:spPr/>
      <dgm:t>
        <a:bodyPr/>
        <a:lstStyle/>
        <a:p>
          <a:r>
            <a:rPr lang="en-US"/>
            <a:t>01</a:t>
          </a:r>
        </a:p>
      </dgm:t>
    </dgm:pt>
    <dgm:pt modelId="{FA35766A-9157-476F-B66F-354CA0EDD814}">
      <dgm:prSet/>
      <dgm:spPr/>
      <dgm:t>
        <a:bodyPr/>
        <a:lstStyle/>
        <a:p>
          <a:r>
            <a:rPr lang="en-GB" b="1" dirty="0"/>
            <a:t>What You Found So Far</a:t>
          </a:r>
          <a:r>
            <a:rPr lang="en-GB" dirty="0"/>
            <a:t>: So far, I've learned that Senior Support Workers are responsible for overseeing care tasks, mentoring junior staff, and ensuring patients receive person-centred care. Key duties include supervising the care team, providing emotional and physical support to patients, and ensuring the implementation of care plans. Skills required include strong communication, leadership, and empathy. </a:t>
          </a:r>
          <a:endParaRPr lang="en-US" dirty="0"/>
        </a:p>
      </dgm:t>
    </dgm:pt>
    <dgm:pt modelId="{B66AC8D7-BD9E-4E39-BA23-28EC1AE071D5}" type="parTrans" cxnId="{6BAF0F01-5218-4727-ACF2-D83917E35EAB}">
      <dgm:prSet/>
      <dgm:spPr/>
      <dgm:t>
        <a:bodyPr/>
        <a:lstStyle/>
        <a:p>
          <a:endParaRPr lang="en-US"/>
        </a:p>
      </dgm:t>
    </dgm:pt>
    <dgm:pt modelId="{349AC524-24D1-442D-950A-97549397EEC4}" type="sibTrans" cxnId="{6BAF0F01-5218-4727-ACF2-D83917E35EAB}">
      <dgm:prSet phldrT="02" phldr="0"/>
      <dgm:spPr/>
      <dgm:t>
        <a:bodyPr/>
        <a:lstStyle/>
        <a:p>
          <a:r>
            <a:rPr lang="en-US"/>
            <a:t>02</a:t>
          </a:r>
        </a:p>
      </dgm:t>
    </dgm:pt>
    <dgm:pt modelId="{29F2A982-F440-4270-8C8A-C009EBCA1EA4}">
      <dgm:prSet/>
      <dgm:spPr/>
      <dgm:t>
        <a:bodyPr/>
        <a:lstStyle/>
        <a:p>
          <a:r>
            <a:rPr lang="en-GB" b="1" dirty="0"/>
            <a:t>Keywords Used</a:t>
          </a:r>
          <a:r>
            <a:rPr lang="en-GB" dirty="0"/>
            <a:t>: "Senior Support Worker role", "duties of a Senior Support Worker", "Skills for Senior Support Worker", "healthcare leadership in support roles".</a:t>
          </a:r>
          <a:endParaRPr lang="en-US" dirty="0"/>
        </a:p>
      </dgm:t>
    </dgm:pt>
    <dgm:pt modelId="{17B0A41D-5F10-43F5-80A6-0C1425A08EB3}" type="parTrans" cxnId="{9E3A1690-8FF5-442F-9E3B-B7AB19DF91B3}">
      <dgm:prSet/>
      <dgm:spPr/>
      <dgm:t>
        <a:bodyPr/>
        <a:lstStyle/>
        <a:p>
          <a:endParaRPr lang="en-US"/>
        </a:p>
      </dgm:t>
    </dgm:pt>
    <dgm:pt modelId="{0E93444E-DA33-4883-AFD2-CCAA5607F7F5}" type="sibTrans" cxnId="{9E3A1690-8FF5-442F-9E3B-B7AB19DF91B3}">
      <dgm:prSet phldrT="03" phldr="0"/>
      <dgm:spPr/>
      <dgm:t>
        <a:bodyPr/>
        <a:lstStyle/>
        <a:p>
          <a:r>
            <a:rPr lang="en-US"/>
            <a:t>03</a:t>
          </a:r>
        </a:p>
      </dgm:t>
    </dgm:pt>
    <dgm:pt modelId="{CB771BE2-8E4A-4080-8517-1639A74EA605}" type="pres">
      <dgm:prSet presAssocID="{D602A73F-ED2D-4258-81EF-6D67551C06FD}" presName="Name0" presStyleCnt="0">
        <dgm:presLayoutVars>
          <dgm:animLvl val="lvl"/>
          <dgm:resizeHandles val="exact"/>
        </dgm:presLayoutVars>
      </dgm:prSet>
      <dgm:spPr/>
    </dgm:pt>
    <dgm:pt modelId="{A0324204-C432-446C-9144-40C363B63BCF}" type="pres">
      <dgm:prSet presAssocID="{E7EE0992-7708-4152-BCB8-D96364A9277A}" presName="compositeNode" presStyleCnt="0">
        <dgm:presLayoutVars>
          <dgm:bulletEnabled val="1"/>
        </dgm:presLayoutVars>
      </dgm:prSet>
      <dgm:spPr/>
    </dgm:pt>
    <dgm:pt modelId="{3FD05016-F596-4E5E-9452-1F3DE67A3BF7}" type="pres">
      <dgm:prSet presAssocID="{E7EE0992-7708-4152-BCB8-D96364A9277A}" presName="bgRect" presStyleLbl="alignNode1" presStyleIdx="0" presStyleCnt="3"/>
      <dgm:spPr/>
    </dgm:pt>
    <dgm:pt modelId="{24CF060E-E1A3-40EE-95BE-620E6FEE928B}" type="pres">
      <dgm:prSet presAssocID="{96889B9E-3205-472E-B914-D5508C236720}" presName="sibTransNodeRect" presStyleLbl="alignNode1" presStyleIdx="0" presStyleCnt="3">
        <dgm:presLayoutVars>
          <dgm:chMax val="0"/>
          <dgm:bulletEnabled val="1"/>
        </dgm:presLayoutVars>
      </dgm:prSet>
      <dgm:spPr/>
    </dgm:pt>
    <dgm:pt modelId="{2DDCB505-47C8-45EA-98F2-482B4B0FCD62}" type="pres">
      <dgm:prSet presAssocID="{E7EE0992-7708-4152-BCB8-D96364A9277A}" presName="nodeRect" presStyleLbl="alignNode1" presStyleIdx="0" presStyleCnt="3">
        <dgm:presLayoutVars>
          <dgm:bulletEnabled val="1"/>
        </dgm:presLayoutVars>
      </dgm:prSet>
      <dgm:spPr/>
    </dgm:pt>
    <dgm:pt modelId="{53AA6983-A469-4CAA-B48E-BEEBFAEBA067}" type="pres">
      <dgm:prSet presAssocID="{96889B9E-3205-472E-B914-D5508C236720}" presName="sibTrans" presStyleCnt="0"/>
      <dgm:spPr/>
    </dgm:pt>
    <dgm:pt modelId="{7EBB5EA4-A5AE-4C9A-AEFC-1672B5B1B5EC}" type="pres">
      <dgm:prSet presAssocID="{FA35766A-9157-476F-B66F-354CA0EDD814}" presName="compositeNode" presStyleCnt="0">
        <dgm:presLayoutVars>
          <dgm:bulletEnabled val="1"/>
        </dgm:presLayoutVars>
      </dgm:prSet>
      <dgm:spPr/>
    </dgm:pt>
    <dgm:pt modelId="{AFFF12BD-188B-4581-AC2A-B3B064468C1A}" type="pres">
      <dgm:prSet presAssocID="{FA35766A-9157-476F-B66F-354CA0EDD814}" presName="bgRect" presStyleLbl="alignNode1" presStyleIdx="1" presStyleCnt="3"/>
      <dgm:spPr/>
    </dgm:pt>
    <dgm:pt modelId="{0315C0E3-CDEB-473D-A6CF-92AF93115CCB}" type="pres">
      <dgm:prSet presAssocID="{349AC524-24D1-442D-950A-97549397EEC4}" presName="sibTransNodeRect" presStyleLbl="alignNode1" presStyleIdx="1" presStyleCnt="3">
        <dgm:presLayoutVars>
          <dgm:chMax val="0"/>
          <dgm:bulletEnabled val="1"/>
        </dgm:presLayoutVars>
      </dgm:prSet>
      <dgm:spPr/>
    </dgm:pt>
    <dgm:pt modelId="{CDE8D3AC-55F8-471A-9D20-C209DAEFF735}" type="pres">
      <dgm:prSet presAssocID="{FA35766A-9157-476F-B66F-354CA0EDD814}" presName="nodeRect" presStyleLbl="alignNode1" presStyleIdx="1" presStyleCnt="3">
        <dgm:presLayoutVars>
          <dgm:bulletEnabled val="1"/>
        </dgm:presLayoutVars>
      </dgm:prSet>
      <dgm:spPr/>
    </dgm:pt>
    <dgm:pt modelId="{BB5C99A6-6876-4FCE-B8F6-9A9190445B5D}" type="pres">
      <dgm:prSet presAssocID="{349AC524-24D1-442D-950A-97549397EEC4}" presName="sibTrans" presStyleCnt="0"/>
      <dgm:spPr/>
    </dgm:pt>
    <dgm:pt modelId="{D98649F7-19B7-4C9C-A927-52DD390ABDAF}" type="pres">
      <dgm:prSet presAssocID="{29F2A982-F440-4270-8C8A-C009EBCA1EA4}" presName="compositeNode" presStyleCnt="0">
        <dgm:presLayoutVars>
          <dgm:bulletEnabled val="1"/>
        </dgm:presLayoutVars>
      </dgm:prSet>
      <dgm:spPr/>
    </dgm:pt>
    <dgm:pt modelId="{65AEAB0F-1CC5-48C2-9F14-8A95ADBF5412}" type="pres">
      <dgm:prSet presAssocID="{29F2A982-F440-4270-8C8A-C009EBCA1EA4}" presName="bgRect" presStyleLbl="alignNode1" presStyleIdx="2" presStyleCnt="3"/>
      <dgm:spPr/>
    </dgm:pt>
    <dgm:pt modelId="{1359D36F-1AC1-459C-9D92-44CF0938245A}" type="pres">
      <dgm:prSet presAssocID="{0E93444E-DA33-4883-AFD2-CCAA5607F7F5}" presName="sibTransNodeRect" presStyleLbl="alignNode1" presStyleIdx="2" presStyleCnt="3">
        <dgm:presLayoutVars>
          <dgm:chMax val="0"/>
          <dgm:bulletEnabled val="1"/>
        </dgm:presLayoutVars>
      </dgm:prSet>
      <dgm:spPr/>
    </dgm:pt>
    <dgm:pt modelId="{D510FC40-F7F7-4AD6-9CC5-BBD5FCE823D4}" type="pres">
      <dgm:prSet presAssocID="{29F2A982-F440-4270-8C8A-C009EBCA1EA4}" presName="nodeRect" presStyleLbl="alignNode1" presStyleIdx="2" presStyleCnt="3">
        <dgm:presLayoutVars>
          <dgm:bulletEnabled val="1"/>
        </dgm:presLayoutVars>
      </dgm:prSet>
      <dgm:spPr/>
    </dgm:pt>
  </dgm:ptLst>
  <dgm:cxnLst>
    <dgm:cxn modelId="{6BAF0F01-5218-4727-ACF2-D83917E35EAB}" srcId="{D602A73F-ED2D-4258-81EF-6D67551C06FD}" destId="{FA35766A-9157-476F-B66F-354CA0EDD814}" srcOrd="1" destOrd="0" parTransId="{B66AC8D7-BD9E-4E39-BA23-28EC1AE071D5}" sibTransId="{349AC524-24D1-442D-950A-97549397EEC4}"/>
    <dgm:cxn modelId="{73BC5B05-F7DE-4142-A77F-FD79A0B9FE3E}" type="presOf" srcId="{349AC524-24D1-442D-950A-97549397EEC4}" destId="{0315C0E3-CDEB-473D-A6CF-92AF93115CCB}" srcOrd="0" destOrd="0" presId="urn:microsoft.com/office/officeart/2016/7/layout/LinearBlockProcessNumbered"/>
    <dgm:cxn modelId="{68851009-AA8E-4F98-8559-9A39E757F131}" type="presOf" srcId="{29F2A982-F440-4270-8C8A-C009EBCA1EA4}" destId="{D510FC40-F7F7-4AD6-9CC5-BBD5FCE823D4}" srcOrd="1" destOrd="0" presId="urn:microsoft.com/office/officeart/2016/7/layout/LinearBlockProcessNumbered"/>
    <dgm:cxn modelId="{75AC1817-8906-4E90-80E3-8871181C731D}" type="presOf" srcId="{0E93444E-DA33-4883-AFD2-CCAA5607F7F5}" destId="{1359D36F-1AC1-459C-9D92-44CF0938245A}" srcOrd="0" destOrd="0" presId="urn:microsoft.com/office/officeart/2016/7/layout/LinearBlockProcessNumbered"/>
    <dgm:cxn modelId="{F19DA81D-EE28-4604-911F-4784F5313B21}" type="presOf" srcId="{FA35766A-9157-476F-B66F-354CA0EDD814}" destId="{CDE8D3AC-55F8-471A-9D20-C209DAEFF735}" srcOrd="1" destOrd="0" presId="urn:microsoft.com/office/officeart/2016/7/layout/LinearBlockProcessNumbered"/>
    <dgm:cxn modelId="{52CC6823-DFD5-48BE-BB9C-F10E8073E521}" type="presOf" srcId="{E7EE0992-7708-4152-BCB8-D96364A9277A}" destId="{2DDCB505-47C8-45EA-98F2-482B4B0FCD62}" srcOrd="1" destOrd="0" presId="urn:microsoft.com/office/officeart/2016/7/layout/LinearBlockProcessNumbered"/>
    <dgm:cxn modelId="{A8C9A827-9265-4478-987E-D52FD78AAA90}" type="presOf" srcId="{E7EE0992-7708-4152-BCB8-D96364A9277A}" destId="{3FD05016-F596-4E5E-9452-1F3DE67A3BF7}" srcOrd="0" destOrd="0" presId="urn:microsoft.com/office/officeart/2016/7/layout/LinearBlockProcessNumbered"/>
    <dgm:cxn modelId="{EF8A4054-747B-4B86-8E39-86FB31A6C229}" type="presOf" srcId="{D602A73F-ED2D-4258-81EF-6D67551C06FD}" destId="{CB771BE2-8E4A-4080-8517-1639A74EA605}" srcOrd="0" destOrd="0" presId="urn:microsoft.com/office/officeart/2016/7/layout/LinearBlockProcessNumbered"/>
    <dgm:cxn modelId="{88EC7E55-8F04-424B-9479-F3D7B712AA55}" type="presOf" srcId="{29F2A982-F440-4270-8C8A-C009EBCA1EA4}" destId="{65AEAB0F-1CC5-48C2-9F14-8A95ADBF5412}" srcOrd="0" destOrd="0" presId="urn:microsoft.com/office/officeart/2016/7/layout/LinearBlockProcessNumbered"/>
    <dgm:cxn modelId="{2F19D283-27CA-4FED-80A7-6DB930806972}" srcId="{D602A73F-ED2D-4258-81EF-6D67551C06FD}" destId="{E7EE0992-7708-4152-BCB8-D96364A9277A}" srcOrd="0" destOrd="0" parTransId="{83F7CAFB-684C-475D-9C41-DCEACD9693A3}" sibTransId="{96889B9E-3205-472E-B914-D5508C236720}"/>
    <dgm:cxn modelId="{322A3D85-8352-465E-8E37-14FF498D8A61}" type="presOf" srcId="{FA35766A-9157-476F-B66F-354CA0EDD814}" destId="{AFFF12BD-188B-4581-AC2A-B3B064468C1A}" srcOrd="0" destOrd="0" presId="urn:microsoft.com/office/officeart/2016/7/layout/LinearBlockProcessNumbered"/>
    <dgm:cxn modelId="{9E3A1690-8FF5-442F-9E3B-B7AB19DF91B3}" srcId="{D602A73F-ED2D-4258-81EF-6D67551C06FD}" destId="{29F2A982-F440-4270-8C8A-C009EBCA1EA4}" srcOrd="2" destOrd="0" parTransId="{17B0A41D-5F10-43F5-80A6-0C1425A08EB3}" sibTransId="{0E93444E-DA33-4883-AFD2-CCAA5607F7F5}"/>
    <dgm:cxn modelId="{D60595E5-18E5-4191-B615-04706FDBE21A}" type="presOf" srcId="{96889B9E-3205-472E-B914-D5508C236720}" destId="{24CF060E-E1A3-40EE-95BE-620E6FEE928B}" srcOrd="0" destOrd="0" presId="urn:microsoft.com/office/officeart/2016/7/layout/LinearBlockProcessNumbered"/>
    <dgm:cxn modelId="{77219531-CF4C-4399-A745-681A33A993C9}" type="presParOf" srcId="{CB771BE2-8E4A-4080-8517-1639A74EA605}" destId="{A0324204-C432-446C-9144-40C363B63BCF}" srcOrd="0" destOrd="0" presId="urn:microsoft.com/office/officeart/2016/7/layout/LinearBlockProcessNumbered"/>
    <dgm:cxn modelId="{4CEA2137-0B4B-4BEB-B650-DA666C7E0029}" type="presParOf" srcId="{A0324204-C432-446C-9144-40C363B63BCF}" destId="{3FD05016-F596-4E5E-9452-1F3DE67A3BF7}" srcOrd="0" destOrd="0" presId="urn:microsoft.com/office/officeart/2016/7/layout/LinearBlockProcessNumbered"/>
    <dgm:cxn modelId="{F1B79E9C-8D91-4504-910C-B4C27942A09F}" type="presParOf" srcId="{A0324204-C432-446C-9144-40C363B63BCF}" destId="{24CF060E-E1A3-40EE-95BE-620E6FEE928B}" srcOrd="1" destOrd="0" presId="urn:microsoft.com/office/officeart/2016/7/layout/LinearBlockProcessNumbered"/>
    <dgm:cxn modelId="{C0A91D25-0484-4AEA-974D-0666DB6E04CC}" type="presParOf" srcId="{A0324204-C432-446C-9144-40C363B63BCF}" destId="{2DDCB505-47C8-45EA-98F2-482B4B0FCD62}" srcOrd="2" destOrd="0" presId="urn:microsoft.com/office/officeart/2016/7/layout/LinearBlockProcessNumbered"/>
    <dgm:cxn modelId="{9BFFD996-40E9-4307-8439-05EEE32546B7}" type="presParOf" srcId="{CB771BE2-8E4A-4080-8517-1639A74EA605}" destId="{53AA6983-A469-4CAA-B48E-BEEBFAEBA067}" srcOrd="1" destOrd="0" presId="urn:microsoft.com/office/officeart/2016/7/layout/LinearBlockProcessNumbered"/>
    <dgm:cxn modelId="{157F02E4-31B6-4112-B036-18AB390BE627}" type="presParOf" srcId="{CB771BE2-8E4A-4080-8517-1639A74EA605}" destId="{7EBB5EA4-A5AE-4C9A-AEFC-1672B5B1B5EC}" srcOrd="2" destOrd="0" presId="urn:microsoft.com/office/officeart/2016/7/layout/LinearBlockProcessNumbered"/>
    <dgm:cxn modelId="{53EB9052-44D1-437A-A034-47C3DD99A659}" type="presParOf" srcId="{7EBB5EA4-A5AE-4C9A-AEFC-1672B5B1B5EC}" destId="{AFFF12BD-188B-4581-AC2A-B3B064468C1A}" srcOrd="0" destOrd="0" presId="urn:microsoft.com/office/officeart/2016/7/layout/LinearBlockProcessNumbered"/>
    <dgm:cxn modelId="{EFFA4507-199C-4403-8F65-FA1FBE89C2C4}" type="presParOf" srcId="{7EBB5EA4-A5AE-4C9A-AEFC-1672B5B1B5EC}" destId="{0315C0E3-CDEB-473D-A6CF-92AF93115CCB}" srcOrd="1" destOrd="0" presId="urn:microsoft.com/office/officeart/2016/7/layout/LinearBlockProcessNumbered"/>
    <dgm:cxn modelId="{44BFC402-5A68-416C-A98F-E7E37F24BEEF}" type="presParOf" srcId="{7EBB5EA4-A5AE-4C9A-AEFC-1672B5B1B5EC}" destId="{CDE8D3AC-55F8-471A-9D20-C209DAEFF735}" srcOrd="2" destOrd="0" presId="urn:microsoft.com/office/officeart/2016/7/layout/LinearBlockProcessNumbered"/>
    <dgm:cxn modelId="{4AF4E3A4-BF72-4659-80E8-E9E2C762EEE2}" type="presParOf" srcId="{CB771BE2-8E4A-4080-8517-1639A74EA605}" destId="{BB5C99A6-6876-4FCE-B8F6-9A9190445B5D}" srcOrd="3" destOrd="0" presId="urn:microsoft.com/office/officeart/2016/7/layout/LinearBlockProcessNumbered"/>
    <dgm:cxn modelId="{00A00691-9695-49F7-9AA2-E7B0EFB2CFD6}" type="presParOf" srcId="{CB771BE2-8E4A-4080-8517-1639A74EA605}" destId="{D98649F7-19B7-4C9C-A927-52DD390ABDAF}" srcOrd="4" destOrd="0" presId="urn:microsoft.com/office/officeart/2016/7/layout/LinearBlockProcessNumbered"/>
    <dgm:cxn modelId="{BF73DB4F-23F5-403E-A04E-9F29F3EDD7E6}" type="presParOf" srcId="{D98649F7-19B7-4C9C-A927-52DD390ABDAF}" destId="{65AEAB0F-1CC5-48C2-9F14-8A95ADBF5412}" srcOrd="0" destOrd="0" presId="urn:microsoft.com/office/officeart/2016/7/layout/LinearBlockProcessNumbered"/>
    <dgm:cxn modelId="{D3AD78C2-6029-413F-B892-46FAA93CF5A8}" type="presParOf" srcId="{D98649F7-19B7-4C9C-A927-52DD390ABDAF}" destId="{1359D36F-1AC1-459C-9D92-44CF0938245A}" srcOrd="1" destOrd="0" presId="urn:microsoft.com/office/officeart/2016/7/layout/LinearBlockProcessNumbered"/>
    <dgm:cxn modelId="{6BE7658F-DE45-4FA1-946B-0C6A63E38E00}" type="presParOf" srcId="{D98649F7-19B7-4C9C-A927-52DD390ABDAF}" destId="{D510FC40-F7F7-4AD6-9CC5-BBD5FCE823D4}" srcOrd="2" destOrd="0" presId="urn:microsoft.com/office/officeart/2016/7/layout/LinearBlock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F7C53C1-B2B0-4EBC-B684-040A7DAA88DC}" type="doc">
      <dgm:prSet loTypeId="urn:microsoft.com/office/officeart/2005/8/layout/process4" loCatId="process" qsTypeId="urn:microsoft.com/office/officeart/2005/8/quickstyle/simple1" qsCatId="simple" csTypeId="urn:microsoft.com/office/officeart/2005/8/colors/colorful5" csCatId="colorful"/>
      <dgm:spPr/>
      <dgm:t>
        <a:bodyPr/>
        <a:lstStyle/>
        <a:p>
          <a:endParaRPr lang="en-US"/>
        </a:p>
      </dgm:t>
    </dgm:pt>
    <dgm:pt modelId="{0390737E-76A8-4F65-886A-13B1F34EB598}">
      <dgm:prSet/>
      <dgm:spPr/>
      <dgm:t>
        <a:bodyPr/>
        <a:lstStyle/>
        <a:p>
          <a:r>
            <a:rPr lang="en-GB" b="1"/>
            <a:t>Challenges</a:t>
          </a:r>
          <a:r>
            <a:rPr lang="en-GB"/>
            <a:t>: One challenge I faced during my research was filtering out the most up-to-date information amidst older job descriptions and guidelines that no longer apply to current practices in healthcare. Another challenge was narrowing down broad information to fit the specifics of the Senior Support Worker role. </a:t>
          </a:r>
          <a:endParaRPr lang="en-US"/>
        </a:p>
      </dgm:t>
    </dgm:pt>
    <dgm:pt modelId="{55D02FE2-5CF4-454E-9D64-DA09016776A9}" type="parTrans" cxnId="{5146096C-A621-4D40-84CA-6F5500DBB922}">
      <dgm:prSet/>
      <dgm:spPr/>
      <dgm:t>
        <a:bodyPr/>
        <a:lstStyle/>
        <a:p>
          <a:endParaRPr lang="en-US"/>
        </a:p>
      </dgm:t>
    </dgm:pt>
    <dgm:pt modelId="{CAE6B175-0EA9-4C4D-AD0D-175928D8D440}" type="sibTrans" cxnId="{5146096C-A621-4D40-84CA-6F5500DBB922}">
      <dgm:prSet/>
      <dgm:spPr/>
      <dgm:t>
        <a:bodyPr/>
        <a:lstStyle/>
        <a:p>
          <a:endParaRPr lang="en-US"/>
        </a:p>
      </dgm:t>
    </dgm:pt>
    <dgm:pt modelId="{D5CE1DEE-6C5B-480D-AE28-38B81C69452C}">
      <dgm:prSet/>
      <dgm:spPr/>
      <dgm:t>
        <a:bodyPr/>
        <a:lstStyle/>
        <a:p>
          <a:r>
            <a:rPr lang="en-GB"/>
            <a:t>The CRAAP test was useful for identifying high-quality sources and discarding less reliable or outdated information.</a:t>
          </a:r>
          <a:endParaRPr lang="en-US"/>
        </a:p>
      </dgm:t>
    </dgm:pt>
    <dgm:pt modelId="{3FAFC258-EDB6-4653-9202-74757FD7BB2D}" type="parTrans" cxnId="{128ED7CA-2AF8-45D7-A077-53CE9FC66432}">
      <dgm:prSet/>
      <dgm:spPr/>
      <dgm:t>
        <a:bodyPr/>
        <a:lstStyle/>
        <a:p>
          <a:endParaRPr lang="en-US"/>
        </a:p>
      </dgm:t>
    </dgm:pt>
    <dgm:pt modelId="{8ABE18D0-4B73-458B-9007-E5C2416A321A}" type="sibTrans" cxnId="{128ED7CA-2AF8-45D7-A077-53CE9FC66432}">
      <dgm:prSet/>
      <dgm:spPr/>
      <dgm:t>
        <a:bodyPr/>
        <a:lstStyle/>
        <a:p>
          <a:endParaRPr lang="en-US"/>
        </a:p>
      </dgm:t>
    </dgm:pt>
    <dgm:pt modelId="{DC252836-1E93-45FC-A188-7EAAE18ADE3C}" type="pres">
      <dgm:prSet presAssocID="{8F7C53C1-B2B0-4EBC-B684-040A7DAA88DC}" presName="Name0" presStyleCnt="0">
        <dgm:presLayoutVars>
          <dgm:dir/>
          <dgm:animLvl val="lvl"/>
          <dgm:resizeHandles val="exact"/>
        </dgm:presLayoutVars>
      </dgm:prSet>
      <dgm:spPr/>
    </dgm:pt>
    <dgm:pt modelId="{87EB0912-C23F-46DC-A25E-3FEEC34CD416}" type="pres">
      <dgm:prSet presAssocID="{D5CE1DEE-6C5B-480D-AE28-38B81C69452C}" presName="boxAndChildren" presStyleCnt="0"/>
      <dgm:spPr/>
    </dgm:pt>
    <dgm:pt modelId="{55305804-05C0-45BD-8CFA-A367D9D4B6A8}" type="pres">
      <dgm:prSet presAssocID="{D5CE1DEE-6C5B-480D-AE28-38B81C69452C}" presName="parentTextBox" presStyleLbl="node1" presStyleIdx="0" presStyleCnt="2"/>
      <dgm:spPr/>
    </dgm:pt>
    <dgm:pt modelId="{4D8E0314-A614-48B8-B532-0868FCB4C283}" type="pres">
      <dgm:prSet presAssocID="{CAE6B175-0EA9-4C4D-AD0D-175928D8D440}" presName="sp" presStyleCnt="0"/>
      <dgm:spPr/>
    </dgm:pt>
    <dgm:pt modelId="{1B9110C2-0722-4354-8E80-C0CE21DB264B}" type="pres">
      <dgm:prSet presAssocID="{0390737E-76A8-4F65-886A-13B1F34EB598}" presName="arrowAndChildren" presStyleCnt="0"/>
      <dgm:spPr/>
    </dgm:pt>
    <dgm:pt modelId="{92DF9157-3E65-4F84-86A1-156FC7E872EF}" type="pres">
      <dgm:prSet presAssocID="{0390737E-76A8-4F65-886A-13B1F34EB598}" presName="parentTextArrow" presStyleLbl="node1" presStyleIdx="1" presStyleCnt="2"/>
      <dgm:spPr/>
    </dgm:pt>
  </dgm:ptLst>
  <dgm:cxnLst>
    <dgm:cxn modelId="{C42BCA22-8878-4ECC-996B-6A2416007802}" type="presOf" srcId="{0390737E-76A8-4F65-886A-13B1F34EB598}" destId="{92DF9157-3E65-4F84-86A1-156FC7E872EF}" srcOrd="0" destOrd="0" presId="urn:microsoft.com/office/officeart/2005/8/layout/process4"/>
    <dgm:cxn modelId="{AC0FE933-1FAA-4424-9E73-9E60F4B17AFB}" type="presOf" srcId="{D5CE1DEE-6C5B-480D-AE28-38B81C69452C}" destId="{55305804-05C0-45BD-8CFA-A367D9D4B6A8}" srcOrd="0" destOrd="0" presId="urn:microsoft.com/office/officeart/2005/8/layout/process4"/>
    <dgm:cxn modelId="{5146096C-A621-4D40-84CA-6F5500DBB922}" srcId="{8F7C53C1-B2B0-4EBC-B684-040A7DAA88DC}" destId="{0390737E-76A8-4F65-886A-13B1F34EB598}" srcOrd="0" destOrd="0" parTransId="{55D02FE2-5CF4-454E-9D64-DA09016776A9}" sibTransId="{CAE6B175-0EA9-4C4D-AD0D-175928D8D440}"/>
    <dgm:cxn modelId="{128ED7CA-2AF8-45D7-A077-53CE9FC66432}" srcId="{8F7C53C1-B2B0-4EBC-B684-040A7DAA88DC}" destId="{D5CE1DEE-6C5B-480D-AE28-38B81C69452C}" srcOrd="1" destOrd="0" parTransId="{3FAFC258-EDB6-4653-9202-74757FD7BB2D}" sibTransId="{8ABE18D0-4B73-458B-9007-E5C2416A321A}"/>
    <dgm:cxn modelId="{2703ACDC-8733-4DF0-8528-D6F03DFA16AF}" type="presOf" srcId="{8F7C53C1-B2B0-4EBC-B684-040A7DAA88DC}" destId="{DC252836-1E93-45FC-A188-7EAAE18ADE3C}" srcOrd="0" destOrd="0" presId="urn:microsoft.com/office/officeart/2005/8/layout/process4"/>
    <dgm:cxn modelId="{AE917D7C-DFA5-4B9B-AA37-EE24F91ECCE9}" type="presParOf" srcId="{DC252836-1E93-45FC-A188-7EAAE18ADE3C}" destId="{87EB0912-C23F-46DC-A25E-3FEEC34CD416}" srcOrd="0" destOrd="0" presId="urn:microsoft.com/office/officeart/2005/8/layout/process4"/>
    <dgm:cxn modelId="{4094EBF2-CC1A-429F-A09A-B36D9678C198}" type="presParOf" srcId="{87EB0912-C23F-46DC-A25E-3FEEC34CD416}" destId="{55305804-05C0-45BD-8CFA-A367D9D4B6A8}" srcOrd="0" destOrd="0" presId="urn:microsoft.com/office/officeart/2005/8/layout/process4"/>
    <dgm:cxn modelId="{EE03E43E-48E5-4A4B-90E8-124E2287C819}" type="presParOf" srcId="{DC252836-1E93-45FC-A188-7EAAE18ADE3C}" destId="{4D8E0314-A614-48B8-B532-0868FCB4C283}" srcOrd="1" destOrd="0" presId="urn:microsoft.com/office/officeart/2005/8/layout/process4"/>
    <dgm:cxn modelId="{44B221A1-F407-44F7-9E2B-E9AF80CAB98A}" type="presParOf" srcId="{DC252836-1E93-45FC-A188-7EAAE18ADE3C}" destId="{1B9110C2-0722-4354-8E80-C0CE21DB264B}" srcOrd="2" destOrd="0" presId="urn:microsoft.com/office/officeart/2005/8/layout/process4"/>
    <dgm:cxn modelId="{84583998-A3F1-44BC-B60C-509868D0F123}" type="presParOf" srcId="{1B9110C2-0722-4354-8E80-C0CE21DB264B}" destId="{92DF9157-3E65-4F84-86A1-156FC7E872EF}"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E94C12E-6921-455B-8B86-F5C396AF845E}" type="doc">
      <dgm:prSet loTypeId="urn:microsoft.com/office/officeart/2016/7/layout/LinearBlockProcessNumbered" loCatId="process" qsTypeId="urn:microsoft.com/office/officeart/2005/8/quickstyle/simple1" qsCatId="simple" csTypeId="urn:microsoft.com/office/officeart/2005/8/colors/colorful1" csCatId="colorful"/>
      <dgm:spPr/>
      <dgm:t>
        <a:bodyPr/>
        <a:lstStyle/>
        <a:p>
          <a:endParaRPr lang="en-US"/>
        </a:p>
      </dgm:t>
    </dgm:pt>
    <dgm:pt modelId="{7213509B-849C-4902-972D-C0BAB8EE892D}">
      <dgm:prSet/>
      <dgm:spPr/>
      <dgm:t>
        <a:bodyPr/>
        <a:lstStyle/>
        <a:p>
          <a:r>
            <a:rPr lang="en-GB" b="1"/>
            <a:t>Further Research</a:t>
          </a:r>
          <a:r>
            <a:rPr lang="en-GB"/>
            <a:t>: My next steps will involve delving deeper into leadership strategies within the Senior Support Worker role, including the training required to move into a senior position. I will also look into more detailed resources on patient care techniques and leadership skills for health and social care professionals. </a:t>
          </a:r>
          <a:endParaRPr lang="en-US"/>
        </a:p>
      </dgm:t>
    </dgm:pt>
    <dgm:pt modelId="{1EABFFB0-68F5-4499-876C-168AC6CB92C2}" type="parTrans" cxnId="{53198721-9EEC-4307-B483-D3549EBFC17D}">
      <dgm:prSet/>
      <dgm:spPr/>
      <dgm:t>
        <a:bodyPr/>
        <a:lstStyle/>
        <a:p>
          <a:endParaRPr lang="en-US"/>
        </a:p>
      </dgm:t>
    </dgm:pt>
    <dgm:pt modelId="{79EDFE7A-A0EC-47DA-B5F2-866E689880A8}" type="sibTrans" cxnId="{53198721-9EEC-4307-B483-D3549EBFC17D}">
      <dgm:prSet phldrT="01" phldr="0"/>
      <dgm:spPr/>
      <dgm:t>
        <a:bodyPr/>
        <a:lstStyle/>
        <a:p>
          <a:r>
            <a:rPr lang="en-US"/>
            <a:t>01</a:t>
          </a:r>
        </a:p>
      </dgm:t>
    </dgm:pt>
    <dgm:pt modelId="{C0808956-A478-4571-91A9-C96948E8F85A}">
      <dgm:prSet/>
      <dgm:spPr/>
      <dgm:t>
        <a:bodyPr/>
        <a:lstStyle/>
        <a:p>
          <a:r>
            <a:rPr lang="en-GB" b="1"/>
            <a:t>Action Plan</a:t>
          </a:r>
          <a:r>
            <a:rPr lang="en-GB"/>
            <a:t>: I plan to interview senior staff at Barchester Forest Independent Hospital for their insights and feedback on the responsibilities and challenges of the role. I will also look into professional development courses that can enhance my leadership and communication skills, as these are crucial for advancing in this field.</a:t>
          </a:r>
          <a:endParaRPr lang="en-US"/>
        </a:p>
      </dgm:t>
    </dgm:pt>
    <dgm:pt modelId="{2AA1FC81-63AF-4C18-A89C-26A8A3AF2268}" type="parTrans" cxnId="{BB311F70-3F21-481A-B5A2-BCE6C9DE201B}">
      <dgm:prSet/>
      <dgm:spPr/>
      <dgm:t>
        <a:bodyPr/>
        <a:lstStyle/>
        <a:p>
          <a:endParaRPr lang="en-US"/>
        </a:p>
      </dgm:t>
    </dgm:pt>
    <dgm:pt modelId="{E97CC8E4-3AA5-494D-B084-89BEBE2A6E57}" type="sibTrans" cxnId="{BB311F70-3F21-481A-B5A2-BCE6C9DE201B}">
      <dgm:prSet phldrT="02" phldr="0"/>
      <dgm:spPr/>
      <dgm:t>
        <a:bodyPr/>
        <a:lstStyle/>
        <a:p>
          <a:r>
            <a:rPr lang="en-US"/>
            <a:t>02</a:t>
          </a:r>
        </a:p>
      </dgm:t>
    </dgm:pt>
    <dgm:pt modelId="{7C44A247-15A5-48CF-84E0-441638A28CFD}" type="pres">
      <dgm:prSet presAssocID="{7E94C12E-6921-455B-8B86-F5C396AF845E}" presName="Name0" presStyleCnt="0">
        <dgm:presLayoutVars>
          <dgm:animLvl val="lvl"/>
          <dgm:resizeHandles val="exact"/>
        </dgm:presLayoutVars>
      </dgm:prSet>
      <dgm:spPr/>
    </dgm:pt>
    <dgm:pt modelId="{2DF97D48-00D9-4AFD-8C0F-468AF0FC5476}" type="pres">
      <dgm:prSet presAssocID="{7213509B-849C-4902-972D-C0BAB8EE892D}" presName="compositeNode" presStyleCnt="0">
        <dgm:presLayoutVars>
          <dgm:bulletEnabled val="1"/>
        </dgm:presLayoutVars>
      </dgm:prSet>
      <dgm:spPr/>
    </dgm:pt>
    <dgm:pt modelId="{A7DC108E-6221-45F6-B1D9-6619B6EC5040}" type="pres">
      <dgm:prSet presAssocID="{7213509B-849C-4902-972D-C0BAB8EE892D}" presName="bgRect" presStyleLbl="alignNode1" presStyleIdx="0" presStyleCnt="2"/>
      <dgm:spPr/>
    </dgm:pt>
    <dgm:pt modelId="{DB4BFA82-F2AD-4FED-A8AC-506F53264F4A}" type="pres">
      <dgm:prSet presAssocID="{79EDFE7A-A0EC-47DA-B5F2-866E689880A8}" presName="sibTransNodeRect" presStyleLbl="alignNode1" presStyleIdx="0" presStyleCnt="2">
        <dgm:presLayoutVars>
          <dgm:chMax val="0"/>
          <dgm:bulletEnabled val="1"/>
        </dgm:presLayoutVars>
      </dgm:prSet>
      <dgm:spPr/>
    </dgm:pt>
    <dgm:pt modelId="{2FF9B6B7-12E9-4F7C-92CF-7B96581CEFEA}" type="pres">
      <dgm:prSet presAssocID="{7213509B-849C-4902-972D-C0BAB8EE892D}" presName="nodeRect" presStyleLbl="alignNode1" presStyleIdx="0" presStyleCnt="2">
        <dgm:presLayoutVars>
          <dgm:bulletEnabled val="1"/>
        </dgm:presLayoutVars>
      </dgm:prSet>
      <dgm:spPr/>
    </dgm:pt>
    <dgm:pt modelId="{5EC85542-7C9D-4555-A302-D80FC0387412}" type="pres">
      <dgm:prSet presAssocID="{79EDFE7A-A0EC-47DA-B5F2-866E689880A8}" presName="sibTrans" presStyleCnt="0"/>
      <dgm:spPr/>
    </dgm:pt>
    <dgm:pt modelId="{E23F685E-DCD0-4576-8FF1-4E3E2AF8799E}" type="pres">
      <dgm:prSet presAssocID="{C0808956-A478-4571-91A9-C96948E8F85A}" presName="compositeNode" presStyleCnt="0">
        <dgm:presLayoutVars>
          <dgm:bulletEnabled val="1"/>
        </dgm:presLayoutVars>
      </dgm:prSet>
      <dgm:spPr/>
    </dgm:pt>
    <dgm:pt modelId="{DDB721BA-3124-4C4D-8A7D-0937B9826A46}" type="pres">
      <dgm:prSet presAssocID="{C0808956-A478-4571-91A9-C96948E8F85A}" presName="bgRect" presStyleLbl="alignNode1" presStyleIdx="1" presStyleCnt="2"/>
      <dgm:spPr/>
    </dgm:pt>
    <dgm:pt modelId="{94DD58C7-7C7F-43D6-917B-1D89A7A248CE}" type="pres">
      <dgm:prSet presAssocID="{E97CC8E4-3AA5-494D-B084-89BEBE2A6E57}" presName="sibTransNodeRect" presStyleLbl="alignNode1" presStyleIdx="1" presStyleCnt="2">
        <dgm:presLayoutVars>
          <dgm:chMax val="0"/>
          <dgm:bulletEnabled val="1"/>
        </dgm:presLayoutVars>
      </dgm:prSet>
      <dgm:spPr/>
    </dgm:pt>
    <dgm:pt modelId="{AF360F9D-32C4-4ABF-85AD-22C48F7B861A}" type="pres">
      <dgm:prSet presAssocID="{C0808956-A478-4571-91A9-C96948E8F85A}" presName="nodeRect" presStyleLbl="alignNode1" presStyleIdx="1" presStyleCnt="2">
        <dgm:presLayoutVars>
          <dgm:bulletEnabled val="1"/>
        </dgm:presLayoutVars>
      </dgm:prSet>
      <dgm:spPr/>
    </dgm:pt>
  </dgm:ptLst>
  <dgm:cxnLst>
    <dgm:cxn modelId="{D4D73606-B420-4927-98F1-1BA7CCAB84C6}" type="presOf" srcId="{7213509B-849C-4902-972D-C0BAB8EE892D}" destId="{A7DC108E-6221-45F6-B1D9-6619B6EC5040}" srcOrd="0" destOrd="0" presId="urn:microsoft.com/office/officeart/2016/7/layout/LinearBlockProcessNumbered"/>
    <dgm:cxn modelId="{53198721-9EEC-4307-B483-D3549EBFC17D}" srcId="{7E94C12E-6921-455B-8B86-F5C396AF845E}" destId="{7213509B-849C-4902-972D-C0BAB8EE892D}" srcOrd="0" destOrd="0" parTransId="{1EABFFB0-68F5-4499-876C-168AC6CB92C2}" sibTransId="{79EDFE7A-A0EC-47DA-B5F2-866E689880A8}"/>
    <dgm:cxn modelId="{BB311F70-3F21-481A-B5A2-BCE6C9DE201B}" srcId="{7E94C12E-6921-455B-8B86-F5C396AF845E}" destId="{C0808956-A478-4571-91A9-C96948E8F85A}" srcOrd="1" destOrd="0" parTransId="{2AA1FC81-63AF-4C18-A89C-26A8A3AF2268}" sibTransId="{E97CC8E4-3AA5-494D-B084-89BEBE2A6E57}"/>
    <dgm:cxn modelId="{6087328C-D54E-406E-B747-1AE44630FCBA}" type="presOf" srcId="{C0808956-A478-4571-91A9-C96948E8F85A}" destId="{AF360F9D-32C4-4ABF-85AD-22C48F7B861A}" srcOrd="1" destOrd="0" presId="urn:microsoft.com/office/officeart/2016/7/layout/LinearBlockProcessNumbered"/>
    <dgm:cxn modelId="{5915848C-4A61-4AF9-A4AA-687712120FBF}" type="presOf" srcId="{7213509B-849C-4902-972D-C0BAB8EE892D}" destId="{2FF9B6B7-12E9-4F7C-92CF-7B96581CEFEA}" srcOrd="1" destOrd="0" presId="urn:microsoft.com/office/officeart/2016/7/layout/LinearBlockProcessNumbered"/>
    <dgm:cxn modelId="{3927D899-42EC-4BD0-88E3-E988B6520213}" type="presOf" srcId="{7E94C12E-6921-455B-8B86-F5C396AF845E}" destId="{7C44A247-15A5-48CF-84E0-441638A28CFD}" srcOrd="0" destOrd="0" presId="urn:microsoft.com/office/officeart/2016/7/layout/LinearBlockProcessNumbered"/>
    <dgm:cxn modelId="{81077DB5-68D4-4E64-917B-00B0AD12DB22}" type="presOf" srcId="{E97CC8E4-3AA5-494D-B084-89BEBE2A6E57}" destId="{94DD58C7-7C7F-43D6-917B-1D89A7A248CE}" srcOrd="0" destOrd="0" presId="urn:microsoft.com/office/officeart/2016/7/layout/LinearBlockProcessNumbered"/>
    <dgm:cxn modelId="{4CF5B3E6-8977-4EA0-97F7-99234D2FDAFC}" type="presOf" srcId="{C0808956-A478-4571-91A9-C96948E8F85A}" destId="{DDB721BA-3124-4C4D-8A7D-0937B9826A46}" srcOrd="0" destOrd="0" presId="urn:microsoft.com/office/officeart/2016/7/layout/LinearBlockProcessNumbered"/>
    <dgm:cxn modelId="{2843C4F1-1B83-44A2-9978-6FCB8445228F}" type="presOf" srcId="{79EDFE7A-A0EC-47DA-B5F2-866E689880A8}" destId="{DB4BFA82-F2AD-4FED-A8AC-506F53264F4A}" srcOrd="0" destOrd="0" presId="urn:microsoft.com/office/officeart/2016/7/layout/LinearBlockProcessNumbered"/>
    <dgm:cxn modelId="{8B867FB4-C18E-4CB2-829D-E3822E75EBE2}" type="presParOf" srcId="{7C44A247-15A5-48CF-84E0-441638A28CFD}" destId="{2DF97D48-00D9-4AFD-8C0F-468AF0FC5476}" srcOrd="0" destOrd="0" presId="urn:microsoft.com/office/officeart/2016/7/layout/LinearBlockProcessNumbered"/>
    <dgm:cxn modelId="{840132FF-4DAA-4AB7-B9D2-8BA98496869C}" type="presParOf" srcId="{2DF97D48-00D9-4AFD-8C0F-468AF0FC5476}" destId="{A7DC108E-6221-45F6-B1D9-6619B6EC5040}" srcOrd="0" destOrd="0" presId="urn:microsoft.com/office/officeart/2016/7/layout/LinearBlockProcessNumbered"/>
    <dgm:cxn modelId="{4FC4E3A9-D462-48E1-986C-B0CB04A0D00D}" type="presParOf" srcId="{2DF97D48-00D9-4AFD-8C0F-468AF0FC5476}" destId="{DB4BFA82-F2AD-4FED-A8AC-506F53264F4A}" srcOrd="1" destOrd="0" presId="urn:microsoft.com/office/officeart/2016/7/layout/LinearBlockProcessNumbered"/>
    <dgm:cxn modelId="{C865746F-FB00-4EA7-A69A-38D016DF918A}" type="presParOf" srcId="{2DF97D48-00D9-4AFD-8C0F-468AF0FC5476}" destId="{2FF9B6B7-12E9-4F7C-92CF-7B96581CEFEA}" srcOrd="2" destOrd="0" presId="urn:microsoft.com/office/officeart/2016/7/layout/LinearBlockProcessNumbered"/>
    <dgm:cxn modelId="{4ED0D04A-05B0-49DC-99A4-968DF4FEDF36}" type="presParOf" srcId="{7C44A247-15A5-48CF-84E0-441638A28CFD}" destId="{5EC85542-7C9D-4555-A302-D80FC0387412}" srcOrd="1" destOrd="0" presId="urn:microsoft.com/office/officeart/2016/7/layout/LinearBlockProcessNumbered"/>
    <dgm:cxn modelId="{3C1B40AD-8543-40FE-A3A5-9AA21A9C1F38}" type="presParOf" srcId="{7C44A247-15A5-48CF-84E0-441638A28CFD}" destId="{E23F685E-DCD0-4576-8FF1-4E3E2AF8799E}" srcOrd="2" destOrd="0" presId="urn:microsoft.com/office/officeart/2016/7/layout/LinearBlockProcessNumbered"/>
    <dgm:cxn modelId="{4928EE52-64A4-45A4-875D-6AF3CE26CF43}" type="presParOf" srcId="{E23F685E-DCD0-4576-8FF1-4E3E2AF8799E}" destId="{DDB721BA-3124-4C4D-8A7D-0937B9826A46}" srcOrd="0" destOrd="0" presId="urn:microsoft.com/office/officeart/2016/7/layout/LinearBlockProcessNumbered"/>
    <dgm:cxn modelId="{1F1CF000-E9B2-4C1D-8489-AF2996BFC1B7}" type="presParOf" srcId="{E23F685E-DCD0-4576-8FF1-4E3E2AF8799E}" destId="{94DD58C7-7C7F-43D6-917B-1D89A7A248CE}" srcOrd="1" destOrd="0" presId="urn:microsoft.com/office/officeart/2016/7/layout/LinearBlockProcessNumbered"/>
    <dgm:cxn modelId="{0EF52908-A66C-46A7-9439-0A531A636122}" type="presParOf" srcId="{E23F685E-DCD0-4576-8FF1-4E3E2AF8799E}" destId="{AF360F9D-32C4-4ABF-85AD-22C48F7B861A}" srcOrd="2" destOrd="0" presId="urn:microsoft.com/office/officeart/2016/7/layout/LinearBlock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350187C-0E7B-4ACB-A863-4DAC2B72D719}"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CED69804-9B28-46B2-9706-0C0138B87F0A}">
      <dgm:prSet/>
      <dgm:spPr/>
      <dgm:t>
        <a:bodyPr/>
        <a:lstStyle/>
        <a:p>
          <a:r>
            <a:rPr lang="en-GB"/>
            <a:t>The Senior Support Worker role is essential in ensuring high-quality care, leadership, and mentoring within healthcare settings. </a:t>
          </a:r>
          <a:endParaRPr lang="en-US"/>
        </a:p>
      </dgm:t>
    </dgm:pt>
    <dgm:pt modelId="{E58555A2-9A19-4BD0-904E-6ABDEA39A60A}" type="parTrans" cxnId="{7F0B98A1-8E2B-447E-AD3B-BA8111ABC2E6}">
      <dgm:prSet/>
      <dgm:spPr/>
      <dgm:t>
        <a:bodyPr/>
        <a:lstStyle/>
        <a:p>
          <a:endParaRPr lang="en-US"/>
        </a:p>
      </dgm:t>
    </dgm:pt>
    <dgm:pt modelId="{435B054A-0F7E-4341-A7AE-1C6FC0525944}" type="sibTrans" cxnId="{7F0B98A1-8E2B-447E-AD3B-BA8111ABC2E6}">
      <dgm:prSet/>
      <dgm:spPr/>
      <dgm:t>
        <a:bodyPr/>
        <a:lstStyle/>
        <a:p>
          <a:endParaRPr lang="en-US"/>
        </a:p>
      </dgm:t>
    </dgm:pt>
    <dgm:pt modelId="{803C3676-0ED2-4D18-A554-D7B2D18BB5CA}">
      <dgm:prSet/>
      <dgm:spPr/>
      <dgm:t>
        <a:bodyPr/>
        <a:lstStyle/>
        <a:p>
          <a:r>
            <a:rPr lang="en-GB"/>
            <a:t>The CRAAP test was a helpful tool in evaluating the credibility of my sources, ensuring I use reliable and up-to-date information. </a:t>
          </a:r>
          <a:endParaRPr lang="en-US"/>
        </a:p>
      </dgm:t>
    </dgm:pt>
    <dgm:pt modelId="{1A8345F2-521C-4A49-877B-3F5E989BB74D}" type="parTrans" cxnId="{123B8111-FA0D-4B75-A0B7-AD5AAC2D262D}">
      <dgm:prSet/>
      <dgm:spPr/>
      <dgm:t>
        <a:bodyPr/>
        <a:lstStyle/>
        <a:p>
          <a:endParaRPr lang="en-US"/>
        </a:p>
      </dgm:t>
    </dgm:pt>
    <dgm:pt modelId="{D0F9B62F-C70F-4AD4-9B0B-7D363FF34C0D}" type="sibTrans" cxnId="{123B8111-FA0D-4B75-A0B7-AD5AAC2D262D}">
      <dgm:prSet/>
      <dgm:spPr/>
      <dgm:t>
        <a:bodyPr/>
        <a:lstStyle/>
        <a:p>
          <a:endParaRPr lang="en-US"/>
        </a:p>
      </dgm:t>
    </dgm:pt>
    <dgm:pt modelId="{A843097C-3FFB-4B04-94BF-031DE7E3CB34}">
      <dgm:prSet/>
      <dgm:spPr/>
      <dgm:t>
        <a:bodyPr/>
        <a:lstStyle/>
        <a:p>
          <a:r>
            <a:rPr lang="en-GB"/>
            <a:t>Moving forward, I will focus on developing leadership and communication skills to prepare for the transition into a Senior Support Worker role. </a:t>
          </a:r>
          <a:endParaRPr lang="en-US"/>
        </a:p>
      </dgm:t>
    </dgm:pt>
    <dgm:pt modelId="{E3BD9CD0-337C-4A0B-8701-209B9B7D1331}" type="parTrans" cxnId="{80923791-8F19-4FE4-9D81-2149FB6DAE43}">
      <dgm:prSet/>
      <dgm:spPr/>
      <dgm:t>
        <a:bodyPr/>
        <a:lstStyle/>
        <a:p>
          <a:endParaRPr lang="en-US"/>
        </a:p>
      </dgm:t>
    </dgm:pt>
    <dgm:pt modelId="{E97E19D5-F041-4406-BCEB-811E705127D7}" type="sibTrans" cxnId="{80923791-8F19-4FE4-9D81-2149FB6DAE43}">
      <dgm:prSet/>
      <dgm:spPr/>
      <dgm:t>
        <a:bodyPr/>
        <a:lstStyle/>
        <a:p>
          <a:endParaRPr lang="en-US"/>
        </a:p>
      </dgm:t>
    </dgm:pt>
    <dgm:pt modelId="{21C2A534-FB56-49A7-8B5D-0E5067052ED6}" type="pres">
      <dgm:prSet presAssocID="{3350187C-0E7B-4ACB-A863-4DAC2B72D719}" presName="hierChild1" presStyleCnt="0">
        <dgm:presLayoutVars>
          <dgm:chPref val="1"/>
          <dgm:dir/>
          <dgm:animOne val="branch"/>
          <dgm:animLvl val="lvl"/>
          <dgm:resizeHandles/>
        </dgm:presLayoutVars>
      </dgm:prSet>
      <dgm:spPr/>
    </dgm:pt>
    <dgm:pt modelId="{D3395DA8-1394-4608-8D7D-F9E73E375EA4}" type="pres">
      <dgm:prSet presAssocID="{CED69804-9B28-46B2-9706-0C0138B87F0A}" presName="hierRoot1" presStyleCnt="0"/>
      <dgm:spPr/>
    </dgm:pt>
    <dgm:pt modelId="{C11586AA-507E-4338-97A4-971924B405DD}" type="pres">
      <dgm:prSet presAssocID="{CED69804-9B28-46B2-9706-0C0138B87F0A}" presName="composite" presStyleCnt="0"/>
      <dgm:spPr/>
    </dgm:pt>
    <dgm:pt modelId="{D2BEBE09-B662-4792-A515-8B5829F8EBD5}" type="pres">
      <dgm:prSet presAssocID="{CED69804-9B28-46B2-9706-0C0138B87F0A}" presName="background" presStyleLbl="node0" presStyleIdx="0" presStyleCnt="3"/>
      <dgm:spPr/>
    </dgm:pt>
    <dgm:pt modelId="{DBF591F6-7BEE-4362-AE99-642148F1CE25}" type="pres">
      <dgm:prSet presAssocID="{CED69804-9B28-46B2-9706-0C0138B87F0A}" presName="text" presStyleLbl="fgAcc0" presStyleIdx="0" presStyleCnt="3">
        <dgm:presLayoutVars>
          <dgm:chPref val="3"/>
        </dgm:presLayoutVars>
      </dgm:prSet>
      <dgm:spPr/>
    </dgm:pt>
    <dgm:pt modelId="{3EE58332-6DC7-4F16-B96F-3DCEE314029C}" type="pres">
      <dgm:prSet presAssocID="{CED69804-9B28-46B2-9706-0C0138B87F0A}" presName="hierChild2" presStyleCnt="0"/>
      <dgm:spPr/>
    </dgm:pt>
    <dgm:pt modelId="{B4B487AD-93B6-4D9C-A49D-B97BF6B65412}" type="pres">
      <dgm:prSet presAssocID="{803C3676-0ED2-4D18-A554-D7B2D18BB5CA}" presName="hierRoot1" presStyleCnt="0"/>
      <dgm:spPr/>
    </dgm:pt>
    <dgm:pt modelId="{A117BC3D-E6E7-4D4A-98D8-CBE9AD7D48D2}" type="pres">
      <dgm:prSet presAssocID="{803C3676-0ED2-4D18-A554-D7B2D18BB5CA}" presName="composite" presStyleCnt="0"/>
      <dgm:spPr/>
    </dgm:pt>
    <dgm:pt modelId="{CD944EF4-72B1-4FB0-AC23-FE18582A7C8F}" type="pres">
      <dgm:prSet presAssocID="{803C3676-0ED2-4D18-A554-D7B2D18BB5CA}" presName="background" presStyleLbl="node0" presStyleIdx="1" presStyleCnt="3"/>
      <dgm:spPr/>
    </dgm:pt>
    <dgm:pt modelId="{77500BB3-AE8F-4C1E-B6F0-9C81FE61849C}" type="pres">
      <dgm:prSet presAssocID="{803C3676-0ED2-4D18-A554-D7B2D18BB5CA}" presName="text" presStyleLbl="fgAcc0" presStyleIdx="1" presStyleCnt="3">
        <dgm:presLayoutVars>
          <dgm:chPref val="3"/>
        </dgm:presLayoutVars>
      </dgm:prSet>
      <dgm:spPr/>
    </dgm:pt>
    <dgm:pt modelId="{8E3754B3-44D6-4D7A-B5DB-D01B1F950507}" type="pres">
      <dgm:prSet presAssocID="{803C3676-0ED2-4D18-A554-D7B2D18BB5CA}" presName="hierChild2" presStyleCnt="0"/>
      <dgm:spPr/>
    </dgm:pt>
    <dgm:pt modelId="{1BDB1C73-5F3A-4917-980E-A4B6E50056A3}" type="pres">
      <dgm:prSet presAssocID="{A843097C-3FFB-4B04-94BF-031DE7E3CB34}" presName="hierRoot1" presStyleCnt="0"/>
      <dgm:spPr/>
    </dgm:pt>
    <dgm:pt modelId="{F29D942E-C831-46AA-B763-DB6968AE9FA8}" type="pres">
      <dgm:prSet presAssocID="{A843097C-3FFB-4B04-94BF-031DE7E3CB34}" presName="composite" presStyleCnt="0"/>
      <dgm:spPr/>
    </dgm:pt>
    <dgm:pt modelId="{C35DCF7C-9468-436E-8EDA-24D971E7580B}" type="pres">
      <dgm:prSet presAssocID="{A843097C-3FFB-4B04-94BF-031DE7E3CB34}" presName="background" presStyleLbl="node0" presStyleIdx="2" presStyleCnt="3"/>
      <dgm:spPr/>
    </dgm:pt>
    <dgm:pt modelId="{3FE8B9A9-3670-4E5B-8725-B0DB6A784131}" type="pres">
      <dgm:prSet presAssocID="{A843097C-3FFB-4B04-94BF-031DE7E3CB34}" presName="text" presStyleLbl="fgAcc0" presStyleIdx="2" presStyleCnt="3">
        <dgm:presLayoutVars>
          <dgm:chPref val="3"/>
        </dgm:presLayoutVars>
      </dgm:prSet>
      <dgm:spPr/>
    </dgm:pt>
    <dgm:pt modelId="{3176ED7C-F24B-42F8-A229-C89295C8B815}" type="pres">
      <dgm:prSet presAssocID="{A843097C-3FFB-4B04-94BF-031DE7E3CB34}" presName="hierChild2" presStyleCnt="0"/>
      <dgm:spPr/>
    </dgm:pt>
  </dgm:ptLst>
  <dgm:cxnLst>
    <dgm:cxn modelId="{123B8111-FA0D-4B75-A0B7-AD5AAC2D262D}" srcId="{3350187C-0E7B-4ACB-A863-4DAC2B72D719}" destId="{803C3676-0ED2-4D18-A554-D7B2D18BB5CA}" srcOrd="1" destOrd="0" parTransId="{1A8345F2-521C-4A49-877B-3F5E989BB74D}" sibTransId="{D0F9B62F-C70F-4AD4-9B0B-7D363FF34C0D}"/>
    <dgm:cxn modelId="{578DBB19-C5B2-402B-9600-7D97F75AF15F}" type="presOf" srcId="{3350187C-0E7B-4ACB-A863-4DAC2B72D719}" destId="{21C2A534-FB56-49A7-8B5D-0E5067052ED6}" srcOrd="0" destOrd="0" presId="urn:microsoft.com/office/officeart/2005/8/layout/hierarchy1"/>
    <dgm:cxn modelId="{A8637A74-280E-435B-A8D6-27E260124B57}" type="presOf" srcId="{A843097C-3FFB-4B04-94BF-031DE7E3CB34}" destId="{3FE8B9A9-3670-4E5B-8725-B0DB6A784131}" srcOrd="0" destOrd="0" presId="urn:microsoft.com/office/officeart/2005/8/layout/hierarchy1"/>
    <dgm:cxn modelId="{5075097E-48EC-440C-A275-3A4E188E2AB9}" type="presOf" srcId="{803C3676-0ED2-4D18-A554-D7B2D18BB5CA}" destId="{77500BB3-AE8F-4C1E-B6F0-9C81FE61849C}" srcOrd="0" destOrd="0" presId="urn:microsoft.com/office/officeart/2005/8/layout/hierarchy1"/>
    <dgm:cxn modelId="{5BA77F85-2704-4F13-A3C1-6677F151400D}" type="presOf" srcId="{CED69804-9B28-46B2-9706-0C0138B87F0A}" destId="{DBF591F6-7BEE-4362-AE99-642148F1CE25}" srcOrd="0" destOrd="0" presId="urn:microsoft.com/office/officeart/2005/8/layout/hierarchy1"/>
    <dgm:cxn modelId="{80923791-8F19-4FE4-9D81-2149FB6DAE43}" srcId="{3350187C-0E7B-4ACB-A863-4DAC2B72D719}" destId="{A843097C-3FFB-4B04-94BF-031DE7E3CB34}" srcOrd="2" destOrd="0" parTransId="{E3BD9CD0-337C-4A0B-8701-209B9B7D1331}" sibTransId="{E97E19D5-F041-4406-BCEB-811E705127D7}"/>
    <dgm:cxn modelId="{7F0B98A1-8E2B-447E-AD3B-BA8111ABC2E6}" srcId="{3350187C-0E7B-4ACB-A863-4DAC2B72D719}" destId="{CED69804-9B28-46B2-9706-0C0138B87F0A}" srcOrd="0" destOrd="0" parTransId="{E58555A2-9A19-4BD0-904E-6ABDEA39A60A}" sibTransId="{435B054A-0F7E-4341-A7AE-1C6FC0525944}"/>
    <dgm:cxn modelId="{05E35725-D13C-4D40-A5FF-128364869939}" type="presParOf" srcId="{21C2A534-FB56-49A7-8B5D-0E5067052ED6}" destId="{D3395DA8-1394-4608-8D7D-F9E73E375EA4}" srcOrd="0" destOrd="0" presId="urn:microsoft.com/office/officeart/2005/8/layout/hierarchy1"/>
    <dgm:cxn modelId="{F761472C-EE51-45C9-96FF-1A83C4AC1C76}" type="presParOf" srcId="{D3395DA8-1394-4608-8D7D-F9E73E375EA4}" destId="{C11586AA-507E-4338-97A4-971924B405DD}" srcOrd="0" destOrd="0" presId="urn:microsoft.com/office/officeart/2005/8/layout/hierarchy1"/>
    <dgm:cxn modelId="{C91B355E-FCC7-486C-9DCD-D2CEE3FDEAE8}" type="presParOf" srcId="{C11586AA-507E-4338-97A4-971924B405DD}" destId="{D2BEBE09-B662-4792-A515-8B5829F8EBD5}" srcOrd="0" destOrd="0" presId="urn:microsoft.com/office/officeart/2005/8/layout/hierarchy1"/>
    <dgm:cxn modelId="{6B7F0711-A05A-42EE-866F-925F0BA81CAE}" type="presParOf" srcId="{C11586AA-507E-4338-97A4-971924B405DD}" destId="{DBF591F6-7BEE-4362-AE99-642148F1CE25}" srcOrd="1" destOrd="0" presId="urn:microsoft.com/office/officeart/2005/8/layout/hierarchy1"/>
    <dgm:cxn modelId="{15257D39-46DD-4C10-972D-D2F3FA16F84A}" type="presParOf" srcId="{D3395DA8-1394-4608-8D7D-F9E73E375EA4}" destId="{3EE58332-6DC7-4F16-B96F-3DCEE314029C}" srcOrd="1" destOrd="0" presId="urn:microsoft.com/office/officeart/2005/8/layout/hierarchy1"/>
    <dgm:cxn modelId="{861BD7CF-0F31-4BD3-A967-B02B067A0D6C}" type="presParOf" srcId="{21C2A534-FB56-49A7-8B5D-0E5067052ED6}" destId="{B4B487AD-93B6-4D9C-A49D-B97BF6B65412}" srcOrd="1" destOrd="0" presId="urn:microsoft.com/office/officeart/2005/8/layout/hierarchy1"/>
    <dgm:cxn modelId="{1BD211A0-58EA-48A6-ABDB-ED6AF60CEA92}" type="presParOf" srcId="{B4B487AD-93B6-4D9C-A49D-B97BF6B65412}" destId="{A117BC3D-E6E7-4D4A-98D8-CBE9AD7D48D2}" srcOrd="0" destOrd="0" presId="urn:microsoft.com/office/officeart/2005/8/layout/hierarchy1"/>
    <dgm:cxn modelId="{1DBD0055-4F46-4ED2-A9FD-2203CD151DC0}" type="presParOf" srcId="{A117BC3D-E6E7-4D4A-98D8-CBE9AD7D48D2}" destId="{CD944EF4-72B1-4FB0-AC23-FE18582A7C8F}" srcOrd="0" destOrd="0" presId="urn:microsoft.com/office/officeart/2005/8/layout/hierarchy1"/>
    <dgm:cxn modelId="{04CF1B9B-F361-4AD1-B531-BB1053C2751C}" type="presParOf" srcId="{A117BC3D-E6E7-4D4A-98D8-CBE9AD7D48D2}" destId="{77500BB3-AE8F-4C1E-B6F0-9C81FE61849C}" srcOrd="1" destOrd="0" presId="urn:microsoft.com/office/officeart/2005/8/layout/hierarchy1"/>
    <dgm:cxn modelId="{5894D90D-F2AA-4C21-8322-C9E56E1CC4D3}" type="presParOf" srcId="{B4B487AD-93B6-4D9C-A49D-B97BF6B65412}" destId="{8E3754B3-44D6-4D7A-B5DB-D01B1F950507}" srcOrd="1" destOrd="0" presId="urn:microsoft.com/office/officeart/2005/8/layout/hierarchy1"/>
    <dgm:cxn modelId="{F613459B-24F6-4E9A-B9E8-8628FDAE5737}" type="presParOf" srcId="{21C2A534-FB56-49A7-8B5D-0E5067052ED6}" destId="{1BDB1C73-5F3A-4917-980E-A4B6E50056A3}" srcOrd="2" destOrd="0" presId="urn:microsoft.com/office/officeart/2005/8/layout/hierarchy1"/>
    <dgm:cxn modelId="{48E0F005-620E-4FCF-A04C-3E74662D1B34}" type="presParOf" srcId="{1BDB1C73-5F3A-4917-980E-A4B6E50056A3}" destId="{F29D942E-C831-46AA-B763-DB6968AE9FA8}" srcOrd="0" destOrd="0" presId="urn:microsoft.com/office/officeart/2005/8/layout/hierarchy1"/>
    <dgm:cxn modelId="{2B1014E3-C5C2-48C4-AC91-A1A42515090E}" type="presParOf" srcId="{F29D942E-C831-46AA-B763-DB6968AE9FA8}" destId="{C35DCF7C-9468-436E-8EDA-24D971E7580B}" srcOrd="0" destOrd="0" presId="urn:microsoft.com/office/officeart/2005/8/layout/hierarchy1"/>
    <dgm:cxn modelId="{75300D9F-D68C-4C42-8E12-6EFCC30FC6D1}" type="presParOf" srcId="{F29D942E-C831-46AA-B763-DB6968AE9FA8}" destId="{3FE8B9A9-3670-4E5B-8725-B0DB6A784131}" srcOrd="1" destOrd="0" presId="urn:microsoft.com/office/officeart/2005/8/layout/hierarchy1"/>
    <dgm:cxn modelId="{BF9733A5-2BD8-43F5-818C-A3D98BC27648}" type="presParOf" srcId="{1BDB1C73-5F3A-4917-980E-A4B6E50056A3}" destId="{3176ED7C-F24B-42F8-A229-C89295C8B815}"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37A9EA-7A31-41B9-9892-E908197F8FAB}">
      <dsp:nvSpPr>
        <dsp:cNvPr id="0" name=""/>
        <dsp:cNvSpPr/>
      </dsp:nvSpPr>
      <dsp:spPr>
        <a:xfrm>
          <a:off x="1195464" y="845"/>
          <a:ext cx="3751267" cy="238205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409BB27-98F4-4C96-B2A9-202B5DE32519}">
      <dsp:nvSpPr>
        <dsp:cNvPr id="0" name=""/>
        <dsp:cNvSpPr/>
      </dsp:nvSpPr>
      <dsp:spPr>
        <a:xfrm>
          <a:off x="1612272" y="396812"/>
          <a:ext cx="3751267" cy="238205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b="1" kern="1200" dirty="0"/>
            <a:t>Role Chosen</a:t>
          </a:r>
          <a:r>
            <a:rPr lang="en-GB" sz="1300" kern="1200" dirty="0"/>
            <a:t>: Senior Support Worker (with a focus on the health and social care sector, particularly in a hospital environment). </a:t>
          </a:r>
          <a:endParaRPr lang="en-US" sz="1300" kern="1200" dirty="0"/>
        </a:p>
      </dsp:txBody>
      <dsp:txXfrm>
        <a:off x="1682040" y="466580"/>
        <a:ext cx="3611731" cy="2242518"/>
      </dsp:txXfrm>
    </dsp:sp>
    <dsp:sp modelId="{6F8C1143-A1E7-4210-A53B-21F574FED4AD}">
      <dsp:nvSpPr>
        <dsp:cNvPr id="0" name=""/>
        <dsp:cNvSpPr/>
      </dsp:nvSpPr>
      <dsp:spPr>
        <a:xfrm>
          <a:off x="5780347" y="845"/>
          <a:ext cx="3751267" cy="238205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F63314B-1A84-4A8D-9B23-81C2653E6A63}">
      <dsp:nvSpPr>
        <dsp:cNvPr id="0" name=""/>
        <dsp:cNvSpPr/>
      </dsp:nvSpPr>
      <dsp:spPr>
        <a:xfrm>
          <a:off x="6197154" y="396812"/>
          <a:ext cx="3751267" cy="238205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b="1" kern="1200" dirty="0"/>
            <a:t>Reason for Choice</a:t>
          </a:r>
          <a:r>
            <a:rPr lang="en-GB" sz="1300" kern="1200" dirty="0"/>
            <a:t>: I have chosen the role of Senior Support Worker because of my current position as a Support Worker at Barchester Forest Independent Hospital. I aspire to grow professionally, taking on more responsibilities in providing care to vulnerable patients. This role involves leadership, guidance, and advanced care responsibilities that are essential to improving patient outcomes. The skills and duties required align with my goals of enhancing my practical skills and advancing within the healthcare sector.</a:t>
          </a:r>
          <a:endParaRPr lang="en-US" sz="1300" kern="1200" dirty="0"/>
        </a:p>
      </dsp:txBody>
      <dsp:txXfrm>
        <a:off x="6266922" y="466580"/>
        <a:ext cx="3611731" cy="224251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D05016-F596-4E5E-9452-1F3DE67A3BF7}">
      <dsp:nvSpPr>
        <dsp:cNvPr id="0" name=""/>
        <dsp:cNvSpPr/>
      </dsp:nvSpPr>
      <dsp:spPr>
        <a:xfrm>
          <a:off x="870" y="0"/>
          <a:ext cx="3525995" cy="2779713"/>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8290" tIns="0" rIns="348290" bIns="330200" numCol="1" spcCol="1270" anchor="t" anchorCtr="0">
          <a:noAutofit/>
        </a:bodyPr>
        <a:lstStyle/>
        <a:p>
          <a:pPr marL="0" lvl="0" indent="0" algn="l" defTabSz="488950">
            <a:lnSpc>
              <a:spcPct val="90000"/>
            </a:lnSpc>
            <a:spcBef>
              <a:spcPct val="0"/>
            </a:spcBef>
            <a:spcAft>
              <a:spcPct val="35000"/>
            </a:spcAft>
            <a:buNone/>
          </a:pPr>
          <a:r>
            <a:rPr lang="en-GB" sz="1100" b="1" kern="1200" dirty="0"/>
            <a:t>Where You Looked</a:t>
          </a:r>
          <a:r>
            <a:rPr lang="en-GB" sz="1100" kern="1200" dirty="0"/>
            <a:t>: My initial research was conducted using trusted resources, including the </a:t>
          </a:r>
          <a:r>
            <a:rPr lang="en-GB" sz="1100" b="1" kern="1200" dirty="0"/>
            <a:t>National Careers Service</a:t>
          </a:r>
          <a:r>
            <a:rPr lang="en-GB" sz="1100" kern="1200" dirty="0"/>
            <a:t> website, the </a:t>
          </a:r>
          <a:r>
            <a:rPr lang="en-GB" sz="1100" b="1" kern="1200" dirty="0"/>
            <a:t>NHS</a:t>
          </a:r>
          <a:r>
            <a:rPr lang="en-GB" sz="1100" kern="1200" dirty="0"/>
            <a:t> website, and various health care job descriptions available online. Additionally, I consulted books on health care roles and asked colleagues about their experiences in similar roles. </a:t>
          </a:r>
          <a:endParaRPr lang="en-US" sz="1100" kern="1200" dirty="0"/>
        </a:p>
      </dsp:txBody>
      <dsp:txXfrm>
        <a:off x="870" y="1111885"/>
        <a:ext cx="3525995" cy="1667827"/>
      </dsp:txXfrm>
    </dsp:sp>
    <dsp:sp modelId="{24CF060E-E1A3-40EE-95BE-620E6FEE928B}">
      <dsp:nvSpPr>
        <dsp:cNvPr id="0" name=""/>
        <dsp:cNvSpPr/>
      </dsp:nvSpPr>
      <dsp:spPr>
        <a:xfrm>
          <a:off x="870" y="0"/>
          <a:ext cx="3525995" cy="111188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48290" tIns="165100" rIns="348290" bIns="165100" numCol="1" spcCol="1270" anchor="ctr" anchorCtr="0">
          <a:noAutofit/>
        </a:bodyPr>
        <a:lstStyle/>
        <a:p>
          <a:pPr marL="0" lvl="0" indent="0" algn="l" defTabSz="2355850">
            <a:lnSpc>
              <a:spcPct val="90000"/>
            </a:lnSpc>
            <a:spcBef>
              <a:spcPct val="0"/>
            </a:spcBef>
            <a:spcAft>
              <a:spcPct val="35000"/>
            </a:spcAft>
            <a:buNone/>
          </a:pPr>
          <a:r>
            <a:rPr lang="en-US" sz="5300" kern="1200"/>
            <a:t>01</a:t>
          </a:r>
        </a:p>
      </dsp:txBody>
      <dsp:txXfrm>
        <a:off x="870" y="0"/>
        <a:ext cx="3525995" cy="1111885"/>
      </dsp:txXfrm>
    </dsp:sp>
    <dsp:sp modelId="{AFFF12BD-188B-4581-AC2A-B3B064468C1A}">
      <dsp:nvSpPr>
        <dsp:cNvPr id="0" name=""/>
        <dsp:cNvSpPr/>
      </dsp:nvSpPr>
      <dsp:spPr>
        <a:xfrm>
          <a:off x="3808945" y="0"/>
          <a:ext cx="3525995" cy="2779713"/>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8290" tIns="0" rIns="348290" bIns="330200" numCol="1" spcCol="1270" anchor="t" anchorCtr="0">
          <a:noAutofit/>
        </a:bodyPr>
        <a:lstStyle/>
        <a:p>
          <a:pPr marL="0" lvl="0" indent="0" algn="l" defTabSz="488950">
            <a:lnSpc>
              <a:spcPct val="90000"/>
            </a:lnSpc>
            <a:spcBef>
              <a:spcPct val="0"/>
            </a:spcBef>
            <a:spcAft>
              <a:spcPct val="35000"/>
            </a:spcAft>
            <a:buNone/>
          </a:pPr>
          <a:r>
            <a:rPr lang="en-GB" sz="1100" b="1" kern="1200" dirty="0"/>
            <a:t>What You Found So Far</a:t>
          </a:r>
          <a:r>
            <a:rPr lang="en-GB" sz="1100" kern="1200" dirty="0"/>
            <a:t>: So far, I've learned that Senior Support Workers are responsible for overseeing care tasks, mentoring junior staff, and ensuring patients receive person-centred care. Key duties include supervising the care team, providing emotional and physical support to patients, and ensuring the implementation of care plans. Skills required include strong communication, leadership, and empathy. </a:t>
          </a:r>
          <a:endParaRPr lang="en-US" sz="1100" kern="1200" dirty="0"/>
        </a:p>
      </dsp:txBody>
      <dsp:txXfrm>
        <a:off x="3808945" y="1111885"/>
        <a:ext cx="3525995" cy="1667827"/>
      </dsp:txXfrm>
    </dsp:sp>
    <dsp:sp modelId="{0315C0E3-CDEB-473D-A6CF-92AF93115CCB}">
      <dsp:nvSpPr>
        <dsp:cNvPr id="0" name=""/>
        <dsp:cNvSpPr/>
      </dsp:nvSpPr>
      <dsp:spPr>
        <a:xfrm>
          <a:off x="3808945" y="0"/>
          <a:ext cx="3525995" cy="111188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48290" tIns="165100" rIns="348290" bIns="165100" numCol="1" spcCol="1270" anchor="ctr" anchorCtr="0">
          <a:noAutofit/>
        </a:bodyPr>
        <a:lstStyle/>
        <a:p>
          <a:pPr marL="0" lvl="0" indent="0" algn="l" defTabSz="2355850">
            <a:lnSpc>
              <a:spcPct val="90000"/>
            </a:lnSpc>
            <a:spcBef>
              <a:spcPct val="0"/>
            </a:spcBef>
            <a:spcAft>
              <a:spcPct val="35000"/>
            </a:spcAft>
            <a:buNone/>
          </a:pPr>
          <a:r>
            <a:rPr lang="en-US" sz="5300" kern="1200"/>
            <a:t>02</a:t>
          </a:r>
        </a:p>
      </dsp:txBody>
      <dsp:txXfrm>
        <a:off x="3808945" y="0"/>
        <a:ext cx="3525995" cy="1111885"/>
      </dsp:txXfrm>
    </dsp:sp>
    <dsp:sp modelId="{65AEAB0F-1CC5-48C2-9F14-8A95ADBF5412}">
      <dsp:nvSpPr>
        <dsp:cNvPr id="0" name=""/>
        <dsp:cNvSpPr/>
      </dsp:nvSpPr>
      <dsp:spPr>
        <a:xfrm>
          <a:off x="7617020" y="0"/>
          <a:ext cx="3525995" cy="2779713"/>
        </a:xfrm>
        <a:prstGeom prst="rect">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8290" tIns="0" rIns="348290" bIns="330200" numCol="1" spcCol="1270" anchor="t" anchorCtr="0">
          <a:noAutofit/>
        </a:bodyPr>
        <a:lstStyle/>
        <a:p>
          <a:pPr marL="0" lvl="0" indent="0" algn="l" defTabSz="488950">
            <a:lnSpc>
              <a:spcPct val="90000"/>
            </a:lnSpc>
            <a:spcBef>
              <a:spcPct val="0"/>
            </a:spcBef>
            <a:spcAft>
              <a:spcPct val="35000"/>
            </a:spcAft>
            <a:buNone/>
          </a:pPr>
          <a:r>
            <a:rPr lang="en-GB" sz="1100" b="1" kern="1200" dirty="0"/>
            <a:t>Keywords Used</a:t>
          </a:r>
          <a:r>
            <a:rPr lang="en-GB" sz="1100" kern="1200" dirty="0"/>
            <a:t>: "Senior Support Worker role", "duties of a Senior Support Worker", "Skills for Senior Support Worker", "healthcare leadership in support roles".</a:t>
          </a:r>
          <a:endParaRPr lang="en-US" sz="1100" kern="1200" dirty="0"/>
        </a:p>
      </dsp:txBody>
      <dsp:txXfrm>
        <a:off x="7617020" y="1111885"/>
        <a:ext cx="3525995" cy="1667827"/>
      </dsp:txXfrm>
    </dsp:sp>
    <dsp:sp modelId="{1359D36F-1AC1-459C-9D92-44CF0938245A}">
      <dsp:nvSpPr>
        <dsp:cNvPr id="0" name=""/>
        <dsp:cNvSpPr/>
      </dsp:nvSpPr>
      <dsp:spPr>
        <a:xfrm>
          <a:off x="7617020" y="0"/>
          <a:ext cx="3525995" cy="111188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48290" tIns="165100" rIns="348290" bIns="165100" numCol="1" spcCol="1270" anchor="ctr" anchorCtr="0">
          <a:noAutofit/>
        </a:bodyPr>
        <a:lstStyle/>
        <a:p>
          <a:pPr marL="0" lvl="0" indent="0" algn="l" defTabSz="2355850">
            <a:lnSpc>
              <a:spcPct val="90000"/>
            </a:lnSpc>
            <a:spcBef>
              <a:spcPct val="0"/>
            </a:spcBef>
            <a:spcAft>
              <a:spcPct val="35000"/>
            </a:spcAft>
            <a:buNone/>
          </a:pPr>
          <a:r>
            <a:rPr lang="en-US" sz="5300" kern="1200"/>
            <a:t>03</a:t>
          </a:r>
        </a:p>
      </dsp:txBody>
      <dsp:txXfrm>
        <a:off x="7617020" y="0"/>
        <a:ext cx="3525995" cy="111188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305804-05C0-45BD-8CFA-A367D9D4B6A8}">
      <dsp:nvSpPr>
        <dsp:cNvPr id="0" name=""/>
        <dsp:cNvSpPr/>
      </dsp:nvSpPr>
      <dsp:spPr>
        <a:xfrm>
          <a:off x="0" y="3370807"/>
          <a:ext cx="4779884" cy="2211614"/>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GB" sz="1700" kern="1200"/>
            <a:t>The CRAAP test was useful for identifying high-quality sources and discarding less reliable or outdated information.</a:t>
          </a:r>
          <a:endParaRPr lang="en-US" sz="1700" kern="1200"/>
        </a:p>
      </dsp:txBody>
      <dsp:txXfrm>
        <a:off x="0" y="3370807"/>
        <a:ext cx="4779884" cy="2211614"/>
      </dsp:txXfrm>
    </dsp:sp>
    <dsp:sp modelId="{92DF9157-3E65-4F84-86A1-156FC7E872EF}">
      <dsp:nvSpPr>
        <dsp:cNvPr id="0" name=""/>
        <dsp:cNvSpPr/>
      </dsp:nvSpPr>
      <dsp:spPr>
        <a:xfrm rot="10800000">
          <a:off x="0" y="2518"/>
          <a:ext cx="4779884" cy="3401463"/>
        </a:xfrm>
        <a:prstGeom prst="upArrowCallout">
          <a:avLst/>
        </a:prstGeom>
        <a:solidFill>
          <a:schemeClr val="accent5">
            <a:hueOff val="-977342"/>
            <a:satOff val="-99103"/>
            <a:lumOff val="137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GB" sz="1700" b="1" kern="1200"/>
            <a:t>Challenges</a:t>
          </a:r>
          <a:r>
            <a:rPr lang="en-GB" sz="1700" kern="1200"/>
            <a:t>: One challenge I faced during my research was filtering out the most up-to-date information amidst older job descriptions and guidelines that no longer apply to current practices in healthcare. Another challenge was narrowing down broad information to fit the specifics of the Senior Support Worker role. </a:t>
          </a:r>
          <a:endParaRPr lang="en-US" sz="1700" kern="1200"/>
        </a:p>
      </dsp:txBody>
      <dsp:txXfrm rot="10800000">
        <a:off x="0" y="2518"/>
        <a:ext cx="4779884" cy="221016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DC108E-6221-45F6-B1D9-6619B6EC5040}">
      <dsp:nvSpPr>
        <dsp:cNvPr id="0" name=""/>
        <dsp:cNvSpPr/>
      </dsp:nvSpPr>
      <dsp:spPr>
        <a:xfrm>
          <a:off x="3482" y="0"/>
          <a:ext cx="5354289" cy="2779713"/>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8885" tIns="0" rIns="528885" bIns="330200" numCol="1" spcCol="1270" anchor="t" anchorCtr="0">
          <a:noAutofit/>
        </a:bodyPr>
        <a:lstStyle/>
        <a:p>
          <a:pPr marL="0" lvl="0" indent="0" algn="l" defTabSz="577850">
            <a:lnSpc>
              <a:spcPct val="90000"/>
            </a:lnSpc>
            <a:spcBef>
              <a:spcPct val="0"/>
            </a:spcBef>
            <a:spcAft>
              <a:spcPct val="35000"/>
            </a:spcAft>
            <a:buNone/>
          </a:pPr>
          <a:r>
            <a:rPr lang="en-GB" sz="1300" b="1" kern="1200"/>
            <a:t>Further Research</a:t>
          </a:r>
          <a:r>
            <a:rPr lang="en-GB" sz="1300" kern="1200"/>
            <a:t>: My next steps will involve delving deeper into leadership strategies within the Senior Support Worker role, including the training required to move into a senior position. I will also look into more detailed resources on patient care techniques and leadership skills for health and social care professionals. </a:t>
          </a:r>
          <a:endParaRPr lang="en-US" sz="1300" kern="1200"/>
        </a:p>
      </dsp:txBody>
      <dsp:txXfrm>
        <a:off x="3482" y="1111885"/>
        <a:ext cx="5354289" cy="1667827"/>
      </dsp:txXfrm>
    </dsp:sp>
    <dsp:sp modelId="{DB4BFA82-F2AD-4FED-A8AC-506F53264F4A}">
      <dsp:nvSpPr>
        <dsp:cNvPr id="0" name=""/>
        <dsp:cNvSpPr/>
      </dsp:nvSpPr>
      <dsp:spPr>
        <a:xfrm>
          <a:off x="3482" y="0"/>
          <a:ext cx="5354289" cy="111188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528885" tIns="165100" rIns="528885" bIns="165100" numCol="1" spcCol="1270" anchor="ctr" anchorCtr="0">
          <a:noAutofit/>
        </a:bodyPr>
        <a:lstStyle/>
        <a:p>
          <a:pPr marL="0" lvl="0" indent="0" algn="l" defTabSz="2355850">
            <a:lnSpc>
              <a:spcPct val="90000"/>
            </a:lnSpc>
            <a:spcBef>
              <a:spcPct val="0"/>
            </a:spcBef>
            <a:spcAft>
              <a:spcPct val="35000"/>
            </a:spcAft>
            <a:buNone/>
          </a:pPr>
          <a:r>
            <a:rPr lang="en-US" sz="5300" kern="1200"/>
            <a:t>01</a:t>
          </a:r>
        </a:p>
      </dsp:txBody>
      <dsp:txXfrm>
        <a:off x="3482" y="0"/>
        <a:ext cx="5354289" cy="1111885"/>
      </dsp:txXfrm>
    </dsp:sp>
    <dsp:sp modelId="{DDB721BA-3124-4C4D-8A7D-0937B9826A46}">
      <dsp:nvSpPr>
        <dsp:cNvPr id="0" name=""/>
        <dsp:cNvSpPr/>
      </dsp:nvSpPr>
      <dsp:spPr>
        <a:xfrm>
          <a:off x="5786115" y="0"/>
          <a:ext cx="5354289" cy="2779713"/>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8885" tIns="0" rIns="528885" bIns="330200" numCol="1" spcCol="1270" anchor="t" anchorCtr="0">
          <a:noAutofit/>
        </a:bodyPr>
        <a:lstStyle/>
        <a:p>
          <a:pPr marL="0" lvl="0" indent="0" algn="l" defTabSz="577850">
            <a:lnSpc>
              <a:spcPct val="90000"/>
            </a:lnSpc>
            <a:spcBef>
              <a:spcPct val="0"/>
            </a:spcBef>
            <a:spcAft>
              <a:spcPct val="35000"/>
            </a:spcAft>
            <a:buNone/>
          </a:pPr>
          <a:r>
            <a:rPr lang="en-GB" sz="1300" b="1" kern="1200"/>
            <a:t>Action Plan</a:t>
          </a:r>
          <a:r>
            <a:rPr lang="en-GB" sz="1300" kern="1200"/>
            <a:t>: I plan to interview senior staff at Barchester Forest Independent Hospital for their insights and feedback on the responsibilities and challenges of the role. I will also look into professional development courses that can enhance my leadership and communication skills, as these are crucial for advancing in this field.</a:t>
          </a:r>
          <a:endParaRPr lang="en-US" sz="1300" kern="1200"/>
        </a:p>
      </dsp:txBody>
      <dsp:txXfrm>
        <a:off x="5786115" y="1111885"/>
        <a:ext cx="5354289" cy="1667827"/>
      </dsp:txXfrm>
    </dsp:sp>
    <dsp:sp modelId="{94DD58C7-7C7F-43D6-917B-1D89A7A248CE}">
      <dsp:nvSpPr>
        <dsp:cNvPr id="0" name=""/>
        <dsp:cNvSpPr/>
      </dsp:nvSpPr>
      <dsp:spPr>
        <a:xfrm>
          <a:off x="5786115" y="0"/>
          <a:ext cx="5354289" cy="111188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528885" tIns="165100" rIns="528885" bIns="165100" numCol="1" spcCol="1270" anchor="ctr" anchorCtr="0">
          <a:noAutofit/>
        </a:bodyPr>
        <a:lstStyle/>
        <a:p>
          <a:pPr marL="0" lvl="0" indent="0" algn="l" defTabSz="2355850">
            <a:lnSpc>
              <a:spcPct val="90000"/>
            </a:lnSpc>
            <a:spcBef>
              <a:spcPct val="0"/>
            </a:spcBef>
            <a:spcAft>
              <a:spcPct val="35000"/>
            </a:spcAft>
            <a:buNone/>
          </a:pPr>
          <a:r>
            <a:rPr lang="en-US" sz="5300" kern="1200"/>
            <a:t>02</a:t>
          </a:r>
        </a:p>
      </dsp:txBody>
      <dsp:txXfrm>
        <a:off x="5786115" y="0"/>
        <a:ext cx="5354289" cy="111188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BEBE09-B662-4792-A515-8B5829F8EBD5}">
      <dsp:nvSpPr>
        <dsp:cNvPr id="0" name=""/>
        <dsp:cNvSpPr/>
      </dsp:nvSpPr>
      <dsp:spPr>
        <a:xfrm>
          <a:off x="0" y="229325"/>
          <a:ext cx="3134218" cy="199022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BF591F6-7BEE-4362-AE99-642148F1CE25}">
      <dsp:nvSpPr>
        <dsp:cNvPr id="0" name=""/>
        <dsp:cNvSpPr/>
      </dsp:nvSpPr>
      <dsp:spPr>
        <a:xfrm>
          <a:off x="348246" y="560159"/>
          <a:ext cx="3134218" cy="199022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The Senior Support Worker role is essential in ensuring high-quality care, leadership, and mentoring within healthcare settings. </a:t>
          </a:r>
          <a:endParaRPr lang="en-US" sz="1800" kern="1200"/>
        </a:p>
      </dsp:txBody>
      <dsp:txXfrm>
        <a:off x="406538" y="618451"/>
        <a:ext cx="3017634" cy="1873644"/>
      </dsp:txXfrm>
    </dsp:sp>
    <dsp:sp modelId="{CD944EF4-72B1-4FB0-AC23-FE18582A7C8F}">
      <dsp:nvSpPr>
        <dsp:cNvPr id="0" name=""/>
        <dsp:cNvSpPr/>
      </dsp:nvSpPr>
      <dsp:spPr>
        <a:xfrm>
          <a:off x="3830711" y="229325"/>
          <a:ext cx="3134218" cy="199022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500BB3-AE8F-4C1E-B6F0-9C81FE61849C}">
      <dsp:nvSpPr>
        <dsp:cNvPr id="0" name=""/>
        <dsp:cNvSpPr/>
      </dsp:nvSpPr>
      <dsp:spPr>
        <a:xfrm>
          <a:off x="4178957" y="560159"/>
          <a:ext cx="3134218" cy="199022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The CRAAP test was a helpful tool in evaluating the credibility of my sources, ensuring I use reliable and up-to-date information. </a:t>
          </a:r>
          <a:endParaRPr lang="en-US" sz="1800" kern="1200"/>
        </a:p>
      </dsp:txBody>
      <dsp:txXfrm>
        <a:off x="4237249" y="618451"/>
        <a:ext cx="3017634" cy="1873644"/>
      </dsp:txXfrm>
    </dsp:sp>
    <dsp:sp modelId="{C35DCF7C-9468-436E-8EDA-24D971E7580B}">
      <dsp:nvSpPr>
        <dsp:cNvPr id="0" name=""/>
        <dsp:cNvSpPr/>
      </dsp:nvSpPr>
      <dsp:spPr>
        <a:xfrm>
          <a:off x="7661422" y="229325"/>
          <a:ext cx="3134218" cy="199022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FE8B9A9-3670-4E5B-8725-B0DB6A784131}">
      <dsp:nvSpPr>
        <dsp:cNvPr id="0" name=""/>
        <dsp:cNvSpPr/>
      </dsp:nvSpPr>
      <dsp:spPr>
        <a:xfrm>
          <a:off x="8009668" y="560159"/>
          <a:ext cx="3134218" cy="199022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Moving forward, I will focus on developing leadership and communication skills to prepare for the transition into a Senior Support Worker role. </a:t>
          </a:r>
          <a:endParaRPr lang="en-US" sz="1800" kern="1200"/>
        </a:p>
      </dsp:txBody>
      <dsp:txXfrm>
        <a:off x="8067960" y="618451"/>
        <a:ext cx="3017634" cy="1873644"/>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3342FE-E00B-4FAF-8F73-F722060EBA12}"/>
              </a:ext>
            </a:extLst>
          </p:cNvPr>
          <p:cNvSpPr>
            <a:spLocks noGrp="1"/>
          </p:cNvSpPr>
          <p:nvPr>
            <p:ph type="ctrTitle"/>
          </p:nvPr>
        </p:nvSpPr>
        <p:spPr>
          <a:xfrm>
            <a:off x="482600" y="978408"/>
            <a:ext cx="10506991" cy="2531555"/>
          </a:xfrm>
          <a:prstGeom prst="rect">
            <a:avLst/>
          </a:prstGeom>
        </p:spPr>
        <p:txBody>
          <a:bodyPr anchor="b"/>
          <a:lstStyle>
            <a:lvl1pPr algn="l">
              <a:defRPr sz="6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7C1CCE2-4461-473E-B23C-34C8CCF04B3A}"/>
              </a:ext>
            </a:extLst>
          </p:cNvPr>
          <p:cNvSpPr>
            <a:spLocks noGrp="1"/>
          </p:cNvSpPr>
          <p:nvPr>
            <p:ph type="subTitle" idx="1"/>
          </p:nvPr>
        </p:nvSpPr>
        <p:spPr>
          <a:xfrm>
            <a:off x="482600" y="3602038"/>
            <a:ext cx="10506991" cy="2277554"/>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0FAA551A-CE2F-4E35-A714-B1F04D4B4E8E}"/>
              </a:ext>
            </a:extLst>
          </p:cNvPr>
          <p:cNvSpPr>
            <a:spLocks noGrp="1"/>
          </p:cNvSpPr>
          <p:nvPr>
            <p:ph type="dt" sz="half" idx="10"/>
          </p:nvPr>
        </p:nvSpPr>
        <p:spPr/>
        <p:txBody>
          <a:bodyPr/>
          <a:lstStyle/>
          <a:p>
            <a:fld id="{81B8F32D-D8B6-4B9E-9CBF-DCAC30B7B93D}" type="datetimeFigureOut">
              <a:rPr lang="en-US" smtClean="0"/>
              <a:t>4/13/2026</a:t>
            </a:fld>
            <a:endParaRPr lang="en-US"/>
          </a:p>
        </p:txBody>
      </p:sp>
      <p:sp>
        <p:nvSpPr>
          <p:cNvPr id="5" name="Footer Placeholder 4">
            <a:extLst>
              <a:ext uri="{FF2B5EF4-FFF2-40B4-BE49-F238E27FC236}">
                <a16:creationId xmlns:a16="http://schemas.microsoft.com/office/drawing/2014/main" id="{26B5C907-6594-4DFF-A32B-449C3BA968C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0376D75-E9DA-4660-AC52-51BA63FCB94D}"/>
              </a:ext>
            </a:extLst>
          </p:cNvPr>
          <p:cNvSpPr>
            <a:spLocks noGrp="1"/>
          </p:cNvSpPr>
          <p:nvPr>
            <p:ph type="sldNum" sz="quarter" idx="12"/>
          </p:nvPr>
        </p:nvSpPr>
        <p:spPr/>
        <p:txBody>
          <a:bodyPr/>
          <a:lstStyle/>
          <a:p>
            <a:fld id="{60553ECD-7F6D-420D-93CA-D8D15EB427AC}" type="slidenum">
              <a:rPr lang="en-US" smtClean="0"/>
              <a:t>‹#›</a:t>
            </a:fld>
            <a:endParaRPr lang="en-US"/>
          </a:p>
        </p:txBody>
      </p:sp>
      <p:cxnSp>
        <p:nvCxnSpPr>
          <p:cNvPr id="10" name="Straight Connector 9">
            <a:extLst>
              <a:ext uri="{FF2B5EF4-FFF2-40B4-BE49-F238E27FC236}">
                <a16:creationId xmlns:a16="http://schemas.microsoft.com/office/drawing/2014/main" id="{A2EFA84C-D756-4DC7-AA46-68D776F37FA4}"/>
              </a:ext>
              <a:ext uri="{C183D7F6-B498-43B3-948B-1728B52AA6E4}">
                <adec:decorative xmlns:adec="http://schemas.microsoft.com/office/drawing/2017/decorative" val="1"/>
              </a:ext>
            </a:extLst>
          </p:cNvPr>
          <p:cNvCxnSpPr>
            <a:cxnSpLocks/>
          </p:cNvCxnSpPr>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3183449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943735-A77F-440D-9448-6AE7C204D377}"/>
              </a:ext>
            </a:extLst>
          </p:cNvPr>
          <p:cNvSpPr>
            <a:spLocks noGrp="1"/>
          </p:cNvSpPr>
          <p:nvPr>
            <p:ph type="title"/>
          </p:nvPr>
        </p:nvSpPr>
        <p:spPr>
          <a:xfrm>
            <a:off x="482600" y="978408"/>
            <a:ext cx="10634472" cy="2157984"/>
          </a:xfrm>
          <a:prstGeom prst="rect">
            <a:avLst/>
          </a:prstGeo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276C6EE-D55E-454B-B28C-EC73D1DB4A2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A2A2905-6D2E-4319-9521-61452AB8F996}"/>
              </a:ext>
            </a:extLst>
          </p:cNvPr>
          <p:cNvSpPr>
            <a:spLocks noGrp="1"/>
          </p:cNvSpPr>
          <p:nvPr>
            <p:ph type="dt" sz="half" idx="10"/>
          </p:nvPr>
        </p:nvSpPr>
        <p:spPr/>
        <p:txBody>
          <a:bodyPr/>
          <a:lstStyle/>
          <a:p>
            <a:fld id="{81B8F32D-D8B6-4B9E-9CBF-DCAC30B7B93D}" type="datetimeFigureOut">
              <a:rPr lang="en-US" smtClean="0"/>
              <a:t>4/13/2026</a:t>
            </a:fld>
            <a:endParaRPr lang="en-US"/>
          </a:p>
        </p:txBody>
      </p:sp>
      <p:sp>
        <p:nvSpPr>
          <p:cNvPr id="5" name="Footer Placeholder 4">
            <a:extLst>
              <a:ext uri="{FF2B5EF4-FFF2-40B4-BE49-F238E27FC236}">
                <a16:creationId xmlns:a16="http://schemas.microsoft.com/office/drawing/2014/main" id="{6DAC7550-84E8-49D3-B419-6F5F327DADE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AD2C6B-EA5D-4D97-BC84-6C860D536360}"/>
              </a:ext>
            </a:extLst>
          </p:cNvPr>
          <p:cNvSpPr>
            <a:spLocks noGrp="1"/>
          </p:cNvSpPr>
          <p:nvPr>
            <p:ph type="sldNum" sz="quarter" idx="12"/>
          </p:nvPr>
        </p:nvSpPr>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20685074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61B299E6-11CC-4181-86C3-528A13F1F556}"/>
              </a:ext>
              <a:ext uri="{C183D7F6-B498-43B3-948B-1728B52AA6E4}">
                <adec:decorative xmlns:adec="http://schemas.microsoft.com/office/drawing/2017/decorative" val="1"/>
              </a:ext>
            </a:extLst>
          </p:cNvPr>
          <p:cNvSpPr/>
          <p:nvPr/>
        </p:nvSpPr>
        <p:spPr>
          <a:xfrm>
            <a:off x="481007" y="3922232"/>
            <a:ext cx="11147071" cy="2434825"/>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803473-0A64-4F9F-833B-8D64E39019B1}"/>
              </a:ext>
            </a:extLst>
          </p:cNvPr>
          <p:cNvSpPr>
            <a:spLocks noGrp="1"/>
          </p:cNvSpPr>
          <p:nvPr>
            <p:ph type="title"/>
          </p:nvPr>
        </p:nvSpPr>
        <p:spPr>
          <a:xfrm>
            <a:off x="482600" y="978409"/>
            <a:ext cx="10515600" cy="2716769"/>
          </a:xfrm>
          <a:prstGeom prst="rect">
            <a:avLst/>
          </a:prstGeo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6873736-B424-40F2-B562-6DC10E5EDE4F}"/>
              </a:ext>
            </a:extLst>
          </p:cNvPr>
          <p:cNvSpPr>
            <a:spLocks noGrp="1"/>
          </p:cNvSpPr>
          <p:nvPr>
            <p:ph type="body" idx="1"/>
          </p:nvPr>
        </p:nvSpPr>
        <p:spPr>
          <a:xfrm>
            <a:off x="482600" y="4171445"/>
            <a:ext cx="10515600" cy="1918205"/>
          </a:xfrm>
        </p:spPr>
        <p:txBody>
          <a:bodyPr>
            <a:normAutofit/>
          </a:bodyPr>
          <a:lstStyle>
            <a:lvl1pPr marL="0" indent="0">
              <a:buNone/>
              <a:defRPr lang="en-US" sz="2400" i="1" kern="1200" dirty="0" smtClean="0">
                <a:solidFill>
                  <a:schemeClr val="tx1"/>
                </a:solidFill>
                <a:latin typeface="+mn-lt"/>
                <a:ea typeface="+mn-ea"/>
                <a:cs typeface="+mn-cs"/>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marL="0" lvl="0" indent="0" algn="l" defTabSz="914400" rtl="0" eaLnBrk="1" latinLnBrk="0" hangingPunct="1">
              <a:lnSpc>
                <a:spcPct val="110000"/>
              </a:lnSpc>
              <a:spcBef>
                <a:spcPts val="1000"/>
              </a:spcBef>
              <a:buFont typeface="Arial" panose="020B0604020202020204" pitchFamily="34" charset="0"/>
              <a:buNone/>
            </a:pPr>
            <a:r>
              <a:rPr lang="en-US"/>
              <a:t>Click to edit Master text styles</a:t>
            </a:r>
          </a:p>
        </p:txBody>
      </p:sp>
      <p:sp>
        <p:nvSpPr>
          <p:cNvPr id="4" name="Date Placeholder 3">
            <a:extLst>
              <a:ext uri="{FF2B5EF4-FFF2-40B4-BE49-F238E27FC236}">
                <a16:creationId xmlns:a16="http://schemas.microsoft.com/office/drawing/2014/main" id="{74348851-37C0-478D-B722-D76C817DC49D}"/>
              </a:ext>
            </a:extLst>
          </p:cNvPr>
          <p:cNvSpPr>
            <a:spLocks noGrp="1"/>
          </p:cNvSpPr>
          <p:nvPr>
            <p:ph type="dt" sz="half" idx="10"/>
          </p:nvPr>
        </p:nvSpPr>
        <p:spPr/>
        <p:txBody>
          <a:bodyPr/>
          <a:lstStyle/>
          <a:p>
            <a:fld id="{81B8F32D-D8B6-4B9E-9CBF-DCAC30B7B93D}" type="datetimeFigureOut">
              <a:rPr lang="en-US" smtClean="0"/>
              <a:t>4/13/2026</a:t>
            </a:fld>
            <a:endParaRPr lang="en-US"/>
          </a:p>
        </p:txBody>
      </p:sp>
      <p:sp>
        <p:nvSpPr>
          <p:cNvPr id="5" name="Footer Placeholder 4">
            <a:extLst>
              <a:ext uri="{FF2B5EF4-FFF2-40B4-BE49-F238E27FC236}">
                <a16:creationId xmlns:a16="http://schemas.microsoft.com/office/drawing/2014/main" id="{263E063E-66CE-4C18-91FA-D14AE052D74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FA66D3D-FD62-470C-BC3C-A03771A32F60}"/>
              </a:ext>
            </a:extLst>
          </p:cNvPr>
          <p:cNvSpPr>
            <a:spLocks noGrp="1"/>
          </p:cNvSpPr>
          <p:nvPr>
            <p:ph type="sldNum" sz="quarter" idx="12"/>
          </p:nvPr>
        </p:nvSpPr>
        <p:spPr/>
        <p:txBody>
          <a:bodyPr/>
          <a:lstStyle/>
          <a:p>
            <a:fld id="{60553ECD-7F6D-420D-93CA-D8D15EB427AC}" type="slidenum">
              <a:rPr lang="en-US" smtClean="0"/>
              <a:t>‹#›</a:t>
            </a:fld>
            <a:endParaRPr lang="en-US"/>
          </a:p>
        </p:txBody>
      </p:sp>
      <p:cxnSp>
        <p:nvCxnSpPr>
          <p:cNvPr id="11" name="Straight Connector 10">
            <a:extLst>
              <a:ext uri="{FF2B5EF4-FFF2-40B4-BE49-F238E27FC236}">
                <a16:creationId xmlns:a16="http://schemas.microsoft.com/office/drawing/2014/main" id="{DDFF0049-0231-4557-A707-569556F0CA83}"/>
              </a:ext>
              <a:ext uri="{C183D7F6-B498-43B3-948B-1728B52AA6E4}">
                <adec:decorative xmlns:adec="http://schemas.microsoft.com/office/drawing/2017/decorative" val="1"/>
              </a:ext>
            </a:extLst>
          </p:cNvPr>
          <p:cNvCxnSpPr>
            <a:cxnSpLocks/>
          </p:cNvCxnSpPr>
          <p:nvPr/>
        </p:nvCxnSpPr>
        <p:spPr>
          <a:xfrm>
            <a:off x="481007" y="3922232"/>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457A0DB1-87C8-4BF4-B2A2-F9CA6ED05AC4}"/>
              </a:ext>
              <a:ext uri="{C183D7F6-B498-43B3-948B-1728B52AA6E4}">
                <adec:decorative xmlns:adec="http://schemas.microsoft.com/office/drawing/2017/decorative" val="1"/>
              </a:ext>
            </a:extLst>
          </p:cNvPr>
          <p:cNvCxnSpPr>
            <a:cxnSpLocks/>
          </p:cNvCxnSpPr>
          <p:nvPr/>
        </p:nvCxnSpPr>
        <p:spPr>
          <a:xfrm>
            <a:off x="482600"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8" name="Straight Connector 7">
            <a:extLst>
              <a:ext uri="{FF2B5EF4-FFF2-40B4-BE49-F238E27FC236}">
                <a16:creationId xmlns:a16="http://schemas.microsoft.com/office/drawing/2014/main" id="{F6C29209-8A8F-48A7-8BA2-AFADA37CBD4F}"/>
              </a:ext>
              <a:ext uri="{C183D7F6-B498-43B3-948B-1728B52AA6E4}">
                <adec:decorative xmlns:adec="http://schemas.microsoft.com/office/drawing/2017/decorative" val="1"/>
              </a:ext>
            </a:extLst>
          </p:cNvPr>
          <p:cNvCxnSpPr>
            <a:cxnSpLocks/>
          </p:cNvCxnSpPr>
          <p:nvPr/>
        </p:nvCxnSpPr>
        <p:spPr>
          <a:xfrm>
            <a:off x="481007"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6724036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166BE9C-AE7C-4C39-9694-C32D6939B965}"/>
              </a:ext>
              <a:ext uri="{C183D7F6-B498-43B3-948B-1728B52AA6E4}">
                <adec:decorative xmlns:adec="http://schemas.microsoft.com/office/drawing/2017/decorative" val="1"/>
              </a:ext>
            </a:extLst>
          </p:cNvPr>
          <p:cNvSpPr/>
          <p:nvPr/>
        </p:nvSpPr>
        <p:spPr>
          <a:xfrm>
            <a:off x="481007" y="483577"/>
            <a:ext cx="11147071" cy="2434824"/>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8ACC42C-303A-4BDF-990A-2B07967BC9A9}"/>
              </a:ext>
            </a:extLst>
          </p:cNvPr>
          <p:cNvSpPr>
            <a:spLocks noGrp="1"/>
          </p:cNvSpPr>
          <p:nvPr>
            <p:ph type="title"/>
          </p:nvPr>
        </p:nvSpPr>
        <p:spPr>
          <a:xfrm>
            <a:off x="482599" y="978408"/>
            <a:ext cx="11147071" cy="1755263"/>
          </a:xfrm>
          <a:prstGeom prst="rect">
            <a:avLst/>
          </a:prstGeo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0C55CEF-353E-4E14-83AD-ACADDC08D943}"/>
              </a:ext>
            </a:extLst>
          </p:cNvPr>
          <p:cNvSpPr>
            <a:spLocks noGrp="1"/>
          </p:cNvSpPr>
          <p:nvPr>
            <p:ph sz="half" idx="1"/>
          </p:nvPr>
        </p:nvSpPr>
        <p:spPr>
          <a:xfrm>
            <a:off x="482600" y="3103131"/>
            <a:ext cx="5418551" cy="307383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2E55ECEF-9654-4AC1-BF77-7BC602BBD434}"/>
              </a:ext>
            </a:extLst>
          </p:cNvPr>
          <p:cNvSpPr>
            <a:spLocks noGrp="1"/>
          </p:cNvSpPr>
          <p:nvPr>
            <p:ph sz="half" idx="2"/>
          </p:nvPr>
        </p:nvSpPr>
        <p:spPr>
          <a:xfrm>
            <a:off x="6211120" y="3103131"/>
            <a:ext cx="5418551" cy="307383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64922FC8-BC06-407B-A82B-DA62B33A1CD4}"/>
              </a:ext>
            </a:extLst>
          </p:cNvPr>
          <p:cNvSpPr>
            <a:spLocks noGrp="1"/>
          </p:cNvSpPr>
          <p:nvPr>
            <p:ph type="dt" sz="half" idx="10"/>
          </p:nvPr>
        </p:nvSpPr>
        <p:spPr/>
        <p:txBody>
          <a:bodyPr/>
          <a:lstStyle/>
          <a:p>
            <a:fld id="{81B8F32D-D8B6-4B9E-9CBF-DCAC30B7B93D}" type="datetimeFigureOut">
              <a:rPr lang="en-US" smtClean="0"/>
              <a:t>4/13/2026</a:t>
            </a:fld>
            <a:endParaRPr lang="en-US"/>
          </a:p>
        </p:txBody>
      </p:sp>
      <p:sp>
        <p:nvSpPr>
          <p:cNvPr id="6" name="Footer Placeholder 5">
            <a:extLst>
              <a:ext uri="{FF2B5EF4-FFF2-40B4-BE49-F238E27FC236}">
                <a16:creationId xmlns:a16="http://schemas.microsoft.com/office/drawing/2014/main" id="{7915B701-4E1F-48AA-8A3C-ED5DD9151ED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06BCA31-8AC7-46F5-BCAB-41D54DF83D78}"/>
              </a:ext>
            </a:extLst>
          </p:cNvPr>
          <p:cNvSpPr>
            <a:spLocks noGrp="1"/>
          </p:cNvSpPr>
          <p:nvPr>
            <p:ph type="sldNum" sz="quarter" idx="12"/>
          </p:nvPr>
        </p:nvSpPr>
        <p:spPr/>
        <p:txBody>
          <a:bodyPr/>
          <a:lstStyle/>
          <a:p>
            <a:fld id="{60553ECD-7F6D-420D-93CA-D8D15EB427AC}" type="slidenum">
              <a:rPr lang="en-US" smtClean="0"/>
              <a:t>‹#›</a:t>
            </a:fld>
            <a:endParaRPr lang="en-US"/>
          </a:p>
        </p:txBody>
      </p:sp>
      <p:cxnSp>
        <p:nvCxnSpPr>
          <p:cNvPr id="9" name="Straight Connector 8">
            <a:extLst>
              <a:ext uri="{FF2B5EF4-FFF2-40B4-BE49-F238E27FC236}">
                <a16:creationId xmlns:a16="http://schemas.microsoft.com/office/drawing/2014/main" id="{21BA86D8-2A29-4A0E-AEA0-39B41C4187DE}"/>
              </a:ext>
              <a:ext uri="{C183D7F6-B498-43B3-948B-1728B52AA6E4}">
                <adec:decorative xmlns:adec="http://schemas.microsoft.com/office/drawing/2017/decorative" val="1"/>
              </a:ext>
            </a:extLst>
          </p:cNvPr>
          <p:cNvCxnSpPr>
            <a:cxnSpLocks/>
          </p:cNvCxnSpPr>
          <p:nvPr/>
        </p:nvCxnSpPr>
        <p:spPr>
          <a:xfrm>
            <a:off x="482600" y="2918401"/>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8" name="Straight Connector 7">
            <a:extLst>
              <a:ext uri="{FF2B5EF4-FFF2-40B4-BE49-F238E27FC236}">
                <a16:creationId xmlns:a16="http://schemas.microsoft.com/office/drawing/2014/main" id="{F085E13E-918A-4D04-9E84-94148D7C878E}"/>
              </a:ext>
              <a:ext uri="{C183D7F6-B498-43B3-948B-1728B52AA6E4}">
                <adec:decorative xmlns:adec="http://schemas.microsoft.com/office/drawing/2017/decorative" val="1"/>
              </a:ext>
            </a:extLst>
          </p:cNvPr>
          <p:cNvCxnSpPr>
            <a:cxnSpLocks/>
          </p:cNvCxnSpPr>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027808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35E892-D975-4DD6-8583-A14DDBE85F0C}"/>
              </a:ext>
            </a:extLst>
          </p:cNvPr>
          <p:cNvSpPr>
            <a:spLocks noGrp="1"/>
          </p:cNvSpPr>
          <p:nvPr>
            <p:ph type="title"/>
          </p:nvPr>
        </p:nvSpPr>
        <p:spPr>
          <a:xfrm>
            <a:off x="484631" y="978407"/>
            <a:ext cx="11145039" cy="1339584"/>
          </a:xfrm>
          <a:prstGeom prst="rect">
            <a:avLst/>
          </a:prstGeom>
        </p:spPr>
        <p:txBody>
          <a:bodyPr anchor="b"/>
          <a:lstStyle/>
          <a:p>
            <a:r>
              <a:rPr lang="en-US"/>
              <a:t>Click to edit Master title style</a:t>
            </a:r>
            <a:endParaRPr lang="en-US" dirty="0"/>
          </a:p>
        </p:txBody>
      </p:sp>
      <p:sp>
        <p:nvSpPr>
          <p:cNvPr id="3" name="Text Placeholder 2">
            <a:extLst>
              <a:ext uri="{FF2B5EF4-FFF2-40B4-BE49-F238E27FC236}">
                <a16:creationId xmlns:a16="http://schemas.microsoft.com/office/drawing/2014/main" id="{7F1F7700-CECC-4881-BE5C-A13CD825B73B}"/>
              </a:ext>
            </a:extLst>
          </p:cNvPr>
          <p:cNvSpPr>
            <a:spLocks noGrp="1"/>
          </p:cNvSpPr>
          <p:nvPr>
            <p:ph type="body" idx="1"/>
          </p:nvPr>
        </p:nvSpPr>
        <p:spPr>
          <a:xfrm>
            <a:off x="484632" y="2500921"/>
            <a:ext cx="5346222" cy="823912"/>
          </a:xfrm>
        </p:spPr>
        <p:txBody>
          <a:bodyPr anchor="b">
            <a:normAutofit/>
          </a:bodyPr>
          <a:lstStyle>
            <a:lvl1pPr marL="0" indent="0">
              <a:buNone/>
              <a:defRPr lang="en-US" sz="2400" b="0" i="1" kern="1200" dirty="0" smtClean="0">
                <a:solidFill>
                  <a:schemeClr val="tx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10000"/>
              </a:lnSpc>
              <a:spcBef>
                <a:spcPts val="1000"/>
              </a:spcBef>
              <a:buFont typeface="Arial" panose="020B0604020202020204" pitchFamily="34" charset="0"/>
              <a:buNone/>
            </a:pPr>
            <a:r>
              <a:rPr lang="en-US"/>
              <a:t>Click to edit Master text styles</a:t>
            </a:r>
          </a:p>
        </p:txBody>
      </p:sp>
      <p:sp>
        <p:nvSpPr>
          <p:cNvPr id="4" name="Content Placeholder 3">
            <a:extLst>
              <a:ext uri="{FF2B5EF4-FFF2-40B4-BE49-F238E27FC236}">
                <a16:creationId xmlns:a16="http://schemas.microsoft.com/office/drawing/2014/main" id="{4CA50766-520A-44C5-943E-569222B74104}"/>
              </a:ext>
            </a:extLst>
          </p:cNvPr>
          <p:cNvSpPr>
            <a:spLocks noGrp="1"/>
          </p:cNvSpPr>
          <p:nvPr>
            <p:ph sz="half" idx="2"/>
          </p:nvPr>
        </p:nvSpPr>
        <p:spPr>
          <a:xfrm>
            <a:off x="484632" y="3428999"/>
            <a:ext cx="5346222" cy="27606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272F7E42-976A-4239-8006-D68538D4B71F}"/>
              </a:ext>
            </a:extLst>
          </p:cNvPr>
          <p:cNvSpPr>
            <a:spLocks noGrp="1"/>
          </p:cNvSpPr>
          <p:nvPr>
            <p:ph type="body" sz="quarter" idx="3"/>
          </p:nvPr>
        </p:nvSpPr>
        <p:spPr>
          <a:xfrm>
            <a:off x="6257120" y="2500921"/>
            <a:ext cx="5372551" cy="823912"/>
          </a:xfrm>
        </p:spPr>
        <p:txBody>
          <a:bodyPr anchor="b"/>
          <a:lstStyle>
            <a:lvl1pPr marL="0" indent="0">
              <a:buNone/>
              <a:defRPr lang="en-US" sz="2400" b="0" i="1" kern="1200" smtClean="0">
                <a:solidFill>
                  <a:schemeClr val="tx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F8CA329-951F-4391-ADC5-7EA320B7782F}"/>
              </a:ext>
            </a:extLst>
          </p:cNvPr>
          <p:cNvSpPr>
            <a:spLocks noGrp="1"/>
          </p:cNvSpPr>
          <p:nvPr>
            <p:ph sz="quarter" idx="4"/>
          </p:nvPr>
        </p:nvSpPr>
        <p:spPr>
          <a:xfrm>
            <a:off x="6257120" y="3428999"/>
            <a:ext cx="5372551" cy="27606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9FBEC22A-DA46-460C-B865-D928C20AE763}"/>
              </a:ext>
            </a:extLst>
          </p:cNvPr>
          <p:cNvSpPr>
            <a:spLocks noGrp="1"/>
          </p:cNvSpPr>
          <p:nvPr>
            <p:ph type="dt" sz="half" idx="10"/>
          </p:nvPr>
        </p:nvSpPr>
        <p:spPr/>
        <p:txBody>
          <a:bodyPr/>
          <a:lstStyle/>
          <a:p>
            <a:fld id="{81B8F32D-D8B6-4B9E-9CBF-DCAC30B7B93D}" type="datetimeFigureOut">
              <a:rPr lang="en-US" smtClean="0"/>
              <a:t>4/13/2026</a:t>
            </a:fld>
            <a:endParaRPr lang="en-US"/>
          </a:p>
        </p:txBody>
      </p:sp>
      <p:sp>
        <p:nvSpPr>
          <p:cNvPr id="8" name="Footer Placeholder 7">
            <a:extLst>
              <a:ext uri="{FF2B5EF4-FFF2-40B4-BE49-F238E27FC236}">
                <a16:creationId xmlns:a16="http://schemas.microsoft.com/office/drawing/2014/main" id="{4EB2D647-42C5-4AB7-BB71-3A44065716E7}"/>
              </a:ext>
            </a:extLst>
          </p:cNvPr>
          <p:cNvSpPr>
            <a:spLocks noGrp="1"/>
          </p:cNvSpPr>
          <p:nvPr>
            <p:ph type="ftr" sz="quarter" idx="11"/>
          </p:nvPr>
        </p:nvSpPr>
        <p:spPr>
          <a:xfrm>
            <a:off x="484632" y="6419088"/>
            <a:ext cx="4114800" cy="365125"/>
          </a:xfrm>
        </p:spPr>
        <p:txBody>
          <a:bodyPr/>
          <a:lstStyle/>
          <a:p>
            <a:endParaRPr lang="en-US"/>
          </a:p>
        </p:txBody>
      </p:sp>
      <p:sp>
        <p:nvSpPr>
          <p:cNvPr id="9" name="Slide Number Placeholder 8">
            <a:extLst>
              <a:ext uri="{FF2B5EF4-FFF2-40B4-BE49-F238E27FC236}">
                <a16:creationId xmlns:a16="http://schemas.microsoft.com/office/drawing/2014/main" id="{590B2B67-714C-46DA-85E5-598B4244D3B0}"/>
              </a:ext>
            </a:extLst>
          </p:cNvPr>
          <p:cNvSpPr>
            <a:spLocks noGrp="1"/>
          </p:cNvSpPr>
          <p:nvPr>
            <p:ph type="sldNum" sz="quarter" idx="12"/>
          </p:nvPr>
        </p:nvSpPr>
        <p:spPr>
          <a:xfrm>
            <a:off x="10989591" y="-7190"/>
            <a:ext cx="640080" cy="365125"/>
          </a:xfrm>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36753488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D4B6724-AB30-4E7C-BE2B-ECD94FF1B463}"/>
              </a:ext>
              <a:ext uri="{C183D7F6-B498-43B3-948B-1728B52AA6E4}">
                <adec:decorative xmlns:adec="http://schemas.microsoft.com/office/drawing/2017/decorative" val="1"/>
              </a:ext>
            </a:extLst>
          </p:cNvPr>
          <p:cNvSpPr/>
          <p:nvPr/>
        </p:nvSpPr>
        <p:spPr>
          <a:xfrm>
            <a:off x="481007" y="3933311"/>
            <a:ext cx="11147071" cy="2434825"/>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1D4BAB-2678-4A19-A575-C47CAF1446E5}"/>
              </a:ext>
            </a:extLst>
          </p:cNvPr>
          <p:cNvSpPr>
            <a:spLocks noGrp="1"/>
          </p:cNvSpPr>
          <p:nvPr>
            <p:ph type="title"/>
          </p:nvPr>
        </p:nvSpPr>
        <p:spPr>
          <a:xfrm>
            <a:off x="482600" y="978408"/>
            <a:ext cx="10634472" cy="2591509"/>
          </a:xfrm>
          <a:prstGeom prst="rect">
            <a:avLst/>
          </a:prstGeom>
        </p:spPr>
        <p:txBody>
          <a:bodyPr anchor="b"/>
          <a:lstStyle/>
          <a:p>
            <a:r>
              <a:rPr lang="en-US"/>
              <a:t>Click to edit Master title style</a:t>
            </a:r>
            <a:endParaRPr lang="en-US" dirty="0"/>
          </a:p>
        </p:txBody>
      </p:sp>
      <p:sp>
        <p:nvSpPr>
          <p:cNvPr id="3" name="Date Placeholder 2">
            <a:extLst>
              <a:ext uri="{FF2B5EF4-FFF2-40B4-BE49-F238E27FC236}">
                <a16:creationId xmlns:a16="http://schemas.microsoft.com/office/drawing/2014/main" id="{4047C89E-0ABD-4FD2-924C-894345ADFED8}"/>
              </a:ext>
            </a:extLst>
          </p:cNvPr>
          <p:cNvSpPr>
            <a:spLocks noGrp="1"/>
          </p:cNvSpPr>
          <p:nvPr>
            <p:ph type="dt" sz="half" idx="10"/>
          </p:nvPr>
        </p:nvSpPr>
        <p:spPr/>
        <p:txBody>
          <a:bodyPr/>
          <a:lstStyle/>
          <a:p>
            <a:fld id="{81B8F32D-D8B6-4B9E-9CBF-DCAC30B7B93D}" type="datetimeFigureOut">
              <a:rPr lang="en-US" smtClean="0"/>
              <a:t>4/13/2026</a:t>
            </a:fld>
            <a:endParaRPr lang="en-US"/>
          </a:p>
        </p:txBody>
      </p:sp>
      <p:sp>
        <p:nvSpPr>
          <p:cNvPr id="4" name="Footer Placeholder 3">
            <a:extLst>
              <a:ext uri="{FF2B5EF4-FFF2-40B4-BE49-F238E27FC236}">
                <a16:creationId xmlns:a16="http://schemas.microsoft.com/office/drawing/2014/main" id="{553026CE-9CC8-403B-88B1-184D16532A8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3B3D616-3C18-401B-A792-E75149FDFC47}"/>
              </a:ext>
            </a:extLst>
          </p:cNvPr>
          <p:cNvSpPr>
            <a:spLocks noGrp="1"/>
          </p:cNvSpPr>
          <p:nvPr>
            <p:ph type="sldNum" sz="quarter" idx="12"/>
          </p:nvPr>
        </p:nvSpPr>
        <p:spPr/>
        <p:txBody>
          <a:bodyPr/>
          <a:lstStyle/>
          <a:p>
            <a:fld id="{60553ECD-7F6D-420D-93CA-D8D15EB427AC}" type="slidenum">
              <a:rPr lang="en-US" smtClean="0"/>
              <a:t>‹#›</a:t>
            </a:fld>
            <a:endParaRPr lang="en-US"/>
          </a:p>
        </p:txBody>
      </p:sp>
      <p:cxnSp>
        <p:nvCxnSpPr>
          <p:cNvPr id="7" name="Straight Connector 6">
            <a:extLst>
              <a:ext uri="{FF2B5EF4-FFF2-40B4-BE49-F238E27FC236}">
                <a16:creationId xmlns:a16="http://schemas.microsoft.com/office/drawing/2014/main" id="{04EC6F70-D800-4067-A36A-5BBFC8018E2D}"/>
              </a:ext>
              <a:ext uri="{C183D7F6-B498-43B3-948B-1728B52AA6E4}">
                <adec:decorative xmlns:adec="http://schemas.microsoft.com/office/drawing/2017/decorative" val="1"/>
              </a:ext>
            </a:extLst>
          </p:cNvPr>
          <p:cNvCxnSpPr>
            <a:cxnSpLocks/>
          </p:cNvCxnSpPr>
          <p:nvPr/>
        </p:nvCxnSpPr>
        <p:spPr>
          <a:xfrm>
            <a:off x="482600" y="3933311"/>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1" name="Straight Connector 10">
            <a:extLst>
              <a:ext uri="{FF2B5EF4-FFF2-40B4-BE49-F238E27FC236}">
                <a16:creationId xmlns:a16="http://schemas.microsoft.com/office/drawing/2014/main" id="{42B66CB6-8988-4FBA-8524-726765A5F2AA}"/>
              </a:ext>
              <a:ext uri="{C183D7F6-B498-43B3-948B-1728B52AA6E4}">
                <adec:decorative xmlns:adec="http://schemas.microsoft.com/office/drawing/2017/decorative" val="1"/>
              </a:ext>
            </a:extLst>
          </p:cNvPr>
          <p:cNvCxnSpPr>
            <a:cxnSpLocks/>
          </p:cNvCxnSpPr>
          <p:nvPr/>
        </p:nvCxnSpPr>
        <p:spPr>
          <a:xfrm>
            <a:off x="481007"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178289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5C73F84-0C6B-4EF4-9405-C389824999D4}"/>
              </a:ext>
            </a:extLst>
          </p:cNvPr>
          <p:cNvSpPr>
            <a:spLocks noGrp="1"/>
          </p:cNvSpPr>
          <p:nvPr>
            <p:ph type="dt" sz="half" idx="10"/>
          </p:nvPr>
        </p:nvSpPr>
        <p:spPr/>
        <p:txBody>
          <a:bodyPr/>
          <a:lstStyle/>
          <a:p>
            <a:fld id="{81B8F32D-D8B6-4B9E-9CBF-DCAC30B7B93D}" type="datetimeFigureOut">
              <a:rPr lang="en-US" smtClean="0"/>
              <a:t>4/13/2026</a:t>
            </a:fld>
            <a:endParaRPr lang="en-US"/>
          </a:p>
        </p:txBody>
      </p:sp>
      <p:sp>
        <p:nvSpPr>
          <p:cNvPr id="3" name="Footer Placeholder 2">
            <a:extLst>
              <a:ext uri="{FF2B5EF4-FFF2-40B4-BE49-F238E27FC236}">
                <a16:creationId xmlns:a16="http://schemas.microsoft.com/office/drawing/2014/main" id="{DCCEC807-744E-4C5C-8B15-09AED3E570A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DFBCB19-9F4B-474C-85C1-4A645A971827}"/>
              </a:ext>
            </a:extLst>
          </p:cNvPr>
          <p:cNvSpPr>
            <a:spLocks noGrp="1"/>
          </p:cNvSpPr>
          <p:nvPr>
            <p:ph type="sldNum" sz="quarter" idx="12"/>
          </p:nvPr>
        </p:nvSpPr>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14640358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6A88B0-DD6B-449B-AE32-D3192081E76F}"/>
              </a:ext>
            </a:extLst>
          </p:cNvPr>
          <p:cNvSpPr>
            <a:spLocks noGrp="1"/>
          </p:cNvSpPr>
          <p:nvPr>
            <p:ph type="title"/>
          </p:nvPr>
        </p:nvSpPr>
        <p:spPr>
          <a:xfrm>
            <a:off x="484632" y="978408"/>
            <a:ext cx="4287393" cy="2450592"/>
          </a:xfrm>
          <a:prstGeom prst="rect">
            <a:avLst/>
          </a:prstGeom>
        </p:spPr>
        <p:txBody>
          <a:bodyPr anchor="b"/>
          <a:lstStyle>
            <a:lvl1pPr>
              <a:defRPr lang="en-US" sz="5400" kern="1200" smtClean="0">
                <a:solidFill>
                  <a:schemeClr val="tx1"/>
                </a:solidFill>
                <a:latin typeface="+mj-lt"/>
                <a:ea typeface="+mj-ea"/>
                <a:cs typeface="+mj-cs"/>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F4F22ED6-5B69-4B3B-BF96-3A75F2107FA6}"/>
              </a:ext>
            </a:extLst>
          </p:cNvPr>
          <p:cNvSpPr>
            <a:spLocks noGrp="1"/>
          </p:cNvSpPr>
          <p:nvPr>
            <p:ph idx="1"/>
          </p:nvPr>
        </p:nvSpPr>
        <p:spPr>
          <a:xfrm>
            <a:off x="5183187" y="987425"/>
            <a:ext cx="6446484"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07704043-D45F-440A-A15D-2718A913E05A}"/>
              </a:ext>
            </a:extLst>
          </p:cNvPr>
          <p:cNvSpPr>
            <a:spLocks noGrp="1"/>
          </p:cNvSpPr>
          <p:nvPr>
            <p:ph type="body" sz="half" idx="2"/>
          </p:nvPr>
        </p:nvSpPr>
        <p:spPr>
          <a:xfrm>
            <a:off x="484632" y="3645074"/>
            <a:ext cx="4287393" cy="2223914"/>
          </a:xfrm>
        </p:spPr>
        <p:txBody>
          <a:bodyPr/>
          <a:lstStyle>
            <a:lvl1pPr marL="0" indent="0">
              <a:buNone/>
              <a:defRPr lang="en-US" sz="2400" i="1" kern="1200" dirty="0" smtClean="0">
                <a:solidFill>
                  <a:schemeClr val="tx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B0072DC-7326-43E7-806C-B690C439E8A8}"/>
              </a:ext>
            </a:extLst>
          </p:cNvPr>
          <p:cNvSpPr>
            <a:spLocks noGrp="1"/>
          </p:cNvSpPr>
          <p:nvPr>
            <p:ph type="dt" sz="half" idx="10"/>
          </p:nvPr>
        </p:nvSpPr>
        <p:spPr/>
        <p:txBody>
          <a:bodyPr/>
          <a:lstStyle/>
          <a:p>
            <a:fld id="{81B8F32D-D8B6-4B9E-9CBF-DCAC30B7B93D}" type="datetimeFigureOut">
              <a:rPr lang="en-US" smtClean="0"/>
              <a:t>4/13/2026</a:t>
            </a:fld>
            <a:endParaRPr lang="en-US"/>
          </a:p>
        </p:txBody>
      </p:sp>
      <p:sp>
        <p:nvSpPr>
          <p:cNvPr id="6" name="Footer Placeholder 5">
            <a:extLst>
              <a:ext uri="{FF2B5EF4-FFF2-40B4-BE49-F238E27FC236}">
                <a16:creationId xmlns:a16="http://schemas.microsoft.com/office/drawing/2014/main" id="{73F89A0F-B8C6-4AA6-A9C4-4A454F42241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E57A616-A4F2-4FC5-88DE-B4E6BA542895}"/>
              </a:ext>
            </a:extLst>
          </p:cNvPr>
          <p:cNvSpPr>
            <a:spLocks noGrp="1"/>
          </p:cNvSpPr>
          <p:nvPr>
            <p:ph type="sldNum" sz="quarter" idx="12"/>
          </p:nvPr>
        </p:nvSpPr>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30609739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6B773D-D007-4687-BA9C-9F229829B5EF}"/>
              </a:ext>
            </a:extLst>
          </p:cNvPr>
          <p:cNvSpPr>
            <a:spLocks noGrp="1"/>
          </p:cNvSpPr>
          <p:nvPr>
            <p:ph type="title"/>
          </p:nvPr>
        </p:nvSpPr>
        <p:spPr>
          <a:xfrm>
            <a:off x="484632" y="978407"/>
            <a:ext cx="4287393" cy="2450593"/>
          </a:xfrm>
          <a:prstGeom prst="rect">
            <a:avLst/>
          </a:prstGeom>
        </p:spPr>
        <p:txBody>
          <a:bodyPr anchor="b"/>
          <a:lstStyle>
            <a:lvl1pPr>
              <a:defRPr lang="en-US" sz="5400" kern="1200" smtClean="0">
                <a:solidFill>
                  <a:schemeClr val="tx1"/>
                </a:solidFill>
                <a:latin typeface="+mj-lt"/>
                <a:ea typeface="+mj-ea"/>
                <a:cs typeface="+mj-cs"/>
              </a:defRPr>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A3A75FC-78D2-4EF5-884F-11B7BACF799A}"/>
              </a:ext>
            </a:extLst>
          </p:cNvPr>
          <p:cNvSpPr>
            <a:spLocks noGrp="1"/>
          </p:cNvSpPr>
          <p:nvPr>
            <p:ph type="pic" idx="1"/>
          </p:nvPr>
        </p:nvSpPr>
        <p:spPr>
          <a:xfrm>
            <a:off x="5183187" y="987425"/>
            <a:ext cx="6446483"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CD7CE0BB-D335-4391-A23F-194C575CAF8F}"/>
              </a:ext>
            </a:extLst>
          </p:cNvPr>
          <p:cNvSpPr>
            <a:spLocks noGrp="1"/>
          </p:cNvSpPr>
          <p:nvPr>
            <p:ph type="body" sz="half" idx="2"/>
          </p:nvPr>
        </p:nvSpPr>
        <p:spPr>
          <a:xfrm>
            <a:off x="484632" y="3645074"/>
            <a:ext cx="4287393" cy="2223914"/>
          </a:xfrm>
        </p:spPr>
        <p:txBody>
          <a:bodyPr/>
          <a:lstStyle>
            <a:lvl1pPr marL="0" indent="0">
              <a:buNone/>
              <a:defRPr lang="en-US" sz="2400" i="1" kern="1200" smtClean="0">
                <a:solidFill>
                  <a:schemeClr val="tx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C7701E1-B97B-4DA5-B9AD-07B7C12476AE}"/>
              </a:ext>
            </a:extLst>
          </p:cNvPr>
          <p:cNvSpPr>
            <a:spLocks noGrp="1"/>
          </p:cNvSpPr>
          <p:nvPr>
            <p:ph type="dt" sz="half" idx="10"/>
          </p:nvPr>
        </p:nvSpPr>
        <p:spPr/>
        <p:txBody>
          <a:bodyPr/>
          <a:lstStyle/>
          <a:p>
            <a:fld id="{81B8F32D-D8B6-4B9E-9CBF-DCAC30B7B93D}" type="datetimeFigureOut">
              <a:rPr lang="en-US" smtClean="0"/>
              <a:t>4/13/2026</a:t>
            </a:fld>
            <a:endParaRPr lang="en-US"/>
          </a:p>
        </p:txBody>
      </p:sp>
      <p:sp>
        <p:nvSpPr>
          <p:cNvPr id="6" name="Footer Placeholder 5">
            <a:extLst>
              <a:ext uri="{FF2B5EF4-FFF2-40B4-BE49-F238E27FC236}">
                <a16:creationId xmlns:a16="http://schemas.microsoft.com/office/drawing/2014/main" id="{076D9CF8-F42F-4618-9F26-8BFE56487AA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9CA2023-1ECA-4A96-BDC7-F7FA4368BE1B}"/>
              </a:ext>
            </a:extLst>
          </p:cNvPr>
          <p:cNvSpPr>
            <a:spLocks noGrp="1"/>
          </p:cNvSpPr>
          <p:nvPr>
            <p:ph type="sldNum" sz="quarter" idx="12"/>
          </p:nvPr>
        </p:nvSpPr>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21549979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1999A10-4355-4A13-B008-196B21ABEEAF}"/>
              </a:ext>
              <a:ext uri="{C183D7F6-B498-43B3-948B-1728B52AA6E4}">
                <adec:decorative xmlns:adec="http://schemas.microsoft.com/office/drawing/2017/decorative" val="1"/>
              </a:ext>
            </a:extLst>
          </p:cNvPr>
          <p:cNvSpPr/>
          <p:nvPr/>
        </p:nvSpPr>
        <p:spPr>
          <a:xfrm>
            <a:off x="482600" y="483576"/>
            <a:ext cx="11147071" cy="2434825"/>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F36D448-AFEA-4483-B0E4-002840525CDD}"/>
              </a:ext>
            </a:extLst>
          </p:cNvPr>
          <p:cNvSpPr>
            <a:spLocks noGrp="1"/>
          </p:cNvSpPr>
          <p:nvPr>
            <p:ph type="title"/>
          </p:nvPr>
        </p:nvSpPr>
        <p:spPr>
          <a:xfrm>
            <a:off x="482600" y="978408"/>
            <a:ext cx="10506991" cy="1755263"/>
          </a:xfrm>
          <a:prstGeom prst="rect">
            <a:avLst/>
          </a:prstGeom>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CF216234-4516-4303-8F60-A8127D89A5E5}"/>
              </a:ext>
            </a:extLst>
          </p:cNvPr>
          <p:cNvSpPr>
            <a:spLocks noGrp="1"/>
          </p:cNvSpPr>
          <p:nvPr>
            <p:ph type="body" orient="vert" idx="1"/>
          </p:nvPr>
        </p:nvSpPr>
        <p:spPr>
          <a:xfrm>
            <a:off x="484192" y="3103131"/>
            <a:ext cx="10506991" cy="309294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46B5D50-A474-462B-A807-DF186B1C2F48}"/>
              </a:ext>
            </a:extLst>
          </p:cNvPr>
          <p:cNvSpPr>
            <a:spLocks noGrp="1"/>
          </p:cNvSpPr>
          <p:nvPr>
            <p:ph type="dt" sz="half" idx="10"/>
          </p:nvPr>
        </p:nvSpPr>
        <p:spPr/>
        <p:txBody>
          <a:bodyPr/>
          <a:lstStyle/>
          <a:p>
            <a:fld id="{81B8F32D-D8B6-4B9E-9CBF-DCAC30B7B93D}" type="datetimeFigureOut">
              <a:rPr lang="en-US" smtClean="0"/>
              <a:t>4/13/2026</a:t>
            </a:fld>
            <a:endParaRPr lang="en-US"/>
          </a:p>
        </p:txBody>
      </p:sp>
      <p:sp>
        <p:nvSpPr>
          <p:cNvPr id="5" name="Footer Placeholder 4">
            <a:extLst>
              <a:ext uri="{FF2B5EF4-FFF2-40B4-BE49-F238E27FC236}">
                <a16:creationId xmlns:a16="http://schemas.microsoft.com/office/drawing/2014/main" id="{F8BF1DAF-2E2D-46ED-AA3E-3D2FE403999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E2FC771-EB13-4EB5-A0A2-3968C6ABBD4E}"/>
              </a:ext>
            </a:extLst>
          </p:cNvPr>
          <p:cNvSpPr>
            <a:spLocks noGrp="1"/>
          </p:cNvSpPr>
          <p:nvPr>
            <p:ph type="sldNum" sz="quarter" idx="12"/>
          </p:nvPr>
        </p:nvSpPr>
        <p:spPr/>
        <p:txBody>
          <a:bodyPr/>
          <a:lstStyle/>
          <a:p>
            <a:fld id="{60553ECD-7F6D-420D-93CA-D8D15EB427AC}" type="slidenum">
              <a:rPr lang="en-US" smtClean="0"/>
              <a:t>‹#›</a:t>
            </a:fld>
            <a:endParaRPr lang="en-US"/>
          </a:p>
        </p:txBody>
      </p:sp>
      <p:cxnSp>
        <p:nvCxnSpPr>
          <p:cNvPr id="8" name="Straight Connector 7">
            <a:extLst>
              <a:ext uri="{FF2B5EF4-FFF2-40B4-BE49-F238E27FC236}">
                <a16:creationId xmlns:a16="http://schemas.microsoft.com/office/drawing/2014/main" id="{B3B596B8-8230-4695-8D76-F06AFA8156C3}"/>
              </a:ext>
              <a:ext uri="{C183D7F6-B498-43B3-948B-1728B52AA6E4}">
                <adec:decorative xmlns:adec="http://schemas.microsoft.com/office/drawing/2017/decorative" val="1"/>
              </a:ext>
            </a:extLst>
          </p:cNvPr>
          <p:cNvCxnSpPr>
            <a:cxnSpLocks/>
          </p:cNvCxnSpPr>
          <p:nvPr/>
        </p:nvCxnSpPr>
        <p:spPr>
          <a:xfrm>
            <a:off x="482600" y="2918401"/>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4" name="Straight Connector 13">
            <a:extLst>
              <a:ext uri="{FF2B5EF4-FFF2-40B4-BE49-F238E27FC236}">
                <a16:creationId xmlns:a16="http://schemas.microsoft.com/office/drawing/2014/main" id="{C53EBF93-5FD9-4F4E-8485-7B937145CD08}"/>
              </a:ext>
              <a:ext uri="{C183D7F6-B498-43B3-948B-1728B52AA6E4}">
                <adec:decorative xmlns:adec="http://schemas.microsoft.com/office/drawing/2017/decorative" val="1"/>
              </a:ext>
            </a:extLst>
          </p:cNvPr>
          <p:cNvCxnSpPr>
            <a:cxnSpLocks/>
          </p:cNvCxnSpPr>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9284869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66B4D06-C7C6-4949-8EB2-F03ED999A2BB}"/>
              </a:ext>
            </a:extLst>
          </p:cNvPr>
          <p:cNvSpPr>
            <a:spLocks noGrp="1"/>
          </p:cNvSpPr>
          <p:nvPr>
            <p:ph type="title" orient="vert"/>
          </p:nvPr>
        </p:nvSpPr>
        <p:spPr>
          <a:xfrm>
            <a:off x="8041710" y="978408"/>
            <a:ext cx="2947881" cy="5124777"/>
          </a:xfrm>
          <a:prstGeom prst="rect">
            <a:avLst/>
          </a:prstGeo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C921B9D-8C11-4176-AF22-89F972E21284}"/>
              </a:ext>
            </a:extLst>
          </p:cNvPr>
          <p:cNvSpPr>
            <a:spLocks noGrp="1"/>
          </p:cNvSpPr>
          <p:nvPr>
            <p:ph type="body" orient="vert" idx="1"/>
          </p:nvPr>
        </p:nvSpPr>
        <p:spPr>
          <a:xfrm>
            <a:off x="484632" y="978408"/>
            <a:ext cx="7256453" cy="51247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AFA9E1C-8E18-4A35-9BD8-427B1D14BB8E}"/>
              </a:ext>
            </a:extLst>
          </p:cNvPr>
          <p:cNvSpPr>
            <a:spLocks noGrp="1"/>
          </p:cNvSpPr>
          <p:nvPr>
            <p:ph type="dt" sz="half" idx="10"/>
          </p:nvPr>
        </p:nvSpPr>
        <p:spPr/>
        <p:txBody>
          <a:bodyPr/>
          <a:lstStyle/>
          <a:p>
            <a:fld id="{81B8F32D-D8B6-4B9E-9CBF-DCAC30B7B93D}" type="datetimeFigureOut">
              <a:rPr lang="en-US" smtClean="0"/>
              <a:t>4/13/2026</a:t>
            </a:fld>
            <a:endParaRPr lang="en-US"/>
          </a:p>
        </p:txBody>
      </p:sp>
      <p:sp>
        <p:nvSpPr>
          <p:cNvPr id="5" name="Footer Placeholder 4">
            <a:extLst>
              <a:ext uri="{FF2B5EF4-FFF2-40B4-BE49-F238E27FC236}">
                <a16:creationId xmlns:a16="http://schemas.microsoft.com/office/drawing/2014/main" id="{2E116CDB-7BB6-4DD2-A626-6DA8E569F2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6D0403B-439E-449F-83B1-799EEC239A20}"/>
              </a:ext>
            </a:extLst>
          </p:cNvPr>
          <p:cNvSpPr>
            <a:spLocks noGrp="1"/>
          </p:cNvSpPr>
          <p:nvPr>
            <p:ph type="sldNum" sz="quarter" idx="12"/>
          </p:nvPr>
        </p:nvSpPr>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36245891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87A535-3CAC-46BC-B2B2-3AE83EC3A561}"/>
              </a:ext>
            </a:extLst>
          </p:cNvPr>
          <p:cNvSpPr>
            <a:spLocks noGrp="1"/>
          </p:cNvSpPr>
          <p:nvPr>
            <p:ph type="title"/>
          </p:nvPr>
        </p:nvSpPr>
        <p:spPr>
          <a:xfrm>
            <a:off x="482600" y="978408"/>
            <a:ext cx="10506991" cy="2153099"/>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1D8EBDBD-59EC-46ED-BE79-6D37B531D692}"/>
              </a:ext>
            </a:extLst>
          </p:cNvPr>
          <p:cNvSpPr>
            <a:spLocks noGrp="1"/>
          </p:cNvSpPr>
          <p:nvPr>
            <p:ph type="body" idx="1"/>
          </p:nvPr>
        </p:nvSpPr>
        <p:spPr>
          <a:xfrm>
            <a:off x="482600" y="3306870"/>
            <a:ext cx="10506991" cy="25727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C5921F5C-FD3D-42C7-90F4-5ECE6FFCFE7F}"/>
              </a:ext>
            </a:extLst>
          </p:cNvPr>
          <p:cNvSpPr>
            <a:spLocks noGrp="1"/>
          </p:cNvSpPr>
          <p:nvPr>
            <p:ph type="dt" sz="half" idx="2"/>
          </p:nvPr>
        </p:nvSpPr>
        <p:spPr>
          <a:xfrm>
            <a:off x="484632" y="100584"/>
            <a:ext cx="2743200" cy="365125"/>
          </a:xfrm>
          <a:prstGeom prst="rect">
            <a:avLst/>
          </a:prstGeom>
        </p:spPr>
        <p:txBody>
          <a:bodyPr vert="horz" lIns="91440" tIns="45720" rIns="91440" bIns="45720" rtlCol="0" anchor="ctr"/>
          <a:lstStyle>
            <a:lvl1pPr algn="l">
              <a:defRPr sz="900">
                <a:solidFill>
                  <a:schemeClr val="tx1"/>
                </a:solidFill>
              </a:defRPr>
            </a:lvl1pPr>
          </a:lstStyle>
          <a:p>
            <a:fld id="{81B8F32D-D8B6-4B9E-9CBF-DCAC30B7B93D}" type="datetimeFigureOut">
              <a:rPr lang="en-US" smtClean="0"/>
              <a:pPr/>
              <a:t>4/13/2026</a:t>
            </a:fld>
            <a:endParaRPr lang="en-US" dirty="0"/>
          </a:p>
        </p:txBody>
      </p:sp>
      <p:sp>
        <p:nvSpPr>
          <p:cNvPr id="5" name="Footer Placeholder 4">
            <a:extLst>
              <a:ext uri="{FF2B5EF4-FFF2-40B4-BE49-F238E27FC236}">
                <a16:creationId xmlns:a16="http://schemas.microsoft.com/office/drawing/2014/main" id="{0FE63D50-6D0B-4963-97B9-A32AE63235B8}"/>
              </a:ext>
            </a:extLst>
          </p:cNvPr>
          <p:cNvSpPr>
            <a:spLocks noGrp="1"/>
          </p:cNvSpPr>
          <p:nvPr>
            <p:ph type="ftr" sz="quarter" idx="3"/>
          </p:nvPr>
        </p:nvSpPr>
        <p:spPr>
          <a:xfrm>
            <a:off x="484632" y="6419088"/>
            <a:ext cx="4114800" cy="365125"/>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826B5E08-CAC3-4C87-B143-5F8956AE905D}"/>
              </a:ext>
            </a:extLst>
          </p:cNvPr>
          <p:cNvSpPr>
            <a:spLocks noGrp="1"/>
          </p:cNvSpPr>
          <p:nvPr>
            <p:ph type="sldNum" sz="quarter" idx="4"/>
          </p:nvPr>
        </p:nvSpPr>
        <p:spPr>
          <a:xfrm>
            <a:off x="10989591" y="100584"/>
            <a:ext cx="640080" cy="365125"/>
          </a:xfrm>
          <a:prstGeom prst="rect">
            <a:avLst/>
          </a:prstGeom>
        </p:spPr>
        <p:txBody>
          <a:bodyPr vert="horz" lIns="91440" tIns="45720" rIns="91440" bIns="45720" rtlCol="0" anchor="ctr"/>
          <a:lstStyle>
            <a:lvl1pPr algn="r">
              <a:defRPr sz="900">
                <a:solidFill>
                  <a:schemeClr val="tx1"/>
                </a:solidFill>
              </a:defRPr>
            </a:lvl1pPr>
          </a:lstStyle>
          <a:p>
            <a:fld id="{60553ECD-7F6D-420D-93CA-D8D15EB427AC}" type="slidenum">
              <a:rPr lang="en-US" smtClean="0"/>
              <a:pPr/>
              <a:t>‹#›</a:t>
            </a:fld>
            <a:endParaRPr lang="en-US" dirty="0"/>
          </a:p>
        </p:txBody>
      </p:sp>
      <p:cxnSp>
        <p:nvCxnSpPr>
          <p:cNvPr id="8" name="Straight Connector 7">
            <a:extLst>
              <a:ext uri="{FF2B5EF4-FFF2-40B4-BE49-F238E27FC236}">
                <a16:creationId xmlns:a16="http://schemas.microsoft.com/office/drawing/2014/main" id="{108D74AC-B125-4E11-BA53-E9E383966DF8}"/>
              </a:ext>
              <a:ext uri="{C183D7F6-B498-43B3-948B-1728B52AA6E4}">
                <adec:decorative xmlns:adec="http://schemas.microsoft.com/office/drawing/2017/decorative" val="1"/>
              </a:ext>
            </a:extLst>
          </p:cNvPr>
          <p:cNvCxnSpPr>
            <a:cxnSpLocks/>
          </p:cNvCxnSpPr>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10" name="Straight Connector 9">
            <a:extLst>
              <a:ext uri="{FF2B5EF4-FFF2-40B4-BE49-F238E27FC236}">
                <a16:creationId xmlns:a16="http://schemas.microsoft.com/office/drawing/2014/main" id="{9DC76EBE-FB9D-4054-B5D8-19E3EAFE40B2}"/>
              </a:ext>
              <a:ext uri="{C183D7F6-B498-43B3-948B-1728B52AA6E4}">
                <adec:decorative xmlns:adec="http://schemas.microsoft.com/office/drawing/2017/decorative" val="1"/>
              </a:ext>
            </a:extLst>
          </p:cNvPr>
          <p:cNvCxnSpPr>
            <a:cxnSpLocks/>
          </p:cNvCxnSpPr>
          <p:nvPr/>
        </p:nvCxnSpPr>
        <p:spPr>
          <a:xfrm>
            <a:off x="482600"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617083856"/>
      </p:ext>
    </p:extLst>
  </p:cSld>
  <p:clrMap bg1="lt1" tx1="dk1" bg2="lt2" tx2="dk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52" r:id="rId6"/>
    <p:sldLayoutId id="2147483757" r:id="rId7"/>
    <p:sldLayoutId id="2147483753" r:id="rId8"/>
    <p:sldLayoutId id="2147483754" r:id="rId9"/>
    <p:sldLayoutId id="2147483755" r:id="rId10"/>
    <p:sldLayoutId id="2147483756" r:id="rId11"/>
  </p:sldLayoutIdLst>
  <p:txStyles>
    <p:titleStyle>
      <a:lvl1pPr algn="l" defTabSz="914400" rtl="0" eaLnBrk="1" latinLnBrk="0" hangingPunct="1">
        <a:lnSpc>
          <a:spcPct val="100000"/>
        </a:lnSpc>
        <a:spcBef>
          <a:spcPct val="0"/>
        </a:spcBef>
        <a:buNone/>
        <a:defRPr sz="6600" kern="1200">
          <a:solidFill>
            <a:schemeClr val="tx1"/>
          </a:solidFill>
          <a:latin typeface="+mj-lt"/>
          <a:ea typeface="+mj-ea"/>
          <a:cs typeface="+mj-cs"/>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4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mn-lt"/>
          <a:ea typeface="+mn-ea"/>
          <a:cs typeface="+mn-cs"/>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E20BB609-EF92-42DB-836C-0699A590B5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80047" y="799528"/>
            <a:ext cx="11004543" cy="2736390"/>
          </a:xfrm>
        </p:spPr>
        <p:txBody>
          <a:bodyPr vert="horz" lIns="91440" tIns="45720" rIns="91440" bIns="45720" rtlCol="0" anchor="b">
            <a:normAutofit/>
          </a:bodyPr>
          <a:lstStyle/>
          <a:p>
            <a:pPr>
              <a:lnSpc>
                <a:spcPct val="90000"/>
              </a:lnSpc>
            </a:pPr>
            <a:r>
              <a:rPr lang="en-GB" sz="5100" b="1">
                <a:ea typeface="+mj-lt"/>
                <a:cs typeface="+mj-lt"/>
              </a:rPr>
              <a:t>Exploring the Role of a Senior Support Worker: Responsibilities, Skills, and Development Pathways</a:t>
            </a:r>
          </a:p>
        </p:txBody>
      </p:sp>
      <p:cxnSp>
        <p:nvCxnSpPr>
          <p:cNvPr id="18" name="Straight Connector 17">
            <a:extLst>
              <a:ext uri="{FF2B5EF4-FFF2-40B4-BE49-F238E27FC236}">
                <a16:creationId xmlns:a16="http://schemas.microsoft.com/office/drawing/2014/main" id="{89FC3E32-38DE-4292-939E-1AB1375E4E7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4"/>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sp>
        <p:nvSpPr>
          <p:cNvPr id="19" name="Rectangle 18">
            <a:extLst>
              <a:ext uri="{FF2B5EF4-FFF2-40B4-BE49-F238E27FC236}">
                <a16:creationId xmlns:a16="http://schemas.microsoft.com/office/drawing/2014/main" id="{3DD50932-C3D4-4440-8FDD-A1E4098EFA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07" y="3918853"/>
            <a:ext cx="11147071" cy="2449283"/>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6596565" y="4252867"/>
            <a:ext cx="4888026" cy="1949813"/>
          </a:xfrm>
        </p:spPr>
        <p:txBody>
          <a:bodyPr vert="horz" lIns="91440" tIns="45720" rIns="91440" bIns="45720" rtlCol="0" anchor="t">
            <a:normAutofit/>
          </a:bodyPr>
          <a:lstStyle/>
          <a:p>
            <a:pPr algn="r"/>
            <a:r>
              <a:rPr lang="en-GB" dirty="0">
                <a:latin typeface="Aptos Display"/>
                <a:ea typeface="+mn-lt"/>
                <a:cs typeface="+mn-lt"/>
              </a:rPr>
              <a:t>Task 1: Video Presentation</a:t>
            </a:r>
            <a:endParaRPr lang="en-US" dirty="0"/>
          </a:p>
        </p:txBody>
      </p:sp>
      <p:cxnSp>
        <p:nvCxnSpPr>
          <p:cNvPr id="20" name="Straight Connector 19">
            <a:extLst>
              <a:ext uri="{FF2B5EF4-FFF2-40B4-BE49-F238E27FC236}">
                <a16:creationId xmlns:a16="http://schemas.microsoft.com/office/drawing/2014/main" id="{F7B377DF-E853-42AA-8308-83BC82CE546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391545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6" name="Straight Connector 15">
            <a:extLst>
              <a:ext uri="{FF2B5EF4-FFF2-40B4-BE49-F238E27FC236}">
                <a16:creationId xmlns:a16="http://schemas.microsoft.com/office/drawing/2014/main" id="{9465328D-FC88-4444-9E7D-C7609C6ECD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
        <p:nvSpPr>
          <p:cNvPr id="4" name="TextBox 3">
            <a:extLst>
              <a:ext uri="{FF2B5EF4-FFF2-40B4-BE49-F238E27FC236}">
                <a16:creationId xmlns:a16="http://schemas.microsoft.com/office/drawing/2014/main" id="{5C5D25D3-1187-A506-171F-9F4331BFDBE4}"/>
              </a:ext>
            </a:extLst>
          </p:cNvPr>
          <p:cNvSpPr txBox="1"/>
          <p:nvPr/>
        </p:nvSpPr>
        <p:spPr>
          <a:xfrm>
            <a:off x="480047" y="3915458"/>
            <a:ext cx="5115389" cy="1754326"/>
          </a:xfrm>
          <a:prstGeom prst="rect">
            <a:avLst/>
          </a:prstGeom>
          <a:noFill/>
        </p:spPr>
        <p:txBody>
          <a:bodyPr wrap="square" rtlCol="0">
            <a:spAutoFit/>
          </a:bodyPr>
          <a:lstStyle/>
          <a:p>
            <a:r>
              <a:rPr lang="en-GB" b="1" dirty="0"/>
              <a:t>Name: </a:t>
            </a:r>
            <a:r>
              <a:rPr lang="en-GB" dirty="0"/>
              <a:t>Alhagie Darboe</a:t>
            </a:r>
          </a:p>
          <a:p>
            <a:r>
              <a:rPr lang="en-GB" b="1" dirty="0"/>
              <a:t>Student ID: </a:t>
            </a:r>
            <a:r>
              <a:rPr lang="en-GB" dirty="0"/>
              <a:t>2519531</a:t>
            </a:r>
          </a:p>
          <a:p>
            <a:r>
              <a:rPr lang="en-GB" b="1" dirty="0"/>
              <a:t>Professor name: </a:t>
            </a:r>
            <a:r>
              <a:rPr lang="en-GB" dirty="0"/>
              <a:t>Daniel Jenkin Smith</a:t>
            </a:r>
          </a:p>
          <a:p>
            <a:r>
              <a:rPr lang="en-GB" b="1" dirty="0"/>
              <a:t>Module code</a:t>
            </a:r>
            <a:r>
              <a:rPr lang="en-GB" dirty="0"/>
              <a:t>: LCHS4001</a:t>
            </a:r>
          </a:p>
          <a:p>
            <a:r>
              <a:rPr lang="en-GB" b="1" dirty="0"/>
              <a:t>Module: </a:t>
            </a:r>
            <a:r>
              <a:rPr lang="en-GB" dirty="0"/>
              <a:t>Academic and Employability skills</a:t>
            </a:r>
          </a:p>
          <a:p>
            <a:endParaRPr lang="en-GB" dirty="0"/>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E18D5F1-911E-4BCF-9AF0-F3A54D7C0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EC84EE41-863A-4DE9-9A51-4F014D681F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416" y="485369"/>
            <a:ext cx="11147071" cy="2460838"/>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C50ABED-703F-04FE-BDE5-995811F47D01}"/>
              </a:ext>
            </a:extLst>
          </p:cNvPr>
          <p:cNvSpPr>
            <a:spLocks noGrp="1"/>
          </p:cNvSpPr>
          <p:nvPr>
            <p:ph type="title"/>
          </p:nvPr>
        </p:nvSpPr>
        <p:spPr>
          <a:xfrm>
            <a:off x="482601" y="976160"/>
            <a:ext cx="10361960" cy="1493871"/>
          </a:xfrm>
        </p:spPr>
        <p:txBody>
          <a:bodyPr>
            <a:normAutofit/>
          </a:bodyPr>
          <a:lstStyle/>
          <a:p>
            <a:r>
              <a:rPr lang="en-GB" b="1"/>
              <a:t>Introduction</a:t>
            </a:r>
          </a:p>
        </p:txBody>
      </p:sp>
      <p:cxnSp>
        <p:nvCxnSpPr>
          <p:cNvPr id="13" name="Straight Connector 12">
            <a:extLst>
              <a:ext uri="{FF2B5EF4-FFF2-40B4-BE49-F238E27FC236}">
                <a16:creationId xmlns:a16="http://schemas.microsoft.com/office/drawing/2014/main" id="{00850E05-3320-4817-99CE-D56547FCA8C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08990BBA-8A0B-4EF5-A122-0815DEC1941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2918401"/>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7" name="Straight Connector 16">
            <a:extLst>
              <a:ext uri="{FF2B5EF4-FFF2-40B4-BE49-F238E27FC236}">
                <a16:creationId xmlns:a16="http://schemas.microsoft.com/office/drawing/2014/main" id="{4DA9946C-C93A-4350-AC54-937723F6B66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graphicFrame>
        <p:nvGraphicFramePr>
          <p:cNvPr id="5" name="Content Placeholder 2">
            <a:extLst>
              <a:ext uri="{FF2B5EF4-FFF2-40B4-BE49-F238E27FC236}">
                <a16:creationId xmlns:a16="http://schemas.microsoft.com/office/drawing/2014/main" id="{CB143639-EF4C-9A31-50C0-E3FDA0363716}"/>
              </a:ext>
            </a:extLst>
          </p:cNvPr>
          <p:cNvGraphicFramePr>
            <a:graphicFrameLocks noGrp="1"/>
          </p:cNvGraphicFramePr>
          <p:nvPr>
            <p:ph idx="1"/>
            <p:extLst>
              <p:ext uri="{D42A27DB-BD31-4B8C-83A1-F6EECF244321}">
                <p14:modId xmlns:p14="http://schemas.microsoft.com/office/powerpoint/2010/main" val="2807930675"/>
              </p:ext>
            </p:extLst>
          </p:nvPr>
        </p:nvGraphicFramePr>
        <p:xfrm>
          <a:off x="482600" y="3098800"/>
          <a:ext cx="11143887" cy="27797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717445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E18D5F1-911E-4BCF-9AF0-F3A54D7C0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EC84EE41-863A-4DE9-9A51-4F014D681F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416" y="485369"/>
            <a:ext cx="11147071" cy="2460838"/>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A8CF0CA-3054-0ADD-EDF2-9C1657F14E81}"/>
              </a:ext>
            </a:extLst>
          </p:cNvPr>
          <p:cNvSpPr>
            <a:spLocks noGrp="1"/>
          </p:cNvSpPr>
          <p:nvPr>
            <p:ph type="title"/>
          </p:nvPr>
        </p:nvSpPr>
        <p:spPr>
          <a:xfrm>
            <a:off x="482601" y="976160"/>
            <a:ext cx="10361960" cy="1493871"/>
          </a:xfrm>
        </p:spPr>
        <p:txBody>
          <a:bodyPr>
            <a:normAutofit/>
          </a:bodyPr>
          <a:lstStyle/>
          <a:p>
            <a:r>
              <a:rPr lang="en-GB"/>
              <a:t>Research Process</a:t>
            </a:r>
          </a:p>
        </p:txBody>
      </p:sp>
      <p:cxnSp>
        <p:nvCxnSpPr>
          <p:cNvPr id="13" name="Straight Connector 12">
            <a:extLst>
              <a:ext uri="{FF2B5EF4-FFF2-40B4-BE49-F238E27FC236}">
                <a16:creationId xmlns:a16="http://schemas.microsoft.com/office/drawing/2014/main" id="{00850E05-3320-4817-99CE-D56547FCA8C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08990BBA-8A0B-4EF5-A122-0815DEC1941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2918401"/>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7" name="Straight Connector 16">
            <a:extLst>
              <a:ext uri="{FF2B5EF4-FFF2-40B4-BE49-F238E27FC236}">
                <a16:creationId xmlns:a16="http://schemas.microsoft.com/office/drawing/2014/main" id="{4DA9946C-C93A-4350-AC54-937723F6B66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graphicFrame>
        <p:nvGraphicFramePr>
          <p:cNvPr id="5" name="Content Placeholder 2">
            <a:extLst>
              <a:ext uri="{FF2B5EF4-FFF2-40B4-BE49-F238E27FC236}">
                <a16:creationId xmlns:a16="http://schemas.microsoft.com/office/drawing/2014/main" id="{B8CA09F3-662D-F822-1834-75B79665B758}"/>
              </a:ext>
            </a:extLst>
          </p:cNvPr>
          <p:cNvGraphicFramePr>
            <a:graphicFrameLocks noGrp="1"/>
          </p:cNvGraphicFramePr>
          <p:nvPr>
            <p:ph idx="1"/>
            <p:extLst>
              <p:ext uri="{D42A27DB-BD31-4B8C-83A1-F6EECF244321}">
                <p14:modId xmlns:p14="http://schemas.microsoft.com/office/powerpoint/2010/main" val="574399776"/>
              </p:ext>
            </p:extLst>
          </p:nvPr>
        </p:nvGraphicFramePr>
        <p:xfrm>
          <a:off x="482600" y="3098800"/>
          <a:ext cx="11143887" cy="27797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487793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1" name="Straight Connector 20">
            <a:extLst>
              <a:ext uri="{FF2B5EF4-FFF2-40B4-BE49-F238E27FC236}">
                <a16:creationId xmlns:a16="http://schemas.microsoft.com/office/drawing/2014/main" id="{108D74AC-B125-4E11-BA53-E9E383966D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23" name="Straight Connector 22">
            <a:extLst>
              <a:ext uri="{FF2B5EF4-FFF2-40B4-BE49-F238E27FC236}">
                <a16:creationId xmlns:a16="http://schemas.microsoft.com/office/drawing/2014/main" id="{9DC76EBE-FB9D-4054-B5D8-19E3EAFE40B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25" name="Straight Connector 24">
            <a:extLst>
              <a:ext uri="{FF2B5EF4-FFF2-40B4-BE49-F238E27FC236}">
                <a16:creationId xmlns:a16="http://schemas.microsoft.com/office/drawing/2014/main" id="{A2EFA84C-D756-4DC7-AA46-68D776F37FA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 useBgFill="1">
        <p:nvSpPr>
          <p:cNvPr id="27" name="Rectangle 26">
            <a:extLst>
              <a:ext uri="{FF2B5EF4-FFF2-40B4-BE49-F238E27FC236}">
                <a16:creationId xmlns:a16="http://schemas.microsoft.com/office/drawing/2014/main" id="{C7FE5201-BB98-480C-BADB-207C8F8938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A13D019-8DC1-2F69-65CB-84CC174E6855}"/>
              </a:ext>
            </a:extLst>
          </p:cNvPr>
          <p:cNvSpPr>
            <a:spLocks noGrp="1"/>
          </p:cNvSpPr>
          <p:nvPr>
            <p:ph type="title"/>
          </p:nvPr>
        </p:nvSpPr>
        <p:spPr>
          <a:xfrm>
            <a:off x="481007" y="696037"/>
            <a:ext cx="5481579" cy="2006220"/>
          </a:xfrm>
        </p:spPr>
        <p:txBody>
          <a:bodyPr vert="horz" lIns="91440" tIns="45720" rIns="91440" bIns="45720" rtlCol="0" anchor="ctr">
            <a:normAutofit/>
          </a:bodyPr>
          <a:lstStyle/>
          <a:p>
            <a:r>
              <a:rPr lang="en-US" b="1" dirty="0"/>
              <a:t>CRAAP TEST</a:t>
            </a:r>
          </a:p>
        </p:txBody>
      </p:sp>
      <p:cxnSp>
        <p:nvCxnSpPr>
          <p:cNvPr id="29" name="Straight Connector 28">
            <a:extLst>
              <a:ext uri="{FF2B5EF4-FFF2-40B4-BE49-F238E27FC236}">
                <a16:creationId xmlns:a16="http://schemas.microsoft.com/office/drawing/2014/main" id="{16C116DA-899F-423B-A82A-01DAF67C145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31" name="Straight Connector 30">
            <a:extLst>
              <a:ext uri="{FF2B5EF4-FFF2-40B4-BE49-F238E27FC236}">
                <a16:creationId xmlns:a16="http://schemas.microsoft.com/office/drawing/2014/main" id="{A7A030CB-D662-4E87-B668-9DE9163E90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2940693"/>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33" name="Straight Connector 32">
            <a:extLst>
              <a:ext uri="{FF2B5EF4-FFF2-40B4-BE49-F238E27FC236}">
                <a16:creationId xmlns:a16="http://schemas.microsoft.com/office/drawing/2014/main" id="{7F947FE2-C7ED-40F6-BF61-8642A1E95A7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graphicFrame>
        <p:nvGraphicFramePr>
          <p:cNvPr id="5" name="Content Placeholder 4">
            <a:extLst>
              <a:ext uri="{FF2B5EF4-FFF2-40B4-BE49-F238E27FC236}">
                <a16:creationId xmlns:a16="http://schemas.microsoft.com/office/drawing/2014/main" id="{3069F7E0-2C0C-B64C-3123-65094DD73E57}"/>
              </a:ext>
            </a:extLst>
          </p:cNvPr>
          <p:cNvGraphicFramePr>
            <a:graphicFrameLocks noGrp="1"/>
          </p:cNvGraphicFramePr>
          <p:nvPr>
            <p:ph idx="1"/>
            <p:extLst>
              <p:ext uri="{D42A27DB-BD31-4B8C-83A1-F6EECF244321}">
                <p14:modId xmlns:p14="http://schemas.microsoft.com/office/powerpoint/2010/main" val="178982829"/>
              </p:ext>
            </p:extLst>
          </p:nvPr>
        </p:nvGraphicFramePr>
        <p:xfrm>
          <a:off x="482600" y="3253971"/>
          <a:ext cx="11147072" cy="2800891"/>
        </p:xfrm>
        <a:graphic>
          <a:graphicData uri="http://schemas.openxmlformats.org/drawingml/2006/table">
            <a:tbl>
              <a:tblPr firstRow="1" firstCol="1" bandRow="1">
                <a:noFill/>
                <a:tableStyleId>{5C22544A-7EE6-4342-B048-85BDC9FD1C3A}</a:tableStyleId>
              </a:tblPr>
              <a:tblGrid>
                <a:gridCol w="4129821">
                  <a:extLst>
                    <a:ext uri="{9D8B030D-6E8A-4147-A177-3AD203B41FA5}">
                      <a16:colId xmlns:a16="http://schemas.microsoft.com/office/drawing/2014/main" val="2899508408"/>
                    </a:ext>
                  </a:extLst>
                </a:gridCol>
                <a:gridCol w="7017251">
                  <a:extLst>
                    <a:ext uri="{9D8B030D-6E8A-4147-A177-3AD203B41FA5}">
                      <a16:colId xmlns:a16="http://schemas.microsoft.com/office/drawing/2014/main" val="1764422289"/>
                    </a:ext>
                  </a:extLst>
                </a:gridCol>
              </a:tblGrid>
              <a:tr h="295507">
                <a:tc>
                  <a:txBody>
                    <a:bodyPr/>
                    <a:lstStyle/>
                    <a:p>
                      <a:pPr>
                        <a:buNone/>
                      </a:pPr>
                      <a:r>
                        <a:rPr lang="en-GB" sz="1700" b="1" cap="none" spc="30">
                          <a:solidFill>
                            <a:schemeClr val="tx1"/>
                          </a:solidFill>
                          <a:effectLst/>
                        </a:rPr>
                        <a:t>CRAAP Test Criteria</a:t>
                      </a:r>
                    </a:p>
                  </a:txBody>
                  <a:tcPr marL="0" marR="9636" marT="0" marB="0" anchor="ctr">
                    <a:lnL w="12700" cmpd="sng">
                      <a:noFill/>
                    </a:lnL>
                    <a:lnR w="12700" cmpd="sng">
                      <a:noFill/>
                    </a:lnR>
                    <a:lnT w="19050" cap="flat" cmpd="sng" algn="ctr">
                      <a:solidFill>
                        <a:schemeClr val="accent1"/>
                      </a:solidFill>
                      <a:prstDash val="solid"/>
                    </a:lnT>
                    <a:lnB w="38100" cmpd="sng">
                      <a:noFill/>
                    </a:lnB>
                    <a:noFill/>
                  </a:tcPr>
                </a:tc>
                <a:tc>
                  <a:txBody>
                    <a:bodyPr/>
                    <a:lstStyle/>
                    <a:p>
                      <a:pPr>
                        <a:buNone/>
                      </a:pPr>
                      <a:r>
                        <a:rPr lang="en-GB" sz="1700" b="1" cap="none" spc="30">
                          <a:solidFill>
                            <a:schemeClr val="tx1"/>
                          </a:solidFill>
                          <a:effectLst/>
                        </a:rPr>
                        <a:t>Evaluation</a:t>
                      </a:r>
                    </a:p>
                  </a:txBody>
                  <a:tcPr marL="0" marR="9636" marT="0" marB="0" anchor="ctr">
                    <a:lnL w="12700" cmpd="sng">
                      <a:noFill/>
                    </a:lnL>
                    <a:lnR w="12700" cmpd="sng">
                      <a:noFill/>
                    </a:lnR>
                    <a:lnT w="19050" cap="flat" cmpd="sng" algn="ctr">
                      <a:solidFill>
                        <a:schemeClr val="accent1"/>
                      </a:solidFill>
                      <a:prstDash val="solid"/>
                    </a:lnT>
                    <a:lnB w="38100" cmpd="sng">
                      <a:noFill/>
                    </a:lnB>
                    <a:noFill/>
                  </a:tcPr>
                </a:tc>
                <a:extLst>
                  <a:ext uri="{0D108BD9-81ED-4DB2-BD59-A6C34878D82A}">
                    <a16:rowId xmlns:a16="http://schemas.microsoft.com/office/drawing/2014/main" val="2471779100"/>
                  </a:ext>
                </a:extLst>
              </a:tr>
              <a:tr h="423988">
                <a:tc>
                  <a:txBody>
                    <a:bodyPr/>
                    <a:lstStyle/>
                    <a:p>
                      <a:pPr>
                        <a:buNone/>
                      </a:pPr>
                      <a:r>
                        <a:rPr lang="en-GB" sz="1300" b="1" cap="none" spc="0">
                          <a:solidFill>
                            <a:schemeClr val="tx1"/>
                          </a:solidFill>
                          <a:effectLst/>
                        </a:rPr>
                        <a:t>Currency</a:t>
                      </a:r>
                    </a:p>
                  </a:txBody>
                  <a:tcPr marL="0" marR="54164" marT="0" marB="0">
                    <a:lnL w="12700" cmpd="sng">
                      <a:noFill/>
                      <a:prstDash val="solid"/>
                    </a:lnL>
                    <a:lnR w="12700" cmpd="sng">
                      <a:noFill/>
                      <a:prstDash val="solid"/>
                    </a:lnR>
                    <a:lnT w="38100" cmpd="sng">
                      <a:noFill/>
                    </a:lnT>
                    <a:lnB w="9525" cap="flat" cmpd="sng" algn="ctr">
                      <a:solidFill>
                        <a:schemeClr val="accent1"/>
                      </a:solidFill>
                      <a:prstDash val="solid"/>
                    </a:lnB>
                    <a:noFill/>
                  </a:tcPr>
                </a:tc>
                <a:tc>
                  <a:txBody>
                    <a:bodyPr/>
                    <a:lstStyle/>
                    <a:p>
                      <a:pPr>
                        <a:buNone/>
                      </a:pPr>
                      <a:r>
                        <a:rPr lang="en-GB" sz="1300" cap="none" spc="0">
                          <a:solidFill>
                            <a:schemeClr val="tx1"/>
                          </a:solidFill>
                          <a:effectLst/>
                        </a:rPr>
                        <a:t>The National Careers Service website was last updated in 2025, ensuring that the information is current and relevant to the Senior Support Worker role.</a:t>
                      </a:r>
                    </a:p>
                  </a:txBody>
                  <a:tcPr marL="0" marR="54164" marT="0" marB="0">
                    <a:lnL w="12700" cmpd="sng">
                      <a:noFill/>
                      <a:prstDash val="solid"/>
                    </a:lnL>
                    <a:lnR w="12700" cmpd="sng">
                      <a:noFill/>
                      <a:prstDash val="solid"/>
                    </a:lnR>
                    <a:lnT w="38100" cmpd="sng">
                      <a:noFill/>
                    </a:lnT>
                    <a:lnB w="9525" cap="flat" cmpd="sng" algn="ctr">
                      <a:solidFill>
                        <a:schemeClr val="accent1"/>
                      </a:solidFill>
                      <a:prstDash val="solid"/>
                    </a:lnB>
                    <a:noFill/>
                  </a:tcPr>
                </a:tc>
                <a:extLst>
                  <a:ext uri="{0D108BD9-81ED-4DB2-BD59-A6C34878D82A}">
                    <a16:rowId xmlns:a16="http://schemas.microsoft.com/office/drawing/2014/main" val="2242368039"/>
                  </a:ext>
                </a:extLst>
              </a:tr>
              <a:tr h="616710">
                <a:tc>
                  <a:txBody>
                    <a:bodyPr/>
                    <a:lstStyle/>
                    <a:p>
                      <a:pPr>
                        <a:buNone/>
                      </a:pPr>
                      <a:r>
                        <a:rPr lang="en-GB" sz="1300" b="1" cap="none" spc="0">
                          <a:solidFill>
                            <a:schemeClr val="tx1"/>
                          </a:solidFill>
                          <a:effectLst/>
                        </a:rPr>
                        <a:t>Relevance</a:t>
                      </a:r>
                    </a:p>
                  </a:txBody>
                  <a:tcPr marL="48180" marR="54164" marT="0" marB="0">
                    <a:lnL w="12700" cmpd="sng">
                      <a:noFill/>
                      <a:prstDash val="solid"/>
                    </a:lnL>
                    <a:lnR w="12700" cmpd="sng">
                      <a:noFill/>
                      <a:prstDash val="solid"/>
                    </a:lnR>
                    <a:lnT w="9525" cap="flat" cmpd="sng" algn="ctr">
                      <a:solidFill>
                        <a:schemeClr val="accent1"/>
                      </a:solidFill>
                      <a:prstDash val="solid"/>
                    </a:lnT>
                    <a:lnB w="12700" cmpd="sng">
                      <a:noFill/>
                      <a:prstDash val="solid"/>
                    </a:lnB>
                    <a:solidFill>
                      <a:schemeClr val="accent1">
                        <a:lumMod val="20000"/>
                        <a:lumOff val="80000"/>
                      </a:schemeClr>
                    </a:solidFill>
                  </a:tcPr>
                </a:tc>
                <a:tc>
                  <a:txBody>
                    <a:bodyPr/>
                    <a:lstStyle/>
                    <a:p>
                      <a:pPr>
                        <a:buNone/>
                      </a:pPr>
                      <a:r>
                        <a:rPr lang="en-GB" sz="1300" cap="none" spc="0">
                          <a:solidFill>
                            <a:schemeClr val="tx1"/>
                          </a:solidFill>
                          <a:effectLst/>
                        </a:rPr>
                        <a:t>The source provides detailed and directly relevant information about the duties, skills, and career pathway for Senior Support Workers in health and social care, making it highly relevant for the task.</a:t>
                      </a:r>
                    </a:p>
                  </a:txBody>
                  <a:tcPr marL="48180" marR="54164" marT="0" marB="0">
                    <a:lnL w="12700" cmpd="sng">
                      <a:noFill/>
                      <a:prstDash val="solid"/>
                    </a:lnL>
                    <a:lnR w="12700" cmpd="sng">
                      <a:noFill/>
                      <a:prstDash val="solid"/>
                    </a:lnR>
                    <a:lnT w="9525" cap="flat" cmpd="sng" algn="ctr">
                      <a:solidFill>
                        <a:schemeClr val="accent1"/>
                      </a:solidFill>
                      <a:prstDash val="solid"/>
                    </a:lnT>
                    <a:lnB w="12700" cmpd="sng">
                      <a:noFill/>
                      <a:prstDash val="solid"/>
                    </a:lnB>
                    <a:solidFill>
                      <a:schemeClr val="accent1">
                        <a:lumMod val="20000"/>
                        <a:lumOff val="80000"/>
                      </a:schemeClr>
                    </a:solidFill>
                  </a:tcPr>
                </a:tc>
                <a:extLst>
                  <a:ext uri="{0D108BD9-81ED-4DB2-BD59-A6C34878D82A}">
                    <a16:rowId xmlns:a16="http://schemas.microsoft.com/office/drawing/2014/main" val="3187501694"/>
                  </a:ext>
                </a:extLst>
              </a:tr>
              <a:tr h="616710">
                <a:tc>
                  <a:txBody>
                    <a:bodyPr/>
                    <a:lstStyle/>
                    <a:p>
                      <a:pPr>
                        <a:buNone/>
                      </a:pPr>
                      <a:r>
                        <a:rPr lang="en-GB" sz="1300" b="1" cap="none" spc="0">
                          <a:solidFill>
                            <a:schemeClr val="tx1"/>
                          </a:solidFill>
                          <a:effectLst/>
                        </a:rPr>
                        <a:t>Authority</a:t>
                      </a:r>
                    </a:p>
                  </a:txBody>
                  <a:tcPr marL="0" marR="54164" marT="0" marB="0">
                    <a:lnL w="12700" cmpd="sng">
                      <a:noFill/>
                      <a:prstDash val="solid"/>
                    </a:lnL>
                    <a:lnR w="12700" cmpd="sng">
                      <a:noFill/>
                      <a:prstDash val="solid"/>
                    </a:lnR>
                    <a:lnT w="12700" cmpd="sng">
                      <a:noFill/>
                      <a:prstDash val="solid"/>
                    </a:lnT>
                    <a:lnB w="9525" cap="flat" cmpd="sng" algn="ctr">
                      <a:solidFill>
                        <a:schemeClr val="accent1"/>
                      </a:solidFill>
                      <a:prstDash val="solid"/>
                    </a:lnB>
                    <a:noFill/>
                  </a:tcPr>
                </a:tc>
                <a:tc>
                  <a:txBody>
                    <a:bodyPr/>
                    <a:lstStyle/>
                    <a:p>
                      <a:pPr>
                        <a:buNone/>
                      </a:pPr>
                      <a:r>
                        <a:rPr lang="en-GB" sz="1300" cap="none" spc="0">
                          <a:solidFill>
                            <a:schemeClr val="tx1"/>
                          </a:solidFill>
                          <a:effectLst/>
                        </a:rPr>
                        <a:t>The National Careers Service is a government-backed resource, offering authoritative and credible career information, supported by industry standards. It is recognized as a trusted provider for career advice.</a:t>
                      </a:r>
                    </a:p>
                  </a:txBody>
                  <a:tcPr marL="0" marR="54164" marT="0" marB="0">
                    <a:lnL w="12700" cmpd="sng">
                      <a:noFill/>
                      <a:prstDash val="solid"/>
                    </a:lnL>
                    <a:lnR w="12700" cmpd="sng">
                      <a:noFill/>
                      <a:prstDash val="solid"/>
                    </a:lnR>
                    <a:lnT w="12700" cmpd="sng">
                      <a:noFill/>
                      <a:prstDash val="solid"/>
                    </a:lnT>
                    <a:lnB w="9525" cap="flat" cmpd="sng" algn="ctr">
                      <a:solidFill>
                        <a:schemeClr val="accent1"/>
                      </a:solidFill>
                      <a:prstDash val="solid"/>
                    </a:lnB>
                    <a:noFill/>
                  </a:tcPr>
                </a:tc>
                <a:extLst>
                  <a:ext uri="{0D108BD9-81ED-4DB2-BD59-A6C34878D82A}">
                    <a16:rowId xmlns:a16="http://schemas.microsoft.com/office/drawing/2014/main" val="3341815628"/>
                  </a:ext>
                </a:extLst>
              </a:tr>
              <a:tr h="423988">
                <a:tc>
                  <a:txBody>
                    <a:bodyPr/>
                    <a:lstStyle/>
                    <a:p>
                      <a:pPr>
                        <a:buNone/>
                      </a:pPr>
                      <a:r>
                        <a:rPr lang="en-GB" sz="1300" b="1" cap="none" spc="0">
                          <a:solidFill>
                            <a:schemeClr val="tx1"/>
                          </a:solidFill>
                          <a:effectLst/>
                        </a:rPr>
                        <a:t>Accuracy</a:t>
                      </a:r>
                    </a:p>
                  </a:txBody>
                  <a:tcPr marL="48180" marR="54164" marT="0" marB="0">
                    <a:lnL w="12700" cmpd="sng">
                      <a:noFill/>
                      <a:prstDash val="solid"/>
                    </a:lnL>
                    <a:lnR w="12700" cmpd="sng">
                      <a:noFill/>
                      <a:prstDash val="solid"/>
                    </a:lnR>
                    <a:lnT w="9525" cap="flat" cmpd="sng" algn="ctr">
                      <a:solidFill>
                        <a:schemeClr val="accent1"/>
                      </a:solidFill>
                      <a:prstDash val="solid"/>
                    </a:lnT>
                    <a:lnB w="12700" cmpd="sng">
                      <a:noFill/>
                      <a:prstDash val="solid"/>
                    </a:lnB>
                    <a:solidFill>
                      <a:schemeClr val="accent1">
                        <a:lumMod val="20000"/>
                        <a:lumOff val="80000"/>
                      </a:schemeClr>
                    </a:solidFill>
                  </a:tcPr>
                </a:tc>
                <a:tc>
                  <a:txBody>
                    <a:bodyPr/>
                    <a:lstStyle/>
                    <a:p>
                      <a:pPr>
                        <a:buNone/>
                      </a:pPr>
                      <a:r>
                        <a:rPr lang="en-GB" sz="1300" cap="none" spc="0">
                          <a:solidFill>
                            <a:schemeClr val="tx1"/>
                          </a:solidFill>
                          <a:effectLst/>
                        </a:rPr>
                        <a:t>The information is accurate, validated by industry standards, and consistent with other reliable sources, such as the NHS and health care job description guidelines.</a:t>
                      </a:r>
                    </a:p>
                  </a:txBody>
                  <a:tcPr marL="48180" marR="54164" marT="0" marB="0">
                    <a:lnL w="12700" cmpd="sng">
                      <a:noFill/>
                      <a:prstDash val="solid"/>
                    </a:lnL>
                    <a:lnR w="12700" cmpd="sng">
                      <a:noFill/>
                      <a:prstDash val="solid"/>
                    </a:lnR>
                    <a:lnT w="9525" cap="flat" cmpd="sng" algn="ctr">
                      <a:solidFill>
                        <a:schemeClr val="accent1"/>
                      </a:solidFill>
                      <a:prstDash val="solid"/>
                    </a:lnT>
                    <a:lnB w="12700" cmpd="sng">
                      <a:noFill/>
                      <a:prstDash val="solid"/>
                    </a:lnB>
                    <a:solidFill>
                      <a:schemeClr val="accent1">
                        <a:lumMod val="20000"/>
                        <a:lumOff val="80000"/>
                      </a:schemeClr>
                    </a:solidFill>
                  </a:tcPr>
                </a:tc>
                <a:extLst>
                  <a:ext uri="{0D108BD9-81ED-4DB2-BD59-A6C34878D82A}">
                    <a16:rowId xmlns:a16="http://schemas.microsoft.com/office/drawing/2014/main" val="1712583462"/>
                  </a:ext>
                </a:extLst>
              </a:tr>
              <a:tr h="423988">
                <a:tc>
                  <a:txBody>
                    <a:bodyPr/>
                    <a:lstStyle/>
                    <a:p>
                      <a:pPr>
                        <a:buNone/>
                      </a:pPr>
                      <a:r>
                        <a:rPr lang="en-GB" sz="1300" b="1" cap="none" spc="0">
                          <a:solidFill>
                            <a:schemeClr val="tx1"/>
                          </a:solidFill>
                          <a:effectLst/>
                        </a:rPr>
                        <a:t>Purpose</a:t>
                      </a:r>
                    </a:p>
                  </a:txBody>
                  <a:tcPr marL="0" marR="54164" marT="0" marB="0">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1300" cap="none" spc="0">
                          <a:solidFill>
                            <a:schemeClr val="tx1"/>
                          </a:solidFill>
                          <a:effectLst/>
                        </a:rPr>
                        <a:t>The purpose of the source is informational, aiming to provide career guidance and support, rather than to sell a product or persuade the reader. It is objective and free from bias.</a:t>
                      </a:r>
                    </a:p>
                  </a:txBody>
                  <a:tcPr marL="0" marR="54164" marT="0" marB="0">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1653806135"/>
                  </a:ext>
                </a:extLst>
              </a:tr>
            </a:tbl>
          </a:graphicData>
        </a:graphic>
      </p:graphicFrame>
    </p:spTree>
    <p:extLst>
      <p:ext uri="{BB962C8B-B14F-4D97-AF65-F5344CB8AC3E}">
        <p14:creationId xmlns:p14="http://schemas.microsoft.com/office/powerpoint/2010/main" val="20924400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606A29F7-47AA-4A26-A973-3B739B35A7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28B7ED41-F3D7-4286-AD0B-B4A216D7E1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3409" y="489853"/>
            <a:ext cx="6186871" cy="5858102"/>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616B06F-08F4-53C5-E1CD-55DE8BC48822}"/>
              </a:ext>
            </a:extLst>
          </p:cNvPr>
          <p:cNvSpPr>
            <a:spLocks noGrp="1"/>
          </p:cNvSpPr>
          <p:nvPr>
            <p:ph type="title"/>
          </p:nvPr>
        </p:nvSpPr>
        <p:spPr>
          <a:xfrm>
            <a:off x="695382" y="976152"/>
            <a:ext cx="5592076" cy="5024920"/>
          </a:xfrm>
        </p:spPr>
        <p:txBody>
          <a:bodyPr anchor="ctr">
            <a:normAutofit/>
          </a:bodyPr>
          <a:lstStyle/>
          <a:p>
            <a:r>
              <a:rPr lang="en-GB" b="1">
                <a:ea typeface="+mj-lt"/>
                <a:cs typeface="+mj-lt"/>
              </a:rPr>
              <a:t>Challenges Faced in Research:</a:t>
            </a:r>
            <a:endParaRPr lang="en-US" b="1"/>
          </a:p>
        </p:txBody>
      </p:sp>
      <p:cxnSp>
        <p:nvCxnSpPr>
          <p:cNvPr id="24" name="Straight Connector 23">
            <a:extLst>
              <a:ext uri="{FF2B5EF4-FFF2-40B4-BE49-F238E27FC236}">
                <a16:creationId xmlns:a16="http://schemas.microsoft.com/office/drawing/2014/main" id="{70169DE1-6993-40AA-83B4-966C382382B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26" name="Straight Connector 25">
            <a:extLst>
              <a:ext uri="{FF2B5EF4-FFF2-40B4-BE49-F238E27FC236}">
                <a16:creationId xmlns:a16="http://schemas.microsoft.com/office/drawing/2014/main" id="{0FE79FD0-1393-428D-8236-F316DD776C7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graphicFrame>
        <p:nvGraphicFramePr>
          <p:cNvPr id="16" name="Content Placeholder 2">
            <a:extLst>
              <a:ext uri="{FF2B5EF4-FFF2-40B4-BE49-F238E27FC236}">
                <a16:creationId xmlns:a16="http://schemas.microsoft.com/office/drawing/2014/main" id="{859A3847-5D00-762A-CF07-051A20949A3F}"/>
              </a:ext>
            </a:extLst>
          </p:cNvPr>
          <p:cNvGraphicFramePr>
            <a:graphicFrameLocks noGrp="1"/>
          </p:cNvGraphicFramePr>
          <p:nvPr>
            <p:ph idx="1"/>
            <p:extLst>
              <p:ext uri="{D42A27DB-BD31-4B8C-83A1-F6EECF244321}">
                <p14:modId xmlns:p14="http://schemas.microsoft.com/office/powerpoint/2010/main" val="2850776593"/>
              </p:ext>
            </p:extLst>
          </p:nvPr>
        </p:nvGraphicFramePr>
        <p:xfrm>
          <a:off x="6849787" y="636529"/>
          <a:ext cx="4779884" cy="55849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366844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6E18D5F1-911E-4BCF-9AF0-F3A54D7C0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EC84EE41-863A-4DE9-9A51-4F014D681F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416" y="485369"/>
            <a:ext cx="11147071" cy="2460838"/>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83F1AB8-463B-C4BB-009B-6A410F2AA20D}"/>
              </a:ext>
            </a:extLst>
          </p:cNvPr>
          <p:cNvSpPr>
            <a:spLocks noGrp="1"/>
          </p:cNvSpPr>
          <p:nvPr>
            <p:ph type="title"/>
          </p:nvPr>
        </p:nvSpPr>
        <p:spPr>
          <a:xfrm>
            <a:off x="482601" y="976160"/>
            <a:ext cx="10361960" cy="1493871"/>
          </a:xfrm>
        </p:spPr>
        <p:txBody>
          <a:bodyPr>
            <a:normAutofit/>
          </a:bodyPr>
          <a:lstStyle/>
          <a:p>
            <a:r>
              <a:rPr lang="en-GB" b="1">
                <a:ea typeface="+mj-lt"/>
                <a:cs typeface="+mj-lt"/>
              </a:rPr>
              <a:t>Next Steps</a:t>
            </a:r>
            <a:endParaRPr lang="en-US"/>
          </a:p>
        </p:txBody>
      </p:sp>
      <p:cxnSp>
        <p:nvCxnSpPr>
          <p:cNvPr id="21" name="Straight Connector 20">
            <a:extLst>
              <a:ext uri="{FF2B5EF4-FFF2-40B4-BE49-F238E27FC236}">
                <a16:creationId xmlns:a16="http://schemas.microsoft.com/office/drawing/2014/main" id="{00850E05-3320-4817-99CE-D56547FCA8C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22" name="Straight Connector 21">
            <a:extLst>
              <a:ext uri="{FF2B5EF4-FFF2-40B4-BE49-F238E27FC236}">
                <a16:creationId xmlns:a16="http://schemas.microsoft.com/office/drawing/2014/main" id="{08990BBA-8A0B-4EF5-A122-0815DEC1941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2918401"/>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23" name="Straight Connector 22">
            <a:extLst>
              <a:ext uri="{FF2B5EF4-FFF2-40B4-BE49-F238E27FC236}">
                <a16:creationId xmlns:a16="http://schemas.microsoft.com/office/drawing/2014/main" id="{4DA9946C-C93A-4350-AC54-937723F6B66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graphicFrame>
        <p:nvGraphicFramePr>
          <p:cNvPr id="24" name="Content Placeholder 2">
            <a:extLst>
              <a:ext uri="{FF2B5EF4-FFF2-40B4-BE49-F238E27FC236}">
                <a16:creationId xmlns:a16="http://schemas.microsoft.com/office/drawing/2014/main" id="{04C4BDCC-30BB-948B-056C-59BC42FB17AB}"/>
              </a:ext>
            </a:extLst>
          </p:cNvPr>
          <p:cNvGraphicFramePr>
            <a:graphicFrameLocks noGrp="1"/>
          </p:cNvGraphicFramePr>
          <p:nvPr>
            <p:ph idx="1"/>
            <p:extLst>
              <p:ext uri="{D42A27DB-BD31-4B8C-83A1-F6EECF244321}">
                <p14:modId xmlns:p14="http://schemas.microsoft.com/office/powerpoint/2010/main" val="1979328751"/>
              </p:ext>
            </p:extLst>
          </p:nvPr>
        </p:nvGraphicFramePr>
        <p:xfrm>
          <a:off x="482600" y="3098800"/>
          <a:ext cx="11143887" cy="27797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657839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E18D5F1-911E-4BCF-9AF0-F3A54D7C0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EC84EE41-863A-4DE9-9A51-4F014D681F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416" y="485369"/>
            <a:ext cx="11147071" cy="2460838"/>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7B19280-3B08-1C78-8104-17E8C8655833}"/>
              </a:ext>
            </a:extLst>
          </p:cNvPr>
          <p:cNvSpPr>
            <a:spLocks noGrp="1"/>
          </p:cNvSpPr>
          <p:nvPr>
            <p:ph type="title"/>
          </p:nvPr>
        </p:nvSpPr>
        <p:spPr>
          <a:xfrm>
            <a:off x="482601" y="976160"/>
            <a:ext cx="10361960" cy="1493871"/>
          </a:xfrm>
        </p:spPr>
        <p:txBody>
          <a:bodyPr>
            <a:normAutofit/>
          </a:bodyPr>
          <a:lstStyle/>
          <a:p>
            <a:r>
              <a:rPr lang="en-GB" b="1"/>
              <a:t>Conclusion</a:t>
            </a:r>
            <a:endParaRPr lang="en-GB"/>
          </a:p>
        </p:txBody>
      </p:sp>
      <p:cxnSp>
        <p:nvCxnSpPr>
          <p:cNvPr id="13" name="Straight Connector 12">
            <a:extLst>
              <a:ext uri="{FF2B5EF4-FFF2-40B4-BE49-F238E27FC236}">
                <a16:creationId xmlns:a16="http://schemas.microsoft.com/office/drawing/2014/main" id="{00850E05-3320-4817-99CE-D56547FCA8C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08990BBA-8A0B-4EF5-A122-0815DEC1941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2918401"/>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7" name="Straight Connector 16">
            <a:extLst>
              <a:ext uri="{FF2B5EF4-FFF2-40B4-BE49-F238E27FC236}">
                <a16:creationId xmlns:a16="http://schemas.microsoft.com/office/drawing/2014/main" id="{4DA9946C-C93A-4350-AC54-937723F6B66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graphicFrame>
        <p:nvGraphicFramePr>
          <p:cNvPr id="5" name="Content Placeholder 2">
            <a:extLst>
              <a:ext uri="{FF2B5EF4-FFF2-40B4-BE49-F238E27FC236}">
                <a16:creationId xmlns:a16="http://schemas.microsoft.com/office/drawing/2014/main" id="{4090F4FC-DB19-319B-10F7-2668B67905B2}"/>
              </a:ext>
            </a:extLst>
          </p:cNvPr>
          <p:cNvGraphicFramePr>
            <a:graphicFrameLocks noGrp="1"/>
          </p:cNvGraphicFramePr>
          <p:nvPr>
            <p:ph idx="1"/>
            <p:extLst>
              <p:ext uri="{D42A27DB-BD31-4B8C-83A1-F6EECF244321}">
                <p14:modId xmlns:p14="http://schemas.microsoft.com/office/powerpoint/2010/main" val="3551435856"/>
              </p:ext>
            </p:extLst>
          </p:nvPr>
        </p:nvGraphicFramePr>
        <p:xfrm>
          <a:off x="482600" y="3098800"/>
          <a:ext cx="11143887" cy="27797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94797205"/>
      </p:ext>
    </p:extLst>
  </p:cSld>
  <p:clrMapOvr>
    <a:masterClrMapping/>
  </p:clrMapOvr>
</p:sld>
</file>

<file path=ppt/theme/theme1.xml><?xml version="1.0" encoding="utf-8"?>
<a:theme xmlns:a="http://schemas.openxmlformats.org/drawingml/2006/main" name="LevelVTI">
  <a:themeElements>
    <a:clrScheme name="Custom 88">
      <a:dk1>
        <a:sysClr val="windowText" lastClr="000000"/>
      </a:dk1>
      <a:lt1>
        <a:sysClr val="window" lastClr="FFFFFF"/>
      </a:lt1>
      <a:dk2>
        <a:srgbClr val="182230"/>
      </a:dk2>
      <a:lt2>
        <a:srgbClr val="F2F2F2"/>
      </a:lt2>
      <a:accent1>
        <a:srgbClr val="00BAC8"/>
      </a:accent1>
      <a:accent2>
        <a:srgbClr val="794DFF"/>
      </a:accent2>
      <a:accent3>
        <a:srgbClr val="00D17D"/>
      </a:accent3>
      <a:accent4>
        <a:srgbClr val="E69500"/>
      </a:accent4>
      <a:accent5>
        <a:srgbClr val="FE5D21"/>
      </a:accent5>
      <a:accent6>
        <a:srgbClr val="939393"/>
      </a:accent6>
      <a:hlink>
        <a:srgbClr val="3E8FF1"/>
      </a:hlink>
      <a:folHlink>
        <a:srgbClr val="939393"/>
      </a:folHlink>
    </a:clrScheme>
    <a:fontScheme name="Seaford">
      <a:majorFont>
        <a:latin typeface="Seaford"/>
        <a:ea typeface=""/>
        <a:cs typeface=""/>
      </a:majorFont>
      <a:minorFont>
        <a:latin typeface="Seafor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evelVTI" id="{64F43929-0387-4D33-907F-72B939BCAF99}" vid="{D804DF84-3298-4A39-BA0E-21F83D68BC2A}"/>
    </a:ext>
  </a:extLst>
</a:theme>
</file>

<file path=docProps/app.xml><?xml version="1.0" encoding="utf-8"?>
<Properties xmlns="http://schemas.openxmlformats.org/officeDocument/2006/extended-properties" xmlns:vt="http://schemas.openxmlformats.org/officeDocument/2006/docPropsVTypes">
  <Template>office theme</Template>
  <TotalTime>8</TotalTime>
  <Words>730</Words>
  <Application>Microsoft Office PowerPoint</Application>
  <PresentationFormat>Widescreen</PresentationFormat>
  <Paragraphs>42</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Aptos Display</vt:lpstr>
      <vt:lpstr>Arial</vt:lpstr>
      <vt:lpstr>Seaford</vt:lpstr>
      <vt:lpstr>LevelVTI</vt:lpstr>
      <vt:lpstr>Exploring the Role of a Senior Support Worker: Responsibilities, Skills, and Development Pathways</vt:lpstr>
      <vt:lpstr>Introduction</vt:lpstr>
      <vt:lpstr>Research Process</vt:lpstr>
      <vt:lpstr>CRAAP TEST</vt:lpstr>
      <vt:lpstr>Challenges Faced in Research:</vt:lpstr>
      <vt:lpstr>Next Steps</vt:lpstr>
      <vt:lpstr>Conclusion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Nadia Iqbal</cp:lastModifiedBy>
  <cp:revision>46</cp:revision>
  <dcterms:created xsi:type="dcterms:W3CDTF">2026-04-08T11:13:50Z</dcterms:created>
  <dcterms:modified xsi:type="dcterms:W3CDTF">2026-04-13T13:56:23Z</dcterms:modified>
</cp:coreProperties>
</file>