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71" r:id="rId3"/>
    <p:sldId id="284" r:id="rId4"/>
    <p:sldId id="291" r:id="rId5"/>
    <p:sldId id="294" r:id="rId6"/>
    <p:sldId id="258" r:id="rId7"/>
    <p:sldId id="277" r:id="rId8"/>
    <p:sldId id="304" r:id="rId9"/>
    <p:sldId id="262" r:id="rId10"/>
    <p:sldId id="293" r:id="rId11"/>
    <p:sldId id="295" r:id="rId12"/>
    <p:sldId id="278" r:id="rId13"/>
    <p:sldId id="292" r:id="rId14"/>
    <p:sldId id="285" r:id="rId15"/>
    <p:sldId id="263" r:id="rId16"/>
    <p:sldId id="264" r:id="rId17"/>
    <p:sldId id="265" r:id="rId18"/>
    <p:sldId id="300" r:id="rId19"/>
    <p:sldId id="301" r:id="rId20"/>
    <p:sldId id="302" r:id="rId21"/>
    <p:sldId id="259" r:id="rId22"/>
    <p:sldId id="260" r:id="rId23"/>
    <p:sldId id="261" r:id="rId24"/>
    <p:sldId id="303" r:id="rId25"/>
    <p:sldId id="267" r:id="rId26"/>
    <p:sldId id="268" r:id="rId27"/>
    <p:sldId id="269"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6394FB-39DE-4E59-B92C-D6766979429C}"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28AADBA6-E2C7-4C14-8353-6299772A49D6}">
      <dgm:prSet/>
      <dgm:spPr/>
      <dgm:t>
        <a:bodyPr/>
        <a:lstStyle/>
        <a:p>
          <a:r>
            <a:rPr lang="en-GB"/>
            <a:t>The respiratory system participates in a variety of homeostatic processes, and the two most important of these are maintaining pH and regulating gas exchange.</a:t>
          </a:r>
          <a:endParaRPr lang="en-US"/>
        </a:p>
      </dgm:t>
    </dgm:pt>
    <dgm:pt modelId="{E292566E-6E95-4D4B-8FEB-42BDF728BBC4}" type="parTrans" cxnId="{8DAC0407-80E5-46F9-9502-85A4C1901EB8}">
      <dgm:prSet/>
      <dgm:spPr/>
      <dgm:t>
        <a:bodyPr/>
        <a:lstStyle/>
        <a:p>
          <a:endParaRPr lang="en-US"/>
        </a:p>
      </dgm:t>
    </dgm:pt>
    <dgm:pt modelId="{91F08B50-11D2-4D50-BAB2-78EBDC2A7238}" type="sibTrans" cxnId="{8DAC0407-80E5-46F9-9502-85A4C1901EB8}">
      <dgm:prSet/>
      <dgm:spPr/>
      <dgm:t>
        <a:bodyPr/>
        <a:lstStyle/>
        <a:p>
          <a:endParaRPr lang="en-US"/>
        </a:p>
      </dgm:t>
    </dgm:pt>
    <dgm:pt modelId="{C3E4E3D0-9DA1-40EC-9C71-A48F1E9179C8}">
      <dgm:prSet/>
      <dgm:spPr/>
      <dgm:t>
        <a:bodyPr/>
        <a:lstStyle/>
        <a:p>
          <a:r>
            <a:rPr lang="en-GB"/>
            <a:t>Normal PH of the blood should be</a:t>
          </a:r>
          <a:endParaRPr lang="en-US"/>
        </a:p>
      </dgm:t>
    </dgm:pt>
    <dgm:pt modelId="{B690209F-DCC9-4E6E-8B80-3DD04259D76C}" type="parTrans" cxnId="{B19EBC43-91A7-4AE4-8382-767AE908774C}">
      <dgm:prSet/>
      <dgm:spPr/>
      <dgm:t>
        <a:bodyPr/>
        <a:lstStyle/>
        <a:p>
          <a:endParaRPr lang="en-US"/>
        </a:p>
      </dgm:t>
    </dgm:pt>
    <dgm:pt modelId="{A16362D5-5433-4608-BD1D-57E8A2B64840}" type="sibTrans" cxnId="{B19EBC43-91A7-4AE4-8382-767AE908774C}">
      <dgm:prSet/>
      <dgm:spPr/>
      <dgm:t>
        <a:bodyPr/>
        <a:lstStyle/>
        <a:p>
          <a:endParaRPr lang="en-US"/>
        </a:p>
      </dgm:t>
    </dgm:pt>
    <dgm:pt modelId="{F6EDE24A-7C5C-44E1-AF18-FB90C547544A}" type="pres">
      <dgm:prSet presAssocID="{066394FB-39DE-4E59-B92C-D6766979429C}" presName="hierChild1" presStyleCnt="0">
        <dgm:presLayoutVars>
          <dgm:chPref val="1"/>
          <dgm:dir/>
          <dgm:animOne val="branch"/>
          <dgm:animLvl val="lvl"/>
          <dgm:resizeHandles/>
        </dgm:presLayoutVars>
      </dgm:prSet>
      <dgm:spPr/>
    </dgm:pt>
    <dgm:pt modelId="{3E3E1084-F71B-4B5C-A331-4F5CE9AA1AE4}" type="pres">
      <dgm:prSet presAssocID="{28AADBA6-E2C7-4C14-8353-6299772A49D6}" presName="hierRoot1" presStyleCnt="0"/>
      <dgm:spPr/>
    </dgm:pt>
    <dgm:pt modelId="{B06A980D-8901-4E5E-AFD0-D4AA6DEA37E3}" type="pres">
      <dgm:prSet presAssocID="{28AADBA6-E2C7-4C14-8353-6299772A49D6}" presName="composite" presStyleCnt="0"/>
      <dgm:spPr/>
    </dgm:pt>
    <dgm:pt modelId="{7BEA8DD6-F95E-4B9B-A38F-7DF55EE2F5B0}" type="pres">
      <dgm:prSet presAssocID="{28AADBA6-E2C7-4C14-8353-6299772A49D6}" presName="background" presStyleLbl="node0" presStyleIdx="0" presStyleCnt="2"/>
      <dgm:spPr/>
    </dgm:pt>
    <dgm:pt modelId="{91875ECF-A63A-456B-94BA-D3B287A6287D}" type="pres">
      <dgm:prSet presAssocID="{28AADBA6-E2C7-4C14-8353-6299772A49D6}" presName="text" presStyleLbl="fgAcc0" presStyleIdx="0" presStyleCnt="2">
        <dgm:presLayoutVars>
          <dgm:chPref val="3"/>
        </dgm:presLayoutVars>
      </dgm:prSet>
      <dgm:spPr/>
    </dgm:pt>
    <dgm:pt modelId="{F83256B1-BAA3-4890-A51F-E2D46E854DEB}" type="pres">
      <dgm:prSet presAssocID="{28AADBA6-E2C7-4C14-8353-6299772A49D6}" presName="hierChild2" presStyleCnt="0"/>
      <dgm:spPr/>
    </dgm:pt>
    <dgm:pt modelId="{4A8EBA1F-136F-45BC-9534-3EF0C63AE670}" type="pres">
      <dgm:prSet presAssocID="{C3E4E3D0-9DA1-40EC-9C71-A48F1E9179C8}" presName="hierRoot1" presStyleCnt="0"/>
      <dgm:spPr/>
    </dgm:pt>
    <dgm:pt modelId="{9C082BF9-E868-43CD-99CD-CA4271B0D3BE}" type="pres">
      <dgm:prSet presAssocID="{C3E4E3D0-9DA1-40EC-9C71-A48F1E9179C8}" presName="composite" presStyleCnt="0"/>
      <dgm:spPr/>
    </dgm:pt>
    <dgm:pt modelId="{CE7E0FDC-750C-47E9-985A-66EDF871D049}" type="pres">
      <dgm:prSet presAssocID="{C3E4E3D0-9DA1-40EC-9C71-A48F1E9179C8}" presName="background" presStyleLbl="node0" presStyleIdx="1" presStyleCnt="2"/>
      <dgm:spPr/>
    </dgm:pt>
    <dgm:pt modelId="{CF80CB54-552E-4FD1-A268-E76E4FBAF252}" type="pres">
      <dgm:prSet presAssocID="{C3E4E3D0-9DA1-40EC-9C71-A48F1E9179C8}" presName="text" presStyleLbl="fgAcc0" presStyleIdx="1" presStyleCnt="2">
        <dgm:presLayoutVars>
          <dgm:chPref val="3"/>
        </dgm:presLayoutVars>
      </dgm:prSet>
      <dgm:spPr/>
    </dgm:pt>
    <dgm:pt modelId="{4BF14801-729F-4DA4-A25A-D52A46F3886F}" type="pres">
      <dgm:prSet presAssocID="{C3E4E3D0-9DA1-40EC-9C71-A48F1E9179C8}" presName="hierChild2" presStyleCnt="0"/>
      <dgm:spPr/>
    </dgm:pt>
  </dgm:ptLst>
  <dgm:cxnLst>
    <dgm:cxn modelId="{8DAC0407-80E5-46F9-9502-85A4C1901EB8}" srcId="{066394FB-39DE-4E59-B92C-D6766979429C}" destId="{28AADBA6-E2C7-4C14-8353-6299772A49D6}" srcOrd="0" destOrd="0" parTransId="{E292566E-6E95-4D4B-8FEB-42BDF728BBC4}" sibTransId="{91F08B50-11D2-4D50-BAB2-78EBDC2A7238}"/>
    <dgm:cxn modelId="{776FDC2C-6DBC-42CB-992C-246C636BE717}" type="presOf" srcId="{C3E4E3D0-9DA1-40EC-9C71-A48F1E9179C8}" destId="{CF80CB54-552E-4FD1-A268-E76E4FBAF252}" srcOrd="0" destOrd="0" presId="urn:microsoft.com/office/officeart/2005/8/layout/hierarchy1"/>
    <dgm:cxn modelId="{0AAC3B5F-1578-402D-89FB-957ADA7EEE5F}" type="presOf" srcId="{28AADBA6-E2C7-4C14-8353-6299772A49D6}" destId="{91875ECF-A63A-456B-94BA-D3B287A6287D}" srcOrd="0" destOrd="0" presId="urn:microsoft.com/office/officeart/2005/8/layout/hierarchy1"/>
    <dgm:cxn modelId="{B19EBC43-91A7-4AE4-8382-767AE908774C}" srcId="{066394FB-39DE-4E59-B92C-D6766979429C}" destId="{C3E4E3D0-9DA1-40EC-9C71-A48F1E9179C8}" srcOrd="1" destOrd="0" parTransId="{B690209F-DCC9-4E6E-8B80-3DD04259D76C}" sibTransId="{A16362D5-5433-4608-BD1D-57E8A2B64840}"/>
    <dgm:cxn modelId="{A019B2ED-CD95-44C9-B823-BC2981818715}" type="presOf" srcId="{066394FB-39DE-4E59-B92C-D6766979429C}" destId="{F6EDE24A-7C5C-44E1-AF18-FB90C547544A}" srcOrd="0" destOrd="0" presId="urn:microsoft.com/office/officeart/2005/8/layout/hierarchy1"/>
    <dgm:cxn modelId="{1A23CF67-3DEB-48AE-BF9A-92AAE856DC5A}" type="presParOf" srcId="{F6EDE24A-7C5C-44E1-AF18-FB90C547544A}" destId="{3E3E1084-F71B-4B5C-A331-4F5CE9AA1AE4}" srcOrd="0" destOrd="0" presId="urn:microsoft.com/office/officeart/2005/8/layout/hierarchy1"/>
    <dgm:cxn modelId="{98E0AD00-3D99-40DC-80A9-D69ACCA7EED5}" type="presParOf" srcId="{3E3E1084-F71B-4B5C-A331-4F5CE9AA1AE4}" destId="{B06A980D-8901-4E5E-AFD0-D4AA6DEA37E3}" srcOrd="0" destOrd="0" presId="urn:microsoft.com/office/officeart/2005/8/layout/hierarchy1"/>
    <dgm:cxn modelId="{E4B16957-F2EB-49EE-84E2-01E58C8D169C}" type="presParOf" srcId="{B06A980D-8901-4E5E-AFD0-D4AA6DEA37E3}" destId="{7BEA8DD6-F95E-4B9B-A38F-7DF55EE2F5B0}" srcOrd="0" destOrd="0" presId="urn:microsoft.com/office/officeart/2005/8/layout/hierarchy1"/>
    <dgm:cxn modelId="{1B5C4B13-DBC0-41DA-8977-B0F83340415D}" type="presParOf" srcId="{B06A980D-8901-4E5E-AFD0-D4AA6DEA37E3}" destId="{91875ECF-A63A-456B-94BA-D3B287A6287D}" srcOrd="1" destOrd="0" presId="urn:microsoft.com/office/officeart/2005/8/layout/hierarchy1"/>
    <dgm:cxn modelId="{20C81D3A-7B3B-4AEA-9BE7-FF0A957B5443}" type="presParOf" srcId="{3E3E1084-F71B-4B5C-A331-4F5CE9AA1AE4}" destId="{F83256B1-BAA3-4890-A51F-E2D46E854DEB}" srcOrd="1" destOrd="0" presId="urn:microsoft.com/office/officeart/2005/8/layout/hierarchy1"/>
    <dgm:cxn modelId="{FC663355-FEA9-4E8B-983B-A628249F4D93}" type="presParOf" srcId="{F6EDE24A-7C5C-44E1-AF18-FB90C547544A}" destId="{4A8EBA1F-136F-45BC-9534-3EF0C63AE670}" srcOrd="1" destOrd="0" presId="urn:microsoft.com/office/officeart/2005/8/layout/hierarchy1"/>
    <dgm:cxn modelId="{EFEB801C-E365-4ADE-91E1-E90403D336A8}" type="presParOf" srcId="{4A8EBA1F-136F-45BC-9534-3EF0C63AE670}" destId="{9C082BF9-E868-43CD-99CD-CA4271B0D3BE}" srcOrd="0" destOrd="0" presId="urn:microsoft.com/office/officeart/2005/8/layout/hierarchy1"/>
    <dgm:cxn modelId="{6059A8A6-34E8-470A-B7F8-A2824DE08EFB}" type="presParOf" srcId="{9C082BF9-E868-43CD-99CD-CA4271B0D3BE}" destId="{CE7E0FDC-750C-47E9-985A-66EDF871D049}" srcOrd="0" destOrd="0" presId="urn:microsoft.com/office/officeart/2005/8/layout/hierarchy1"/>
    <dgm:cxn modelId="{37A9C2AA-E249-4F3F-9A5E-5965B7F998C6}" type="presParOf" srcId="{9C082BF9-E868-43CD-99CD-CA4271B0D3BE}" destId="{CF80CB54-552E-4FD1-A268-E76E4FBAF252}" srcOrd="1" destOrd="0" presId="urn:microsoft.com/office/officeart/2005/8/layout/hierarchy1"/>
    <dgm:cxn modelId="{32A12FA2-BEFB-426E-8481-FC46441FF493}" type="presParOf" srcId="{4A8EBA1F-136F-45BC-9534-3EF0C63AE670}" destId="{4BF14801-729F-4DA4-A25A-D52A46F3886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ABAE90-9C3B-4F63-96D8-51FFF3023E1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D1C8A3E-08D1-41F4-B846-CFD4BC3396E6}">
      <dgm:prSet/>
      <dgm:spPr/>
      <dgm:t>
        <a:bodyPr/>
        <a:lstStyle/>
        <a:p>
          <a:r>
            <a:rPr lang="en-GB"/>
            <a:t>The acidity or alkalinity of a substance is measured by the pH scale, which typically ranges from 0 to 14. Many biological structures and processes are designed to operate within a narrow pH range. </a:t>
          </a:r>
          <a:endParaRPr lang="en-US"/>
        </a:p>
      </dgm:t>
    </dgm:pt>
    <dgm:pt modelId="{719FEEDC-17BD-4AC3-98CC-1FD3115FFAFC}" type="parTrans" cxnId="{C1B3363B-424B-4720-85DB-36804D7884C2}">
      <dgm:prSet/>
      <dgm:spPr/>
      <dgm:t>
        <a:bodyPr/>
        <a:lstStyle/>
        <a:p>
          <a:endParaRPr lang="en-US"/>
        </a:p>
      </dgm:t>
    </dgm:pt>
    <dgm:pt modelId="{16B67307-76AD-48B6-A675-A029C0A76127}" type="sibTrans" cxnId="{C1B3363B-424B-4720-85DB-36804D7884C2}">
      <dgm:prSet/>
      <dgm:spPr/>
      <dgm:t>
        <a:bodyPr/>
        <a:lstStyle/>
        <a:p>
          <a:endParaRPr lang="en-US"/>
        </a:p>
      </dgm:t>
    </dgm:pt>
    <dgm:pt modelId="{AA4C2D9C-8E95-4853-98B6-6D4B7B2F815E}">
      <dgm:prSet/>
      <dgm:spPr/>
      <dgm:t>
        <a:bodyPr/>
        <a:lstStyle/>
        <a:p>
          <a:r>
            <a:rPr lang="en-GB"/>
            <a:t>The pH of any substance depends on its concentration of hydrogen ions.</a:t>
          </a:r>
          <a:endParaRPr lang="en-US"/>
        </a:p>
      </dgm:t>
    </dgm:pt>
    <dgm:pt modelId="{6376EC9A-3E82-499B-B3EA-97DBBA23E70C}" type="parTrans" cxnId="{CC72B720-E0F7-487B-A3E9-9A34308FD952}">
      <dgm:prSet/>
      <dgm:spPr/>
      <dgm:t>
        <a:bodyPr/>
        <a:lstStyle/>
        <a:p>
          <a:endParaRPr lang="en-US"/>
        </a:p>
      </dgm:t>
    </dgm:pt>
    <dgm:pt modelId="{615BB8A9-886D-4A5B-93F1-412FAED51A6A}" type="sibTrans" cxnId="{CC72B720-E0F7-487B-A3E9-9A34308FD952}">
      <dgm:prSet/>
      <dgm:spPr/>
      <dgm:t>
        <a:bodyPr/>
        <a:lstStyle/>
        <a:p>
          <a:endParaRPr lang="en-US"/>
        </a:p>
      </dgm:t>
    </dgm:pt>
    <dgm:pt modelId="{38B16FAA-3F7F-4FE9-A3DD-EF33B9FF2B5F}" type="pres">
      <dgm:prSet presAssocID="{B2ABAE90-9C3B-4F63-96D8-51FFF3023E1A}" presName="linear" presStyleCnt="0">
        <dgm:presLayoutVars>
          <dgm:animLvl val="lvl"/>
          <dgm:resizeHandles val="exact"/>
        </dgm:presLayoutVars>
      </dgm:prSet>
      <dgm:spPr/>
    </dgm:pt>
    <dgm:pt modelId="{2332EDAD-F96F-4D67-A039-5E09D131967D}" type="pres">
      <dgm:prSet presAssocID="{0D1C8A3E-08D1-41F4-B846-CFD4BC3396E6}" presName="parentText" presStyleLbl="node1" presStyleIdx="0" presStyleCnt="2">
        <dgm:presLayoutVars>
          <dgm:chMax val="0"/>
          <dgm:bulletEnabled val="1"/>
        </dgm:presLayoutVars>
      </dgm:prSet>
      <dgm:spPr/>
    </dgm:pt>
    <dgm:pt modelId="{F2A71E7A-557D-43BC-8DAB-FDD5215C55EA}" type="pres">
      <dgm:prSet presAssocID="{16B67307-76AD-48B6-A675-A029C0A76127}" presName="spacer" presStyleCnt="0"/>
      <dgm:spPr/>
    </dgm:pt>
    <dgm:pt modelId="{158336EA-371E-4D7B-845F-1361341A1C82}" type="pres">
      <dgm:prSet presAssocID="{AA4C2D9C-8E95-4853-98B6-6D4B7B2F815E}" presName="parentText" presStyleLbl="node1" presStyleIdx="1" presStyleCnt="2">
        <dgm:presLayoutVars>
          <dgm:chMax val="0"/>
          <dgm:bulletEnabled val="1"/>
        </dgm:presLayoutVars>
      </dgm:prSet>
      <dgm:spPr/>
    </dgm:pt>
  </dgm:ptLst>
  <dgm:cxnLst>
    <dgm:cxn modelId="{CC72B720-E0F7-487B-A3E9-9A34308FD952}" srcId="{B2ABAE90-9C3B-4F63-96D8-51FFF3023E1A}" destId="{AA4C2D9C-8E95-4853-98B6-6D4B7B2F815E}" srcOrd="1" destOrd="0" parTransId="{6376EC9A-3E82-499B-B3EA-97DBBA23E70C}" sibTransId="{615BB8A9-886D-4A5B-93F1-412FAED51A6A}"/>
    <dgm:cxn modelId="{C1B3363B-424B-4720-85DB-36804D7884C2}" srcId="{B2ABAE90-9C3B-4F63-96D8-51FFF3023E1A}" destId="{0D1C8A3E-08D1-41F4-B846-CFD4BC3396E6}" srcOrd="0" destOrd="0" parTransId="{719FEEDC-17BD-4AC3-98CC-1FD3115FFAFC}" sibTransId="{16B67307-76AD-48B6-A675-A029C0A76127}"/>
    <dgm:cxn modelId="{E3567587-C1C4-4119-ADAA-0E1BCFB9FF45}" type="presOf" srcId="{AA4C2D9C-8E95-4853-98B6-6D4B7B2F815E}" destId="{158336EA-371E-4D7B-845F-1361341A1C82}" srcOrd="0" destOrd="0" presId="urn:microsoft.com/office/officeart/2005/8/layout/vList2"/>
    <dgm:cxn modelId="{90935E8B-451B-44AA-9E70-7D2EA2D924AE}" type="presOf" srcId="{0D1C8A3E-08D1-41F4-B846-CFD4BC3396E6}" destId="{2332EDAD-F96F-4D67-A039-5E09D131967D}" srcOrd="0" destOrd="0" presId="urn:microsoft.com/office/officeart/2005/8/layout/vList2"/>
    <dgm:cxn modelId="{9C3999C4-47DA-4504-AA5F-7BCB761C6E73}" type="presOf" srcId="{B2ABAE90-9C3B-4F63-96D8-51FFF3023E1A}" destId="{38B16FAA-3F7F-4FE9-A3DD-EF33B9FF2B5F}" srcOrd="0" destOrd="0" presId="urn:microsoft.com/office/officeart/2005/8/layout/vList2"/>
    <dgm:cxn modelId="{54A4E578-2542-4290-A181-AE531065EE17}" type="presParOf" srcId="{38B16FAA-3F7F-4FE9-A3DD-EF33B9FF2B5F}" destId="{2332EDAD-F96F-4D67-A039-5E09D131967D}" srcOrd="0" destOrd="0" presId="urn:microsoft.com/office/officeart/2005/8/layout/vList2"/>
    <dgm:cxn modelId="{5066FB22-E5C2-4520-B3AB-266A37BF3BB2}" type="presParOf" srcId="{38B16FAA-3F7F-4FE9-A3DD-EF33B9FF2B5F}" destId="{F2A71E7A-557D-43BC-8DAB-FDD5215C55EA}" srcOrd="1" destOrd="0" presId="urn:microsoft.com/office/officeart/2005/8/layout/vList2"/>
    <dgm:cxn modelId="{81E24C87-4B97-4B65-8795-A6FB640691C3}" type="presParOf" srcId="{38B16FAA-3F7F-4FE9-A3DD-EF33B9FF2B5F}" destId="{158336EA-371E-4D7B-845F-1361341A1C82}"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EA8DD6-F95E-4B9B-A38F-7DF55EE2F5B0}">
      <dsp:nvSpPr>
        <dsp:cNvPr id="0" name=""/>
        <dsp:cNvSpPr/>
      </dsp:nvSpPr>
      <dsp:spPr>
        <a:xfrm>
          <a:off x="131700" y="1448"/>
          <a:ext cx="4429178" cy="28125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875ECF-A63A-456B-94BA-D3B287A6287D}">
      <dsp:nvSpPr>
        <dsp:cNvPr id="0" name=""/>
        <dsp:cNvSpPr/>
      </dsp:nvSpPr>
      <dsp:spPr>
        <a:xfrm>
          <a:off x="623831" y="468973"/>
          <a:ext cx="4429178" cy="28125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The respiratory system participates in a variety of homeostatic processes, and the two most important of these are maintaining pH and regulating gas exchange.</a:t>
          </a:r>
          <a:endParaRPr lang="en-US" sz="2700" kern="1200"/>
        </a:p>
      </dsp:txBody>
      <dsp:txXfrm>
        <a:off x="706207" y="551349"/>
        <a:ext cx="4264426" cy="2647776"/>
      </dsp:txXfrm>
    </dsp:sp>
    <dsp:sp modelId="{CE7E0FDC-750C-47E9-985A-66EDF871D049}">
      <dsp:nvSpPr>
        <dsp:cNvPr id="0" name=""/>
        <dsp:cNvSpPr/>
      </dsp:nvSpPr>
      <dsp:spPr>
        <a:xfrm>
          <a:off x="5545140" y="1448"/>
          <a:ext cx="4429178" cy="28125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80CB54-552E-4FD1-A268-E76E4FBAF252}">
      <dsp:nvSpPr>
        <dsp:cNvPr id="0" name=""/>
        <dsp:cNvSpPr/>
      </dsp:nvSpPr>
      <dsp:spPr>
        <a:xfrm>
          <a:off x="6037271" y="468973"/>
          <a:ext cx="4429178" cy="28125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Normal PH of the blood should be</a:t>
          </a:r>
          <a:endParaRPr lang="en-US" sz="2700" kern="1200"/>
        </a:p>
      </dsp:txBody>
      <dsp:txXfrm>
        <a:off x="6119647" y="551349"/>
        <a:ext cx="4264426" cy="26477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32EDAD-F96F-4D67-A039-5E09D131967D}">
      <dsp:nvSpPr>
        <dsp:cNvPr id="0" name=""/>
        <dsp:cNvSpPr/>
      </dsp:nvSpPr>
      <dsp:spPr>
        <a:xfrm>
          <a:off x="0" y="72708"/>
          <a:ext cx="5029199" cy="23680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acidity or alkalinity of a substance is measured by the pH scale, which typically ranges from 0 to 14. Many biological structures and processes are designed to operate within a narrow pH range. </a:t>
          </a:r>
          <a:endParaRPr lang="en-US" sz="2300" kern="1200"/>
        </a:p>
      </dsp:txBody>
      <dsp:txXfrm>
        <a:off x="115600" y="188308"/>
        <a:ext cx="4797999" cy="2136880"/>
      </dsp:txXfrm>
    </dsp:sp>
    <dsp:sp modelId="{158336EA-371E-4D7B-845F-1361341A1C82}">
      <dsp:nvSpPr>
        <dsp:cNvPr id="0" name=""/>
        <dsp:cNvSpPr/>
      </dsp:nvSpPr>
      <dsp:spPr>
        <a:xfrm>
          <a:off x="0" y="2507029"/>
          <a:ext cx="5029199" cy="23680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pH of any substance depends on its concentration of hydrogen ions.</a:t>
          </a:r>
          <a:endParaRPr lang="en-US" sz="2300" kern="1200"/>
        </a:p>
      </dsp:txBody>
      <dsp:txXfrm>
        <a:off x="115600" y="2622629"/>
        <a:ext cx="4797999" cy="213688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BD4BC-A3F9-4E7E-A501-2D9D12D5FB8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4694DC1-BC2D-43A5-88B9-73558CBEF1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9C7D110-5BDF-425A-A996-ED8A2EB6A21A}"/>
              </a:ext>
            </a:extLst>
          </p:cNvPr>
          <p:cNvSpPr>
            <a:spLocks noGrp="1"/>
          </p:cNvSpPr>
          <p:nvPr>
            <p:ph type="dt" sz="half" idx="10"/>
          </p:nvPr>
        </p:nvSpPr>
        <p:spPr/>
        <p:txBody>
          <a:bodyPr/>
          <a:lstStyle/>
          <a:p>
            <a:fld id="{63C7D46F-3E29-44B1-A52F-B2696FAB39BA}" type="datetimeFigureOut">
              <a:rPr lang="en-GB" smtClean="0"/>
              <a:t>17/02/2021</a:t>
            </a:fld>
            <a:endParaRPr lang="en-GB"/>
          </a:p>
        </p:txBody>
      </p:sp>
      <p:sp>
        <p:nvSpPr>
          <p:cNvPr id="5" name="Footer Placeholder 4">
            <a:extLst>
              <a:ext uri="{FF2B5EF4-FFF2-40B4-BE49-F238E27FC236}">
                <a16:creationId xmlns:a16="http://schemas.microsoft.com/office/drawing/2014/main" id="{B0C8887E-3BB2-40DE-80FB-C33E5555F7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2AC0EE-A729-429C-886F-736462579A94}"/>
              </a:ext>
            </a:extLst>
          </p:cNvPr>
          <p:cNvSpPr>
            <a:spLocks noGrp="1"/>
          </p:cNvSpPr>
          <p:nvPr>
            <p:ph type="sldNum" sz="quarter" idx="12"/>
          </p:nvPr>
        </p:nvSpPr>
        <p:spPr/>
        <p:txBody>
          <a:bodyPr/>
          <a:lstStyle/>
          <a:p>
            <a:fld id="{CFAEC4E3-36BD-4735-A6D4-50B69C6A5D06}" type="slidenum">
              <a:rPr lang="en-GB" smtClean="0"/>
              <a:t>‹#›</a:t>
            </a:fld>
            <a:endParaRPr lang="en-GB"/>
          </a:p>
        </p:txBody>
      </p:sp>
    </p:spTree>
    <p:extLst>
      <p:ext uri="{BB962C8B-B14F-4D97-AF65-F5344CB8AC3E}">
        <p14:creationId xmlns:p14="http://schemas.microsoft.com/office/powerpoint/2010/main" val="2956980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0A8BF-04F8-4780-9909-C1CA9B11A3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CCF4E7-5DCC-442E-A557-BA956F6C11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5DCA08-2F85-4F20-83BC-04177AF825AF}"/>
              </a:ext>
            </a:extLst>
          </p:cNvPr>
          <p:cNvSpPr>
            <a:spLocks noGrp="1"/>
          </p:cNvSpPr>
          <p:nvPr>
            <p:ph type="dt" sz="half" idx="10"/>
          </p:nvPr>
        </p:nvSpPr>
        <p:spPr/>
        <p:txBody>
          <a:bodyPr/>
          <a:lstStyle/>
          <a:p>
            <a:fld id="{63C7D46F-3E29-44B1-A52F-B2696FAB39BA}" type="datetimeFigureOut">
              <a:rPr lang="en-GB" smtClean="0"/>
              <a:t>17/02/2021</a:t>
            </a:fld>
            <a:endParaRPr lang="en-GB"/>
          </a:p>
        </p:txBody>
      </p:sp>
      <p:sp>
        <p:nvSpPr>
          <p:cNvPr id="5" name="Footer Placeholder 4">
            <a:extLst>
              <a:ext uri="{FF2B5EF4-FFF2-40B4-BE49-F238E27FC236}">
                <a16:creationId xmlns:a16="http://schemas.microsoft.com/office/drawing/2014/main" id="{E2B1C628-B67B-47DA-9944-BBE613D716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12CD89-76B5-486F-BFDD-58A26173A72D}"/>
              </a:ext>
            </a:extLst>
          </p:cNvPr>
          <p:cNvSpPr>
            <a:spLocks noGrp="1"/>
          </p:cNvSpPr>
          <p:nvPr>
            <p:ph type="sldNum" sz="quarter" idx="12"/>
          </p:nvPr>
        </p:nvSpPr>
        <p:spPr/>
        <p:txBody>
          <a:bodyPr/>
          <a:lstStyle/>
          <a:p>
            <a:fld id="{CFAEC4E3-36BD-4735-A6D4-50B69C6A5D06}" type="slidenum">
              <a:rPr lang="en-GB" smtClean="0"/>
              <a:t>‹#›</a:t>
            </a:fld>
            <a:endParaRPr lang="en-GB"/>
          </a:p>
        </p:txBody>
      </p:sp>
    </p:spTree>
    <p:extLst>
      <p:ext uri="{BB962C8B-B14F-4D97-AF65-F5344CB8AC3E}">
        <p14:creationId xmlns:p14="http://schemas.microsoft.com/office/powerpoint/2010/main" val="2134758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2384C-10A3-4C36-88D6-68DA65D62B8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FD87E7D-6FD2-457D-B805-5FC9B024993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27643F-2EEF-4558-A486-C8C7E0A863B0}"/>
              </a:ext>
            </a:extLst>
          </p:cNvPr>
          <p:cNvSpPr>
            <a:spLocks noGrp="1"/>
          </p:cNvSpPr>
          <p:nvPr>
            <p:ph type="dt" sz="half" idx="10"/>
          </p:nvPr>
        </p:nvSpPr>
        <p:spPr/>
        <p:txBody>
          <a:bodyPr/>
          <a:lstStyle/>
          <a:p>
            <a:fld id="{63C7D46F-3E29-44B1-A52F-B2696FAB39BA}" type="datetimeFigureOut">
              <a:rPr lang="en-GB" smtClean="0"/>
              <a:t>17/02/2021</a:t>
            </a:fld>
            <a:endParaRPr lang="en-GB"/>
          </a:p>
        </p:txBody>
      </p:sp>
      <p:sp>
        <p:nvSpPr>
          <p:cNvPr id="5" name="Footer Placeholder 4">
            <a:extLst>
              <a:ext uri="{FF2B5EF4-FFF2-40B4-BE49-F238E27FC236}">
                <a16:creationId xmlns:a16="http://schemas.microsoft.com/office/drawing/2014/main" id="{54B0FAA3-3653-4049-9F28-BAE2FCD478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F38EB6-FE08-44C1-9C71-5DC011991B64}"/>
              </a:ext>
            </a:extLst>
          </p:cNvPr>
          <p:cNvSpPr>
            <a:spLocks noGrp="1"/>
          </p:cNvSpPr>
          <p:nvPr>
            <p:ph type="sldNum" sz="quarter" idx="12"/>
          </p:nvPr>
        </p:nvSpPr>
        <p:spPr/>
        <p:txBody>
          <a:bodyPr/>
          <a:lstStyle/>
          <a:p>
            <a:fld id="{CFAEC4E3-36BD-4735-A6D4-50B69C6A5D06}" type="slidenum">
              <a:rPr lang="en-GB" smtClean="0"/>
              <a:t>‹#›</a:t>
            </a:fld>
            <a:endParaRPr lang="en-GB"/>
          </a:p>
        </p:txBody>
      </p:sp>
    </p:spTree>
    <p:extLst>
      <p:ext uri="{BB962C8B-B14F-4D97-AF65-F5344CB8AC3E}">
        <p14:creationId xmlns:p14="http://schemas.microsoft.com/office/powerpoint/2010/main" val="1601860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4E495-BDCC-4F8E-96FF-50C17C6EA4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AAA6B4-B4EF-44E7-85F6-11A2F751DD9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78CF0FE-BD20-4BC3-A5EA-ADF4B79839C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840DB86-865E-4B22-A232-645ED55A4B87}"/>
              </a:ext>
            </a:extLst>
          </p:cNvPr>
          <p:cNvSpPr>
            <a:spLocks noGrp="1"/>
          </p:cNvSpPr>
          <p:nvPr>
            <p:ph type="dt" sz="half" idx="10"/>
          </p:nvPr>
        </p:nvSpPr>
        <p:spPr/>
        <p:txBody>
          <a:bodyPr/>
          <a:lstStyle/>
          <a:p>
            <a:fld id="{63C7D46F-3E29-44B1-A52F-B2696FAB39BA}" type="datetimeFigureOut">
              <a:rPr lang="en-GB" smtClean="0"/>
              <a:t>17/02/2021</a:t>
            </a:fld>
            <a:endParaRPr lang="en-GB"/>
          </a:p>
        </p:txBody>
      </p:sp>
      <p:sp>
        <p:nvSpPr>
          <p:cNvPr id="6" name="Footer Placeholder 5">
            <a:extLst>
              <a:ext uri="{FF2B5EF4-FFF2-40B4-BE49-F238E27FC236}">
                <a16:creationId xmlns:a16="http://schemas.microsoft.com/office/drawing/2014/main" id="{31AAF3ED-03DD-41F0-B05B-76DC69AAB7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DFCFC3-F55F-4E21-B585-4DAB65B43F05}"/>
              </a:ext>
            </a:extLst>
          </p:cNvPr>
          <p:cNvSpPr>
            <a:spLocks noGrp="1"/>
          </p:cNvSpPr>
          <p:nvPr>
            <p:ph type="sldNum" sz="quarter" idx="12"/>
          </p:nvPr>
        </p:nvSpPr>
        <p:spPr/>
        <p:txBody>
          <a:bodyPr/>
          <a:lstStyle/>
          <a:p>
            <a:fld id="{CFAEC4E3-36BD-4735-A6D4-50B69C6A5D06}" type="slidenum">
              <a:rPr lang="en-GB" smtClean="0"/>
              <a:t>‹#›</a:t>
            </a:fld>
            <a:endParaRPr lang="en-GB"/>
          </a:p>
        </p:txBody>
      </p:sp>
    </p:spTree>
    <p:extLst>
      <p:ext uri="{BB962C8B-B14F-4D97-AF65-F5344CB8AC3E}">
        <p14:creationId xmlns:p14="http://schemas.microsoft.com/office/powerpoint/2010/main" val="22555031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57E2A-9528-405A-83A3-4BA6AACDA2F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BBD0F33-9BF6-4F46-9416-B08663A99A2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D20755F-ABDF-4059-A5CF-783F31B5D12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59BD021-1859-43EC-82EC-8220A2E8D2C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E4E366-7206-4A28-9471-25E2E472547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172F0B9-1D3A-4DDA-9D87-780AB26248E4}"/>
              </a:ext>
            </a:extLst>
          </p:cNvPr>
          <p:cNvSpPr>
            <a:spLocks noGrp="1"/>
          </p:cNvSpPr>
          <p:nvPr>
            <p:ph type="dt" sz="half" idx="10"/>
          </p:nvPr>
        </p:nvSpPr>
        <p:spPr/>
        <p:txBody>
          <a:bodyPr/>
          <a:lstStyle/>
          <a:p>
            <a:fld id="{63C7D46F-3E29-44B1-A52F-B2696FAB39BA}" type="datetimeFigureOut">
              <a:rPr lang="en-GB" smtClean="0"/>
              <a:t>17/02/2021</a:t>
            </a:fld>
            <a:endParaRPr lang="en-GB"/>
          </a:p>
        </p:txBody>
      </p:sp>
      <p:sp>
        <p:nvSpPr>
          <p:cNvPr id="8" name="Footer Placeholder 7">
            <a:extLst>
              <a:ext uri="{FF2B5EF4-FFF2-40B4-BE49-F238E27FC236}">
                <a16:creationId xmlns:a16="http://schemas.microsoft.com/office/drawing/2014/main" id="{55B6C43E-76E1-4AE6-A0F4-23CE16E34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48B356E-9C6D-4B9E-B6C0-22A5149530C9}"/>
              </a:ext>
            </a:extLst>
          </p:cNvPr>
          <p:cNvSpPr>
            <a:spLocks noGrp="1"/>
          </p:cNvSpPr>
          <p:nvPr>
            <p:ph type="sldNum" sz="quarter" idx="12"/>
          </p:nvPr>
        </p:nvSpPr>
        <p:spPr/>
        <p:txBody>
          <a:bodyPr/>
          <a:lstStyle/>
          <a:p>
            <a:fld id="{CFAEC4E3-36BD-4735-A6D4-50B69C6A5D06}" type="slidenum">
              <a:rPr lang="en-GB" smtClean="0"/>
              <a:t>‹#›</a:t>
            </a:fld>
            <a:endParaRPr lang="en-GB"/>
          </a:p>
        </p:txBody>
      </p:sp>
    </p:spTree>
    <p:extLst>
      <p:ext uri="{BB962C8B-B14F-4D97-AF65-F5344CB8AC3E}">
        <p14:creationId xmlns:p14="http://schemas.microsoft.com/office/powerpoint/2010/main" val="34671634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542A5-9A97-4E3E-B0AD-C544AF268F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359BE83-F2B2-47F0-8AD4-0BD3C09A1FD7}"/>
              </a:ext>
            </a:extLst>
          </p:cNvPr>
          <p:cNvSpPr>
            <a:spLocks noGrp="1"/>
          </p:cNvSpPr>
          <p:nvPr>
            <p:ph type="dt" sz="half" idx="10"/>
          </p:nvPr>
        </p:nvSpPr>
        <p:spPr/>
        <p:txBody>
          <a:bodyPr/>
          <a:lstStyle/>
          <a:p>
            <a:fld id="{63C7D46F-3E29-44B1-A52F-B2696FAB39BA}" type="datetimeFigureOut">
              <a:rPr lang="en-GB" smtClean="0"/>
              <a:t>17/02/2021</a:t>
            </a:fld>
            <a:endParaRPr lang="en-GB"/>
          </a:p>
        </p:txBody>
      </p:sp>
      <p:sp>
        <p:nvSpPr>
          <p:cNvPr id="4" name="Footer Placeholder 3">
            <a:extLst>
              <a:ext uri="{FF2B5EF4-FFF2-40B4-BE49-F238E27FC236}">
                <a16:creationId xmlns:a16="http://schemas.microsoft.com/office/drawing/2014/main" id="{464FDAE7-C106-4931-A603-31D89184E2C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BF267B-48C5-4077-A5FB-8050C2F69DD0}"/>
              </a:ext>
            </a:extLst>
          </p:cNvPr>
          <p:cNvSpPr>
            <a:spLocks noGrp="1"/>
          </p:cNvSpPr>
          <p:nvPr>
            <p:ph type="sldNum" sz="quarter" idx="12"/>
          </p:nvPr>
        </p:nvSpPr>
        <p:spPr/>
        <p:txBody>
          <a:bodyPr/>
          <a:lstStyle/>
          <a:p>
            <a:fld id="{CFAEC4E3-36BD-4735-A6D4-50B69C6A5D06}" type="slidenum">
              <a:rPr lang="en-GB" smtClean="0"/>
              <a:t>‹#›</a:t>
            </a:fld>
            <a:endParaRPr lang="en-GB"/>
          </a:p>
        </p:txBody>
      </p:sp>
    </p:spTree>
    <p:extLst>
      <p:ext uri="{BB962C8B-B14F-4D97-AF65-F5344CB8AC3E}">
        <p14:creationId xmlns:p14="http://schemas.microsoft.com/office/powerpoint/2010/main" val="909434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22840B-1899-415D-A8AC-DA89D1B98AEE}"/>
              </a:ext>
            </a:extLst>
          </p:cNvPr>
          <p:cNvSpPr>
            <a:spLocks noGrp="1"/>
          </p:cNvSpPr>
          <p:nvPr>
            <p:ph type="dt" sz="half" idx="10"/>
          </p:nvPr>
        </p:nvSpPr>
        <p:spPr/>
        <p:txBody>
          <a:bodyPr/>
          <a:lstStyle/>
          <a:p>
            <a:fld id="{63C7D46F-3E29-44B1-A52F-B2696FAB39BA}" type="datetimeFigureOut">
              <a:rPr lang="en-GB" smtClean="0"/>
              <a:t>17/02/2021</a:t>
            </a:fld>
            <a:endParaRPr lang="en-GB"/>
          </a:p>
        </p:txBody>
      </p:sp>
      <p:sp>
        <p:nvSpPr>
          <p:cNvPr id="3" name="Footer Placeholder 2">
            <a:extLst>
              <a:ext uri="{FF2B5EF4-FFF2-40B4-BE49-F238E27FC236}">
                <a16:creationId xmlns:a16="http://schemas.microsoft.com/office/drawing/2014/main" id="{BDC77765-D8C0-48A6-9B00-5B112980675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0108E52-FB9C-4523-90CC-C4A197B2218C}"/>
              </a:ext>
            </a:extLst>
          </p:cNvPr>
          <p:cNvSpPr>
            <a:spLocks noGrp="1"/>
          </p:cNvSpPr>
          <p:nvPr>
            <p:ph type="sldNum" sz="quarter" idx="12"/>
          </p:nvPr>
        </p:nvSpPr>
        <p:spPr/>
        <p:txBody>
          <a:bodyPr/>
          <a:lstStyle/>
          <a:p>
            <a:fld id="{CFAEC4E3-36BD-4735-A6D4-50B69C6A5D06}" type="slidenum">
              <a:rPr lang="en-GB" smtClean="0"/>
              <a:t>‹#›</a:t>
            </a:fld>
            <a:endParaRPr lang="en-GB"/>
          </a:p>
        </p:txBody>
      </p:sp>
    </p:spTree>
    <p:extLst>
      <p:ext uri="{BB962C8B-B14F-4D97-AF65-F5344CB8AC3E}">
        <p14:creationId xmlns:p14="http://schemas.microsoft.com/office/powerpoint/2010/main" val="39165923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A11AD-CF1D-4BBF-9744-833E9B0A50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03EEB7E-9D0A-4DA0-8500-23C09A7AEFB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DFB280-CF37-4589-ABAB-7AE6983970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72AE49-6560-423D-B5D2-6D2C3B8E9DE1}"/>
              </a:ext>
            </a:extLst>
          </p:cNvPr>
          <p:cNvSpPr>
            <a:spLocks noGrp="1"/>
          </p:cNvSpPr>
          <p:nvPr>
            <p:ph type="dt" sz="half" idx="10"/>
          </p:nvPr>
        </p:nvSpPr>
        <p:spPr/>
        <p:txBody>
          <a:bodyPr/>
          <a:lstStyle/>
          <a:p>
            <a:fld id="{63C7D46F-3E29-44B1-A52F-B2696FAB39BA}" type="datetimeFigureOut">
              <a:rPr lang="en-GB" smtClean="0"/>
              <a:t>17/02/2021</a:t>
            </a:fld>
            <a:endParaRPr lang="en-GB"/>
          </a:p>
        </p:txBody>
      </p:sp>
      <p:sp>
        <p:nvSpPr>
          <p:cNvPr id="6" name="Footer Placeholder 5">
            <a:extLst>
              <a:ext uri="{FF2B5EF4-FFF2-40B4-BE49-F238E27FC236}">
                <a16:creationId xmlns:a16="http://schemas.microsoft.com/office/drawing/2014/main" id="{D7099080-B1DC-4DF7-8232-9E7B294B3C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6CF184-B65A-4B90-A09D-7429509BC69E}"/>
              </a:ext>
            </a:extLst>
          </p:cNvPr>
          <p:cNvSpPr>
            <a:spLocks noGrp="1"/>
          </p:cNvSpPr>
          <p:nvPr>
            <p:ph type="sldNum" sz="quarter" idx="12"/>
          </p:nvPr>
        </p:nvSpPr>
        <p:spPr/>
        <p:txBody>
          <a:bodyPr/>
          <a:lstStyle/>
          <a:p>
            <a:fld id="{CFAEC4E3-36BD-4735-A6D4-50B69C6A5D06}" type="slidenum">
              <a:rPr lang="en-GB" smtClean="0"/>
              <a:t>‹#›</a:t>
            </a:fld>
            <a:endParaRPr lang="en-GB"/>
          </a:p>
        </p:txBody>
      </p:sp>
    </p:spTree>
    <p:extLst>
      <p:ext uri="{BB962C8B-B14F-4D97-AF65-F5344CB8AC3E}">
        <p14:creationId xmlns:p14="http://schemas.microsoft.com/office/powerpoint/2010/main" val="26900963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5B623-C680-4460-A2B8-8413D10436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BCEBF8F-81DE-4915-B431-2E7E60DD54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755B089-2A85-4CE3-9853-ACB7C907BA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B6B682A-C54F-48DD-BCAD-62150978F6A9}"/>
              </a:ext>
            </a:extLst>
          </p:cNvPr>
          <p:cNvSpPr>
            <a:spLocks noGrp="1"/>
          </p:cNvSpPr>
          <p:nvPr>
            <p:ph type="dt" sz="half" idx="10"/>
          </p:nvPr>
        </p:nvSpPr>
        <p:spPr/>
        <p:txBody>
          <a:bodyPr/>
          <a:lstStyle/>
          <a:p>
            <a:fld id="{63C7D46F-3E29-44B1-A52F-B2696FAB39BA}" type="datetimeFigureOut">
              <a:rPr lang="en-GB" smtClean="0"/>
              <a:t>17/02/2021</a:t>
            </a:fld>
            <a:endParaRPr lang="en-GB"/>
          </a:p>
        </p:txBody>
      </p:sp>
      <p:sp>
        <p:nvSpPr>
          <p:cNvPr id="6" name="Footer Placeholder 5">
            <a:extLst>
              <a:ext uri="{FF2B5EF4-FFF2-40B4-BE49-F238E27FC236}">
                <a16:creationId xmlns:a16="http://schemas.microsoft.com/office/drawing/2014/main" id="{7B3E73D1-0FCF-4358-BD5A-7B470ECAE1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D65D1D-AC77-42B5-939B-519222B9B754}"/>
              </a:ext>
            </a:extLst>
          </p:cNvPr>
          <p:cNvSpPr>
            <a:spLocks noGrp="1"/>
          </p:cNvSpPr>
          <p:nvPr>
            <p:ph type="sldNum" sz="quarter" idx="12"/>
          </p:nvPr>
        </p:nvSpPr>
        <p:spPr/>
        <p:txBody>
          <a:bodyPr/>
          <a:lstStyle/>
          <a:p>
            <a:fld id="{CFAEC4E3-36BD-4735-A6D4-50B69C6A5D06}" type="slidenum">
              <a:rPr lang="en-GB" smtClean="0"/>
              <a:t>‹#›</a:t>
            </a:fld>
            <a:endParaRPr lang="en-GB"/>
          </a:p>
        </p:txBody>
      </p:sp>
    </p:spTree>
    <p:extLst>
      <p:ext uri="{BB962C8B-B14F-4D97-AF65-F5344CB8AC3E}">
        <p14:creationId xmlns:p14="http://schemas.microsoft.com/office/powerpoint/2010/main" val="20558260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4EF0F-5A09-4CDA-8349-76B3DC8964D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14C6F0-6C26-4531-A396-0CBF6DFBEF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0845DC-2652-4D81-BBEC-094C57DB79A2}"/>
              </a:ext>
            </a:extLst>
          </p:cNvPr>
          <p:cNvSpPr>
            <a:spLocks noGrp="1"/>
          </p:cNvSpPr>
          <p:nvPr>
            <p:ph type="dt" sz="half" idx="10"/>
          </p:nvPr>
        </p:nvSpPr>
        <p:spPr/>
        <p:txBody>
          <a:bodyPr/>
          <a:lstStyle/>
          <a:p>
            <a:fld id="{63C7D46F-3E29-44B1-A52F-B2696FAB39BA}" type="datetimeFigureOut">
              <a:rPr lang="en-GB" smtClean="0"/>
              <a:t>17/02/2021</a:t>
            </a:fld>
            <a:endParaRPr lang="en-GB"/>
          </a:p>
        </p:txBody>
      </p:sp>
      <p:sp>
        <p:nvSpPr>
          <p:cNvPr id="5" name="Footer Placeholder 4">
            <a:extLst>
              <a:ext uri="{FF2B5EF4-FFF2-40B4-BE49-F238E27FC236}">
                <a16:creationId xmlns:a16="http://schemas.microsoft.com/office/drawing/2014/main" id="{9BB68E10-AF9B-4A2E-AFC5-D586A40529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58C61B-AFCA-416A-865C-3DBF4262D7E5}"/>
              </a:ext>
            </a:extLst>
          </p:cNvPr>
          <p:cNvSpPr>
            <a:spLocks noGrp="1"/>
          </p:cNvSpPr>
          <p:nvPr>
            <p:ph type="sldNum" sz="quarter" idx="12"/>
          </p:nvPr>
        </p:nvSpPr>
        <p:spPr/>
        <p:txBody>
          <a:bodyPr/>
          <a:lstStyle/>
          <a:p>
            <a:fld id="{CFAEC4E3-36BD-4735-A6D4-50B69C6A5D06}" type="slidenum">
              <a:rPr lang="en-GB" smtClean="0"/>
              <a:t>‹#›</a:t>
            </a:fld>
            <a:endParaRPr lang="en-GB"/>
          </a:p>
        </p:txBody>
      </p:sp>
    </p:spTree>
    <p:extLst>
      <p:ext uri="{BB962C8B-B14F-4D97-AF65-F5344CB8AC3E}">
        <p14:creationId xmlns:p14="http://schemas.microsoft.com/office/powerpoint/2010/main" val="3470391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2F3819-7AED-410A-BFCD-8FC31CF923F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47C86EE-E9E3-4094-916C-1E8CD4D6C24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FB90E1-A45B-4E19-9EE0-43F16DDECAA3}"/>
              </a:ext>
            </a:extLst>
          </p:cNvPr>
          <p:cNvSpPr>
            <a:spLocks noGrp="1"/>
          </p:cNvSpPr>
          <p:nvPr>
            <p:ph type="dt" sz="half" idx="10"/>
          </p:nvPr>
        </p:nvSpPr>
        <p:spPr/>
        <p:txBody>
          <a:bodyPr/>
          <a:lstStyle/>
          <a:p>
            <a:fld id="{63C7D46F-3E29-44B1-A52F-B2696FAB39BA}" type="datetimeFigureOut">
              <a:rPr lang="en-GB" smtClean="0"/>
              <a:t>17/02/2021</a:t>
            </a:fld>
            <a:endParaRPr lang="en-GB"/>
          </a:p>
        </p:txBody>
      </p:sp>
      <p:sp>
        <p:nvSpPr>
          <p:cNvPr id="5" name="Footer Placeholder 4">
            <a:extLst>
              <a:ext uri="{FF2B5EF4-FFF2-40B4-BE49-F238E27FC236}">
                <a16:creationId xmlns:a16="http://schemas.microsoft.com/office/drawing/2014/main" id="{28F210A0-BE40-4568-9C02-FEE47036FD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0E9067-762D-45A7-B38D-E20FE397A319}"/>
              </a:ext>
            </a:extLst>
          </p:cNvPr>
          <p:cNvSpPr>
            <a:spLocks noGrp="1"/>
          </p:cNvSpPr>
          <p:nvPr>
            <p:ph type="sldNum" sz="quarter" idx="12"/>
          </p:nvPr>
        </p:nvSpPr>
        <p:spPr/>
        <p:txBody>
          <a:bodyPr/>
          <a:lstStyle/>
          <a:p>
            <a:fld id="{CFAEC4E3-36BD-4735-A6D4-50B69C6A5D06}" type="slidenum">
              <a:rPr lang="en-GB" smtClean="0"/>
              <a:t>‹#›</a:t>
            </a:fld>
            <a:endParaRPr lang="en-GB"/>
          </a:p>
        </p:txBody>
      </p:sp>
    </p:spTree>
    <p:extLst>
      <p:ext uri="{BB962C8B-B14F-4D97-AF65-F5344CB8AC3E}">
        <p14:creationId xmlns:p14="http://schemas.microsoft.com/office/powerpoint/2010/main" val="25859592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F573F9-D655-40D5-A0BD-91FEB08EC10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C2C30F-9629-4653-8AC3-1C990D70302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5D7B47-1113-492C-B62B-9E59D8B855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C7D46F-3E29-44B1-A52F-B2696FAB39BA}" type="datetimeFigureOut">
              <a:rPr lang="en-GB" smtClean="0"/>
              <a:t>17/02/2021</a:t>
            </a:fld>
            <a:endParaRPr lang="en-GB"/>
          </a:p>
        </p:txBody>
      </p:sp>
      <p:sp>
        <p:nvSpPr>
          <p:cNvPr id="5" name="Footer Placeholder 4">
            <a:extLst>
              <a:ext uri="{FF2B5EF4-FFF2-40B4-BE49-F238E27FC236}">
                <a16:creationId xmlns:a16="http://schemas.microsoft.com/office/drawing/2014/main" id="{C5FAD629-C65E-4500-8772-1C954FC04C4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B2DF678-74A2-4AAB-BE2F-4C272CB283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AEC4E3-36BD-4735-A6D4-50B69C6A5D06}" type="slidenum">
              <a:rPr lang="en-GB" smtClean="0"/>
              <a:t>‹#›</a:t>
            </a:fld>
            <a:endParaRPr lang="en-GB"/>
          </a:p>
        </p:txBody>
      </p:sp>
    </p:spTree>
    <p:extLst>
      <p:ext uri="{BB962C8B-B14F-4D97-AF65-F5344CB8AC3E}">
        <p14:creationId xmlns:p14="http://schemas.microsoft.com/office/powerpoint/2010/main" val="25040532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s://www.britannica.com/science/carbon-dioxide" TargetMode="External"/><Relationship Id="rId2" Type="http://schemas.openxmlformats.org/officeDocument/2006/relationships/slideLayout" Target="../slideLayouts/slideLayout2.xml"/><Relationship Id="rId1" Type="http://schemas.openxmlformats.org/officeDocument/2006/relationships/tags" Target="../tags/tag3.xml"/><Relationship Id="rId6" Type="http://schemas.openxmlformats.org/officeDocument/2006/relationships/hyperlink" Target="https://www.britannica.com/science/chemical-energy" TargetMode="External"/><Relationship Id="rId5" Type="http://schemas.openxmlformats.org/officeDocument/2006/relationships/hyperlink" Target="https://www.britannica.com/science/molecule" TargetMode="External"/><Relationship Id="rId4" Type="http://schemas.openxmlformats.org/officeDocument/2006/relationships/hyperlink" Target="https://www.britannica.com/science/oxygen"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image" Target="../media/image5.svg"/></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RQb9GdJ7uQs?feature=oembed"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Cqt4LjHnMEA?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mZvzl8KH6iI?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rUVMok4Qp-Y?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6" name="Rectangle 135">
            <a:extLst>
              <a:ext uri="{FF2B5EF4-FFF2-40B4-BE49-F238E27FC236}">
                <a16:creationId xmlns:a16="http://schemas.microsoft.com/office/drawing/2014/main" id="{9BFE1AD3-B2BC-4567-8B4A-DCB8F9080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801"/>
            <a:ext cx="12188952" cy="521767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0" name="Picture 139">
            <a:extLst>
              <a:ext uri="{FF2B5EF4-FFF2-40B4-BE49-F238E27FC236}">
                <a16:creationId xmlns:a16="http://schemas.microsoft.com/office/drawing/2014/main" id="{FDE75AAD-F4A4-4ED2-9A2F-B2412F936C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35" t="20008" r="8214" b="52759"/>
          <a:stretch/>
        </p:blipFill>
        <p:spPr>
          <a:xfrm flipV="1">
            <a:off x="2" y="0"/>
            <a:ext cx="12191999" cy="2235323"/>
          </a:xfrm>
          <a:custGeom>
            <a:avLst/>
            <a:gdLst>
              <a:gd name="connsiteX0" fmla="*/ 0 w 12191999"/>
              <a:gd name="connsiteY0" fmla="*/ 2235323 h 2235323"/>
              <a:gd name="connsiteX1" fmla="*/ 12191999 w 12191999"/>
              <a:gd name="connsiteY1" fmla="*/ 2235323 h 2235323"/>
              <a:gd name="connsiteX2" fmla="*/ 12191999 w 12191999"/>
              <a:gd name="connsiteY2" fmla="*/ 0 h 2235323"/>
              <a:gd name="connsiteX3" fmla="*/ 0 w 12191999"/>
              <a:gd name="connsiteY3" fmla="*/ 0 h 2235323"/>
            </a:gdLst>
            <a:ahLst/>
            <a:cxnLst>
              <a:cxn ang="0">
                <a:pos x="connsiteX0" y="connsiteY0"/>
              </a:cxn>
              <a:cxn ang="0">
                <a:pos x="connsiteX1" y="connsiteY1"/>
              </a:cxn>
              <a:cxn ang="0">
                <a:pos x="connsiteX2" y="connsiteY2"/>
              </a:cxn>
              <a:cxn ang="0">
                <a:pos x="connsiteX3" y="connsiteY3"/>
              </a:cxn>
            </a:cxnLst>
            <a:rect l="l" t="t" r="r" b="b"/>
            <a:pathLst>
              <a:path w="12191999" h="2235323">
                <a:moveTo>
                  <a:pt x="0" y="2235323"/>
                </a:moveTo>
                <a:lnTo>
                  <a:pt x="12191999" y="2235323"/>
                </a:lnTo>
                <a:lnTo>
                  <a:pt x="12191999" y="0"/>
                </a:lnTo>
                <a:lnTo>
                  <a:pt x="0" y="0"/>
                </a:lnTo>
                <a:close/>
              </a:path>
            </a:pathLst>
          </a:custGeom>
        </p:spPr>
      </p:pic>
      <p:sp>
        <p:nvSpPr>
          <p:cNvPr id="13314" name="Rectangle 1">
            <a:extLst>
              <a:ext uri="{FF2B5EF4-FFF2-40B4-BE49-F238E27FC236}">
                <a16:creationId xmlns:a16="http://schemas.microsoft.com/office/drawing/2014/main" id="{07B0CCBC-9377-4E0B-B9E0-EC170739A2F1}"/>
              </a:ext>
            </a:extLst>
          </p:cNvPr>
          <p:cNvSpPr>
            <a:spLocks noGrp="1" noChangeArrowheads="1"/>
          </p:cNvSpPr>
          <p:nvPr>
            <p:ph type="title"/>
          </p:nvPr>
        </p:nvSpPr>
        <p:spPr>
          <a:xfrm>
            <a:off x="753925" y="1601735"/>
            <a:ext cx="10684151" cy="1991979"/>
          </a:xfrm>
        </p:spPr>
        <p:txBody>
          <a:bodyPr vert="horz" lIns="91440" tIns="45720" rIns="91440" bIns="45720" rtlCol="0" anchor="b">
            <a:normAutofit/>
          </a:bodyPr>
          <a:lstStyle/>
          <a:p>
            <a:pPr algn="ctr"/>
            <a:r>
              <a:rPr lang="en-US" altLang="en-US" sz="6600" kern="1200">
                <a:solidFill>
                  <a:srgbClr val="FFFFFF"/>
                </a:solidFill>
                <a:latin typeface="+mj-lt"/>
                <a:ea typeface="+mj-ea"/>
                <a:cs typeface="+mj-cs"/>
              </a:rPr>
              <a:t>Respiratory System</a:t>
            </a:r>
          </a:p>
        </p:txBody>
      </p:sp>
      <p:pic>
        <p:nvPicPr>
          <p:cNvPr id="142" name="Picture 141">
            <a:extLst>
              <a:ext uri="{FF2B5EF4-FFF2-40B4-BE49-F238E27FC236}">
                <a16:creationId xmlns:a16="http://schemas.microsoft.com/office/drawing/2014/main" id="{DA20CE0B-92EC-45FD-8F68-38003D6D8C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8235" t="-1" r="8214" b="80325"/>
          <a:stretch/>
        </p:blipFill>
        <p:spPr>
          <a:xfrm flipV="1">
            <a:off x="0" y="4586080"/>
            <a:ext cx="12191999" cy="1614974"/>
          </a:xfrm>
          <a:custGeom>
            <a:avLst/>
            <a:gdLst>
              <a:gd name="connsiteX0" fmla="*/ 0 w 12191999"/>
              <a:gd name="connsiteY0" fmla="*/ 1614974 h 1614974"/>
              <a:gd name="connsiteX1" fmla="*/ 12191999 w 12191999"/>
              <a:gd name="connsiteY1" fmla="*/ 1614974 h 1614974"/>
              <a:gd name="connsiteX2" fmla="*/ 12191999 w 12191999"/>
              <a:gd name="connsiteY2" fmla="*/ 0 h 1614974"/>
              <a:gd name="connsiteX3" fmla="*/ 0 w 12191999"/>
              <a:gd name="connsiteY3" fmla="*/ 0 h 1614974"/>
            </a:gdLst>
            <a:ahLst/>
            <a:cxnLst>
              <a:cxn ang="0">
                <a:pos x="connsiteX0" y="connsiteY0"/>
              </a:cxn>
              <a:cxn ang="0">
                <a:pos x="connsiteX1" y="connsiteY1"/>
              </a:cxn>
              <a:cxn ang="0">
                <a:pos x="connsiteX2" y="connsiteY2"/>
              </a:cxn>
              <a:cxn ang="0">
                <a:pos x="connsiteX3" y="connsiteY3"/>
              </a:cxn>
            </a:cxnLst>
            <a:rect l="l" t="t" r="r" b="b"/>
            <a:pathLst>
              <a:path w="12191999" h="1614974">
                <a:moveTo>
                  <a:pt x="0" y="1614974"/>
                </a:moveTo>
                <a:lnTo>
                  <a:pt x="12191999" y="1614974"/>
                </a:lnTo>
                <a:lnTo>
                  <a:pt x="12191999" y="0"/>
                </a:lnTo>
                <a:lnTo>
                  <a:pt x="0" y="0"/>
                </a:lnTo>
                <a:close/>
              </a:path>
            </a:pathLst>
          </a:custGeom>
        </p:spPr>
      </p:pic>
      <p:sp>
        <p:nvSpPr>
          <p:cNvPr id="13315" name="Rectangle 2">
            <a:extLst>
              <a:ext uri="{FF2B5EF4-FFF2-40B4-BE49-F238E27FC236}">
                <a16:creationId xmlns:a16="http://schemas.microsoft.com/office/drawing/2014/main" id="{77DC3E35-7E7E-492C-BBAA-20BD867D117A}"/>
              </a:ext>
            </a:extLst>
          </p:cNvPr>
          <p:cNvSpPr>
            <a:spLocks noGrp="1" noChangeArrowheads="1"/>
          </p:cNvSpPr>
          <p:nvPr>
            <p:ph type="body" idx="1"/>
          </p:nvPr>
        </p:nvSpPr>
        <p:spPr>
          <a:xfrm>
            <a:off x="1171575" y="3806169"/>
            <a:ext cx="9469211" cy="865639"/>
          </a:xfrm>
        </p:spPr>
        <p:txBody>
          <a:bodyPr vert="horz" lIns="91440" tIns="45720" rIns="91440" bIns="45720" rtlCol="0" anchor="t">
            <a:normAutofit/>
          </a:bodyPr>
          <a:lstStyle/>
          <a:p>
            <a:pPr marL="0" indent="0" algn="ctr">
              <a:buNone/>
            </a:pPr>
            <a:r>
              <a:rPr lang="en-US" altLang="en-US" sz="3200" kern="1200">
                <a:solidFill>
                  <a:srgbClr val="FFFFFF"/>
                </a:solidFill>
                <a:latin typeface="+mn-lt"/>
                <a:ea typeface="+mn-ea"/>
                <a:cs typeface="+mn-cs"/>
              </a:rPr>
              <a:t>Gas exchange</a:t>
            </a:r>
          </a:p>
        </p:txBody>
      </p:sp>
    </p:spTree>
    <p:custDataLst>
      <p:tags r:id="rId1"/>
    </p:custData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362" name="Rectangle 2">
            <a:extLst>
              <a:ext uri="{FF2B5EF4-FFF2-40B4-BE49-F238E27FC236}">
                <a16:creationId xmlns:a16="http://schemas.microsoft.com/office/drawing/2014/main" id="{5C891509-189A-4EE4-9F2A-C66137FE6B90}"/>
              </a:ext>
            </a:extLst>
          </p:cNvPr>
          <p:cNvSpPr>
            <a:spLocks noGrp="1" noChangeArrowheads="1"/>
          </p:cNvSpPr>
          <p:nvPr>
            <p:ph type="title"/>
          </p:nvPr>
        </p:nvSpPr>
        <p:spPr>
          <a:xfrm>
            <a:off x="640079" y="2053641"/>
            <a:ext cx="3669161" cy="2760098"/>
          </a:xfrm>
        </p:spPr>
        <p:txBody>
          <a:bodyPr>
            <a:normAutofit/>
          </a:bodyPr>
          <a:lstStyle/>
          <a:p>
            <a:pPr eaLnBrk="1" hangingPunct="1"/>
            <a:r>
              <a:rPr lang="en-US" altLang="en-US">
                <a:solidFill>
                  <a:srgbClr val="FFFFFF"/>
                </a:solidFill>
              </a:rPr>
              <a:t>Warning: terminology!</a:t>
            </a:r>
          </a:p>
        </p:txBody>
      </p:sp>
      <p:sp>
        <p:nvSpPr>
          <p:cNvPr id="15363" name="Rectangle 3">
            <a:extLst>
              <a:ext uri="{FF2B5EF4-FFF2-40B4-BE49-F238E27FC236}">
                <a16:creationId xmlns:a16="http://schemas.microsoft.com/office/drawing/2014/main" id="{785FE204-10EE-414F-8BFF-746B227012A3}"/>
              </a:ext>
            </a:extLst>
          </p:cNvPr>
          <p:cNvSpPr>
            <a:spLocks noGrp="1" noChangeArrowheads="1"/>
          </p:cNvSpPr>
          <p:nvPr>
            <p:ph type="body" idx="1"/>
          </p:nvPr>
        </p:nvSpPr>
        <p:spPr>
          <a:xfrm>
            <a:off x="6090574" y="801866"/>
            <a:ext cx="5306084" cy="5230634"/>
          </a:xfrm>
        </p:spPr>
        <p:txBody>
          <a:bodyPr anchor="ctr">
            <a:normAutofit/>
          </a:bodyPr>
          <a:lstStyle/>
          <a:p>
            <a:pPr marL="630079"/>
            <a:r>
              <a:rPr lang="en-US" altLang="en-US" sz="2400">
                <a:solidFill>
                  <a:srgbClr val="000000"/>
                </a:solidFill>
              </a:rPr>
              <a:t>“Respiration” is used several different ways:</a:t>
            </a:r>
          </a:p>
          <a:p>
            <a:pPr marL="938689" lvl="1"/>
            <a:r>
              <a:rPr lang="en-US" altLang="en-US" i="1">
                <a:solidFill>
                  <a:srgbClr val="000000"/>
                </a:solidFill>
              </a:rPr>
              <a:t>Cellular respiration</a:t>
            </a:r>
            <a:r>
              <a:rPr lang="en-US" altLang="en-US">
                <a:solidFill>
                  <a:srgbClr val="000000"/>
                </a:solidFill>
              </a:rPr>
              <a:t> is the aerobic breakdown of glucose in the mitochondria to make ATP.</a:t>
            </a:r>
          </a:p>
          <a:p>
            <a:pPr marL="938689" lvl="1"/>
            <a:r>
              <a:rPr lang="en-US" altLang="en-US" i="1">
                <a:solidFill>
                  <a:srgbClr val="000000"/>
                </a:solidFill>
              </a:rPr>
              <a:t>Respiratory systems</a:t>
            </a:r>
            <a:r>
              <a:rPr lang="en-US" altLang="en-US">
                <a:solidFill>
                  <a:srgbClr val="000000"/>
                </a:solidFill>
              </a:rPr>
              <a:t> are the organs in animals that exchange gases with the environment.</a:t>
            </a:r>
          </a:p>
          <a:p>
            <a:pPr marL="938689" lvl="1"/>
            <a:r>
              <a:rPr lang="en-US" altLang="en-US">
                <a:solidFill>
                  <a:srgbClr val="000000"/>
                </a:solidFill>
              </a:rPr>
              <a:t>“Respiration” is an everyday term that is often used to mean “breathing.”</a:t>
            </a:r>
          </a:p>
        </p:txBody>
      </p:sp>
    </p:spTree>
    <p:custDataLst>
      <p:tags r:id="rId1"/>
    </p:custDataLst>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041344A-4776-43FF-9BA9-CBC5BC018E59}"/>
              </a:ext>
            </a:extLst>
          </p:cNvPr>
          <p:cNvSpPr>
            <a:spLocks noGrp="1"/>
          </p:cNvSpPr>
          <p:nvPr>
            <p:ph type="title"/>
          </p:nvPr>
        </p:nvSpPr>
        <p:spPr>
          <a:xfrm>
            <a:off x="640079" y="2053641"/>
            <a:ext cx="3669161" cy="2760098"/>
          </a:xfrm>
        </p:spPr>
        <p:txBody>
          <a:bodyPr>
            <a:normAutofit/>
          </a:bodyPr>
          <a:lstStyle/>
          <a:p>
            <a:r>
              <a:rPr lang="en-US">
                <a:solidFill>
                  <a:srgbClr val="FFFFFF"/>
                </a:solidFill>
              </a:rPr>
              <a:t>Cellular respiration </a:t>
            </a:r>
            <a:endParaRPr lang="en-GB">
              <a:solidFill>
                <a:srgbClr val="FFFFFF"/>
              </a:solidFill>
            </a:endParaRPr>
          </a:p>
        </p:txBody>
      </p:sp>
      <p:sp>
        <p:nvSpPr>
          <p:cNvPr id="3" name="Content Placeholder 2">
            <a:extLst>
              <a:ext uri="{FF2B5EF4-FFF2-40B4-BE49-F238E27FC236}">
                <a16:creationId xmlns:a16="http://schemas.microsoft.com/office/drawing/2014/main" id="{A89EBF0F-E39C-4A7B-9E5C-F5D3ED8E62CF}"/>
              </a:ext>
            </a:extLst>
          </p:cNvPr>
          <p:cNvSpPr>
            <a:spLocks noGrp="1"/>
          </p:cNvSpPr>
          <p:nvPr>
            <p:ph idx="1"/>
          </p:nvPr>
        </p:nvSpPr>
        <p:spPr>
          <a:xfrm>
            <a:off x="6090574" y="801866"/>
            <a:ext cx="5306084" cy="5230634"/>
          </a:xfrm>
        </p:spPr>
        <p:txBody>
          <a:bodyPr anchor="ctr">
            <a:normAutofit/>
          </a:bodyPr>
          <a:lstStyle/>
          <a:p>
            <a:r>
              <a:rPr lang="en-US" sz="2400" b="1" i="0">
                <a:solidFill>
                  <a:srgbClr val="000000"/>
                </a:solidFill>
                <a:effectLst/>
                <a:latin typeface="Georgia" panose="02040502050405020303" pitchFamily="18" charset="0"/>
              </a:rPr>
              <a:t>Cellular respiration</a:t>
            </a:r>
            <a:r>
              <a:rPr lang="en-US" sz="2400" b="0" i="0">
                <a:solidFill>
                  <a:srgbClr val="000000"/>
                </a:solidFill>
                <a:effectLst/>
                <a:latin typeface="Georgia" panose="02040502050405020303" pitchFamily="18" charset="0"/>
              </a:rPr>
              <a:t>, the process by which organisms combine </a:t>
            </a:r>
            <a:r>
              <a:rPr lang="en-US" sz="2400" b="0" i="0" u="none" strike="noStrike">
                <a:solidFill>
                  <a:srgbClr val="000000"/>
                </a:solidFill>
                <a:effectLst/>
                <a:latin typeface="Georgia" panose="02040502050405020303" pitchFamily="18" charset="0"/>
                <a:hlinkClick r:id="rId4"/>
              </a:rPr>
              <a:t>oxygen</a:t>
            </a:r>
            <a:r>
              <a:rPr lang="en-US" sz="2400" b="0" i="0">
                <a:solidFill>
                  <a:srgbClr val="000000"/>
                </a:solidFill>
                <a:effectLst/>
                <a:latin typeface="Georgia" panose="02040502050405020303" pitchFamily="18" charset="0"/>
              </a:rPr>
              <a:t> with foodstuff </a:t>
            </a:r>
            <a:r>
              <a:rPr lang="en-US" sz="2400" b="0" i="0" u="none" strike="noStrike">
                <a:solidFill>
                  <a:srgbClr val="000000"/>
                </a:solidFill>
                <a:effectLst/>
                <a:latin typeface="Georgia" panose="02040502050405020303" pitchFamily="18" charset="0"/>
                <a:hlinkClick r:id="rId5"/>
              </a:rPr>
              <a:t>molecules</a:t>
            </a:r>
            <a:r>
              <a:rPr lang="en-US" sz="2400" b="0" i="0">
                <a:solidFill>
                  <a:srgbClr val="000000"/>
                </a:solidFill>
                <a:effectLst/>
                <a:latin typeface="Georgia" panose="02040502050405020303" pitchFamily="18" charset="0"/>
              </a:rPr>
              <a:t>, diverting the </a:t>
            </a:r>
            <a:r>
              <a:rPr lang="en-US" sz="2400" b="0" i="0" u="none" strike="noStrike">
                <a:solidFill>
                  <a:srgbClr val="000000"/>
                </a:solidFill>
                <a:effectLst/>
                <a:latin typeface="Georgia" panose="02040502050405020303" pitchFamily="18" charset="0"/>
                <a:hlinkClick r:id="rId6"/>
              </a:rPr>
              <a:t>chemical energy</a:t>
            </a:r>
            <a:r>
              <a:rPr lang="en-US" sz="2400" b="0" i="0">
                <a:solidFill>
                  <a:srgbClr val="000000"/>
                </a:solidFill>
                <a:effectLst/>
                <a:latin typeface="Georgia" panose="02040502050405020303" pitchFamily="18" charset="0"/>
              </a:rPr>
              <a:t> in these substances into life-sustaining activities and discarding, as waste products, </a:t>
            </a:r>
            <a:r>
              <a:rPr lang="en-US" sz="2400" b="0" i="0" u="none" strike="noStrike">
                <a:solidFill>
                  <a:srgbClr val="000000"/>
                </a:solidFill>
                <a:effectLst/>
                <a:latin typeface="Georgia" panose="02040502050405020303" pitchFamily="18" charset="0"/>
                <a:hlinkClick r:id="rId7"/>
              </a:rPr>
              <a:t>carbon dioxide</a:t>
            </a:r>
            <a:r>
              <a:rPr lang="en-US" sz="2400" b="0" i="0">
                <a:solidFill>
                  <a:srgbClr val="000000"/>
                </a:solidFill>
                <a:effectLst/>
                <a:latin typeface="Georgia" panose="02040502050405020303" pitchFamily="18" charset="0"/>
              </a:rPr>
              <a:t> and water. </a:t>
            </a:r>
            <a:endParaRPr lang="en-GB" sz="2400">
              <a:solidFill>
                <a:srgbClr val="000000"/>
              </a:solidFill>
            </a:endParaRPr>
          </a:p>
        </p:txBody>
      </p:sp>
    </p:spTree>
    <p:custDataLst>
      <p:tags r:id="rId1"/>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5EFBF-015C-479A-9557-B0B04971C32D}"/>
              </a:ext>
            </a:extLst>
          </p:cNvPr>
          <p:cNvSpPr>
            <a:spLocks noGrp="1"/>
          </p:cNvSpPr>
          <p:nvPr>
            <p:ph type="title"/>
          </p:nvPr>
        </p:nvSpPr>
        <p:spPr/>
        <p:txBody>
          <a:bodyPr/>
          <a:lstStyle/>
          <a:p>
            <a:r>
              <a:rPr lang="en-US" sz="3960" dirty="0"/>
              <a:t>Formula for cellular respiration </a:t>
            </a:r>
            <a:endParaRPr lang="en-GB" sz="3960" dirty="0"/>
          </a:p>
        </p:txBody>
      </p:sp>
      <p:sp>
        <p:nvSpPr>
          <p:cNvPr id="3" name="Content Placeholder 2">
            <a:extLst>
              <a:ext uri="{FF2B5EF4-FFF2-40B4-BE49-F238E27FC236}">
                <a16:creationId xmlns:a16="http://schemas.microsoft.com/office/drawing/2014/main" id="{08607568-EFCA-4C8B-B4F1-2A8F090FA640}"/>
              </a:ext>
            </a:extLst>
          </p:cNvPr>
          <p:cNvSpPr>
            <a:spLocks noGrp="1"/>
          </p:cNvSpPr>
          <p:nvPr>
            <p:ph idx="1"/>
          </p:nvPr>
        </p:nvSpPr>
        <p:spPr>
          <a:xfrm>
            <a:off x="2529840" y="1640205"/>
            <a:ext cx="7360920" cy="4674870"/>
          </a:xfrm>
        </p:spPr>
        <p:txBody>
          <a:bodyPr/>
          <a:lstStyle/>
          <a:p>
            <a:r>
              <a:rPr lang="en-US" dirty="0"/>
              <a:t>Oxygen + Glucose =   CO2 + H20 + ATP </a:t>
            </a:r>
          </a:p>
          <a:p>
            <a:r>
              <a:rPr lang="en-US" dirty="0"/>
              <a:t>Or </a:t>
            </a:r>
          </a:p>
          <a:p>
            <a:r>
              <a:rPr lang="pt-BR" b="0" i="0" dirty="0">
                <a:solidFill>
                  <a:srgbClr val="000000"/>
                </a:solidFill>
                <a:effectLst/>
                <a:latin typeface="Lato"/>
              </a:rPr>
              <a:t>C</a:t>
            </a:r>
            <a:r>
              <a:rPr lang="pt-BR" b="0" i="0" baseline="-25000" dirty="0">
                <a:solidFill>
                  <a:srgbClr val="000000"/>
                </a:solidFill>
                <a:effectLst/>
                <a:latin typeface="Lato"/>
              </a:rPr>
              <a:t>6</a:t>
            </a:r>
            <a:r>
              <a:rPr lang="pt-BR" b="0" i="0" dirty="0">
                <a:solidFill>
                  <a:srgbClr val="000000"/>
                </a:solidFill>
                <a:effectLst/>
                <a:latin typeface="Lato"/>
              </a:rPr>
              <a:t>H</a:t>
            </a:r>
            <a:r>
              <a:rPr lang="pt-BR" b="0" i="0" baseline="-25000" dirty="0">
                <a:solidFill>
                  <a:srgbClr val="000000"/>
                </a:solidFill>
                <a:effectLst/>
                <a:latin typeface="Lato"/>
              </a:rPr>
              <a:t>12</a:t>
            </a:r>
            <a:r>
              <a:rPr lang="pt-BR" b="0" i="0" dirty="0">
                <a:solidFill>
                  <a:srgbClr val="000000"/>
                </a:solidFill>
                <a:effectLst/>
                <a:latin typeface="Lato"/>
              </a:rPr>
              <a:t>O</a:t>
            </a:r>
            <a:r>
              <a:rPr lang="pt-BR" b="0" i="0" baseline="-25000" dirty="0">
                <a:solidFill>
                  <a:srgbClr val="000000"/>
                </a:solidFill>
                <a:effectLst/>
                <a:latin typeface="Lato"/>
              </a:rPr>
              <a:t>6</a:t>
            </a:r>
            <a:r>
              <a:rPr lang="pt-BR" b="0" i="0" dirty="0">
                <a:solidFill>
                  <a:srgbClr val="000000"/>
                </a:solidFill>
                <a:effectLst/>
                <a:latin typeface="Lato"/>
              </a:rPr>
              <a:t> + 6O</a:t>
            </a:r>
            <a:r>
              <a:rPr lang="pt-BR" b="0" i="0" baseline="-25000" dirty="0">
                <a:solidFill>
                  <a:srgbClr val="000000"/>
                </a:solidFill>
                <a:effectLst/>
                <a:latin typeface="Lato"/>
              </a:rPr>
              <a:t>2</a:t>
            </a:r>
            <a:r>
              <a:rPr lang="pt-BR" b="0" i="0" dirty="0">
                <a:solidFill>
                  <a:srgbClr val="000000"/>
                </a:solidFill>
                <a:effectLst/>
                <a:latin typeface="Lato"/>
              </a:rPr>
              <a:t> --&gt; 6CO</a:t>
            </a:r>
            <a:r>
              <a:rPr lang="pt-BR" b="0" i="0" baseline="-25000" dirty="0">
                <a:solidFill>
                  <a:srgbClr val="000000"/>
                </a:solidFill>
                <a:effectLst/>
                <a:latin typeface="Lato"/>
              </a:rPr>
              <a:t>2</a:t>
            </a:r>
            <a:r>
              <a:rPr lang="pt-BR" b="0" i="0" dirty="0">
                <a:solidFill>
                  <a:srgbClr val="000000"/>
                </a:solidFill>
                <a:effectLst/>
                <a:latin typeface="Lato"/>
              </a:rPr>
              <a:t> + 6H</a:t>
            </a:r>
            <a:r>
              <a:rPr lang="pt-BR" b="0" i="0" baseline="-25000" dirty="0">
                <a:solidFill>
                  <a:srgbClr val="000000"/>
                </a:solidFill>
                <a:effectLst/>
                <a:latin typeface="Lato"/>
              </a:rPr>
              <a:t>2</a:t>
            </a:r>
            <a:r>
              <a:rPr lang="pt-BR" b="0" i="0" dirty="0">
                <a:solidFill>
                  <a:srgbClr val="000000"/>
                </a:solidFill>
                <a:effectLst/>
                <a:latin typeface="Lato"/>
              </a:rPr>
              <a:t>O + 36 or 38 ATP</a:t>
            </a:r>
            <a:endParaRPr lang="en-GB" dirty="0"/>
          </a:p>
        </p:txBody>
      </p:sp>
      <p:cxnSp>
        <p:nvCxnSpPr>
          <p:cNvPr id="5" name="Straight Arrow Connector 4">
            <a:extLst>
              <a:ext uri="{FF2B5EF4-FFF2-40B4-BE49-F238E27FC236}">
                <a16:creationId xmlns:a16="http://schemas.microsoft.com/office/drawing/2014/main" id="{440F47EB-1858-4001-AD50-39A092B39DCB}"/>
              </a:ext>
            </a:extLst>
          </p:cNvPr>
          <p:cNvCxnSpPr>
            <a:cxnSpLocks/>
          </p:cNvCxnSpPr>
          <p:nvPr/>
        </p:nvCxnSpPr>
        <p:spPr bwMode="auto">
          <a:xfrm>
            <a:off x="6781800" y="3977640"/>
            <a:ext cx="342900" cy="0"/>
          </a:xfrm>
          <a:prstGeom prst="straightConnector1">
            <a:avLst/>
          </a:prstGeom>
          <a:solidFill>
            <a:srgbClr val="268CDF">
              <a:alpha val="69803"/>
            </a:srgbClr>
          </a:solidFill>
          <a:ln w="25400" cap="flat" cmpd="sng" algn="ctr">
            <a:noFill/>
            <a:prstDash val="solid"/>
            <a:round/>
            <a:headEnd type="none" w="med" len="med"/>
            <a:tailEnd type="triangle"/>
          </a:ln>
          <a:effectLst/>
        </p:spPr>
      </p:cxnSp>
    </p:spTree>
    <p:extLst>
      <p:ext uri="{BB962C8B-B14F-4D97-AF65-F5344CB8AC3E}">
        <p14:creationId xmlns:p14="http://schemas.microsoft.com/office/powerpoint/2010/main" val="3012987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F07574F4-A7CE-4321-B682-47B12EAEF5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7402"/>
            <a:ext cx="12192000" cy="6763196"/>
          </a:xfrm>
          <a:prstGeom prst="rect">
            <a:avLst/>
          </a:prstGeom>
        </p:spPr>
      </p:pic>
    </p:spTree>
    <p:extLst>
      <p:ext uri="{BB962C8B-B14F-4D97-AF65-F5344CB8AC3E}">
        <p14:creationId xmlns:p14="http://schemas.microsoft.com/office/powerpoint/2010/main" val="2212486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
            <a:extLst>
              <a:ext uri="{FF2B5EF4-FFF2-40B4-BE49-F238E27FC236}">
                <a16:creationId xmlns:a16="http://schemas.microsoft.com/office/drawing/2014/main" id="{2800C27E-6828-4F5C-A17B-9F979662E738}"/>
              </a:ext>
            </a:extLst>
          </p:cNvPr>
          <p:cNvSpPr>
            <a:spLocks noGrp="1" noChangeArrowheads="1"/>
          </p:cNvSpPr>
          <p:nvPr>
            <p:ph type="title"/>
          </p:nvPr>
        </p:nvSpPr>
        <p:spPr>
          <a:xfrm>
            <a:off x="6094105" y="802955"/>
            <a:ext cx="4977976" cy="1454051"/>
          </a:xfrm>
        </p:spPr>
        <p:txBody>
          <a:bodyPr>
            <a:normAutofit/>
          </a:bodyPr>
          <a:lstStyle/>
          <a:p>
            <a:pPr eaLnBrk="1" hangingPunct="1"/>
            <a:r>
              <a:rPr lang="en-US" altLang="en-US">
                <a:solidFill>
                  <a:srgbClr val="000000"/>
                </a:solidFill>
              </a:rPr>
              <a:t>Respiratory system function</a:t>
            </a:r>
          </a:p>
        </p:txBody>
      </p:sp>
      <p:pic>
        <p:nvPicPr>
          <p:cNvPr id="71" name="Graphic 70" descr="Lungs">
            <a:extLst>
              <a:ext uri="{FF2B5EF4-FFF2-40B4-BE49-F238E27FC236}">
                <a16:creationId xmlns:a16="http://schemas.microsoft.com/office/drawing/2014/main" id="{022980FD-A7B4-4565-915E-A8204F2FF04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16387" name="Rectangle 2">
            <a:extLst>
              <a:ext uri="{FF2B5EF4-FFF2-40B4-BE49-F238E27FC236}">
                <a16:creationId xmlns:a16="http://schemas.microsoft.com/office/drawing/2014/main" id="{89843333-3F8E-46B7-92F5-86EAFDA64E7F}"/>
              </a:ext>
            </a:extLst>
          </p:cNvPr>
          <p:cNvSpPr>
            <a:spLocks noGrp="1" noChangeArrowheads="1"/>
          </p:cNvSpPr>
          <p:nvPr>
            <p:ph type="body" idx="1"/>
          </p:nvPr>
        </p:nvSpPr>
        <p:spPr>
          <a:xfrm>
            <a:off x="6090574" y="2421682"/>
            <a:ext cx="4977578" cy="3639289"/>
          </a:xfrm>
        </p:spPr>
        <p:txBody>
          <a:bodyPr anchor="ctr">
            <a:normAutofit/>
          </a:bodyPr>
          <a:lstStyle/>
          <a:p>
            <a:pPr marL="630079"/>
            <a:r>
              <a:rPr lang="en-US" altLang="en-US" sz="2000">
                <a:solidFill>
                  <a:srgbClr val="000000"/>
                </a:solidFill>
              </a:rPr>
              <a:t>Respiratory systems allow animals to move oxygen (needed for cellular respiration) into body tissues and remove carbon dioxide (waste product of cellular respiration) from cells.</a:t>
            </a:r>
          </a:p>
        </p:txBody>
      </p:sp>
    </p:spTree>
    <p:custDataLst>
      <p:tags r:id="rId1"/>
    </p:custDataLst>
  </p:cSld>
  <p:clrMapOvr>
    <a:masterClrMapping/>
  </p:clrMapOvr>
  <p:transition spd="med">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8E57C2DA-6308-4DE0-B5DC-830555674E41}"/>
              </a:ext>
            </a:extLst>
          </p:cNvPr>
          <p:cNvSpPr>
            <a:spLocks noGrp="1" noChangeArrowheads="1"/>
          </p:cNvSpPr>
          <p:nvPr>
            <p:ph type="title"/>
          </p:nvPr>
        </p:nvSpPr>
        <p:spPr>
          <a:xfrm>
            <a:off x="1047280" y="759805"/>
            <a:ext cx="10306520" cy="1325563"/>
          </a:xfrm>
        </p:spPr>
        <p:txBody>
          <a:bodyPr>
            <a:normAutofit/>
          </a:bodyPr>
          <a:lstStyle/>
          <a:p>
            <a:r>
              <a:rPr lang="en-US" altLang="en-US" sz="4000">
                <a:solidFill>
                  <a:srgbClr val="FFFFFF"/>
                </a:solidFill>
              </a:rPr>
              <a:t>Moving air in and out</a:t>
            </a:r>
          </a:p>
        </p:txBody>
      </p:sp>
      <p:sp>
        <p:nvSpPr>
          <p:cNvPr id="22531" name="Content Placeholder 2">
            <a:extLst>
              <a:ext uri="{FF2B5EF4-FFF2-40B4-BE49-F238E27FC236}">
                <a16:creationId xmlns:a16="http://schemas.microsoft.com/office/drawing/2014/main" id="{D6FC2B59-AAFD-46C8-906D-3925CB91AE0A}"/>
              </a:ext>
            </a:extLst>
          </p:cNvPr>
          <p:cNvSpPr>
            <a:spLocks noGrp="1" noChangeArrowheads="1"/>
          </p:cNvSpPr>
          <p:nvPr>
            <p:ph idx="1"/>
          </p:nvPr>
        </p:nvSpPr>
        <p:spPr>
          <a:xfrm>
            <a:off x="1424904" y="2494450"/>
            <a:ext cx="4053545" cy="3563159"/>
          </a:xfrm>
        </p:spPr>
        <p:txBody>
          <a:bodyPr>
            <a:normAutofit/>
          </a:bodyPr>
          <a:lstStyle/>
          <a:p>
            <a:r>
              <a:rPr lang="en-US" altLang="en-US" sz="2400"/>
              <a:t>During inspiration (inhalation), the diaphragm and intercostal muscles contract.</a:t>
            </a:r>
          </a:p>
          <a:p>
            <a:r>
              <a:rPr lang="en-US" altLang="en-US" sz="2400"/>
              <a:t>During exhalation, these muscles relax. The diaphragm domes upwards.</a:t>
            </a:r>
          </a:p>
        </p:txBody>
      </p:sp>
      <p:pic>
        <p:nvPicPr>
          <p:cNvPr id="22532" name="Picture 2">
            <a:extLst>
              <a:ext uri="{FF2B5EF4-FFF2-40B4-BE49-F238E27FC236}">
                <a16:creationId xmlns:a16="http://schemas.microsoft.com/office/drawing/2014/main" id="{FEB15853-D73D-4987-AF39-053822778D6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0716" b="2"/>
          <a:stretch/>
        </p:blipFill>
        <p:spPr bwMode="auto">
          <a:xfrm>
            <a:off x="6098892" y="2492376"/>
            <a:ext cx="4802404" cy="356337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EC6E7-ACA0-40B9-A5A0-2E9624BBC84E}"/>
              </a:ext>
            </a:extLst>
          </p:cNvPr>
          <p:cNvSpPr>
            <a:spLocks noGrp="1"/>
          </p:cNvSpPr>
          <p:nvPr>
            <p:ph type="title"/>
          </p:nvPr>
        </p:nvSpPr>
        <p:spPr/>
        <p:txBody>
          <a:bodyPr/>
          <a:lstStyle/>
          <a:p>
            <a:r>
              <a:rPr lang="en-GB" dirty="0"/>
              <a:t>Respiration </a:t>
            </a:r>
          </a:p>
        </p:txBody>
      </p:sp>
      <p:pic>
        <p:nvPicPr>
          <p:cNvPr id="4" name="Online Media 3" title="How Do We Breathe? | Breathing Mechanics">
            <a:hlinkClick r:id="" action="ppaction://media"/>
            <a:extLst>
              <a:ext uri="{FF2B5EF4-FFF2-40B4-BE49-F238E27FC236}">
                <a16:creationId xmlns:a16="http://schemas.microsoft.com/office/drawing/2014/main" id="{0938EE2B-EAA3-4609-9B92-113FDD3BE242}"/>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421352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
            <a:extLst>
              <a:ext uri="{FF2B5EF4-FFF2-40B4-BE49-F238E27FC236}">
                <a16:creationId xmlns:a16="http://schemas.microsoft.com/office/drawing/2014/main" id="{01D8DC0D-9828-4270-86DD-EA294E0984E3}"/>
              </a:ext>
            </a:extLst>
          </p:cNvPr>
          <p:cNvSpPr>
            <a:spLocks noGrp="1" noChangeArrowheads="1"/>
          </p:cNvSpPr>
          <p:nvPr>
            <p:ph type="title"/>
          </p:nvPr>
        </p:nvSpPr>
        <p:spPr>
          <a:xfrm>
            <a:off x="4965430" y="629268"/>
            <a:ext cx="6586491" cy="1286160"/>
          </a:xfrm>
        </p:spPr>
        <p:txBody>
          <a:bodyPr anchor="b">
            <a:normAutofit/>
          </a:bodyPr>
          <a:lstStyle/>
          <a:p>
            <a:pPr eaLnBrk="1" hangingPunct="1"/>
            <a:r>
              <a:rPr lang="en-US" altLang="en-US"/>
              <a:t>Alveoli</a:t>
            </a:r>
          </a:p>
        </p:txBody>
      </p:sp>
      <p:sp>
        <p:nvSpPr>
          <p:cNvPr id="23555" name="Rectangle 2">
            <a:extLst>
              <a:ext uri="{FF2B5EF4-FFF2-40B4-BE49-F238E27FC236}">
                <a16:creationId xmlns:a16="http://schemas.microsoft.com/office/drawing/2014/main" id="{6E1A28F7-970C-4C9E-B86F-9109BE008A16}"/>
              </a:ext>
            </a:extLst>
          </p:cNvPr>
          <p:cNvSpPr>
            <a:spLocks noGrp="1" noChangeArrowheads="1"/>
          </p:cNvSpPr>
          <p:nvPr>
            <p:ph type="body" idx="1"/>
          </p:nvPr>
        </p:nvSpPr>
        <p:spPr>
          <a:xfrm>
            <a:off x="4965431" y="2438400"/>
            <a:ext cx="6586489" cy="3785419"/>
          </a:xfrm>
        </p:spPr>
        <p:txBody>
          <a:bodyPr>
            <a:normAutofit/>
          </a:bodyPr>
          <a:lstStyle/>
          <a:p>
            <a:pPr marL="597218"/>
            <a:r>
              <a:rPr lang="en-US" altLang="en-US" sz="2000"/>
              <a:t>The alveoli are moist, thin-walled pockets which are the site of gas exchange.</a:t>
            </a:r>
          </a:p>
          <a:p>
            <a:pPr marL="597218"/>
            <a:r>
              <a:rPr lang="en-US" altLang="en-US" sz="2000"/>
              <a:t>A slightly oily surfactant prevents the alveolar walls from collapsing and sticking together.</a:t>
            </a:r>
          </a:p>
        </p:txBody>
      </p:sp>
      <p:pic>
        <p:nvPicPr>
          <p:cNvPr id="23556" name="Picture 3">
            <a:extLst>
              <a:ext uri="{FF2B5EF4-FFF2-40B4-BE49-F238E27FC236}">
                <a16:creationId xmlns:a16="http://schemas.microsoft.com/office/drawing/2014/main" id="{9115A1BD-AF26-4106-8F8A-B88A89F5E0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98"/>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721D3-8F2B-4C9D-85E0-D0202CDDC89D}"/>
              </a:ext>
            </a:extLst>
          </p:cNvPr>
          <p:cNvSpPr>
            <a:spLocks noGrp="1"/>
          </p:cNvSpPr>
          <p:nvPr>
            <p:ph type="title"/>
          </p:nvPr>
        </p:nvSpPr>
        <p:spPr/>
        <p:txBody>
          <a:bodyPr/>
          <a:lstStyle/>
          <a:p>
            <a:r>
              <a:rPr lang="en-US" dirty="0"/>
              <a:t>Gas Exchange </a:t>
            </a:r>
            <a:endParaRPr lang="en-GB" dirty="0"/>
          </a:p>
        </p:txBody>
      </p:sp>
      <p:pic>
        <p:nvPicPr>
          <p:cNvPr id="4" name="Online Media 3" title="Respiratory System, Part 2: Crash Course A&amp;P #32">
            <a:hlinkClick r:id="" action="ppaction://media"/>
            <a:extLst>
              <a:ext uri="{FF2B5EF4-FFF2-40B4-BE49-F238E27FC236}">
                <a16:creationId xmlns:a16="http://schemas.microsoft.com/office/drawing/2014/main" id="{0DE153F0-ED6D-4215-8324-B08FF4E48B07}"/>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4119296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61D9B-1278-4A04-964E-4B780DCA0AC8}"/>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Gas exchange in the lungs </a:t>
            </a:r>
          </a:p>
        </p:txBody>
      </p:sp>
      <p:pic>
        <p:nvPicPr>
          <p:cNvPr id="7" name="Online Media 6" title="Alveoli: Gas Exchange">
            <a:hlinkClick r:id="" action="ppaction://media"/>
            <a:extLst>
              <a:ext uri="{FF2B5EF4-FFF2-40B4-BE49-F238E27FC236}">
                <a16:creationId xmlns:a16="http://schemas.microsoft.com/office/drawing/2014/main" id="{04E88865-3E9B-48B3-BCEA-08C3B9572F3A}"/>
              </a:ext>
            </a:extLst>
          </p:cNvPr>
          <p:cNvPicPr>
            <a:picLocks noGrp="1" noRot="1" noChangeAspect="1"/>
          </p:cNvPicPr>
          <p:nvPr>
            <p:ph idx="1"/>
            <a:videoFile r:link="rId1"/>
          </p:nvPr>
        </p:nvPicPr>
        <p:blipFill>
          <a:blip r:embed="rId3"/>
          <a:stretch>
            <a:fillRect/>
          </a:stretch>
        </p:blipFill>
        <p:spPr>
          <a:xfrm>
            <a:off x="4038600" y="1405625"/>
            <a:ext cx="7188199" cy="4043361"/>
          </a:xfrm>
          <a:prstGeom prst="rect">
            <a:avLst/>
          </a:prstGeom>
        </p:spPr>
      </p:pic>
    </p:spTree>
    <p:extLst>
      <p:ext uri="{BB962C8B-B14F-4D97-AF65-F5344CB8AC3E}">
        <p14:creationId xmlns:p14="http://schemas.microsoft.com/office/powerpoint/2010/main" val="396125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B13A72B0-C144-4540-B909-52F911096D42}"/>
              </a:ext>
            </a:extLst>
          </p:cNvPr>
          <p:cNvSpPr>
            <a:spLocks noGrp="1" noChangeArrowheads="1"/>
          </p:cNvSpPr>
          <p:nvPr>
            <p:ph type="title"/>
          </p:nvPr>
        </p:nvSpPr>
        <p:spPr/>
        <p:txBody>
          <a:bodyPr/>
          <a:lstStyle/>
          <a:p>
            <a:r>
              <a:rPr lang="en-US" altLang="en-US" sz="4860"/>
              <a:t>Circulation and Gas Exchange</a:t>
            </a:r>
          </a:p>
        </p:txBody>
      </p:sp>
      <p:sp>
        <p:nvSpPr>
          <p:cNvPr id="24579" name="Content Placeholder 2">
            <a:extLst>
              <a:ext uri="{FF2B5EF4-FFF2-40B4-BE49-F238E27FC236}">
                <a16:creationId xmlns:a16="http://schemas.microsoft.com/office/drawing/2014/main" id="{4031A055-27D2-47DE-B727-DC5E3499D6E5}"/>
              </a:ext>
            </a:extLst>
          </p:cNvPr>
          <p:cNvSpPr>
            <a:spLocks noGrp="1" noChangeArrowheads="1"/>
          </p:cNvSpPr>
          <p:nvPr>
            <p:ph idx="1"/>
          </p:nvPr>
        </p:nvSpPr>
        <p:spPr>
          <a:xfrm>
            <a:off x="1912620" y="1645920"/>
            <a:ext cx="3543300" cy="4674870"/>
          </a:xfrm>
        </p:spPr>
        <p:txBody>
          <a:bodyPr/>
          <a:lstStyle/>
          <a:p>
            <a:r>
              <a:rPr lang="en-US" altLang="en-US"/>
              <a:t>Recall the interconnection between circulation and the respiratory system.</a:t>
            </a:r>
          </a:p>
          <a:p>
            <a:r>
              <a:rPr lang="en-US" altLang="en-US"/>
              <a:t>Gas exchange at the lungs and in the body cells moves oxygen into cells and carbon dioxide out.</a:t>
            </a:r>
          </a:p>
        </p:txBody>
      </p:sp>
      <p:pic>
        <p:nvPicPr>
          <p:cNvPr id="24580" name="Picture 2">
            <a:extLst>
              <a:ext uri="{FF2B5EF4-FFF2-40B4-BE49-F238E27FC236}">
                <a16:creationId xmlns:a16="http://schemas.microsoft.com/office/drawing/2014/main" id="{C8A968FF-7F21-4CDB-B90A-B2C14A787A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783080"/>
            <a:ext cx="4251960" cy="4826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A54FB-B0C8-45DF-9395-23125186FCFA}"/>
              </a:ext>
            </a:extLst>
          </p:cNvPr>
          <p:cNvSpPr>
            <a:spLocks noGrp="1"/>
          </p:cNvSpPr>
          <p:nvPr>
            <p:ph type="title"/>
          </p:nvPr>
        </p:nvSpPr>
        <p:spPr/>
        <p:txBody>
          <a:bodyPr/>
          <a:lstStyle/>
          <a:p>
            <a:r>
              <a:rPr lang="en-US" dirty="0"/>
              <a:t>Respiration </a:t>
            </a:r>
            <a:endParaRPr lang="en-GB" dirty="0"/>
          </a:p>
        </p:txBody>
      </p:sp>
      <p:pic>
        <p:nvPicPr>
          <p:cNvPr id="4" name="Online Media 3" title="Operation Ouch - The Diaphragm | Science for Kids">
            <a:hlinkClick r:id="" action="ppaction://media"/>
            <a:extLst>
              <a:ext uri="{FF2B5EF4-FFF2-40B4-BE49-F238E27FC236}">
                <a16:creationId xmlns:a16="http://schemas.microsoft.com/office/drawing/2014/main" id="{A1AC8926-A0C8-4402-A653-EFB5D2750B1F}"/>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3448635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6F878765-19F5-4E4B-AC77-E1356C68BFFF}"/>
              </a:ext>
            </a:extLst>
          </p:cNvPr>
          <p:cNvSpPr>
            <a:spLocks noGrp="1" noChangeArrowheads="1"/>
          </p:cNvSpPr>
          <p:nvPr>
            <p:ph type="title"/>
          </p:nvPr>
        </p:nvSpPr>
        <p:spPr/>
        <p:txBody>
          <a:bodyPr/>
          <a:lstStyle/>
          <a:p>
            <a:r>
              <a:rPr lang="en-US" altLang="en-US"/>
              <a:t>In the alveolus</a:t>
            </a:r>
          </a:p>
        </p:txBody>
      </p:sp>
      <p:sp>
        <p:nvSpPr>
          <p:cNvPr id="27651" name="Content Placeholder 2">
            <a:extLst>
              <a:ext uri="{FF2B5EF4-FFF2-40B4-BE49-F238E27FC236}">
                <a16:creationId xmlns:a16="http://schemas.microsoft.com/office/drawing/2014/main" id="{2C0D31B1-96A5-45BF-9436-B63A89D9F6AB}"/>
              </a:ext>
            </a:extLst>
          </p:cNvPr>
          <p:cNvSpPr>
            <a:spLocks noGrp="1" noChangeArrowheads="1"/>
          </p:cNvSpPr>
          <p:nvPr>
            <p:ph idx="1"/>
          </p:nvPr>
        </p:nvSpPr>
        <p:spPr>
          <a:xfrm>
            <a:off x="2255520" y="1611630"/>
            <a:ext cx="3543300" cy="4674870"/>
          </a:xfrm>
        </p:spPr>
        <p:txBody>
          <a:bodyPr/>
          <a:lstStyle/>
          <a:p>
            <a:r>
              <a:rPr lang="en-US" altLang="en-US"/>
              <a:t>The respiratory surface is made up of the alveoli and capillary walls. </a:t>
            </a:r>
          </a:p>
          <a:p>
            <a:r>
              <a:rPr lang="en-US" altLang="en-US"/>
              <a:t>The walls of the capillaries and the alveoli may share the same membrane.</a:t>
            </a:r>
          </a:p>
        </p:txBody>
      </p:sp>
      <p:pic>
        <p:nvPicPr>
          <p:cNvPr id="27652" name="Picture 2">
            <a:extLst>
              <a:ext uri="{FF2B5EF4-FFF2-40B4-BE49-F238E27FC236}">
                <a16:creationId xmlns:a16="http://schemas.microsoft.com/office/drawing/2014/main" id="{1EEAEFD5-9987-47BD-86C5-866E4B4F86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27420" y="2057400"/>
            <a:ext cx="4024789" cy="3977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1">
            <a:extLst>
              <a:ext uri="{FF2B5EF4-FFF2-40B4-BE49-F238E27FC236}">
                <a16:creationId xmlns:a16="http://schemas.microsoft.com/office/drawing/2014/main" id="{CF5328F3-EBC8-43F2-99C9-B3F7CDDC38E3}"/>
              </a:ext>
            </a:extLst>
          </p:cNvPr>
          <p:cNvSpPr>
            <a:spLocks noGrp="1" noChangeArrowheads="1"/>
          </p:cNvSpPr>
          <p:nvPr>
            <p:ph type="title"/>
          </p:nvPr>
        </p:nvSpPr>
        <p:spPr/>
        <p:txBody>
          <a:bodyPr/>
          <a:lstStyle/>
          <a:p>
            <a:pPr eaLnBrk="1" hangingPunct="1"/>
            <a:r>
              <a:rPr lang="en-US" altLang="en-US"/>
              <a:t>Gas exchange</a:t>
            </a:r>
          </a:p>
        </p:txBody>
      </p:sp>
      <p:sp>
        <p:nvSpPr>
          <p:cNvPr id="28675" name="Rectangle 2">
            <a:extLst>
              <a:ext uri="{FF2B5EF4-FFF2-40B4-BE49-F238E27FC236}">
                <a16:creationId xmlns:a16="http://schemas.microsoft.com/office/drawing/2014/main" id="{9009050C-44D0-4700-91CF-713B05C09B2A}"/>
              </a:ext>
            </a:extLst>
          </p:cNvPr>
          <p:cNvSpPr>
            <a:spLocks noGrp="1" noChangeArrowheads="1"/>
          </p:cNvSpPr>
          <p:nvPr>
            <p:ph type="body" idx="1"/>
          </p:nvPr>
        </p:nvSpPr>
        <p:spPr>
          <a:xfrm>
            <a:off x="1512570" y="1565910"/>
            <a:ext cx="4046220" cy="5086350"/>
          </a:xfrm>
        </p:spPr>
        <p:txBody>
          <a:bodyPr/>
          <a:lstStyle/>
          <a:p>
            <a:pPr marL="597218"/>
            <a:r>
              <a:rPr lang="en-US" altLang="en-US"/>
              <a:t>Air entering the lungs contains more oxygen and less carbon dioxide than the blood that flows in the pulmonary capillaries.</a:t>
            </a:r>
          </a:p>
          <a:p>
            <a:pPr marL="597218"/>
            <a:r>
              <a:rPr lang="en-US" altLang="en-US"/>
              <a:t>How do these differences in concentrations assist gas exchange?</a:t>
            </a:r>
          </a:p>
        </p:txBody>
      </p:sp>
      <p:pic>
        <p:nvPicPr>
          <p:cNvPr id="28676" name="Picture 3">
            <a:extLst>
              <a:ext uri="{FF2B5EF4-FFF2-40B4-BE49-F238E27FC236}">
                <a16:creationId xmlns:a16="http://schemas.microsoft.com/office/drawing/2014/main" id="{4ECCAA07-2F0B-459F-90A9-742A552EE6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07380" y="2051685"/>
            <a:ext cx="4826318"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transition spd="med">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
            <a:extLst>
              <a:ext uri="{FF2B5EF4-FFF2-40B4-BE49-F238E27FC236}">
                <a16:creationId xmlns:a16="http://schemas.microsoft.com/office/drawing/2014/main" id="{C3C27674-AA91-4814-A1EB-D203739374F2}"/>
              </a:ext>
            </a:extLst>
          </p:cNvPr>
          <p:cNvSpPr>
            <a:spLocks noGrp="1" noChangeArrowheads="1"/>
          </p:cNvSpPr>
          <p:nvPr>
            <p:ph type="title"/>
          </p:nvPr>
        </p:nvSpPr>
        <p:spPr/>
        <p:txBody>
          <a:bodyPr/>
          <a:lstStyle/>
          <a:p>
            <a:pPr eaLnBrk="1" hangingPunct="1"/>
            <a:r>
              <a:rPr lang="en-US" altLang="en-US"/>
              <a:t>Oxygen transport</a:t>
            </a:r>
          </a:p>
        </p:txBody>
      </p:sp>
      <p:sp>
        <p:nvSpPr>
          <p:cNvPr id="29699" name="Rectangle 2">
            <a:extLst>
              <a:ext uri="{FF2B5EF4-FFF2-40B4-BE49-F238E27FC236}">
                <a16:creationId xmlns:a16="http://schemas.microsoft.com/office/drawing/2014/main" id="{D8C5669C-C179-4AC0-A62A-6D78AE676CE7}"/>
              </a:ext>
            </a:extLst>
          </p:cNvPr>
          <p:cNvSpPr>
            <a:spLocks noGrp="1" noChangeArrowheads="1"/>
          </p:cNvSpPr>
          <p:nvPr>
            <p:ph type="body" idx="1"/>
          </p:nvPr>
        </p:nvSpPr>
        <p:spPr>
          <a:xfrm>
            <a:off x="1752600" y="1611630"/>
            <a:ext cx="3543300" cy="4674870"/>
          </a:xfrm>
        </p:spPr>
        <p:txBody>
          <a:bodyPr/>
          <a:lstStyle/>
          <a:p>
            <a:pPr marL="597218"/>
            <a:r>
              <a:rPr lang="en-US" altLang="en-US" dirty="0"/>
              <a:t>Hemoglobin binds to oxygen that diffuses into the blood stream.</a:t>
            </a:r>
          </a:p>
          <a:p>
            <a:pPr marL="597218"/>
            <a:r>
              <a:rPr lang="en-US" altLang="en-US" dirty="0"/>
              <a:t>What are some advantages to using hemoglobin to transport oxygen? </a:t>
            </a:r>
          </a:p>
        </p:txBody>
      </p:sp>
      <p:pic>
        <p:nvPicPr>
          <p:cNvPr id="29700" name="Picture 3">
            <a:extLst>
              <a:ext uri="{FF2B5EF4-FFF2-40B4-BE49-F238E27FC236}">
                <a16:creationId xmlns:a16="http://schemas.microsoft.com/office/drawing/2014/main" id="{7248265E-7B9C-465A-89A5-CDB098D7B4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0220" y="1837373"/>
            <a:ext cx="4823460" cy="4233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transition spd="med">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
            <a:extLst>
              <a:ext uri="{FF2B5EF4-FFF2-40B4-BE49-F238E27FC236}">
                <a16:creationId xmlns:a16="http://schemas.microsoft.com/office/drawing/2014/main" id="{1F4E61F1-2B7B-4D03-8E84-5F2DFFC75859}"/>
              </a:ext>
            </a:extLst>
          </p:cNvPr>
          <p:cNvSpPr>
            <a:spLocks noGrp="1" noChangeArrowheads="1"/>
          </p:cNvSpPr>
          <p:nvPr>
            <p:ph type="title"/>
          </p:nvPr>
        </p:nvSpPr>
        <p:spPr/>
        <p:txBody>
          <a:bodyPr/>
          <a:lstStyle/>
          <a:p>
            <a:pPr eaLnBrk="1" hangingPunct="1"/>
            <a:r>
              <a:rPr lang="en-US" altLang="en-US"/>
              <a:t>Carbon dioxide transport</a:t>
            </a:r>
          </a:p>
        </p:txBody>
      </p:sp>
      <p:sp>
        <p:nvSpPr>
          <p:cNvPr id="30723" name="Rectangle 2">
            <a:extLst>
              <a:ext uri="{FF2B5EF4-FFF2-40B4-BE49-F238E27FC236}">
                <a16:creationId xmlns:a16="http://schemas.microsoft.com/office/drawing/2014/main" id="{4CC7942D-47CD-4D70-82FC-3396049A1DAD}"/>
              </a:ext>
            </a:extLst>
          </p:cNvPr>
          <p:cNvSpPr>
            <a:spLocks noGrp="1" noChangeArrowheads="1"/>
          </p:cNvSpPr>
          <p:nvPr>
            <p:ph type="body" idx="1"/>
          </p:nvPr>
        </p:nvSpPr>
        <p:spPr>
          <a:xfrm>
            <a:off x="1775460" y="1611630"/>
            <a:ext cx="3543300" cy="4674870"/>
          </a:xfrm>
        </p:spPr>
        <p:txBody>
          <a:bodyPr/>
          <a:lstStyle/>
          <a:p>
            <a:pPr marL="597218"/>
            <a:r>
              <a:rPr lang="en-US" altLang="en-US"/>
              <a:t>Carbon dioxide can dissolve in plasma, and about 70% forms bicarbonate ions.</a:t>
            </a:r>
          </a:p>
          <a:p>
            <a:pPr marL="597218"/>
            <a:r>
              <a:rPr lang="en-US" altLang="en-US"/>
              <a:t>Some carbon dioxide can bind to hemoglobin for transport.</a:t>
            </a:r>
          </a:p>
        </p:txBody>
      </p:sp>
      <p:pic>
        <p:nvPicPr>
          <p:cNvPr id="30724" name="Picture 3">
            <a:extLst>
              <a:ext uri="{FF2B5EF4-FFF2-40B4-BE49-F238E27FC236}">
                <a16:creationId xmlns:a16="http://schemas.microsoft.com/office/drawing/2014/main" id="{5808635B-5922-4952-8F7D-5839A8E8F1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1640" y="2000250"/>
            <a:ext cx="4894898" cy="38976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transition spd="med">
    <p:fade/>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7027C52-EAEF-417D-B99C-DBFD6D1345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9400" y="0"/>
            <a:ext cx="11912600"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7" name="Picture 16">
            <a:extLst>
              <a:ext uri="{FF2B5EF4-FFF2-40B4-BE49-F238E27FC236}">
                <a16:creationId xmlns:a16="http://schemas.microsoft.com/office/drawing/2014/main" id="{F0977BDD-F21B-4E52-8FAE-69AA18080B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49933" t="3964" b="3964"/>
          <a:stretch/>
        </p:blipFill>
        <p:spPr>
          <a:xfrm flipH="1">
            <a:off x="5562194" y="1"/>
            <a:ext cx="6629806"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19" name="Rectangle 18">
            <a:extLst>
              <a:ext uri="{FF2B5EF4-FFF2-40B4-BE49-F238E27FC236}">
                <a16:creationId xmlns:a16="http://schemas.microsoft.com/office/drawing/2014/main" id="{9FF39A25-DBCE-442D-A2E3-C0FE3312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0073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640079" y="1055098"/>
            <a:ext cx="5760719" cy="4747805"/>
          </a:xfrm>
        </p:spPr>
        <p:txBody>
          <a:bodyPr vert="horz" lIns="91440" tIns="45720" rIns="91440" bIns="45720" rtlCol="0" anchor="ctr">
            <a:normAutofit/>
          </a:bodyPr>
          <a:lstStyle/>
          <a:p>
            <a:r>
              <a:rPr lang="en-US" sz="6600" b="1" kern="1200">
                <a:solidFill>
                  <a:srgbClr val="000000"/>
                </a:solidFill>
                <a:latin typeface="+mj-lt"/>
                <a:ea typeface="+mj-ea"/>
                <a:cs typeface="+mj-cs"/>
              </a:rPr>
              <a:t>What Is the Respiratory System's Role in Homeostasis?</a:t>
            </a:r>
            <a:br>
              <a:rPr lang="en-US" sz="6600" b="1" kern="1200">
                <a:solidFill>
                  <a:srgbClr val="000000"/>
                </a:solidFill>
                <a:latin typeface="+mj-lt"/>
                <a:ea typeface="+mj-ea"/>
                <a:cs typeface="+mj-cs"/>
              </a:rPr>
            </a:br>
            <a:endParaRPr lang="en-US" sz="6600" kern="1200">
              <a:solidFill>
                <a:srgbClr val="000000"/>
              </a:solidFill>
              <a:latin typeface="+mj-lt"/>
              <a:ea typeface="+mj-ea"/>
              <a:cs typeface="+mj-cs"/>
            </a:endParaRPr>
          </a:p>
        </p:txBody>
      </p:sp>
      <p:sp>
        <p:nvSpPr>
          <p:cNvPr id="10" name="Text Placeholder 9"/>
          <p:cNvSpPr>
            <a:spLocks noGrp="1"/>
          </p:cNvSpPr>
          <p:nvPr>
            <p:ph type="body" idx="1"/>
          </p:nvPr>
        </p:nvSpPr>
        <p:spPr>
          <a:xfrm>
            <a:off x="8342357" y="1638300"/>
            <a:ext cx="3330531" cy="3581400"/>
          </a:xfrm>
        </p:spPr>
        <p:txBody>
          <a:bodyPr vert="horz" lIns="91440" tIns="45720" rIns="91440" bIns="45720" rtlCol="0" anchor="ctr">
            <a:normAutofit/>
          </a:bodyPr>
          <a:lstStyle/>
          <a:p>
            <a:r>
              <a:rPr lang="en-US" sz="3200" kern="1200" dirty="0">
                <a:solidFill>
                  <a:srgbClr val="FFFFFF"/>
                </a:solidFill>
                <a:latin typeface="+mn-lt"/>
                <a:ea typeface="+mn-ea"/>
                <a:cs typeface="+mn-cs"/>
              </a:rPr>
              <a:t>Maintaining The Internal Environment. </a:t>
            </a:r>
          </a:p>
        </p:txBody>
      </p:sp>
    </p:spTree>
    <p:extLst>
      <p:ext uri="{BB962C8B-B14F-4D97-AF65-F5344CB8AC3E}">
        <p14:creationId xmlns:p14="http://schemas.microsoft.com/office/powerpoint/2010/main" val="38786491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52604"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Title 3"/>
          <p:cNvSpPr>
            <a:spLocks noGrp="1"/>
          </p:cNvSpPr>
          <p:nvPr>
            <p:ph type="title"/>
          </p:nvPr>
        </p:nvSpPr>
        <p:spPr>
          <a:xfrm>
            <a:off x="3045213" y="731520"/>
            <a:ext cx="6089904" cy="1426464"/>
          </a:xfrm>
        </p:spPr>
        <p:txBody>
          <a:bodyPr>
            <a:normAutofit/>
          </a:bodyPr>
          <a:lstStyle/>
          <a:p>
            <a:pPr algn="ctr"/>
            <a:r>
              <a:rPr lang="en-GB" sz="3700" b="1">
                <a:solidFill>
                  <a:srgbClr val="FFFFFF"/>
                </a:solidFill>
              </a:rPr>
              <a:t>Oxygen In, Carbon Dioxide Out</a:t>
            </a:r>
            <a:br>
              <a:rPr lang="en-GB" sz="3700" b="1">
                <a:solidFill>
                  <a:srgbClr val="FFFFFF"/>
                </a:solidFill>
              </a:rPr>
            </a:br>
            <a:endParaRPr lang="en-GB" sz="3700">
              <a:solidFill>
                <a:srgbClr val="FFFFFF"/>
              </a:solidFill>
            </a:endParaRPr>
          </a:p>
        </p:txBody>
      </p:sp>
      <p:sp>
        <p:nvSpPr>
          <p:cNvPr id="15" name="Rectangle 14">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7" name="Rectangle 16">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4">
            <a:extLst>
              <a:ext uri="{FF2B5EF4-FFF2-40B4-BE49-F238E27FC236}">
                <a16:creationId xmlns:a16="http://schemas.microsoft.com/office/drawing/2014/main" id="{271B47FE-7C2F-49FE-AA57-81F2D7831C17}"/>
              </a:ext>
            </a:extLst>
          </p:cNvPr>
          <p:cNvGraphicFramePr>
            <a:graphicFrameLocks noGrp="1"/>
          </p:cNvGraphicFramePr>
          <p:nvPr>
            <p:ph idx="1"/>
            <p:extLst>
              <p:ext uri="{D42A27DB-BD31-4B8C-83A1-F6EECF244321}">
                <p14:modId xmlns:p14="http://schemas.microsoft.com/office/powerpoint/2010/main" val="1885753342"/>
              </p:ext>
            </p:extLst>
          </p:nvPr>
        </p:nvGraphicFramePr>
        <p:xfrm>
          <a:off x="788988" y="2798763"/>
          <a:ext cx="10598150" cy="32829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47453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Homeostatic control</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400" dirty="0">
                <a:solidFill>
                  <a:srgbClr val="000000"/>
                </a:solidFill>
              </a:rPr>
              <a:t>Homeostatic functions are related to the biochemical roles played by the two primary respiratory gases, carbon dioxide and oxygen.</a:t>
            </a:r>
          </a:p>
          <a:p>
            <a:r>
              <a:rPr lang="en-GB" sz="2400" dirty="0">
                <a:solidFill>
                  <a:srgbClr val="000000"/>
                </a:solidFill>
              </a:rPr>
              <a:t>Oxygen enters the body as a component of the air we breathe and is processed by the lungs. Carbon dioxide, which is produced as a by product of cellular metabolism, travels through the bloodstream to the lungs and is exhaled.</a:t>
            </a:r>
          </a:p>
        </p:txBody>
      </p:sp>
    </p:spTree>
    <p:extLst>
      <p:ext uri="{BB962C8B-B14F-4D97-AF65-F5344CB8AC3E}">
        <p14:creationId xmlns:p14="http://schemas.microsoft.com/office/powerpoint/2010/main" val="19723313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b="1">
                <a:solidFill>
                  <a:srgbClr val="FFFFFF"/>
                </a:solidFill>
              </a:rPr>
              <a:t>Carbon dioxide and oxygen</a:t>
            </a:r>
            <a:br>
              <a:rPr lang="en-GB" b="1">
                <a:solidFill>
                  <a:srgbClr val="FFFFFF"/>
                </a:solidFill>
              </a:rPr>
            </a:br>
            <a:endParaRPr lang="en-GB">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400">
                <a:solidFill>
                  <a:srgbClr val="000000"/>
                </a:solidFill>
              </a:rPr>
              <a:t>The activity of the human body is a manifestation of the combined labors of trillions of microscopic cells. The body needs food to eat and air to breathe, and the requirements of individual cells are similar.</a:t>
            </a:r>
          </a:p>
          <a:p>
            <a:r>
              <a:rPr lang="en-GB" sz="2400">
                <a:solidFill>
                  <a:srgbClr val="000000"/>
                </a:solidFill>
              </a:rPr>
              <a:t>The fundamental reaction that enables cellular life transforms glucose and oxygen into carbon dioxide, water and energy. </a:t>
            </a:r>
          </a:p>
        </p:txBody>
      </p:sp>
    </p:spTree>
    <p:extLst>
      <p:ext uri="{BB962C8B-B14F-4D97-AF65-F5344CB8AC3E}">
        <p14:creationId xmlns:p14="http://schemas.microsoft.com/office/powerpoint/2010/main" val="10753143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Why is it so important?</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400">
                <a:solidFill>
                  <a:srgbClr val="000000"/>
                </a:solidFill>
              </a:rPr>
              <a:t>The supply of oxygen in the bloodstream is a critical aspect of homeostasis -- with insufficient oxygen, cells cannot make energy. Carbon dioxide must also be carefully managed so that this waste product does not accumulate to problematic levels. By inhaling and exhaling, the respiratory system is able to take in oxygen and release carbon dioxide, and thus it plays a dominant role in homeostatic gas exchange.</a:t>
            </a:r>
          </a:p>
        </p:txBody>
      </p:sp>
    </p:spTree>
    <p:extLst>
      <p:ext uri="{BB962C8B-B14F-4D97-AF65-F5344CB8AC3E}">
        <p14:creationId xmlns:p14="http://schemas.microsoft.com/office/powerpoint/2010/main" val="22333320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57D4A72-F4F1-498A-B083-59E8C50B78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C7FF3303-6FC3-4637-A201-B4CCC1C992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220636" cy="6858000"/>
          </a:xfrm>
          <a:prstGeom prst="rect">
            <a:avLst/>
          </a:prstGeom>
        </p:spPr>
      </p:pic>
      <p:sp>
        <p:nvSpPr>
          <p:cNvPr id="2" name="Title 1"/>
          <p:cNvSpPr>
            <a:spLocks noGrp="1"/>
          </p:cNvSpPr>
          <p:nvPr>
            <p:ph type="title"/>
          </p:nvPr>
        </p:nvSpPr>
        <p:spPr>
          <a:xfrm>
            <a:off x="640079" y="2023236"/>
            <a:ext cx="3659777" cy="2820908"/>
          </a:xfrm>
        </p:spPr>
        <p:txBody>
          <a:bodyPr>
            <a:normAutofit/>
          </a:bodyPr>
          <a:lstStyle/>
          <a:p>
            <a:r>
              <a:rPr lang="en-GB" sz="4000" b="1">
                <a:solidFill>
                  <a:srgbClr val="FFFFFF"/>
                </a:solidFill>
              </a:rPr>
              <a:t>The Proper pH</a:t>
            </a:r>
            <a:br>
              <a:rPr lang="en-GB" sz="4000" b="1">
                <a:solidFill>
                  <a:srgbClr val="FFFFFF"/>
                </a:solidFill>
              </a:rPr>
            </a:b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5E8E0897-AB15-4CC5-B51C-6385B8E5AF33}"/>
              </a:ext>
            </a:extLst>
          </p:cNvPr>
          <p:cNvGraphicFramePr>
            <a:graphicFrameLocks noGrp="1"/>
          </p:cNvGraphicFramePr>
          <p:nvPr>
            <p:ph idx="1"/>
            <p:extLst>
              <p:ext uri="{D42A27DB-BD31-4B8C-83A1-F6EECF244321}">
                <p14:modId xmlns:p14="http://schemas.microsoft.com/office/powerpoint/2010/main" val="4156788860"/>
              </p:ext>
            </p:extLst>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07873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What effects the pH of the blood stream?</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200">
                <a:solidFill>
                  <a:srgbClr val="000000"/>
                </a:solidFill>
              </a:rPr>
              <a:t>The concentration of hydrogen ions in blood depends on the concentration of carbon dioxide, which is directly influenced by the respiratory system. Thus, the respiratory system plays a major role in maintaining the human bloodstream at the optimal pH.</a:t>
            </a:r>
          </a:p>
          <a:p>
            <a:r>
              <a:rPr lang="en-GB" sz="2200">
                <a:solidFill>
                  <a:srgbClr val="000000"/>
                </a:solidFill>
              </a:rPr>
              <a:t>Acidity and alkalinity are expressed on the pH scale, which ranges from 0 (strongly acidic) to 14 (strongly basic or alkaline). A pH of </a:t>
            </a:r>
            <a:r>
              <a:rPr lang="en-GB" sz="2200" b="1">
                <a:solidFill>
                  <a:srgbClr val="000000"/>
                </a:solidFill>
              </a:rPr>
              <a:t>7.0</a:t>
            </a:r>
            <a:r>
              <a:rPr lang="en-GB" sz="2200">
                <a:solidFill>
                  <a:srgbClr val="000000"/>
                </a:solidFill>
              </a:rPr>
              <a:t>, in the middle of this scale, is neutral. Blood is normally slightly basic, with a normal pH range of </a:t>
            </a:r>
            <a:r>
              <a:rPr lang="en-GB" sz="2200" b="1">
                <a:solidFill>
                  <a:srgbClr val="000000"/>
                </a:solidFill>
              </a:rPr>
              <a:t>7.35 to 7.45</a:t>
            </a:r>
            <a:r>
              <a:rPr lang="en-GB" sz="2200">
                <a:solidFill>
                  <a:srgbClr val="000000"/>
                </a:solidFill>
              </a:rPr>
              <a:t>. Usually the body maintains the pH of blood close to </a:t>
            </a:r>
            <a:r>
              <a:rPr lang="en-GB" sz="2200" b="1">
                <a:solidFill>
                  <a:srgbClr val="000000"/>
                </a:solidFill>
              </a:rPr>
              <a:t>7.40</a:t>
            </a:r>
            <a:r>
              <a:rPr lang="en-GB" sz="2200">
                <a:solidFill>
                  <a:srgbClr val="000000"/>
                </a:solidFill>
              </a:rPr>
              <a:t>.</a:t>
            </a:r>
          </a:p>
        </p:txBody>
      </p:sp>
    </p:spTree>
    <p:extLst>
      <p:ext uri="{BB962C8B-B14F-4D97-AF65-F5344CB8AC3E}">
        <p14:creationId xmlns:p14="http://schemas.microsoft.com/office/powerpoint/2010/main" val="25540892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7"/>
          <p:cNvSpPr>
            <a:spLocks noGrp="1"/>
          </p:cNvSpPr>
          <p:nvPr>
            <p:ph idx="1"/>
          </p:nvPr>
        </p:nvSpPr>
        <p:spPr>
          <a:xfrm>
            <a:off x="5953126" y="1500188"/>
            <a:ext cx="4500563" cy="4525962"/>
          </a:xfrm>
        </p:spPr>
        <p:txBody>
          <a:bodyPr/>
          <a:lstStyle/>
          <a:p>
            <a:r>
              <a:rPr lang="en-GB" altLang="en-US" sz="2400" b="1" dirty="0"/>
              <a:t>Chemoreceptor's</a:t>
            </a:r>
            <a:r>
              <a:rPr lang="en-GB" altLang="en-US" sz="2400" dirty="0"/>
              <a:t> in the carotid arteries and aorta are sensitive to the concentrations of CO</a:t>
            </a:r>
            <a:r>
              <a:rPr lang="en-GB" altLang="en-US" sz="2400" baseline="-25000" dirty="0"/>
              <a:t>2</a:t>
            </a:r>
            <a:r>
              <a:rPr lang="en-GB" altLang="en-US" sz="2400" dirty="0"/>
              <a:t> in the bloodstream. A rise in CO</a:t>
            </a:r>
            <a:r>
              <a:rPr lang="en-GB" altLang="en-US" sz="2400" baseline="-25000" dirty="0"/>
              <a:t>2</a:t>
            </a:r>
            <a:r>
              <a:rPr lang="en-GB" altLang="en-US" sz="2400" dirty="0"/>
              <a:t> levels during vigorous exercise causes these sensory cells to send an increased number of nerve impulses to the </a:t>
            </a:r>
            <a:r>
              <a:rPr lang="en-GB" altLang="en-US" sz="2400" b="1" dirty="0"/>
              <a:t>respiratory control centre</a:t>
            </a:r>
            <a:r>
              <a:rPr lang="en-GB" altLang="en-US" sz="2400" dirty="0"/>
              <a:t> in the </a:t>
            </a:r>
            <a:r>
              <a:rPr lang="en-GB" altLang="en-US" sz="2400" b="1" dirty="0"/>
              <a:t>medulla</a:t>
            </a:r>
            <a:r>
              <a:rPr lang="en-GB" altLang="en-US" sz="2400" dirty="0"/>
              <a:t>.</a:t>
            </a:r>
          </a:p>
        </p:txBody>
      </p:sp>
      <p:pic>
        <p:nvPicPr>
          <p:cNvPr id="26628" name="Picture 2" descr="C:\Users\Mrs Smith\Desktop\homeostasis breathing0001.jpg"/>
          <p:cNvPicPr>
            <a:picLocks noChangeAspect="1" noChangeArrowheads="1"/>
          </p:cNvPicPr>
          <p:nvPr/>
        </p:nvPicPr>
        <p:blipFill>
          <a:blip r:embed="rId2">
            <a:extLst>
              <a:ext uri="{28A0092B-C50C-407E-A947-70E740481C1C}">
                <a14:useLocalDpi xmlns:a14="http://schemas.microsoft.com/office/drawing/2010/main" val="0"/>
              </a:ext>
            </a:extLst>
          </a:blip>
          <a:srcRect l="1888"/>
          <a:stretch>
            <a:fillRect/>
          </a:stretch>
        </p:blipFill>
        <p:spPr bwMode="auto">
          <a:xfrm>
            <a:off x="2095500" y="1500188"/>
            <a:ext cx="3714750" cy="4705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9" name="Rectangle 2"/>
          <p:cNvSpPr>
            <a:spLocks noChangeArrowheads="1"/>
          </p:cNvSpPr>
          <p:nvPr/>
        </p:nvSpPr>
        <p:spPr bwMode="auto">
          <a:xfrm>
            <a:off x="2095500" y="214314"/>
            <a:ext cx="8072438" cy="1190625"/>
          </a:xfrm>
          <a:prstGeom prst="rect">
            <a:avLst/>
          </a:prstGeom>
          <a:solidFill>
            <a:srgbClr val="99CC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3600" dirty="0">
                <a:solidFill>
                  <a:schemeClr val="tx2"/>
                </a:solidFill>
                <a:latin typeface="Calibri" panose="020F0502020204030204" pitchFamily="34" charset="0"/>
              </a:rPr>
              <a:t>The effect of Exercise on the Respiratory System: Homeostatic control:</a:t>
            </a:r>
          </a:p>
        </p:txBody>
      </p:sp>
    </p:spTree>
    <p:extLst>
      <p:ext uri="{BB962C8B-B14F-4D97-AF65-F5344CB8AC3E}">
        <p14:creationId xmlns:p14="http://schemas.microsoft.com/office/powerpoint/2010/main" val="27001572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7"/>
          <p:cNvSpPr>
            <a:spLocks noGrp="1"/>
          </p:cNvSpPr>
          <p:nvPr>
            <p:ph idx="1"/>
          </p:nvPr>
        </p:nvSpPr>
        <p:spPr>
          <a:xfrm>
            <a:off x="5953126" y="1500188"/>
            <a:ext cx="4500563" cy="4525962"/>
          </a:xfrm>
        </p:spPr>
        <p:txBody>
          <a:bodyPr/>
          <a:lstStyle/>
          <a:p>
            <a:r>
              <a:rPr lang="en-GB" altLang="en-US" sz="2400"/>
              <a:t>This region of the brain responds by sending a greater number of nerve impulses to the </a:t>
            </a:r>
            <a:r>
              <a:rPr lang="en-GB" altLang="en-US" sz="2400" b="1"/>
              <a:t>intercostal muscles</a:t>
            </a:r>
            <a:r>
              <a:rPr lang="en-GB" altLang="en-US" sz="2400"/>
              <a:t> and diaphragm. The subsequent increased activity of these structures brings about an increase in rate and depth of breathing.</a:t>
            </a:r>
          </a:p>
          <a:p>
            <a:r>
              <a:rPr lang="en-GB" altLang="en-US" sz="2400"/>
              <a:t>Excess CO</a:t>
            </a:r>
            <a:r>
              <a:rPr lang="en-GB" altLang="en-US" sz="2400" baseline="-25000"/>
              <a:t>2</a:t>
            </a:r>
            <a:r>
              <a:rPr lang="en-GB" altLang="en-US" sz="2400"/>
              <a:t> is removed and the internal environment is kept within tolerable limits.</a:t>
            </a:r>
          </a:p>
        </p:txBody>
      </p:sp>
      <p:sp>
        <p:nvSpPr>
          <p:cNvPr id="27651" name="Slide Number Placeholder 5"/>
          <p:cNvSpPr>
            <a:spLocks noGrp="1"/>
          </p:cNvSpPr>
          <p:nvPr>
            <p:ph type="sldNum" sz="quarter" idx="12"/>
          </p:nvPr>
        </p:nvSpPr>
        <p:spPr>
          <a:xfrm>
            <a:off x="8024813" y="6215063"/>
            <a:ext cx="2133600" cy="4762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fld id="{782CB95A-F5DB-47A3-9927-8DC360EC14EC}" type="slidenum">
              <a:rPr lang="en-US" altLang="en-US" sz="1400"/>
              <a:pPr>
                <a:spcBef>
                  <a:spcPct val="0"/>
                </a:spcBef>
                <a:buFontTx/>
                <a:buNone/>
              </a:pPr>
              <a:t>26</a:t>
            </a:fld>
            <a:endParaRPr lang="en-US" altLang="en-US" sz="1400"/>
          </a:p>
        </p:txBody>
      </p:sp>
      <p:pic>
        <p:nvPicPr>
          <p:cNvPr id="27652" name="Picture 2" descr="C:\Users\Mrs Smith\Desktop\homeostasis breathing0001.jpg"/>
          <p:cNvPicPr>
            <a:picLocks noChangeAspect="1" noChangeArrowheads="1"/>
          </p:cNvPicPr>
          <p:nvPr/>
        </p:nvPicPr>
        <p:blipFill>
          <a:blip r:embed="rId2">
            <a:extLst>
              <a:ext uri="{28A0092B-C50C-407E-A947-70E740481C1C}">
                <a14:useLocalDpi xmlns:a14="http://schemas.microsoft.com/office/drawing/2010/main" val="0"/>
              </a:ext>
            </a:extLst>
          </a:blip>
          <a:srcRect l="1888"/>
          <a:stretch>
            <a:fillRect/>
          </a:stretch>
        </p:blipFill>
        <p:spPr bwMode="auto">
          <a:xfrm>
            <a:off x="2095500" y="1500188"/>
            <a:ext cx="3714750" cy="4705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3" name="Rectangle 2"/>
          <p:cNvSpPr>
            <a:spLocks noChangeArrowheads="1"/>
          </p:cNvSpPr>
          <p:nvPr/>
        </p:nvSpPr>
        <p:spPr bwMode="auto">
          <a:xfrm>
            <a:off x="2095500" y="214314"/>
            <a:ext cx="8072438" cy="1190625"/>
          </a:xfrm>
          <a:prstGeom prst="rect">
            <a:avLst/>
          </a:prstGeom>
          <a:solidFill>
            <a:srgbClr val="99CC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3600" b="1">
                <a:solidFill>
                  <a:schemeClr val="tx2"/>
                </a:solidFill>
                <a:latin typeface="Calibri" panose="020F0502020204030204" pitchFamily="34" charset="0"/>
              </a:rPr>
              <a:t>The effect of Exercise on the Respiratory System: Homeostatic control: Part 2!</a:t>
            </a:r>
          </a:p>
        </p:txBody>
      </p:sp>
    </p:spTree>
    <p:extLst>
      <p:ext uri="{BB962C8B-B14F-4D97-AF65-F5344CB8AC3E}">
        <p14:creationId xmlns:p14="http://schemas.microsoft.com/office/powerpoint/2010/main" val="7616083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ChangeArrowheads="1"/>
          </p:cNvSpPr>
          <p:nvPr/>
        </p:nvSpPr>
        <p:spPr bwMode="auto">
          <a:xfrm>
            <a:off x="2024064" y="142876"/>
            <a:ext cx="8072437" cy="1190625"/>
          </a:xfrm>
          <a:prstGeom prst="rect">
            <a:avLst/>
          </a:prstGeom>
          <a:solidFill>
            <a:srgbClr val="99CC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3600" b="1">
                <a:solidFill>
                  <a:schemeClr val="tx2"/>
                </a:solidFill>
                <a:latin typeface="Calibri" panose="020F0502020204030204" pitchFamily="34" charset="0"/>
              </a:rPr>
              <a:t>SUMMARY: The effect of Exercise on the Respiratory System: Homeostatic control</a:t>
            </a:r>
          </a:p>
        </p:txBody>
      </p:sp>
      <p:sp>
        <p:nvSpPr>
          <p:cNvPr id="28675" name="Rectangle 3"/>
          <p:cNvSpPr>
            <a:spLocks noChangeArrowheads="1"/>
          </p:cNvSpPr>
          <p:nvPr/>
        </p:nvSpPr>
        <p:spPr bwMode="auto">
          <a:xfrm>
            <a:off x="1676400" y="2819400"/>
            <a:ext cx="28194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400">
                <a:solidFill>
                  <a:srgbClr val="C64847"/>
                </a:solidFill>
                <a:latin typeface="Constantia" panose="02030602050306030303" pitchFamily="18" charset="0"/>
              </a:rPr>
              <a:t>Chemoreceptors</a:t>
            </a:r>
            <a:r>
              <a:rPr lang="en-GB" altLang="en-US" sz="2400">
                <a:solidFill>
                  <a:srgbClr val="000099"/>
                </a:solidFill>
                <a:latin typeface="Constantia" panose="02030602050306030303" pitchFamily="18" charset="0"/>
              </a:rPr>
              <a:t> in </a:t>
            </a:r>
            <a:r>
              <a:rPr lang="en-GB" altLang="en-US" sz="2400">
                <a:solidFill>
                  <a:srgbClr val="C64847"/>
                </a:solidFill>
                <a:latin typeface="Constantia" panose="02030602050306030303" pitchFamily="18" charset="0"/>
              </a:rPr>
              <a:t>cartoid arteries</a:t>
            </a:r>
            <a:r>
              <a:rPr lang="en-GB" altLang="en-US" sz="2400">
                <a:solidFill>
                  <a:srgbClr val="000099"/>
                </a:solidFill>
                <a:latin typeface="Constantia" panose="02030602050306030303" pitchFamily="18" charset="0"/>
              </a:rPr>
              <a:t> &amp; aorta detect </a:t>
            </a:r>
            <a:r>
              <a:rPr lang="en-GB" altLang="en-US" sz="2400" b="1">
                <a:solidFill>
                  <a:srgbClr val="000099"/>
                </a:solidFill>
                <a:latin typeface="Constantia" panose="02030602050306030303" pitchFamily="18" charset="0"/>
              </a:rPr>
              <a:t>CO</a:t>
            </a:r>
            <a:r>
              <a:rPr lang="en-GB" altLang="en-US" sz="2400" b="1" baseline="-25000">
                <a:solidFill>
                  <a:srgbClr val="000099"/>
                </a:solidFill>
                <a:latin typeface="Constantia" panose="02030602050306030303" pitchFamily="18" charset="0"/>
              </a:rPr>
              <a:t>2</a:t>
            </a:r>
            <a:r>
              <a:rPr lang="en-GB" altLang="en-US" sz="2400">
                <a:solidFill>
                  <a:srgbClr val="000099"/>
                </a:solidFill>
                <a:latin typeface="Constantia" panose="02030602050306030303" pitchFamily="18" charset="0"/>
              </a:rPr>
              <a:t> concentration</a:t>
            </a:r>
          </a:p>
        </p:txBody>
      </p:sp>
      <p:pic>
        <p:nvPicPr>
          <p:cNvPr id="2867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7401" y="4600576"/>
            <a:ext cx="1897063" cy="2257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9" name="Rectangle 5"/>
          <p:cNvSpPr>
            <a:spLocks noChangeArrowheads="1"/>
          </p:cNvSpPr>
          <p:nvPr/>
        </p:nvSpPr>
        <p:spPr bwMode="auto">
          <a:xfrm>
            <a:off x="4095750" y="1285875"/>
            <a:ext cx="32766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400">
                <a:solidFill>
                  <a:srgbClr val="000099"/>
                </a:solidFill>
                <a:latin typeface="Constantia" panose="02030602050306030303" pitchFamily="18" charset="0"/>
              </a:rPr>
              <a:t>More nerve impulses sent to respiratory control centre in </a:t>
            </a:r>
            <a:r>
              <a:rPr lang="en-GB" altLang="en-US" sz="2400">
                <a:solidFill>
                  <a:schemeClr val="tx2"/>
                </a:solidFill>
                <a:latin typeface="Constantia" panose="02030602050306030303" pitchFamily="18" charset="0"/>
              </a:rPr>
              <a:t>medulla</a:t>
            </a:r>
          </a:p>
        </p:txBody>
      </p:sp>
      <p:sp>
        <p:nvSpPr>
          <p:cNvPr id="16390" name="Rectangle 6"/>
          <p:cNvSpPr>
            <a:spLocks noChangeArrowheads="1"/>
          </p:cNvSpPr>
          <p:nvPr/>
        </p:nvSpPr>
        <p:spPr bwMode="auto">
          <a:xfrm>
            <a:off x="7524750" y="2857500"/>
            <a:ext cx="28956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400">
                <a:solidFill>
                  <a:srgbClr val="000099"/>
                </a:solidFill>
                <a:latin typeface="Constantia" panose="02030602050306030303" pitchFamily="18" charset="0"/>
              </a:rPr>
              <a:t>More nerve impulses sent to </a:t>
            </a:r>
            <a:r>
              <a:rPr lang="en-GB" altLang="en-US" sz="2400">
                <a:solidFill>
                  <a:srgbClr val="006600"/>
                </a:solidFill>
                <a:latin typeface="Constantia" panose="02030602050306030303" pitchFamily="18" charset="0"/>
              </a:rPr>
              <a:t>intercostal muscles</a:t>
            </a:r>
            <a:r>
              <a:rPr lang="en-GB" altLang="en-US" sz="2400">
                <a:solidFill>
                  <a:srgbClr val="000099"/>
                </a:solidFill>
                <a:latin typeface="Constantia" panose="02030602050306030303" pitchFamily="18" charset="0"/>
              </a:rPr>
              <a:t> and diaphragm</a:t>
            </a:r>
          </a:p>
        </p:txBody>
      </p:sp>
      <p:sp>
        <p:nvSpPr>
          <p:cNvPr id="16391" name="Rectangle 7"/>
          <p:cNvSpPr>
            <a:spLocks noChangeArrowheads="1"/>
          </p:cNvSpPr>
          <p:nvPr/>
        </p:nvSpPr>
        <p:spPr bwMode="auto">
          <a:xfrm>
            <a:off x="4495800" y="4648200"/>
            <a:ext cx="2895600"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400" b="1">
                <a:solidFill>
                  <a:schemeClr val="hlink"/>
                </a:solidFill>
                <a:latin typeface="Constantia" panose="02030602050306030303" pitchFamily="18" charset="0"/>
              </a:rPr>
              <a:t>Breathing rate</a:t>
            </a:r>
            <a:r>
              <a:rPr lang="en-GB" altLang="en-US" sz="2400">
                <a:solidFill>
                  <a:schemeClr val="hlink"/>
                </a:solidFill>
                <a:latin typeface="Constantia" panose="02030602050306030303" pitchFamily="18" charset="0"/>
              </a:rPr>
              <a:t> &amp; </a:t>
            </a:r>
            <a:r>
              <a:rPr lang="en-GB" altLang="en-US" sz="2400" b="1">
                <a:solidFill>
                  <a:schemeClr val="hlink"/>
                </a:solidFill>
                <a:latin typeface="Constantia" panose="02030602050306030303" pitchFamily="18" charset="0"/>
              </a:rPr>
              <a:t>depth</a:t>
            </a:r>
            <a:r>
              <a:rPr lang="en-GB" altLang="en-US" sz="2400">
                <a:solidFill>
                  <a:schemeClr val="hlink"/>
                </a:solidFill>
                <a:latin typeface="Constantia" panose="02030602050306030303" pitchFamily="18" charset="0"/>
              </a:rPr>
              <a:t> </a:t>
            </a:r>
            <a:r>
              <a:rPr lang="en-GB" altLang="en-US" sz="2400" b="1">
                <a:solidFill>
                  <a:schemeClr val="hlink"/>
                </a:solidFill>
                <a:latin typeface="Constantia" panose="02030602050306030303" pitchFamily="18" charset="0"/>
              </a:rPr>
              <a:t>increases</a:t>
            </a:r>
            <a:r>
              <a:rPr lang="en-GB" altLang="en-US" sz="2400" b="1">
                <a:solidFill>
                  <a:srgbClr val="000099"/>
                </a:solidFill>
                <a:latin typeface="Constantia" panose="02030602050306030303" pitchFamily="18" charset="0"/>
              </a:rPr>
              <a:t> </a:t>
            </a:r>
            <a:r>
              <a:rPr lang="en-GB" altLang="en-US" sz="2400">
                <a:solidFill>
                  <a:srgbClr val="000099"/>
                </a:solidFill>
                <a:latin typeface="Constantia" panose="02030602050306030303" pitchFamily="18" charset="0"/>
              </a:rPr>
              <a:t>causing a return to normal </a:t>
            </a:r>
            <a:r>
              <a:rPr lang="en-GB" altLang="en-US" sz="2400" b="1">
                <a:solidFill>
                  <a:srgbClr val="000099"/>
                </a:solidFill>
                <a:latin typeface="Constantia" panose="02030602050306030303" pitchFamily="18" charset="0"/>
              </a:rPr>
              <a:t>CO</a:t>
            </a:r>
            <a:r>
              <a:rPr lang="en-GB" altLang="en-US" sz="2400" b="1" baseline="-25000">
                <a:solidFill>
                  <a:srgbClr val="000099"/>
                </a:solidFill>
                <a:latin typeface="Constantia" panose="02030602050306030303" pitchFamily="18" charset="0"/>
              </a:rPr>
              <a:t>2</a:t>
            </a:r>
            <a:r>
              <a:rPr lang="en-GB" altLang="en-US" sz="2400">
                <a:solidFill>
                  <a:srgbClr val="000099"/>
                </a:solidFill>
                <a:latin typeface="Constantia" panose="02030602050306030303" pitchFamily="18" charset="0"/>
              </a:rPr>
              <a:t> concentration</a:t>
            </a:r>
          </a:p>
        </p:txBody>
      </p:sp>
      <p:grpSp>
        <p:nvGrpSpPr>
          <p:cNvPr id="2" name="Group 14"/>
          <p:cNvGrpSpPr>
            <a:grpSpLocks/>
          </p:cNvGrpSpPr>
          <p:nvPr/>
        </p:nvGrpSpPr>
        <p:grpSpPr bwMode="auto">
          <a:xfrm>
            <a:off x="1981200" y="1752600"/>
            <a:ext cx="2514600" cy="1066800"/>
            <a:chOff x="288" y="1104"/>
            <a:chExt cx="1584" cy="672"/>
          </a:xfrm>
        </p:grpSpPr>
        <p:sp>
          <p:nvSpPr>
            <p:cNvPr id="28686" name="Line 8"/>
            <p:cNvSpPr>
              <a:spLocks noChangeShapeType="1"/>
            </p:cNvSpPr>
            <p:nvPr/>
          </p:nvSpPr>
          <p:spPr bwMode="auto">
            <a:xfrm flipV="1">
              <a:off x="1152" y="1296"/>
              <a:ext cx="720" cy="48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8687" name="Rectangle 9"/>
            <p:cNvSpPr>
              <a:spLocks noChangeArrowheads="1"/>
            </p:cNvSpPr>
            <p:nvPr/>
          </p:nvSpPr>
          <p:spPr bwMode="auto">
            <a:xfrm>
              <a:off x="288" y="1104"/>
              <a:ext cx="1152"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000">
                  <a:latin typeface="Comic Sans MS" panose="030F0702030302020204" pitchFamily="66" charset="0"/>
                </a:rPr>
                <a:t>High </a:t>
              </a:r>
              <a:r>
                <a:rPr lang="en-GB" altLang="en-US" sz="2000" b="1">
                  <a:latin typeface="Comic Sans MS" panose="030F0702030302020204" pitchFamily="66" charset="0"/>
                </a:rPr>
                <a:t>CO</a:t>
              </a:r>
              <a:r>
                <a:rPr lang="en-GB" altLang="en-US" sz="2000" b="1" baseline="-25000">
                  <a:latin typeface="Comic Sans MS" panose="030F0702030302020204" pitchFamily="66" charset="0"/>
                </a:rPr>
                <a:t>2</a:t>
              </a:r>
              <a:r>
                <a:rPr lang="en-GB" altLang="en-US" sz="2000">
                  <a:latin typeface="Comic Sans MS" panose="030F0702030302020204" pitchFamily="66" charset="0"/>
                </a:rPr>
                <a:t> concentration</a:t>
              </a:r>
            </a:p>
          </p:txBody>
        </p:sp>
      </p:grpSp>
      <p:sp>
        <p:nvSpPr>
          <p:cNvPr id="16395" name="Line 11"/>
          <p:cNvSpPr>
            <a:spLocks noChangeShapeType="1"/>
          </p:cNvSpPr>
          <p:nvPr/>
        </p:nvSpPr>
        <p:spPr bwMode="auto">
          <a:xfrm flipH="1">
            <a:off x="7239000" y="4572000"/>
            <a:ext cx="1295400" cy="7620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6396" name="Line 12"/>
          <p:cNvSpPr>
            <a:spLocks noChangeShapeType="1"/>
          </p:cNvSpPr>
          <p:nvPr/>
        </p:nvSpPr>
        <p:spPr bwMode="auto">
          <a:xfrm flipH="1" flipV="1">
            <a:off x="3733800" y="4419600"/>
            <a:ext cx="990600" cy="8382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6397" name="Line 13"/>
          <p:cNvSpPr>
            <a:spLocks noChangeShapeType="1"/>
          </p:cNvSpPr>
          <p:nvPr/>
        </p:nvSpPr>
        <p:spPr bwMode="auto">
          <a:xfrm>
            <a:off x="7086600" y="1905000"/>
            <a:ext cx="990600" cy="914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8684" name="Text Box 15"/>
          <p:cNvSpPr txBox="1">
            <a:spLocks noChangeArrowheads="1"/>
          </p:cNvSpPr>
          <p:nvPr/>
        </p:nvSpPr>
        <p:spPr bwMode="auto">
          <a:xfrm>
            <a:off x="4953000" y="3071813"/>
            <a:ext cx="2286000" cy="1016000"/>
          </a:xfrm>
          <a:prstGeom prst="rect">
            <a:avLst/>
          </a:prstGeom>
          <a:solidFill>
            <a:srgbClr val="FFFF99"/>
          </a:solidFill>
          <a:ln w="9525">
            <a:solidFill>
              <a:srgbClr val="663300"/>
            </a:solidFill>
            <a:miter lim="800000"/>
            <a:headEnd/>
            <a:tailEnd/>
          </a:ln>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2000">
                <a:latin typeface="Comic Sans MS" panose="030F0702030302020204" pitchFamily="66" charset="0"/>
              </a:rPr>
              <a:t>An example of </a:t>
            </a:r>
            <a:r>
              <a:rPr lang="en-GB" altLang="en-US" sz="2000" b="1">
                <a:latin typeface="Comic Sans MS" panose="030F0702030302020204" pitchFamily="66" charset="0"/>
              </a:rPr>
              <a:t>negative feedback control</a:t>
            </a:r>
          </a:p>
        </p:txBody>
      </p:sp>
      <p:sp>
        <p:nvSpPr>
          <p:cNvPr id="28685" name="Slide Number Placeholder 18"/>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fld id="{63AF7D3A-03F2-449F-A0FD-FE4D5BDCF348}" type="slidenum">
              <a:rPr lang="en-US" altLang="en-US" sz="1400"/>
              <a:pPr>
                <a:spcBef>
                  <a:spcPct val="0"/>
                </a:spcBef>
                <a:buFontTx/>
                <a:buNone/>
              </a:pPr>
              <a:t>27</a:t>
            </a:fld>
            <a:endParaRPr lang="en-US" altLang="en-US" sz="1400"/>
          </a:p>
        </p:txBody>
      </p:sp>
    </p:spTree>
    <p:extLst>
      <p:ext uri="{BB962C8B-B14F-4D97-AF65-F5344CB8AC3E}">
        <p14:creationId xmlns:p14="http://schemas.microsoft.com/office/powerpoint/2010/main" val="33835755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6389"/>
                                        </p:tgtEl>
                                        <p:attrNameLst>
                                          <p:attrName>style.visibility</p:attrName>
                                        </p:attrNameLst>
                                      </p:cBhvr>
                                      <p:to>
                                        <p:strVal val="visible"/>
                                      </p:to>
                                    </p:set>
                                  </p:childTnLst>
                                </p:cTn>
                              </p:par>
                            </p:childTnLst>
                          </p:cTn>
                        </p:par>
                        <p:par>
                          <p:cTn id="11" fill="hold" nodeType="afterGroup">
                            <p:stCondLst>
                              <p:cond delay="500"/>
                            </p:stCondLst>
                            <p:childTnLst>
                              <p:par>
                                <p:cTn id="12" presetID="1" presetClass="entr" presetSubtype="0" fill="hold" grpId="0" nodeType="afterEffect">
                                  <p:stCondLst>
                                    <p:cond delay="0"/>
                                  </p:stCondLst>
                                  <p:childTnLst>
                                    <p:set>
                                      <p:cBhvr>
                                        <p:cTn id="13" dur="1" fill="hold">
                                          <p:stCondLst>
                                            <p:cond delay="499"/>
                                          </p:stCondLst>
                                        </p:cTn>
                                        <p:tgtEl>
                                          <p:spTgt spid="16397"/>
                                        </p:tgtEl>
                                        <p:attrNameLst>
                                          <p:attrName>style.visibility</p:attrName>
                                        </p:attrNameLst>
                                      </p:cBhvr>
                                      <p:to>
                                        <p:strVal val="visible"/>
                                      </p:to>
                                    </p:set>
                                  </p:childTnLst>
                                </p:cTn>
                              </p:par>
                            </p:childTnLst>
                          </p:cTn>
                        </p:par>
                      </p:childTnLst>
                    </p:cTn>
                  </p:par>
                  <p:par>
                    <p:cTn id="14" fill="hold" nodeType="clickPar">
                      <p:stCondLst>
                        <p:cond delay="indefinite"/>
                      </p:stCondLst>
                      <p:childTnLst>
                        <p:par>
                          <p:cTn id="15" fill="hold" nodeType="withGroup">
                            <p:stCondLst>
                              <p:cond delay="0"/>
                            </p:stCondLst>
                            <p:childTnLst>
                              <p:par>
                                <p:cTn id="16" presetID="1" presetClass="entr" presetSubtype="0" fill="hold" grpId="0" nodeType="clickEffect">
                                  <p:stCondLst>
                                    <p:cond delay="0"/>
                                  </p:stCondLst>
                                  <p:childTnLst>
                                    <p:set>
                                      <p:cBhvr>
                                        <p:cTn id="17" dur="1" fill="hold">
                                          <p:stCondLst>
                                            <p:cond delay="499"/>
                                          </p:stCondLst>
                                        </p:cTn>
                                        <p:tgtEl>
                                          <p:spTgt spid="16390"/>
                                        </p:tgtEl>
                                        <p:attrNameLst>
                                          <p:attrName>style.visibility</p:attrName>
                                        </p:attrNameLst>
                                      </p:cBhvr>
                                      <p:to>
                                        <p:strVal val="visible"/>
                                      </p:to>
                                    </p:set>
                                  </p:childTnLst>
                                </p:cTn>
                              </p:par>
                            </p:childTnLst>
                          </p:cTn>
                        </p:par>
                        <p:par>
                          <p:cTn id="18" fill="hold" nodeType="afterGroup">
                            <p:stCondLst>
                              <p:cond delay="500"/>
                            </p:stCondLst>
                            <p:childTnLst>
                              <p:par>
                                <p:cTn id="19" presetID="1" presetClass="entr" presetSubtype="0" fill="hold" grpId="0" nodeType="afterEffect">
                                  <p:stCondLst>
                                    <p:cond delay="0"/>
                                  </p:stCondLst>
                                  <p:childTnLst>
                                    <p:set>
                                      <p:cBhvr>
                                        <p:cTn id="20" dur="1" fill="hold">
                                          <p:stCondLst>
                                            <p:cond delay="499"/>
                                          </p:stCondLst>
                                        </p:cTn>
                                        <p:tgtEl>
                                          <p:spTgt spid="16395"/>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499"/>
                                          </p:stCondLst>
                                        </p:cTn>
                                        <p:tgtEl>
                                          <p:spTgt spid="16391"/>
                                        </p:tgtEl>
                                        <p:attrNameLst>
                                          <p:attrName>style.visibility</p:attrName>
                                        </p:attrNameLst>
                                      </p:cBhvr>
                                      <p:to>
                                        <p:strVal val="visible"/>
                                      </p:to>
                                    </p:set>
                                  </p:childTnLst>
                                </p:cTn>
                              </p:par>
                            </p:childTnLst>
                          </p:cTn>
                        </p:par>
                        <p:par>
                          <p:cTn id="25" fill="hold" nodeType="afterGroup">
                            <p:stCondLst>
                              <p:cond delay="500"/>
                            </p:stCondLst>
                            <p:childTnLst>
                              <p:par>
                                <p:cTn id="26" presetID="1" presetClass="entr" presetSubtype="0" fill="hold" grpId="0" nodeType="afterEffect">
                                  <p:stCondLst>
                                    <p:cond delay="0"/>
                                  </p:stCondLst>
                                  <p:childTnLst>
                                    <p:set>
                                      <p:cBhvr>
                                        <p:cTn id="27" dur="1" fill="hold">
                                          <p:stCondLst>
                                            <p:cond delay="499"/>
                                          </p:stCondLst>
                                        </p:cTn>
                                        <p:tgtEl>
                                          <p:spTgt spid="1639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9" grpId="0" autoUpdateAnimBg="0"/>
      <p:bldP spid="16390" grpId="0" autoUpdateAnimBg="0"/>
      <p:bldP spid="16391" grpId="0" autoUpdateAnimBg="0"/>
      <p:bldP spid="16395" grpId="0" animBg="1"/>
      <p:bldP spid="16396" grpId="0" animBg="1"/>
      <p:bldP spid="16397" grpId="0" animBg="1"/>
    </p:bldLst>
  </p:timing>
</p:sld>
</file>

<file path=ppt/tags/tag1.xml><?xml version="1.0" encoding="utf-8"?>
<p:tagLst xmlns:a="http://schemas.openxmlformats.org/drawingml/2006/main" xmlns:r="http://schemas.openxmlformats.org/officeDocument/2006/relationships" xmlns:p="http://schemas.openxmlformats.org/presentationml/2006/main">
  <p:tag name="NOPREFERENCE" val="False"/>
</p:tagLst>
</file>

<file path=ppt/tags/tag2.xml><?xml version="1.0" encoding="utf-8"?>
<p:tagLst xmlns:a="http://schemas.openxmlformats.org/drawingml/2006/main" xmlns:r="http://schemas.openxmlformats.org/officeDocument/2006/relationships" xmlns:p="http://schemas.openxmlformats.org/presentationml/2006/main">
  <p:tag name="NOPREFERENCE" val="False"/>
</p:tagLst>
</file>

<file path=ppt/tags/tag3.xml><?xml version="1.0" encoding="utf-8"?>
<p:tagLst xmlns:a="http://schemas.openxmlformats.org/drawingml/2006/main" xmlns:r="http://schemas.openxmlformats.org/officeDocument/2006/relationships" xmlns:p="http://schemas.openxmlformats.org/presentationml/2006/main">
  <p:tag name="DELIMITERS" val="3.1"/>
</p:tagLst>
</file>

<file path=ppt/tags/tag4.xml><?xml version="1.0" encoding="utf-8"?>
<p:tagLst xmlns:a="http://schemas.openxmlformats.org/drawingml/2006/main" xmlns:r="http://schemas.openxmlformats.org/officeDocument/2006/relationships" xmlns:p="http://schemas.openxmlformats.org/presentationml/2006/main">
  <p:tag name="NOPREFERENCE" val="False"/>
</p:tagLst>
</file>

<file path=ppt/tags/tag5.xml><?xml version="1.0" encoding="utf-8"?>
<p:tagLst xmlns:a="http://schemas.openxmlformats.org/drawingml/2006/main" xmlns:r="http://schemas.openxmlformats.org/officeDocument/2006/relationships" xmlns:p="http://schemas.openxmlformats.org/presentationml/2006/main">
  <p:tag name="DELIMITERS" val="3.1"/>
</p:tagLst>
</file>

<file path=ppt/tags/tag6.xml><?xml version="1.0" encoding="utf-8"?>
<p:tagLst xmlns:a="http://schemas.openxmlformats.org/drawingml/2006/main" xmlns:r="http://schemas.openxmlformats.org/officeDocument/2006/relationships" xmlns:p="http://schemas.openxmlformats.org/presentationml/2006/main">
  <p:tag name="NOPREFERENCE" val="False"/>
</p:tagLst>
</file>

<file path=ppt/tags/tag7.xml><?xml version="1.0" encoding="utf-8"?>
<p:tagLst xmlns:a="http://schemas.openxmlformats.org/drawingml/2006/main" xmlns:r="http://schemas.openxmlformats.org/officeDocument/2006/relationships" xmlns:p="http://schemas.openxmlformats.org/presentationml/2006/main">
  <p:tag name="DELIMITERS" val="3.1"/>
</p:tagLst>
</file>

<file path=ppt/tags/tag8.xml><?xml version="1.0" encoding="utf-8"?>
<p:tagLst xmlns:a="http://schemas.openxmlformats.org/drawingml/2006/main" xmlns:r="http://schemas.openxmlformats.org/officeDocument/2006/relationships" xmlns:p="http://schemas.openxmlformats.org/presentationml/2006/main">
  <p:tag name="DELIMITERS" val="3.1"/>
</p:tagLst>
</file>

<file path=ppt/tags/tag9.xml><?xml version="1.0" encoding="utf-8"?>
<p:tagLst xmlns:a="http://schemas.openxmlformats.org/drawingml/2006/main" xmlns:r="http://schemas.openxmlformats.org/officeDocument/2006/relationships" xmlns:p="http://schemas.openxmlformats.org/presentationml/2006/main">
  <p:tag name="NOPREFERENCE" val="False"/>
</p:tagLst>
</file>

<file path=ppt/tags/tag10.xml><?xml version="1.0" encoding="utf-8"?>
<p:tagLst xmlns:a="http://schemas.openxmlformats.org/drawingml/2006/main" xmlns:r="http://schemas.openxmlformats.org/officeDocument/2006/relationships" xmlns:p="http://schemas.openxmlformats.org/presentationml/2006/main">
  <p:tag name="NOPREFERENCE" val="False"/>
</p:tagLst>
</file>

<file path=ppt/tags/tag11.xml><?xml version="1.0" encoding="utf-8"?>
<p:tagLst xmlns:a="http://schemas.openxmlformats.org/drawingml/2006/main" xmlns:r="http://schemas.openxmlformats.org/officeDocument/2006/relationships" xmlns:p="http://schemas.openxmlformats.org/presentationml/2006/main">
  <p:tag name="NOPREFERENCE" val="False"/>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1005</Words>
  <Application>Microsoft Office PowerPoint</Application>
  <PresentationFormat>Widescreen</PresentationFormat>
  <Paragraphs>73</Paragraphs>
  <Slides>27</Slides>
  <Notes>0</Notes>
  <HiddenSlides>0</HiddenSlides>
  <MMClips>4</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Arial</vt:lpstr>
      <vt:lpstr>Calibri</vt:lpstr>
      <vt:lpstr>Calibri Light</vt:lpstr>
      <vt:lpstr>Comic Sans MS</vt:lpstr>
      <vt:lpstr>Constantia</vt:lpstr>
      <vt:lpstr>Georgia</vt:lpstr>
      <vt:lpstr>Lato</vt:lpstr>
      <vt:lpstr>Office Theme</vt:lpstr>
      <vt:lpstr>Respiratory System</vt:lpstr>
      <vt:lpstr>Warning: terminology!</vt:lpstr>
      <vt:lpstr>Cellular respiration </vt:lpstr>
      <vt:lpstr>Formula for cellular respiration </vt:lpstr>
      <vt:lpstr>PowerPoint Presentation</vt:lpstr>
      <vt:lpstr>Respiratory system function</vt:lpstr>
      <vt:lpstr>Moving air in and out</vt:lpstr>
      <vt:lpstr>Respiration </vt:lpstr>
      <vt:lpstr>Alveoli</vt:lpstr>
      <vt:lpstr>Gas Exchange </vt:lpstr>
      <vt:lpstr>Gas exchange in the lungs </vt:lpstr>
      <vt:lpstr>Circulation and Gas Exchange</vt:lpstr>
      <vt:lpstr>Respiration </vt:lpstr>
      <vt:lpstr>In the alveolus</vt:lpstr>
      <vt:lpstr>Gas exchange</vt:lpstr>
      <vt:lpstr>Oxygen transport</vt:lpstr>
      <vt:lpstr>Carbon dioxide transport</vt:lpstr>
      <vt:lpstr>What Is the Respiratory System's Role in Homeostasis? </vt:lpstr>
      <vt:lpstr>Oxygen In, Carbon Dioxide Out </vt:lpstr>
      <vt:lpstr>Homeostatic control</vt:lpstr>
      <vt:lpstr>Carbon dioxide and oxygen </vt:lpstr>
      <vt:lpstr>Why is it so important?</vt:lpstr>
      <vt:lpstr>The Proper pH </vt:lpstr>
      <vt:lpstr>What effects the pH of the blood stream?</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Respiratory System</dc:title>
  <dc:creator>Felicity Page</dc:creator>
  <cp:lastModifiedBy>Felicity Page</cp:lastModifiedBy>
  <cp:revision>1</cp:revision>
  <dcterms:created xsi:type="dcterms:W3CDTF">2021-02-17T13:20:12Z</dcterms:created>
  <dcterms:modified xsi:type="dcterms:W3CDTF">2021-02-17T13:30:28Z</dcterms:modified>
</cp:coreProperties>
</file>