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8"/>
  </p:notesMasterIdLst>
  <p:handoutMasterIdLst>
    <p:handoutMasterId r:id="rId29"/>
  </p:handoutMasterIdLst>
  <p:sldIdLst>
    <p:sldId id="256" r:id="rId5"/>
    <p:sldId id="272" r:id="rId6"/>
    <p:sldId id="273" r:id="rId7"/>
    <p:sldId id="285" r:id="rId8"/>
    <p:sldId id="284" r:id="rId9"/>
    <p:sldId id="283" r:id="rId10"/>
    <p:sldId id="274" r:id="rId11"/>
    <p:sldId id="275" r:id="rId12"/>
    <p:sldId id="276" r:id="rId13"/>
    <p:sldId id="277" r:id="rId14"/>
    <p:sldId id="279" r:id="rId15"/>
    <p:sldId id="278" r:id="rId16"/>
    <p:sldId id="280" r:id="rId17"/>
    <p:sldId id="281" r:id="rId18"/>
    <p:sldId id="286" r:id="rId19"/>
    <p:sldId id="293" r:id="rId20"/>
    <p:sldId id="287" r:id="rId21"/>
    <p:sldId id="288" r:id="rId22"/>
    <p:sldId id="289" r:id="rId23"/>
    <p:sldId id="290" r:id="rId24"/>
    <p:sldId id="291" r:id="rId25"/>
    <p:sldId id="292" r:id="rId26"/>
    <p:sldId id="294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FA61825-FFF8-42DD-8C34-BA2AA9FCA079}" v="9" dt="2024-06-24T05:21:00.4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1002" y="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2/19/2026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19/02/2026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quiz/view.php?id=582912" TargetMode="External"/><Relationship Id="rId2" Type="http://schemas.openxmlformats.org/officeDocument/2006/relationships/hyperlink" Target="https://moodle.uwtsd.ac.uk/mod/resource/view.php?id=582908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quiz/view.php?id=582955" TargetMode="External"/><Relationship Id="rId2" Type="http://schemas.openxmlformats.org/officeDocument/2006/relationships/hyperlink" Target="https://moodle.uwtsd.ac.uk/mod/resource/view.php?id=582909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3613152"/>
            <a:ext cx="7992888" cy="1470025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rgbClr val="FF0000"/>
                </a:solidFill>
              </a:rPr>
              <a:t>Week 6</a:t>
            </a:r>
            <a:r>
              <a:rPr lang="en-GB" sz="3600" b="1" dirty="0">
                <a:solidFill>
                  <a:srgbClr val="FFFF00"/>
                </a:solidFill>
              </a:rPr>
              <a:t>: Data Structure: Lists &amp; Dictionaries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726C524-D6ED-8AFA-270D-F39E9AFD1E1F}"/>
              </a:ext>
            </a:extLst>
          </p:cNvPr>
          <p:cNvSpPr txBox="1"/>
          <p:nvPr/>
        </p:nvSpPr>
        <p:spPr>
          <a:xfrm>
            <a:off x="611560" y="1124744"/>
            <a:ext cx="8363444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400" b="1" i="0" u="none" strike="noStrike" dirty="0">
                <a:effectLst/>
                <a:latin typeface="Lato" panose="020F0502020204030203" pitchFamily="34" charset="0"/>
                <a:ea typeface="Lato" panose="020F0502020204030203" pitchFamily="34" charset="0"/>
                <a:cs typeface="Lato" panose="020F0502020204030203" pitchFamily="34" charset="0"/>
              </a:rPr>
              <a:t>BSc (Hons) Cloud Computing</a:t>
            </a:r>
            <a:endParaRPr lang="en-GB" sz="4400" dirty="0">
              <a:latin typeface="Lato" panose="020F0502020204030203" pitchFamily="34" charset="0"/>
              <a:ea typeface="Lato" panose="020F0502020204030203" pitchFamily="34" charset="0"/>
              <a:cs typeface="Lato" panose="020F0502020204030203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E1A5DD3-EB81-5AD4-D3A7-9D755ACEA9C7}"/>
              </a:ext>
            </a:extLst>
          </p:cNvPr>
          <p:cNvSpPr txBox="1">
            <a:spLocks/>
          </p:cNvSpPr>
          <p:nvPr/>
        </p:nvSpPr>
        <p:spPr>
          <a:xfrm>
            <a:off x="251520" y="2132856"/>
            <a:ext cx="90010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 b="1" i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Code : ACCA5036 – Scripting and Programming Concept</a:t>
            </a:r>
            <a:endParaRPr lang="en-GB" sz="32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3A5DB6-988F-5A8C-AC0C-39AC974DFC8C}"/>
              </a:ext>
            </a:extLst>
          </p:cNvPr>
          <p:cNvSpPr txBox="1"/>
          <p:nvPr/>
        </p:nvSpPr>
        <p:spPr>
          <a:xfrm>
            <a:off x="711732" y="5335084"/>
            <a:ext cx="78895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rgbClr val="FFFF00"/>
                </a:solidFill>
              </a:rPr>
              <a:t>Dr Mobolanle Bello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7B11A-ED6E-4CA4-9D80-2D42E1D63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171400"/>
            <a:ext cx="8229600" cy="1143000"/>
          </a:xfrm>
        </p:spPr>
        <p:txBody>
          <a:bodyPr/>
          <a:lstStyle/>
          <a:p>
            <a:r>
              <a:rPr lang="en-GB" dirty="0"/>
              <a:t>Lesson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4D777-3399-4188-8178-F4FD4622AA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692696"/>
            <a:ext cx="8229600" cy="3917032"/>
          </a:xfrm>
        </p:spPr>
        <p:txBody>
          <a:bodyPr/>
          <a:lstStyle/>
          <a:p>
            <a:r>
              <a:rPr lang="en-GB" dirty="0"/>
              <a:t>Lists</a:t>
            </a:r>
          </a:p>
          <a:p>
            <a:r>
              <a:rPr lang="en-GB" dirty="0"/>
              <a:t>How to Access Lists Items</a:t>
            </a:r>
          </a:p>
          <a:p>
            <a:r>
              <a:rPr lang="en-GB" dirty="0"/>
              <a:t>List Operation</a:t>
            </a:r>
          </a:p>
          <a:p>
            <a:r>
              <a:rPr lang="en-GB" dirty="0"/>
              <a:t>Dictionary</a:t>
            </a:r>
          </a:p>
          <a:p>
            <a:r>
              <a:rPr lang="en-GB" dirty="0"/>
              <a:t>How to Access Dictionary Items</a:t>
            </a:r>
          </a:p>
          <a:p>
            <a:r>
              <a:rPr lang="en-GB" dirty="0"/>
              <a:t>Dictionary Operation</a:t>
            </a:r>
          </a:p>
        </p:txBody>
      </p:sp>
    </p:spTree>
    <p:extLst>
      <p:ext uri="{BB962C8B-B14F-4D97-AF65-F5344CB8AC3E}">
        <p14:creationId xmlns:p14="http://schemas.microsoft.com/office/powerpoint/2010/main" val="19872963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7B11A-ED6E-4CA4-9D80-2D42E1D63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8107" y="-171400"/>
            <a:ext cx="8229600" cy="1143000"/>
          </a:xfrm>
        </p:spPr>
        <p:txBody>
          <a:bodyPr/>
          <a:lstStyle/>
          <a:p>
            <a:r>
              <a:rPr lang="en-GB" dirty="0"/>
              <a:t>DATA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4D777-3399-4188-8178-F4FD4622AA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356" y="955230"/>
            <a:ext cx="8507288" cy="4562001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Data structures are essential components in programming; they help organise, manage, and store data efficiently to allow for easy access and modification.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Different types of data structures serve different purposes, and choosing the right one can significantly affect the performance of an algorithm or a program.</a:t>
            </a:r>
            <a:endParaRPr lang="en-GB" sz="28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42052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F7FEF2-51BD-E839-E34E-FF33F37F05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F3043-38B4-1C24-DDE6-51F12D9F41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763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Data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B919D4-AE6C-E74D-180C-A42A07B0AB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52736"/>
            <a:ext cx="8507288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Python, the built-in data structures are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lists,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tuples,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sets and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dictionaries.  </a:t>
            </a:r>
          </a:p>
        </p:txBody>
      </p:sp>
    </p:spTree>
    <p:extLst>
      <p:ext uri="{BB962C8B-B14F-4D97-AF65-F5344CB8AC3E}">
        <p14:creationId xmlns:p14="http://schemas.microsoft.com/office/powerpoint/2010/main" val="23561550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42DF85-7A63-C3CB-6B86-3EB0B060BC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54C07-7773-9B35-A6DF-930406426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-99392"/>
            <a:ext cx="8229600" cy="1143000"/>
          </a:xfrm>
        </p:spPr>
        <p:txBody>
          <a:bodyPr/>
          <a:lstStyle/>
          <a:p>
            <a:r>
              <a:rPr lang="en-GB" dirty="0"/>
              <a:t>LISTS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65AA06-760A-1553-699F-D80A83A18F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356" y="764704"/>
            <a:ext cx="8507288" cy="391703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list is a collection of which is 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ordered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mutable/changeable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Lists can contain items of different </a:t>
            </a:r>
            <a:r>
              <a:rPr 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types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Examples: </a:t>
            </a:r>
          </a:p>
          <a:p>
            <a:pPr marL="457200" lvl="1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fruits = ['apple', 'banana’, 'cherry’]</a:t>
            </a:r>
          </a:p>
          <a:p>
            <a:pPr marL="457200" lvl="1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score = [76, 50, 100, 88]</a:t>
            </a:r>
          </a:p>
        </p:txBody>
      </p:sp>
    </p:spTree>
    <p:extLst>
      <p:ext uri="{BB962C8B-B14F-4D97-AF65-F5344CB8AC3E}">
        <p14:creationId xmlns:p14="http://schemas.microsoft.com/office/powerpoint/2010/main" val="39690252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864DAD-FC6D-0625-2567-83F990D62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/>
          <a:lstStyle/>
          <a:p>
            <a:r>
              <a:rPr lang="en-GB" dirty="0"/>
              <a:t>Built in Methods for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C2F9AD-A8F5-3FCA-63C4-D18BAF6D33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978" y="1124744"/>
            <a:ext cx="4330824" cy="3917032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Every list automatically has the following methods.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lvl="1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e.g.,</a:t>
            </a:r>
          </a:p>
          <a:p>
            <a:pPr marL="400050" lvl="1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mylist.append</a:t>
            </a: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</a:p>
          <a:p>
            <a:pPr marL="400050" lvl="1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mylist.sort</a:t>
            </a: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</a:p>
          <a:p>
            <a:pPr marL="400050" lvl="1" indent="0">
              <a:buNone/>
            </a:pPr>
            <a:endParaRPr lang="en-GB" dirty="0">
              <a:solidFill>
                <a:schemeClr val="accent1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73131ED-A3F1-D64F-B4D8-313032D19F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67325" y="1509712"/>
            <a:ext cx="3419475" cy="3838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21682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9F08F-FB99-54B1-0E8E-FFCD4B910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/>
          <a:lstStyle/>
          <a:p>
            <a:r>
              <a:rPr lang="en-GB" dirty="0"/>
              <a:t>How to access Lists Item?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27B35-230D-21BE-0659-8B0525C221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453" y="908720"/>
            <a:ext cx="8229600" cy="468052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Lists are indexed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Index start from </a:t>
            </a: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0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8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fruits = ['apple', 'banana’, 'cherry’]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Access the first item: </a:t>
            </a: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print(fruits[0])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	Output: </a:t>
            </a: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apple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would be the out of</a:t>
            </a: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print(fruits[2])?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179529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9F08F-FB99-54B1-0E8E-FFCD4B910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3978" y="-171400"/>
            <a:ext cx="8229600" cy="1143000"/>
          </a:xfrm>
        </p:spPr>
        <p:txBody>
          <a:bodyPr/>
          <a:lstStyle/>
          <a:p>
            <a:r>
              <a:rPr lang="en-GB" dirty="0"/>
              <a:t>Adding or Removing Items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27B35-230D-21BE-0659-8B0525C221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8298" y="764704"/>
            <a:ext cx="8640960" cy="5112568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Add an item at the end: </a:t>
            </a:r>
            <a:r>
              <a:rPr lang="en-GB" sz="4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append(item) 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endParaRPr lang="en-GB" sz="4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4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i="1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4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fruits.append</a:t>
            </a:r>
            <a:r>
              <a:rPr lang="en-GB" sz="4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(‘orange’), 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endParaRPr lang="en-GB" sz="4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Add/insert an item at a specified position: </a:t>
            </a:r>
            <a:r>
              <a:rPr lang="en-GB" sz="4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insert(index, item)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endParaRPr lang="en-GB" sz="4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4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200" i="1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4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fruits.insert</a:t>
            </a:r>
            <a:r>
              <a:rPr lang="en-GB" sz="4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(1, ’blueberry’)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sz="4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Remove an item by index: </a:t>
            </a:r>
            <a:r>
              <a:rPr lang="en-GB" sz="4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pop(index)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endParaRPr lang="en-GB" sz="4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4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4200" i="1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  <a:r>
              <a:rPr lang="en-GB" sz="42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42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fruits.pop</a:t>
            </a:r>
            <a:r>
              <a:rPr lang="en-GB" sz="4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(2)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08492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9F08F-FB99-54B1-0E8E-FFCD4B910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171400"/>
            <a:ext cx="8229600" cy="1143000"/>
          </a:xfrm>
        </p:spPr>
        <p:txBody>
          <a:bodyPr/>
          <a:lstStyle/>
          <a:p>
            <a:r>
              <a:rPr lang="en-GB" dirty="0"/>
              <a:t>Lists Operation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27B35-230D-21BE-0659-8B0525C221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727" y="836712"/>
            <a:ext cx="8229600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Remove an item by value: 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remove(value)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fruits.remove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(‘orange’)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Remove all items/clear list: 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clear()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fruits.clear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() </a:t>
            </a:r>
          </a:p>
        </p:txBody>
      </p:sp>
    </p:spTree>
    <p:extLst>
      <p:ext uri="{BB962C8B-B14F-4D97-AF65-F5344CB8AC3E}">
        <p14:creationId xmlns:p14="http://schemas.microsoft.com/office/powerpoint/2010/main" val="39280223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9F08F-FB99-54B1-0E8E-FFCD4B910D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Slicing Lists: Retrieve a Range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327B35-230D-21BE-0659-8B0525C221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836712"/>
            <a:ext cx="8640960" cy="4824536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Syntax: 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list[</a:t>
            </a:r>
            <a:r>
              <a:rPr lang="en-GB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</a:t>
            </a:r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end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 Example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print(fruits[1:3])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list[</a:t>
            </a:r>
            <a:r>
              <a:rPr lang="en-GB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</a:t>
            </a:r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end</a:t>
            </a:r>
            <a:r>
              <a:rPr lang="en-GB" b="1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step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]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Example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print(fruits[1:5:2]) 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Default step value is 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29589219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495F3-2C85-3D2F-13E7-0AFEF2732F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17140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Looping and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D0AC2-488D-300A-55CB-B47008147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08720"/>
            <a:ext cx="8229600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Use 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loop to iterate through each item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Example: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fruit 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fruits: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GB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print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(fruit)</a:t>
            </a:r>
          </a:p>
        </p:txBody>
      </p:sp>
    </p:spTree>
    <p:extLst>
      <p:ext uri="{BB962C8B-B14F-4D97-AF65-F5344CB8AC3E}">
        <p14:creationId xmlns:p14="http://schemas.microsoft.com/office/powerpoint/2010/main" val="4201617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495F3-2C85-3D2F-13E7-0AFEF2732F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315416"/>
            <a:ext cx="8229600" cy="1143000"/>
          </a:xfrm>
        </p:spPr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D0AC2-488D-300A-55CB-B47008147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695" y="850544"/>
            <a:ext cx="8229600" cy="3917032"/>
          </a:xfrm>
        </p:spPr>
        <p:txBody>
          <a:bodyPr>
            <a:normAutofit/>
          </a:bodyPr>
          <a:lstStyle/>
          <a:p>
            <a:r>
              <a:rPr lang="en-GB" dirty="0"/>
              <a:t>Complete the activities in the file: </a:t>
            </a:r>
            <a:r>
              <a:rPr lang="en-GB" dirty="0">
                <a:hlinkClick r:id="rId2"/>
              </a:rPr>
              <a:t>Activity - List </a:t>
            </a:r>
            <a:r>
              <a:rPr lang="en-GB" dirty="0"/>
              <a:t>on Moodle.</a:t>
            </a:r>
          </a:p>
          <a:p>
            <a:endParaRPr lang="en-GB" dirty="0"/>
          </a:p>
          <a:p>
            <a:r>
              <a:rPr lang="en-GB" dirty="0"/>
              <a:t>Do the Quiz: </a:t>
            </a:r>
            <a:r>
              <a:rPr lang="en-GB" dirty="0">
                <a:hlinkClick r:id="rId3"/>
              </a:rPr>
              <a:t>Quiz – List Data Structure</a:t>
            </a:r>
            <a:r>
              <a:rPr lang="en-GB" dirty="0"/>
              <a:t> on Moodle.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38769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495F3-2C85-3D2F-13E7-0AFEF2732F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64" y="-17140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List Comprehensions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D0AC2-488D-300A-55CB-B47008147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44540"/>
            <a:ext cx="8568952" cy="4500683"/>
          </a:xfrm>
        </p:spPr>
        <p:txBody>
          <a:bodyPr>
            <a:normAutofit lnSpcReduction="10000"/>
          </a:bodyPr>
          <a:lstStyle/>
          <a:p>
            <a:pPr>
              <a:lnSpc>
                <a:spcPct val="16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concise way to create lists from existing lists or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iterable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objects</a:t>
            </a:r>
          </a:p>
          <a:p>
            <a:pPr>
              <a:lnSpc>
                <a:spcPct val="16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Structure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The typical syntax for a list comprehension involves brackets containing an </a:t>
            </a:r>
            <a:r>
              <a:rPr 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expression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followed by a </a:t>
            </a:r>
            <a:r>
              <a:rPr 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clause, and optionally, </a:t>
            </a:r>
            <a:r>
              <a:rPr 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clauses for filtering.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48596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495F3-2C85-3D2F-13E7-0AFEF2732F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4" y="-17140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List Comprehensions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D0AC2-488D-300A-55CB-B47008147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764704"/>
            <a:ext cx="8856984" cy="5616624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Example: </a:t>
            </a:r>
          </a:p>
          <a:p>
            <a:pPr marL="457200" lvl="1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US" sz="3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[x**2 for x in range(10) if x%2 == 0]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endParaRPr lang="en-US" sz="3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US" sz="3800" b="1" dirty="0">
                <a:latin typeface="Arial" panose="020B0604020202020204" pitchFamily="34" charset="0"/>
                <a:cs typeface="Arial" panose="020B0604020202020204" pitchFamily="34" charset="0"/>
              </a:rPr>
              <a:t>Expression</a:t>
            </a:r>
            <a:r>
              <a:rPr lang="en-US" sz="3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3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x**2 </a:t>
            </a:r>
            <a:r>
              <a:rPr lang="en-US" sz="3800" dirty="0">
                <a:latin typeface="Arial" panose="020B0604020202020204" pitchFamily="34" charset="0"/>
                <a:cs typeface="Arial" panose="020B0604020202020204" pitchFamily="34" charset="0"/>
              </a:rPr>
              <a:t>- This part squares each item </a:t>
            </a:r>
            <a:r>
              <a:rPr lang="en-US" sz="3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US" sz="3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US" sz="3800" b="1" dirty="0">
                <a:latin typeface="Arial" panose="020B0604020202020204" pitchFamily="34" charset="0"/>
                <a:cs typeface="Arial" panose="020B0604020202020204" pitchFamily="34" charset="0"/>
              </a:rPr>
              <a:t>Iteration</a:t>
            </a:r>
            <a:r>
              <a:rPr lang="en-US" sz="3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3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x in range(10)</a:t>
            </a:r>
            <a:r>
              <a:rPr lang="en-US" sz="3800" dirty="0">
                <a:latin typeface="Arial" panose="020B0604020202020204" pitchFamily="34" charset="0"/>
                <a:cs typeface="Arial" panose="020B0604020202020204" pitchFamily="34" charset="0"/>
              </a:rPr>
              <a:t> - This iterates over each </a:t>
            </a:r>
            <a:r>
              <a:rPr lang="en-US" sz="3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US" sz="3800" dirty="0">
                <a:latin typeface="Arial" panose="020B0604020202020204" pitchFamily="34" charset="0"/>
                <a:cs typeface="Arial" panose="020B0604020202020204" pitchFamily="34" charset="0"/>
              </a:rPr>
              <a:t> in the sequence generated by </a:t>
            </a:r>
            <a:r>
              <a:rPr lang="en-US" sz="3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range(10)</a:t>
            </a:r>
            <a:r>
              <a:rPr lang="en-US" sz="3800" dirty="0">
                <a:latin typeface="Arial" panose="020B0604020202020204" pitchFamily="34" charset="0"/>
                <a:cs typeface="Arial" panose="020B0604020202020204" pitchFamily="34" charset="0"/>
              </a:rPr>
              <a:t>, which produces numbers from 0 to 9.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US" sz="3800" b="1" dirty="0">
                <a:latin typeface="Arial" panose="020B0604020202020204" pitchFamily="34" charset="0"/>
                <a:cs typeface="Arial" panose="020B0604020202020204" pitchFamily="34" charset="0"/>
              </a:rPr>
              <a:t>Condition</a:t>
            </a:r>
            <a:r>
              <a:rPr lang="en-US" sz="3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3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x%2 == 0</a:t>
            </a:r>
            <a:r>
              <a:rPr lang="en-US" sz="3800" dirty="0">
                <a:latin typeface="Arial" panose="020B0604020202020204" pitchFamily="34" charset="0"/>
                <a:cs typeface="Arial" panose="020B0604020202020204" pitchFamily="34" charset="0"/>
              </a:rPr>
              <a:t> This filters the sequence to include only even numbers (</a:t>
            </a:r>
            <a:r>
              <a:rPr lang="en-US" sz="3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x%2 == 0 </a:t>
            </a:r>
            <a:r>
              <a:rPr lang="en-US" sz="3800" dirty="0">
                <a:latin typeface="Arial" panose="020B0604020202020204" pitchFamily="34" charset="0"/>
                <a:cs typeface="Arial" panose="020B0604020202020204" pitchFamily="34" charset="0"/>
              </a:rPr>
              <a:t>checks if x is divisible by 2 without any remainder).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US" sz="3800" dirty="0">
                <a:latin typeface="Arial" panose="020B0604020202020204" pitchFamily="34" charset="0"/>
                <a:cs typeface="Arial" panose="020B0604020202020204" pitchFamily="34" charset="0"/>
              </a:rPr>
              <a:t>The output is </a:t>
            </a:r>
            <a:r>
              <a:rPr lang="en-US" sz="3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[0, 4, 16, 36, 64]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74952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1AB3AF-5F14-6867-43A3-94B8C24806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B1324B-B54C-F8AF-29C7-772031C3E8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-99392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DICTIONARY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ED718D-8D44-74BC-DC0D-4A52483A47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17406"/>
            <a:ext cx="8507288" cy="4427818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collection of items that are stored as </a:t>
            </a:r>
            <a:r>
              <a:rPr lang="en-US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key-value pairs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structure is also known as an associative array in other programming languages.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Uses unique and immutable keys</a:t>
            </a:r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08347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A8EDA6-3B97-E460-0A22-97472E2D14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B23BF-5BD2-F668-775F-4B000A97CC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96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Dictionary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588E4-2110-0FBE-512A-188A74D001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830879"/>
            <a:ext cx="8640960" cy="3917032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Creation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: Dictionaries are created using curly braces </a:t>
            </a:r>
            <a:r>
              <a:rPr lang="en-US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{}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with pairs separated by commas. Each pair consists of a key and a value connected by a colon.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400" u="sng" dirty="0">
                <a:latin typeface="Arial" panose="020B0604020202020204" pitchFamily="34" charset="0"/>
                <a:cs typeface="Arial" panose="020B0604020202020204" pitchFamily="34" charset="0"/>
              </a:rPr>
              <a:t>Example key-value pairs: </a:t>
            </a:r>
          </a:p>
          <a:p>
            <a:pPr marL="800100" lvl="2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"name": "Alice“</a:t>
            </a:r>
          </a:p>
          <a:p>
            <a:pPr marL="800100" lvl="2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"age": 25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Example dictionary: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 = {"name": "Alice", "age": 25}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231107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11F855-120D-E001-A9A2-90C0B5111D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CDBF6-4769-D8A3-009F-AB6DB3291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Built in Methods for </a:t>
            </a:r>
            <a:r>
              <a:rPr lang="en-GB" b="1" dirty="0"/>
              <a:t>Dictionary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C8FE29-AFFC-ACF4-4D89-F14165084C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764704"/>
            <a:ext cx="4536504" cy="391703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Every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dictionary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automatically has the following methods.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lvl="1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e.g.,</a:t>
            </a:r>
          </a:p>
          <a:p>
            <a:pPr marL="800100" lvl="2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mydictionary.get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</a:p>
          <a:p>
            <a:pPr marL="800100" lvl="2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mydictionary.update</a:t>
            </a: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DEC4E02-BE1E-152D-9614-11CADC06EA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9924" y="832148"/>
            <a:ext cx="3943204" cy="3917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87816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44B50D-AFD6-7C63-B0B5-38F1864703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3CDC65-9C1F-94E3-9830-6EF2DE056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Accessing Dictionary Items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D545F1-CBB6-5D8A-9C89-44C7B4EB9E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764704"/>
            <a:ext cx="8856984" cy="4824536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Using Keys: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Values in a dictionary can be accessed using </a:t>
            </a:r>
            <a:r>
              <a:rPr 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square brackets with the key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similar to </a:t>
            </a:r>
            <a:r>
              <a:rPr 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indexing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in lists but using keys instead of numeric indices.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Safe Access with get():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get()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method provides a safe way to access dictionary values. It returns None or a specified default value if the key does not exist.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Example: </a:t>
            </a:r>
          </a:p>
          <a:p>
            <a:pPr marL="457200" lvl="1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print(person["name"])  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# Outputs: Alice</a:t>
            </a:r>
          </a:p>
          <a:p>
            <a:pPr marL="457200" lvl="1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print(</a:t>
            </a:r>
            <a:r>
              <a:rPr lang="en-US" sz="20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person.get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("age")) 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# Outputs: 25</a:t>
            </a:r>
            <a:endParaRPr lang="en-GB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6576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E70C74-B18A-B75C-FF7A-92CB210825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4BD4A-B028-3628-CCEF-58D1B17E9A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Adding and Updating Items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38E96-E0A6-516E-C3C6-CCB6C98681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20688"/>
            <a:ext cx="8784976" cy="3917032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Direct Assignment: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Add new items or update existing ones by assigning a value to a </a:t>
            </a:r>
            <a:r>
              <a:rPr lang="en-US" sz="2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directly using square brackets.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pPr marL="400050" lvl="1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 marL="857250" lvl="2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person["city"] = "New York"  </a:t>
            </a:r>
            <a:r>
              <a:rPr lang="en-US" sz="20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Adds a new key-value pair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Using update():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This method allows merging one dictionary into another, updating existing keys and adding new ones.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lvl="1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 marL="857250" lvl="2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person.update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({"age": 26})  </a:t>
            </a:r>
            <a:r>
              <a:rPr lang="en-US" sz="2000" dirty="0">
                <a:solidFill>
                  <a:schemeClr val="tx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Updates the age to 26</a:t>
            </a:r>
            <a:endParaRPr lang="en-GB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55786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F00B5D-F3A7-E032-35C7-53AB085858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DB7B8-61BB-CF6A-C109-C3DFA7597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Removing Items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D26C5D-702A-68EA-79E7-ED01C08934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08" y="620688"/>
            <a:ext cx="8856984" cy="3917032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Using pop():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Removes a key from the dictionary and returns its value. Useful when you need the value after removing it.</a:t>
            </a:r>
          </a:p>
          <a:p>
            <a:pPr marL="400050" lvl="1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lvl="1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 marL="857250" lvl="2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person.pop</a:t>
            </a: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("city") 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# Removes 'city' and returns its value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Using del: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 Python keyword that removes a key-value pair from the dictionary entirely.</a:t>
            </a:r>
          </a:p>
          <a:p>
            <a:pPr marL="400050" lvl="1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lvl="1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 marL="857250" lvl="2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 person["age"] 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# Removes 'age' from the dictionary</a:t>
            </a:r>
            <a:endParaRPr lang="en-GB" sz="2000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61886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EC2C63-5116-ABC2-C777-3406D1AC8C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494E81-E28B-B5E7-6546-7B30A45F6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Handling Missing Keys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78A5B2-998D-C795-4502-CB424934AD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764704"/>
            <a:ext cx="8568952" cy="4752528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Using get() with Defaults: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get() method can also be used to provide a default value when the key is missing, preventing errors.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Checking Key Existence: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Use the in keyword to check if a key exists in the dictionary before accessing it.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 marL="457200" lvl="1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print(</a:t>
            </a:r>
            <a:r>
              <a:rPr lang="en-US" sz="2400" b="1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person.get</a:t>
            </a:r>
            <a:r>
              <a:rPr lang="en-US" sz="24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("profession", "Unknown"))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# Outputs: Unknown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57250" lvl="2" indent="0">
              <a:buNone/>
            </a:pPr>
            <a:endParaRPr lang="en-GB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443091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0A458A-AEEB-4E30-2EC7-8187229285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116E3-C519-FF14-F413-D277ABBCCF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F66FE-6EC3-F4AF-79E6-76FD3569BD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764704"/>
            <a:ext cx="8568952" cy="3917032"/>
          </a:xfrm>
        </p:spPr>
        <p:txBody>
          <a:bodyPr>
            <a:normAutofit/>
          </a:bodyPr>
          <a:lstStyle/>
          <a:p>
            <a:r>
              <a:rPr lang="en-GB" dirty="0"/>
              <a:t>Complete the activities in </a:t>
            </a:r>
            <a:r>
              <a:rPr lang="en-GB" dirty="0">
                <a:hlinkClick r:id="rId2"/>
              </a:rPr>
              <a:t>Activity – Dictionary</a:t>
            </a:r>
            <a:r>
              <a:rPr lang="en-GB" dirty="0"/>
              <a:t> on Moodle.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Do the following quiz on Moodle: </a:t>
            </a:r>
            <a:r>
              <a:rPr lang="en-GB" dirty="0">
                <a:hlinkClick r:id="rId3"/>
              </a:rPr>
              <a:t>Quiz – Dictionary Data Structure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pPr marL="857250" lvl="2" indent="0">
              <a:buNone/>
            </a:pPr>
            <a:endParaRPr lang="en-GB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813009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460B8-EF6E-82A3-5475-39C40EACE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492896"/>
            <a:ext cx="8229600" cy="1143000"/>
          </a:xfrm>
        </p:spPr>
        <p:txBody>
          <a:bodyPr>
            <a:normAutofit/>
          </a:bodyPr>
          <a:lstStyle/>
          <a:p>
            <a:r>
              <a:rPr lang="en-GB" sz="6000" b="1" dirty="0"/>
              <a:t>Questions &amp; Answers</a:t>
            </a:r>
          </a:p>
        </p:txBody>
      </p:sp>
    </p:spTree>
    <p:extLst>
      <p:ext uri="{BB962C8B-B14F-4D97-AF65-F5344CB8AC3E}">
        <p14:creationId xmlns:p14="http://schemas.microsoft.com/office/powerpoint/2010/main" val="136743325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303dbf9b-b85b-46a0-94f1-894078c07ecd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1057</Words>
  <Application>Microsoft Office PowerPoint</Application>
  <PresentationFormat>On-screen Show (4:3)</PresentationFormat>
  <Paragraphs>145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Myriad Pro</vt:lpstr>
      <vt:lpstr>Arial</vt:lpstr>
      <vt:lpstr>Calibri</vt:lpstr>
      <vt:lpstr>Lato</vt:lpstr>
      <vt:lpstr>Wingdings</vt:lpstr>
      <vt:lpstr>20140311PresentationUWTSDTemplate</vt:lpstr>
      <vt:lpstr>Week 6: Data Structure: Lists &amp; Dictionaries</vt:lpstr>
      <vt:lpstr>Lesson Objectives</vt:lpstr>
      <vt:lpstr>DATA STRUCTURES</vt:lpstr>
      <vt:lpstr>Data Structures</vt:lpstr>
      <vt:lpstr>LISTS</vt:lpstr>
      <vt:lpstr>Built in Methods for List</vt:lpstr>
      <vt:lpstr>How to access Lists Item?</vt:lpstr>
      <vt:lpstr>Adding or Removing Items</vt:lpstr>
      <vt:lpstr>Lists Operation</vt:lpstr>
      <vt:lpstr>Slicing Lists: Retrieve a Range</vt:lpstr>
      <vt:lpstr>Looping and List</vt:lpstr>
      <vt:lpstr>Exercise</vt:lpstr>
      <vt:lpstr>List Comprehensions</vt:lpstr>
      <vt:lpstr>List Comprehensions</vt:lpstr>
      <vt:lpstr>DICTIONARY</vt:lpstr>
      <vt:lpstr>Dictionary</vt:lpstr>
      <vt:lpstr>Built in Methods for Dictionary</vt:lpstr>
      <vt:lpstr>Accessing Dictionary Items</vt:lpstr>
      <vt:lpstr>Adding and Updating Items</vt:lpstr>
      <vt:lpstr>Removing Items</vt:lpstr>
      <vt:lpstr>Handling Missing Keys</vt:lpstr>
      <vt:lpstr>Exercise</vt:lpstr>
      <vt:lpstr>Questions &amp; Answers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Mobolanle Bello</cp:lastModifiedBy>
  <cp:revision>154</cp:revision>
  <dcterms:created xsi:type="dcterms:W3CDTF">2015-04-14T15:21:28Z</dcterms:created>
  <dcterms:modified xsi:type="dcterms:W3CDTF">2026-02-19T19:02:36Z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