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ED58847-1BF9-4983-BDCF-3A7849FBB204}" type="datetimeFigureOut">
              <a:rPr lang="en-GB" smtClean="0"/>
              <a:t>03/03/2024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927144-865C-48CA-BC97-47946F5D1ABE}" type="slidenum">
              <a:rPr lang="en-GB" smtClean="0"/>
              <a:t>‹#›</a:t>
            </a:fld>
            <a:endParaRPr lang="en-GB"/>
          </a:p>
        </p:txBody>
      </p:sp>
    </p:spTree>
    <p:extLst>
      <p:ext uri="{BB962C8B-B14F-4D97-AF65-F5344CB8AC3E}">
        <p14:creationId xmlns:p14="http://schemas.microsoft.com/office/powerpoint/2010/main" val="28340662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D58847-1BF9-4983-BDCF-3A7849FBB204}" type="datetimeFigureOut">
              <a:rPr lang="en-GB" smtClean="0"/>
              <a:t>03/03/2024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927144-865C-48CA-BC97-47946F5D1ABE}" type="slidenum">
              <a:rPr lang="en-GB" smtClean="0"/>
              <a:t>‹#›</a:t>
            </a:fld>
            <a:endParaRPr lang="en-GB"/>
          </a:p>
        </p:txBody>
      </p:sp>
    </p:spTree>
    <p:extLst>
      <p:ext uri="{BB962C8B-B14F-4D97-AF65-F5344CB8AC3E}">
        <p14:creationId xmlns:p14="http://schemas.microsoft.com/office/powerpoint/2010/main" val="36543710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D58847-1BF9-4983-BDCF-3A7849FBB204}" type="datetimeFigureOut">
              <a:rPr lang="en-GB" smtClean="0"/>
              <a:t>03/03/2024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927144-865C-48CA-BC97-47946F5D1ABE}" type="slidenum">
              <a:rPr lang="en-GB" smtClean="0"/>
              <a:t>‹#›</a:t>
            </a:fld>
            <a:endParaRPr lang="en-GB"/>
          </a:p>
        </p:txBody>
      </p:sp>
    </p:spTree>
    <p:extLst>
      <p:ext uri="{BB962C8B-B14F-4D97-AF65-F5344CB8AC3E}">
        <p14:creationId xmlns:p14="http://schemas.microsoft.com/office/powerpoint/2010/main" val="32304622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1ED58847-1BF9-4983-BDCF-3A7849FBB204}" type="datetimeFigureOut">
              <a:rPr lang="en-GB" smtClean="0"/>
              <a:t>03/03/2024</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24927144-865C-48CA-BC97-47946F5D1ABE}" type="slidenum">
              <a:rPr lang="en-GB" smtClean="0"/>
              <a:t>‹#›</a:t>
            </a:fld>
            <a:endParaRPr lang="en-GB"/>
          </a:p>
        </p:txBody>
      </p:sp>
    </p:spTree>
    <p:extLst>
      <p:ext uri="{BB962C8B-B14F-4D97-AF65-F5344CB8AC3E}">
        <p14:creationId xmlns:p14="http://schemas.microsoft.com/office/powerpoint/2010/main" val="22274399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1ED58847-1BF9-4983-BDCF-3A7849FBB204}" type="datetimeFigureOut">
              <a:rPr lang="en-GB" smtClean="0"/>
              <a:t>03/03/2024</a:t>
            </a:fld>
            <a:endParaRPr lang="en-GB"/>
          </a:p>
        </p:txBody>
      </p:sp>
      <p:sp>
        <p:nvSpPr>
          <p:cNvPr id="11" name="Footer Placeholder 10"/>
          <p:cNvSpPr>
            <a:spLocks noGrp="1"/>
          </p:cNvSpPr>
          <p:nvPr>
            <p:ph type="ftr" sz="quarter" idx="11"/>
          </p:nvPr>
        </p:nvSpPr>
        <p:spPr/>
        <p:txBody>
          <a:bodyPr/>
          <a:lstStyle/>
          <a:p>
            <a:endParaRPr lang="en-GB"/>
          </a:p>
        </p:txBody>
      </p:sp>
      <p:sp>
        <p:nvSpPr>
          <p:cNvPr id="12" name="Slide Number Placeholder 11"/>
          <p:cNvSpPr>
            <a:spLocks noGrp="1"/>
          </p:cNvSpPr>
          <p:nvPr>
            <p:ph type="sldNum" sz="quarter" idx="12"/>
          </p:nvPr>
        </p:nvSpPr>
        <p:spPr/>
        <p:txBody>
          <a:bodyPr/>
          <a:lstStyle/>
          <a:p>
            <a:fld id="{24927144-865C-48CA-BC97-47946F5D1ABE}" type="slidenum">
              <a:rPr lang="en-GB" smtClean="0"/>
              <a:t>‹#›</a:t>
            </a:fld>
            <a:endParaRPr lang="en-GB"/>
          </a:p>
        </p:txBody>
      </p:sp>
    </p:spTree>
    <p:extLst>
      <p:ext uri="{BB962C8B-B14F-4D97-AF65-F5344CB8AC3E}">
        <p14:creationId xmlns:p14="http://schemas.microsoft.com/office/powerpoint/2010/main" val="4231022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1ED58847-1BF9-4983-BDCF-3A7849FBB204}" type="datetimeFigureOut">
              <a:rPr lang="en-GB" smtClean="0"/>
              <a:t>03/03/2024</a:t>
            </a:fld>
            <a:endParaRPr lang="en-GB"/>
          </a:p>
        </p:txBody>
      </p:sp>
      <p:sp>
        <p:nvSpPr>
          <p:cNvPr id="7" name="Footer Placeholder 6"/>
          <p:cNvSpPr>
            <a:spLocks noGrp="1"/>
          </p:cNvSpPr>
          <p:nvPr>
            <p:ph type="ftr" sz="quarter" idx="11"/>
          </p:nvPr>
        </p:nvSpPr>
        <p:spPr/>
        <p:txBody>
          <a:bodyPr/>
          <a:lstStyle/>
          <a:p>
            <a:endParaRPr lang="en-GB"/>
          </a:p>
        </p:txBody>
      </p:sp>
      <p:sp>
        <p:nvSpPr>
          <p:cNvPr id="8" name="Slide Number Placeholder 7"/>
          <p:cNvSpPr>
            <a:spLocks noGrp="1"/>
          </p:cNvSpPr>
          <p:nvPr>
            <p:ph type="sldNum" sz="quarter" idx="12"/>
          </p:nvPr>
        </p:nvSpPr>
        <p:spPr/>
        <p:txBody>
          <a:bodyPr/>
          <a:lstStyle/>
          <a:p>
            <a:fld id="{24927144-865C-48CA-BC97-47946F5D1ABE}" type="slidenum">
              <a:rPr lang="en-GB" smtClean="0"/>
              <a:t>‹#›</a:t>
            </a:fld>
            <a:endParaRPr lang="en-GB"/>
          </a:p>
        </p:txBody>
      </p:sp>
    </p:spTree>
    <p:extLst>
      <p:ext uri="{BB962C8B-B14F-4D97-AF65-F5344CB8AC3E}">
        <p14:creationId xmlns:p14="http://schemas.microsoft.com/office/powerpoint/2010/main" val="571231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1ED58847-1BF9-4983-BDCF-3A7849FBB204}" type="datetimeFigureOut">
              <a:rPr lang="en-GB" smtClean="0"/>
              <a:t>03/03/2024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4927144-865C-48CA-BC97-47946F5D1ABE}" type="slidenum">
              <a:rPr lang="en-GB" smtClean="0"/>
              <a:t>‹#›</a:t>
            </a:fld>
            <a:endParaRPr lang="en-GB"/>
          </a:p>
        </p:txBody>
      </p:sp>
    </p:spTree>
    <p:extLst>
      <p:ext uri="{BB962C8B-B14F-4D97-AF65-F5344CB8AC3E}">
        <p14:creationId xmlns:p14="http://schemas.microsoft.com/office/powerpoint/2010/main" val="26929780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1ED58847-1BF9-4983-BDCF-3A7849FBB204}" type="datetimeFigureOut">
              <a:rPr lang="en-GB" smtClean="0"/>
              <a:t>03/03/2024</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24927144-865C-48CA-BC97-47946F5D1ABE}" type="slidenum">
              <a:rPr lang="en-GB" smtClean="0"/>
              <a:t>‹#›</a:t>
            </a:fld>
            <a:endParaRPr lang="en-GB"/>
          </a:p>
        </p:txBody>
      </p:sp>
    </p:spTree>
    <p:extLst>
      <p:ext uri="{BB962C8B-B14F-4D97-AF65-F5344CB8AC3E}">
        <p14:creationId xmlns:p14="http://schemas.microsoft.com/office/powerpoint/2010/main" val="21737278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1ED58847-1BF9-4983-BDCF-3A7849FBB204}" type="datetimeFigureOut">
              <a:rPr lang="en-GB" smtClean="0"/>
              <a:t>03/03/2024</a:t>
            </a:fld>
            <a:endParaRPr lang="en-GB"/>
          </a:p>
        </p:txBody>
      </p:sp>
      <p:sp>
        <p:nvSpPr>
          <p:cNvPr id="9" name="Footer Placeholder 8"/>
          <p:cNvSpPr>
            <a:spLocks noGrp="1"/>
          </p:cNvSpPr>
          <p:nvPr>
            <p:ph type="ftr" sz="quarter" idx="11"/>
          </p:nvPr>
        </p:nvSpPr>
        <p:spPr>
          <a:xfrm>
            <a:off x="3499101" y="6356350"/>
            <a:ext cx="5911517" cy="365125"/>
          </a:xfrm>
        </p:spPr>
        <p:txBody>
          <a:bodyPr/>
          <a:lstStyle/>
          <a:p>
            <a:endParaRPr lang="en-GB"/>
          </a:p>
        </p:txBody>
      </p:sp>
      <p:sp>
        <p:nvSpPr>
          <p:cNvPr id="10" name="Slide Number Placeholder 9"/>
          <p:cNvSpPr>
            <a:spLocks noGrp="1"/>
          </p:cNvSpPr>
          <p:nvPr>
            <p:ph type="sldNum" sz="quarter" idx="12"/>
          </p:nvPr>
        </p:nvSpPr>
        <p:spPr/>
        <p:txBody>
          <a:bodyPr/>
          <a:lstStyle/>
          <a:p>
            <a:fld id="{24927144-865C-48CA-BC97-47946F5D1ABE}" type="slidenum">
              <a:rPr lang="en-GB" smtClean="0"/>
              <a:t>‹#›</a:t>
            </a:fld>
            <a:endParaRPr lang="en-GB"/>
          </a:p>
        </p:txBody>
      </p:sp>
    </p:spTree>
    <p:extLst>
      <p:ext uri="{BB962C8B-B14F-4D97-AF65-F5344CB8AC3E}">
        <p14:creationId xmlns:p14="http://schemas.microsoft.com/office/powerpoint/2010/main" val="31110589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ED58847-1BF9-4983-BDCF-3A7849FBB204}" type="datetimeFigureOut">
              <a:rPr lang="en-GB" smtClean="0"/>
              <a:t>03/03/2024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4927144-865C-48CA-BC97-47946F5D1ABE}" type="slidenum">
              <a:rPr lang="en-GB" smtClean="0"/>
              <a:t>‹#›</a:t>
            </a:fld>
            <a:endParaRPr lang="en-GB"/>
          </a:p>
        </p:txBody>
      </p:sp>
    </p:spTree>
    <p:extLst>
      <p:ext uri="{BB962C8B-B14F-4D97-AF65-F5344CB8AC3E}">
        <p14:creationId xmlns:p14="http://schemas.microsoft.com/office/powerpoint/2010/main" val="3432887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ED58847-1BF9-4983-BDCF-3A7849FBB204}" type="datetimeFigureOut">
              <a:rPr lang="en-GB" smtClean="0"/>
              <a:t>03/03/2024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4927144-865C-48CA-BC97-47946F5D1ABE}" type="slidenum">
              <a:rPr lang="en-GB" smtClean="0"/>
              <a:t>‹#›</a:t>
            </a:fld>
            <a:endParaRPr lang="en-GB"/>
          </a:p>
        </p:txBody>
      </p:sp>
    </p:spTree>
    <p:extLst>
      <p:ext uri="{BB962C8B-B14F-4D97-AF65-F5344CB8AC3E}">
        <p14:creationId xmlns:p14="http://schemas.microsoft.com/office/powerpoint/2010/main" val="32377572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1ED58847-1BF9-4983-BDCF-3A7849FBB204}" type="datetimeFigureOut">
              <a:rPr lang="en-GB" smtClean="0"/>
              <a:t>03/03/2024</a:t>
            </a:fld>
            <a:endParaRPr lang="en-GB"/>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GB"/>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24927144-865C-48CA-BC97-47946F5D1ABE}" type="slidenum">
              <a:rPr lang="en-GB" smtClean="0"/>
              <a:t>‹#›</a:t>
            </a:fld>
            <a:endParaRPr lang="en-GB"/>
          </a:p>
        </p:txBody>
      </p:sp>
    </p:spTree>
    <p:extLst>
      <p:ext uri="{BB962C8B-B14F-4D97-AF65-F5344CB8AC3E}">
        <p14:creationId xmlns:p14="http://schemas.microsoft.com/office/powerpoint/2010/main" val="3205831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youtube.com/watch?v=uLeREqPKR08" TargetMode="External"/><Relationship Id="rId2" Type="http://schemas.openxmlformats.org/officeDocument/2006/relationships/hyperlink" Target="https://www.unesco.org/en/education-sustainable-development/need-know" TargetMode="Externa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2" Type="http://schemas.openxmlformats.org/officeDocument/2006/relationships/hyperlink" Target="https://www.coe.int/en/web/education/4.7-education-for-sustainable-development-and-global-citizenship"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sdgs.un.org/goals#implementation"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gov.wales/sites/default/files/publications/2018-02/education-for-sustainable-development-and-global-citizenship-a-common-understanding-for-the-adult-and-community-learning-sector.pdf" TargetMode="External"/><Relationship Id="rId7" Type="http://schemas.openxmlformats.org/officeDocument/2006/relationships/hyperlink" Target="https://www.youtube.com/watch?v=uLeREqPKR08" TargetMode="External"/><Relationship Id="rId2" Type="http://schemas.openxmlformats.org/officeDocument/2006/relationships/hyperlink" Target="https://www.coe.int/en/web/education/4.7-education-for-sustainable-development-and-global-citizenship" TargetMode="External"/><Relationship Id="rId1" Type="http://schemas.openxmlformats.org/officeDocument/2006/relationships/slideLayout" Target="../slideLayouts/slideLayout2.xml"/><Relationship Id="rId6" Type="http://schemas.openxmlformats.org/officeDocument/2006/relationships/hyperlink" Target="https://www.unesco.org/en/education-sustainable-development/need-know" TargetMode="External"/><Relationship Id="rId5" Type="http://schemas.openxmlformats.org/officeDocument/2006/relationships/hyperlink" Target="https://www.estyn.gov.wales/system/files/2020-07/ESDGC%253A%2520Progress%2520in%2520education%2520for%2520sustainable%2520development%2520and%2520global%2520citizenship%2520-%2520June%25202014.pdf" TargetMode="External"/><Relationship Id="rId4" Type="http://schemas.openxmlformats.org/officeDocument/2006/relationships/hyperlink" Target="https://sdgs.un.org/goals#implement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26C67-CD71-4AC6-1800-FC79571DDC71}"/>
              </a:ext>
            </a:extLst>
          </p:cNvPr>
          <p:cNvSpPr>
            <a:spLocks noGrp="1"/>
          </p:cNvSpPr>
          <p:nvPr>
            <p:ph type="ctrTitle"/>
          </p:nvPr>
        </p:nvSpPr>
        <p:spPr/>
        <p:txBody>
          <a:bodyPr>
            <a:normAutofit/>
          </a:bodyPr>
          <a:lstStyle/>
          <a:p>
            <a:r>
              <a:rPr lang="en-GB" sz="4000" b="1" dirty="0">
                <a:effectLst/>
                <a:latin typeface="Arial" panose="020B0604020202020204" pitchFamily="34" charset="0"/>
                <a:ea typeface="Times New Roman" panose="02020603050405020304" pitchFamily="18" charset="0"/>
              </a:rPr>
              <a:t>Global Perspectives in Education</a:t>
            </a:r>
            <a:endParaRPr lang="en-GB" sz="11500" dirty="0"/>
          </a:p>
        </p:txBody>
      </p:sp>
      <p:sp>
        <p:nvSpPr>
          <p:cNvPr id="4" name="Subtitle 3">
            <a:extLst>
              <a:ext uri="{FF2B5EF4-FFF2-40B4-BE49-F238E27FC236}">
                <a16:creationId xmlns:a16="http://schemas.microsoft.com/office/drawing/2014/main" id="{F901830A-D0D8-D767-12D7-04CA21B83DF5}"/>
              </a:ext>
            </a:extLst>
          </p:cNvPr>
          <p:cNvSpPr txBox="1">
            <a:spLocks noGrp="1"/>
          </p:cNvSpPr>
          <p:nvPr>
            <p:ph type="subTitle" idx="1"/>
          </p:nvPr>
        </p:nvSpPr>
        <p:spPr>
          <a:xfrm>
            <a:off x="1100138" y="4670425"/>
            <a:ext cx="7315200" cy="914400"/>
          </a:xfrm>
          <a:prstGeom prst="rect">
            <a:avLst/>
          </a:prstGeom>
          <a:noFill/>
        </p:spPr>
        <p:txBody>
          <a:bodyPr wrap="square" rtlCol="0">
            <a:spAutoFit/>
          </a:bodyPr>
          <a:lstStyle/>
          <a:p>
            <a:r>
              <a:rPr lang="en-US" dirty="0"/>
              <a:t>KD </a:t>
            </a:r>
            <a:endParaRPr lang="en-GB" dirty="0"/>
          </a:p>
        </p:txBody>
      </p:sp>
    </p:spTree>
    <p:extLst>
      <p:ext uri="{BB962C8B-B14F-4D97-AF65-F5344CB8AC3E}">
        <p14:creationId xmlns:p14="http://schemas.microsoft.com/office/powerpoint/2010/main" val="2161031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DA9E9-BFF2-3E0A-E66D-637FFD1DAC57}"/>
              </a:ext>
            </a:extLst>
          </p:cNvPr>
          <p:cNvSpPr>
            <a:spLocks noGrp="1"/>
          </p:cNvSpPr>
          <p:nvPr>
            <p:ph type="title"/>
          </p:nvPr>
        </p:nvSpPr>
        <p:spPr/>
        <p:txBody>
          <a:bodyPr/>
          <a:lstStyle/>
          <a:p>
            <a:pPr algn="ctr"/>
            <a:r>
              <a:rPr lang="en-US" dirty="0"/>
              <a:t>What is ESDGC?  </a:t>
            </a:r>
            <a:endParaRPr lang="en-GB" dirty="0"/>
          </a:p>
        </p:txBody>
      </p:sp>
      <p:sp>
        <p:nvSpPr>
          <p:cNvPr id="4" name="TextBox 3">
            <a:extLst>
              <a:ext uri="{FF2B5EF4-FFF2-40B4-BE49-F238E27FC236}">
                <a16:creationId xmlns:a16="http://schemas.microsoft.com/office/drawing/2014/main" id="{BE2590C7-8B79-AD10-28DF-B1C88AA3A215}"/>
              </a:ext>
            </a:extLst>
          </p:cNvPr>
          <p:cNvSpPr txBox="1"/>
          <p:nvPr/>
        </p:nvSpPr>
        <p:spPr>
          <a:xfrm>
            <a:off x="3697357" y="280390"/>
            <a:ext cx="7858539" cy="4278094"/>
          </a:xfrm>
          <a:prstGeom prst="rect">
            <a:avLst/>
          </a:prstGeom>
          <a:noFill/>
        </p:spPr>
        <p:txBody>
          <a:bodyPr wrap="square" rtlCol="0">
            <a:spAutoFit/>
          </a:bodyPr>
          <a:lstStyle/>
          <a:p>
            <a:pPr algn="ctr"/>
            <a:r>
              <a:rPr lang="en-US" sz="2400" b="0" i="0" dirty="0">
                <a:solidFill>
                  <a:srgbClr val="111111"/>
                </a:solidFill>
                <a:effectLst/>
                <a:latin typeface="Arial" panose="020B0604020202020204" pitchFamily="34" charset="0"/>
                <a:cs typeface="Arial" panose="020B0604020202020204" pitchFamily="34" charset="0"/>
              </a:rPr>
              <a:t>Education for Sustainable Development and Global Citizenship</a:t>
            </a: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000" dirty="0">
                <a:latin typeface="Arial" panose="020B0604020202020204" pitchFamily="34" charset="0"/>
                <a:cs typeface="Arial" panose="020B0604020202020204" pitchFamily="34" charset="0"/>
              </a:rPr>
              <a:t>Its what links us to people around the world </a:t>
            </a:r>
          </a:p>
          <a:p>
            <a:pPr marL="285750" indent="-285750">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000" dirty="0">
                <a:latin typeface="Arial" panose="020B0604020202020204" pitchFamily="34" charset="0"/>
                <a:cs typeface="Arial" panose="020B0604020202020204" pitchFamily="34" charset="0"/>
              </a:rPr>
              <a:t>Peoples rights </a:t>
            </a:r>
          </a:p>
          <a:p>
            <a:pPr marL="285750" indent="-285750">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000" dirty="0">
                <a:latin typeface="Arial" panose="020B0604020202020204" pitchFamily="34" charset="0"/>
                <a:cs typeface="Arial" panose="020B0604020202020204" pitchFamily="34" charset="0"/>
              </a:rPr>
              <a:t>Relationships</a:t>
            </a:r>
          </a:p>
          <a:p>
            <a:pPr marL="285750" indent="-285750">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000" dirty="0">
                <a:latin typeface="Arial" panose="020B0604020202020204" pitchFamily="34" charset="0"/>
                <a:cs typeface="Arial" panose="020B0604020202020204" pitchFamily="34" charset="0"/>
              </a:rPr>
              <a:t>Implications of everything </a:t>
            </a:r>
          </a:p>
          <a:p>
            <a:r>
              <a:rPr lang="en-US" sz="2000" dirty="0">
                <a:latin typeface="Arial" panose="020B0604020202020204" pitchFamily="34" charset="0"/>
                <a:cs typeface="Arial" panose="020B0604020202020204" pitchFamily="34" charset="0"/>
              </a:rPr>
              <a:t>    we do</a:t>
            </a:r>
            <a:endParaRPr lang="en-US" sz="2000" dirty="0">
              <a:solidFill>
                <a:srgbClr val="111111"/>
              </a:solidFill>
              <a:latin typeface="Arial" panose="020B0604020202020204" pitchFamily="34" charset="0"/>
              <a:cs typeface="Arial" panose="020B0604020202020204" pitchFamily="34" charset="0"/>
            </a:endParaRPr>
          </a:p>
          <a:p>
            <a:endParaRPr lang="en-US" dirty="0">
              <a:solidFill>
                <a:srgbClr val="111111"/>
              </a:solidFill>
              <a:latin typeface="Roboto" panose="02000000000000000000" pitchFamily="2" charset="0"/>
            </a:endParaRPr>
          </a:p>
          <a:p>
            <a:endParaRPr lang="en-US" dirty="0">
              <a:solidFill>
                <a:srgbClr val="111111"/>
              </a:solidFill>
              <a:latin typeface="Roboto" panose="02000000000000000000" pitchFamily="2" charset="0"/>
            </a:endParaRPr>
          </a:p>
        </p:txBody>
      </p:sp>
      <p:sp>
        <p:nvSpPr>
          <p:cNvPr id="5" name="TextBox 4">
            <a:extLst>
              <a:ext uri="{FF2B5EF4-FFF2-40B4-BE49-F238E27FC236}">
                <a16:creationId xmlns:a16="http://schemas.microsoft.com/office/drawing/2014/main" id="{D42665EF-6303-3068-C73A-D09FEAAB3D25}"/>
              </a:ext>
            </a:extLst>
          </p:cNvPr>
          <p:cNvSpPr txBox="1"/>
          <p:nvPr/>
        </p:nvSpPr>
        <p:spPr>
          <a:xfrm>
            <a:off x="3697357" y="5358415"/>
            <a:ext cx="5830956" cy="830997"/>
          </a:xfrm>
          <a:prstGeom prst="rect">
            <a:avLst/>
          </a:prstGeom>
          <a:noFill/>
        </p:spPr>
        <p:txBody>
          <a:bodyPr wrap="square" rtlCol="0">
            <a:spAutoFit/>
          </a:bodyPr>
          <a:lstStyle/>
          <a:p>
            <a:r>
              <a:rPr lang="en-US" sz="1200" i="1" dirty="0">
                <a:effectLst/>
                <a:latin typeface="Arial" panose="020B0604020202020204" pitchFamily="34" charset="0"/>
                <a:cs typeface="Arial" panose="020B0604020202020204" pitchFamily="34" charset="0"/>
              </a:rPr>
              <a:t>“ESD is a lifelong learning process and an integral part of quality education. It enhances the cognitive, socio-emotional and behavioral dimensions of learning and encompasses learning content and outcomes, pedagogy and the learning environment itself.” </a:t>
            </a:r>
            <a:r>
              <a:rPr lang="en-US" sz="1200" dirty="0">
                <a:hlinkClick r:id="rId2"/>
              </a:rPr>
              <a:t>UNESCO</a:t>
            </a:r>
            <a:endParaRPr lang="en-GB" sz="1200" i="1"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5166AEBA-91D4-F6D2-B714-37B1AAAFB3EA}"/>
              </a:ext>
            </a:extLst>
          </p:cNvPr>
          <p:cNvSpPr txBox="1"/>
          <p:nvPr/>
        </p:nvSpPr>
        <p:spPr>
          <a:xfrm>
            <a:off x="7381461" y="4478479"/>
            <a:ext cx="6102626" cy="369332"/>
          </a:xfrm>
          <a:prstGeom prst="rect">
            <a:avLst/>
          </a:prstGeom>
          <a:noFill/>
        </p:spPr>
        <p:txBody>
          <a:bodyPr wrap="square">
            <a:spAutoFit/>
          </a:bodyPr>
          <a:lstStyle/>
          <a:p>
            <a:r>
              <a:rPr lang="en-US" dirty="0">
                <a:hlinkClick r:id="rId3"/>
              </a:rPr>
              <a:t>(youtube.com)</a:t>
            </a:r>
            <a:endParaRPr lang="en-GB" dirty="0"/>
          </a:p>
        </p:txBody>
      </p:sp>
      <p:pic>
        <p:nvPicPr>
          <p:cNvPr id="9" name="Picture 8">
            <a:extLst>
              <a:ext uri="{FF2B5EF4-FFF2-40B4-BE49-F238E27FC236}">
                <a16:creationId xmlns:a16="http://schemas.microsoft.com/office/drawing/2014/main" id="{3CC952FE-7DA8-5E8F-2695-9912273C7439}"/>
              </a:ext>
            </a:extLst>
          </p:cNvPr>
          <p:cNvPicPr>
            <a:picLocks noChangeAspect="1"/>
          </p:cNvPicPr>
          <p:nvPr/>
        </p:nvPicPr>
        <p:blipFill rotWithShape="1">
          <a:blip r:embed="rId4"/>
          <a:srcRect l="13043" t="11962" r="9239" b="11865"/>
          <a:stretch/>
        </p:blipFill>
        <p:spPr>
          <a:xfrm>
            <a:off x="7381461" y="1995596"/>
            <a:ext cx="4505739" cy="2482883"/>
          </a:xfrm>
          <a:prstGeom prst="rect">
            <a:avLst/>
          </a:prstGeom>
        </p:spPr>
      </p:pic>
      <p:sp>
        <p:nvSpPr>
          <p:cNvPr id="10" name="TextBox 9">
            <a:extLst>
              <a:ext uri="{FF2B5EF4-FFF2-40B4-BE49-F238E27FC236}">
                <a16:creationId xmlns:a16="http://schemas.microsoft.com/office/drawing/2014/main" id="{70FD9E5F-6636-C14F-8D1D-8CA16CF3BA73}"/>
              </a:ext>
            </a:extLst>
          </p:cNvPr>
          <p:cNvSpPr txBox="1"/>
          <p:nvPr/>
        </p:nvSpPr>
        <p:spPr>
          <a:xfrm>
            <a:off x="1364973" y="5725020"/>
            <a:ext cx="1298714" cy="369332"/>
          </a:xfrm>
          <a:prstGeom prst="rect">
            <a:avLst/>
          </a:prstGeom>
          <a:noFill/>
        </p:spPr>
        <p:txBody>
          <a:bodyPr wrap="square" rtlCol="0">
            <a:spAutoFit/>
          </a:bodyPr>
          <a:lstStyle/>
          <a:p>
            <a:r>
              <a:rPr lang="en-US" dirty="0"/>
              <a:t>KD </a:t>
            </a:r>
            <a:endParaRPr lang="en-GB" dirty="0"/>
          </a:p>
        </p:txBody>
      </p:sp>
    </p:spTree>
    <p:extLst>
      <p:ext uri="{BB962C8B-B14F-4D97-AF65-F5344CB8AC3E}">
        <p14:creationId xmlns:p14="http://schemas.microsoft.com/office/powerpoint/2010/main" val="18474771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50ABC-D5A5-0C37-7BF9-11B5BE50A456}"/>
              </a:ext>
            </a:extLst>
          </p:cNvPr>
          <p:cNvSpPr>
            <a:spLocks noGrp="1"/>
          </p:cNvSpPr>
          <p:nvPr>
            <p:ph type="title"/>
          </p:nvPr>
        </p:nvSpPr>
        <p:spPr/>
        <p:txBody>
          <a:bodyPr/>
          <a:lstStyle/>
          <a:p>
            <a:pPr algn="ctr"/>
            <a:r>
              <a:rPr lang="en-US" dirty="0"/>
              <a:t>The importance of ESDGC </a:t>
            </a:r>
            <a:endParaRPr lang="en-GB" dirty="0"/>
          </a:p>
        </p:txBody>
      </p:sp>
      <p:sp>
        <p:nvSpPr>
          <p:cNvPr id="6" name="TextBox 5">
            <a:extLst>
              <a:ext uri="{FF2B5EF4-FFF2-40B4-BE49-F238E27FC236}">
                <a16:creationId xmlns:a16="http://schemas.microsoft.com/office/drawing/2014/main" id="{37D70063-2236-547D-EE2F-15F07CCEA81E}"/>
              </a:ext>
            </a:extLst>
          </p:cNvPr>
          <p:cNvSpPr txBox="1"/>
          <p:nvPr/>
        </p:nvSpPr>
        <p:spPr>
          <a:xfrm>
            <a:off x="3816626" y="5340299"/>
            <a:ext cx="7129670" cy="1169551"/>
          </a:xfrm>
          <a:prstGeom prst="rect">
            <a:avLst/>
          </a:prstGeom>
          <a:noFill/>
        </p:spPr>
        <p:txBody>
          <a:bodyPr wrap="square" rtlCol="0">
            <a:spAutoFit/>
          </a:bodyPr>
          <a:lstStyle/>
          <a:p>
            <a:pPr marL="0" indent="0">
              <a:buNone/>
            </a:pPr>
            <a:r>
              <a:rPr lang="en-US" sz="1400" i="1" dirty="0">
                <a:solidFill>
                  <a:srgbClr val="161616"/>
                </a:solidFill>
                <a:effectLst/>
                <a:latin typeface="Arial" panose="020B0604020202020204" pitchFamily="34" charset="0"/>
                <a:cs typeface="Arial" panose="020B0604020202020204" pitchFamily="34" charset="0"/>
              </a:rPr>
              <a:t>By 2030, ensure that all learners acquire the knowledge and skills needed to promote sustainable development, including, among others, through education for sustainable development and sustainable lifestyles, human rights, gender equality, promotion of a culture of peace and non-violence, global citizenship and appreciation of cultural diversity and of culture’s contribution to sustainable development.</a:t>
            </a:r>
            <a:r>
              <a:rPr lang="en-US" sz="1400" i="1" dirty="0">
                <a:solidFill>
                  <a:srgbClr val="111111"/>
                </a:solidFill>
                <a:effectLst/>
                <a:latin typeface="Arial" panose="020B0604020202020204" pitchFamily="34" charset="0"/>
                <a:cs typeface="Arial" panose="020B0604020202020204" pitchFamily="34" charset="0"/>
              </a:rPr>
              <a:t> </a:t>
            </a:r>
            <a:r>
              <a:rPr lang="en-US" sz="1400" dirty="0">
                <a:latin typeface="Arial" panose="020B0604020202020204" pitchFamily="34" charset="0"/>
                <a:cs typeface="Arial" panose="020B0604020202020204" pitchFamily="34" charset="0"/>
                <a:hlinkClick r:id="rId2"/>
              </a:rPr>
              <a:t>(coe.int</a:t>
            </a:r>
            <a:r>
              <a:rPr lang="en-US" sz="1100" dirty="0">
                <a:latin typeface="Arial" panose="020B0604020202020204" pitchFamily="34" charset="0"/>
                <a:cs typeface="Arial" panose="020B0604020202020204" pitchFamily="34" charset="0"/>
                <a:hlinkClick r:id="rId2"/>
              </a:rPr>
              <a:t>)</a:t>
            </a:r>
            <a:endParaRPr lang="en-US" sz="11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3713911F-4DAF-7E60-3DB3-509651866907}"/>
              </a:ext>
            </a:extLst>
          </p:cNvPr>
          <p:cNvSpPr txBox="1"/>
          <p:nvPr/>
        </p:nvSpPr>
        <p:spPr>
          <a:xfrm>
            <a:off x="3816626" y="1123837"/>
            <a:ext cx="7580243" cy="3108543"/>
          </a:xfrm>
          <a:prstGeom prst="rect">
            <a:avLst/>
          </a:prstGeom>
          <a:noFill/>
        </p:spPr>
        <p:txBody>
          <a:bodyPr wrap="square" rtlCol="0">
            <a:spAutoFit/>
          </a:bodyPr>
          <a:lstStyle/>
          <a:p>
            <a:endParaRPr lang="en-US" sz="1600" dirty="0">
              <a:solidFill>
                <a:srgbClr val="11111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000" b="0" i="0" dirty="0">
                <a:solidFill>
                  <a:srgbClr val="111111"/>
                </a:solidFill>
                <a:effectLst/>
                <a:latin typeface="Arial" panose="020B0604020202020204" pitchFamily="34" charset="0"/>
                <a:cs typeface="Arial" panose="020B0604020202020204" pitchFamily="34" charset="0"/>
              </a:rPr>
              <a:t>Importance of education global citizens to understand the challenges</a:t>
            </a:r>
          </a:p>
          <a:p>
            <a:endParaRPr lang="en-US" sz="2000" b="0" i="0" dirty="0">
              <a:solidFill>
                <a:srgbClr val="111111"/>
              </a:solidFill>
              <a:effectLst/>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000" dirty="0">
                <a:latin typeface="Arial" panose="020B0604020202020204" pitchFamily="34" charset="0"/>
                <a:cs typeface="Arial" panose="020B0604020202020204" pitchFamily="34" charset="0"/>
              </a:rPr>
              <a:t>Acknowledging and valuing perspectives within our own country and less economically developed countries</a:t>
            </a:r>
          </a:p>
          <a:p>
            <a:pPr marL="285750" indent="-285750">
              <a:buFont typeface="Arial" panose="020B0604020202020204" pitchFamily="34" charset="0"/>
              <a:buChar char="•"/>
            </a:pPr>
            <a:endParaRPr lang="en-US" sz="2000" dirty="0">
              <a:solidFill>
                <a:srgbClr val="11111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000" dirty="0">
                <a:latin typeface="Arial" panose="020B0604020202020204" pitchFamily="34" charset="0"/>
                <a:cs typeface="Arial" panose="020B0604020202020204" pitchFamily="34" charset="0"/>
              </a:rPr>
              <a:t>Seven Key Themes of ESDGC</a:t>
            </a:r>
          </a:p>
          <a:p>
            <a:pPr marL="285750" indent="-285750">
              <a:buFont typeface="Arial" panose="020B0604020202020204" pitchFamily="34" charset="0"/>
              <a:buChar char="•"/>
            </a:pPr>
            <a:endParaRPr lang="en-US" sz="2000" dirty="0">
              <a:solidFill>
                <a:srgbClr val="11111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000" dirty="0">
                <a:solidFill>
                  <a:srgbClr val="111111"/>
                </a:solidFill>
                <a:latin typeface="Arial" panose="020B0604020202020204" pitchFamily="34" charset="0"/>
                <a:cs typeface="Arial" panose="020B0604020202020204" pitchFamily="34" charset="0"/>
              </a:rPr>
              <a:t>Point 4.7</a:t>
            </a:r>
          </a:p>
        </p:txBody>
      </p:sp>
      <p:sp>
        <p:nvSpPr>
          <p:cNvPr id="8" name="TextBox 7">
            <a:extLst>
              <a:ext uri="{FF2B5EF4-FFF2-40B4-BE49-F238E27FC236}">
                <a16:creationId xmlns:a16="http://schemas.microsoft.com/office/drawing/2014/main" id="{2432CB1D-5767-8CDA-7C2C-1F47C6E1ED9F}"/>
              </a:ext>
            </a:extLst>
          </p:cNvPr>
          <p:cNvSpPr txBox="1"/>
          <p:nvPr/>
        </p:nvSpPr>
        <p:spPr>
          <a:xfrm>
            <a:off x="1351721" y="5725020"/>
            <a:ext cx="1298714" cy="369332"/>
          </a:xfrm>
          <a:prstGeom prst="rect">
            <a:avLst/>
          </a:prstGeom>
          <a:noFill/>
        </p:spPr>
        <p:txBody>
          <a:bodyPr wrap="square" rtlCol="0">
            <a:spAutoFit/>
          </a:bodyPr>
          <a:lstStyle/>
          <a:p>
            <a:r>
              <a:rPr lang="en-US" dirty="0"/>
              <a:t>KD </a:t>
            </a:r>
            <a:endParaRPr lang="en-GB" dirty="0"/>
          </a:p>
        </p:txBody>
      </p:sp>
    </p:spTree>
    <p:extLst>
      <p:ext uri="{BB962C8B-B14F-4D97-AF65-F5344CB8AC3E}">
        <p14:creationId xmlns:p14="http://schemas.microsoft.com/office/powerpoint/2010/main" val="32231169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A8703-F27D-BCA4-397A-ED1F118AA20E}"/>
              </a:ext>
            </a:extLst>
          </p:cNvPr>
          <p:cNvSpPr>
            <a:spLocks noGrp="1"/>
          </p:cNvSpPr>
          <p:nvPr>
            <p:ph type="title"/>
          </p:nvPr>
        </p:nvSpPr>
        <p:spPr/>
        <p:txBody>
          <a:bodyPr/>
          <a:lstStyle/>
          <a:p>
            <a:pPr algn="ctr"/>
            <a:r>
              <a:rPr lang="en-US" dirty="0"/>
              <a:t>ESDGC Globally and locally </a:t>
            </a:r>
            <a:endParaRPr lang="en-GB" dirty="0"/>
          </a:p>
        </p:txBody>
      </p:sp>
      <p:sp>
        <p:nvSpPr>
          <p:cNvPr id="4" name="TextBox 3">
            <a:extLst>
              <a:ext uri="{FF2B5EF4-FFF2-40B4-BE49-F238E27FC236}">
                <a16:creationId xmlns:a16="http://schemas.microsoft.com/office/drawing/2014/main" id="{9FBF2AAD-8E83-CF69-313D-F43D5632EC3E}"/>
              </a:ext>
            </a:extLst>
          </p:cNvPr>
          <p:cNvSpPr txBox="1"/>
          <p:nvPr/>
        </p:nvSpPr>
        <p:spPr>
          <a:xfrm>
            <a:off x="4161183" y="931438"/>
            <a:ext cx="6149008" cy="3108543"/>
          </a:xfrm>
          <a:prstGeom prst="rect">
            <a:avLst/>
          </a:prstGeom>
          <a:noFill/>
        </p:spPr>
        <p:txBody>
          <a:bodyPr wrap="square" rtlCol="0">
            <a:spAutoFit/>
          </a:bodyPr>
          <a:lstStyle/>
          <a:p>
            <a:pPr marL="285750" indent="-285750">
              <a:buFont typeface="Arial" panose="020B0604020202020204" pitchFamily="34" charset="0"/>
              <a:buChar char="•"/>
            </a:pPr>
            <a:r>
              <a:rPr lang="en-US" sz="2000" dirty="0">
                <a:latin typeface="Arial" panose="020B0604020202020204" pitchFamily="34" charset="0"/>
                <a:cs typeface="Arial" panose="020B0604020202020204" pitchFamily="34" charset="0"/>
              </a:rPr>
              <a:t>Wales is one of the few countries in the world</a:t>
            </a:r>
          </a:p>
          <a:p>
            <a:endParaRPr lang="en-US"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000" i="0" dirty="0">
                <a:solidFill>
                  <a:srgbClr val="111111"/>
                </a:solidFill>
                <a:effectLst/>
                <a:latin typeface="Arial" panose="020B0604020202020204" pitchFamily="34" charset="0"/>
                <a:cs typeface="Arial" panose="020B0604020202020204" pitchFamily="34" charset="0"/>
              </a:rPr>
              <a:t>ESDGC</a:t>
            </a:r>
            <a:r>
              <a:rPr lang="en-US" sz="2000" b="0" i="0" dirty="0">
                <a:solidFill>
                  <a:srgbClr val="111111"/>
                </a:solidFill>
                <a:effectLst/>
                <a:latin typeface="Arial" panose="020B0604020202020204" pitchFamily="34" charset="0"/>
                <a:cs typeface="Arial" panose="020B0604020202020204" pitchFamily="34" charset="0"/>
              </a:rPr>
              <a:t> links everything together</a:t>
            </a:r>
          </a:p>
          <a:p>
            <a:endParaRPr lang="en-US" sz="2000" b="0" i="0" dirty="0">
              <a:solidFill>
                <a:srgbClr val="111111"/>
              </a:solidFill>
              <a:effectLst/>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2000" dirty="0">
              <a:solidFill>
                <a:srgbClr val="11111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000" b="0" i="0" dirty="0">
                <a:solidFill>
                  <a:srgbClr val="111111"/>
                </a:solidFill>
                <a:effectLst/>
                <a:latin typeface="Arial" panose="020B0604020202020204" pitchFamily="34" charset="0"/>
                <a:cs typeface="Arial" panose="020B0604020202020204" pitchFamily="34" charset="0"/>
              </a:rPr>
              <a:t>The 17 United nations sustainable development goals  </a:t>
            </a: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GB" dirty="0"/>
          </a:p>
        </p:txBody>
      </p:sp>
      <p:sp>
        <p:nvSpPr>
          <p:cNvPr id="6" name="TextBox 5">
            <a:extLst>
              <a:ext uri="{FF2B5EF4-FFF2-40B4-BE49-F238E27FC236}">
                <a16:creationId xmlns:a16="http://schemas.microsoft.com/office/drawing/2014/main" id="{2CEF843B-BFDC-ABDE-7332-A4FAA1417BA4}"/>
              </a:ext>
            </a:extLst>
          </p:cNvPr>
          <p:cNvSpPr txBox="1"/>
          <p:nvPr/>
        </p:nvSpPr>
        <p:spPr>
          <a:xfrm>
            <a:off x="4280453" y="4910899"/>
            <a:ext cx="6255027" cy="1015663"/>
          </a:xfrm>
          <a:prstGeom prst="rect">
            <a:avLst/>
          </a:prstGeom>
          <a:noFill/>
        </p:spPr>
        <p:txBody>
          <a:bodyPr wrap="square" rtlCol="0">
            <a:spAutoFit/>
          </a:bodyPr>
          <a:lstStyle/>
          <a:p>
            <a:r>
              <a:rPr lang="en-US" sz="1200" b="0" i="1" dirty="0">
                <a:effectLst/>
                <a:latin typeface="Arial" panose="020B0604020202020204" pitchFamily="34" charset="0"/>
                <a:cs typeface="Arial" panose="020B0604020202020204" pitchFamily="34" charset="0"/>
              </a:rPr>
              <a:t>“DSDG plays a key role in the evaluation of UN systemwide implementation of the 2030 Agenda and on advocacy and outreach activities relating to the SDGs. In order to make the 2030 Agenda a reality, broad ownership of the SDGs must translate into a strong commitment by all stakeholders to implement the global goals. DSDG aims to help facilitate this engagement.” </a:t>
            </a:r>
            <a:r>
              <a:rPr lang="en-US" sz="1200" dirty="0">
                <a:hlinkClick r:id="rId2"/>
              </a:rPr>
              <a:t>(un.org)</a:t>
            </a:r>
            <a:endParaRPr lang="en-GB" sz="1200" i="1"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CCB1EA32-9011-3A6D-E6A2-D127B30DEEE8}"/>
              </a:ext>
            </a:extLst>
          </p:cNvPr>
          <p:cNvSpPr txBox="1"/>
          <p:nvPr/>
        </p:nvSpPr>
        <p:spPr>
          <a:xfrm>
            <a:off x="1351721" y="5557230"/>
            <a:ext cx="1298714" cy="369332"/>
          </a:xfrm>
          <a:prstGeom prst="rect">
            <a:avLst/>
          </a:prstGeom>
          <a:noFill/>
        </p:spPr>
        <p:txBody>
          <a:bodyPr wrap="square" rtlCol="0">
            <a:spAutoFit/>
          </a:bodyPr>
          <a:lstStyle/>
          <a:p>
            <a:r>
              <a:rPr lang="en-US" dirty="0"/>
              <a:t>KD </a:t>
            </a:r>
            <a:endParaRPr lang="en-GB" dirty="0"/>
          </a:p>
        </p:txBody>
      </p:sp>
    </p:spTree>
    <p:extLst>
      <p:ext uri="{BB962C8B-B14F-4D97-AF65-F5344CB8AC3E}">
        <p14:creationId xmlns:p14="http://schemas.microsoft.com/office/powerpoint/2010/main" val="42115234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4A947-C6D9-7665-540B-784B4E0A1992}"/>
              </a:ext>
            </a:extLst>
          </p:cNvPr>
          <p:cNvSpPr>
            <a:spLocks noGrp="1"/>
          </p:cNvSpPr>
          <p:nvPr>
            <p:ph type="title"/>
          </p:nvPr>
        </p:nvSpPr>
        <p:spPr/>
        <p:txBody>
          <a:bodyPr/>
          <a:lstStyle/>
          <a:p>
            <a:r>
              <a:rPr lang="en-US" dirty="0"/>
              <a:t>References </a:t>
            </a:r>
            <a:endParaRPr lang="en-GB" dirty="0"/>
          </a:p>
        </p:txBody>
      </p:sp>
      <p:sp>
        <p:nvSpPr>
          <p:cNvPr id="4" name="TextBox 3">
            <a:extLst>
              <a:ext uri="{FF2B5EF4-FFF2-40B4-BE49-F238E27FC236}">
                <a16:creationId xmlns:a16="http://schemas.microsoft.com/office/drawing/2014/main" id="{E31E9ED0-5AC3-EB5C-0F02-276B98C7E958}"/>
              </a:ext>
            </a:extLst>
          </p:cNvPr>
          <p:cNvSpPr txBox="1"/>
          <p:nvPr/>
        </p:nvSpPr>
        <p:spPr>
          <a:xfrm>
            <a:off x="4147930" y="1123837"/>
            <a:ext cx="6586331" cy="4801314"/>
          </a:xfrm>
          <a:prstGeom prst="rect">
            <a:avLst/>
          </a:prstGeom>
          <a:noFill/>
        </p:spPr>
        <p:txBody>
          <a:bodyPr wrap="square" rtlCol="0">
            <a:spAutoFit/>
          </a:bodyPr>
          <a:lstStyle/>
          <a:p>
            <a:r>
              <a:rPr lang="en-US" dirty="0">
                <a:hlinkClick r:id="rId2"/>
              </a:rPr>
              <a:t>4.7 Education for sustainable development and global citizenship - Education (coe.int)</a:t>
            </a:r>
            <a:endParaRPr lang="en-US" dirty="0"/>
          </a:p>
          <a:p>
            <a:endParaRPr lang="en-US" dirty="0"/>
          </a:p>
          <a:p>
            <a:r>
              <a:rPr lang="en-GB" dirty="0">
                <a:hlinkClick r:id="rId3"/>
              </a:rPr>
              <a:t>Contents (</a:t>
            </a:r>
            <a:r>
              <a:rPr lang="en-GB" dirty="0" err="1">
                <a:hlinkClick r:id="rId3"/>
              </a:rPr>
              <a:t>gov.wales</a:t>
            </a:r>
            <a:r>
              <a:rPr lang="en-GB" dirty="0">
                <a:hlinkClick r:id="rId3"/>
              </a:rPr>
              <a:t>)</a:t>
            </a:r>
            <a:endParaRPr lang="en-US" dirty="0"/>
          </a:p>
          <a:p>
            <a:endParaRPr lang="en-US" dirty="0"/>
          </a:p>
          <a:p>
            <a:endParaRPr lang="en-US" dirty="0"/>
          </a:p>
          <a:p>
            <a:r>
              <a:rPr lang="en-US" dirty="0">
                <a:hlinkClick r:id="rId4"/>
              </a:rPr>
              <a:t>THE 17 GOALS | Sustainable Development (un.org)</a:t>
            </a:r>
            <a:endParaRPr lang="en-US" dirty="0"/>
          </a:p>
          <a:p>
            <a:endParaRPr lang="en-US" dirty="0"/>
          </a:p>
          <a:p>
            <a:r>
              <a:rPr lang="en-US" dirty="0">
                <a:hlinkClick r:id="rId5"/>
              </a:rPr>
              <a:t>Thematic survey report (</a:t>
            </a:r>
            <a:r>
              <a:rPr lang="en-US" dirty="0" err="1">
                <a:hlinkClick r:id="rId5"/>
              </a:rPr>
              <a:t>gov.wales</a:t>
            </a:r>
            <a:r>
              <a:rPr lang="en-US" dirty="0">
                <a:hlinkClick r:id="rId5"/>
              </a:rPr>
              <a:t>)</a:t>
            </a:r>
            <a:endParaRPr lang="en-US" dirty="0"/>
          </a:p>
          <a:p>
            <a:endParaRPr lang="en-US" dirty="0"/>
          </a:p>
          <a:p>
            <a:r>
              <a:rPr lang="en-US" dirty="0">
                <a:hlinkClick r:id="rId6"/>
              </a:rPr>
              <a:t>What you need to know about education for sustainable development | UNESCO</a:t>
            </a:r>
            <a:endParaRPr lang="en-US" dirty="0"/>
          </a:p>
          <a:p>
            <a:endParaRPr lang="en-US" dirty="0"/>
          </a:p>
          <a:p>
            <a:r>
              <a:rPr lang="en-US" dirty="0">
                <a:hlinkClick r:id="rId7"/>
              </a:rPr>
              <a:t>What is Global Citizenship Education? (English) (youtube.com)</a:t>
            </a:r>
            <a:endParaRPr lang="en-US" dirty="0"/>
          </a:p>
          <a:p>
            <a:endParaRPr lang="en-US" dirty="0"/>
          </a:p>
          <a:p>
            <a:endParaRPr lang="en-US" dirty="0"/>
          </a:p>
          <a:p>
            <a:endParaRPr lang="en-GB" dirty="0"/>
          </a:p>
        </p:txBody>
      </p:sp>
      <p:sp>
        <p:nvSpPr>
          <p:cNvPr id="5" name="TextBox 4">
            <a:extLst>
              <a:ext uri="{FF2B5EF4-FFF2-40B4-BE49-F238E27FC236}">
                <a16:creationId xmlns:a16="http://schemas.microsoft.com/office/drawing/2014/main" id="{107DC03D-C01B-4B70-8FFF-BB5688EB8B11}"/>
              </a:ext>
            </a:extLst>
          </p:cNvPr>
          <p:cNvSpPr txBox="1"/>
          <p:nvPr/>
        </p:nvSpPr>
        <p:spPr>
          <a:xfrm>
            <a:off x="1398105" y="5725020"/>
            <a:ext cx="1298714" cy="369332"/>
          </a:xfrm>
          <a:prstGeom prst="rect">
            <a:avLst/>
          </a:prstGeom>
          <a:noFill/>
        </p:spPr>
        <p:txBody>
          <a:bodyPr wrap="square" rtlCol="0">
            <a:spAutoFit/>
          </a:bodyPr>
          <a:lstStyle/>
          <a:p>
            <a:r>
              <a:rPr lang="en-US" dirty="0"/>
              <a:t>KD </a:t>
            </a:r>
            <a:endParaRPr lang="en-GB" dirty="0"/>
          </a:p>
        </p:txBody>
      </p:sp>
    </p:spTree>
    <p:extLst>
      <p:ext uri="{BB962C8B-B14F-4D97-AF65-F5344CB8AC3E}">
        <p14:creationId xmlns:p14="http://schemas.microsoft.com/office/powerpoint/2010/main" val="345874994"/>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docProps/app.xml><?xml version="1.0" encoding="utf-8"?>
<Properties xmlns="http://schemas.openxmlformats.org/officeDocument/2006/extended-properties" xmlns:vt="http://schemas.openxmlformats.org/officeDocument/2006/docPropsVTypes">
  <Template>TM03457475[[fn=Frame]]</Template>
  <TotalTime>163</TotalTime>
  <Words>347</Words>
  <Application>Microsoft Office PowerPoint</Application>
  <PresentationFormat>Widescreen</PresentationFormat>
  <Paragraphs>53</Paragraphs>
  <Slides>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Corbel</vt:lpstr>
      <vt:lpstr>Roboto</vt:lpstr>
      <vt:lpstr>Wingdings 2</vt:lpstr>
      <vt:lpstr>Frame</vt:lpstr>
      <vt:lpstr>Global Perspectives in Education</vt:lpstr>
      <vt:lpstr>What is ESDGC?  </vt:lpstr>
      <vt:lpstr>The importance of ESDGC </vt:lpstr>
      <vt:lpstr>ESDGC Globally and locally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Global Perspectives in Education</dc:title>
  <dc:creator>Katie Dacey (1811182)</dc:creator>
  <cp:lastModifiedBy>Katie Dacey</cp:lastModifiedBy>
  <cp:revision>1</cp:revision>
  <dcterms:created xsi:type="dcterms:W3CDTF">2024-03-03T16:25:57Z</dcterms:created>
  <dcterms:modified xsi:type="dcterms:W3CDTF">2024-03-03T19:09:11Z</dcterms:modified>
</cp:coreProperties>
</file>