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9" roundtripDataSignature="AMtx7mhS/f/scZxZOLp2aRtxuCMeoLv46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customschemas.google.com/relationships/presentationmetadata" Target="metadata"/><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IN"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45" name="Google Shape;14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51" name="Google Shape;151;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7" name="Google Shape;157;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b="0" i="0" lang="en-IN" sz="1200" u="none" strike="noStrike">
                <a:solidFill>
                  <a:schemeClr val="dk1"/>
                </a:solidFill>
                <a:latin typeface="Calibri"/>
                <a:ea typeface="Calibri"/>
                <a:cs typeface="Calibri"/>
                <a:sym typeface="Calibri"/>
              </a:rPr>
              <a:t>One of the most urgent modern issues in hospitality is artificial intelligence and collaboration with people. Hotels continue to embrace the use of AI, including chatbots and virtual assistants, as a way of enhancing efficiency and satisfaction for guests. Nevertheless, aspects such as data security, trust, and adaptation of employees render this theme very topical in the current hotel industry.</a:t>
            </a:r>
            <a:endParaRPr b="0"/>
          </a:p>
          <a:p>
            <a:pPr indent="0" lvl="0" marL="0" rtl="0" algn="l">
              <a:lnSpc>
                <a:spcPct val="100000"/>
              </a:lnSpc>
              <a:spcBef>
                <a:spcPts val="0"/>
              </a:spcBef>
              <a:spcAft>
                <a:spcPts val="0"/>
              </a:spcAft>
              <a:buSzPts val="1400"/>
              <a:buNone/>
            </a:pPr>
            <a:br>
              <a:rPr lang="en-IN"/>
            </a:br>
            <a:endParaRPr/>
          </a:p>
        </p:txBody>
      </p:sp>
      <p:sp>
        <p:nvSpPr>
          <p:cNvPr id="158" name="Google Shape;158;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IN"/>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5" name="Google Shape;165;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b="1" i="0" lang="en-IN" sz="1200" u="none" strike="noStrike">
                <a:solidFill>
                  <a:schemeClr val="dk1"/>
                </a:solidFill>
                <a:latin typeface="Times New Roman"/>
                <a:ea typeface="Times New Roman"/>
                <a:cs typeface="Times New Roman"/>
                <a:sym typeface="Times New Roman"/>
              </a:rPr>
              <a:t>Objectives</a:t>
            </a:r>
            <a:endParaRPr b="0">
              <a:latin typeface="Times New Roman"/>
              <a:ea typeface="Times New Roman"/>
              <a:cs typeface="Times New Roman"/>
              <a:sym typeface="Times New Roman"/>
            </a:endParaRPr>
          </a:p>
          <a:p>
            <a:pPr indent="-171450" lvl="0" marL="171450" rtl="0" algn="l">
              <a:lnSpc>
                <a:spcPct val="150000"/>
              </a:lnSpc>
              <a:spcBef>
                <a:spcPts val="0"/>
              </a:spcBef>
              <a:spcAft>
                <a:spcPts val="0"/>
              </a:spcAft>
              <a:buClr>
                <a:schemeClr val="dk1"/>
              </a:buClr>
              <a:buSzPts val="1200"/>
              <a:buFont typeface="Arial"/>
              <a:buChar char="•"/>
            </a:pPr>
            <a:r>
              <a:rPr b="0" i="0" lang="en-IN" sz="1200" u="none" strike="noStrike">
                <a:solidFill>
                  <a:schemeClr val="dk1"/>
                </a:solidFill>
                <a:latin typeface="Times New Roman"/>
                <a:ea typeface="Times New Roman"/>
                <a:cs typeface="Times New Roman"/>
                <a:sym typeface="Times New Roman"/>
              </a:rPr>
              <a:t>To identify different applications of Artificial Intelligence for integrating hospitality services in the Hilton Hotel</a:t>
            </a:r>
            <a:endParaRPr/>
          </a:p>
          <a:p>
            <a:pPr indent="-171450" lvl="0" marL="171450" rtl="0" algn="l">
              <a:lnSpc>
                <a:spcPct val="150000"/>
              </a:lnSpc>
              <a:spcBef>
                <a:spcPts val="0"/>
              </a:spcBef>
              <a:spcAft>
                <a:spcPts val="0"/>
              </a:spcAft>
              <a:buClr>
                <a:schemeClr val="dk1"/>
              </a:buClr>
              <a:buSzPts val="1200"/>
              <a:buFont typeface="Arial"/>
              <a:buChar char="•"/>
            </a:pPr>
            <a:r>
              <a:rPr b="0" i="0" lang="en-IN" sz="1200" u="none" strike="noStrike">
                <a:solidFill>
                  <a:schemeClr val="dk1"/>
                </a:solidFill>
                <a:latin typeface="Times New Roman"/>
                <a:ea typeface="Times New Roman"/>
                <a:cs typeface="Times New Roman"/>
                <a:sym typeface="Times New Roman"/>
              </a:rPr>
              <a:t>To assess the benefits of using Artificial Intelligence in collaboration with humans for improving hospitality service in the Hilton Hotel</a:t>
            </a:r>
            <a:endParaRPr/>
          </a:p>
          <a:p>
            <a:pPr indent="-171450" lvl="0" marL="171450" rtl="0" algn="l">
              <a:lnSpc>
                <a:spcPct val="150000"/>
              </a:lnSpc>
              <a:spcBef>
                <a:spcPts val="0"/>
              </a:spcBef>
              <a:spcAft>
                <a:spcPts val="0"/>
              </a:spcAft>
              <a:buClr>
                <a:schemeClr val="dk1"/>
              </a:buClr>
              <a:buSzPts val="1200"/>
              <a:buFont typeface="Arial"/>
              <a:buChar char="•"/>
            </a:pPr>
            <a:r>
              <a:rPr b="0" i="0" lang="en-IN" sz="1200" u="none" strike="noStrike">
                <a:solidFill>
                  <a:schemeClr val="dk1"/>
                </a:solidFill>
                <a:latin typeface="Times New Roman"/>
                <a:ea typeface="Times New Roman"/>
                <a:cs typeface="Times New Roman"/>
                <a:sym typeface="Times New Roman"/>
              </a:rPr>
              <a:t>To analyse challenges in using AI in collaboration with humans for the improvement of hospitality service at Holton Hotel </a:t>
            </a:r>
            <a:endParaRPr/>
          </a:p>
          <a:p>
            <a:pPr indent="-171450" lvl="0" marL="171450" rtl="0" algn="l">
              <a:lnSpc>
                <a:spcPct val="150000"/>
              </a:lnSpc>
              <a:spcBef>
                <a:spcPts val="0"/>
              </a:spcBef>
              <a:spcAft>
                <a:spcPts val="0"/>
              </a:spcAft>
              <a:buClr>
                <a:schemeClr val="dk1"/>
              </a:buClr>
              <a:buSzPts val="1200"/>
              <a:buFont typeface="Arial"/>
              <a:buChar char="•"/>
            </a:pPr>
            <a:r>
              <a:rPr b="0" i="0" lang="en-IN" sz="1200" u="none" strike="noStrike">
                <a:solidFill>
                  <a:schemeClr val="dk1"/>
                </a:solidFill>
                <a:latin typeface="Times New Roman"/>
                <a:ea typeface="Times New Roman"/>
                <a:cs typeface="Times New Roman"/>
                <a:sym typeface="Times New Roman"/>
              </a:rPr>
              <a:t>To recommend a strategic solution for reducing challenges for AI implementation in collaboration with humans in the hospitality industry at the Hilton Hotel.</a:t>
            </a:r>
            <a:endParaRPr/>
          </a:p>
          <a:p>
            <a:pPr indent="0" lvl="0" marL="0" rtl="0" algn="l">
              <a:lnSpc>
                <a:spcPct val="150000"/>
              </a:lnSpc>
              <a:spcBef>
                <a:spcPts val="0"/>
              </a:spcBef>
              <a:spcAft>
                <a:spcPts val="0"/>
              </a:spcAft>
              <a:buClr>
                <a:schemeClr val="dk1"/>
              </a:buClr>
              <a:buSzPts val="1200"/>
              <a:buFont typeface="Arial"/>
              <a:buNone/>
            </a:pPr>
            <a:r>
              <a:rPr b="1" i="0" lang="en-IN" sz="1200" u="none" strike="noStrike">
                <a:solidFill>
                  <a:schemeClr val="dk1"/>
                </a:solidFill>
                <a:latin typeface="Times New Roman"/>
                <a:ea typeface="Times New Roman"/>
                <a:cs typeface="Times New Roman"/>
                <a:sym typeface="Times New Roman"/>
              </a:rPr>
              <a:t>Background</a:t>
            </a:r>
            <a:endParaRPr/>
          </a:p>
          <a:p>
            <a:pPr indent="0" lvl="0" marL="0" rtl="0" algn="l">
              <a:lnSpc>
                <a:spcPct val="100000"/>
              </a:lnSpc>
              <a:spcBef>
                <a:spcPts val="0"/>
              </a:spcBef>
              <a:spcAft>
                <a:spcPts val="0"/>
              </a:spcAft>
              <a:buSzPts val="1400"/>
              <a:buNone/>
            </a:pPr>
            <a:r>
              <a:rPr b="0" i="0" lang="en-IN" sz="1200" u="none" strike="noStrike">
                <a:solidFill>
                  <a:schemeClr val="dk1"/>
                </a:solidFill>
                <a:latin typeface="Times New Roman"/>
                <a:ea typeface="Times New Roman"/>
                <a:cs typeface="Times New Roman"/>
                <a:sym typeface="Times New Roman"/>
              </a:rPr>
              <a:t>The hotel and hospitality industry of the world is undergoing a rapid move into digitalisation. Hilton Hotel is a good representative of a case study because early processing of AI technologies, including virtual assistants and chatbots, are introduced, and the company is confronted with a challenge that is real, in terms of cybersecurity and trust management.</a:t>
            </a:r>
            <a:endParaRPr b="0">
              <a:latin typeface="Times New Roman"/>
              <a:ea typeface="Times New Roman"/>
              <a:cs typeface="Times New Roman"/>
              <a:sym typeface="Times New Roman"/>
            </a:endParaRPr>
          </a:p>
          <a:p>
            <a:pPr indent="0" lvl="0" marL="0" rtl="0" algn="l">
              <a:lnSpc>
                <a:spcPct val="100000"/>
              </a:lnSpc>
              <a:spcBef>
                <a:spcPts val="0"/>
              </a:spcBef>
              <a:spcAft>
                <a:spcPts val="0"/>
              </a:spcAft>
              <a:buSzPts val="1400"/>
              <a:buNone/>
            </a:pPr>
            <a:br>
              <a:rPr lang="en-IN">
                <a:latin typeface="Times New Roman"/>
                <a:ea typeface="Times New Roman"/>
                <a:cs typeface="Times New Roman"/>
                <a:sym typeface="Times New Roman"/>
              </a:rPr>
            </a:br>
            <a:endParaRPr b="0" i="0" sz="1200" u="none" strike="noStrike">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400"/>
              <a:buNone/>
            </a:pPr>
            <a:r>
              <a:t/>
            </a:r>
            <a:endParaRPr>
              <a:latin typeface="Times New Roman"/>
              <a:ea typeface="Times New Roman"/>
              <a:cs typeface="Times New Roman"/>
              <a:sym typeface="Times New Roman"/>
            </a:endParaRPr>
          </a:p>
        </p:txBody>
      </p:sp>
      <p:sp>
        <p:nvSpPr>
          <p:cNvPr id="166" name="Google Shape;166;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IN"/>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4" name="Google Shape;174;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IN" sz="1200">
                <a:solidFill>
                  <a:schemeClr val="dk1"/>
                </a:solidFill>
                <a:latin typeface="Calibri"/>
                <a:ea typeface="Calibri"/>
                <a:cs typeface="Calibri"/>
                <a:sym typeface="Calibri"/>
              </a:rPr>
              <a:t>The Diffusion of Innovation Theory is a model whereby adoption of new technologies is determined as per relative advantage, compatibility, trialability, complexity, and observability. Chatbots, robotics, virtual reality, and voice assistants are AI applications in the hospitality sector that have obvious benefits as they enhance service efficiency and guest experience. These technologies do not conflict with current operations in the hotel since they help employees instead of working them out. The concept of trialability can be observed because hotels test AI tools in very select parts of the service prior to implementing them on a mass scale. In simplifying operations and assisting employees, the adoption of AI is closely related to the diffusion process, making it more probable to be accepted by the hospitality industry, in general.</a:t>
            </a:r>
            <a:endParaRPr/>
          </a:p>
          <a:p>
            <a:pPr indent="0" lvl="0" marL="0" rtl="0" algn="l">
              <a:lnSpc>
                <a:spcPct val="100000"/>
              </a:lnSpc>
              <a:spcBef>
                <a:spcPts val="0"/>
              </a:spcBef>
              <a:spcAft>
                <a:spcPts val="0"/>
              </a:spcAft>
              <a:buSzPts val="1400"/>
              <a:buNone/>
            </a:pPr>
            <a:r>
              <a:rPr lang="en-IN" sz="1200">
                <a:solidFill>
                  <a:schemeClr val="dk1"/>
                </a:solidFill>
                <a:latin typeface="Calibri"/>
                <a:ea typeface="Calibri"/>
                <a:cs typeface="Calibri"/>
                <a:sym typeface="Calibri"/>
              </a:rPr>
              <a:t>Diffusion of Innovation Theory indicates that innovations become diffused when their value becomes visible and also when they are related to the needs of the users. AI enhances hospitality delivery through automation of interactions, accessibility, and worker support, and it has a high relative advantage. The level of involvement of human touch and AI is compatible with the usual services of the traditional hotel. The high observability of AI benefits to guests and employees is due to improved service quality, 24/7 accessibility, and decreased work on the part of the employees. Despite some employee complaints about robotics, the benefits that are expected can be seen in visible employee satisfaction and an efficient method of serving guests, which further upholds the use of AI as a useful innovation to the hospitality industry.</a:t>
            </a:r>
            <a:endParaRPr/>
          </a:p>
          <a:p>
            <a:pPr indent="0" lvl="0" marL="0" rtl="0" algn="l">
              <a:lnSpc>
                <a:spcPct val="100000"/>
              </a:lnSpc>
              <a:spcBef>
                <a:spcPts val="0"/>
              </a:spcBef>
              <a:spcAft>
                <a:spcPts val="0"/>
              </a:spcAft>
              <a:buSzPts val="1400"/>
              <a:buNone/>
            </a:pPr>
            <a:r>
              <a:t/>
            </a:r>
            <a:endParaRPr/>
          </a:p>
        </p:txBody>
      </p:sp>
      <p:sp>
        <p:nvSpPr>
          <p:cNvPr id="175" name="Google Shape;175;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IN"/>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2" name="Google Shape;182;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IN" sz="1200">
                <a:solidFill>
                  <a:schemeClr val="dk1"/>
                </a:solidFill>
                <a:latin typeface="Calibri"/>
                <a:ea typeface="Calibri"/>
                <a:cs typeface="Calibri"/>
                <a:sym typeface="Calibri"/>
              </a:rPr>
              <a:t>Hospitality services based on AI have major issues surrounding cybersecurity and privacy. The rise of cyber attacks risks sensitive data of guests and employees, which minimises the trust regarding digital services. Increasing the privacy issues, the AI systems will handle the personal and payment data. These contribute to a poor experience for the guests, employee insecurity, and the productivity of the organisation. The application of artificial intelligence would be risky without effective protection, which restricts the potential of this usage in hotel businesses.</a:t>
            </a:r>
            <a:endParaRPr/>
          </a:p>
          <a:p>
            <a:pPr indent="0" lvl="0" marL="0" rtl="0" algn="l">
              <a:lnSpc>
                <a:spcPct val="100000"/>
              </a:lnSpc>
              <a:spcBef>
                <a:spcPts val="0"/>
              </a:spcBef>
              <a:spcAft>
                <a:spcPts val="0"/>
              </a:spcAft>
              <a:buSzPts val="1400"/>
              <a:buNone/>
            </a:pPr>
            <a:r>
              <a:rPr lang="en-IN" sz="1200">
                <a:solidFill>
                  <a:schemeClr val="dk1"/>
                </a:solidFill>
                <a:latin typeface="Calibri"/>
                <a:ea typeface="Calibri"/>
                <a:cs typeface="Calibri"/>
                <a:sym typeface="Calibri"/>
              </a:rPr>
              <a:t>Technologies based on AI offer a sound solution to security-related issues in hospitality. These control mechanisms are able to identify, thwart, and react to internet attacks, making the provision of services a little safer. Payment and personal data remain secure thanks to the encryption technology, which contributes to compliance with the GDPR. This is because hotels can regain the confidence of their guests, enhance their reliability in services, and facilitate human-AI cooperation in the hospitality industry through the implementation of advanced security.</a:t>
            </a:r>
            <a:endParaRPr/>
          </a:p>
          <a:p>
            <a:pPr indent="0" lvl="0" marL="0" rtl="0" algn="l">
              <a:lnSpc>
                <a:spcPct val="100000"/>
              </a:lnSpc>
              <a:spcBef>
                <a:spcPts val="0"/>
              </a:spcBef>
              <a:spcAft>
                <a:spcPts val="0"/>
              </a:spcAft>
              <a:buSzPts val="1400"/>
              <a:buNone/>
            </a:pPr>
            <a:r>
              <a:t/>
            </a:r>
            <a:endParaRPr/>
          </a:p>
        </p:txBody>
      </p:sp>
      <p:sp>
        <p:nvSpPr>
          <p:cNvPr id="183" name="Google Shape;183;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IN"/>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1" name="Google Shape;191;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Diffusion of Innovation Theory describes the adoption of new technologies depending on compatibility, complexity, and user acceptance. The use of AI in the hospitality industry is more effectively implemented when it meets the expectations and abilities of employees and guests. It is better to consider both security and convenience to minimise the resistance and enhance the implementation. Incompatible AI solutions improve the performance of operations, guest satisfaction, and the success of organisations, especially in the context of the Hilton Hotel.</a:t>
            </a:r>
            <a:endParaRPr/>
          </a:p>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The current literature does not provide much real-time and organisation-specific analysis of AI implementation in hospitality. Lack of empirical interest in the Hilton Hotel limits background information. By filling these gaps, one may get better belonging to the study of human-AI cooperation, practical issues, and performance results, and enhance its relevance to academics and management in the hospitality industry.</a:t>
            </a:r>
            <a:endParaRPr/>
          </a:p>
          <a:p>
            <a:pPr indent="0" lvl="0" marL="0" rtl="0" algn="l">
              <a:lnSpc>
                <a:spcPct val="100000"/>
              </a:lnSpc>
              <a:spcBef>
                <a:spcPts val="0"/>
              </a:spcBef>
              <a:spcAft>
                <a:spcPts val="0"/>
              </a:spcAft>
              <a:buSzPts val="1400"/>
              <a:buNone/>
            </a:pPr>
            <a:r>
              <a:t/>
            </a:r>
            <a:endParaRPr/>
          </a:p>
        </p:txBody>
      </p:sp>
      <p:sp>
        <p:nvSpPr>
          <p:cNvPr id="192" name="Google Shape;192;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IN"/>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0" name="Google Shape;200;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228600" rtl="0" algn="just">
              <a:lnSpc>
                <a:spcPct val="100000"/>
              </a:lnSpc>
              <a:spcBef>
                <a:spcPts val="0"/>
              </a:spcBef>
              <a:spcAft>
                <a:spcPts val="0"/>
              </a:spcAft>
              <a:buSzPts val="1400"/>
              <a:buFont typeface="Arial"/>
              <a:buNone/>
            </a:pPr>
            <a:r>
              <a:rPr b="0" i="0" lang="en-IN" sz="1200" u="none" cap="none" strike="noStrike">
                <a:solidFill>
                  <a:schemeClr val="dk1"/>
                </a:solidFill>
                <a:latin typeface="Calibri"/>
                <a:ea typeface="Calibri"/>
                <a:cs typeface="Calibri"/>
                <a:sym typeface="Calibri"/>
              </a:rPr>
              <a:t>The PESTLE forces show that inflation, supply chain threats, and sustainability compliance put Hilton Croydon at a cost, whereas the legal data protection requirements involve the company in greater responsibility in its operations. Nevertheless, the changing customer behaviour trends and AI investment enable a chance to improve competitiveness, the guest experience, and brand appeal with secure and sustainable service based on the latest technologies.</a:t>
            </a:r>
            <a:endParaRPr/>
          </a:p>
          <a:p>
            <a:pPr indent="0" lvl="0" marL="228600" rtl="0" algn="just">
              <a:lnSpc>
                <a:spcPct val="100000"/>
              </a:lnSpc>
              <a:spcBef>
                <a:spcPts val="0"/>
              </a:spcBef>
              <a:spcAft>
                <a:spcPts val="0"/>
              </a:spcAft>
              <a:buSzPts val="1400"/>
              <a:buFont typeface="Arial"/>
              <a:buNone/>
            </a:pPr>
            <a:r>
              <a:rPr b="0" i="0" lang="en-IN" sz="1200" u="none" cap="none" strike="noStrike">
                <a:solidFill>
                  <a:schemeClr val="dk1"/>
                </a:solidFill>
                <a:latin typeface="Calibri"/>
                <a:ea typeface="Calibri"/>
                <a:cs typeface="Calibri"/>
                <a:sym typeface="Calibri"/>
              </a:rPr>
              <a:t>AI application in the hospitality industry is supported by the Diffusion of Innovation Theory: the hotel implemented the technology that is characterised by a significant relative advantage and adherence to the service model with the lowered complexity of usage. In the case of Hilton Croydon, AI solutions such as chatbots and automation of the work processes enhance customer interaction and operational efficiency, responding to the competitive pressures identified within the framework of PESTEL economic and technological aspects. Nevertheless, effective adoption is also characterised by the preparedness of the staff members and reliable and safe implementation in accordance with the law and social demands.</a:t>
            </a:r>
            <a:endParaRPr/>
          </a:p>
          <a:p>
            <a:pPr indent="0" lvl="0" marL="0" rtl="0" algn="just">
              <a:lnSpc>
                <a:spcPct val="100000"/>
              </a:lnSpc>
              <a:spcBef>
                <a:spcPts val="0"/>
              </a:spcBef>
              <a:spcAft>
                <a:spcPts val="0"/>
              </a:spcAft>
              <a:buSzPts val="1400"/>
              <a:buFont typeface="Arial"/>
              <a:buNone/>
            </a:pPr>
            <a:r>
              <a:t/>
            </a:r>
            <a:endParaRPr/>
          </a:p>
        </p:txBody>
      </p:sp>
      <p:sp>
        <p:nvSpPr>
          <p:cNvPr id="201" name="Google Shape;201;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IN"/>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9" name="Google Shape;209;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b="1" lang="en-IN" sz="1200">
                <a:solidFill>
                  <a:schemeClr val="dk1"/>
                </a:solidFill>
                <a:latin typeface="Calibri"/>
                <a:ea typeface="Calibri"/>
                <a:cs typeface="Calibri"/>
                <a:sym typeface="Calibri"/>
              </a:rPr>
              <a:t>Strengths and limitations</a:t>
            </a:r>
            <a:endParaRPr sz="1200">
              <a:solidFill>
                <a:schemeClr val="dk1"/>
              </a:solidFill>
              <a:latin typeface="Calibri"/>
              <a:ea typeface="Calibri"/>
              <a:cs typeface="Calibri"/>
              <a:sym typeface="Calibri"/>
            </a:endParaRPr>
          </a:p>
          <a:p>
            <a:pPr indent="0" lvl="0" marL="0" rtl="0" algn="l">
              <a:lnSpc>
                <a:spcPct val="100000"/>
              </a:lnSpc>
              <a:spcBef>
                <a:spcPts val="0"/>
              </a:spcBef>
              <a:spcAft>
                <a:spcPts val="0"/>
              </a:spcAft>
              <a:buSzPts val="1400"/>
              <a:buNone/>
            </a:pPr>
            <a:r>
              <a:rPr lang="en-IN" sz="1200">
                <a:solidFill>
                  <a:schemeClr val="dk1"/>
                </a:solidFill>
                <a:latin typeface="Calibri"/>
                <a:ea typeface="Calibri"/>
                <a:cs typeface="Calibri"/>
                <a:sym typeface="Calibri"/>
              </a:rPr>
              <a:t>The use of AI by the hospitality brands helps them to be efficient and competitive. Hilton enhances its access and engagement with chatbots, whereas the Premier Inn reinforces pricing and forecasting. Nevertheless, the threat of cybersecurity, the need to train staff, the minimization of personalisation, and the high cost are also major constraints.</a:t>
            </a:r>
            <a:endParaRPr/>
          </a:p>
          <a:p>
            <a:pPr indent="0" lvl="0" marL="0" rtl="0" algn="l">
              <a:lnSpc>
                <a:spcPct val="100000"/>
              </a:lnSpc>
              <a:spcBef>
                <a:spcPts val="0"/>
              </a:spcBef>
              <a:spcAft>
                <a:spcPts val="0"/>
              </a:spcAft>
              <a:buSzPts val="1400"/>
              <a:buNone/>
            </a:pPr>
            <a:r>
              <a:rPr b="1" lang="en-IN" sz="1200">
                <a:solidFill>
                  <a:schemeClr val="dk1"/>
                </a:solidFill>
                <a:latin typeface="Calibri"/>
                <a:ea typeface="Calibri"/>
                <a:cs typeface="Calibri"/>
                <a:sym typeface="Calibri"/>
              </a:rPr>
              <a:t>Data collection</a:t>
            </a:r>
            <a:endParaRPr b="0" sz="1200">
              <a:solidFill>
                <a:schemeClr val="dk1"/>
              </a:solidFill>
              <a:latin typeface="Calibri"/>
              <a:ea typeface="Calibri"/>
              <a:cs typeface="Calibri"/>
              <a:sym typeface="Calibri"/>
            </a:endParaRPr>
          </a:p>
          <a:p>
            <a:pPr indent="0" lvl="0" marL="0" rtl="0" algn="l">
              <a:lnSpc>
                <a:spcPct val="100000"/>
              </a:lnSpc>
              <a:spcBef>
                <a:spcPts val="0"/>
              </a:spcBef>
              <a:spcAft>
                <a:spcPts val="0"/>
              </a:spcAft>
              <a:buSzPts val="1400"/>
              <a:buNone/>
            </a:pPr>
            <a:r>
              <a:rPr b="0" i="0" lang="en-IN" sz="1200" u="none" cap="none" strike="noStrike">
                <a:solidFill>
                  <a:schemeClr val="dk1"/>
                </a:solidFill>
                <a:latin typeface="Calibri"/>
                <a:ea typeface="Calibri"/>
                <a:cs typeface="Calibri"/>
                <a:sym typeface="Calibri"/>
              </a:rPr>
              <a:t>The paper gathered qualitative secondary records via authoritative journals and industry reports, news, and websites of companies involved in the hospitality industry in relation to Hilton and AI. The sources were filtered in terms of relevance, trustworthiness, English language, and 2020 onwards publication to clarify the accuracy and modern knowledge.</a:t>
            </a:r>
            <a:endParaRPr/>
          </a:p>
          <a:p>
            <a:pPr indent="0" lvl="0" marL="0" rtl="0" algn="l">
              <a:lnSpc>
                <a:spcPct val="100000"/>
              </a:lnSpc>
              <a:spcBef>
                <a:spcPts val="0"/>
              </a:spcBef>
              <a:spcAft>
                <a:spcPts val="0"/>
              </a:spcAft>
              <a:buSzPts val="1400"/>
              <a:buNone/>
            </a:pPr>
            <a:r>
              <a:t/>
            </a:r>
            <a:endParaRPr/>
          </a:p>
        </p:txBody>
      </p:sp>
      <p:sp>
        <p:nvSpPr>
          <p:cNvPr id="210" name="Google Shape;210;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IN"/>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8" name="Google Shape;218;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rPr b="0" i="0" lang="en-IN" sz="1200" u="none" cap="none" strike="noStrike">
                <a:solidFill>
                  <a:schemeClr val="dk1"/>
                </a:solidFill>
                <a:latin typeface="Calibri"/>
                <a:ea typeface="Calibri"/>
                <a:cs typeface="Calibri"/>
                <a:sym typeface="Calibri"/>
              </a:rPr>
              <a:t>Thematic analysis allowed for determining the advantages and threats of AI in hospitality services offered by Hilton. The results demonstrate enhanced customer experiences and service quality, yet serious cases of security breaches can be used to outline vulnerabilities. It is suggested that data protection should be enhanced with the help of encryption technology, in order to increase the level of trust and ensure safe AI interventions into hotel functioning.</a:t>
            </a:r>
            <a:endParaRPr/>
          </a:p>
          <a:p>
            <a:pPr indent="0" lvl="0" marL="0" rtl="0" algn="l">
              <a:lnSpc>
                <a:spcPct val="100000"/>
              </a:lnSpc>
              <a:spcBef>
                <a:spcPts val="0"/>
              </a:spcBef>
              <a:spcAft>
                <a:spcPts val="0"/>
              </a:spcAft>
              <a:buSzPts val="1400"/>
              <a:buNone/>
            </a:pPr>
            <a:r>
              <a:rPr b="1" lang="en-IN" sz="1200">
                <a:solidFill>
                  <a:schemeClr val="dk1"/>
                </a:solidFill>
                <a:latin typeface="Calibri"/>
                <a:ea typeface="Calibri"/>
                <a:cs typeface="Calibri"/>
                <a:sym typeface="Calibri"/>
              </a:rPr>
              <a:t>Findings</a:t>
            </a:r>
            <a:endParaRPr sz="1200">
              <a:solidFill>
                <a:schemeClr val="dk1"/>
              </a:solidFill>
              <a:latin typeface="Calibri"/>
              <a:ea typeface="Calibri"/>
              <a:cs typeface="Calibri"/>
              <a:sym typeface="Calibri"/>
            </a:endParaRPr>
          </a:p>
          <a:p>
            <a:pPr indent="0" lvl="0" marL="0" rtl="0" algn="l">
              <a:lnSpc>
                <a:spcPct val="100000"/>
              </a:lnSpc>
              <a:spcBef>
                <a:spcPts val="0"/>
              </a:spcBef>
              <a:spcAft>
                <a:spcPts val="0"/>
              </a:spcAft>
              <a:buSzPts val="1400"/>
              <a:buNone/>
            </a:pPr>
            <a:r>
              <a:rPr lang="en-IN" sz="1200">
                <a:solidFill>
                  <a:schemeClr val="dk1"/>
                </a:solidFill>
                <a:latin typeface="Calibri"/>
                <a:ea typeface="Calibri"/>
                <a:cs typeface="Calibri"/>
                <a:sym typeface="Calibri"/>
              </a:rPr>
              <a:t>Results indicate that chatbots and 24/7 service can optimise satisfaction among guests of Hilton. Nevertheless, the security issues and the absence of expertise are still significant issues. An encrypted technology appeared to be the most popular solution, with its assistance in securing AI-human cooperation and enhancement of trust, quality of the services, and overall working performance.</a:t>
            </a:r>
            <a:endParaRPr/>
          </a:p>
          <a:p>
            <a:pPr indent="0" lvl="0" marL="0" rtl="0" algn="l">
              <a:lnSpc>
                <a:spcPct val="100000"/>
              </a:lnSpc>
              <a:spcBef>
                <a:spcPts val="0"/>
              </a:spcBef>
              <a:spcAft>
                <a:spcPts val="0"/>
              </a:spcAft>
              <a:buSzPts val="1400"/>
              <a:buNone/>
            </a:pPr>
            <a:r>
              <a:t/>
            </a:r>
            <a:endParaRPr/>
          </a:p>
        </p:txBody>
      </p:sp>
      <p:sp>
        <p:nvSpPr>
          <p:cNvPr id="219" name="Google Shape;219;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IN"/>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7" name="Google Shape;227;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Times New Roman"/>
              <a:buNone/>
            </a:pPr>
            <a:r>
              <a:rPr lang="en-IN" sz="1200">
                <a:solidFill>
                  <a:schemeClr val="dk1"/>
                </a:solidFill>
                <a:latin typeface="Times New Roman"/>
                <a:ea typeface="Times New Roman"/>
                <a:cs typeface="Times New Roman"/>
                <a:sym typeface="Times New Roman"/>
              </a:rPr>
              <a:t>Throughout the study, it is summarised that comprehensive results prove that AI enhances service, though it requires security measures and skill development to achieve sustainable Hilton operations in the long run.</a:t>
            </a:r>
            <a:endParaRPr/>
          </a:p>
          <a:p>
            <a:pPr indent="0" lvl="0" marL="0" rtl="0" algn="l">
              <a:lnSpc>
                <a:spcPct val="100000"/>
              </a:lnSpc>
              <a:spcBef>
                <a:spcPts val="0"/>
              </a:spcBef>
              <a:spcAft>
                <a:spcPts val="0"/>
              </a:spcAft>
              <a:buSzPts val="1400"/>
              <a:buNone/>
            </a:pPr>
            <a:r>
              <a:t/>
            </a:r>
            <a:endParaRPr>
              <a:latin typeface="Times New Roman"/>
              <a:ea typeface="Times New Roman"/>
              <a:cs typeface="Times New Roman"/>
              <a:sym typeface="Times New Roman"/>
            </a:endParaRPr>
          </a:p>
        </p:txBody>
      </p:sp>
      <p:sp>
        <p:nvSpPr>
          <p:cNvPr id="228" name="Google Shape;228;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IN"/>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4" name="Shape 234"/>
        <p:cNvGrpSpPr/>
        <p:nvPr/>
      </p:nvGrpSpPr>
      <p:grpSpPr>
        <a:xfrm>
          <a:off x="0" y="0"/>
          <a:ext cx="0" cy="0"/>
          <a:chOff x="0" y="0"/>
          <a:chExt cx="0" cy="0"/>
        </a:xfrm>
      </p:grpSpPr>
      <p:sp>
        <p:nvSpPr>
          <p:cNvPr id="235" name="Google Shape;235;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6" name="Google Shape;236;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Times New Roman"/>
              <a:buNone/>
            </a:pPr>
            <a:r>
              <a:rPr lang="en-IN" sz="1200">
                <a:solidFill>
                  <a:schemeClr val="dk1"/>
                </a:solidFill>
                <a:latin typeface="Times New Roman"/>
                <a:ea typeface="Times New Roman"/>
                <a:cs typeface="Times New Roman"/>
                <a:sym typeface="Times New Roman"/>
              </a:rPr>
              <a:t>These guidelines have been set with the aim of operational reliability, the ability of the workforce and information safety to provide sustainability of AI integration to enhance the satisfaction of guests on organisational performance according to the Hilton strategic goals and long-term competitive hospitality advantage.</a:t>
            </a:r>
            <a:endParaRPr/>
          </a:p>
          <a:p>
            <a:pPr indent="0" lvl="0" marL="0" rtl="0" algn="l">
              <a:lnSpc>
                <a:spcPct val="100000"/>
              </a:lnSpc>
              <a:spcBef>
                <a:spcPts val="0"/>
              </a:spcBef>
              <a:spcAft>
                <a:spcPts val="0"/>
              </a:spcAft>
              <a:buSzPts val="1400"/>
              <a:buNone/>
            </a:pPr>
            <a:r>
              <a:t/>
            </a:r>
            <a:endParaRPr>
              <a:latin typeface="Times New Roman"/>
              <a:ea typeface="Times New Roman"/>
              <a:cs typeface="Times New Roman"/>
              <a:sym typeface="Times New Roman"/>
            </a:endParaRPr>
          </a:p>
        </p:txBody>
      </p:sp>
      <p:sp>
        <p:nvSpPr>
          <p:cNvPr id="237" name="Google Shape;237;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IN"/>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45" name="Google Shape;245;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9" name="Shape 249"/>
        <p:cNvGrpSpPr/>
        <p:nvPr/>
      </p:nvGrpSpPr>
      <p:grpSpPr>
        <a:xfrm>
          <a:off x="0" y="0"/>
          <a:ext cx="0" cy="0"/>
          <a:chOff x="0" y="0"/>
          <a:chExt cx="0" cy="0"/>
        </a:xfrm>
      </p:grpSpPr>
      <p:sp>
        <p:nvSpPr>
          <p:cNvPr id="250" name="Google Shape;250;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51" name="Google Shape;251;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26" name="Shape 26"/>
        <p:cNvGrpSpPr/>
        <p:nvPr/>
      </p:nvGrpSpPr>
      <p:grpSpPr>
        <a:xfrm>
          <a:off x="0" y="0"/>
          <a:ext cx="0" cy="0"/>
          <a:chOff x="0" y="0"/>
          <a:chExt cx="0" cy="0"/>
        </a:xfrm>
      </p:grpSpPr>
      <p:grpSp>
        <p:nvGrpSpPr>
          <p:cNvPr id="27" name="Google Shape;27;p16"/>
          <p:cNvGrpSpPr/>
          <p:nvPr/>
        </p:nvGrpSpPr>
        <p:grpSpPr>
          <a:xfrm>
            <a:off x="0" y="-8467"/>
            <a:ext cx="12192000" cy="6866467"/>
            <a:chOff x="0" y="-8467"/>
            <a:chExt cx="12192000" cy="6866467"/>
          </a:xfrm>
        </p:grpSpPr>
        <p:cxnSp>
          <p:nvCxnSpPr>
            <p:cNvPr id="28" name="Google Shape;28;p16"/>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29" name="Google Shape;29;p16"/>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30" name="Google Shape;30;p16"/>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31" name="Google Shape;31;p16"/>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2" name="Google Shape;32;p16"/>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 name="Google Shape;33;p16"/>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34" name="Google Shape;34;p16"/>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35" name="Google Shape;35;p16"/>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36" name="Google Shape;36;p16"/>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 name="Google Shape;37;p16"/>
            <p:cNvSpPr/>
            <p:nvPr/>
          </p:nvSpPr>
          <p:spPr>
            <a:xfrm rot="10800000">
              <a:off x="0" y="0"/>
              <a:ext cx="842596" cy="5666154"/>
            </a:xfrm>
            <a:prstGeom prst="triangle">
              <a:avLst>
                <a:gd fmla="val 10000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38" name="Google Shape;38;p16"/>
          <p:cNvSpPr txBox="1"/>
          <p:nvPr>
            <p:ph type="ctrTitle"/>
          </p:nvPr>
        </p:nvSpPr>
        <p:spPr>
          <a:xfrm>
            <a:off x="1507067" y="2404534"/>
            <a:ext cx="7766936" cy="1646302"/>
          </a:xfrm>
          <a:prstGeom prst="rect">
            <a:avLst/>
          </a:prstGeom>
          <a:noFill/>
          <a:ln>
            <a:noFill/>
          </a:ln>
        </p:spPr>
        <p:txBody>
          <a:bodyPr anchorCtr="0" anchor="b" bIns="45700" lIns="91425" spcFirstLastPara="1" rIns="91425" wrap="square" tIns="45700">
            <a:noAutofit/>
          </a:bodyPr>
          <a:lstStyle>
            <a:lvl1pPr lvl="0" algn="r">
              <a:lnSpc>
                <a:spcPct val="100000"/>
              </a:lnSpc>
              <a:spcBef>
                <a:spcPts val="0"/>
              </a:spcBef>
              <a:spcAft>
                <a:spcPts val="0"/>
              </a:spcAft>
              <a:buClr>
                <a:schemeClr val="accent1"/>
              </a:buClr>
              <a:buSzPts val="5400"/>
              <a:buFont typeface="Trebuchet MS"/>
              <a:buNone/>
              <a:defRPr sz="5400">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16"/>
          <p:cNvSpPr txBox="1"/>
          <p:nvPr>
            <p:ph idx="1" type="subTitle"/>
          </p:nvPr>
        </p:nvSpPr>
        <p:spPr>
          <a:xfrm>
            <a:off x="1507067" y="4050833"/>
            <a:ext cx="7766936" cy="1096899"/>
          </a:xfrm>
          <a:prstGeom prst="rect">
            <a:avLst/>
          </a:prstGeom>
          <a:noFill/>
          <a:ln>
            <a:noFill/>
          </a:ln>
        </p:spPr>
        <p:txBody>
          <a:bodyPr anchorCtr="0" anchor="t" bIns="45700" lIns="91425" spcFirstLastPara="1" rIns="91425" wrap="square" tIns="45700">
            <a:normAutofit/>
          </a:bodyPr>
          <a:lstStyle>
            <a:lvl1pPr lvl="0" algn="r">
              <a:lnSpc>
                <a:spcPct val="100000"/>
              </a:lnSpc>
              <a:spcBef>
                <a:spcPts val="1000"/>
              </a:spcBef>
              <a:spcAft>
                <a:spcPts val="0"/>
              </a:spcAft>
              <a:buSzPts val="1440"/>
              <a:buNone/>
              <a:defRPr>
                <a:solidFill>
                  <a:srgbClr val="7F7F7F"/>
                </a:solidFill>
              </a:defRPr>
            </a:lvl1pPr>
            <a:lvl2pPr lvl="1" algn="ctr">
              <a:lnSpc>
                <a:spcPct val="100000"/>
              </a:lnSpc>
              <a:spcBef>
                <a:spcPts val="1000"/>
              </a:spcBef>
              <a:spcAft>
                <a:spcPts val="0"/>
              </a:spcAft>
              <a:buSzPts val="1280"/>
              <a:buNone/>
              <a:defRPr>
                <a:solidFill>
                  <a:srgbClr val="888888"/>
                </a:solidFill>
              </a:defRPr>
            </a:lvl2pPr>
            <a:lvl3pPr lvl="2" algn="ctr">
              <a:lnSpc>
                <a:spcPct val="100000"/>
              </a:lnSpc>
              <a:spcBef>
                <a:spcPts val="1000"/>
              </a:spcBef>
              <a:spcAft>
                <a:spcPts val="0"/>
              </a:spcAft>
              <a:buSzPts val="1120"/>
              <a:buNone/>
              <a:defRPr>
                <a:solidFill>
                  <a:srgbClr val="888888"/>
                </a:solidFill>
              </a:defRPr>
            </a:lvl3pPr>
            <a:lvl4pPr lvl="3" algn="ctr">
              <a:lnSpc>
                <a:spcPct val="100000"/>
              </a:lnSpc>
              <a:spcBef>
                <a:spcPts val="1000"/>
              </a:spcBef>
              <a:spcAft>
                <a:spcPts val="0"/>
              </a:spcAft>
              <a:buSzPts val="960"/>
              <a:buNone/>
              <a:defRPr>
                <a:solidFill>
                  <a:srgbClr val="888888"/>
                </a:solidFill>
              </a:defRPr>
            </a:lvl4pPr>
            <a:lvl5pPr lvl="4" algn="ctr">
              <a:lnSpc>
                <a:spcPct val="100000"/>
              </a:lnSpc>
              <a:spcBef>
                <a:spcPts val="1000"/>
              </a:spcBef>
              <a:spcAft>
                <a:spcPts val="0"/>
              </a:spcAft>
              <a:buSzPts val="960"/>
              <a:buNone/>
              <a:defRPr>
                <a:solidFill>
                  <a:srgbClr val="888888"/>
                </a:solidFill>
              </a:defRPr>
            </a:lvl5pPr>
            <a:lvl6pPr lvl="5" algn="ctr">
              <a:lnSpc>
                <a:spcPct val="100000"/>
              </a:lnSpc>
              <a:spcBef>
                <a:spcPts val="1000"/>
              </a:spcBef>
              <a:spcAft>
                <a:spcPts val="0"/>
              </a:spcAft>
              <a:buSzPts val="960"/>
              <a:buNone/>
              <a:defRPr>
                <a:solidFill>
                  <a:srgbClr val="888888"/>
                </a:solidFill>
              </a:defRPr>
            </a:lvl6pPr>
            <a:lvl7pPr lvl="6" algn="ctr">
              <a:lnSpc>
                <a:spcPct val="100000"/>
              </a:lnSpc>
              <a:spcBef>
                <a:spcPts val="1000"/>
              </a:spcBef>
              <a:spcAft>
                <a:spcPts val="0"/>
              </a:spcAft>
              <a:buSzPts val="960"/>
              <a:buNone/>
              <a:defRPr>
                <a:solidFill>
                  <a:srgbClr val="888888"/>
                </a:solidFill>
              </a:defRPr>
            </a:lvl7pPr>
            <a:lvl8pPr lvl="7" algn="ctr">
              <a:lnSpc>
                <a:spcPct val="100000"/>
              </a:lnSpc>
              <a:spcBef>
                <a:spcPts val="1000"/>
              </a:spcBef>
              <a:spcAft>
                <a:spcPts val="0"/>
              </a:spcAft>
              <a:buSzPts val="960"/>
              <a:buNone/>
              <a:defRPr>
                <a:solidFill>
                  <a:srgbClr val="888888"/>
                </a:solidFill>
              </a:defRPr>
            </a:lvl8pPr>
            <a:lvl9pPr lvl="8" algn="ctr">
              <a:lnSpc>
                <a:spcPct val="100000"/>
              </a:lnSpc>
              <a:spcBef>
                <a:spcPts val="1000"/>
              </a:spcBef>
              <a:spcAft>
                <a:spcPts val="0"/>
              </a:spcAft>
              <a:buSzPts val="960"/>
              <a:buNone/>
              <a:defRPr>
                <a:solidFill>
                  <a:srgbClr val="888888"/>
                </a:solidFill>
              </a:defRPr>
            </a:lvl9pPr>
          </a:lstStyle>
          <a:p/>
        </p:txBody>
      </p:sp>
      <p:sp>
        <p:nvSpPr>
          <p:cNvPr id="40" name="Google Shape;40;p1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1" name="Google Shape;41;p1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1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3" name="Shape 43"/>
        <p:cNvGrpSpPr/>
        <p:nvPr/>
      </p:nvGrpSpPr>
      <p:grpSpPr>
        <a:xfrm>
          <a:off x="0" y="0"/>
          <a:ext cx="0" cy="0"/>
          <a:chOff x="0" y="0"/>
          <a:chExt cx="0" cy="0"/>
        </a:xfrm>
      </p:grpSpPr>
      <p:sp>
        <p:nvSpPr>
          <p:cNvPr id="44" name="Google Shape;44;p17"/>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accent1"/>
              </a:buClr>
              <a:buSzPts val="3600"/>
              <a:buFont typeface="Trebuchet MS"/>
              <a:buNone/>
              <a:defRPr sz="36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5" name="Google Shape;45;p17"/>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46" name="Google Shape;46;p17"/>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17"/>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8" name="Google Shape;48;p1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9" name="Shape 49"/>
        <p:cNvGrpSpPr/>
        <p:nvPr/>
      </p:nvGrpSpPr>
      <p:grpSpPr>
        <a:xfrm>
          <a:off x="0" y="0"/>
          <a:ext cx="0" cy="0"/>
          <a:chOff x="0" y="0"/>
          <a:chExt cx="0" cy="0"/>
        </a:xfrm>
      </p:grpSpPr>
      <p:sp>
        <p:nvSpPr>
          <p:cNvPr id="50" name="Google Shape;50;p18"/>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18"/>
          <p:cNvSpPr txBox="1"/>
          <p:nvPr>
            <p:ph idx="1" type="body"/>
          </p:nvPr>
        </p:nvSpPr>
        <p:spPr>
          <a:xfrm>
            <a:off x="677334" y="2160589"/>
            <a:ext cx="4184035" cy="3880772"/>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52" name="Google Shape;52;p18"/>
          <p:cNvSpPr txBox="1"/>
          <p:nvPr>
            <p:ph idx="2" type="body"/>
          </p:nvPr>
        </p:nvSpPr>
        <p:spPr>
          <a:xfrm>
            <a:off x="5089970" y="2160589"/>
            <a:ext cx="4184034" cy="3880773"/>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53" name="Google Shape;53;p18"/>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4" name="Google Shape;54;p18"/>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5" name="Google Shape;55;p18"/>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6" name="Shape 56"/>
        <p:cNvGrpSpPr/>
        <p:nvPr/>
      </p:nvGrpSpPr>
      <p:grpSpPr>
        <a:xfrm>
          <a:off x="0" y="0"/>
          <a:ext cx="0" cy="0"/>
          <a:chOff x="0" y="0"/>
          <a:chExt cx="0" cy="0"/>
        </a:xfrm>
      </p:grpSpPr>
      <p:sp>
        <p:nvSpPr>
          <p:cNvPr id="57" name="Google Shape;57;p19"/>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8" name="Google Shape;58;p19"/>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19"/>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60" name="Shape 60"/>
        <p:cNvGrpSpPr/>
        <p:nvPr/>
      </p:nvGrpSpPr>
      <p:grpSpPr>
        <a:xfrm>
          <a:off x="0" y="0"/>
          <a:ext cx="0" cy="0"/>
          <a:chOff x="0" y="0"/>
          <a:chExt cx="0" cy="0"/>
        </a:xfrm>
      </p:grpSpPr>
      <p:sp>
        <p:nvSpPr>
          <p:cNvPr id="61" name="Google Shape;61;p20"/>
          <p:cNvSpPr txBox="1"/>
          <p:nvPr>
            <p:ph type="title"/>
          </p:nvPr>
        </p:nvSpPr>
        <p:spPr>
          <a:xfrm>
            <a:off x="677335" y="2700867"/>
            <a:ext cx="8596668" cy="1826581"/>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accent1"/>
              </a:buClr>
              <a:buSzPts val="4000"/>
              <a:buFont typeface="Trebuchet MS"/>
              <a:buNone/>
              <a:defRPr b="0" sz="40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2" name="Google Shape;62;p20"/>
          <p:cNvSpPr txBox="1"/>
          <p:nvPr>
            <p:ph idx="1" type="body"/>
          </p:nvPr>
        </p:nvSpPr>
        <p:spPr>
          <a:xfrm>
            <a:off x="677335" y="4527448"/>
            <a:ext cx="8596668" cy="86040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600"/>
              <a:buNone/>
              <a:defRPr sz="2000">
                <a:solidFill>
                  <a:srgbClr val="7F7F7F"/>
                </a:solidFill>
              </a:defRPr>
            </a:lvl1pPr>
            <a:lvl2pPr indent="-228600" lvl="1" marL="914400" algn="l">
              <a:lnSpc>
                <a:spcPct val="100000"/>
              </a:lnSpc>
              <a:spcBef>
                <a:spcPts val="1000"/>
              </a:spcBef>
              <a:spcAft>
                <a:spcPts val="0"/>
              </a:spcAft>
              <a:buSzPts val="1440"/>
              <a:buNone/>
              <a:defRPr sz="1800">
                <a:solidFill>
                  <a:srgbClr val="888888"/>
                </a:solidFill>
              </a:defRPr>
            </a:lvl2pPr>
            <a:lvl3pPr indent="-228600" lvl="2" marL="1371600" algn="l">
              <a:lnSpc>
                <a:spcPct val="100000"/>
              </a:lnSpc>
              <a:spcBef>
                <a:spcPts val="1000"/>
              </a:spcBef>
              <a:spcAft>
                <a:spcPts val="0"/>
              </a:spcAft>
              <a:buSzPts val="1280"/>
              <a:buNone/>
              <a:defRPr sz="1600">
                <a:solidFill>
                  <a:srgbClr val="888888"/>
                </a:solidFill>
              </a:defRPr>
            </a:lvl3pPr>
            <a:lvl4pPr indent="-228600" lvl="3" marL="1828800" algn="l">
              <a:lnSpc>
                <a:spcPct val="100000"/>
              </a:lnSpc>
              <a:spcBef>
                <a:spcPts val="1000"/>
              </a:spcBef>
              <a:spcAft>
                <a:spcPts val="0"/>
              </a:spcAft>
              <a:buSzPts val="1120"/>
              <a:buNone/>
              <a:defRPr sz="1400">
                <a:solidFill>
                  <a:srgbClr val="888888"/>
                </a:solidFill>
              </a:defRPr>
            </a:lvl4pPr>
            <a:lvl5pPr indent="-228600" lvl="4" marL="2286000" algn="l">
              <a:lnSpc>
                <a:spcPct val="100000"/>
              </a:lnSpc>
              <a:spcBef>
                <a:spcPts val="1000"/>
              </a:spcBef>
              <a:spcAft>
                <a:spcPts val="0"/>
              </a:spcAft>
              <a:buSzPts val="1120"/>
              <a:buNone/>
              <a:defRPr sz="1400">
                <a:solidFill>
                  <a:srgbClr val="888888"/>
                </a:solidFill>
              </a:defRPr>
            </a:lvl5pPr>
            <a:lvl6pPr indent="-228600" lvl="5" marL="2743200" algn="l">
              <a:lnSpc>
                <a:spcPct val="100000"/>
              </a:lnSpc>
              <a:spcBef>
                <a:spcPts val="1000"/>
              </a:spcBef>
              <a:spcAft>
                <a:spcPts val="0"/>
              </a:spcAft>
              <a:buSzPts val="1120"/>
              <a:buNone/>
              <a:defRPr sz="1400">
                <a:solidFill>
                  <a:srgbClr val="888888"/>
                </a:solidFill>
              </a:defRPr>
            </a:lvl6pPr>
            <a:lvl7pPr indent="-228600" lvl="6" marL="3200400" algn="l">
              <a:lnSpc>
                <a:spcPct val="100000"/>
              </a:lnSpc>
              <a:spcBef>
                <a:spcPts val="1000"/>
              </a:spcBef>
              <a:spcAft>
                <a:spcPts val="0"/>
              </a:spcAft>
              <a:buSzPts val="1120"/>
              <a:buNone/>
              <a:defRPr sz="1400">
                <a:solidFill>
                  <a:srgbClr val="888888"/>
                </a:solidFill>
              </a:defRPr>
            </a:lvl7pPr>
            <a:lvl8pPr indent="-228600" lvl="7" marL="3657600" algn="l">
              <a:lnSpc>
                <a:spcPct val="100000"/>
              </a:lnSpc>
              <a:spcBef>
                <a:spcPts val="1000"/>
              </a:spcBef>
              <a:spcAft>
                <a:spcPts val="0"/>
              </a:spcAft>
              <a:buSzPts val="1120"/>
              <a:buNone/>
              <a:defRPr sz="1400">
                <a:solidFill>
                  <a:srgbClr val="888888"/>
                </a:solidFill>
              </a:defRPr>
            </a:lvl8pPr>
            <a:lvl9pPr indent="-228600" lvl="8" marL="4114800" algn="l">
              <a:lnSpc>
                <a:spcPct val="100000"/>
              </a:lnSpc>
              <a:spcBef>
                <a:spcPts val="1000"/>
              </a:spcBef>
              <a:spcAft>
                <a:spcPts val="0"/>
              </a:spcAft>
              <a:buSzPts val="1120"/>
              <a:buNone/>
              <a:defRPr sz="1400">
                <a:solidFill>
                  <a:srgbClr val="888888"/>
                </a:solidFill>
              </a:defRPr>
            </a:lvl9pPr>
          </a:lstStyle>
          <a:p/>
        </p:txBody>
      </p:sp>
      <p:sp>
        <p:nvSpPr>
          <p:cNvPr id="63" name="Google Shape;63;p20"/>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20"/>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5" name="Google Shape;65;p2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6" name="Shape 66"/>
        <p:cNvGrpSpPr/>
        <p:nvPr/>
      </p:nvGrpSpPr>
      <p:grpSpPr>
        <a:xfrm>
          <a:off x="0" y="0"/>
          <a:ext cx="0" cy="0"/>
          <a:chOff x="0" y="0"/>
          <a:chExt cx="0" cy="0"/>
        </a:xfrm>
      </p:grpSpPr>
      <p:sp>
        <p:nvSpPr>
          <p:cNvPr id="67" name="Google Shape;67;p21"/>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accent1"/>
              </a:buClr>
              <a:buSzPts val="3600"/>
              <a:buFont typeface="Trebuchet MS"/>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8" name="Google Shape;68;p21"/>
          <p:cNvSpPr txBox="1"/>
          <p:nvPr>
            <p:ph idx="1" type="body"/>
          </p:nvPr>
        </p:nvSpPr>
        <p:spPr>
          <a:xfrm>
            <a:off x="675745" y="2160983"/>
            <a:ext cx="4185623"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69" name="Google Shape;69;p21"/>
          <p:cNvSpPr txBox="1"/>
          <p:nvPr>
            <p:ph idx="2" type="body"/>
          </p:nvPr>
        </p:nvSpPr>
        <p:spPr>
          <a:xfrm>
            <a:off x="675745" y="2737245"/>
            <a:ext cx="4185623" cy="3304117"/>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70" name="Google Shape;70;p21"/>
          <p:cNvSpPr txBox="1"/>
          <p:nvPr>
            <p:ph idx="3" type="body"/>
          </p:nvPr>
        </p:nvSpPr>
        <p:spPr>
          <a:xfrm>
            <a:off x="5088383" y="2160983"/>
            <a:ext cx="4185618"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71" name="Google Shape;71;p21"/>
          <p:cNvSpPr txBox="1"/>
          <p:nvPr>
            <p:ph idx="4" type="body"/>
          </p:nvPr>
        </p:nvSpPr>
        <p:spPr>
          <a:xfrm>
            <a:off x="5088384" y="2737245"/>
            <a:ext cx="4185617" cy="3304117"/>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72" name="Google Shape;72;p2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2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2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5" name="Shape 75"/>
        <p:cNvGrpSpPr/>
        <p:nvPr/>
      </p:nvGrpSpPr>
      <p:grpSpPr>
        <a:xfrm>
          <a:off x="0" y="0"/>
          <a:ext cx="0" cy="0"/>
          <a:chOff x="0" y="0"/>
          <a:chExt cx="0" cy="0"/>
        </a:xfrm>
      </p:grpSpPr>
      <p:sp>
        <p:nvSpPr>
          <p:cNvPr id="76" name="Google Shape;76;p22"/>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7" name="Google Shape;77;p22"/>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22"/>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9" name="Google Shape;79;p2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80" name="Shape 80"/>
        <p:cNvGrpSpPr/>
        <p:nvPr/>
      </p:nvGrpSpPr>
      <p:grpSpPr>
        <a:xfrm>
          <a:off x="0" y="0"/>
          <a:ext cx="0" cy="0"/>
          <a:chOff x="0" y="0"/>
          <a:chExt cx="0" cy="0"/>
        </a:xfrm>
      </p:grpSpPr>
      <p:sp>
        <p:nvSpPr>
          <p:cNvPr id="81" name="Google Shape;81;p23"/>
          <p:cNvSpPr txBox="1"/>
          <p:nvPr>
            <p:ph type="title"/>
          </p:nvPr>
        </p:nvSpPr>
        <p:spPr>
          <a:xfrm>
            <a:off x="677334" y="1498604"/>
            <a:ext cx="3854528" cy="1278466"/>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accent1"/>
              </a:buClr>
              <a:buSzPts val="2000"/>
              <a:buFont typeface="Trebuchet MS"/>
              <a:buNone/>
              <a:defRPr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23"/>
          <p:cNvSpPr txBox="1"/>
          <p:nvPr>
            <p:ph idx="1" type="body"/>
          </p:nvPr>
        </p:nvSpPr>
        <p:spPr>
          <a:xfrm>
            <a:off x="4760461" y="514924"/>
            <a:ext cx="4513541" cy="5526437"/>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83" name="Google Shape;83;p23"/>
          <p:cNvSpPr txBox="1"/>
          <p:nvPr>
            <p:ph idx="2" type="body"/>
          </p:nvPr>
        </p:nvSpPr>
        <p:spPr>
          <a:xfrm>
            <a:off x="677334" y="2777069"/>
            <a:ext cx="3854528" cy="2584449"/>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1120"/>
              <a:buNone/>
              <a:defRPr sz="1400"/>
            </a:lvl2pPr>
            <a:lvl3pPr indent="-228600" lvl="2" marL="1371600" algn="l">
              <a:lnSpc>
                <a:spcPct val="100000"/>
              </a:lnSpc>
              <a:spcBef>
                <a:spcPts val="1000"/>
              </a:spcBef>
              <a:spcAft>
                <a:spcPts val="0"/>
              </a:spcAft>
              <a:buSzPts val="960"/>
              <a:buNone/>
              <a:defRPr sz="1200"/>
            </a:lvl3pPr>
            <a:lvl4pPr indent="-228600" lvl="3" marL="1828800" algn="l">
              <a:lnSpc>
                <a:spcPct val="100000"/>
              </a:lnSpc>
              <a:spcBef>
                <a:spcPts val="1000"/>
              </a:spcBef>
              <a:spcAft>
                <a:spcPts val="0"/>
              </a:spcAft>
              <a:buSzPts val="800"/>
              <a:buNone/>
              <a:defRPr sz="1000"/>
            </a:lvl4pPr>
            <a:lvl5pPr indent="-228600" lvl="4" marL="2286000" algn="l">
              <a:lnSpc>
                <a:spcPct val="100000"/>
              </a:lnSpc>
              <a:spcBef>
                <a:spcPts val="1000"/>
              </a:spcBef>
              <a:spcAft>
                <a:spcPts val="0"/>
              </a:spcAft>
              <a:buSzPts val="800"/>
              <a:buNone/>
              <a:defRPr sz="1000"/>
            </a:lvl5pPr>
            <a:lvl6pPr indent="-228600" lvl="5" marL="2743200" algn="l">
              <a:lnSpc>
                <a:spcPct val="100000"/>
              </a:lnSpc>
              <a:spcBef>
                <a:spcPts val="1000"/>
              </a:spcBef>
              <a:spcAft>
                <a:spcPts val="0"/>
              </a:spcAft>
              <a:buSzPts val="800"/>
              <a:buNone/>
              <a:defRPr sz="1000"/>
            </a:lvl6pPr>
            <a:lvl7pPr indent="-228600" lvl="6" marL="3200400" algn="l">
              <a:lnSpc>
                <a:spcPct val="100000"/>
              </a:lnSpc>
              <a:spcBef>
                <a:spcPts val="1000"/>
              </a:spcBef>
              <a:spcAft>
                <a:spcPts val="0"/>
              </a:spcAft>
              <a:buSzPts val="800"/>
              <a:buNone/>
              <a:defRPr sz="1000"/>
            </a:lvl7pPr>
            <a:lvl8pPr indent="-228600" lvl="7" marL="3657600" algn="l">
              <a:lnSpc>
                <a:spcPct val="100000"/>
              </a:lnSpc>
              <a:spcBef>
                <a:spcPts val="1000"/>
              </a:spcBef>
              <a:spcAft>
                <a:spcPts val="0"/>
              </a:spcAft>
              <a:buSzPts val="800"/>
              <a:buNone/>
              <a:defRPr sz="1000"/>
            </a:lvl8pPr>
            <a:lvl9pPr indent="-228600" lvl="8" marL="4114800" algn="l">
              <a:lnSpc>
                <a:spcPct val="100000"/>
              </a:lnSpc>
              <a:spcBef>
                <a:spcPts val="1000"/>
              </a:spcBef>
              <a:spcAft>
                <a:spcPts val="0"/>
              </a:spcAft>
              <a:buSzPts val="800"/>
              <a:buNone/>
              <a:defRPr sz="1000"/>
            </a:lvl9pPr>
          </a:lstStyle>
          <a:p/>
        </p:txBody>
      </p:sp>
      <p:sp>
        <p:nvSpPr>
          <p:cNvPr id="84" name="Google Shape;84;p23"/>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5" name="Google Shape;85;p23"/>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6" name="Google Shape;86;p2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87" name="Shape 87"/>
        <p:cNvGrpSpPr/>
        <p:nvPr/>
      </p:nvGrpSpPr>
      <p:grpSpPr>
        <a:xfrm>
          <a:off x="0" y="0"/>
          <a:ext cx="0" cy="0"/>
          <a:chOff x="0" y="0"/>
          <a:chExt cx="0" cy="0"/>
        </a:xfrm>
      </p:grpSpPr>
      <p:sp>
        <p:nvSpPr>
          <p:cNvPr id="88" name="Google Shape;88;p24"/>
          <p:cNvSpPr txBox="1"/>
          <p:nvPr>
            <p:ph type="title"/>
          </p:nvPr>
        </p:nvSpPr>
        <p:spPr>
          <a:xfrm>
            <a:off x="677334" y="4800600"/>
            <a:ext cx="8596667" cy="566738"/>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accent1"/>
              </a:buClr>
              <a:buSzPts val="2400"/>
              <a:buFont typeface="Trebuchet MS"/>
              <a:buNone/>
              <a:defRPr b="0" sz="2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9" name="Google Shape;89;p24"/>
          <p:cNvSpPr/>
          <p:nvPr>
            <p:ph idx="2" type="pic"/>
          </p:nvPr>
        </p:nvSpPr>
        <p:spPr>
          <a:xfrm>
            <a:off x="677334" y="609600"/>
            <a:ext cx="8596668" cy="3845718"/>
          </a:xfrm>
          <a:prstGeom prst="rect">
            <a:avLst/>
          </a:prstGeom>
          <a:noFill/>
          <a:ln>
            <a:noFill/>
          </a:ln>
        </p:spPr>
      </p:sp>
      <p:sp>
        <p:nvSpPr>
          <p:cNvPr id="90" name="Google Shape;90;p24"/>
          <p:cNvSpPr txBox="1"/>
          <p:nvPr>
            <p:ph idx="1" type="body"/>
          </p:nvPr>
        </p:nvSpPr>
        <p:spPr>
          <a:xfrm>
            <a:off x="677334" y="5367338"/>
            <a:ext cx="8596667" cy="674024"/>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960"/>
              <a:buNone/>
              <a:defRPr sz="12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91" name="Google Shape;91;p24"/>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2" name="Google Shape;92;p24"/>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3" name="Google Shape;93;p2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94" name="Shape 94"/>
        <p:cNvGrpSpPr/>
        <p:nvPr/>
      </p:nvGrpSpPr>
      <p:grpSpPr>
        <a:xfrm>
          <a:off x="0" y="0"/>
          <a:ext cx="0" cy="0"/>
          <a:chOff x="0" y="0"/>
          <a:chExt cx="0" cy="0"/>
        </a:xfrm>
      </p:grpSpPr>
      <p:sp>
        <p:nvSpPr>
          <p:cNvPr id="95" name="Google Shape;95;p25"/>
          <p:cNvSpPr txBox="1"/>
          <p:nvPr>
            <p:ph type="title"/>
          </p:nvPr>
        </p:nvSpPr>
        <p:spPr>
          <a:xfrm>
            <a:off x="677335" y="609600"/>
            <a:ext cx="8596668" cy="3403600"/>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chemeClr val="accent1"/>
              </a:buClr>
              <a:buSzPts val="4400"/>
              <a:buFont typeface="Trebuchet MS"/>
              <a:buNone/>
              <a:defRPr b="0" sz="44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6" name="Google Shape;96;p25"/>
          <p:cNvSpPr txBox="1"/>
          <p:nvPr>
            <p:ph idx="1"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lnSpc>
                <a:spcPct val="100000"/>
              </a:lnSpc>
              <a:spcBef>
                <a:spcPts val="1000"/>
              </a:spcBef>
              <a:spcAft>
                <a:spcPts val="0"/>
              </a:spcAft>
              <a:buSzPts val="1440"/>
              <a:buNone/>
              <a:defRPr sz="1800">
                <a:solidFill>
                  <a:srgbClr val="3F3F3F"/>
                </a:solidFill>
              </a:defRPr>
            </a:lvl1pPr>
            <a:lvl2pPr indent="-228600" lvl="1" marL="914400" algn="l">
              <a:lnSpc>
                <a:spcPct val="100000"/>
              </a:lnSpc>
              <a:spcBef>
                <a:spcPts val="1000"/>
              </a:spcBef>
              <a:spcAft>
                <a:spcPts val="0"/>
              </a:spcAft>
              <a:buSzPts val="1440"/>
              <a:buNone/>
              <a:defRPr sz="1800">
                <a:solidFill>
                  <a:srgbClr val="888888"/>
                </a:solidFill>
              </a:defRPr>
            </a:lvl2pPr>
            <a:lvl3pPr indent="-228600" lvl="2" marL="1371600" algn="l">
              <a:lnSpc>
                <a:spcPct val="100000"/>
              </a:lnSpc>
              <a:spcBef>
                <a:spcPts val="1000"/>
              </a:spcBef>
              <a:spcAft>
                <a:spcPts val="0"/>
              </a:spcAft>
              <a:buSzPts val="1280"/>
              <a:buNone/>
              <a:defRPr sz="1600">
                <a:solidFill>
                  <a:srgbClr val="888888"/>
                </a:solidFill>
              </a:defRPr>
            </a:lvl3pPr>
            <a:lvl4pPr indent="-228600" lvl="3" marL="1828800" algn="l">
              <a:lnSpc>
                <a:spcPct val="100000"/>
              </a:lnSpc>
              <a:spcBef>
                <a:spcPts val="1000"/>
              </a:spcBef>
              <a:spcAft>
                <a:spcPts val="0"/>
              </a:spcAft>
              <a:buSzPts val="1120"/>
              <a:buNone/>
              <a:defRPr sz="1400">
                <a:solidFill>
                  <a:srgbClr val="888888"/>
                </a:solidFill>
              </a:defRPr>
            </a:lvl4pPr>
            <a:lvl5pPr indent="-228600" lvl="4" marL="2286000" algn="l">
              <a:lnSpc>
                <a:spcPct val="100000"/>
              </a:lnSpc>
              <a:spcBef>
                <a:spcPts val="1000"/>
              </a:spcBef>
              <a:spcAft>
                <a:spcPts val="0"/>
              </a:spcAft>
              <a:buSzPts val="1120"/>
              <a:buNone/>
              <a:defRPr sz="1400">
                <a:solidFill>
                  <a:srgbClr val="888888"/>
                </a:solidFill>
              </a:defRPr>
            </a:lvl5pPr>
            <a:lvl6pPr indent="-228600" lvl="5" marL="2743200" algn="l">
              <a:lnSpc>
                <a:spcPct val="100000"/>
              </a:lnSpc>
              <a:spcBef>
                <a:spcPts val="1000"/>
              </a:spcBef>
              <a:spcAft>
                <a:spcPts val="0"/>
              </a:spcAft>
              <a:buSzPts val="1120"/>
              <a:buNone/>
              <a:defRPr sz="1400">
                <a:solidFill>
                  <a:srgbClr val="888888"/>
                </a:solidFill>
              </a:defRPr>
            </a:lvl6pPr>
            <a:lvl7pPr indent="-228600" lvl="6" marL="3200400" algn="l">
              <a:lnSpc>
                <a:spcPct val="100000"/>
              </a:lnSpc>
              <a:spcBef>
                <a:spcPts val="1000"/>
              </a:spcBef>
              <a:spcAft>
                <a:spcPts val="0"/>
              </a:spcAft>
              <a:buSzPts val="1120"/>
              <a:buNone/>
              <a:defRPr sz="1400">
                <a:solidFill>
                  <a:srgbClr val="888888"/>
                </a:solidFill>
              </a:defRPr>
            </a:lvl7pPr>
            <a:lvl8pPr indent="-228600" lvl="7" marL="3657600" algn="l">
              <a:lnSpc>
                <a:spcPct val="100000"/>
              </a:lnSpc>
              <a:spcBef>
                <a:spcPts val="1000"/>
              </a:spcBef>
              <a:spcAft>
                <a:spcPts val="0"/>
              </a:spcAft>
              <a:buSzPts val="1120"/>
              <a:buNone/>
              <a:defRPr sz="1400">
                <a:solidFill>
                  <a:srgbClr val="888888"/>
                </a:solidFill>
              </a:defRPr>
            </a:lvl8pPr>
            <a:lvl9pPr indent="-228600" lvl="8" marL="4114800" algn="l">
              <a:lnSpc>
                <a:spcPct val="100000"/>
              </a:lnSpc>
              <a:spcBef>
                <a:spcPts val="1000"/>
              </a:spcBef>
              <a:spcAft>
                <a:spcPts val="0"/>
              </a:spcAft>
              <a:buSzPts val="1120"/>
              <a:buNone/>
              <a:defRPr sz="1400">
                <a:solidFill>
                  <a:srgbClr val="888888"/>
                </a:solidFill>
              </a:defRPr>
            </a:lvl9pPr>
          </a:lstStyle>
          <a:p/>
        </p:txBody>
      </p:sp>
      <p:sp>
        <p:nvSpPr>
          <p:cNvPr id="97" name="Google Shape;97;p2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8" name="Google Shape;98;p2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9" name="Google Shape;99;p2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00" name="Shape 100"/>
        <p:cNvGrpSpPr/>
        <p:nvPr/>
      </p:nvGrpSpPr>
      <p:grpSpPr>
        <a:xfrm>
          <a:off x="0" y="0"/>
          <a:ext cx="0" cy="0"/>
          <a:chOff x="0" y="0"/>
          <a:chExt cx="0" cy="0"/>
        </a:xfrm>
      </p:grpSpPr>
      <p:sp>
        <p:nvSpPr>
          <p:cNvPr id="101" name="Google Shape;101;p26"/>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chemeClr val="accent1"/>
              </a:buClr>
              <a:buSzPts val="4400"/>
              <a:buFont typeface="Trebuchet MS"/>
              <a:buNone/>
              <a:defRPr b="0" sz="44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2" name="Google Shape;102;p26"/>
          <p:cNvSpPr txBox="1"/>
          <p:nvPr>
            <p:ph idx="1" type="body"/>
          </p:nvPr>
        </p:nvSpPr>
        <p:spPr>
          <a:xfrm>
            <a:off x="1366139" y="3632200"/>
            <a:ext cx="7224524" cy="381000"/>
          </a:xfrm>
          <a:prstGeom prst="rect">
            <a:avLst/>
          </a:prstGeom>
          <a:noFill/>
          <a:ln>
            <a:noFill/>
          </a:ln>
        </p:spPr>
        <p:txBody>
          <a:bodyPr anchorCtr="0" anchor="ctr" bIns="45700" lIns="91425" spcFirstLastPara="1" rIns="91425" wrap="square" tIns="45700">
            <a:noAutofit/>
          </a:bodyPr>
          <a:lstStyle>
            <a:lvl1pPr indent="-228600" lvl="0" marL="457200" algn="l">
              <a:lnSpc>
                <a:spcPct val="100000"/>
              </a:lnSpc>
              <a:spcBef>
                <a:spcPts val="1000"/>
              </a:spcBef>
              <a:spcAft>
                <a:spcPts val="0"/>
              </a:spcAft>
              <a:buSzPts val="1280"/>
              <a:buFont typeface="Trebuchet MS"/>
              <a:buNone/>
              <a:defRPr sz="1600">
                <a:solidFill>
                  <a:srgbClr val="7F7F7F"/>
                </a:solidFill>
              </a:defRPr>
            </a:lvl1pPr>
            <a:lvl2pPr indent="-228600" lvl="1" marL="914400" algn="l">
              <a:lnSpc>
                <a:spcPct val="100000"/>
              </a:lnSpc>
              <a:spcBef>
                <a:spcPts val="1000"/>
              </a:spcBef>
              <a:spcAft>
                <a:spcPts val="0"/>
              </a:spcAft>
              <a:buSzPts val="1280"/>
              <a:buFont typeface="Trebuchet MS"/>
              <a:buNone/>
              <a:defRPr/>
            </a:lvl2pPr>
            <a:lvl3pPr indent="-228600" lvl="2" marL="1371600" algn="l">
              <a:lnSpc>
                <a:spcPct val="100000"/>
              </a:lnSpc>
              <a:spcBef>
                <a:spcPts val="1000"/>
              </a:spcBef>
              <a:spcAft>
                <a:spcPts val="0"/>
              </a:spcAft>
              <a:buSzPts val="1120"/>
              <a:buFont typeface="Trebuchet MS"/>
              <a:buNone/>
              <a:defRPr/>
            </a:lvl3pPr>
            <a:lvl4pPr indent="-228600" lvl="3" marL="1828800" algn="l">
              <a:lnSpc>
                <a:spcPct val="100000"/>
              </a:lnSpc>
              <a:spcBef>
                <a:spcPts val="1000"/>
              </a:spcBef>
              <a:spcAft>
                <a:spcPts val="0"/>
              </a:spcAft>
              <a:buSzPts val="960"/>
              <a:buFont typeface="Trebuchet MS"/>
              <a:buNone/>
              <a:defRPr/>
            </a:lvl4pPr>
            <a:lvl5pPr indent="-228600" lvl="4" marL="2286000" algn="l">
              <a:lnSpc>
                <a:spcPct val="100000"/>
              </a:lnSpc>
              <a:spcBef>
                <a:spcPts val="1000"/>
              </a:spcBef>
              <a:spcAft>
                <a:spcPts val="0"/>
              </a:spcAft>
              <a:buSzPts val="960"/>
              <a:buFont typeface="Trebuchet MS"/>
              <a:buNone/>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103" name="Google Shape;103;p26"/>
          <p:cNvSpPr txBox="1"/>
          <p:nvPr>
            <p:ph idx="2"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lnSpc>
                <a:spcPct val="100000"/>
              </a:lnSpc>
              <a:spcBef>
                <a:spcPts val="1000"/>
              </a:spcBef>
              <a:spcAft>
                <a:spcPts val="0"/>
              </a:spcAft>
              <a:buSzPts val="1440"/>
              <a:buNone/>
              <a:defRPr sz="1800">
                <a:solidFill>
                  <a:srgbClr val="3F3F3F"/>
                </a:solidFill>
              </a:defRPr>
            </a:lvl1pPr>
            <a:lvl2pPr indent="-228600" lvl="1" marL="914400" algn="l">
              <a:lnSpc>
                <a:spcPct val="100000"/>
              </a:lnSpc>
              <a:spcBef>
                <a:spcPts val="1000"/>
              </a:spcBef>
              <a:spcAft>
                <a:spcPts val="0"/>
              </a:spcAft>
              <a:buSzPts val="1440"/>
              <a:buNone/>
              <a:defRPr sz="1800">
                <a:solidFill>
                  <a:srgbClr val="888888"/>
                </a:solidFill>
              </a:defRPr>
            </a:lvl2pPr>
            <a:lvl3pPr indent="-228600" lvl="2" marL="1371600" algn="l">
              <a:lnSpc>
                <a:spcPct val="100000"/>
              </a:lnSpc>
              <a:spcBef>
                <a:spcPts val="1000"/>
              </a:spcBef>
              <a:spcAft>
                <a:spcPts val="0"/>
              </a:spcAft>
              <a:buSzPts val="1280"/>
              <a:buNone/>
              <a:defRPr sz="1600">
                <a:solidFill>
                  <a:srgbClr val="888888"/>
                </a:solidFill>
              </a:defRPr>
            </a:lvl3pPr>
            <a:lvl4pPr indent="-228600" lvl="3" marL="1828800" algn="l">
              <a:lnSpc>
                <a:spcPct val="100000"/>
              </a:lnSpc>
              <a:spcBef>
                <a:spcPts val="1000"/>
              </a:spcBef>
              <a:spcAft>
                <a:spcPts val="0"/>
              </a:spcAft>
              <a:buSzPts val="1120"/>
              <a:buNone/>
              <a:defRPr sz="1400">
                <a:solidFill>
                  <a:srgbClr val="888888"/>
                </a:solidFill>
              </a:defRPr>
            </a:lvl4pPr>
            <a:lvl5pPr indent="-228600" lvl="4" marL="2286000" algn="l">
              <a:lnSpc>
                <a:spcPct val="100000"/>
              </a:lnSpc>
              <a:spcBef>
                <a:spcPts val="1000"/>
              </a:spcBef>
              <a:spcAft>
                <a:spcPts val="0"/>
              </a:spcAft>
              <a:buSzPts val="1120"/>
              <a:buNone/>
              <a:defRPr sz="1400">
                <a:solidFill>
                  <a:srgbClr val="888888"/>
                </a:solidFill>
              </a:defRPr>
            </a:lvl5pPr>
            <a:lvl6pPr indent="-228600" lvl="5" marL="2743200" algn="l">
              <a:lnSpc>
                <a:spcPct val="100000"/>
              </a:lnSpc>
              <a:spcBef>
                <a:spcPts val="1000"/>
              </a:spcBef>
              <a:spcAft>
                <a:spcPts val="0"/>
              </a:spcAft>
              <a:buSzPts val="1120"/>
              <a:buNone/>
              <a:defRPr sz="1400">
                <a:solidFill>
                  <a:srgbClr val="888888"/>
                </a:solidFill>
              </a:defRPr>
            </a:lvl6pPr>
            <a:lvl7pPr indent="-228600" lvl="6" marL="3200400" algn="l">
              <a:lnSpc>
                <a:spcPct val="100000"/>
              </a:lnSpc>
              <a:spcBef>
                <a:spcPts val="1000"/>
              </a:spcBef>
              <a:spcAft>
                <a:spcPts val="0"/>
              </a:spcAft>
              <a:buSzPts val="1120"/>
              <a:buNone/>
              <a:defRPr sz="1400">
                <a:solidFill>
                  <a:srgbClr val="888888"/>
                </a:solidFill>
              </a:defRPr>
            </a:lvl7pPr>
            <a:lvl8pPr indent="-228600" lvl="7" marL="3657600" algn="l">
              <a:lnSpc>
                <a:spcPct val="100000"/>
              </a:lnSpc>
              <a:spcBef>
                <a:spcPts val="1000"/>
              </a:spcBef>
              <a:spcAft>
                <a:spcPts val="0"/>
              </a:spcAft>
              <a:buSzPts val="1120"/>
              <a:buNone/>
              <a:defRPr sz="1400">
                <a:solidFill>
                  <a:srgbClr val="888888"/>
                </a:solidFill>
              </a:defRPr>
            </a:lvl8pPr>
            <a:lvl9pPr indent="-228600" lvl="8" marL="4114800" algn="l">
              <a:lnSpc>
                <a:spcPct val="100000"/>
              </a:lnSpc>
              <a:spcBef>
                <a:spcPts val="1000"/>
              </a:spcBef>
              <a:spcAft>
                <a:spcPts val="0"/>
              </a:spcAft>
              <a:buSzPts val="1120"/>
              <a:buNone/>
              <a:defRPr sz="1400">
                <a:solidFill>
                  <a:srgbClr val="888888"/>
                </a:solidFill>
              </a:defRPr>
            </a:lvl9pPr>
          </a:lstStyle>
          <a:p/>
        </p:txBody>
      </p:sp>
      <p:sp>
        <p:nvSpPr>
          <p:cNvPr id="104" name="Google Shape;104;p2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5" name="Google Shape;105;p2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6" name="Google Shape;106;p2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
        <p:nvSpPr>
          <p:cNvPr id="107" name="Google Shape;107;p26"/>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8000"/>
              <a:buFont typeface="Arial"/>
              <a:buNone/>
            </a:pPr>
            <a:r>
              <a:rPr b="0" i="0" lang="en-IN" sz="8000" u="none" cap="none" strike="noStrike">
                <a:solidFill>
                  <a:srgbClr val="BFE471"/>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p:txBody>
      </p:sp>
      <p:sp>
        <p:nvSpPr>
          <p:cNvPr id="108" name="Google Shape;108;p26"/>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8000"/>
              <a:buFont typeface="Arial"/>
              <a:buNone/>
            </a:pPr>
            <a:r>
              <a:rPr b="0" i="0" lang="en-IN" sz="8000" u="none" cap="none" strike="noStrike">
                <a:solidFill>
                  <a:srgbClr val="BFE471"/>
                </a:solidFill>
                <a:latin typeface="Arial"/>
                <a:ea typeface="Arial"/>
                <a:cs typeface="Arial"/>
                <a:sym typeface="Arial"/>
              </a:rPr>
              <a:t>”</a:t>
            </a:r>
            <a:endParaRPr b="0" i="0" sz="1800" u="none" cap="none" strike="noStrike">
              <a:solidFill>
                <a:srgbClr val="BFE47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9" name="Shape 109"/>
        <p:cNvGrpSpPr/>
        <p:nvPr/>
      </p:nvGrpSpPr>
      <p:grpSpPr>
        <a:xfrm>
          <a:off x="0" y="0"/>
          <a:ext cx="0" cy="0"/>
          <a:chOff x="0" y="0"/>
          <a:chExt cx="0" cy="0"/>
        </a:xfrm>
      </p:grpSpPr>
      <p:sp>
        <p:nvSpPr>
          <p:cNvPr id="110" name="Google Shape;110;p27"/>
          <p:cNvSpPr txBox="1"/>
          <p:nvPr>
            <p:ph type="title"/>
          </p:nvPr>
        </p:nvSpPr>
        <p:spPr>
          <a:xfrm>
            <a:off x="677335" y="1931988"/>
            <a:ext cx="8596668" cy="2595460"/>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accent1"/>
              </a:buClr>
              <a:buSzPts val="4400"/>
              <a:buFont typeface="Trebuchet MS"/>
              <a:buNone/>
              <a:defRPr b="0" sz="44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1" name="Google Shape;111;p27"/>
          <p:cNvSpPr txBox="1"/>
          <p:nvPr>
            <p:ph idx="1"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440"/>
              <a:buNone/>
              <a:defRPr sz="1800">
                <a:solidFill>
                  <a:srgbClr val="3F3F3F"/>
                </a:solidFill>
              </a:defRPr>
            </a:lvl1pPr>
            <a:lvl2pPr indent="-228600" lvl="1" marL="914400" algn="l">
              <a:lnSpc>
                <a:spcPct val="100000"/>
              </a:lnSpc>
              <a:spcBef>
                <a:spcPts val="1000"/>
              </a:spcBef>
              <a:spcAft>
                <a:spcPts val="0"/>
              </a:spcAft>
              <a:buSzPts val="1440"/>
              <a:buNone/>
              <a:defRPr sz="1800">
                <a:solidFill>
                  <a:srgbClr val="888888"/>
                </a:solidFill>
              </a:defRPr>
            </a:lvl2pPr>
            <a:lvl3pPr indent="-228600" lvl="2" marL="1371600" algn="l">
              <a:lnSpc>
                <a:spcPct val="100000"/>
              </a:lnSpc>
              <a:spcBef>
                <a:spcPts val="1000"/>
              </a:spcBef>
              <a:spcAft>
                <a:spcPts val="0"/>
              </a:spcAft>
              <a:buSzPts val="1280"/>
              <a:buNone/>
              <a:defRPr sz="1600">
                <a:solidFill>
                  <a:srgbClr val="888888"/>
                </a:solidFill>
              </a:defRPr>
            </a:lvl3pPr>
            <a:lvl4pPr indent="-228600" lvl="3" marL="1828800" algn="l">
              <a:lnSpc>
                <a:spcPct val="100000"/>
              </a:lnSpc>
              <a:spcBef>
                <a:spcPts val="1000"/>
              </a:spcBef>
              <a:spcAft>
                <a:spcPts val="0"/>
              </a:spcAft>
              <a:buSzPts val="1120"/>
              <a:buNone/>
              <a:defRPr sz="1400">
                <a:solidFill>
                  <a:srgbClr val="888888"/>
                </a:solidFill>
              </a:defRPr>
            </a:lvl4pPr>
            <a:lvl5pPr indent="-228600" lvl="4" marL="2286000" algn="l">
              <a:lnSpc>
                <a:spcPct val="100000"/>
              </a:lnSpc>
              <a:spcBef>
                <a:spcPts val="1000"/>
              </a:spcBef>
              <a:spcAft>
                <a:spcPts val="0"/>
              </a:spcAft>
              <a:buSzPts val="1120"/>
              <a:buNone/>
              <a:defRPr sz="1400">
                <a:solidFill>
                  <a:srgbClr val="888888"/>
                </a:solidFill>
              </a:defRPr>
            </a:lvl5pPr>
            <a:lvl6pPr indent="-228600" lvl="5" marL="2743200" algn="l">
              <a:lnSpc>
                <a:spcPct val="100000"/>
              </a:lnSpc>
              <a:spcBef>
                <a:spcPts val="1000"/>
              </a:spcBef>
              <a:spcAft>
                <a:spcPts val="0"/>
              </a:spcAft>
              <a:buSzPts val="1120"/>
              <a:buNone/>
              <a:defRPr sz="1400">
                <a:solidFill>
                  <a:srgbClr val="888888"/>
                </a:solidFill>
              </a:defRPr>
            </a:lvl6pPr>
            <a:lvl7pPr indent="-228600" lvl="6" marL="3200400" algn="l">
              <a:lnSpc>
                <a:spcPct val="100000"/>
              </a:lnSpc>
              <a:spcBef>
                <a:spcPts val="1000"/>
              </a:spcBef>
              <a:spcAft>
                <a:spcPts val="0"/>
              </a:spcAft>
              <a:buSzPts val="1120"/>
              <a:buNone/>
              <a:defRPr sz="1400">
                <a:solidFill>
                  <a:srgbClr val="888888"/>
                </a:solidFill>
              </a:defRPr>
            </a:lvl7pPr>
            <a:lvl8pPr indent="-228600" lvl="7" marL="3657600" algn="l">
              <a:lnSpc>
                <a:spcPct val="100000"/>
              </a:lnSpc>
              <a:spcBef>
                <a:spcPts val="1000"/>
              </a:spcBef>
              <a:spcAft>
                <a:spcPts val="0"/>
              </a:spcAft>
              <a:buSzPts val="1120"/>
              <a:buNone/>
              <a:defRPr sz="1400">
                <a:solidFill>
                  <a:srgbClr val="888888"/>
                </a:solidFill>
              </a:defRPr>
            </a:lvl8pPr>
            <a:lvl9pPr indent="-228600" lvl="8" marL="4114800" algn="l">
              <a:lnSpc>
                <a:spcPct val="100000"/>
              </a:lnSpc>
              <a:spcBef>
                <a:spcPts val="1000"/>
              </a:spcBef>
              <a:spcAft>
                <a:spcPts val="0"/>
              </a:spcAft>
              <a:buSzPts val="1120"/>
              <a:buNone/>
              <a:defRPr sz="1400">
                <a:solidFill>
                  <a:srgbClr val="888888"/>
                </a:solidFill>
              </a:defRPr>
            </a:lvl9pPr>
          </a:lstStyle>
          <a:p/>
        </p:txBody>
      </p:sp>
      <p:sp>
        <p:nvSpPr>
          <p:cNvPr id="112" name="Google Shape;112;p27"/>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3" name="Google Shape;113;p27"/>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4" name="Google Shape;114;p2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15" name="Shape 115"/>
        <p:cNvGrpSpPr/>
        <p:nvPr/>
      </p:nvGrpSpPr>
      <p:grpSpPr>
        <a:xfrm>
          <a:off x="0" y="0"/>
          <a:ext cx="0" cy="0"/>
          <a:chOff x="0" y="0"/>
          <a:chExt cx="0" cy="0"/>
        </a:xfrm>
      </p:grpSpPr>
      <p:sp>
        <p:nvSpPr>
          <p:cNvPr id="116" name="Google Shape;116;p28"/>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chemeClr val="accent1"/>
              </a:buClr>
              <a:buSzPts val="4400"/>
              <a:buFont typeface="Trebuchet MS"/>
              <a:buNone/>
              <a:defRPr b="0" sz="44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7" name="Google Shape;117;p28"/>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Font typeface="Trebuchet MS"/>
              <a:buNone/>
              <a:defRPr sz="2400">
                <a:solidFill>
                  <a:srgbClr val="3F3F3F"/>
                </a:solidFill>
              </a:defRPr>
            </a:lvl1pPr>
            <a:lvl2pPr indent="-228600" lvl="1" marL="914400" algn="l">
              <a:lnSpc>
                <a:spcPct val="100000"/>
              </a:lnSpc>
              <a:spcBef>
                <a:spcPts val="1000"/>
              </a:spcBef>
              <a:spcAft>
                <a:spcPts val="0"/>
              </a:spcAft>
              <a:buSzPts val="1280"/>
              <a:buFont typeface="Trebuchet MS"/>
              <a:buNone/>
              <a:defRPr/>
            </a:lvl2pPr>
            <a:lvl3pPr indent="-228600" lvl="2" marL="1371600" algn="l">
              <a:lnSpc>
                <a:spcPct val="100000"/>
              </a:lnSpc>
              <a:spcBef>
                <a:spcPts val="1000"/>
              </a:spcBef>
              <a:spcAft>
                <a:spcPts val="0"/>
              </a:spcAft>
              <a:buSzPts val="1120"/>
              <a:buFont typeface="Trebuchet MS"/>
              <a:buNone/>
              <a:defRPr/>
            </a:lvl3pPr>
            <a:lvl4pPr indent="-228600" lvl="3" marL="1828800" algn="l">
              <a:lnSpc>
                <a:spcPct val="100000"/>
              </a:lnSpc>
              <a:spcBef>
                <a:spcPts val="1000"/>
              </a:spcBef>
              <a:spcAft>
                <a:spcPts val="0"/>
              </a:spcAft>
              <a:buSzPts val="960"/>
              <a:buFont typeface="Trebuchet MS"/>
              <a:buNone/>
              <a:defRPr/>
            </a:lvl4pPr>
            <a:lvl5pPr indent="-228600" lvl="4" marL="2286000" algn="l">
              <a:lnSpc>
                <a:spcPct val="100000"/>
              </a:lnSpc>
              <a:spcBef>
                <a:spcPts val="1000"/>
              </a:spcBef>
              <a:spcAft>
                <a:spcPts val="0"/>
              </a:spcAft>
              <a:buSzPts val="960"/>
              <a:buFont typeface="Trebuchet MS"/>
              <a:buNone/>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118" name="Google Shape;118;p28"/>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440"/>
              <a:buNone/>
              <a:defRPr sz="1800">
                <a:solidFill>
                  <a:srgbClr val="7F7F7F"/>
                </a:solidFill>
              </a:defRPr>
            </a:lvl1pPr>
            <a:lvl2pPr indent="-228600" lvl="1" marL="914400" algn="l">
              <a:lnSpc>
                <a:spcPct val="100000"/>
              </a:lnSpc>
              <a:spcBef>
                <a:spcPts val="1000"/>
              </a:spcBef>
              <a:spcAft>
                <a:spcPts val="0"/>
              </a:spcAft>
              <a:buSzPts val="1440"/>
              <a:buNone/>
              <a:defRPr sz="1800">
                <a:solidFill>
                  <a:srgbClr val="888888"/>
                </a:solidFill>
              </a:defRPr>
            </a:lvl2pPr>
            <a:lvl3pPr indent="-228600" lvl="2" marL="1371600" algn="l">
              <a:lnSpc>
                <a:spcPct val="100000"/>
              </a:lnSpc>
              <a:spcBef>
                <a:spcPts val="1000"/>
              </a:spcBef>
              <a:spcAft>
                <a:spcPts val="0"/>
              </a:spcAft>
              <a:buSzPts val="1280"/>
              <a:buNone/>
              <a:defRPr sz="1600">
                <a:solidFill>
                  <a:srgbClr val="888888"/>
                </a:solidFill>
              </a:defRPr>
            </a:lvl3pPr>
            <a:lvl4pPr indent="-228600" lvl="3" marL="1828800" algn="l">
              <a:lnSpc>
                <a:spcPct val="100000"/>
              </a:lnSpc>
              <a:spcBef>
                <a:spcPts val="1000"/>
              </a:spcBef>
              <a:spcAft>
                <a:spcPts val="0"/>
              </a:spcAft>
              <a:buSzPts val="1120"/>
              <a:buNone/>
              <a:defRPr sz="1400">
                <a:solidFill>
                  <a:srgbClr val="888888"/>
                </a:solidFill>
              </a:defRPr>
            </a:lvl4pPr>
            <a:lvl5pPr indent="-228600" lvl="4" marL="2286000" algn="l">
              <a:lnSpc>
                <a:spcPct val="100000"/>
              </a:lnSpc>
              <a:spcBef>
                <a:spcPts val="1000"/>
              </a:spcBef>
              <a:spcAft>
                <a:spcPts val="0"/>
              </a:spcAft>
              <a:buSzPts val="1120"/>
              <a:buNone/>
              <a:defRPr sz="1400">
                <a:solidFill>
                  <a:srgbClr val="888888"/>
                </a:solidFill>
              </a:defRPr>
            </a:lvl5pPr>
            <a:lvl6pPr indent="-228600" lvl="5" marL="2743200" algn="l">
              <a:lnSpc>
                <a:spcPct val="100000"/>
              </a:lnSpc>
              <a:spcBef>
                <a:spcPts val="1000"/>
              </a:spcBef>
              <a:spcAft>
                <a:spcPts val="0"/>
              </a:spcAft>
              <a:buSzPts val="1120"/>
              <a:buNone/>
              <a:defRPr sz="1400">
                <a:solidFill>
                  <a:srgbClr val="888888"/>
                </a:solidFill>
              </a:defRPr>
            </a:lvl6pPr>
            <a:lvl7pPr indent="-228600" lvl="6" marL="3200400" algn="l">
              <a:lnSpc>
                <a:spcPct val="100000"/>
              </a:lnSpc>
              <a:spcBef>
                <a:spcPts val="1000"/>
              </a:spcBef>
              <a:spcAft>
                <a:spcPts val="0"/>
              </a:spcAft>
              <a:buSzPts val="1120"/>
              <a:buNone/>
              <a:defRPr sz="1400">
                <a:solidFill>
                  <a:srgbClr val="888888"/>
                </a:solidFill>
              </a:defRPr>
            </a:lvl7pPr>
            <a:lvl8pPr indent="-228600" lvl="7" marL="3657600" algn="l">
              <a:lnSpc>
                <a:spcPct val="100000"/>
              </a:lnSpc>
              <a:spcBef>
                <a:spcPts val="1000"/>
              </a:spcBef>
              <a:spcAft>
                <a:spcPts val="0"/>
              </a:spcAft>
              <a:buSzPts val="1120"/>
              <a:buNone/>
              <a:defRPr sz="1400">
                <a:solidFill>
                  <a:srgbClr val="888888"/>
                </a:solidFill>
              </a:defRPr>
            </a:lvl8pPr>
            <a:lvl9pPr indent="-228600" lvl="8" marL="4114800" algn="l">
              <a:lnSpc>
                <a:spcPct val="100000"/>
              </a:lnSpc>
              <a:spcBef>
                <a:spcPts val="1000"/>
              </a:spcBef>
              <a:spcAft>
                <a:spcPts val="0"/>
              </a:spcAft>
              <a:buSzPts val="1120"/>
              <a:buNone/>
              <a:defRPr sz="1400">
                <a:solidFill>
                  <a:srgbClr val="888888"/>
                </a:solidFill>
              </a:defRPr>
            </a:lvl9pPr>
          </a:lstStyle>
          <a:p/>
        </p:txBody>
      </p:sp>
      <p:sp>
        <p:nvSpPr>
          <p:cNvPr id="119" name="Google Shape;119;p28"/>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0" name="Google Shape;120;p28"/>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1" name="Google Shape;121;p28"/>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
        <p:nvSpPr>
          <p:cNvPr id="122" name="Google Shape;122;p28"/>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8000"/>
              <a:buFont typeface="Arial"/>
              <a:buNone/>
            </a:pPr>
            <a:r>
              <a:rPr b="0" i="0" lang="en-IN" sz="8000" u="none" cap="none" strike="noStrike">
                <a:solidFill>
                  <a:srgbClr val="BFE471"/>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p:txBody>
      </p:sp>
      <p:sp>
        <p:nvSpPr>
          <p:cNvPr id="123" name="Google Shape;123;p28"/>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8000"/>
              <a:buFont typeface="Arial"/>
              <a:buNone/>
            </a:pPr>
            <a:r>
              <a:rPr b="0" i="0" lang="en-IN" sz="8000" u="none" cap="none" strike="noStrike">
                <a:solidFill>
                  <a:srgbClr val="BFE471"/>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24" name="Shape 124"/>
        <p:cNvGrpSpPr/>
        <p:nvPr/>
      </p:nvGrpSpPr>
      <p:grpSpPr>
        <a:xfrm>
          <a:off x="0" y="0"/>
          <a:ext cx="0" cy="0"/>
          <a:chOff x="0" y="0"/>
          <a:chExt cx="0" cy="0"/>
        </a:xfrm>
      </p:grpSpPr>
      <p:sp>
        <p:nvSpPr>
          <p:cNvPr id="125" name="Google Shape;125;p29"/>
          <p:cNvSpPr txBox="1"/>
          <p:nvPr>
            <p:ph type="title"/>
          </p:nvPr>
        </p:nvSpPr>
        <p:spPr>
          <a:xfrm>
            <a:off x="685799" y="609600"/>
            <a:ext cx="8588203" cy="3022600"/>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chemeClr val="accent1"/>
              </a:buClr>
              <a:buSzPts val="4400"/>
              <a:buFont typeface="Trebuchet MS"/>
              <a:buNone/>
              <a:defRPr b="0" sz="44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6" name="Google Shape;126;p29"/>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Font typeface="Trebuchet MS"/>
              <a:buNone/>
              <a:defRPr sz="2400">
                <a:solidFill>
                  <a:schemeClr val="accent1"/>
                </a:solidFill>
              </a:defRPr>
            </a:lvl1pPr>
            <a:lvl2pPr indent="-228600" lvl="1" marL="914400" algn="l">
              <a:lnSpc>
                <a:spcPct val="100000"/>
              </a:lnSpc>
              <a:spcBef>
                <a:spcPts val="1000"/>
              </a:spcBef>
              <a:spcAft>
                <a:spcPts val="0"/>
              </a:spcAft>
              <a:buSzPts val="1280"/>
              <a:buFont typeface="Trebuchet MS"/>
              <a:buNone/>
              <a:defRPr/>
            </a:lvl2pPr>
            <a:lvl3pPr indent="-228600" lvl="2" marL="1371600" algn="l">
              <a:lnSpc>
                <a:spcPct val="100000"/>
              </a:lnSpc>
              <a:spcBef>
                <a:spcPts val="1000"/>
              </a:spcBef>
              <a:spcAft>
                <a:spcPts val="0"/>
              </a:spcAft>
              <a:buSzPts val="1120"/>
              <a:buFont typeface="Trebuchet MS"/>
              <a:buNone/>
              <a:defRPr/>
            </a:lvl3pPr>
            <a:lvl4pPr indent="-228600" lvl="3" marL="1828800" algn="l">
              <a:lnSpc>
                <a:spcPct val="100000"/>
              </a:lnSpc>
              <a:spcBef>
                <a:spcPts val="1000"/>
              </a:spcBef>
              <a:spcAft>
                <a:spcPts val="0"/>
              </a:spcAft>
              <a:buSzPts val="960"/>
              <a:buFont typeface="Trebuchet MS"/>
              <a:buNone/>
              <a:defRPr/>
            </a:lvl4pPr>
            <a:lvl5pPr indent="-228600" lvl="4" marL="2286000" algn="l">
              <a:lnSpc>
                <a:spcPct val="100000"/>
              </a:lnSpc>
              <a:spcBef>
                <a:spcPts val="1000"/>
              </a:spcBef>
              <a:spcAft>
                <a:spcPts val="0"/>
              </a:spcAft>
              <a:buSzPts val="960"/>
              <a:buFont typeface="Trebuchet MS"/>
              <a:buNone/>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127" name="Google Shape;127;p29"/>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440"/>
              <a:buNone/>
              <a:defRPr sz="1800">
                <a:solidFill>
                  <a:srgbClr val="7F7F7F"/>
                </a:solidFill>
              </a:defRPr>
            </a:lvl1pPr>
            <a:lvl2pPr indent="-228600" lvl="1" marL="914400" algn="l">
              <a:lnSpc>
                <a:spcPct val="100000"/>
              </a:lnSpc>
              <a:spcBef>
                <a:spcPts val="1000"/>
              </a:spcBef>
              <a:spcAft>
                <a:spcPts val="0"/>
              </a:spcAft>
              <a:buSzPts val="1440"/>
              <a:buNone/>
              <a:defRPr sz="1800">
                <a:solidFill>
                  <a:srgbClr val="888888"/>
                </a:solidFill>
              </a:defRPr>
            </a:lvl2pPr>
            <a:lvl3pPr indent="-228600" lvl="2" marL="1371600" algn="l">
              <a:lnSpc>
                <a:spcPct val="100000"/>
              </a:lnSpc>
              <a:spcBef>
                <a:spcPts val="1000"/>
              </a:spcBef>
              <a:spcAft>
                <a:spcPts val="0"/>
              </a:spcAft>
              <a:buSzPts val="1280"/>
              <a:buNone/>
              <a:defRPr sz="1600">
                <a:solidFill>
                  <a:srgbClr val="888888"/>
                </a:solidFill>
              </a:defRPr>
            </a:lvl3pPr>
            <a:lvl4pPr indent="-228600" lvl="3" marL="1828800" algn="l">
              <a:lnSpc>
                <a:spcPct val="100000"/>
              </a:lnSpc>
              <a:spcBef>
                <a:spcPts val="1000"/>
              </a:spcBef>
              <a:spcAft>
                <a:spcPts val="0"/>
              </a:spcAft>
              <a:buSzPts val="1120"/>
              <a:buNone/>
              <a:defRPr sz="1400">
                <a:solidFill>
                  <a:srgbClr val="888888"/>
                </a:solidFill>
              </a:defRPr>
            </a:lvl4pPr>
            <a:lvl5pPr indent="-228600" lvl="4" marL="2286000" algn="l">
              <a:lnSpc>
                <a:spcPct val="100000"/>
              </a:lnSpc>
              <a:spcBef>
                <a:spcPts val="1000"/>
              </a:spcBef>
              <a:spcAft>
                <a:spcPts val="0"/>
              </a:spcAft>
              <a:buSzPts val="1120"/>
              <a:buNone/>
              <a:defRPr sz="1400">
                <a:solidFill>
                  <a:srgbClr val="888888"/>
                </a:solidFill>
              </a:defRPr>
            </a:lvl5pPr>
            <a:lvl6pPr indent="-228600" lvl="5" marL="2743200" algn="l">
              <a:lnSpc>
                <a:spcPct val="100000"/>
              </a:lnSpc>
              <a:spcBef>
                <a:spcPts val="1000"/>
              </a:spcBef>
              <a:spcAft>
                <a:spcPts val="0"/>
              </a:spcAft>
              <a:buSzPts val="1120"/>
              <a:buNone/>
              <a:defRPr sz="1400">
                <a:solidFill>
                  <a:srgbClr val="888888"/>
                </a:solidFill>
              </a:defRPr>
            </a:lvl6pPr>
            <a:lvl7pPr indent="-228600" lvl="6" marL="3200400" algn="l">
              <a:lnSpc>
                <a:spcPct val="100000"/>
              </a:lnSpc>
              <a:spcBef>
                <a:spcPts val="1000"/>
              </a:spcBef>
              <a:spcAft>
                <a:spcPts val="0"/>
              </a:spcAft>
              <a:buSzPts val="1120"/>
              <a:buNone/>
              <a:defRPr sz="1400">
                <a:solidFill>
                  <a:srgbClr val="888888"/>
                </a:solidFill>
              </a:defRPr>
            </a:lvl7pPr>
            <a:lvl8pPr indent="-228600" lvl="7" marL="3657600" algn="l">
              <a:lnSpc>
                <a:spcPct val="100000"/>
              </a:lnSpc>
              <a:spcBef>
                <a:spcPts val="1000"/>
              </a:spcBef>
              <a:spcAft>
                <a:spcPts val="0"/>
              </a:spcAft>
              <a:buSzPts val="1120"/>
              <a:buNone/>
              <a:defRPr sz="1400">
                <a:solidFill>
                  <a:srgbClr val="888888"/>
                </a:solidFill>
              </a:defRPr>
            </a:lvl8pPr>
            <a:lvl9pPr indent="-228600" lvl="8" marL="4114800" algn="l">
              <a:lnSpc>
                <a:spcPct val="100000"/>
              </a:lnSpc>
              <a:spcBef>
                <a:spcPts val="1000"/>
              </a:spcBef>
              <a:spcAft>
                <a:spcPts val="0"/>
              </a:spcAft>
              <a:buSzPts val="1120"/>
              <a:buNone/>
              <a:defRPr sz="1400">
                <a:solidFill>
                  <a:srgbClr val="888888"/>
                </a:solidFill>
              </a:defRPr>
            </a:lvl9pPr>
          </a:lstStyle>
          <a:p/>
        </p:txBody>
      </p:sp>
      <p:sp>
        <p:nvSpPr>
          <p:cNvPr id="128" name="Google Shape;128;p29"/>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9" name="Google Shape;129;p29"/>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0" name="Google Shape;130;p29"/>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1" name="Shape 131"/>
        <p:cNvGrpSpPr/>
        <p:nvPr/>
      </p:nvGrpSpPr>
      <p:grpSpPr>
        <a:xfrm>
          <a:off x="0" y="0"/>
          <a:ext cx="0" cy="0"/>
          <a:chOff x="0" y="0"/>
          <a:chExt cx="0" cy="0"/>
        </a:xfrm>
      </p:grpSpPr>
      <p:sp>
        <p:nvSpPr>
          <p:cNvPr id="132" name="Google Shape;132;p30"/>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3" name="Google Shape;133;p30"/>
          <p:cNvSpPr txBox="1"/>
          <p:nvPr>
            <p:ph idx="1" type="body"/>
          </p:nvPr>
        </p:nvSpPr>
        <p:spPr>
          <a:xfrm rot="5400000">
            <a:off x="3035281" y="-197358"/>
            <a:ext cx="3880773" cy="8596668"/>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134" name="Google Shape;134;p30"/>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5" name="Google Shape;135;p30"/>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6" name="Google Shape;136;p3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7" name="Shape 137"/>
        <p:cNvGrpSpPr/>
        <p:nvPr/>
      </p:nvGrpSpPr>
      <p:grpSpPr>
        <a:xfrm>
          <a:off x="0" y="0"/>
          <a:ext cx="0" cy="0"/>
          <a:chOff x="0" y="0"/>
          <a:chExt cx="0" cy="0"/>
        </a:xfrm>
      </p:grpSpPr>
      <p:sp>
        <p:nvSpPr>
          <p:cNvPr id="138" name="Google Shape;138;p31"/>
          <p:cNvSpPr txBox="1"/>
          <p:nvPr>
            <p:ph type="title"/>
          </p:nvPr>
        </p:nvSpPr>
        <p:spPr>
          <a:xfrm rot="5400000">
            <a:off x="5994319" y="2582953"/>
            <a:ext cx="5251451" cy="1304743"/>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9" name="Google Shape;139;p31"/>
          <p:cNvSpPr txBox="1"/>
          <p:nvPr>
            <p:ph idx="1" type="body"/>
          </p:nvPr>
        </p:nvSpPr>
        <p:spPr>
          <a:xfrm rot="5400000">
            <a:off x="1581685" y="-294750"/>
            <a:ext cx="5251450" cy="7060150"/>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140" name="Google Shape;140;p3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41" name="Google Shape;141;p3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42" name="Google Shape;142;p3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2.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grpSp>
        <p:nvGrpSpPr>
          <p:cNvPr id="10" name="Google Shape;10;p15"/>
          <p:cNvGrpSpPr/>
          <p:nvPr/>
        </p:nvGrpSpPr>
        <p:grpSpPr>
          <a:xfrm>
            <a:off x="0" y="-8467"/>
            <a:ext cx="12192000" cy="6866467"/>
            <a:chOff x="0" y="-8467"/>
            <a:chExt cx="12192000" cy="6866467"/>
          </a:xfrm>
        </p:grpSpPr>
        <p:cxnSp>
          <p:nvCxnSpPr>
            <p:cNvPr id="11" name="Google Shape;11;p15"/>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12" name="Google Shape;12;p15"/>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13" name="Google Shape;13;p15"/>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14" name="Google Shape;14;p15"/>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5" name="Google Shape;15;p15"/>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 name="Google Shape;16;p15"/>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17" name="Google Shape;17;p15"/>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18" name="Google Shape;18;p15"/>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19" name="Google Shape;19;p15"/>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 name="Google Shape;20;p15"/>
            <p:cNvSpPr/>
            <p:nvPr/>
          </p:nvSpPr>
          <p:spPr>
            <a:xfrm>
              <a:off x="0" y="4013200"/>
              <a:ext cx="448733" cy="2844800"/>
            </a:xfrm>
            <a:prstGeom prst="triangle">
              <a:avLst>
                <a:gd fmla="val 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21" name="Google Shape;21;p15"/>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marR="0" rtl="0" algn="l">
              <a:lnSpc>
                <a:spcPct val="100000"/>
              </a:lnSpc>
              <a:spcBef>
                <a:spcPts val="0"/>
              </a:spcBef>
              <a:spcAft>
                <a:spcPts val="0"/>
              </a:spcAft>
              <a:buClr>
                <a:schemeClr val="accent1"/>
              </a:buClr>
              <a:buSzPts val="3600"/>
              <a:buFont typeface="Trebuchet MS"/>
              <a:buNone/>
              <a:defRPr b="0" i="0" sz="3600" u="none" cap="none" strike="noStrike">
                <a:solidFill>
                  <a:schemeClr val="accent1"/>
                </a:solidFill>
                <a:latin typeface="Trebuchet MS"/>
                <a:ea typeface="Trebuchet MS"/>
                <a:cs typeface="Trebuchet MS"/>
                <a:sym typeface="Trebuchet M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9pPr>
          </a:lstStyle>
          <a:p/>
        </p:txBody>
      </p:sp>
      <p:sp>
        <p:nvSpPr>
          <p:cNvPr id="22" name="Google Shape;22;p15"/>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marR="0" rtl="0" algn="l">
              <a:lnSpc>
                <a:spcPct val="100000"/>
              </a:lnSpc>
              <a:spcBef>
                <a:spcPts val="1000"/>
              </a:spcBef>
              <a:spcAft>
                <a:spcPts val="0"/>
              </a:spcAft>
              <a:buClr>
                <a:schemeClr val="accent1"/>
              </a:buClr>
              <a:buSzPts val="1440"/>
              <a:buFont typeface="Noto Sans Symbols"/>
              <a:buChar char="►"/>
              <a:defRPr b="0" i="0" sz="1800" u="none" cap="none" strike="noStrike">
                <a:solidFill>
                  <a:srgbClr val="3F3F3F"/>
                </a:solidFill>
                <a:latin typeface="Trebuchet MS"/>
                <a:ea typeface="Trebuchet MS"/>
                <a:cs typeface="Trebuchet MS"/>
                <a:sym typeface="Trebuchet MS"/>
              </a:defRPr>
            </a:lvl1pPr>
            <a:lvl2pPr indent="-309880" lvl="1" marL="914400" marR="0" rtl="0" algn="l">
              <a:lnSpc>
                <a:spcPct val="100000"/>
              </a:lnSpc>
              <a:spcBef>
                <a:spcPts val="1000"/>
              </a:spcBef>
              <a:spcAft>
                <a:spcPts val="0"/>
              </a:spcAft>
              <a:buClr>
                <a:schemeClr val="accent1"/>
              </a:buClr>
              <a:buSzPts val="1280"/>
              <a:buFont typeface="Noto Sans Symbols"/>
              <a:buChar char="►"/>
              <a:defRPr b="0" i="0" sz="1600" u="none" cap="none" strike="noStrike">
                <a:solidFill>
                  <a:srgbClr val="3F3F3F"/>
                </a:solidFill>
                <a:latin typeface="Trebuchet MS"/>
                <a:ea typeface="Trebuchet MS"/>
                <a:cs typeface="Trebuchet MS"/>
                <a:sym typeface="Trebuchet MS"/>
              </a:defRPr>
            </a:lvl2pPr>
            <a:lvl3pPr indent="-299719" lvl="2" marL="1371600" marR="0" rtl="0" algn="l">
              <a:lnSpc>
                <a:spcPct val="100000"/>
              </a:lnSpc>
              <a:spcBef>
                <a:spcPts val="1000"/>
              </a:spcBef>
              <a:spcAft>
                <a:spcPts val="0"/>
              </a:spcAft>
              <a:buClr>
                <a:schemeClr val="accent1"/>
              </a:buClr>
              <a:buSzPts val="1120"/>
              <a:buFont typeface="Noto Sans Symbols"/>
              <a:buChar char="►"/>
              <a:defRPr b="0" i="0" sz="1400" u="none" cap="none" strike="noStrike">
                <a:solidFill>
                  <a:srgbClr val="3F3F3F"/>
                </a:solidFill>
                <a:latin typeface="Trebuchet MS"/>
                <a:ea typeface="Trebuchet MS"/>
                <a:cs typeface="Trebuchet MS"/>
                <a:sym typeface="Trebuchet MS"/>
              </a:defRPr>
            </a:lvl3pPr>
            <a:lvl4pPr indent="-289560" lvl="3" marL="18288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4pPr>
            <a:lvl5pPr indent="-289560" lvl="4" marL="22860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5pPr>
            <a:lvl6pPr indent="-289560" lvl="5" marL="27432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6pPr>
            <a:lvl7pPr indent="-289560" lvl="6" marL="32004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7pPr>
            <a:lvl8pPr indent="-289559" lvl="7" marL="36576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8pPr>
            <a:lvl9pPr indent="-289559" lvl="8" marL="41148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9pPr>
          </a:lstStyle>
          <a:p/>
        </p:txBody>
      </p:sp>
      <p:sp>
        <p:nvSpPr>
          <p:cNvPr id="23" name="Google Shape;23;p1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900" u="none" cap="none" strike="noStrike">
                <a:solidFill>
                  <a:srgbClr val="888888"/>
                </a:solidFill>
                <a:latin typeface="Trebuchet MS"/>
                <a:ea typeface="Trebuchet MS"/>
                <a:cs typeface="Trebuchet MS"/>
                <a:sym typeface="Trebuchet M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9pPr>
          </a:lstStyle>
          <a:p/>
        </p:txBody>
      </p:sp>
      <p:sp>
        <p:nvSpPr>
          <p:cNvPr id="24" name="Google Shape;24;p1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900" u="none" cap="none" strike="noStrike">
                <a:solidFill>
                  <a:srgbClr val="888888"/>
                </a:solidFill>
                <a:latin typeface="Trebuchet MS"/>
                <a:ea typeface="Trebuchet MS"/>
                <a:cs typeface="Trebuchet MS"/>
                <a:sym typeface="Trebuchet M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9pPr>
          </a:lstStyle>
          <a:p/>
        </p:txBody>
      </p:sp>
      <p:sp>
        <p:nvSpPr>
          <p:cNvPr id="25" name="Google Shape;25;p1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I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1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hyperlink" Target="https://www.gov.uk/data-protection" TargetMode="External"/><Relationship Id="rId4" Type="http://schemas.openxmlformats.org/officeDocument/2006/relationships/hyperlink" Target="https://stories.hilton.com/releases/hilton-and-be-my-eyes-launch-industry-first-partnership" TargetMode="External"/><Relationship Id="rId9" Type="http://schemas.openxmlformats.org/officeDocument/2006/relationships/hyperlink" Target="https://www.directorstalkinterviews.com/whitbread-reports-significant-profit-uplift-to-above-pre-pandemic-levels/4121116544" TargetMode="External"/><Relationship Id="rId5" Type="http://schemas.openxmlformats.org/officeDocument/2006/relationships/hyperlink" Target="https://www.hospitalitynet.org/news/4111513.html" TargetMode="External"/><Relationship Id="rId6" Type="http://schemas.openxmlformats.org/officeDocument/2006/relationships/hyperlink" Target="https://cybernews.com/security/cl0p-hilton-hotel-ransomware-attack/" TargetMode="External"/><Relationship Id="rId7" Type="http://schemas.openxmlformats.org/officeDocument/2006/relationships/hyperlink" Target="https://www.bbc.com/news/articles/cw99e8v0wg1o" TargetMode="External"/><Relationship Id="rId8" Type="http://schemas.openxmlformats.org/officeDocument/2006/relationships/hyperlink" Target="https://www.forbes.com/sites/neilsahota/2024/03/06/ai-in-hospitality-elevating-the-hotel-guest-experience-through-innovation/"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 Id="rId3"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pic>
        <p:nvPicPr>
          <p:cNvPr id="147" name="Google Shape;147;p1"/>
          <p:cNvPicPr preferRelativeResize="0"/>
          <p:nvPr/>
        </p:nvPicPr>
        <p:blipFill rotWithShape="1">
          <a:blip r:embed="rId3">
            <a:alphaModFix/>
          </a:blip>
          <a:srcRect b="0" l="0" r="0" t="0"/>
          <a:stretch/>
        </p:blipFill>
        <p:spPr>
          <a:xfrm>
            <a:off x="9658350" y="0"/>
            <a:ext cx="2533650" cy="1076325"/>
          </a:xfrm>
          <a:prstGeom prst="rect">
            <a:avLst/>
          </a:prstGeom>
          <a:noFill/>
          <a:ln>
            <a:noFill/>
          </a:ln>
        </p:spPr>
      </p:pic>
      <p:sp>
        <p:nvSpPr>
          <p:cNvPr id="148" name="Google Shape;148;p1"/>
          <p:cNvSpPr txBox="1"/>
          <p:nvPr/>
        </p:nvSpPr>
        <p:spPr>
          <a:xfrm>
            <a:off x="-748150" y="762016"/>
            <a:ext cx="11366400" cy="5234100"/>
          </a:xfrm>
          <a:prstGeom prst="rect">
            <a:avLst/>
          </a:prstGeom>
          <a:noFill/>
          <a:ln>
            <a:noFill/>
          </a:ln>
        </p:spPr>
        <p:txBody>
          <a:bodyPr anchorCtr="0" anchor="b" bIns="45700" lIns="91425" spcFirstLastPara="1" rIns="91425" wrap="square" tIns="45700">
            <a:noAutofit/>
          </a:bodyPr>
          <a:lstStyle/>
          <a:p>
            <a:pPr indent="0" lvl="0" marL="0" rtl="0" algn="ctr">
              <a:spcBef>
                <a:spcPts val="0"/>
              </a:spcBef>
              <a:spcAft>
                <a:spcPts val="0"/>
              </a:spcAft>
              <a:buNone/>
            </a:pPr>
            <a:r>
              <a:rPr b="1" lang="en-IN" sz="2800">
                <a:solidFill>
                  <a:srgbClr val="000000"/>
                </a:solidFill>
                <a:latin typeface="Times New Roman"/>
                <a:ea typeface="Times New Roman"/>
                <a:cs typeface="Times New Roman"/>
                <a:sym typeface="Times New Roman"/>
              </a:rPr>
              <a:t>Programme: BA International Hotel Management </a:t>
            </a:r>
            <a:br>
              <a:rPr b="1" lang="en-IN" sz="2800">
                <a:solidFill>
                  <a:srgbClr val="000000"/>
                </a:solidFill>
                <a:latin typeface="Times New Roman"/>
                <a:ea typeface="Times New Roman"/>
                <a:cs typeface="Times New Roman"/>
                <a:sym typeface="Times New Roman"/>
              </a:rPr>
            </a:br>
            <a:r>
              <a:rPr b="1" lang="en-IN" sz="2800">
                <a:solidFill>
                  <a:srgbClr val="000000"/>
                </a:solidFill>
                <a:latin typeface="Times New Roman"/>
                <a:ea typeface="Times New Roman"/>
                <a:cs typeface="Times New Roman"/>
                <a:sym typeface="Times New Roman"/>
              </a:rPr>
              <a:t> </a:t>
            </a:r>
            <a:br>
              <a:rPr b="1" lang="en-IN" sz="2800">
                <a:solidFill>
                  <a:srgbClr val="000000"/>
                </a:solidFill>
                <a:latin typeface="Times New Roman"/>
                <a:ea typeface="Times New Roman"/>
                <a:cs typeface="Times New Roman"/>
                <a:sym typeface="Times New Roman"/>
              </a:rPr>
            </a:br>
            <a:r>
              <a:rPr b="1" lang="en-IN" sz="2800">
                <a:solidFill>
                  <a:srgbClr val="000000"/>
                </a:solidFill>
                <a:latin typeface="Times New Roman"/>
                <a:ea typeface="Times New Roman"/>
                <a:cs typeface="Times New Roman"/>
                <a:sym typeface="Times New Roman"/>
              </a:rPr>
              <a:t>Module: Contemporary Themes in the Hotel and</a:t>
            </a:r>
            <a:br>
              <a:rPr b="1" lang="en-IN" sz="2800">
                <a:solidFill>
                  <a:srgbClr val="000000"/>
                </a:solidFill>
                <a:latin typeface="Times New Roman"/>
                <a:ea typeface="Times New Roman"/>
                <a:cs typeface="Times New Roman"/>
                <a:sym typeface="Times New Roman"/>
              </a:rPr>
            </a:br>
            <a:r>
              <a:rPr b="1" lang="en-IN" sz="2800">
                <a:solidFill>
                  <a:srgbClr val="000000"/>
                </a:solidFill>
                <a:latin typeface="Times New Roman"/>
                <a:ea typeface="Times New Roman"/>
                <a:cs typeface="Times New Roman"/>
                <a:sym typeface="Times New Roman"/>
              </a:rPr>
              <a:t>Hospitality Sector</a:t>
            </a:r>
            <a:br>
              <a:rPr b="1" lang="en-IN" sz="2800">
                <a:solidFill>
                  <a:srgbClr val="000000"/>
                </a:solidFill>
                <a:latin typeface="Times New Roman"/>
                <a:ea typeface="Times New Roman"/>
                <a:cs typeface="Times New Roman"/>
                <a:sym typeface="Times New Roman"/>
              </a:rPr>
            </a:br>
            <a:br>
              <a:rPr b="1" lang="en-IN" sz="2800">
                <a:solidFill>
                  <a:srgbClr val="000000"/>
                </a:solidFill>
                <a:latin typeface="Times New Roman"/>
                <a:ea typeface="Times New Roman"/>
                <a:cs typeface="Times New Roman"/>
                <a:sym typeface="Times New Roman"/>
              </a:rPr>
            </a:br>
            <a:r>
              <a:rPr b="1" lang="en-IN" sz="2800">
                <a:solidFill>
                  <a:srgbClr val="000000"/>
                </a:solidFill>
                <a:latin typeface="Times New Roman"/>
                <a:ea typeface="Times New Roman"/>
                <a:cs typeface="Times New Roman"/>
                <a:sym typeface="Times New Roman"/>
              </a:rPr>
              <a:t>      Artificial Intelligence and human collaboration on Hilton Hotel</a:t>
            </a:r>
            <a:br>
              <a:rPr b="1" lang="en-IN" sz="2800">
                <a:solidFill>
                  <a:srgbClr val="000000"/>
                </a:solidFill>
                <a:latin typeface="Times New Roman"/>
                <a:ea typeface="Times New Roman"/>
                <a:cs typeface="Times New Roman"/>
                <a:sym typeface="Times New Roman"/>
              </a:rPr>
            </a:br>
            <a:r>
              <a:rPr b="1" lang="en-IN" sz="2800">
                <a:solidFill>
                  <a:srgbClr val="000000"/>
                </a:solidFill>
                <a:latin typeface="Times New Roman"/>
                <a:ea typeface="Times New Roman"/>
                <a:cs typeface="Times New Roman"/>
                <a:sym typeface="Times New Roman"/>
              </a:rPr>
              <a:t> </a:t>
            </a:r>
            <a:endParaRPr b="1" sz="2800">
              <a:latin typeface="Times New Roman"/>
              <a:ea typeface="Times New Roman"/>
              <a:cs typeface="Times New Roman"/>
              <a:sym typeface="Times New Roman"/>
            </a:endParaRPr>
          </a:p>
          <a:p>
            <a:pPr indent="0" lvl="0" marL="0" rtl="0" algn="ctr">
              <a:spcBef>
                <a:spcPts val="0"/>
              </a:spcBef>
              <a:spcAft>
                <a:spcPts val="0"/>
              </a:spcAft>
              <a:buNone/>
            </a:pPr>
            <a:r>
              <a:t/>
            </a:r>
            <a:endParaRPr b="1" sz="2800">
              <a:latin typeface="Times New Roman"/>
              <a:ea typeface="Times New Roman"/>
              <a:cs typeface="Times New Roman"/>
              <a:sym typeface="Times New Roman"/>
            </a:endParaRPr>
          </a:p>
          <a:p>
            <a:pPr indent="0" lvl="0" marL="0" rtl="0" algn="ctr">
              <a:spcBef>
                <a:spcPts val="0"/>
              </a:spcBef>
              <a:spcAft>
                <a:spcPts val="0"/>
              </a:spcAft>
              <a:buNone/>
            </a:pPr>
            <a:r>
              <a:rPr b="1" lang="en-IN" sz="2800">
                <a:solidFill>
                  <a:srgbClr val="000000"/>
                </a:solidFill>
                <a:latin typeface="Times New Roman"/>
                <a:ea typeface="Times New Roman"/>
                <a:cs typeface="Times New Roman"/>
                <a:sym typeface="Times New Roman"/>
              </a:rPr>
              <a:t>Module code: BMIH6001</a:t>
            </a:r>
            <a:br>
              <a:rPr b="1" lang="en-IN" sz="2800">
                <a:solidFill>
                  <a:srgbClr val="000000"/>
                </a:solidFill>
                <a:latin typeface="Times New Roman"/>
                <a:ea typeface="Times New Roman"/>
                <a:cs typeface="Times New Roman"/>
                <a:sym typeface="Times New Roman"/>
              </a:rPr>
            </a:br>
            <a:endParaRPr b="1" sz="2800">
              <a:solidFill>
                <a:srgbClr val="000000"/>
              </a:solidFill>
              <a:latin typeface="Times New Roman"/>
              <a:ea typeface="Times New Roman"/>
              <a:cs typeface="Times New Roman"/>
              <a:sym typeface="Times New Roman"/>
            </a:endParaRPr>
          </a:p>
          <a:p>
            <a:pPr indent="0" lvl="0" marL="0" rtl="0" algn="ctr">
              <a:spcBef>
                <a:spcPts val="0"/>
              </a:spcBef>
              <a:spcAft>
                <a:spcPts val="0"/>
              </a:spcAft>
              <a:buNone/>
            </a:pPr>
            <a:r>
              <a:rPr b="1" lang="en-IN" sz="2800">
                <a:solidFill>
                  <a:srgbClr val="000000"/>
                </a:solidFill>
                <a:latin typeface="Times New Roman"/>
                <a:ea typeface="Times New Roman"/>
                <a:cs typeface="Times New Roman"/>
                <a:sym typeface="Times New Roman"/>
              </a:rPr>
              <a:t>Student Name: </a:t>
            </a:r>
            <a:r>
              <a:rPr b="1" lang="en-IN" sz="2800">
                <a:latin typeface="Times New Roman"/>
                <a:ea typeface="Times New Roman"/>
                <a:cs typeface="Times New Roman"/>
                <a:sym typeface="Times New Roman"/>
              </a:rPr>
              <a:t>Ana Ivascu</a:t>
            </a:r>
            <a:br>
              <a:rPr b="1" lang="en-IN" sz="2800">
                <a:solidFill>
                  <a:srgbClr val="000000"/>
                </a:solidFill>
                <a:latin typeface="Times New Roman"/>
                <a:ea typeface="Times New Roman"/>
                <a:cs typeface="Times New Roman"/>
                <a:sym typeface="Times New Roman"/>
              </a:rPr>
            </a:br>
            <a:endParaRPr b="1" sz="2800">
              <a:solidFill>
                <a:srgbClr val="000000"/>
              </a:solidFill>
              <a:latin typeface="Times New Roman"/>
              <a:ea typeface="Times New Roman"/>
              <a:cs typeface="Times New Roman"/>
              <a:sym typeface="Times New Roman"/>
            </a:endParaRPr>
          </a:p>
          <a:p>
            <a:pPr indent="0" lvl="0" marL="0" rtl="0" algn="ctr">
              <a:spcBef>
                <a:spcPts val="0"/>
              </a:spcBef>
              <a:spcAft>
                <a:spcPts val="0"/>
              </a:spcAft>
              <a:buNone/>
            </a:pPr>
            <a:r>
              <a:rPr b="1" lang="en-IN" sz="2800">
                <a:solidFill>
                  <a:srgbClr val="000000"/>
                </a:solidFill>
                <a:latin typeface="Times New Roman"/>
                <a:ea typeface="Times New Roman"/>
                <a:cs typeface="Times New Roman"/>
                <a:sym typeface="Times New Roman"/>
              </a:rPr>
              <a:t>Student ID:2239390</a:t>
            </a:r>
            <a:endParaRPr b="1" sz="2800">
              <a:solidFill>
                <a:srgbClr val="000000"/>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2"/>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lnSpc>
                <a:spcPct val="100000"/>
              </a:lnSpc>
              <a:spcBef>
                <a:spcPts val="0"/>
              </a:spcBef>
              <a:spcAft>
                <a:spcPts val="0"/>
              </a:spcAft>
              <a:buClr>
                <a:schemeClr val="accent1"/>
              </a:buClr>
              <a:buSzPts val="4000"/>
              <a:buFont typeface="Times New Roman"/>
              <a:buNone/>
            </a:pPr>
            <a:r>
              <a:rPr b="1" lang="en-IN" sz="4000">
                <a:latin typeface="Times New Roman"/>
                <a:ea typeface="Times New Roman"/>
                <a:cs typeface="Times New Roman"/>
                <a:sym typeface="Times New Roman"/>
              </a:rPr>
              <a:t>Table of contents</a:t>
            </a:r>
            <a:br>
              <a:rPr b="1" lang="en-IN" sz="4000">
                <a:latin typeface="Times New Roman"/>
                <a:ea typeface="Times New Roman"/>
                <a:cs typeface="Times New Roman"/>
                <a:sym typeface="Times New Roman"/>
              </a:rPr>
            </a:br>
            <a:endParaRPr sz="4000">
              <a:latin typeface="Times New Roman"/>
              <a:ea typeface="Times New Roman"/>
              <a:cs typeface="Times New Roman"/>
              <a:sym typeface="Times New Roman"/>
            </a:endParaRPr>
          </a:p>
        </p:txBody>
      </p:sp>
      <p:pic>
        <p:nvPicPr>
          <p:cNvPr id="154" name="Google Shape;154;p2"/>
          <p:cNvPicPr preferRelativeResize="0"/>
          <p:nvPr/>
        </p:nvPicPr>
        <p:blipFill rotWithShape="1">
          <a:blip r:embed="rId3">
            <a:alphaModFix/>
          </a:blip>
          <a:srcRect b="0" l="0" r="0" t="0"/>
          <a:stretch/>
        </p:blipFill>
        <p:spPr>
          <a:xfrm>
            <a:off x="1961804" y="1776875"/>
            <a:ext cx="7813963" cy="4534533"/>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3"/>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lnSpc>
                <a:spcPct val="100000"/>
              </a:lnSpc>
              <a:spcBef>
                <a:spcPts val="0"/>
              </a:spcBef>
              <a:spcAft>
                <a:spcPts val="0"/>
              </a:spcAft>
              <a:buClr>
                <a:schemeClr val="accent1"/>
              </a:buClr>
              <a:buSzPts val="4000"/>
              <a:buFont typeface="Times New Roman"/>
              <a:buNone/>
            </a:pPr>
            <a:r>
              <a:rPr b="1" lang="en-IN" sz="4000">
                <a:latin typeface="Times New Roman"/>
                <a:ea typeface="Times New Roman"/>
                <a:cs typeface="Times New Roman"/>
                <a:sym typeface="Times New Roman"/>
              </a:rPr>
              <a:t>Introduction</a:t>
            </a:r>
            <a:endParaRPr sz="4000">
              <a:latin typeface="Times New Roman"/>
              <a:ea typeface="Times New Roman"/>
              <a:cs typeface="Times New Roman"/>
              <a:sym typeface="Times New Roman"/>
            </a:endParaRPr>
          </a:p>
        </p:txBody>
      </p:sp>
      <p:sp>
        <p:nvSpPr>
          <p:cNvPr id="161" name="Google Shape;161;p3"/>
          <p:cNvSpPr txBox="1"/>
          <p:nvPr>
            <p:ph idx="1" type="body"/>
          </p:nvPr>
        </p:nvSpPr>
        <p:spPr>
          <a:xfrm>
            <a:off x="299803" y="1744134"/>
            <a:ext cx="6727529" cy="4701636"/>
          </a:xfrm>
          <a:prstGeom prst="rect">
            <a:avLst/>
          </a:prstGeom>
          <a:noFill/>
          <a:ln>
            <a:noFill/>
          </a:ln>
        </p:spPr>
        <p:txBody>
          <a:bodyPr anchorCtr="0" anchor="t" bIns="45700" lIns="91425" spcFirstLastPara="1" rIns="91425" wrap="square" tIns="45700">
            <a:noAutofit/>
          </a:bodyPr>
          <a:lstStyle/>
          <a:p>
            <a:pPr indent="-342900" lvl="0" marL="342900" rtl="0" algn="l">
              <a:lnSpc>
                <a:spcPct val="150000"/>
              </a:lnSpc>
              <a:spcBef>
                <a:spcPts val="0"/>
              </a:spcBef>
              <a:spcAft>
                <a:spcPts val="0"/>
              </a:spcAft>
              <a:buSzPts val="1600"/>
              <a:buChar char="►"/>
            </a:pPr>
            <a:r>
              <a:rPr lang="en-IN" sz="2000">
                <a:latin typeface="Times New Roman"/>
                <a:ea typeface="Times New Roman"/>
                <a:cs typeface="Times New Roman"/>
                <a:sym typeface="Times New Roman"/>
              </a:rPr>
              <a:t>Hospitality operations are changing service delivery through artificial intelligence and cooperation of human beings (Zahidi, Kaluvilla, and Mulla, 2024).</a:t>
            </a:r>
            <a:endParaRPr/>
          </a:p>
          <a:p>
            <a:pPr indent="-342900" lvl="0" marL="342900" rtl="0" algn="l">
              <a:lnSpc>
                <a:spcPct val="150000"/>
              </a:lnSpc>
              <a:spcBef>
                <a:spcPts val="1000"/>
              </a:spcBef>
              <a:spcAft>
                <a:spcPts val="0"/>
              </a:spcAft>
              <a:buSzPts val="1600"/>
              <a:buChar char="►"/>
            </a:pPr>
            <a:r>
              <a:rPr lang="en-IN" sz="2000">
                <a:latin typeface="Times New Roman"/>
                <a:ea typeface="Times New Roman"/>
                <a:cs typeface="Times New Roman"/>
                <a:sym typeface="Times New Roman"/>
              </a:rPr>
              <a:t>Improving the customer service with AI-based personalisation and operational efficiency.</a:t>
            </a:r>
            <a:endParaRPr/>
          </a:p>
          <a:p>
            <a:pPr indent="-342900" lvl="0" marL="342900" rtl="0" algn="l">
              <a:lnSpc>
                <a:spcPct val="150000"/>
              </a:lnSpc>
              <a:spcBef>
                <a:spcPts val="1000"/>
              </a:spcBef>
              <a:spcAft>
                <a:spcPts val="0"/>
              </a:spcAft>
              <a:buSzPts val="1600"/>
              <a:buChar char="►"/>
            </a:pPr>
            <a:r>
              <a:rPr lang="en-IN" sz="2000">
                <a:latin typeface="Times New Roman"/>
                <a:ea typeface="Times New Roman"/>
                <a:cs typeface="Times New Roman"/>
                <a:sym typeface="Times New Roman"/>
              </a:rPr>
              <a:t>The problem-solving process concerning how to address the security, trust, and workforce adaptation dilemmas in hotels.</a:t>
            </a:r>
            <a:endParaRPr/>
          </a:p>
          <a:p>
            <a:pPr indent="-241300" lvl="0" marL="342900" rtl="0" algn="l">
              <a:lnSpc>
                <a:spcPct val="150000"/>
              </a:lnSpc>
              <a:spcBef>
                <a:spcPts val="1000"/>
              </a:spcBef>
              <a:spcAft>
                <a:spcPts val="0"/>
              </a:spcAft>
              <a:buSzPts val="1600"/>
              <a:buNone/>
            </a:pPr>
            <a:r>
              <a:t/>
            </a:r>
            <a:endParaRPr sz="2000">
              <a:latin typeface="Times New Roman"/>
              <a:ea typeface="Times New Roman"/>
              <a:cs typeface="Times New Roman"/>
              <a:sym typeface="Times New Roman"/>
            </a:endParaRPr>
          </a:p>
        </p:txBody>
      </p:sp>
      <p:pic>
        <p:nvPicPr>
          <p:cNvPr id="162" name="Google Shape;162;p3"/>
          <p:cNvPicPr preferRelativeResize="0"/>
          <p:nvPr>
            <p:ph idx="2" type="body"/>
          </p:nvPr>
        </p:nvPicPr>
        <p:blipFill rotWithShape="1">
          <a:blip r:embed="rId3">
            <a:alphaModFix/>
          </a:blip>
          <a:srcRect b="0" l="0" r="0" t="0"/>
          <a:stretch/>
        </p:blipFill>
        <p:spPr>
          <a:xfrm>
            <a:off x="7294445" y="1744134"/>
            <a:ext cx="4714176" cy="395233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sp>
        <p:nvSpPr>
          <p:cNvPr id="168" name="Google Shape;168;p4"/>
          <p:cNvSpPr txBox="1"/>
          <p:nvPr>
            <p:ph type="title"/>
          </p:nvPr>
        </p:nvSpPr>
        <p:spPr>
          <a:xfrm>
            <a:off x="677334" y="53888"/>
            <a:ext cx="8596668" cy="1320800"/>
          </a:xfrm>
          <a:prstGeom prst="rect">
            <a:avLst/>
          </a:prstGeom>
          <a:noFill/>
          <a:ln>
            <a:noFill/>
          </a:ln>
        </p:spPr>
        <p:txBody>
          <a:bodyPr anchorCtr="0" anchor="t" bIns="45700" lIns="91425" spcFirstLastPara="1" rIns="91425" wrap="square" tIns="45700">
            <a:normAutofit/>
          </a:bodyPr>
          <a:lstStyle/>
          <a:p>
            <a:pPr indent="0" lvl="0" marL="0" rtl="0" algn="ctr">
              <a:lnSpc>
                <a:spcPct val="100000"/>
              </a:lnSpc>
              <a:spcBef>
                <a:spcPts val="0"/>
              </a:spcBef>
              <a:spcAft>
                <a:spcPts val="0"/>
              </a:spcAft>
              <a:buClr>
                <a:schemeClr val="accent1"/>
              </a:buClr>
              <a:buSzPts val="4000"/>
              <a:buFont typeface="Times New Roman"/>
              <a:buNone/>
            </a:pPr>
            <a:r>
              <a:rPr b="1" lang="en-IN" sz="4000">
                <a:latin typeface="Times New Roman"/>
                <a:ea typeface="Times New Roman"/>
                <a:cs typeface="Times New Roman"/>
                <a:sym typeface="Times New Roman"/>
              </a:rPr>
              <a:t>Introduction </a:t>
            </a:r>
            <a:endParaRPr sz="4000">
              <a:latin typeface="Times New Roman"/>
              <a:ea typeface="Times New Roman"/>
              <a:cs typeface="Times New Roman"/>
              <a:sym typeface="Times New Roman"/>
            </a:endParaRPr>
          </a:p>
        </p:txBody>
      </p:sp>
      <p:sp>
        <p:nvSpPr>
          <p:cNvPr id="169" name="Google Shape;169;p4"/>
          <p:cNvSpPr txBox="1"/>
          <p:nvPr>
            <p:ph idx="1" type="body"/>
          </p:nvPr>
        </p:nvSpPr>
        <p:spPr>
          <a:xfrm>
            <a:off x="287867" y="853749"/>
            <a:ext cx="7742228" cy="5621866"/>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SzPts val="1600"/>
              <a:buNone/>
            </a:pPr>
            <a:r>
              <a:rPr b="1" lang="en-IN" sz="2000">
                <a:latin typeface="Times New Roman"/>
                <a:ea typeface="Times New Roman"/>
                <a:cs typeface="Times New Roman"/>
                <a:sym typeface="Times New Roman"/>
              </a:rPr>
              <a:t>Aim</a:t>
            </a:r>
            <a:endParaRPr sz="2000">
              <a:latin typeface="Times New Roman"/>
              <a:ea typeface="Times New Roman"/>
              <a:cs typeface="Times New Roman"/>
              <a:sym typeface="Times New Roman"/>
            </a:endParaRPr>
          </a:p>
          <a:p>
            <a:pPr indent="0" lvl="0" marL="0" rtl="0" algn="l">
              <a:lnSpc>
                <a:spcPct val="150000"/>
              </a:lnSpc>
              <a:spcBef>
                <a:spcPts val="1000"/>
              </a:spcBef>
              <a:spcAft>
                <a:spcPts val="0"/>
              </a:spcAft>
              <a:buSzPts val="1600"/>
              <a:buNone/>
            </a:pPr>
            <a:r>
              <a:rPr lang="en-IN" sz="2000">
                <a:latin typeface="Times New Roman"/>
                <a:ea typeface="Times New Roman"/>
                <a:cs typeface="Times New Roman"/>
                <a:sym typeface="Times New Roman"/>
              </a:rPr>
              <a:t>The aim of this research is to analyse the impacts of Artificial Intelligence and human collaboration in the hospitality industry, with identification of challenges and implementation process on the Hilton Hotel. </a:t>
            </a:r>
            <a:endParaRPr sz="2000">
              <a:latin typeface="Times New Roman"/>
              <a:ea typeface="Times New Roman"/>
              <a:cs typeface="Times New Roman"/>
              <a:sym typeface="Times New Roman"/>
            </a:endParaRPr>
          </a:p>
          <a:p>
            <a:pPr indent="0" lvl="0" marL="0" rtl="0" algn="l">
              <a:lnSpc>
                <a:spcPct val="150000"/>
              </a:lnSpc>
              <a:spcBef>
                <a:spcPts val="1000"/>
              </a:spcBef>
              <a:spcAft>
                <a:spcPts val="0"/>
              </a:spcAft>
              <a:buSzPts val="1600"/>
              <a:buNone/>
            </a:pPr>
            <a:r>
              <a:rPr b="1" lang="en-IN" sz="2000">
                <a:latin typeface="Times New Roman"/>
                <a:ea typeface="Times New Roman"/>
                <a:cs typeface="Times New Roman"/>
                <a:sym typeface="Times New Roman"/>
              </a:rPr>
              <a:t>Background</a:t>
            </a:r>
            <a:endParaRPr sz="2000">
              <a:latin typeface="Times New Roman"/>
              <a:ea typeface="Times New Roman"/>
              <a:cs typeface="Times New Roman"/>
              <a:sym typeface="Times New Roman"/>
            </a:endParaRPr>
          </a:p>
          <a:p>
            <a:pPr indent="-342900" lvl="0" marL="342900" rtl="0" algn="l">
              <a:lnSpc>
                <a:spcPct val="150000"/>
              </a:lnSpc>
              <a:spcBef>
                <a:spcPts val="1000"/>
              </a:spcBef>
              <a:spcAft>
                <a:spcPts val="0"/>
              </a:spcAft>
              <a:buSzPts val="1600"/>
              <a:buChar char="►"/>
            </a:pPr>
            <a:r>
              <a:rPr lang="en-IN" sz="2000">
                <a:latin typeface="Times New Roman"/>
                <a:ea typeface="Times New Roman"/>
                <a:cs typeface="Times New Roman"/>
                <a:sym typeface="Times New Roman"/>
              </a:rPr>
              <a:t>Digital and AI-based service solutions are quickly becoming part of the hospitality industry across the world.</a:t>
            </a:r>
            <a:endParaRPr/>
          </a:p>
          <a:p>
            <a:pPr indent="-342900" lvl="0" marL="342900" rtl="0" algn="l">
              <a:lnSpc>
                <a:spcPct val="150000"/>
              </a:lnSpc>
              <a:spcBef>
                <a:spcPts val="1000"/>
              </a:spcBef>
              <a:spcAft>
                <a:spcPts val="0"/>
              </a:spcAft>
              <a:buSzPts val="1600"/>
              <a:buChar char="►"/>
            </a:pPr>
            <a:r>
              <a:rPr lang="en-IN" sz="2000">
                <a:latin typeface="Times New Roman"/>
                <a:ea typeface="Times New Roman"/>
                <a:cs typeface="Times New Roman"/>
                <a:sym typeface="Times New Roman"/>
              </a:rPr>
              <a:t>Hilton Hotel is also one of the major users of AI-based guest services (Hilton, 2024).</a:t>
            </a:r>
            <a:endParaRPr/>
          </a:p>
          <a:p>
            <a:pPr indent="-342900" lvl="0" marL="342900" rtl="0" algn="l">
              <a:lnSpc>
                <a:spcPct val="150000"/>
              </a:lnSpc>
              <a:spcBef>
                <a:spcPts val="1000"/>
              </a:spcBef>
              <a:spcAft>
                <a:spcPts val="0"/>
              </a:spcAft>
              <a:buSzPts val="1600"/>
              <a:buChar char="►"/>
            </a:pPr>
            <a:r>
              <a:rPr lang="en-IN" sz="2000">
                <a:latin typeface="Times New Roman"/>
                <a:ea typeface="Times New Roman"/>
                <a:cs typeface="Times New Roman"/>
                <a:sym typeface="Times New Roman"/>
              </a:rPr>
              <a:t>Previous practices of data breach emphasise the use of secure technology.</a:t>
            </a:r>
            <a:endParaRPr/>
          </a:p>
          <a:p>
            <a:pPr indent="0" lvl="0" marL="0" rtl="0" algn="l">
              <a:lnSpc>
                <a:spcPct val="150000"/>
              </a:lnSpc>
              <a:spcBef>
                <a:spcPts val="1000"/>
              </a:spcBef>
              <a:spcAft>
                <a:spcPts val="0"/>
              </a:spcAft>
              <a:buSzPts val="1600"/>
              <a:buNone/>
            </a:pPr>
            <a:br>
              <a:rPr lang="en-IN" sz="2000">
                <a:latin typeface="Times New Roman"/>
                <a:ea typeface="Times New Roman"/>
                <a:cs typeface="Times New Roman"/>
                <a:sym typeface="Times New Roman"/>
              </a:rPr>
            </a:br>
            <a:endParaRPr sz="2000">
              <a:latin typeface="Times New Roman"/>
              <a:ea typeface="Times New Roman"/>
              <a:cs typeface="Times New Roman"/>
              <a:sym typeface="Times New Roman"/>
            </a:endParaRPr>
          </a:p>
        </p:txBody>
      </p:sp>
      <p:pic>
        <p:nvPicPr>
          <p:cNvPr id="170" name="Google Shape;170;p4"/>
          <p:cNvPicPr preferRelativeResize="0"/>
          <p:nvPr>
            <p:ph idx="2" type="body"/>
          </p:nvPr>
        </p:nvPicPr>
        <p:blipFill rotWithShape="1">
          <a:blip r:embed="rId3">
            <a:alphaModFix/>
          </a:blip>
          <a:srcRect b="0" l="0" r="0" t="0"/>
          <a:stretch/>
        </p:blipFill>
        <p:spPr>
          <a:xfrm>
            <a:off x="8179724" y="1032932"/>
            <a:ext cx="4012276" cy="4504267"/>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sp>
        <p:nvSpPr>
          <p:cNvPr id="171" name="Google Shape;171;p4"/>
          <p:cNvSpPr/>
          <p:nvPr/>
        </p:nvSpPr>
        <p:spPr>
          <a:xfrm>
            <a:off x="8893834" y="5855843"/>
            <a:ext cx="2566728" cy="498663"/>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2000"/>
              <a:buFont typeface="Arial"/>
              <a:buNone/>
            </a:pPr>
            <a:r>
              <a:rPr b="0" i="0" lang="en-IN" sz="2000" u="none" cap="none" strike="noStrike">
                <a:solidFill>
                  <a:schemeClr val="dk1"/>
                </a:solidFill>
                <a:latin typeface="Times New Roman"/>
                <a:ea typeface="Times New Roman"/>
                <a:cs typeface="Times New Roman"/>
                <a:sym typeface="Times New Roman"/>
              </a:rPr>
              <a:t>(Source: </a:t>
            </a:r>
            <a:r>
              <a:rPr b="0" i="0" lang="en-IN" sz="2000" u="none" cap="none" strike="noStrike">
                <a:solidFill>
                  <a:srgbClr val="222222"/>
                </a:solidFill>
                <a:latin typeface="Times New Roman"/>
                <a:ea typeface="Times New Roman"/>
                <a:cs typeface="Times New Roman"/>
                <a:sym typeface="Times New Roman"/>
              </a:rPr>
              <a:t>Mishra, 2023)</a:t>
            </a:r>
            <a:endParaRPr b="0" i="0" sz="2000" u="none" cap="none" strike="noStrike">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5"/>
          <p:cNvSpPr txBox="1"/>
          <p:nvPr>
            <p:ph type="title"/>
          </p:nvPr>
        </p:nvSpPr>
        <p:spPr>
          <a:xfrm>
            <a:off x="1490134" y="-186267"/>
            <a:ext cx="8596668" cy="1320800"/>
          </a:xfrm>
          <a:prstGeom prst="rect">
            <a:avLst/>
          </a:prstGeom>
          <a:noFill/>
          <a:ln>
            <a:noFill/>
          </a:ln>
        </p:spPr>
        <p:txBody>
          <a:bodyPr anchorCtr="0" anchor="t" bIns="45700" lIns="91425" spcFirstLastPara="1" rIns="91425" wrap="square" tIns="45700">
            <a:normAutofit/>
          </a:bodyPr>
          <a:lstStyle/>
          <a:p>
            <a:pPr indent="0" lvl="0" marL="0" rtl="0" algn="ctr">
              <a:lnSpc>
                <a:spcPct val="100000"/>
              </a:lnSpc>
              <a:spcBef>
                <a:spcPts val="0"/>
              </a:spcBef>
              <a:spcAft>
                <a:spcPts val="0"/>
              </a:spcAft>
              <a:buClr>
                <a:schemeClr val="accent1"/>
              </a:buClr>
              <a:buSzPts val="4000"/>
              <a:buFont typeface="Times New Roman"/>
              <a:buNone/>
            </a:pPr>
            <a:r>
              <a:rPr b="1" lang="en-IN" sz="4000">
                <a:latin typeface="Times New Roman"/>
                <a:ea typeface="Times New Roman"/>
                <a:cs typeface="Times New Roman"/>
                <a:sym typeface="Times New Roman"/>
              </a:rPr>
              <a:t>Literature Review </a:t>
            </a:r>
            <a:br>
              <a:rPr lang="en-IN" sz="4000">
                <a:latin typeface="Times New Roman"/>
                <a:ea typeface="Times New Roman"/>
                <a:cs typeface="Times New Roman"/>
                <a:sym typeface="Times New Roman"/>
              </a:rPr>
            </a:br>
            <a:endParaRPr sz="4000">
              <a:latin typeface="Times New Roman"/>
              <a:ea typeface="Times New Roman"/>
              <a:cs typeface="Times New Roman"/>
              <a:sym typeface="Times New Roman"/>
            </a:endParaRPr>
          </a:p>
        </p:txBody>
      </p:sp>
      <p:sp>
        <p:nvSpPr>
          <p:cNvPr id="178" name="Google Shape;178;p5"/>
          <p:cNvSpPr txBox="1"/>
          <p:nvPr>
            <p:ph idx="1" type="body"/>
          </p:nvPr>
        </p:nvSpPr>
        <p:spPr>
          <a:xfrm>
            <a:off x="169335" y="474133"/>
            <a:ext cx="8359524" cy="6045200"/>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SzPts val="1600"/>
              <a:buNone/>
            </a:pPr>
            <a:r>
              <a:rPr b="1" i="1" lang="en-IN" sz="2000">
                <a:latin typeface="Times New Roman"/>
                <a:ea typeface="Times New Roman"/>
                <a:cs typeface="Times New Roman"/>
                <a:sym typeface="Times New Roman"/>
              </a:rPr>
              <a:t>Application and Advantages of AI in Hospitality Service </a:t>
            </a:r>
            <a:endParaRPr sz="2000">
              <a:latin typeface="Times New Roman"/>
              <a:ea typeface="Times New Roman"/>
              <a:cs typeface="Times New Roman"/>
              <a:sym typeface="Times New Roman"/>
            </a:endParaRPr>
          </a:p>
          <a:p>
            <a:pPr indent="-342900" lvl="0" marL="342900" rtl="0" algn="l">
              <a:lnSpc>
                <a:spcPct val="150000"/>
              </a:lnSpc>
              <a:spcBef>
                <a:spcPts val="1000"/>
              </a:spcBef>
              <a:spcAft>
                <a:spcPts val="0"/>
              </a:spcAft>
              <a:buSzPts val="1600"/>
              <a:buChar char="►"/>
            </a:pPr>
            <a:r>
              <a:rPr lang="en-IN" sz="2000">
                <a:latin typeface="Times New Roman"/>
                <a:ea typeface="Times New Roman"/>
                <a:cs typeface="Times New Roman"/>
                <a:sym typeface="Times New Roman"/>
              </a:rPr>
              <a:t>The AI tools have an applicable relevance and compatibility to improve service delivery; chatbots, robotics, and VR facilitate the trialability in the hotel operations (Gajic </a:t>
            </a:r>
            <a:r>
              <a:rPr i="1" lang="en-IN" sz="2000">
                <a:latin typeface="Times New Roman"/>
                <a:ea typeface="Times New Roman"/>
                <a:cs typeface="Times New Roman"/>
                <a:sym typeface="Times New Roman"/>
              </a:rPr>
              <a:t>et al.,</a:t>
            </a:r>
            <a:r>
              <a:rPr lang="en-IN" sz="2000">
                <a:latin typeface="Times New Roman"/>
                <a:ea typeface="Times New Roman"/>
                <a:cs typeface="Times New Roman"/>
                <a:sym typeface="Times New Roman"/>
              </a:rPr>
              <a:t> 2024).</a:t>
            </a:r>
            <a:endParaRPr/>
          </a:p>
          <a:p>
            <a:pPr indent="-342900" lvl="0" marL="342900" rtl="0" algn="l">
              <a:lnSpc>
                <a:spcPct val="150000"/>
              </a:lnSpc>
              <a:spcBef>
                <a:spcPts val="1000"/>
              </a:spcBef>
              <a:spcAft>
                <a:spcPts val="0"/>
              </a:spcAft>
              <a:buSzPts val="1600"/>
              <a:buChar char="►"/>
            </a:pPr>
            <a:r>
              <a:rPr lang="en-IN" sz="2000">
                <a:latin typeface="Times New Roman"/>
                <a:ea typeface="Times New Roman"/>
                <a:cs typeface="Times New Roman"/>
                <a:sym typeface="Times New Roman"/>
              </a:rPr>
              <a:t>Almost 85% of hotel spaces are inclined towards the involvement of AI in the execution of tourism services to address the needs of visitors (Sousa, Cardoso,  and Dias, 2024).</a:t>
            </a:r>
            <a:endParaRPr/>
          </a:p>
          <a:p>
            <a:pPr indent="-342900" lvl="0" marL="342900" rtl="0" algn="l">
              <a:lnSpc>
                <a:spcPct val="150000"/>
              </a:lnSpc>
              <a:spcBef>
                <a:spcPts val="1000"/>
              </a:spcBef>
              <a:spcAft>
                <a:spcPts val="0"/>
              </a:spcAft>
              <a:buSzPts val="1600"/>
              <a:buChar char="►"/>
            </a:pPr>
            <a:r>
              <a:rPr lang="en-IN" sz="2000">
                <a:latin typeface="Times New Roman"/>
                <a:ea typeface="Times New Roman"/>
                <a:cs typeface="Times New Roman"/>
                <a:sym typeface="Times New Roman"/>
              </a:rPr>
              <a:t>AI-based automation has a privileged relative position due to the increase in service efficiency, in the hotel sector, robots will be able to comprise 25% of the workforce (Pericleous, Liasidou, and Dyankov, 2025). </a:t>
            </a:r>
            <a:endParaRPr sz="2000">
              <a:latin typeface="Times New Roman"/>
              <a:ea typeface="Times New Roman"/>
              <a:cs typeface="Times New Roman"/>
              <a:sym typeface="Times New Roman"/>
            </a:endParaRPr>
          </a:p>
          <a:p>
            <a:pPr indent="-342900" lvl="0" marL="342900" rtl="0" algn="l">
              <a:lnSpc>
                <a:spcPct val="150000"/>
              </a:lnSpc>
              <a:spcBef>
                <a:spcPts val="1000"/>
              </a:spcBef>
              <a:spcAft>
                <a:spcPts val="0"/>
              </a:spcAft>
              <a:buSzPts val="1600"/>
              <a:buChar char="►"/>
            </a:pPr>
            <a:r>
              <a:rPr lang="en-IN" sz="2000">
                <a:latin typeface="Times New Roman"/>
                <a:ea typeface="Times New Roman"/>
                <a:cs typeface="Times New Roman"/>
                <a:sym typeface="Times New Roman"/>
              </a:rPr>
              <a:t>Greater observability enhances the visibility of the benefits of AI among guests due to the improved accessibility (Zahidi, Kaluvilla, and Mulla, 2024).</a:t>
            </a:r>
            <a:endParaRPr/>
          </a:p>
          <a:p>
            <a:pPr indent="0" lvl="0" marL="0" rtl="0" algn="l">
              <a:lnSpc>
                <a:spcPct val="150000"/>
              </a:lnSpc>
              <a:spcBef>
                <a:spcPts val="1000"/>
              </a:spcBef>
              <a:spcAft>
                <a:spcPts val="0"/>
              </a:spcAft>
              <a:buSzPts val="1600"/>
              <a:buNone/>
            </a:pPr>
            <a:r>
              <a:t/>
            </a:r>
            <a:endParaRPr sz="2000">
              <a:latin typeface="Times New Roman"/>
              <a:ea typeface="Times New Roman"/>
              <a:cs typeface="Times New Roman"/>
              <a:sym typeface="Times New Roman"/>
            </a:endParaRPr>
          </a:p>
        </p:txBody>
      </p:sp>
      <p:pic>
        <p:nvPicPr>
          <p:cNvPr id="179" name="Google Shape;179;p5"/>
          <p:cNvPicPr preferRelativeResize="0"/>
          <p:nvPr/>
        </p:nvPicPr>
        <p:blipFill rotWithShape="1">
          <a:blip r:embed="rId3">
            <a:alphaModFix/>
          </a:blip>
          <a:srcRect b="0" l="0" r="0" t="0"/>
          <a:stretch/>
        </p:blipFill>
        <p:spPr>
          <a:xfrm>
            <a:off x="8528859" y="540349"/>
            <a:ext cx="3610479" cy="3286584"/>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6"/>
          <p:cNvSpPr txBox="1"/>
          <p:nvPr>
            <p:ph type="title"/>
          </p:nvPr>
        </p:nvSpPr>
        <p:spPr>
          <a:xfrm>
            <a:off x="846667" y="-154929"/>
            <a:ext cx="8596668" cy="1320800"/>
          </a:xfrm>
          <a:prstGeom prst="rect">
            <a:avLst/>
          </a:prstGeom>
          <a:noFill/>
          <a:ln>
            <a:noFill/>
          </a:ln>
        </p:spPr>
        <p:txBody>
          <a:bodyPr anchorCtr="0" anchor="t" bIns="45700" lIns="91425" spcFirstLastPara="1" rIns="91425" wrap="square" tIns="45700">
            <a:normAutofit/>
          </a:bodyPr>
          <a:lstStyle/>
          <a:p>
            <a:pPr indent="0" lvl="0" marL="0" rtl="0" algn="ctr">
              <a:lnSpc>
                <a:spcPct val="100000"/>
              </a:lnSpc>
              <a:spcBef>
                <a:spcPts val="0"/>
              </a:spcBef>
              <a:spcAft>
                <a:spcPts val="0"/>
              </a:spcAft>
              <a:buClr>
                <a:schemeClr val="accent1"/>
              </a:buClr>
              <a:buSzPts val="4000"/>
              <a:buFont typeface="Times New Roman"/>
              <a:buNone/>
            </a:pPr>
            <a:r>
              <a:rPr b="1" lang="en-IN" sz="4000">
                <a:latin typeface="Times New Roman"/>
                <a:ea typeface="Times New Roman"/>
                <a:cs typeface="Times New Roman"/>
                <a:sym typeface="Times New Roman"/>
              </a:rPr>
              <a:t>Literature Review </a:t>
            </a:r>
            <a:endParaRPr sz="4000">
              <a:latin typeface="Times New Roman"/>
              <a:ea typeface="Times New Roman"/>
              <a:cs typeface="Times New Roman"/>
              <a:sym typeface="Times New Roman"/>
            </a:endParaRPr>
          </a:p>
        </p:txBody>
      </p:sp>
      <p:sp>
        <p:nvSpPr>
          <p:cNvPr id="186" name="Google Shape;186;p6"/>
          <p:cNvSpPr txBox="1"/>
          <p:nvPr>
            <p:ph idx="1" type="body"/>
          </p:nvPr>
        </p:nvSpPr>
        <p:spPr>
          <a:xfrm>
            <a:off x="130003" y="505471"/>
            <a:ext cx="9313332" cy="6335595"/>
          </a:xfrm>
          <a:prstGeom prst="rect">
            <a:avLst/>
          </a:prstGeom>
          <a:noFill/>
          <a:ln>
            <a:noFill/>
          </a:ln>
        </p:spPr>
        <p:txBody>
          <a:bodyPr anchorCtr="0" anchor="t" bIns="45700" lIns="91425" spcFirstLastPara="1" rIns="91425" wrap="square" tIns="45700">
            <a:noAutofit/>
          </a:bodyPr>
          <a:lstStyle/>
          <a:p>
            <a:pPr indent="0" lvl="0" marL="0" rtl="0" algn="l">
              <a:lnSpc>
                <a:spcPct val="170000"/>
              </a:lnSpc>
              <a:spcBef>
                <a:spcPts val="0"/>
              </a:spcBef>
              <a:spcAft>
                <a:spcPts val="0"/>
              </a:spcAft>
              <a:buSzPts val="1600"/>
              <a:buNone/>
            </a:pPr>
            <a:r>
              <a:rPr b="1" i="1" lang="en-IN" sz="2000">
                <a:solidFill>
                  <a:schemeClr val="dk1"/>
                </a:solidFill>
                <a:latin typeface="Times New Roman"/>
                <a:ea typeface="Times New Roman"/>
                <a:cs typeface="Times New Roman"/>
                <a:sym typeface="Times New Roman"/>
              </a:rPr>
              <a:t>Barriers to using AI in hospitality service and Effective solutions </a:t>
            </a:r>
            <a:endParaRPr sz="2000">
              <a:solidFill>
                <a:schemeClr val="dk1"/>
              </a:solidFill>
              <a:latin typeface="Times New Roman"/>
              <a:ea typeface="Times New Roman"/>
              <a:cs typeface="Times New Roman"/>
              <a:sym typeface="Times New Roman"/>
            </a:endParaRPr>
          </a:p>
          <a:p>
            <a:pPr indent="-342900" lvl="0" marL="342900" rtl="0" algn="l">
              <a:lnSpc>
                <a:spcPct val="170000"/>
              </a:lnSpc>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Cyberattacks and security breaches lower the confidence of the guests and interfere with security.</a:t>
            </a:r>
            <a:endParaRPr/>
          </a:p>
          <a:p>
            <a:pPr indent="-342900" lvl="0" marL="342900" rtl="0" algn="l">
              <a:lnSpc>
                <a:spcPct val="170000"/>
              </a:lnSpc>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The problem of privacy impacts users of AI services both among employees and when guests are being served (Wang </a:t>
            </a:r>
            <a:r>
              <a:rPr i="1" lang="en-IN" sz="2000">
                <a:solidFill>
                  <a:schemeClr val="dk1"/>
                </a:solidFill>
                <a:latin typeface="Times New Roman"/>
                <a:ea typeface="Times New Roman"/>
                <a:cs typeface="Times New Roman"/>
                <a:sym typeface="Times New Roman"/>
              </a:rPr>
              <a:t>et al</a:t>
            </a:r>
            <a:r>
              <a:rPr lang="en-IN" sz="2000">
                <a:solidFill>
                  <a:schemeClr val="dk1"/>
                </a:solidFill>
                <a:latin typeface="Times New Roman"/>
                <a:ea typeface="Times New Roman"/>
                <a:cs typeface="Times New Roman"/>
                <a:sym typeface="Times New Roman"/>
              </a:rPr>
              <a:t>., 2025).</a:t>
            </a:r>
            <a:endParaRPr/>
          </a:p>
          <a:p>
            <a:pPr indent="-342900" lvl="0" marL="342900" rtl="0" algn="l">
              <a:lnSpc>
                <a:spcPct val="170000"/>
              </a:lnSpc>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Productivity and the reliability of the service are interrupted by cyber risks (Wynn and Lam, 2023).</a:t>
            </a:r>
            <a:endParaRPr/>
          </a:p>
          <a:p>
            <a:pPr indent="-342900" lvl="0" marL="342900" rtl="0" algn="l">
              <a:lnSpc>
                <a:spcPct val="170000"/>
              </a:lnSpc>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Threat prevention and detection are made possible with AI-based cybersecurity (Karadayi-Usta, 2024).</a:t>
            </a:r>
            <a:endParaRPr/>
          </a:p>
          <a:p>
            <a:pPr indent="-342900" lvl="0" marL="342900" rtl="0" algn="l">
              <a:lnSpc>
                <a:spcPct val="170000"/>
              </a:lnSpc>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Security systems ensure enhanced infrastructure in hospitality technology (Makivić </a:t>
            </a:r>
            <a:r>
              <a:rPr i="1" lang="en-IN" sz="2000">
                <a:solidFill>
                  <a:schemeClr val="dk1"/>
                </a:solidFill>
                <a:latin typeface="Times New Roman"/>
                <a:ea typeface="Times New Roman"/>
                <a:cs typeface="Times New Roman"/>
                <a:sym typeface="Times New Roman"/>
              </a:rPr>
              <a:t>et al., </a:t>
            </a:r>
            <a:r>
              <a:rPr lang="en-IN" sz="2000">
                <a:solidFill>
                  <a:schemeClr val="dk1"/>
                </a:solidFill>
                <a:latin typeface="Times New Roman"/>
                <a:ea typeface="Times New Roman"/>
                <a:cs typeface="Times New Roman"/>
                <a:sym typeface="Times New Roman"/>
              </a:rPr>
              <a:t>2024). </a:t>
            </a:r>
            <a:endParaRPr sz="2000">
              <a:solidFill>
                <a:schemeClr val="dk1"/>
              </a:solidFill>
              <a:latin typeface="Times New Roman"/>
              <a:ea typeface="Times New Roman"/>
              <a:cs typeface="Times New Roman"/>
              <a:sym typeface="Times New Roman"/>
            </a:endParaRPr>
          </a:p>
        </p:txBody>
      </p:sp>
      <p:pic>
        <p:nvPicPr>
          <p:cNvPr id="187" name="Google Shape;187;p6"/>
          <p:cNvPicPr preferRelativeResize="0"/>
          <p:nvPr>
            <p:ph idx="2" type="body"/>
          </p:nvPr>
        </p:nvPicPr>
        <p:blipFill rotWithShape="1">
          <a:blip r:embed="rId3">
            <a:alphaModFix/>
          </a:blip>
          <a:srcRect b="0" l="0" r="0" t="0"/>
          <a:stretch/>
        </p:blipFill>
        <p:spPr>
          <a:xfrm>
            <a:off x="9175751" y="321733"/>
            <a:ext cx="3016249" cy="2183135"/>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sp>
        <p:nvSpPr>
          <p:cNvPr id="188" name="Google Shape;188;p6"/>
          <p:cNvSpPr/>
          <p:nvPr/>
        </p:nvSpPr>
        <p:spPr>
          <a:xfrm>
            <a:off x="9742291" y="2727614"/>
            <a:ext cx="2566728" cy="498663"/>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2000"/>
              <a:buFont typeface="Arial"/>
              <a:buNone/>
            </a:pPr>
            <a:r>
              <a:rPr b="0" i="0" lang="en-IN" sz="2000" u="none" cap="none" strike="noStrike">
                <a:solidFill>
                  <a:schemeClr val="dk1"/>
                </a:solidFill>
                <a:latin typeface="Times New Roman"/>
                <a:ea typeface="Times New Roman"/>
                <a:cs typeface="Times New Roman"/>
                <a:sym typeface="Times New Roman"/>
              </a:rPr>
              <a:t>(Source: </a:t>
            </a:r>
            <a:r>
              <a:rPr b="0" i="0" lang="en-IN" sz="2000" u="none" cap="none" strike="noStrike">
                <a:solidFill>
                  <a:srgbClr val="222222"/>
                </a:solidFill>
                <a:latin typeface="Times New Roman"/>
                <a:ea typeface="Times New Roman"/>
                <a:cs typeface="Times New Roman"/>
                <a:sym typeface="Times New Roman"/>
              </a:rPr>
              <a:t>Mishra, 2023)</a:t>
            </a:r>
            <a:endParaRPr b="0" i="0" sz="2000" u="none" cap="none" strike="noStrike">
              <a:solidFill>
                <a:schemeClr val="dk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3" name="Shape 193"/>
        <p:cNvGrpSpPr/>
        <p:nvPr/>
      </p:nvGrpSpPr>
      <p:grpSpPr>
        <a:xfrm>
          <a:off x="0" y="0"/>
          <a:ext cx="0" cy="0"/>
          <a:chOff x="0" y="0"/>
          <a:chExt cx="0" cy="0"/>
        </a:xfrm>
      </p:grpSpPr>
      <p:sp>
        <p:nvSpPr>
          <p:cNvPr id="194" name="Google Shape;194;p7"/>
          <p:cNvSpPr txBox="1"/>
          <p:nvPr>
            <p:ph type="title"/>
          </p:nvPr>
        </p:nvSpPr>
        <p:spPr>
          <a:xfrm>
            <a:off x="745068" y="0"/>
            <a:ext cx="8596668" cy="1320800"/>
          </a:xfrm>
          <a:prstGeom prst="rect">
            <a:avLst/>
          </a:prstGeom>
          <a:noFill/>
          <a:ln>
            <a:noFill/>
          </a:ln>
        </p:spPr>
        <p:txBody>
          <a:bodyPr anchorCtr="0" anchor="t" bIns="45700" lIns="91425" spcFirstLastPara="1" rIns="91425" wrap="square" tIns="45700">
            <a:normAutofit/>
          </a:bodyPr>
          <a:lstStyle/>
          <a:p>
            <a:pPr indent="0" lvl="0" marL="0" rtl="0" algn="ctr">
              <a:lnSpc>
                <a:spcPct val="100000"/>
              </a:lnSpc>
              <a:spcBef>
                <a:spcPts val="0"/>
              </a:spcBef>
              <a:spcAft>
                <a:spcPts val="0"/>
              </a:spcAft>
              <a:buClr>
                <a:schemeClr val="accent1"/>
              </a:buClr>
              <a:buSzPts val="4000"/>
              <a:buFont typeface="Times New Roman"/>
              <a:buNone/>
            </a:pPr>
            <a:r>
              <a:rPr b="1" lang="en-IN" sz="4000">
                <a:latin typeface="Times New Roman"/>
                <a:ea typeface="Times New Roman"/>
                <a:cs typeface="Times New Roman"/>
                <a:sym typeface="Times New Roman"/>
              </a:rPr>
              <a:t>Literature Review </a:t>
            </a:r>
            <a:br>
              <a:rPr lang="en-IN" sz="4000">
                <a:latin typeface="Times New Roman"/>
                <a:ea typeface="Times New Roman"/>
                <a:cs typeface="Times New Roman"/>
                <a:sym typeface="Times New Roman"/>
              </a:rPr>
            </a:br>
            <a:endParaRPr sz="4000">
              <a:latin typeface="Times New Roman"/>
              <a:ea typeface="Times New Roman"/>
              <a:cs typeface="Times New Roman"/>
              <a:sym typeface="Times New Roman"/>
            </a:endParaRPr>
          </a:p>
        </p:txBody>
      </p:sp>
      <p:sp>
        <p:nvSpPr>
          <p:cNvPr id="195" name="Google Shape;195;p7"/>
          <p:cNvSpPr txBox="1"/>
          <p:nvPr>
            <p:ph idx="1" type="body"/>
          </p:nvPr>
        </p:nvSpPr>
        <p:spPr>
          <a:xfrm>
            <a:off x="0" y="660400"/>
            <a:ext cx="8720667" cy="5314661"/>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SzPts val="1600"/>
              <a:buNone/>
            </a:pPr>
            <a:r>
              <a:rPr b="1" i="1" lang="en-IN" sz="2000">
                <a:solidFill>
                  <a:schemeClr val="dk1"/>
                </a:solidFill>
                <a:latin typeface="Times New Roman"/>
                <a:ea typeface="Times New Roman"/>
                <a:cs typeface="Times New Roman"/>
                <a:sym typeface="Times New Roman"/>
              </a:rPr>
              <a:t>Theoretical underpinning</a:t>
            </a:r>
            <a:endParaRPr sz="2000">
              <a:solidFill>
                <a:schemeClr val="dk1"/>
              </a:solidFill>
              <a:latin typeface="Times New Roman"/>
              <a:ea typeface="Times New Roman"/>
              <a:cs typeface="Times New Roman"/>
              <a:sym typeface="Times New Roman"/>
            </a:endParaRPr>
          </a:p>
          <a:p>
            <a:pPr indent="-342900" lvl="0" marL="342900" rtl="0" algn="l">
              <a:lnSpc>
                <a:spcPct val="150000"/>
              </a:lnSpc>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Diffusion of Innovation is an explanation of the way innovations are adopted over time (Zondo and Ndoro, 2023).</a:t>
            </a:r>
            <a:endParaRPr/>
          </a:p>
          <a:p>
            <a:pPr indent="-342900" lvl="0" marL="342900" rtl="0" algn="l">
              <a:lnSpc>
                <a:spcPct val="150000"/>
              </a:lnSpc>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The factors that determine adoption are compatibility, complexity, and readiness of the user.</a:t>
            </a:r>
            <a:endParaRPr/>
          </a:p>
          <a:p>
            <a:pPr indent="-342900" lvl="0" marL="342900" rtl="0" algn="l">
              <a:lnSpc>
                <a:spcPct val="150000"/>
              </a:lnSpc>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The use of AI enhances performance through the alignment of security and usability.</a:t>
            </a:r>
            <a:endParaRPr/>
          </a:p>
          <a:p>
            <a:pPr indent="0" lvl="0" marL="0" rtl="0" algn="l">
              <a:lnSpc>
                <a:spcPct val="150000"/>
              </a:lnSpc>
              <a:spcBef>
                <a:spcPts val="1000"/>
              </a:spcBef>
              <a:spcAft>
                <a:spcPts val="0"/>
              </a:spcAft>
              <a:buSzPts val="1600"/>
              <a:buNone/>
            </a:pPr>
            <a:r>
              <a:rPr b="1" i="1" lang="en-IN" sz="2000">
                <a:solidFill>
                  <a:schemeClr val="dk1"/>
                </a:solidFill>
                <a:latin typeface="Times New Roman"/>
                <a:ea typeface="Times New Roman"/>
                <a:cs typeface="Times New Roman"/>
                <a:sym typeface="Times New Roman"/>
              </a:rPr>
              <a:t>Literature gap</a:t>
            </a:r>
            <a:endParaRPr sz="2000">
              <a:solidFill>
                <a:schemeClr val="dk1"/>
              </a:solidFill>
              <a:latin typeface="Times New Roman"/>
              <a:ea typeface="Times New Roman"/>
              <a:cs typeface="Times New Roman"/>
              <a:sym typeface="Times New Roman"/>
            </a:endParaRPr>
          </a:p>
          <a:p>
            <a:pPr indent="-342900" lvl="0" marL="342900" rtl="0" algn="l">
              <a:lnSpc>
                <a:spcPct val="150000"/>
              </a:lnSpc>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Small-scale case studies of organisational adoption of AI in hospitality in real-time.</a:t>
            </a:r>
            <a:endParaRPr/>
          </a:p>
          <a:p>
            <a:pPr indent="-342900" lvl="0" marL="342900" rtl="0" algn="l">
              <a:lnSpc>
                <a:spcPct val="150000"/>
              </a:lnSpc>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Lack of emphasis on the Hilton-specific practises of AI implementation.</a:t>
            </a:r>
            <a:endParaRPr/>
          </a:p>
          <a:p>
            <a:pPr indent="-241300" lvl="0" marL="342900" rtl="0" algn="l">
              <a:lnSpc>
                <a:spcPct val="150000"/>
              </a:lnSpc>
              <a:spcBef>
                <a:spcPts val="1000"/>
              </a:spcBef>
              <a:spcAft>
                <a:spcPts val="0"/>
              </a:spcAft>
              <a:buSzPts val="1600"/>
              <a:buNone/>
            </a:pPr>
            <a:r>
              <a:t/>
            </a:r>
            <a:endParaRPr sz="2000">
              <a:solidFill>
                <a:schemeClr val="dk1"/>
              </a:solidFill>
              <a:latin typeface="Times New Roman"/>
              <a:ea typeface="Times New Roman"/>
              <a:cs typeface="Times New Roman"/>
              <a:sym typeface="Times New Roman"/>
            </a:endParaRPr>
          </a:p>
        </p:txBody>
      </p:sp>
      <p:pic>
        <p:nvPicPr>
          <p:cNvPr id="196" name="Google Shape;196;p7"/>
          <p:cNvPicPr preferRelativeResize="0"/>
          <p:nvPr>
            <p:ph idx="2" type="body"/>
          </p:nvPr>
        </p:nvPicPr>
        <p:blipFill rotWithShape="1">
          <a:blip r:embed="rId3">
            <a:alphaModFix/>
          </a:blip>
          <a:srcRect b="0" l="0" r="0" t="0"/>
          <a:stretch/>
        </p:blipFill>
        <p:spPr>
          <a:xfrm>
            <a:off x="8720667" y="1320800"/>
            <a:ext cx="3471333" cy="3572933"/>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sp>
        <p:nvSpPr>
          <p:cNvPr id="197" name="Google Shape;197;p7"/>
          <p:cNvSpPr/>
          <p:nvPr/>
        </p:nvSpPr>
        <p:spPr>
          <a:xfrm>
            <a:off x="8623139" y="5554133"/>
            <a:ext cx="3666388" cy="498663"/>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2000"/>
              <a:buFont typeface="Arial"/>
              <a:buNone/>
            </a:pPr>
            <a:r>
              <a:rPr b="0" i="0" lang="en-IN" sz="2000" u="none" cap="none" strike="noStrike">
                <a:solidFill>
                  <a:schemeClr val="dk1"/>
                </a:solidFill>
                <a:latin typeface="Times New Roman"/>
                <a:ea typeface="Times New Roman"/>
                <a:cs typeface="Times New Roman"/>
                <a:sym typeface="Times New Roman"/>
              </a:rPr>
              <a:t>(Source: Zondo and Ndoro, 2023)</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2" name="Shape 202"/>
        <p:cNvGrpSpPr/>
        <p:nvPr/>
      </p:nvGrpSpPr>
      <p:grpSpPr>
        <a:xfrm>
          <a:off x="0" y="0"/>
          <a:ext cx="0" cy="0"/>
          <a:chOff x="0" y="0"/>
          <a:chExt cx="0" cy="0"/>
        </a:xfrm>
      </p:grpSpPr>
      <p:sp>
        <p:nvSpPr>
          <p:cNvPr id="203" name="Google Shape;203;p8"/>
          <p:cNvSpPr txBox="1"/>
          <p:nvPr>
            <p:ph type="title"/>
          </p:nvPr>
        </p:nvSpPr>
        <p:spPr>
          <a:xfrm>
            <a:off x="1642534" y="0"/>
            <a:ext cx="8596668" cy="1320800"/>
          </a:xfrm>
          <a:prstGeom prst="rect">
            <a:avLst/>
          </a:prstGeom>
          <a:noFill/>
          <a:ln>
            <a:noFill/>
          </a:ln>
        </p:spPr>
        <p:txBody>
          <a:bodyPr anchorCtr="0" anchor="t" bIns="45700" lIns="91425" spcFirstLastPara="1" rIns="91425" wrap="square" tIns="45700">
            <a:normAutofit/>
          </a:bodyPr>
          <a:lstStyle/>
          <a:p>
            <a:pPr indent="0" lvl="0" marL="0" rtl="0" algn="ctr">
              <a:lnSpc>
                <a:spcPct val="100000"/>
              </a:lnSpc>
              <a:spcBef>
                <a:spcPts val="0"/>
              </a:spcBef>
              <a:spcAft>
                <a:spcPts val="0"/>
              </a:spcAft>
              <a:buClr>
                <a:schemeClr val="accent1"/>
              </a:buClr>
              <a:buSzPts val="4000"/>
              <a:buFont typeface="Times New Roman"/>
              <a:buNone/>
            </a:pPr>
            <a:r>
              <a:rPr b="1" lang="en-IN" sz="4000">
                <a:latin typeface="Times New Roman"/>
                <a:ea typeface="Times New Roman"/>
                <a:cs typeface="Times New Roman"/>
                <a:sym typeface="Times New Roman"/>
              </a:rPr>
              <a:t>Method</a:t>
            </a:r>
            <a:endParaRPr sz="4000">
              <a:latin typeface="Times New Roman"/>
              <a:ea typeface="Times New Roman"/>
              <a:cs typeface="Times New Roman"/>
              <a:sym typeface="Times New Roman"/>
            </a:endParaRPr>
          </a:p>
        </p:txBody>
      </p:sp>
      <p:sp>
        <p:nvSpPr>
          <p:cNvPr id="204" name="Google Shape;204;p8"/>
          <p:cNvSpPr txBox="1"/>
          <p:nvPr>
            <p:ph idx="2" type="body"/>
          </p:nvPr>
        </p:nvSpPr>
        <p:spPr>
          <a:xfrm>
            <a:off x="0" y="660400"/>
            <a:ext cx="5906396" cy="5867155"/>
          </a:xfrm>
          <a:prstGeom prst="rect">
            <a:avLst/>
          </a:prstGeom>
          <a:noFill/>
          <a:ln>
            <a:noFill/>
          </a:ln>
        </p:spPr>
        <p:txBody>
          <a:bodyPr anchorCtr="0" anchor="t" bIns="45700" lIns="91425" spcFirstLastPara="1" rIns="91425" wrap="square" tIns="45700">
            <a:normAutofit/>
          </a:bodyPr>
          <a:lstStyle/>
          <a:p>
            <a:pPr indent="0" lvl="0" marL="0" rtl="0" algn="l">
              <a:lnSpc>
                <a:spcPct val="150000"/>
              </a:lnSpc>
              <a:spcBef>
                <a:spcPts val="0"/>
              </a:spcBef>
              <a:spcAft>
                <a:spcPts val="0"/>
              </a:spcAft>
              <a:buSzPts val="1600"/>
              <a:buNone/>
            </a:pPr>
            <a:r>
              <a:rPr b="1" lang="en-IN" sz="2000">
                <a:latin typeface="Times New Roman"/>
                <a:ea typeface="Times New Roman"/>
                <a:cs typeface="Times New Roman"/>
                <a:sym typeface="Times New Roman"/>
              </a:rPr>
              <a:t>Impact of contemporary theme using theory</a:t>
            </a:r>
            <a:endParaRPr sz="2000">
              <a:latin typeface="Times New Roman"/>
              <a:ea typeface="Times New Roman"/>
              <a:cs typeface="Times New Roman"/>
              <a:sym typeface="Times New Roman"/>
            </a:endParaRPr>
          </a:p>
          <a:p>
            <a:pPr indent="-342900" lvl="0" marL="342900" rtl="0" algn="l">
              <a:lnSpc>
                <a:spcPct val="150000"/>
              </a:lnSpc>
              <a:spcBef>
                <a:spcPts val="1000"/>
              </a:spcBef>
              <a:spcAft>
                <a:spcPts val="0"/>
              </a:spcAft>
              <a:buSzPts val="1600"/>
              <a:buChar char="►"/>
            </a:pPr>
            <a:r>
              <a:rPr lang="en-IN" sz="2000">
                <a:latin typeface="Times New Roman"/>
                <a:ea typeface="Times New Roman"/>
                <a:cs typeface="Times New Roman"/>
                <a:sym typeface="Times New Roman"/>
              </a:rPr>
              <a:t>The application of AI will increase the quality of service delivery and efficiency in hotel operations (Ivanov and Webster, 2019).</a:t>
            </a:r>
            <a:endParaRPr/>
          </a:p>
          <a:p>
            <a:pPr indent="-342900" lvl="0" marL="342900" rtl="0" algn="l">
              <a:lnSpc>
                <a:spcPct val="150000"/>
              </a:lnSpc>
              <a:spcBef>
                <a:spcPts val="1000"/>
              </a:spcBef>
              <a:spcAft>
                <a:spcPts val="0"/>
              </a:spcAft>
              <a:buSzPts val="1600"/>
              <a:buChar char="►"/>
            </a:pPr>
            <a:r>
              <a:rPr lang="en-IN" sz="2000">
                <a:latin typeface="Times New Roman"/>
                <a:ea typeface="Times New Roman"/>
                <a:cs typeface="Times New Roman"/>
                <a:sym typeface="Times New Roman"/>
              </a:rPr>
              <a:t>Human-AI partnership is in line with the evolving guest expectations and innovation requirements (Dixit, 2020).</a:t>
            </a:r>
            <a:endParaRPr/>
          </a:p>
          <a:p>
            <a:pPr indent="-342900" lvl="0" marL="342900" rtl="0" algn="l">
              <a:lnSpc>
                <a:spcPct val="150000"/>
              </a:lnSpc>
              <a:spcBef>
                <a:spcPts val="1000"/>
              </a:spcBef>
              <a:spcAft>
                <a:spcPts val="0"/>
              </a:spcAft>
              <a:buSzPts val="1600"/>
              <a:buChar char="►"/>
            </a:pPr>
            <a:r>
              <a:rPr lang="en-IN" sz="2000">
                <a:latin typeface="Times New Roman"/>
                <a:ea typeface="Times New Roman"/>
                <a:cs typeface="Times New Roman"/>
                <a:sym typeface="Times New Roman"/>
              </a:rPr>
              <a:t>Pull technology compatibility and competitive pressure in the process of diffusion of innovation.</a:t>
            </a:r>
            <a:endParaRPr/>
          </a:p>
          <a:p>
            <a:pPr indent="-220980" lvl="0" marL="342900" rtl="0" algn="l">
              <a:lnSpc>
                <a:spcPct val="150000"/>
              </a:lnSpc>
              <a:spcBef>
                <a:spcPts val="1000"/>
              </a:spcBef>
              <a:spcAft>
                <a:spcPts val="0"/>
              </a:spcAft>
              <a:buSzPts val="1920"/>
              <a:buNone/>
            </a:pPr>
            <a:r>
              <a:t/>
            </a:r>
            <a:endParaRPr sz="2400">
              <a:latin typeface="Times New Roman"/>
              <a:ea typeface="Times New Roman"/>
              <a:cs typeface="Times New Roman"/>
              <a:sym typeface="Times New Roman"/>
            </a:endParaRPr>
          </a:p>
        </p:txBody>
      </p:sp>
      <p:pic>
        <p:nvPicPr>
          <p:cNvPr id="205" name="Google Shape;205;p8"/>
          <p:cNvPicPr preferRelativeResize="0"/>
          <p:nvPr/>
        </p:nvPicPr>
        <p:blipFill rotWithShape="1">
          <a:blip r:embed="rId3">
            <a:alphaModFix/>
          </a:blip>
          <a:srcRect b="0" l="0" r="0" t="0"/>
          <a:stretch/>
        </p:blipFill>
        <p:spPr>
          <a:xfrm>
            <a:off x="5906396" y="749300"/>
            <a:ext cx="6022911" cy="5586300"/>
          </a:xfrm>
          <a:prstGeom prst="rect">
            <a:avLst/>
          </a:prstGeom>
          <a:noFill/>
          <a:ln>
            <a:noFill/>
          </a:ln>
        </p:spPr>
      </p:pic>
      <p:sp>
        <p:nvSpPr>
          <p:cNvPr id="206" name="Google Shape;206;p8"/>
          <p:cNvSpPr/>
          <p:nvPr/>
        </p:nvSpPr>
        <p:spPr>
          <a:xfrm>
            <a:off x="7530421" y="6335600"/>
            <a:ext cx="3070071" cy="498663"/>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i="0" lang="en-IN" sz="2000" u="none" cap="none" strike="noStrike">
                <a:solidFill>
                  <a:srgbClr val="000000"/>
                </a:solidFill>
                <a:latin typeface="Times New Roman"/>
                <a:ea typeface="Times New Roman"/>
                <a:cs typeface="Times New Roman"/>
                <a:sym typeface="Times New Roman"/>
              </a:rPr>
              <a:t>Table 1: PESTLE analysis</a:t>
            </a:r>
            <a:endParaRPr b="0" i="0" sz="2000" u="none" cap="none" strike="noStrike">
              <a:solidFill>
                <a:srgbClr val="000000"/>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1" name="Shape 211"/>
        <p:cNvGrpSpPr/>
        <p:nvPr/>
      </p:nvGrpSpPr>
      <p:grpSpPr>
        <a:xfrm>
          <a:off x="0" y="0"/>
          <a:ext cx="0" cy="0"/>
          <a:chOff x="0" y="0"/>
          <a:chExt cx="0" cy="0"/>
        </a:xfrm>
      </p:grpSpPr>
      <p:sp>
        <p:nvSpPr>
          <p:cNvPr id="212" name="Google Shape;212;p9"/>
          <p:cNvSpPr txBox="1"/>
          <p:nvPr>
            <p:ph type="title"/>
          </p:nvPr>
        </p:nvSpPr>
        <p:spPr>
          <a:xfrm>
            <a:off x="1192723" y="-3298"/>
            <a:ext cx="8596668" cy="1320800"/>
          </a:xfrm>
          <a:prstGeom prst="rect">
            <a:avLst/>
          </a:prstGeom>
          <a:noFill/>
          <a:ln>
            <a:noFill/>
          </a:ln>
        </p:spPr>
        <p:txBody>
          <a:bodyPr anchorCtr="0" anchor="t" bIns="45700" lIns="91425" spcFirstLastPara="1" rIns="91425" wrap="square" tIns="45700">
            <a:normAutofit/>
          </a:bodyPr>
          <a:lstStyle/>
          <a:p>
            <a:pPr indent="0" lvl="0" marL="0" rtl="0" algn="ctr">
              <a:lnSpc>
                <a:spcPct val="100000"/>
              </a:lnSpc>
              <a:spcBef>
                <a:spcPts val="0"/>
              </a:spcBef>
              <a:spcAft>
                <a:spcPts val="0"/>
              </a:spcAft>
              <a:buClr>
                <a:schemeClr val="accent1"/>
              </a:buClr>
              <a:buSzPts val="4000"/>
              <a:buFont typeface="Times New Roman"/>
              <a:buNone/>
            </a:pPr>
            <a:r>
              <a:rPr b="1" lang="en-IN" sz="4000">
                <a:latin typeface="Times New Roman"/>
                <a:ea typeface="Times New Roman"/>
                <a:cs typeface="Times New Roman"/>
                <a:sym typeface="Times New Roman"/>
              </a:rPr>
              <a:t>Method</a:t>
            </a:r>
            <a:endParaRPr b="1" sz="4000">
              <a:latin typeface="Times New Roman"/>
              <a:ea typeface="Times New Roman"/>
              <a:cs typeface="Times New Roman"/>
              <a:sym typeface="Times New Roman"/>
            </a:endParaRPr>
          </a:p>
        </p:txBody>
      </p:sp>
      <p:sp>
        <p:nvSpPr>
          <p:cNvPr id="213" name="Google Shape;213;p9"/>
          <p:cNvSpPr txBox="1"/>
          <p:nvPr>
            <p:ph idx="1" type="body"/>
          </p:nvPr>
        </p:nvSpPr>
        <p:spPr>
          <a:xfrm>
            <a:off x="333564" y="868748"/>
            <a:ext cx="8145418" cy="5798752"/>
          </a:xfrm>
          <a:prstGeom prst="rect">
            <a:avLst/>
          </a:prstGeom>
          <a:noFill/>
          <a:ln>
            <a:noFill/>
          </a:ln>
        </p:spPr>
        <p:txBody>
          <a:bodyPr anchorCtr="0" anchor="t" bIns="45700" lIns="91425" spcFirstLastPara="1" rIns="91425" wrap="square" tIns="45700">
            <a:noAutofit/>
          </a:bodyPr>
          <a:lstStyle/>
          <a:p>
            <a:pPr indent="0" lvl="0" marL="0" rtl="0" algn="l">
              <a:lnSpc>
                <a:spcPct val="170000"/>
              </a:lnSpc>
              <a:spcBef>
                <a:spcPts val="0"/>
              </a:spcBef>
              <a:spcAft>
                <a:spcPts val="0"/>
              </a:spcAft>
              <a:buSzPts val="1600"/>
              <a:buNone/>
            </a:pPr>
            <a:r>
              <a:rPr b="1" i="1" lang="en-IN" sz="2000">
                <a:solidFill>
                  <a:schemeClr val="dk1"/>
                </a:solidFill>
                <a:latin typeface="Times New Roman"/>
                <a:ea typeface="Times New Roman"/>
                <a:cs typeface="Times New Roman"/>
                <a:sym typeface="Times New Roman"/>
              </a:rPr>
              <a:t>Industry responses and data collection method</a:t>
            </a:r>
            <a:endParaRPr sz="2000">
              <a:solidFill>
                <a:schemeClr val="dk1"/>
              </a:solidFill>
              <a:latin typeface="Times New Roman"/>
              <a:ea typeface="Times New Roman"/>
              <a:cs typeface="Times New Roman"/>
              <a:sym typeface="Times New Roman"/>
            </a:endParaRPr>
          </a:p>
          <a:p>
            <a:pPr indent="-342900" lvl="0" marL="342900" rtl="0" algn="l">
              <a:lnSpc>
                <a:spcPct val="170000"/>
              </a:lnSpc>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Improving accessibility and efficiency of its services, Hilton applies AI chatbots and Be My Eyes (Hilton 2024).</a:t>
            </a:r>
            <a:endParaRPr>
              <a:solidFill>
                <a:schemeClr val="dk1"/>
              </a:solidFill>
              <a:latin typeface="Times New Roman"/>
              <a:ea typeface="Times New Roman"/>
              <a:cs typeface="Times New Roman"/>
              <a:sym typeface="Times New Roman"/>
            </a:endParaRPr>
          </a:p>
          <a:p>
            <a:pPr indent="-342900" lvl="0" marL="342900" rtl="0" algn="l">
              <a:lnSpc>
                <a:spcPct val="170000"/>
              </a:lnSpc>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Premier Inn deploys AI-driven prediction and automated pricing technology that enhances management of revenue and occupancy (Stone, 2023).</a:t>
            </a:r>
            <a:endParaRPr>
              <a:solidFill>
                <a:schemeClr val="dk1"/>
              </a:solidFill>
              <a:latin typeface="Times New Roman"/>
              <a:ea typeface="Times New Roman"/>
              <a:cs typeface="Times New Roman"/>
              <a:sym typeface="Times New Roman"/>
            </a:endParaRPr>
          </a:p>
          <a:p>
            <a:pPr indent="-342900" lvl="0" marL="342900" rtl="0" algn="l">
              <a:lnSpc>
                <a:spcPct val="170000"/>
              </a:lnSpc>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The research gathered secondary qualitative information in terms of journals, magazines, reports, company sources, and news.</a:t>
            </a:r>
            <a:endParaRPr/>
          </a:p>
          <a:p>
            <a:pPr indent="-342900" lvl="0" marL="342900" rtl="0" algn="l">
              <a:lnSpc>
                <a:spcPct val="170000"/>
              </a:lnSpc>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Sources that were chosen based on relevancy, credibility, English language, and publication date of not earlier than 2020.</a:t>
            </a:r>
            <a:endParaRPr/>
          </a:p>
        </p:txBody>
      </p:sp>
      <p:pic>
        <p:nvPicPr>
          <p:cNvPr id="214" name="Google Shape;214;p9"/>
          <p:cNvPicPr preferRelativeResize="0"/>
          <p:nvPr>
            <p:ph idx="2" type="body"/>
          </p:nvPr>
        </p:nvPicPr>
        <p:blipFill rotWithShape="1">
          <a:blip r:embed="rId3">
            <a:alphaModFix/>
          </a:blip>
          <a:srcRect b="0" l="0" r="0" t="0"/>
          <a:stretch/>
        </p:blipFill>
        <p:spPr>
          <a:xfrm>
            <a:off x="8262850" y="868748"/>
            <a:ext cx="3929149" cy="3437245"/>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sp>
        <p:nvSpPr>
          <p:cNvPr id="215" name="Google Shape;215;p9"/>
          <p:cNvSpPr/>
          <p:nvPr/>
        </p:nvSpPr>
        <p:spPr>
          <a:xfrm>
            <a:off x="8800547" y="4978484"/>
            <a:ext cx="3270447" cy="498663"/>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2000"/>
              <a:buFont typeface="Arial"/>
              <a:buNone/>
            </a:pPr>
            <a:r>
              <a:rPr b="0" i="0" lang="en-IN" sz="2000" u="none" cap="none" strike="noStrike">
                <a:solidFill>
                  <a:schemeClr val="dk1"/>
                </a:solidFill>
                <a:latin typeface="Times New Roman"/>
                <a:ea typeface="Times New Roman"/>
                <a:cs typeface="Times New Roman"/>
                <a:sym typeface="Times New Roman"/>
              </a:rPr>
              <a:t>(Source:</a:t>
            </a:r>
            <a:r>
              <a:rPr b="1" i="0" lang="en-IN" sz="2000" u="none" cap="none" strike="noStrike">
                <a:solidFill>
                  <a:schemeClr val="dk1"/>
                </a:solidFill>
                <a:latin typeface="Times New Roman"/>
                <a:ea typeface="Times New Roman"/>
                <a:cs typeface="Times New Roman"/>
                <a:sym typeface="Times New Roman"/>
              </a:rPr>
              <a:t> </a:t>
            </a:r>
            <a:r>
              <a:rPr b="0" i="0" lang="en-IN" sz="2000" u="none" cap="none" strike="noStrike">
                <a:solidFill>
                  <a:srgbClr val="222222"/>
                </a:solidFill>
                <a:latin typeface="Times New Roman"/>
                <a:ea typeface="Times New Roman"/>
                <a:cs typeface="Times New Roman"/>
                <a:sym typeface="Times New Roman"/>
              </a:rPr>
              <a:t>Makivić </a:t>
            </a:r>
            <a:r>
              <a:rPr b="0" i="1" lang="en-IN" sz="2000" u="none" cap="none" strike="noStrike">
                <a:solidFill>
                  <a:srgbClr val="222222"/>
                </a:solidFill>
                <a:latin typeface="Times New Roman"/>
                <a:ea typeface="Times New Roman"/>
                <a:cs typeface="Times New Roman"/>
                <a:sym typeface="Times New Roman"/>
              </a:rPr>
              <a:t>et al.</a:t>
            </a:r>
            <a:r>
              <a:rPr b="0" i="0" lang="en-IN" sz="2000" u="none" cap="none" strike="noStrike">
                <a:solidFill>
                  <a:srgbClr val="222222"/>
                </a:solidFill>
                <a:latin typeface="Times New Roman"/>
                <a:ea typeface="Times New Roman"/>
                <a:cs typeface="Times New Roman"/>
                <a:sym typeface="Times New Roman"/>
              </a:rPr>
              <a:t>, 2024)</a:t>
            </a:r>
            <a:endParaRPr b="0" i="0" sz="2000" u="none" cap="none" strike="noStrike">
              <a:solidFill>
                <a:schemeClr val="dk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0" name="Shape 220"/>
        <p:cNvGrpSpPr/>
        <p:nvPr/>
      </p:nvGrpSpPr>
      <p:grpSpPr>
        <a:xfrm>
          <a:off x="0" y="0"/>
          <a:ext cx="0" cy="0"/>
          <a:chOff x="0" y="0"/>
          <a:chExt cx="0" cy="0"/>
        </a:xfrm>
      </p:grpSpPr>
      <p:sp>
        <p:nvSpPr>
          <p:cNvPr id="221" name="Google Shape;221;p10"/>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lnSpc>
                <a:spcPct val="100000"/>
              </a:lnSpc>
              <a:spcBef>
                <a:spcPts val="0"/>
              </a:spcBef>
              <a:spcAft>
                <a:spcPts val="0"/>
              </a:spcAft>
              <a:buClr>
                <a:schemeClr val="accent1"/>
              </a:buClr>
              <a:buSzPts val="4000"/>
              <a:buFont typeface="Times New Roman"/>
              <a:buNone/>
            </a:pPr>
            <a:r>
              <a:rPr b="1" lang="en-IN" sz="4000">
                <a:latin typeface="Times New Roman"/>
                <a:ea typeface="Times New Roman"/>
                <a:cs typeface="Times New Roman"/>
                <a:sym typeface="Times New Roman"/>
              </a:rPr>
              <a:t>Method</a:t>
            </a:r>
            <a:endParaRPr sz="4000">
              <a:latin typeface="Times New Roman"/>
              <a:ea typeface="Times New Roman"/>
              <a:cs typeface="Times New Roman"/>
              <a:sym typeface="Times New Roman"/>
            </a:endParaRPr>
          </a:p>
        </p:txBody>
      </p:sp>
      <p:sp>
        <p:nvSpPr>
          <p:cNvPr id="222" name="Google Shape;222;p10"/>
          <p:cNvSpPr txBox="1"/>
          <p:nvPr>
            <p:ph idx="1" type="body"/>
          </p:nvPr>
        </p:nvSpPr>
        <p:spPr>
          <a:xfrm>
            <a:off x="230583" y="1930400"/>
            <a:ext cx="7319510" cy="3880772"/>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SzPts val="1600"/>
              <a:buNone/>
            </a:pPr>
            <a:r>
              <a:rPr b="1" i="1" lang="en-IN" sz="2000">
                <a:solidFill>
                  <a:schemeClr val="dk1"/>
                </a:solidFill>
                <a:latin typeface="Times New Roman"/>
                <a:ea typeface="Times New Roman"/>
                <a:cs typeface="Times New Roman"/>
                <a:sym typeface="Times New Roman"/>
              </a:rPr>
              <a:t>Data analysis technique</a:t>
            </a:r>
            <a:endParaRPr i="1" sz="2000">
              <a:solidFill>
                <a:schemeClr val="dk1"/>
              </a:solidFill>
              <a:latin typeface="Times New Roman"/>
              <a:ea typeface="Times New Roman"/>
              <a:cs typeface="Times New Roman"/>
              <a:sym typeface="Times New Roman"/>
            </a:endParaRPr>
          </a:p>
          <a:p>
            <a:pPr indent="-320040" lvl="0" marL="457200" rtl="0" algn="l">
              <a:lnSpc>
                <a:spcPct val="150000"/>
              </a:lnSpc>
              <a:spcBef>
                <a:spcPts val="1000"/>
              </a:spcBef>
              <a:spcAft>
                <a:spcPts val="0"/>
              </a:spcAft>
              <a:buSzPts val="1440"/>
              <a:buChar char="►"/>
            </a:pPr>
            <a:r>
              <a:rPr lang="en-IN" sz="2000">
                <a:solidFill>
                  <a:schemeClr val="dk1"/>
                </a:solidFill>
                <a:latin typeface="Times New Roman"/>
                <a:ea typeface="Times New Roman"/>
                <a:cs typeface="Times New Roman"/>
                <a:sym typeface="Times New Roman"/>
              </a:rPr>
              <a:t>Secondary qualitative data are interpreted with thematic analysis, and themes are developed. </a:t>
            </a:r>
            <a:endParaRPr/>
          </a:p>
          <a:p>
            <a:pPr indent="-320040" lvl="0" marL="457200" rtl="0" algn="l">
              <a:lnSpc>
                <a:spcPct val="150000"/>
              </a:lnSpc>
              <a:spcBef>
                <a:spcPts val="1000"/>
              </a:spcBef>
              <a:spcAft>
                <a:spcPts val="0"/>
              </a:spcAft>
              <a:buSzPts val="1440"/>
              <a:buChar char="►"/>
            </a:pPr>
            <a:r>
              <a:rPr lang="en-IN" sz="2000">
                <a:solidFill>
                  <a:schemeClr val="dk1"/>
                </a:solidFill>
                <a:latin typeface="Times New Roman"/>
                <a:ea typeface="Times New Roman"/>
                <a:cs typeface="Times New Roman"/>
                <a:sym typeface="Times New Roman"/>
              </a:rPr>
              <a:t>AI enhances room experiences and quality of service (Sahota, 2024).</a:t>
            </a:r>
            <a:endParaRPr/>
          </a:p>
          <a:p>
            <a:pPr indent="-320040" lvl="0" marL="457200" rtl="0" algn="l">
              <a:lnSpc>
                <a:spcPct val="150000"/>
              </a:lnSpc>
              <a:spcBef>
                <a:spcPts val="1000"/>
              </a:spcBef>
              <a:spcAft>
                <a:spcPts val="0"/>
              </a:spcAft>
              <a:buSzPts val="1440"/>
              <a:buChar char="►"/>
            </a:pPr>
            <a:r>
              <a:rPr lang="en-IN" sz="2000">
                <a:solidFill>
                  <a:schemeClr val="dk1"/>
                </a:solidFill>
                <a:latin typeface="Times New Roman"/>
                <a:ea typeface="Times New Roman"/>
                <a:cs typeface="Times New Roman"/>
                <a:sym typeface="Times New Roman"/>
              </a:rPr>
              <a:t>Risks of security breaches of 48.5GB of data pose difficulties in need of encryption solutions (Okunyte, 2026).</a:t>
            </a:r>
            <a:endParaRPr/>
          </a:p>
        </p:txBody>
      </p:sp>
      <p:pic>
        <p:nvPicPr>
          <p:cNvPr descr="Smart Robot Assistant On Reception" id="223" name="Google Shape;223;p10"/>
          <p:cNvPicPr preferRelativeResize="0"/>
          <p:nvPr/>
        </p:nvPicPr>
        <p:blipFill rotWithShape="1">
          <a:blip r:embed="rId3">
            <a:alphaModFix/>
          </a:blip>
          <a:srcRect b="0" l="0" r="0" t="0"/>
          <a:stretch/>
        </p:blipFill>
        <p:spPr>
          <a:xfrm>
            <a:off x="7677149" y="2153111"/>
            <a:ext cx="4514851" cy="3435350"/>
          </a:xfrm>
          <a:prstGeom prst="rect">
            <a:avLst/>
          </a:prstGeom>
          <a:noFill/>
          <a:ln>
            <a:noFill/>
          </a:ln>
        </p:spPr>
      </p:pic>
      <p:sp>
        <p:nvSpPr>
          <p:cNvPr id="224" name="Google Shape;224;p10"/>
          <p:cNvSpPr/>
          <p:nvPr/>
        </p:nvSpPr>
        <p:spPr>
          <a:xfrm>
            <a:off x="8268255" y="6113562"/>
            <a:ext cx="3009345" cy="40011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IN" sz="2000" u="none" cap="none" strike="noStrike">
                <a:solidFill>
                  <a:schemeClr val="dk1"/>
                </a:solidFill>
                <a:latin typeface="Times New Roman"/>
                <a:ea typeface="Times New Roman"/>
                <a:cs typeface="Times New Roman"/>
                <a:sym typeface="Times New Roman"/>
              </a:rPr>
              <a:t>(Source: </a:t>
            </a:r>
            <a:r>
              <a:rPr b="0" i="0" lang="en-IN" sz="2000" u="none" cap="none" strike="noStrike">
                <a:solidFill>
                  <a:srgbClr val="000000"/>
                </a:solidFill>
                <a:latin typeface="Times New Roman"/>
                <a:ea typeface="Times New Roman"/>
                <a:cs typeface="Times New Roman"/>
                <a:sym typeface="Times New Roman"/>
              </a:rPr>
              <a:t>Sahota, 2024)</a:t>
            </a:r>
            <a:r>
              <a:rPr b="0" i="0" lang="en-IN" sz="2000" u="none" cap="none" strike="noStrike">
                <a:solidFill>
                  <a:schemeClr val="dk1"/>
                </a:solidFill>
                <a:latin typeface="Times New Roman"/>
                <a:ea typeface="Times New Roman"/>
                <a:cs typeface="Times New Roman"/>
                <a:sym typeface="Times New Roman"/>
              </a:rPr>
              <a:t> </a:t>
            </a:r>
            <a:endParaRPr b="0" i="0" sz="2000" u="none" cap="none" strike="noStrike">
              <a:solidFill>
                <a:srgbClr val="000000"/>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9" name="Shape 229"/>
        <p:cNvGrpSpPr/>
        <p:nvPr/>
      </p:nvGrpSpPr>
      <p:grpSpPr>
        <a:xfrm>
          <a:off x="0" y="0"/>
          <a:ext cx="0" cy="0"/>
          <a:chOff x="0" y="0"/>
          <a:chExt cx="0" cy="0"/>
        </a:xfrm>
      </p:grpSpPr>
      <p:sp>
        <p:nvSpPr>
          <p:cNvPr id="230" name="Google Shape;230;p11"/>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lnSpc>
                <a:spcPct val="100000"/>
              </a:lnSpc>
              <a:spcBef>
                <a:spcPts val="0"/>
              </a:spcBef>
              <a:spcAft>
                <a:spcPts val="0"/>
              </a:spcAft>
              <a:buClr>
                <a:schemeClr val="accent1"/>
              </a:buClr>
              <a:buSzPts val="4000"/>
              <a:buFont typeface="Times New Roman"/>
              <a:buNone/>
            </a:pPr>
            <a:r>
              <a:rPr b="1" lang="en-IN" sz="4000">
                <a:latin typeface="Times New Roman"/>
                <a:ea typeface="Times New Roman"/>
                <a:cs typeface="Times New Roman"/>
                <a:sym typeface="Times New Roman"/>
              </a:rPr>
              <a:t>Conclusion</a:t>
            </a:r>
            <a:endParaRPr>
              <a:latin typeface="Times New Roman"/>
              <a:ea typeface="Times New Roman"/>
              <a:cs typeface="Times New Roman"/>
              <a:sym typeface="Times New Roman"/>
            </a:endParaRPr>
          </a:p>
        </p:txBody>
      </p:sp>
      <p:sp>
        <p:nvSpPr>
          <p:cNvPr id="231" name="Google Shape;231;p11"/>
          <p:cNvSpPr txBox="1"/>
          <p:nvPr>
            <p:ph idx="1" type="body"/>
          </p:nvPr>
        </p:nvSpPr>
        <p:spPr>
          <a:xfrm>
            <a:off x="465514" y="1579418"/>
            <a:ext cx="6151418" cy="4461943"/>
          </a:xfrm>
          <a:prstGeom prst="rect">
            <a:avLst/>
          </a:prstGeom>
          <a:noFill/>
          <a:ln>
            <a:noFill/>
          </a:ln>
        </p:spPr>
        <p:txBody>
          <a:bodyPr anchorCtr="0" anchor="t" bIns="45700" lIns="91425" spcFirstLastPara="1" rIns="91425" wrap="square" tIns="45700">
            <a:noAutofit/>
          </a:bodyPr>
          <a:lstStyle/>
          <a:p>
            <a:pPr indent="-342900" lvl="0" marL="342900" rtl="0" algn="l">
              <a:lnSpc>
                <a:spcPct val="150000"/>
              </a:lnSpc>
              <a:spcBef>
                <a:spcPts val="0"/>
              </a:spcBef>
              <a:spcAft>
                <a:spcPts val="0"/>
              </a:spcAft>
              <a:buSzPts val="1600"/>
              <a:buChar char="►"/>
            </a:pPr>
            <a:r>
              <a:rPr lang="en-IN" sz="2000">
                <a:latin typeface="Times New Roman"/>
                <a:ea typeface="Times New Roman"/>
                <a:cs typeface="Times New Roman"/>
                <a:sym typeface="Times New Roman"/>
              </a:rPr>
              <a:t>The AI-powered chatbots improve the quality levels of service satisfaction as they promote understanding among the guests.</a:t>
            </a:r>
            <a:endParaRPr/>
          </a:p>
          <a:p>
            <a:pPr indent="-342900" lvl="0" marL="342900" rtl="0" algn="l">
              <a:lnSpc>
                <a:spcPct val="150000"/>
              </a:lnSpc>
              <a:spcBef>
                <a:spcPts val="1000"/>
              </a:spcBef>
              <a:spcAft>
                <a:spcPts val="0"/>
              </a:spcAft>
              <a:buSzPts val="1600"/>
              <a:buChar char="►"/>
            </a:pPr>
            <a:r>
              <a:rPr lang="en-IN" sz="2000">
                <a:latin typeface="Times New Roman"/>
                <a:ea typeface="Times New Roman"/>
                <a:cs typeface="Times New Roman"/>
                <a:sym typeface="Times New Roman"/>
              </a:rPr>
              <a:t>The efficiency of employees is enhanced with the help of AI-human cooperation that assists in organisational performance.</a:t>
            </a:r>
            <a:endParaRPr/>
          </a:p>
          <a:p>
            <a:pPr indent="-342900" lvl="0" marL="342900" rtl="0" algn="l">
              <a:lnSpc>
                <a:spcPct val="150000"/>
              </a:lnSpc>
              <a:spcBef>
                <a:spcPts val="1000"/>
              </a:spcBef>
              <a:spcAft>
                <a:spcPts val="0"/>
              </a:spcAft>
              <a:buSzPts val="1600"/>
              <a:buChar char="►"/>
            </a:pPr>
            <a:r>
              <a:rPr lang="en-IN" sz="2000">
                <a:latin typeface="Times New Roman"/>
                <a:ea typeface="Times New Roman"/>
                <a:cs typeface="Times New Roman"/>
                <a:sym typeface="Times New Roman"/>
              </a:rPr>
              <a:t>Challenges faced in relation to AI in terms of security and gaps demand encryption solutions.</a:t>
            </a:r>
            <a:endParaRPr/>
          </a:p>
          <a:p>
            <a:pPr indent="-241300" lvl="0" marL="342900" rtl="0" algn="l">
              <a:lnSpc>
                <a:spcPct val="150000"/>
              </a:lnSpc>
              <a:spcBef>
                <a:spcPts val="1000"/>
              </a:spcBef>
              <a:spcAft>
                <a:spcPts val="0"/>
              </a:spcAft>
              <a:buSzPts val="1600"/>
              <a:buNone/>
            </a:pPr>
            <a:r>
              <a:t/>
            </a:r>
            <a:endParaRPr sz="2000">
              <a:latin typeface="Times New Roman"/>
              <a:ea typeface="Times New Roman"/>
              <a:cs typeface="Times New Roman"/>
              <a:sym typeface="Times New Roman"/>
            </a:endParaRPr>
          </a:p>
        </p:txBody>
      </p:sp>
      <p:pic>
        <p:nvPicPr>
          <p:cNvPr id="232" name="Google Shape;232;p11"/>
          <p:cNvPicPr preferRelativeResize="0"/>
          <p:nvPr>
            <p:ph idx="2" type="body"/>
          </p:nvPr>
        </p:nvPicPr>
        <p:blipFill rotWithShape="1">
          <a:blip r:embed="rId3">
            <a:alphaModFix/>
          </a:blip>
          <a:srcRect b="0" l="0" r="0" t="0"/>
          <a:stretch/>
        </p:blipFill>
        <p:spPr>
          <a:xfrm>
            <a:off x="7287534" y="2234904"/>
            <a:ext cx="4184650" cy="3635006"/>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sp>
        <p:nvSpPr>
          <p:cNvPr id="233" name="Google Shape;233;p11"/>
          <p:cNvSpPr/>
          <p:nvPr/>
        </p:nvSpPr>
        <p:spPr>
          <a:xfrm>
            <a:off x="7287534" y="6174414"/>
            <a:ext cx="4851841" cy="498663"/>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2000"/>
              <a:buFont typeface="Arial"/>
              <a:buNone/>
            </a:pPr>
            <a:r>
              <a:rPr b="0" i="0" lang="en-IN" sz="2000" u="none" cap="none" strike="noStrike">
                <a:solidFill>
                  <a:schemeClr val="dk1"/>
                </a:solidFill>
                <a:latin typeface="Times New Roman"/>
                <a:ea typeface="Times New Roman"/>
                <a:cs typeface="Times New Roman"/>
                <a:sym typeface="Times New Roman"/>
              </a:rPr>
              <a:t>(Source: </a:t>
            </a:r>
            <a:r>
              <a:rPr b="0" i="0" lang="en-IN" sz="2000" u="none" cap="none" strike="noStrike">
                <a:solidFill>
                  <a:srgbClr val="222222"/>
                </a:solidFill>
                <a:latin typeface="Times New Roman"/>
                <a:ea typeface="Times New Roman"/>
                <a:cs typeface="Times New Roman"/>
                <a:sym typeface="Times New Roman"/>
              </a:rPr>
              <a:t>Villegas-Ch and García-Ortiz, 2023)</a:t>
            </a:r>
            <a:endParaRPr b="0" i="0" sz="2000" u="none" cap="none" strike="noStrike">
              <a:solidFill>
                <a:schemeClr val="dk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8" name="Shape 238"/>
        <p:cNvGrpSpPr/>
        <p:nvPr/>
      </p:nvGrpSpPr>
      <p:grpSpPr>
        <a:xfrm>
          <a:off x="0" y="0"/>
          <a:ext cx="0" cy="0"/>
          <a:chOff x="0" y="0"/>
          <a:chExt cx="0" cy="0"/>
        </a:xfrm>
      </p:grpSpPr>
      <p:sp>
        <p:nvSpPr>
          <p:cNvPr id="239" name="Google Shape;239;p12"/>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lnSpc>
                <a:spcPct val="100000"/>
              </a:lnSpc>
              <a:spcBef>
                <a:spcPts val="0"/>
              </a:spcBef>
              <a:spcAft>
                <a:spcPts val="0"/>
              </a:spcAft>
              <a:buClr>
                <a:schemeClr val="accent1"/>
              </a:buClr>
              <a:buSzPts val="4000"/>
              <a:buFont typeface="Times New Roman"/>
              <a:buNone/>
            </a:pPr>
            <a:r>
              <a:rPr b="1" lang="en-IN" sz="4000">
                <a:latin typeface="Times New Roman"/>
                <a:ea typeface="Times New Roman"/>
                <a:cs typeface="Times New Roman"/>
                <a:sym typeface="Times New Roman"/>
              </a:rPr>
              <a:t>Recommendations</a:t>
            </a:r>
            <a:endParaRPr sz="4000">
              <a:latin typeface="Times New Roman"/>
              <a:ea typeface="Times New Roman"/>
              <a:cs typeface="Times New Roman"/>
              <a:sym typeface="Times New Roman"/>
            </a:endParaRPr>
          </a:p>
        </p:txBody>
      </p:sp>
      <p:sp>
        <p:nvSpPr>
          <p:cNvPr id="240" name="Google Shape;240;p12"/>
          <p:cNvSpPr txBox="1"/>
          <p:nvPr>
            <p:ph idx="1" type="body"/>
          </p:nvPr>
        </p:nvSpPr>
        <p:spPr>
          <a:xfrm>
            <a:off x="677334" y="2160589"/>
            <a:ext cx="6488237" cy="3880772"/>
          </a:xfrm>
          <a:prstGeom prst="rect">
            <a:avLst/>
          </a:prstGeom>
          <a:noFill/>
          <a:ln>
            <a:noFill/>
          </a:ln>
        </p:spPr>
        <p:txBody>
          <a:bodyPr anchorCtr="0" anchor="t" bIns="45700" lIns="91425" spcFirstLastPara="1" rIns="91425" wrap="square" tIns="45700">
            <a:noAutofit/>
          </a:bodyPr>
          <a:lstStyle/>
          <a:p>
            <a:pPr indent="-342900" lvl="0" marL="342900" rtl="0" algn="l">
              <a:lnSpc>
                <a:spcPct val="170000"/>
              </a:lnSpc>
              <a:spcBef>
                <a:spcPts val="0"/>
              </a:spcBef>
              <a:spcAft>
                <a:spcPts val="0"/>
              </a:spcAft>
              <a:buSzPts val="1600"/>
              <a:buChar char="►"/>
            </a:pPr>
            <a:r>
              <a:rPr lang="en-IN" sz="2000">
                <a:solidFill>
                  <a:schemeClr val="dk1"/>
                </a:solidFill>
                <a:latin typeface="Times New Roman"/>
                <a:ea typeface="Times New Roman"/>
                <a:cs typeface="Times New Roman"/>
                <a:sym typeface="Times New Roman"/>
              </a:rPr>
              <a:t>Install AI predictive maintenance solutions to minimise errors and enhance the quality of services (Grieco, Caricato, and Margiotta, 2025).</a:t>
            </a:r>
            <a:endParaRPr/>
          </a:p>
          <a:p>
            <a:pPr indent="-342900" lvl="0" marL="342900" rtl="0" algn="l">
              <a:lnSpc>
                <a:spcPct val="170000"/>
              </a:lnSpc>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Make investments into employee training, improve the efficiency of AI skills delivery (He, Morrison,  and Zhang, 2019).</a:t>
            </a:r>
            <a:endParaRPr/>
          </a:p>
          <a:p>
            <a:pPr indent="-342900" lvl="0" marL="342900" rtl="0" algn="l">
              <a:lnSpc>
                <a:spcPct val="170000"/>
              </a:lnSpc>
              <a:spcBef>
                <a:spcPts val="1000"/>
              </a:spcBef>
              <a:spcAft>
                <a:spcPts val="0"/>
              </a:spcAft>
              <a:buSzPts val="1600"/>
              <a:buChar char="►"/>
            </a:pPr>
            <a:r>
              <a:rPr lang="en-IN" sz="2000">
                <a:solidFill>
                  <a:schemeClr val="dk1"/>
                </a:solidFill>
                <a:latin typeface="Times New Roman"/>
                <a:ea typeface="Times New Roman"/>
                <a:cs typeface="Times New Roman"/>
                <a:sym typeface="Times New Roman"/>
              </a:rPr>
              <a:t>Adopt AI security in the robust encryption practises.</a:t>
            </a:r>
            <a:endParaRPr sz="2000">
              <a:solidFill>
                <a:schemeClr val="dk1"/>
              </a:solidFill>
              <a:latin typeface="Times New Roman"/>
              <a:ea typeface="Times New Roman"/>
              <a:cs typeface="Times New Roman"/>
              <a:sym typeface="Times New Roman"/>
            </a:endParaRPr>
          </a:p>
          <a:p>
            <a:pPr indent="-241300" lvl="0" marL="342900" rtl="0" algn="l">
              <a:lnSpc>
                <a:spcPct val="170000"/>
              </a:lnSpc>
              <a:spcBef>
                <a:spcPts val="1000"/>
              </a:spcBef>
              <a:spcAft>
                <a:spcPts val="0"/>
              </a:spcAft>
              <a:buSzPts val="1600"/>
              <a:buNone/>
            </a:pPr>
            <a:r>
              <a:t/>
            </a:r>
            <a:endParaRPr sz="2000">
              <a:solidFill>
                <a:schemeClr val="dk1"/>
              </a:solidFill>
              <a:latin typeface="Times New Roman"/>
              <a:ea typeface="Times New Roman"/>
              <a:cs typeface="Times New Roman"/>
              <a:sym typeface="Times New Roman"/>
            </a:endParaRPr>
          </a:p>
        </p:txBody>
      </p:sp>
      <p:pic>
        <p:nvPicPr>
          <p:cNvPr id="241" name="Google Shape;241;p12"/>
          <p:cNvPicPr preferRelativeResize="0"/>
          <p:nvPr>
            <p:ph idx="2" type="body"/>
          </p:nvPr>
        </p:nvPicPr>
        <p:blipFill rotWithShape="1">
          <a:blip r:embed="rId3">
            <a:alphaModFix/>
          </a:blip>
          <a:srcRect b="0" l="0" r="0" t="0"/>
          <a:stretch/>
        </p:blipFill>
        <p:spPr>
          <a:xfrm>
            <a:off x="7614458" y="1472019"/>
            <a:ext cx="4303165" cy="2950352"/>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sp>
        <p:nvSpPr>
          <p:cNvPr id="242" name="Google Shape;242;p12"/>
          <p:cNvSpPr/>
          <p:nvPr/>
        </p:nvSpPr>
        <p:spPr>
          <a:xfrm>
            <a:off x="8595280" y="4786127"/>
            <a:ext cx="2566728" cy="498663"/>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2000"/>
              <a:buFont typeface="Arial"/>
              <a:buNone/>
            </a:pPr>
            <a:r>
              <a:rPr b="0" i="0" lang="en-IN" sz="2000" u="none" cap="none" strike="noStrike">
                <a:solidFill>
                  <a:schemeClr val="dk1"/>
                </a:solidFill>
                <a:latin typeface="Times New Roman"/>
                <a:ea typeface="Times New Roman"/>
                <a:cs typeface="Times New Roman"/>
                <a:sym typeface="Times New Roman"/>
              </a:rPr>
              <a:t>(Source: </a:t>
            </a:r>
            <a:r>
              <a:rPr b="0" i="0" lang="en-IN" sz="2000" u="none" cap="none" strike="noStrike">
                <a:solidFill>
                  <a:srgbClr val="222222"/>
                </a:solidFill>
                <a:latin typeface="Times New Roman"/>
                <a:ea typeface="Times New Roman"/>
                <a:cs typeface="Times New Roman"/>
                <a:sym typeface="Times New Roman"/>
              </a:rPr>
              <a:t>Mishra, 2023)</a:t>
            </a:r>
            <a:endParaRPr b="0" i="0" sz="2000" u="none" cap="none" strike="noStrike">
              <a:solidFill>
                <a:schemeClr val="dk1"/>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6" name="Shape 246"/>
        <p:cNvGrpSpPr/>
        <p:nvPr/>
      </p:nvGrpSpPr>
      <p:grpSpPr>
        <a:xfrm>
          <a:off x="0" y="0"/>
          <a:ext cx="0" cy="0"/>
          <a:chOff x="0" y="0"/>
          <a:chExt cx="0" cy="0"/>
        </a:xfrm>
      </p:grpSpPr>
      <p:sp>
        <p:nvSpPr>
          <p:cNvPr id="247" name="Google Shape;247;p13"/>
          <p:cNvSpPr txBox="1"/>
          <p:nvPr>
            <p:ph type="title"/>
          </p:nvPr>
        </p:nvSpPr>
        <p:spPr>
          <a:xfrm>
            <a:off x="1159472" y="277091"/>
            <a:ext cx="8596668" cy="1019695"/>
          </a:xfrm>
          <a:prstGeom prst="rect">
            <a:avLst/>
          </a:prstGeom>
          <a:noFill/>
          <a:ln>
            <a:noFill/>
          </a:ln>
        </p:spPr>
        <p:txBody>
          <a:bodyPr anchorCtr="0" anchor="t" bIns="45700" lIns="91425" spcFirstLastPara="1" rIns="91425" wrap="square" tIns="45700">
            <a:noAutofit/>
          </a:bodyPr>
          <a:lstStyle/>
          <a:p>
            <a:pPr indent="0" lvl="0" marL="0" rtl="0" algn="ctr">
              <a:lnSpc>
                <a:spcPct val="100000"/>
              </a:lnSpc>
              <a:spcBef>
                <a:spcPts val="0"/>
              </a:spcBef>
              <a:spcAft>
                <a:spcPts val="0"/>
              </a:spcAft>
              <a:buClr>
                <a:schemeClr val="accent1"/>
              </a:buClr>
              <a:buSzPts val="4000"/>
              <a:buFont typeface="Times New Roman"/>
              <a:buNone/>
            </a:pPr>
            <a:r>
              <a:rPr b="1" lang="en-IN" sz="4000">
                <a:latin typeface="Times New Roman"/>
                <a:ea typeface="Times New Roman"/>
                <a:cs typeface="Times New Roman"/>
                <a:sym typeface="Times New Roman"/>
              </a:rPr>
              <a:t>References</a:t>
            </a:r>
            <a:br>
              <a:rPr b="1" lang="en-IN" sz="4000">
                <a:latin typeface="Times New Roman"/>
                <a:ea typeface="Times New Roman"/>
                <a:cs typeface="Times New Roman"/>
                <a:sym typeface="Times New Roman"/>
              </a:rPr>
            </a:br>
            <a:endParaRPr b="1" sz="4000">
              <a:latin typeface="Times New Roman"/>
              <a:ea typeface="Times New Roman"/>
              <a:cs typeface="Times New Roman"/>
              <a:sym typeface="Times New Roman"/>
            </a:endParaRPr>
          </a:p>
        </p:txBody>
      </p:sp>
      <p:sp>
        <p:nvSpPr>
          <p:cNvPr id="248" name="Google Shape;248;p13"/>
          <p:cNvSpPr txBox="1"/>
          <p:nvPr>
            <p:ph idx="1" type="body"/>
          </p:nvPr>
        </p:nvSpPr>
        <p:spPr>
          <a:xfrm>
            <a:off x="0" y="980902"/>
            <a:ext cx="11853949" cy="5877097"/>
          </a:xfrm>
          <a:prstGeom prst="rect">
            <a:avLst/>
          </a:prstGeom>
          <a:noFill/>
          <a:ln>
            <a:noFill/>
          </a:ln>
        </p:spPr>
        <p:txBody>
          <a:bodyPr anchorCtr="0" anchor="t" bIns="45700" lIns="91425" spcFirstLastPara="1" rIns="91425" wrap="square" tIns="45700">
            <a:noAutofit/>
          </a:bodyPr>
          <a:lstStyle/>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Blengini, I. (2025) </a:t>
            </a:r>
            <a:r>
              <a:rPr i="1" lang="en-IN" sz="700">
                <a:latin typeface="Times New Roman"/>
                <a:ea typeface="Times New Roman"/>
                <a:cs typeface="Times New Roman"/>
                <a:sym typeface="Times New Roman"/>
              </a:rPr>
              <a:t>Strategic Tariffs and Their Impact on Travel and Hospitality</a:t>
            </a:r>
            <a:r>
              <a:rPr lang="en-IN" sz="700">
                <a:latin typeface="Times New Roman"/>
                <a:ea typeface="Times New Roman"/>
                <a:cs typeface="Times New Roman"/>
                <a:sym typeface="Times New Roman"/>
              </a:rPr>
              <a:t>, </a:t>
            </a:r>
            <a:r>
              <a:rPr i="1" lang="en-IN" sz="700">
                <a:latin typeface="Times New Roman"/>
                <a:ea typeface="Times New Roman"/>
                <a:cs typeface="Times New Roman"/>
                <a:sym typeface="Times New Roman"/>
              </a:rPr>
              <a:t>Hospitality Net</a:t>
            </a:r>
            <a:r>
              <a:rPr lang="en-IN" sz="700">
                <a:latin typeface="Times New Roman"/>
                <a:ea typeface="Times New Roman"/>
                <a:cs typeface="Times New Roman"/>
                <a:sym typeface="Times New Roman"/>
              </a:rPr>
              <a:t>. Available at: https://www.hospitalitynet.org/opinion/4127464.html (Accessed: 11 February 2026).</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Dixit, S.K. (2020) ‘</a:t>
            </a:r>
            <a:r>
              <a:rPr i="1" lang="en-IN" sz="700">
                <a:latin typeface="Times New Roman"/>
                <a:ea typeface="Times New Roman"/>
                <a:cs typeface="Times New Roman"/>
                <a:sym typeface="Times New Roman"/>
              </a:rPr>
              <a:t>Managing hospitality organizations: achieving excellence in the guest experienc</a:t>
            </a:r>
            <a:r>
              <a:rPr lang="en-IN" sz="700">
                <a:latin typeface="Times New Roman"/>
                <a:ea typeface="Times New Roman"/>
                <a:cs typeface="Times New Roman"/>
                <a:sym typeface="Times New Roman"/>
              </a:rPr>
              <a:t>e (second edition): by Robert C. Ford and Michael C. Sturman, Sage Publications Inc., 2019, 544 </a:t>
            </a:r>
            <a:endParaRPr sz="700">
              <a:latin typeface="Times New Roman"/>
              <a:ea typeface="Times New Roman"/>
              <a:cs typeface="Times New Roman"/>
              <a:sym typeface="Times New Roman"/>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Gajić, T. Petrović, M.D., Pešić, A.M. Conić, M. and Gligorijević, N. (2024) ‘Innovative approaches in hotel management: integrating artificial intelligence (AI) and the Internet of Things (IoT) to enhance operational efficiency and sustainability’, </a:t>
            </a:r>
            <a:r>
              <a:rPr i="1" lang="en-IN" sz="700">
                <a:latin typeface="Times New Roman"/>
                <a:ea typeface="Times New Roman"/>
                <a:cs typeface="Times New Roman"/>
                <a:sym typeface="Times New Roman"/>
              </a:rPr>
              <a:t>Sustainability,</a:t>
            </a:r>
            <a:r>
              <a:rPr lang="en-IN" sz="700">
                <a:latin typeface="Times New Roman"/>
                <a:ea typeface="Times New Roman"/>
                <a:cs typeface="Times New Roman"/>
                <a:sym typeface="Times New Roman"/>
              </a:rPr>
              <a:t> 16(17), p.7279.</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GOV UK (n.d.) </a:t>
            </a:r>
            <a:r>
              <a:rPr i="1" lang="en-IN" sz="700">
                <a:latin typeface="Times New Roman"/>
                <a:ea typeface="Times New Roman"/>
                <a:cs typeface="Times New Roman"/>
                <a:sym typeface="Times New Roman"/>
              </a:rPr>
              <a:t>Data protection.</a:t>
            </a:r>
            <a:r>
              <a:rPr lang="en-IN" sz="700">
                <a:latin typeface="Times New Roman"/>
                <a:ea typeface="Times New Roman"/>
                <a:cs typeface="Times New Roman"/>
                <a:sym typeface="Times New Roman"/>
              </a:rPr>
              <a:t> Available at: </a:t>
            </a:r>
            <a:r>
              <a:rPr lang="en-IN" sz="700" u="sng">
                <a:solidFill>
                  <a:schemeClr val="hlink"/>
                </a:solidFill>
                <a:latin typeface="Times New Roman"/>
                <a:ea typeface="Times New Roman"/>
                <a:cs typeface="Times New Roman"/>
                <a:sym typeface="Times New Roman"/>
                <a:hlinkClick r:id="rId3"/>
              </a:rPr>
              <a:t>https://www.gov.uk/data-protection</a:t>
            </a:r>
            <a:r>
              <a:rPr lang="en-IN" sz="700">
                <a:latin typeface="Times New Roman"/>
                <a:ea typeface="Times New Roman"/>
                <a:cs typeface="Times New Roman"/>
                <a:sym typeface="Times New Roman"/>
              </a:rPr>
              <a:t>  (Accessed: 20 January 2026).</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Grieco, A. Caricato, P. and Margiotta, P. (2025) ‘From Key Role to Core Infrastructure: Platforms as AI Enablers in Hospitality Management’,</a:t>
            </a:r>
            <a:r>
              <a:rPr i="1" lang="en-IN" sz="700">
                <a:latin typeface="Times New Roman"/>
                <a:ea typeface="Times New Roman"/>
                <a:cs typeface="Times New Roman"/>
                <a:sym typeface="Times New Roman"/>
              </a:rPr>
              <a:t> Platforms,</a:t>
            </a:r>
            <a:r>
              <a:rPr lang="en-IN" sz="700">
                <a:latin typeface="Times New Roman"/>
                <a:ea typeface="Times New Roman"/>
                <a:cs typeface="Times New Roman"/>
                <a:sym typeface="Times New Roman"/>
              </a:rPr>
              <a:t> 3(3), p.16.</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He, J. Morrison, A.M. and Zhang, H. (2019) ‘Improving millennial employee well-being and task performance in the hospitality industry: The interactive effects of HRM and responsible leadership’, </a:t>
            </a:r>
            <a:r>
              <a:rPr i="1" lang="en-IN" sz="700">
                <a:latin typeface="Times New Roman"/>
                <a:ea typeface="Times New Roman"/>
                <a:cs typeface="Times New Roman"/>
                <a:sym typeface="Times New Roman"/>
              </a:rPr>
              <a:t>Sustainability,</a:t>
            </a:r>
            <a:r>
              <a:rPr lang="en-IN" sz="700">
                <a:latin typeface="Times New Roman"/>
                <a:ea typeface="Times New Roman"/>
                <a:cs typeface="Times New Roman"/>
                <a:sym typeface="Times New Roman"/>
              </a:rPr>
              <a:t> 11(16), p.4410.</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Hilton (2024). </a:t>
            </a:r>
            <a:r>
              <a:rPr i="1" lang="en-IN" sz="700">
                <a:latin typeface="Times New Roman"/>
                <a:ea typeface="Times New Roman"/>
                <a:cs typeface="Times New Roman"/>
                <a:sym typeface="Times New Roman"/>
              </a:rPr>
              <a:t>Hilton and Be My Eyes Launch Industry-First Partnership. </a:t>
            </a:r>
            <a:r>
              <a:rPr lang="en-IN" sz="700">
                <a:latin typeface="Times New Roman"/>
                <a:ea typeface="Times New Roman"/>
                <a:cs typeface="Times New Roman"/>
                <a:sym typeface="Times New Roman"/>
              </a:rPr>
              <a:t>[online] Stories From Hilton</a:t>
            </a:r>
            <a:r>
              <a:rPr i="1" lang="en-IN" sz="700">
                <a:latin typeface="Times New Roman"/>
                <a:ea typeface="Times New Roman"/>
                <a:cs typeface="Times New Roman"/>
                <a:sym typeface="Times New Roman"/>
              </a:rPr>
              <a:t>.</a:t>
            </a:r>
            <a:r>
              <a:rPr lang="en-IN" sz="700">
                <a:latin typeface="Times New Roman"/>
                <a:ea typeface="Times New Roman"/>
                <a:cs typeface="Times New Roman"/>
                <a:sym typeface="Times New Roman"/>
              </a:rPr>
              <a:t> Available at: </a:t>
            </a:r>
            <a:r>
              <a:rPr lang="en-IN" sz="700" u="sng">
                <a:solidFill>
                  <a:schemeClr val="hlink"/>
                </a:solidFill>
                <a:latin typeface="Times New Roman"/>
                <a:ea typeface="Times New Roman"/>
                <a:cs typeface="Times New Roman"/>
                <a:sym typeface="Times New Roman"/>
                <a:hlinkClick r:id="rId4"/>
              </a:rPr>
              <a:t>https://stories.hilton.com/releases/hilton-and-be-my-eyes-launch-industry-first-partnership</a:t>
            </a:r>
            <a:r>
              <a:rPr lang="en-IN" sz="700">
                <a:latin typeface="Times New Roman"/>
                <a:ea typeface="Times New Roman"/>
                <a:cs typeface="Times New Roman"/>
                <a:sym typeface="Times New Roman"/>
              </a:rPr>
              <a:t> (Accessed: 20 January 2026).</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Hotelogix (2022) </a:t>
            </a:r>
            <a:r>
              <a:rPr i="1" lang="en-IN" sz="700">
                <a:latin typeface="Times New Roman"/>
                <a:ea typeface="Times New Roman"/>
                <a:cs typeface="Times New Roman"/>
                <a:sym typeface="Times New Roman"/>
              </a:rPr>
              <a:t>Future of Distribution: How Changes in Consumer Behaviour Will Impact Hotels</a:t>
            </a:r>
            <a:r>
              <a:rPr lang="en-IN" sz="700">
                <a:latin typeface="Times New Roman"/>
                <a:ea typeface="Times New Roman"/>
                <a:cs typeface="Times New Roman"/>
                <a:sym typeface="Times New Roman"/>
              </a:rPr>
              <a:t>, </a:t>
            </a:r>
            <a:r>
              <a:rPr i="1" lang="en-IN" sz="700">
                <a:latin typeface="Times New Roman"/>
                <a:ea typeface="Times New Roman"/>
                <a:cs typeface="Times New Roman"/>
                <a:sym typeface="Times New Roman"/>
              </a:rPr>
              <a:t>Hospitality Net</a:t>
            </a:r>
            <a:r>
              <a:rPr lang="en-IN" sz="700">
                <a:latin typeface="Times New Roman"/>
                <a:ea typeface="Times New Roman"/>
                <a:cs typeface="Times New Roman"/>
                <a:sym typeface="Times New Roman"/>
              </a:rPr>
              <a:t>. Available at: </a:t>
            </a:r>
            <a:r>
              <a:rPr lang="en-IN" sz="700" u="sng">
                <a:solidFill>
                  <a:schemeClr val="hlink"/>
                </a:solidFill>
                <a:latin typeface="Times New Roman"/>
                <a:ea typeface="Times New Roman"/>
                <a:cs typeface="Times New Roman"/>
                <a:sym typeface="Times New Roman"/>
                <a:hlinkClick r:id="rId5"/>
              </a:rPr>
              <a:t>https://www.hospitalitynet.org/news/4111513.html</a:t>
            </a:r>
            <a:r>
              <a:rPr lang="en-IN" sz="700">
                <a:latin typeface="Times New Roman"/>
                <a:ea typeface="Times New Roman"/>
                <a:cs typeface="Times New Roman"/>
                <a:sym typeface="Times New Roman"/>
              </a:rPr>
              <a:t> (Accessed: 11 February 2026).</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Ivanov, S. and Webster, C. (Eds.). (2019) </a:t>
            </a:r>
            <a:r>
              <a:rPr i="1" lang="en-IN" sz="700">
                <a:latin typeface="Times New Roman"/>
                <a:ea typeface="Times New Roman"/>
                <a:cs typeface="Times New Roman"/>
                <a:sym typeface="Times New Roman"/>
              </a:rPr>
              <a:t>Robots, artificial intelligence, and service automation in travel, tourism and hospitality</a:t>
            </a:r>
            <a:r>
              <a:rPr lang="en-IN" sz="700">
                <a:latin typeface="Times New Roman"/>
                <a:ea typeface="Times New Roman"/>
                <a:cs typeface="Times New Roman"/>
                <a:sym typeface="Times New Roman"/>
              </a:rPr>
              <a:t> (1st ed.). Emerald Publishing. </a:t>
            </a:r>
            <a:endParaRPr sz="700">
              <a:latin typeface="Times New Roman"/>
              <a:ea typeface="Times New Roman"/>
              <a:cs typeface="Times New Roman"/>
              <a:sym typeface="Times New Roman"/>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Karadayi-Usta, S. (2024) ‘Cybersecurity risks analysis in the hospitality industry: a stakeholder perspective on sustainable service systems’, </a:t>
            </a:r>
            <a:r>
              <a:rPr i="1" lang="en-IN" sz="700">
                <a:latin typeface="Times New Roman"/>
                <a:ea typeface="Times New Roman"/>
                <a:cs typeface="Times New Roman"/>
                <a:sym typeface="Times New Roman"/>
              </a:rPr>
              <a:t>Systems, </a:t>
            </a:r>
            <a:r>
              <a:rPr lang="en-IN" sz="700">
                <a:latin typeface="Times New Roman"/>
                <a:ea typeface="Times New Roman"/>
                <a:cs typeface="Times New Roman"/>
                <a:sym typeface="Times New Roman"/>
              </a:rPr>
              <a:t>12(10), p.397.</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Makivić, R., Vukolić, D., Veljović, S., Bolesnikov, M., Dávid, L.D., Ivanišević, A., Silić, M. and Gajić, T., (2024) ‘AI Impact on hotel guest satisfaction via tailor-made services: a case study of Serbia and Hungary’, </a:t>
            </a:r>
            <a:r>
              <a:rPr i="1" lang="en-IN" sz="700">
                <a:latin typeface="Times New Roman"/>
                <a:ea typeface="Times New Roman"/>
                <a:cs typeface="Times New Roman"/>
                <a:sym typeface="Times New Roman"/>
              </a:rPr>
              <a:t>Information,</a:t>
            </a:r>
            <a:r>
              <a:rPr lang="en-IN" sz="700">
                <a:latin typeface="Times New Roman"/>
                <a:ea typeface="Times New Roman"/>
                <a:cs typeface="Times New Roman"/>
                <a:sym typeface="Times New Roman"/>
              </a:rPr>
              <a:t> 15(11), p.700.</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Mishra, S. (2023) ‘Exploring the impact of AI-based cyber security financial sector management’, </a:t>
            </a:r>
            <a:r>
              <a:rPr i="1" lang="en-IN" sz="700">
                <a:latin typeface="Times New Roman"/>
                <a:ea typeface="Times New Roman"/>
                <a:cs typeface="Times New Roman"/>
                <a:sym typeface="Times New Roman"/>
              </a:rPr>
              <a:t>Applied Sciences</a:t>
            </a:r>
            <a:r>
              <a:rPr lang="en-IN" sz="700">
                <a:latin typeface="Times New Roman"/>
                <a:ea typeface="Times New Roman"/>
                <a:cs typeface="Times New Roman"/>
                <a:sym typeface="Times New Roman"/>
              </a:rPr>
              <a:t>, 13(10), p.5875.</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Okunytė, P. (2026) </a:t>
            </a:r>
            <a:r>
              <a:rPr i="1" lang="en-IN" sz="700">
                <a:latin typeface="Times New Roman"/>
                <a:ea typeface="Times New Roman"/>
                <a:cs typeface="Times New Roman"/>
                <a:sym typeface="Times New Roman"/>
              </a:rPr>
              <a:t>Hilton pulled into Cl0p’s dark‑web hit list: hotel giant denies</a:t>
            </a:r>
            <a:r>
              <a:rPr lang="en-IN" sz="700">
                <a:latin typeface="Times New Roman"/>
                <a:ea typeface="Times New Roman"/>
                <a:cs typeface="Times New Roman"/>
                <a:sym typeface="Times New Roman"/>
              </a:rPr>
              <a:t>. Available at: </a:t>
            </a:r>
            <a:r>
              <a:rPr lang="en-IN" sz="700" u="sng">
                <a:solidFill>
                  <a:schemeClr val="hlink"/>
                </a:solidFill>
                <a:latin typeface="Times New Roman"/>
                <a:ea typeface="Times New Roman"/>
                <a:cs typeface="Times New Roman"/>
                <a:sym typeface="Times New Roman"/>
                <a:hlinkClick r:id="rId6"/>
              </a:rPr>
              <a:t>https://cybernews.com/security/cl0p-hilton-hotel-ransomware-attack/</a:t>
            </a:r>
            <a:r>
              <a:rPr lang="en-IN" sz="700">
                <a:latin typeface="Times New Roman"/>
                <a:ea typeface="Times New Roman"/>
                <a:cs typeface="Times New Roman"/>
                <a:sym typeface="Times New Roman"/>
              </a:rPr>
              <a:t> (Accessed: 10 February 2026).</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Pericleous, K. Liasidou, S. and Dyankov, T., (2025) ‘AI and hotel employees' coexistence: a helpful tool or a threat to job loss?’, </a:t>
            </a:r>
            <a:r>
              <a:rPr i="1" lang="en-IN" sz="700">
                <a:latin typeface="Times New Roman"/>
                <a:ea typeface="Times New Roman"/>
                <a:cs typeface="Times New Roman"/>
                <a:sym typeface="Times New Roman"/>
              </a:rPr>
              <a:t>Worldwide Hospitality and Tourism Themes</a:t>
            </a:r>
            <a:r>
              <a:rPr lang="en-IN" sz="700">
                <a:latin typeface="Times New Roman"/>
                <a:ea typeface="Times New Roman"/>
                <a:cs typeface="Times New Roman"/>
                <a:sym typeface="Times New Roman"/>
              </a:rPr>
              <a:t>, 17(1), pp.132-143.</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Rice, C. (2024) </a:t>
            </a:r>
            <a:r>
              <a:rPr i="1" lang="en-IN" sz="700">
                <a:latin typeface="Times New Roman"/>
                <a:ea typeface="Times New Roman"/>
                <a:cs typeface="Times New Roman"/>
                <a:sym typeface="Times New Roman"/>
              </a:rPr>
              <a:t>Inflation: Hospitality sector struggling with cost pressures</a:t>
            </a:r>
            <a:r>
              <a:rPr lang="en-IN" sz="700">
                <a:latin typeface="Times New Roman"/>
                <a:ea typeface="Times New Roman"/>
                <a:cs typeface="Times New Roman"/>
                <a:sym typeface="Times New Roman"/>
              </a:rPr>
              <a:t>, </a:t>
            </a:r>
            <a:r>
              <a:rPr i="1" lang="en-IN" sz="700">
                <a:latin typeface="Times New Roman"/>
                <a:ea typeface="Times New Roman"/>
                <a:cs typeface="Times New Roman"/>
                <a:sym typeface="Times New Roman"/>
              </a:rPr>
              <a:t>www.bbc.com</a:t>
            </a:r>
            <a:r>
              <a:rPr lang="en-IN" sz="700">
                <a:latin typeface="Times New Roman"/>
                <a:ea typeface="Times New Roman"/>
                <a:cs typeface="Times New Roman"/>
                <a:sym typeface="Times New Roman"/>
              </a:rPr>
              <a:t>. Available at: </a:t>
            </a:r>
            <a:r>
              <a:rPr lang="en-IN" sz="700" u="sng">
                <a:solidFill>
                  <a:schemeClr val="hlink"/>
                </a:solidFill>
                <a:latin typeface="Times New Roman"/>
                <a:ea typeface="Times New Roman"/>
                <a:cs typeface="Times New Roman"/>
                <a:sym typeface="Times New Roman"/>
                <a:hlinkClick r:id="rId7"/>
              </a:rPr>
              <a:t>https://www.bbc.com/news/articles/cw99e8v0wg1o</a:t>
            </a:r>
            <a:r>
              <a:rPr lang="en-IN" sz="700">
                <a:latin typeface="Times New Roman"/>
                <a:ea typeface="Times New Roman"/>
                <a:cs typeface="Times New Roman"/>
                <a:sym typeface="Times New Roman"/>
              </a:rPr>
              <a:t> (Accessed: 9 February 2026).</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Sahota, N. (2024) </a:t>
            </a:r>
            <a:r>
              <a:rPr i="1" lang="en-IN" sz="700">
                <a:latin typeface="Times New Roman"/>
                <a:ea typeface="Times New Roman"/>
                <a:cs typeface="Times New Roman"/>
                <a:sym typeface="Times New Roman"/>
              </a:rPr>
              <a:t>AI In Hospitality: Elevating The Hotel Guest Experience Through Innovation</a:t>
            </a:r>
            <a:r>
              <a:rPr lang="en-IN" sz="700">
                <a:latin typeface="Times New Roman"/>
                <a:ea typeface="Times New Roman"/>
                <a:cs typeface="Times New Roman"/>
                <a:sym typeface="Times New Roman"/>
              </a:rPr>
              <a:t>, </a:t>
            </a:r>
            <a:r>
              <a:rPr i="1" lang="en-IN" sz="700">
                <a:latin typeface="Times New Roman"/>
                <a:ea typeface="Times New Roman"/>
                <a:cs typeface="Times New Roman"/>
                <a:sym typeface="Times New Roman"/>
              </a:rPr>
              <a:t>Forbes</a:t>
            </a:r>
            <a:r>
              <a:rPr lang="en-IN" sz="700">
                <a:latin typeface="Times New Roman"/>
                <a:ea typeface="Times New Roman"/>
                <a:cs typeface="Times New Roman"/>
                <a:sym typeface="Times New Roman"/>
              </a:rPr>
              <a:t>. Available at: </a:t>
            </a:r>
            <a:r>
              <a:rPr lang="en-IN" sz="700" u="sng">
                <a:solidFill>
                  <a:schemeClr val="hlink"/>
                </a:solidFill>
                <a:latin typeface="Times New Roman"/>
                <a:ea typeface="Times New Roman"/>
                <a:cs typeface="Times New Roman"/>
                <a:sym typeface="Times New Roman"/>
                <a:hlinkClick r:id="rId8"/>
              </a:rPr>
              <a:t>https://www.forbes.com/sites/neilsahota/2024/03/06/ai-in-hospitality-elevating-the-hotel-guest-experience-through-innovation/</a:t>
            </a:r>
            <a:r>
              <a:rPr lang="en-IN" sz="700">
                <a:latin typeface="Times New Roman"/>
                <a:ea typeface="Times New Roman"/>
                <a:cs typeface="Times New Roman"/>
                <a:sym typeface="Times New Roman"/>
              </a:rPr>
              <a:t> (Accessed: 10 February 2026).</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Sousa, A.E., Cardoso, P. and Dias, F., (2024) ‘The use of artificial intelligence systems in tourism and hospitality: The tourists’ perspective’, </a:t>
            </a:r>
            <a:r>
              <a:rPr i="1" lang="en-IN" sz="700">
                <a:latin typeface="Times New Roman"/>
                <a:ea typeface="Times New Roman"/>
                <a:cs typeface="Times New Roman"/>
                <a:sym typeface="Times New Roman"/>
              </a:rPr>
              <a:t>Administrative Sciences,</a:t>
            </a:r>
            <a:r>
              <a:rPr lang="en-IN" sz="700">
                <a:latin typeface="Times New Roman"/>
                <a:ea typeface="Times New Roman"/>
                <a:cs typeface="Times New Roman"/>
                <a:sym typeface="Times New Roman"/>
              </a:rPr>
              <a:t> 14(8), p.165. </a:t>
            </a:r>
            <a:endParaRPr sz="700">
              <a:latin typeface="Times New Roman"/>
              <a:ea typeface="Times New Roman"/>
              <a:cs typeface="Times New Roman"/>
              <a:sym typeface="Times New Roman"/>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Statista (2024) </a:t>
            </a:r>
            <a:r>
              <a:rPr i="1" lang="en-IN" sz="700">
                <a:latin typeface="Times New Roman"/>
                <a:ea typeface="Times New Roman"/>
                <a:cs typeface="Times New Roman"/>
                <a:sym typeface="Times New Roman"/>
              </a:rPr>
              <a:t>Topic: Artificial intelligence (AI) use in hospitality</a:t>
            </a:r>
            <a:r>
              <a:rPr lang="en-IN" sz="700">
                <a:latin typeface="Times New Roman"/>
                <a:ea typeface="Times New Roman"/>
                <a:cs typeface="Times New Roman"/>
                <a:sym typeface="Times New Roman"/>
              </a:rPr>
              <a:t>, </a:t>
            </a:r>
            <a:r>
              <a:rPr i="1" lang="en-IN" sz="700">
                <a:latin typeface="Times New Roman"/>
                <a:ea typeface="Times New Roman"/>
                <a:cs typeface="Times New Roman"/>
                <a:sym typeface="Times New Roman"/>
              </a:rPr>
              <a:t>Statista</a:t>
            </a:r>
            <a:r>
              <a:rPr lang="en-IN" sz="700">
                <a:latin typeface="Times New Roman"/>
                <a:ea typeface="Times New Roman"/>
                <a:cs typeface="Times New Roman"/>
                <a:sym typeface="Times New Roman"/>
              </a:rPr>
              <a:t>. Available at: https://www.statista.com/topics/12390/artificial-intelligence-ai-use-in-hospitality/?srsltid=AfmBOorNdNI8pPx709TxHkAtVJ1rHzw36H-_liDerIstWhj6BrNi0Z7t (Accessed: 11 February 2026).</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Stone, A. (2023) </a:t>
            </a:r>
            <a:r>
              <a:rPr i="1" lang="en-IN" sz="700">
                <a:latin typeface="Times New Roman"/>
                <a:ea typeface="Times New Roman"/>
                <a:cs typeface="Times New Roman"/>
                <a:sym typeface="Times New Roman"/>
              </a:rPr>
              <a:t>Whitbread reports significant profit uplift to above pre-pandemic levels.</a:t>
            </a:r>
            <a:r>
              <a:rPr lang="en-IN" sz="700">
                <a:latin typeface="Times New Roman"/>
                <a:ea typeface="Times New Roman"/>
                <a:cs typeface="Times New Roman"/>
                <a:sym typeface="Times New Roman"/>
              </a:rPr>
              <a:t> Available at: </a:t>
            </a:r>
            <a:r>
              <a:rPr lang="en-IN" sz="700" u="sng">
                <a:solidFill>
                  <a:schemeClr val="hlink"/>
                </a:solidFill>
                <a:latin typeface="Times New Roman"/>
                <a:ea typeface="Times New Roman"/>
                <a:cs typeface="Times New Roman"/>
                <a:sym typeface="Times New Roman"/>
                <a:hlinkClick r:id="rId9"/>
              </a:rPr>
              <a:t>https://www.directorstalkinterviews.com/whitbread-reports-significant-profit-uplift-to-above-pre-pandemic-levels/4121116544</a:t>
            </a:r>
            <a:r>
              <a:rPr lang="en-IN" sz="700">
                <a:latin typeface="Times New Roman"/>
                <a:ea typeface="Times New Roman"/>
                <a:cs typeface="Times New Roman"/>
                <a:sym typeface="Times New Roman"/>
              </a:rPr>
              <a:t> (Accessed: 20 January 2026).  </a:t>
            </a:r>
            <a:endParaRPr sz="700">
              <a:latin typeface="Times New Roman"/>
              <a:ea typeface="Times New Roman"/>
              <a:cs typeface="Times New Roman"/>
              <a:sym typeface="Times New Roman"/>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Villegas-Ch, W. and García-Ortiz, J. (2023) ‘Toward a comprehensive framework for ensuring security and privacy in artificial intelligence’, </a:t>
            </a:r>
            <a:r>
              <a:rPr i="1" lang="en-IN" sz="700">
                <a:latin typeface="Times New Roman"/>
                <a:ea typeface="Times New Roman"/>
                <a:cs typeface="Times New Roman"/>
                <a:sym typeface="Times New Roman"/>
              </a:rPr>
              <a:t>Electronics</a:t>
            </a:r>
            <a:r>
              <a:rPr lang="en-IN" sz="700">
                <a:latin typeface="Times New Roman"/>
                <a:ea typeface="Times New Roman"/>
                <a:cs typeface="Times New Roman"/>
                <a:sym typeface="Times New Roman"/>
              </a:rPr>
              <a:t>, 12(18), p.3786.</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Wang, T., Aw, E.C.X. Tan, G.W.H., Sthapit, E. and Li, X. (2025) ‘AI colleagues: how AI influences hotel employees’ service performance?’, </a:t>
            </a:r>
            <a:r>
              <a:rPr i="1" lang="en-IN" sz="700">
                <a:latin typeface="Times New Roman"/>
                <a:ea typeface="Times New Roman"/>
                <a:cs typeface="Times New Roman"/>
                <a:sym typeface="Times New Roman"/>
              </a:rPr>
              <a:t>Current Issues in Tourism</a:t>
            </a:r>
            <a:r>
              <a:rPr lang="en-IN" sz="700">
                <a:latin typeface="Times New Roman"/>
                <a:ea typeface="Times New Roman"/>
                <a:cs typeface="Times New Roman"/>
                <a:sym typeface="Times New Roman"/>
              </a:rPr>
              <a:t>, pp.1-18.</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Wynn, M. and Lam, C. (2023) ‘Digitalisation and IT strategy in the hospitality industry’, </a:t>
            </a:r>
            <a:r>
              <a:rPr i="1" lang="en-IN" sz="700">
                <a:latin typeface="Times New Roman"/>
                <a:ea typeface="Times New Roman"/>
                <a:cs typeface="Times New Roman"/>
                <a:sym typeface="Times New Roman"/>
              </a:rPr>
              <a:t>Systems,</a:t>
            </a:r>
            <a:r>
              <a:rPr lang="en-IN" sz="700">
                <a:latin typeface="Times New Roman"/>
                <a:ea typeface="Times New Roman"/>
                <a:cs typeface="Times New Roman"/>
                <a:sym typeface="Times New Roman"/>
              </a:rPr>
              <a:t> 11(10), p.501</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Zahidi, F. Kaluvilla, B.B. and Mulla, T. (2024) ‘Embracing the new era: Artificial intelligence and its multifaceted impact on the hospitality industry’, </a:t>
            </a:r>
            <a:r>
              <a:rPr i="1" lang="en-IN" sz="700">
                <a:latin typeface="Times New Roman"/>
                <a:ea typeface="Times New Roman"/>
                <a:cs typeface="Times New Roman"/>
                <a:sym typeface="Times New Roman"/>
              </a:rPr>
              <a:t>Journal of Open Innovation: Technology, Market, and Complexity,</a:t>
            </a:r>
            <a:r>
              <a:rPr lang="en-IN" sz="700">
                <a:latin typeface="Times New Roman"/>
                <a:ea typeface="Times New Roman"/>
                <a:cs typeface="Times New Roman"/>
                <a:sym typeface="Times New Roman"/>
              </a:rPr>
              <a:t> 10(4), p.100390.</a:t>
            </a:r>
            <a:endParaRPr/>
          </a:p>
          <a:p>
            <a:pPr indent="-320040" lvl="0" marL="457200" rtl="0" algn="l">
              <a:lnSpc>
                <a:spcPct val="100000"/>
              </a:lnSpc>
              <a:spcBef>
                <a:spcPts val="1000"/>
              </a:spcBef>
              <a:spcAft>
                <a:spcPts val="0"/>
              </a:spcAft>
              <a:buSzPts val="1440"/>
              <a:buChar char="►"/>
            </a:pPr>
            <a:r>
              <a:rPr lang="en-IN" sz="700">
                <a:latin typeface="Times New Roman"/>
                <a:ea typeface="Times New Roman"/>
                <a:cs typeface="Times New Roman"/>
                <a:sym typeface="Times New Roman"/>
              </a:rPr>
              <a:t>Zondo, W.N.S. and Ndoro, J.T. (2023) ‘Attributes of Diffusion of Innovation’s Influence on Smallholder farmers’ social media adoption in Mpumalanga Province, South Africa’, </a:t>
            </a:r>
            <a:r>
              <a:rPr i="1" lang="en-IN" sz="700">
                <a:latin typeface="Times New Roman"/>
                <a:ea typeface="Times New Roman"/>
                <a:cs typeface="Times New Roman"/>
                <a:sym typeface="Times New Roman"/>
              </a:rPr>
              <a:t>Sustainability,</a:t>
            </a:r>
            <a:r>
              <a:rPr lang="en-IN" sz="700">
                <a:latin typeface="Times New Roman"/>
                <a:ea typeface="Times New Roman"/>
                <a:cs typeface="Times New Roman"/>
                <a:sym typeface="Times New Roman"/>
              </a:rPr>
              <a:t> 15(5), p.4017</a:t>
            </a:r>
            <a:endParaRPr/>
          </a:p>
          <a:p>
            <a:pPr indent="-271780" lvl="0" marL="342900" rtl="0" algn="l">
              <a:lnSpc>
                <a:spcPct val="150000"/>
              </a:lnSpc>
              <a:spcBef>
                <a:spcPts val="1000"/>
              </a:spcBef>
              <a:spcAft>
                <a:spcPts val="0"/>
              </a:spcAft>
              <a:buSzPts val="560"/>
              <a:buFont typeface="Arial"/>
              <a:buNone/>
            </a:pPr>
            <a:r>
              <a:t/>
            </a:r>
            <a:endParaRPr sz="100">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2" name="Shape 252"/>
        <p:cNvGrpSpPr/>
        <p:nvPr/>
      </p:nvGrpSpPr>
      <p:grpSpPr>
        <a:xfrm>
          <a:off x="0" y="0"/>
          <a:ext cx="0" cy="0"/>
          <a:chOff x="0" y="0"/>
          <a:chExt cx="0" cy="0"/>
        </a:xfrm>
      </p:grpSpPr>
      <p:sp>
        <p:nvSpPr>
          <p:cNvPr descr="Thank you Images - Free Download on Freepik" id="253" name="Google Shape;253;p14"/>
          <p:cNvSpPr/>
          <p:nvPr/>
        </p:nvSpPr>
        <p:spPr>
          <a:xfrm>
            <a:off x="155575" y="-144463"/>
            <a:ext cx="304800" cy="30480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Trebuchet MS"/>
              <a:ea typeface="Trebuchet MS"/>
              <a:cs typeface="Trebuchet MS"/>
              <a:sym typeface="Trebuchet MS"/>
            </a:endParaRPr>
          </a:p>
        </p:txBody>
      </p:sp>
      <p:pic>
        <p:nvPicPr>
          <p:cNvPr id="254" name="Google Shape;254;p14"/>
          <p:cNvPicPr preferRelativeResize="0"/>
          <p:nvPr/>
        </p:nvPicPr>
        <p:blipFill rotWithShape="1">
          <a:blip r:embed="rId3">
            <a:alphaModFix/>
          </a:blip>
          <a:srcRect b="0" l="0" r="0" t="0"/>
          <a:stretch/>
        </p:blipFill>
        <p:spPr>
          <a:xfrm>
            <a:off x="3059083" y="1379912"/>
            <a:ext cx="5652655" cy="3291999"/>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2026-01-29T12:29:14Z</dcterms:created>
</cp:coreProperties>
</file>