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118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518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This presentation explores the care of woman diagnosed with Stage II invasive ductal carcinoma of the right breast.</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First, I will introduce Margarita and explain the </a:t>
            </a:r>
            <a:r>
              <a:rPr lang="en-GB" dirty="0"/>
              <a:t>focus</a:t>
            </a:r>
            <a:r>
              <a:rPr dirty="0"/>
              <a:t> of her care. Margarita</a:t>
            </a:r>
            <a:r>
              <a:rPr lang="en-GB" dirty="0"/>
              <a:t> is 46 and</a:t>
            </a:r>
            <a:r>
              <a:rPr dirty="0"/>
              <a:t> works as a housekeeper. She was diagnosed with Stage II invasive ductal carcinoma in her right breast. Before her diagnosis, she had no regular medicines or ongoing treatment. She initially thought her symptoms were caused by her physically demanding job. After her diagnosis, she was advised to have a planned one-year course of chemotherapy. This presentation will focus on her condition, daily care, lifestyle, communication and emotional wellbeing. The aim is to show how person-</a:t>
            </a:r>
            <a:r>
              <a:rPr lang="en-GB" dirty="0"/>
              <a:t> </a:t>
            </a:r>
            <a:r>
              <a:rPr dirty="0" err="1"/>
              <a:t>centred</a:t>
            </a:r>
            <a:r>
              <a:rPr dirty="0"/>
              <a:t> care can support Margarita throughout her treatment.</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Marg</a:t>
            </a:r>
            <a:r>
              <a:rPr lang="en-GB" dirty="0"/>
              <a:t>arid</a:t>
            </a:r>
            <a:r>
              <a:rPr dirty="0"/>
              <a:t>a is a 46-year-old woman who works as a housekeeper. She is 1.70 meters tall and weighs 85 kilograms. Before her diagnosis, she did not take regular medication and had no ongoing treatment. She does not smoke and drinks alcohol occasionally. She describes her diet as healthy. She is physically active through her work, but she does not have a planned exercise routine. Her aunt died from colon cancer, but there is no known family history of breast cancer. Margarita was diagnosed with Stage II invasive ductal carcinoma in the right breast and was advised to have a planned one-year course of chemotherapy.</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The breast is made up of different tissues, including milk ducts, lobules and fatty tissue. Normally, breast cells grow and replace themselves in a healthy and controlled way. In Margarita’s case, some cells in the milk ducts of her right breast started growing too quickly and became cancerous. Over time, these cells formed a tumor called invasive ductal carcinoma. Invasive means that the cancer cells have moved outside the ducts into the surrounding breast tissue. This type of breast cancer can spread, which is why treatment and follow-up are important. We do not know from the case whether Margarita’s cancer has spread to her lymph nodes.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Before her diagnosis, Marg</a:t>
            </a:r>
            <a:r>
              <a:rPr lang="en-GB" dirty="0"/>
              <a:t>arid</a:t>
            </a:r>
            <a:r>
              <a:rPr dirty="0"/>
              <a:t>a had a generally healthy diet and was active because of her housekeeping job. However, she did not have regular planned exercise and had little time to focus on her own health. During chemotherapy, she should continue eating a balanced diet and drinking enough water. Gentle activity, such as walking, can be included when she feels able, but rest is also important. She does not smoke, so this is a positive health </a:t>
            </a:r>
            <a:r>
              <a:rPr dirty="0" err="1"/>
              <a:t>behaviour</a:t>
            </a:r>
            <a:r>
              <a:rPr dirty="0"/>
              <a:t> that she should continue. She should also limit alcohol and follow the advice given by her treatment team. These recommendations support her general wellbeing rather than suggesting that lifestyle caused her cancer.</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During chemotherapy, Margar</a:t>
            </a:r>
            <a:r>
              <a:rPr lang="en-GB" dirty="0"/>
              <a:t>id</a:t>
            </a:r>
            <a:r>
              <a:rPr dirty="0"/>
              <a:t>a’s daily routine will need some changes. She should plan her day around treatment and her energy levels, eat regular meals and drink enough water. Because chemotherapy can cause tiredness, she should allow herself extra rest and avoid heavy lifting when she feels weak or tired. Gentle activities such as walking can help her stay active when she feels able. She should attend all chemotherapy and follow-up appointments and report worrying side effects to her healthcare team. Hair loss has already affected her emotionally, so having support from family, friends or healthcare professionals is also important.</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Good communication is an important part of Margar</a:t>
            </a:r>
            <a:r>
              <a:rPr lang="en-GB" dirty="0"/>
              <a:t>id</a:t>
            </a:r>
            <a:r>
              <a:rPr dirty="0"/>
              <a:t>a’s care. Healthcare professionals should listen to her concerns, explain treatment in clear language and check that she understands the information. Margarita should be involved in decisions about her care, because consent must be informed and voluntary. Her privacy and confidentiality must also be protected. If Margarita wants her family involved, they can provide useful emotional support. Her dignity is especially important because chemotherapy has caused hair loss and affected her body image. Different healthcare professionals should work together so that her physical, emotional and practical needs are considered.</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There are several factors that can affect breast cancer risk. Margar</a:t>
            </a:r>
            <a:r>
              <a:rPr lang="en-GB" dirty="0"/>
              <a:t>id</a:t>
            </a:r>
            <a:r>
              <a:rPr dirty="0"/>
              <a:t>a is 46, and risk generally increases with age. She drinks alcohol occasionally, and limiting alcohol is one way to reduce breast cancer risk. Regular physical activity can also reduce risk. Margarita is active through her work, although she does not have a planned exercise routine. Maintaining a healthy weight is another general risk-reduction recommendation. She has no known family history of breast cancer; her aunt had colon cancer. Most importantly, these factors do not tell us what caused Margarita’s cancer. Breast cancer has no single cause, and different factors can contribute.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My main recommendations are focused on safe, person-</a:t>
            </a:r>
            <a:r>
              <a:rPr lang="en-GB" dirty="0"/>
              <a:t> </a:t>
            </a:r>
            <a:r>
              <a:rPr dirty="0" err="1"/>
              <a:t>centred</a:t>
            </a:r>
            <a:r>
              <a:rPr dirty="0"/>
              <a:t> care. Margarita should attend her chemotherapy and follow-up appointments and follow the treatment plan agreed with her specialist team. She should report new or worsening side effects rather than waiting for her next appointment. She should balance gentle activity with enough rest and avoid heavy physical work when she feels fatigued. Good nutrition and hydration can support her general wellbeing. Emotional support is also important because hair loss and changes in body image can be distressing. Finally, her care plan should be reviewed as treatment continues, with Margarita involved in decisions about her care.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lang="en-GB" dirty="0"/>
              <a:t>To conclude, Margarida’s case shows that breast cancer can affect much more than a person’s physical health. Her diagnosis and chemotherapy can affect her daily routine, energy levels and emotional wellbeing. The hair loss she experienced also affected her body image. Therefore, her care should not focus only on treating the cancer. She also needs clear communication, emotional support, respect and involvement in decisions about her care. Providing person-centred care can help Margarita feel supported throughout her treatment.</a:t>
            </a:r>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94360" y="914400"/>
            <a:ext cx="109728" cy="4297680"/>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914400" y="1569202"/>
            <a:ext cx="6675120" cy="1384995"/>
          </a:xfrm>
          <a:prstGeom prst="rect">
            <a:avLst/>
          </a:prstGeom>
          <a:noFill/>
        </p:spPr>
        <p:txBody>
          <a:bodyPr wrap="square">
            <a:spAutoFit/>
          </a:bodyPr>
          <a:lstStyle/>
          <a:p>
            <a:pPr>
              <a:defRPr sz="1800" b="0">
                <a:solidFill>
                  <a:srgbClr val="696267"/>
                </a:solidFill>
                <a:latin typeface="Aptos"/>
              </a:defRPr>
            </a:pPr>
            <a:r>
              <a:rPr sz="2800" b="1" dirty="0">
                <a:latin typeface="Arial" panose="020B0604020202020204" pitchFamily="34" charset="0"/>
                <a:cs typeface="Arial" panose="020B0604020202020204" pitchFamily="34" charset="0"/>
              </a:rPr>
              <a:t>BMHP5032 Introduction to Physiology</a:t>
            </a:r>
          </a:p>
          <a:p>
            <a:pPr>
              <a:defRPr sz="3100" b="1">
                <a:solidFill>
                  <a:srgbClr val="373236"/>
                </a:solidFill>
                <a:latin typeface="Aptos Display"/>
              </a:defRPr>
            </a:pPr>
            <a:r>
              <a:rPr sz="2800" b="1" dirty="0">
                <a:latin typeface="Arial" panose="020B0604020202020204" pitchFamily="34" charset="0"/>
                <a:cs typeface="Arial" panose="020B0604020202020204" pitchFamily="34" charset="0"/>
              </a:rPr>
              <a:t>Component 2 – Presentation</a:t>
            </a:r>
          </a:p>
          <a:p>
            <a:pPr>
              <a:defRPr sz="3400" b="1">
                <a:solidFill>
                  <a:srgbClr val="C25C84"/>
                </a:solidFill>
                <a:latin typeface="Aptos Display"/>
              </a:defRPr>
            </a:pPr>
            <a:r>
              <a:rPr sz="2800" dirty="0">
                <a:latin typeface="Arial" panose="020B0604020202020204" pitchFamily="34" charset="0"/>
                <a:cs typeface="Arial" panose="020B0604020202020204" pitchFamily="34" charset="0"/>
              </a:rPr>
              <a:t>Care Plan: Breast Cancer</a:t>
            </a:r>
          </a:p>
        </p:txBody>
      </p:sp>
      <p:sp>
        <p:nvSpPr>
          <p:cNvPr id="6" name="TextBox 5"/>
          <p:cNvSpPr txBox="1"/>
          <p:nvPr/>
        </p:nvSpPr>
        <p:spPr>
          <a:xfrm>
            <a:off x="996696" y="3702314"/>
            <a:ext cx="4961615" cy="523220"/>
          </a:xfrm>
          <a:prstGeom prst="rect">
            <a:avLst/>
          </a:prstGeom>
          <a:noFill/>
        </p:spPr>
        <p:txBody>
          <a:bodyPr wrap="square">
            <a:spAutoFit/>
          </a:bodyPr>
          <a:lstStyle/>
          <a:p>
            <a:pPr>
              <a:defRPr sz="1200">
                <a:solidFill>
                  <a:srgbClr val="696267"/>
                </a:solidFill>
                <a:latin typeface="Aptos"/>
              </a:defRPr>
            </a:pPr>
            <a:r>
              <a:rPr sz="2800" dirty="0">
                <a:latin typeface="Arial" panose="020B0604020202020204" pitchFamily="34" charset="0"/>
                <a:cs typeface="Arial" panose="020B0604020202020204" pitchFamily="34" charset="0"/>
              </a:rPr>
              <a:t>Student name:</a:t>
            </a:r>
            <a:r>
              <a:rPr lang="en-GB" sz="2800" dirty="0">
                <a:latin typeface="Arial" panose="020B0604020202020204" pitchFamily="34" charset="0"/>
                <a:cs typeface="Arial" panose="020B0604020202020204" pitchFamily="34" charset="0"/>
              </a:rPr>
              <a:t>Jessica Cravid</a:t>
            </a:r>
            <a:r>
              <a:rPr sz="2800" dirty="0">
                <a:latin typeface="Arial" panose="020B0604020202020204" pitchFamily="34" charset="0"/>
                <a:cs typeface="Arial" panose="020B0604020202020204" pitchFamily="34" charset="0"/>
              </a:rPr>
              <a:t> </a:t>
            </a:r>
            <a:endParaRPr sz="2800" dirty="0"/>
          </a:p>
        </p:txBody>
      </p:sp>
      <p:sp>
        <p:nvSpPr>
          <p:cNvPr id="7" name="TextBox 6"/>
          <p:cNvSpPr txBox="1"/>
          <p:nvPr/>
        </p:nvSpPr>
        <p:spPr>
          <a:xfrm>
            <a:off x="1038406" y="4290593"/>
            <a:ext cx="3270447" cy="523220"/>
          </a:xfrm>
          <a:prstGeom prst="rect">
            <a:avLst/>
          </a:prstGeom>
          <a:noFill/>
        </p:spPr>
        <p:txBody>
          <a:bodyPr wrap="none">
            <a:spAutoFit/>
          </a:bodyPr>
          <a:lstStyle/>
          <a:p>
            <a:pPr>
              <a:defRPr sz="1200">
                <a:solidFill>
                  <a:srgbClr val="696267"/>
                </a:solidFill>
                <a:latin typeface="Aptos"/>
              </a:defRPr>
            </a:pPr>
            <a:r>
              <a:rPr sz="2800" dirty="0"/>
              <a:t>Student ID:</a:t>
            </a:r>
            <a:r>
              <a:rPr lang="en-GB" sz="2800" dirty="0"/>
              <a:t>2440920</a:t>
            </a:r>
            <a:endParaRPr dirty="0"/>
          </a:p>
        </p:txBody>
      </p:sp>
      <p:sp>
        <p:nvSpPr>
          <p:cNvPr id="8" name="TextBox 7"/>
          <p:cNvSpPr txBox="1"/>
          <p:nvPr/>
        </p:nvSpPr>
        <p:spPr>
          <a:xfrm>
            <a:off x="1038406" y="4765578"/>
            <a:ext cx="4043864" cy="523220"/>
          </a:xfrm>
          <a:prstGeom prst="rect">
            <a:avLst/>
          </a:prstGeom>
          <a:noFill/>
        </p:spPr>
        <p:txBody>
          <a:bodyPr wrap="none">
            <a:spAutoFit/>
          </a:bodyPr>
          <a:lstStyle/>
          <a:p>
            <a:pPr>
              <a:defRPr sz="1200">
                <a:solidFill>
                  <a:srgbClr val="696267"/>
                </a:solidFill>
                <a:latin typeface="Aptos"/>
              </a:defRPr>
            </a:pPr>
            <a:r>
              <a:rPr lang="en-GB" sz="2800" dirty="0"/>
              <a:t>Lecturer: Shaila Hussain </a:t>
            </a:r>
            <a:endParaRPr dirty="0"/>
          </a:p>
        </p:txBody>
      </p:sp>
      <p:pic>
        <p:nvPicPr>
          <p:cNvPr id="9" name="Picture 8">
            <a:extLst>
              <a:ext uri="{FF2B5EF4-FFF2-40B4-BE49-F238E27FC236}">
                <a16:creationId xmlns:a16="http://schemas.microsoft.com/office/drawing/2014/main" id="{5302259E-BE5F-2B47-7CC2-F617BBE0402D}"/>
              </a:ext>
            </a:extLst>
          </p:cNvPr>
          <p:cNvPicPr>
            <a:picLocks noChangeAspect="1"/>
          </p:cNvPicPr>
          <p:nvPr/>
        </p:nvPicPr>
        <p:blipFill>
          <a:blip r:embed="rId5"/>
          <a:stretch>
            <a:fillRect/>
          </a:stretch>
        </p:blipFill>
        <p:spPr>
          <a:xfrm>
            <a:off x="6985933" y="204164"/>
            <a:ext cx="1920406" cy="1182727"/>
          </a:xfrm>
          <a:prstGeom prst="rect">
            <a:avLst/>
          </a:prstGeom>
        </p:spPr>
      </p:pic>
      <p:pic>
        <p:nvPicPr>
          <p:cNvPr id="41" name="Audio 40">
            <a:hlinkClick r:id="" action="ppaction://media"/>
            <a:extLst>
              <a:ext uri="{FF2B5EF4-FFF2-40B4-BE49-F238E27FC236}">
                <a16:creationId xmlns:a16="http://schemas.microsoft.com/office/drawing/2014/main" id="{8A1DF41D-E6C1-F154-D38B-99B95A6553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467"/>
    </mc:Choice>
    <mc:Fallback>
      <p:transition spd="slow" advTm="50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3CA5DE3-BFD4-CD4A-9EBD-BF312CA4B148}"/>
              </a:ext>
            </a:extLst>
          </p:cNvPr>
          <p:cNvPicPr>
            <a:picLocks noChangeAspect="1"/>
          </p:cNvPicPr>
          <p:nvPr/>
        </p:nvPicPr>
        <p:blipFill>
          <a:blip r:embed="rId5"/>
          <a:stretch>
            <a:fillRect/>
          </a:stretch>
        </p:blipFill>
        <p:spPr>
          <a:xfrm>
            <a:off x="5239513" y="1097280"/>
            <a:ext cx="3630168" cy="3724523"/>
          </a:xfrm>
          <a:prstGeom prst="rect">
            <a:avLst/>
          </a:prstGeom>
        </p:spPr>
      </p:pic>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47472"/>
            <a:ext cx="8046720" cy="594360"/>
          </a:xfrm>
          <a:prstGeom prst="rect">
            <a:avLst/>
          </a:prstGeom>
          <a:noFill/>
        </p:spPr>
        <p:txBody>
          <a:bodyPr wrap="none">
            <a:spAutoFit/>
          </a:bodyPr>
          <a:lstStyle/>
          <a:p>
            <a:pPr>
              <a:defRPr sz="2700" b="1">
                <a:solidFill>
                  <a:srgbClr val="373236"/>
                </a:solidFill>
                <a:latin typeface="Aptos Display"/>
              </a:defRPr>
            </a:pPr>
            <a:r>
              <a:t>Introduction</a:t>
            </a:r>
          </a:p>
        </p:txBody>
      </p:sp>
      <p:sp>
        <p:nvSpPr>
          <p:cNvPr id="4" name="Rounded Rectangle 3"/>
          <p:cNvSpPr/>
          <p:nvPr/>
        </p:nvSpPr>
        <p:spPr>
          <a:xfrm>
            <a:off x="274320" y="1097280"/>
            <a:ext cx="4892040" cy="3520440"/>
          </a:xfrm>
          <a:prstGeom prst="roundRect">
            <a:avLst/>
          </a:prstGeom>
          <a:solidFill>
            <a:srgbClr val="FAF1F6"/>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2000" dirty="0"/>
              <a:t>Case overview</a:t>
            </a:r>
          </a:p>
          <a:p>
            <a:pPr>
              <a:defRPr sz="1200">
                <a:solidFill>
                  <a:srgbClr val="373236"/>
                </a:solidFill>
                <a:latin typeface="Aptos"/>
              </a:defRPr>
            </a:pPr>
            <a:r>
              <a:rPr lang="en-GB" sz="1600" dirty="0"/>
              <a:t>Margarida</a:t>
            </a:r>
            <a:r>
              <a:rPr sz="1600" dirty="0"/>
              <a:t> is a 46-year-old </a:t>
            </a:r>
            <a:r>
              <a:rPr lang="en-GB" sz="1600" dirty="0"/>
              <a:t> patient </a:t>
            </a:r>
            <a:r>
              <a:rPr sz="1600" dirty="0"/>
              <a:t> diagnosed with Stage II invasive ductal carcinoma of the right breast.</a:t>
            </a:r>
            <a:br>
              <a:rPr sz="1600" dirty="0"/>
            </a:br>
            <a:br>
              <a:rPr sz="1600" dirty="0"/>
            </a:br>
            <a:r>
              <a:rPr sz="1600" dirty="0"/>
              <a:t>She initially believed her symptoms were related to the physical demands of her work.</a:t>
            </a:r>
            <a:br>
              <a:rPr sz="1600" dirty="0"/>
            </a:br>
            <a:br>
              <a:rPr sz="1600" dirty="0"/>
            </a:br>
            <a:r>
              <a:rPr sz="1600" dirty="0"/>
              <a:t>Her care includes a planned one-year course of chemotherapy and support for her physical and emotional wellbeing.</a:t>
            </a:r>
          </a:p>
        </p:txBody>
      </p:sp>
      <p:sp>
        <p:nvSpPr>
          <p:cNvPr id="8" name="TextBox 7"/>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2</a:t>
            </a:r>
          </a:p>
        </p:txBody>
      </p:sp>
      <p:sp>
        <p:nvSpPr>
          <p:cNvPr id="11" name="TextBox 10">
            <a:extLst>
              <a:ext uri="{FF2B5EF4-FFF2-40B4-BE49-F238E27FC236}">
                <a16:creationId xmlns:a16="http://schemas.microsoft.com/office/drawing/2014/main" id="{CC378176-A9D8-5251-59EF-D8CE88A00C8F}"/>
              </a:ext>
            </a:extLst>
          </p:cNvPr>
          <p:cNvSpPr txBox="1"/>
          <p:nvPr/>
        </p:nvSpPr>
        <p:spPr>
          <a:xfrm>
            <a:off x="3364992" y="4977122"/>
            <a:ext cx="7013448" cy="369332"/>
          </a:xfrm>
          <a:prstGeom prst="rect">
            <a:avLst/>
          </a:prstGeom>
          <a:noFill/>
        </p:spPr>
        <p:txBody>
          <a:bodyPr wrap="square" rtlCol="0">
            <a:spAutoFit/>
          </a:bodyPr>
          <a:lstStyle/>
          <a:p>
            <a:r>
              <a:rPr lang="en-GB" dirty="0"/>
              <a:t>Cambridge University Hospitals NHS Foundation Trust (2026)</a:t>
            </a:r>
          </a:p>
        </p:txBody>
      </p:sp>
      <p:pic>
        <p:nvPicPr>
          <p:cNvPr id="45" name="Audio 44">
            <a:hlinkClick r:id="" action="ppaction://media"/>
            <a:extLst>
              <a:ext uri="{FF2B5EF4-FFF2-40B4-BE49-F238E27FC236}">
                <a16:creationId xmlns:a16="http://schemas.microsoft.com/office/drawing/2014/main" id="{D1D4D0BC-7CD6-5D45-FFA4-D5093CF004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063"/>
    </mc:Choice>
    <mc:Fallback>
      <p:transition spd="slow" advTm="52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47472"/>
            <a:ext cx="3345403" cy="507831"/>
          </a:xfrm>
          <a:prstGeom prst="rect">
            <a:avLst/>
          </a:prstGeom>
          <a:noFill/>
        </p:spPr>
        <p:txBody>
          <a:bodyPr wrap="none">
            <a:spAutoFit/>
          </a:bodyPr>
          <a:lstStyle/>
          <a:p>
            <a:pPr>
              <a:defRPr sz="2700" b="1">
                <a:solidFill>
                  <a:srgbClr val="373236"/>
                </a:solidFill>
                <a:latin typeface="Aptos Display"/>
              </a:defRPr>
            </a:pPr>
            <a:r>
              <a:rPr lang="en-GB" dirty="0"/>
              <a:t>Personal </a:t>
            </a:r>
            <a:r>
              <a:rPr dirty="0"/>
              <a:t>Information</a:t>
            </a:r>
          </a:p>
        </p:txBody>
      </p:sp>
      <p:graphicFrame>
        <p:nvGraphicFramePr>
          <p:cNvPr id="4" name="Table 3"/>
          <p:cNvGraphicFramePr>
            <a:graphicFrameLocks noGrp="1"/>
          </p:cNvGraphicFramePr>
          <p:nvPr>
            <p:extLst>
              <p:ext uri="{D42A27DB-BD31-4B8C-83A1-F6EECF244321}">
                <p14:modId xmlns:p14="http://schemas.microsoft.com/office/powerpoint/2010/main" val="4077302150"/>
              </p:ext>
            </p:extLst>
          </p:nvPr>
        </p:nvGraphicFramePr>
        <p:xfrm>
          <a:off x="219456" y="868680"/>
          <a:ext cx="8732520" cy="5486397"/>
        </p:xfrm>
        <a:graphic>
          <a:graphicData uri="http://schemas.openxmlformats.org/drawingml/2006/table">
            <a:tbl>
              <a:tblPr firstRow="1" bandRow="1">
                <a:tableStyleId>{5C22544A-7EE6-4342-B048-85BDC9FD1C3A}</a:tableStyleId>
              </a:tblPr>
              <a:tblGrid>
                <a:gridCol w="2565275">
                  <a:extLst>
                    <a:ext uri="{9D8B030D-6E8A-4147-A177-3AD203B41FA5}">
                      <a16:colId xmlns:a16="http://schemas.microsoft.com/office/drawing/2014/main" val="20000"/>
                    </a:ext>
                  </a:extLst>
                </a:gridCol>
                <a:gridCol w="6167245">
                  <a:extLst>
                    <a:ext uri="{9D8B030D-6E8A-4147-A177-3AD203B41FA5}">
                      <a16:colId xmlns:a16="http://schemas.microsoft.com/office/drawing/2014/main" val="20001"/>
                    </a:ext>
                  </a:extLst>
                </a:gridCol>
              </a:tblGrid>
              <a:tr h="498763">
                <a:tc>
                  <a:txBody>
                    <a:bodyPr/>
                    <a:lstStyle/>
                    <a:p>
                      <a:pPr>
                        <a:defRPr sz="1000" b="1">
                          <a:solidFill>
                            <a:srgbClr val="FFFFFF"/>
                          </a:solidFill>
                          <a:latin typeface="Aptos"/>
                        </a:defRPr>
                      </a:pPr>
                      <a:r>
                        <a:rPr sz="1600" dirty="0"/>
                        <a:t>Patient detail</a:t>
                      </a:r>
                    </a:p>
                  </a:txBody>
                  <a:tcPr marL="73152" marR="54864">
                    <a:solidFill>
                      <a:srgbClr val="C25C84"/>
                    </a:solidFill>
                  </a:tcPr>
                </a:tc>
                <a:tc>
                  <a:txBody>
                    <a:bodyPr/>
                    <a:lstStyle/>
                    <a:p>
                      <a:pPr>
                        <a:defRPr sz="1000" b="1">
                          <a:solidFill>
                            <a:srgbClr val="FFFFFF"/>
                          </a:solidFill>
                          <a:latin typeface="Aptos"/>
                        </a:defRPr>
                      </a:pPr>
                      <a:r>
                        <a:rPr sz="1600" dirty="0"/>
                        <a:t>Information</a:t>
                      </a:r>
                    </a:p>
                  </a:txBody>
                  <a:tcPr marL="73152" marR="54864">
                    <a:solidFill>
                      <a:srgbClr val="C25C84"/>
                    </a:solidFill>
                  </a:tcPr>
                </a:tc>
                <a:extLst>
                  <a:ext uri="{0D108BD9-81ED-4DB2-BD59-A6C34878D82A}">
                    <a16:rowId xmlns:a16="http://schemas.microsoft.com/office/drawing/2014/main" val="10000"/>
                  </a:ext>
                </a:extLst>
              </a:tr>
              <a:tr h="498763">
                <a:tc>
                  <a:txBody>
                    <a:bodyPr/>
                    <a:lstStyle/>
                    <a:p>
                      <a:pPr>
                        <a:defRPr sz="1000" b="0">
                          <a:solidFill>
                            <a:srgbClr val="373236"/>
                          </a:solidFill>
                          <a:latin typeface="Aptos"/>
                        </a:defRPr>
                      </a:pPr>
                      <a:r>
                        <a:rPr sz="1600" dirty="0"/>
                        <a:t>Name</a:t>
                      </a:r>
                    </a:p>
                  </a:txBody>
                  <a:tcPr marL="73152" marR="54864">
                    <a:solidFill>
                      <a:srgbClr val="FFFFFF"/>
                    </a:solidFill>
                  </a:tcPr>
                </a:tc>
                <a:tc>
                  <a:txBody>
                    <a:bodyPr/>
                    <a:lstStyle/>
                    <a:p>
                      <a:pPr>
                        <a:defRPr sz="1000" b="0">
                          <a:solidFill>
                            <a:srgbClr val="373236"/>
                          </a:solidFill>
                          <a:latin typeface="Aptos"/>
                        </a:defRPr>
                      </a:pPr>
                      <a:r>
                        <a:rPr sz="1600" dirty="0"/>
                        <a:t>Marg</a:t>
                      </a:r>
                      <a:r>
                        <a:rPr lang="en-GB" sz="1600" dirty="0"/>
                        <a:t>arida </a:t>
                      </a:r>
                      <a:r>
                        <a:rPr sz="1600" dirty="0"/>
                        <a:t>(pseudonym)</a:t>
                      </a:r>
                    </a:p>
                  </a:txBody>
                  <a:tcPr marL="73152" marR="54864">
                    <a:solidFill>
                      <a:srgbClr val="FFFFFF"/>
                    </a:solidFill>
                  </a:tcPr>
                </a:tc>
                <a:extLst>
                  <a:ext uri="{0D108BD9-81ED-4DB2-BD59-A6C34878D82A}">
                    <a16:rowId xmlns:a16="http://schemas.microsoft.com/office/drawing/2014/main" val="10001"/>
                  </a:ext>
                </a:extLst>
              </a:tr>
              <a:tr h="498763">
                <a:tc>
                  <a:txBody>
                    <a:bodyPr/>
                    <a:lstStyle/>
                    <a:p>
                      <a:pPr>
                        <a:defRPr sz="1000" b="0">
                          <a:solidFill>
                            <a:srgbClr val="373236"/>
                          </a:solidFill>
                          <a:latin typeface="Aptos"/>
                        </a:defRPr>
                      </a:pPr>
                      <a:r>
                        <a:rPr sz="1600" dirty="0"/>
                        <a:t>Age / gender</a:t>
                      </a:r>
                    </a:p>
                  </a:txBody>
                  <a:tcPr marL="73152" marR="54864">
                    <a:solidFill>
                      <a:srgbClr val="FAF1F6"/>
                    </a:solidFill>
                  </a:tcPr>
                </a:tc>
                <a:tc>
                  <a:txBody>
                    <a:bodyPr/>
                    <a:lstStyle/>
                    <a:p>
                      <a:pPr>
                        <a:defRPr sz="1000" b="0">
                          <a:solidFill>
                            <a:srgbClr val="373236"/>
                          </a:solidFill>
                          <a:latin typeface="Aptos"/>
                        </a:defRPr>
                      </a:pPr>
                      <a:r>
                        <a:rPr sz="1600" dirty="0"/>
                        <a:t>46 years / Female</a:t>
                      </a:r>
                    </a:p>
                  </a:txBody>
                  <a:tcPr marL="73152" marR="54864">
                    <a:solidFill>
                      <a:srgbClr val="FAF1F6"/>
                    </a:solidFill>
                  </a:tcPr>
                </a:tc>
                <a:extLst>
                  <a:ext uri="{0D108BD9-81ED-4DB2-BD59-A6C34878D82A}">
                    <a16:rowId xmlns:a16="http://schemas.microsoft.com/office/drawing/2014/main" val="10002"/>
                  </a:ext>
                </a:extLst>
              </a:tr>
              <a:tr h="498763">
                <a:tc>
                  <a:txBody>
                    <a:bodyPr/>
                    <a:lstStyle/>
                    <a:p>
                      <a:pPr>
                        <a:defRPr sz="1000" b="0">
                          <a:solidFill>
                            <a:srgbClr val="373236"/>
                          </a:solidFill>
                          <a:latin typeface="Aptos"/>
                        </a:defRPr>
                      </a:pPr>
                      <a:r>
                        <a:rPr sz="1600" dirty="0"/>
                        <a:t>Height / weight</a:t>
                      </a:r>
                    </a:p>
                  </a:txBody>
                  <a:tcPr marL="73152" marR="54864">
                    <a:solidFill>
                      <a:srgbClr val="FFFFFF"/>
                    </a:solidFill>
                  </a:tcPr>
                </a:tc>
                <a:tc>
                  <a:txBody>
                    <a:bodyPr/>
                    <a:lstStyle/>
                    <a:p>
                      <a:pPr>
                        <a:defRPr sz="1000" b="0">
                          <a:solidFill>
                            <a:srgbClr val="373236"/>
                          </a:solidFill>
                          <a:latin typeface="Aptos"/>
                        </a:defRPr>
                      </a:pPr>
                      <a:r>
                        <a:rPr sz="1600" dirty="0"/>
                        <a:t>1.70 m / 85 kg</a:t>
                      </a:r>
                    </a:p>
                  </a:txBody>
                  <a:tcPr marL="73152" marR="54864">
                    <a:solidFill>
                      <a:srgbClr val="FFFFFF"/>
                    </a:solidFill>
                  </a:tcPr>
                </a:tc>
                <a:extLst>
                  <a:ext uri="{0D108BD9-81ED-4DB2-BD59-A6C34878D82A}">
                    <a16:rowId xmlns:a16="http://schemas.microsoft.com/office/drawing/2014/main" val="10003"/>
                  </a:ext>
                </a:extLst>
              </a:tr>
              <a:tr h="498763">
                <a:tc>
                  <a:txBody>
                    <a:bodyPr/>
                    <a:lstStyle/>
                    <a:p>
                      <a:pPr>
                        <a:defRPr sz="1000" b="0">
                          <a:solidFill>
                            <a:srgbClr val="373236"/>
                          </a:solidFill>
                          <a:latin typeface="Aptos"/>
                        </a:defRPr>
                      </a:pPr>
                      <a:r>
                        <a:rPr sz="1600" dirty="0"/>
                        <a:t>Occupation</a:t>
                      </a:r>
                    </a:p>
                  </a:txBody>
                  <a:tcPr marL="73152" marR="54864">
                    <a:solidFill>
                      <a:srgbClr val="FAF1F6"/>
                    </a:solidFill>
                  </a:tcPr>
                </a:tc>
                <a:tc>
                  <a:txBody>
                    <a:bodyPr/>
                    <a:lstStyle/>
                    <a:p>
                      <a:pPr>
                        <a:defRPr sz="1000" b="0">
                          <a:solidFill>
                            <a:srgbClr val="373236"/>
                          </a:solidFill>
                          <a:latin typeface="Aptos"/>
                        </a:defRPr>
                      </a:pPr>
                      <a:r>
                        <a:rPr sz="1600" dirty="0"/>
                        <a:t>Housekeeper</a:t>
                      </a:r>
                    </a:p>
                  </a:txBody>
                  <a:tcPr marL="73152" marR="54864">
                    <a:solidFill>
                      <a:srgbClr val="FAF1F6"/>
                    </a:solidFill>
                  </a:tcPr>
                </a:tc>
                <a:extLst>
                  <a:ext uri="{0D108BD9-81ED-4DB2-BD59-A6C34878D82A}">
                    <a16:rowId xmlns:a16="http://schemas.microsoft.com/office/drawing/2014/main" val="10004"/>
                  </a:ext>
                </a:extLst>
              </a:tr>
              <a:tr h="498763">
                <a:tc>
                  <a:txBody>
                    <a:bodyPr/>
                    <a:lstStyle/>
                    <a:p>
                      <a:pPr>
                        <a:defRPr sz="1000" b="0">
                          <a:solidFill>
                            <a:srgbClr val="373236"/>
                          </a:solidFill>
                          <a:latin typeface="Aptos"/>
                        </a:defRPr>
                      </a:pPr>
                      <a:r>
                        <a:rPr sz="1600" dirty="0"/>
                        <a:t>Medical history</a:t>
                      </a:r>
                    </a:p>
                  </a:txBody>
                  <a:tcPr marL="73152" marR="54864">
                    <a:solidFill>
                      <a:srgbClr val="FFFFFF"/>
                    </a:solidFill>
                  </a:tcPr>
                </a:tc>
                <a:tc>
                  <a:txBody>
                    <a:bodyPr/>
                    <a:lstStyle/>
                    <a:p>
                      <a:pPr>
                        <a:defRPr sz="1000" b="0">
                          <a:solidFill>
                            <a:srgbClr val="373236"/>
                          </a:solidFill>
                          <a:latin typeface="Aptos"/>
                        </a:defRPr>
                      </a:pPr>
                      <a:r>
                        <a:rPr sz="1600" dirty="0"/>
                        <a:t>No previous regular medicines or treatment</a:t>
                      </a:r>
                    </a:p>
                  </a:txBody>
                  <a:tcPr marL="73152" marR="54864">
                    <a:solidFill>
                      <a:srgbClr val="FFFFFF"/>
                    </a:solidFill>
                  </a:tcPr>
                </a:tc>
                <a:extLst>
                  <a:ext uri="{0D108BD9-81ED-4DB2-BD59-A6C34878D82A}">
                    <a16:rowId xmlns:a16="http://schemas.microsoft.com/office/drawing/2014/main" val="10005"/>
                  </a:ext>
                </a:extLst>
              </a:tr>
              <a:tr h="498763">
                <a:tc>
                  <a:txBody>
                    <a:bodyPr/>
                    <a:lstStyle/>
                    <a:p>
                      <a:pPr>
                        <a:defRPr sz="1000" b="0">
                          <a:solidFill>
                            <a:srgbClr val="373236"/>
                          </a:solidFill>
                          <a:latin typeface="Aptos"/>
                        </a:defRPr>
                      </a:pPr>
                      <a:r>
                        <a:rPr sz="1600" dirty="0"/>
                        <a:t>Smoking / alcohol</a:t>
                      </a:r>
                    </a:p>
                  </a:txBody>
                  <a:tcPr marL="73152" marR="54864">
                    <a:solidFill>
                      <a:srgbClr val="FAF1F6"/>
                    </a:solidFill>
                  </a:tcPr>
                </a:tc>
                <a:tc>
                  <a:txBody>
                    <a:bodyPr/>
                    <a:lstStyle/>
                    <a:p>
                      <a:pPr>
                        <a:defRPr sz="1000" b="0">
                          <a:solidFill>
                            <a:srgbClr val="373236"/>
                          </a:solidFill>
                          <a:latin typeface="Aptos"/>
                        </a:defRPr>
                      </a:pPr>
                      <a:r>
                        <a:rPr sz="1600" dirty="0"/>
                        <a:t>Non-smoker / occasional alcohol</a:t>
                      </a:r>
                    </a:p>
                  </a:txBody>
                  <a:tcPr marL="73152" marR="54864">
                    <a:solidFill>
                      <a:srgbClr val="FAF1F6"/>
                    </a:solidFill>
                  </a:tcPr>
                </a:tc>
                <a:extLst>
                  <a:ext uri="{0D108BD9-81ED-4DB2-BD59-A6C34878D82A}">
                    <a16:rowId xmlns:a16="http://schemas.microsoft.com/office/drawing/2014/main" val="10006"/>
                  </a:ext>
                </a:extLst>
              </a:tr>
              <a:tr h="498763">
                <a:tc>
                  <a:txBody>
                    <a:bodyPr/>
                    <a:lstStyle/>
                    <a:p>
                      <a:pPr>
                        <a:defRPr sz="1000" b="0">
                          <a:solidFill>
                            <a:srgbClr val="373236"/>
                          </a:solidFill>
                          <a:latin typeface="Aptos"/>
                        </a:defRPr>
                      </a:pPr>
                      <a:r>
                        <a:rPr sz="1600" dirty="0"/>
                        <a:t>Diet / activity</a:t>
                      </a:r>
                    </a:p>
                  </a:txBody>
                  <a:tcPr marL="73152" marR="54864">
                    <a:solidFill>
                      <a:srgbClr val="FFFFFF"/>
                    </a:solidFill>
                  </a:tcPr>
                </a:tc>
                <a:tc>
                  <a:txBody>
                    <a:bodyPr/>
                    <a:lstStyle/>
                    <a:p>
                      <a:pPr>
                        <a:defRPr sz="1000" b="0">
                          <a:solidFill>
                            <a:srgbClr val="373236"/>
                          </a:solidFill>
                          <a:latin typeface="Aptos"/>
                        </a:defRPr>
                      </a:pPr>
                      <a:r>
                        <a:rPr sz="1600" dirty="0"/>
                        <a:t>Generally healthy diet / active at work, no structured exercise</a:t>
                      </a:r>
                    </a:p>
                  </a:txBody>
                  <a:tcPr marL="73152" marR="54864">
                    <a:solidFill>
                      <a:srgbClr val="FFFFFF"/>
                    </a:solidFill>
                  </a:tcPr>
                </a:tc>
                <a:extLst>
                  <a:ext uri="{0D108BD9-81ED-4DB2-BD59-A6C34878D82A}">
                    <a16:rowId xmlns:a16="http://schemas.microsoft.com/office/drawing/2014/main" val="10007"/>
                  </a:ext>
                </a:extLst>
              </a:tr>
              <a:tr h="498763">
                <a:tc>
                  <a:txBody>
                    <a:bodyPr/>
                    <a:lstStyle/>
                    <a:p>
                      <a:pPr>
                        <a:defRPr sz="1000" b="0">
                          <a:solidFill>
                            <a:srgbClr val="373236"/>
                          </a:solidFill>
                          <a:latin typeface="Aptos"/>
                        </a:defRPr>
                      </a:pPr>
                      <a:r>
                        <a:rPr sz="1600"/>
                        <a:t>Family history</a:t>
                      </a:r>
                    </a:p>
                  </a:txBody>
                  <a:tcPr marL="73152" marR="54864">
                    <a:solidFill>
                      <a:srgbClr val="FAF1F6"/>
                    </a:solidFill>
                  </a:tcPr>
                </a:tc>
                <a:tc>
                  <a:txBody>
                    <a:bodyPr/>
                    <a:lstStyle/>
                    <a:p>
                      <a:pPr>
                        <a:defRPr sz="1000" b="0">
                          <a:solidFill>
                            <a:srgbClr val="373236"/>
                          </a:solidFill>
                          <a:latin typeface="Aptos"/>
                        </a:defRPr>
                      </a:pPr>
                      <a:r>
                        <a:rPr sz="1600" dirty="0"/>
                        <a:t>Aunt died from colon cancer; no known breast-cancer family history</a:t>
                      </a:r>
                    </a:p>
                  </a:txBody>
                  <a:tcPr marL="73152" marR="54864">
                    <a:solidFill>
                      <a:srgbClr val="FAF1F6"/>
                    </a:solidFill>
                  </a:tcPr>
                </a:tc>
                <a:extLst>
                  <a:ext uri="{0D108BD9-81ED-4DB2-BD59-A6C34878D82A}">
                    <a16:rowId xmlns:a16="http://schemas.microsoft.com/office/drawing/2014/main" val="10008"/>
                  </a:ext>
                </a:extLst>
              </a:tr>
              <a:tr h="498763">
                <a:tc>
                  <a:txBody>
                    <a:bodyPr/>
                    <a:lstStyle/>
                    <a:p>
                      <a:pPr>
                        <a:defRPr sz="1000" b="0">
                          <a:solidFill>
                            <a:srgbClr val="373236"/>
                          </a:solidFill>
                          <a:latin typeface="Aptos"/>
                        </a:defRPr>
                      </a:pPr>
                      <a:r>
                        <a:rPr sz="1600"/>
                        <a:t>Diagnosis</a:t>
                      </a:r>
                    </a:p>
                  </a:txBody>
                  <a:tcPr marL="73152" marR="54864">
                    <a:solidFill>
                      <a:srgbClr val="FFFFFF"/>
                    </a:solidFill>
                  </a:tcPr>
                </a:tc>
                <a:tc>
                  <a:txBody>
                    <a:bodyPr/>
                    <a:lstStyle/>
                    <a:p>
                      <a:pPr>
                        <a:defRPr sz="1000" b="0">
                          <a:solidFill>
                            <a:srgbClr val="373236"/>
                          </a:solidFill>
                          <a:latin typeface="Aptos"/>
                        </a:defRPr>
                      </a:pPr>
                      <a:r>
                        <a:rPr sz="1600" dirty="0"/>
                        <a:t>Stage II invasive ductal carcinoma – right breast</a:t>
                      </a:r>
                    </a:p>
                  </a:txBody>
                  <a:tcPr marL="73152" marR="54864">
                    <a:solidFill>
                      <a:srgbClr val="FFFFFF"/>
                    </a:solidFill>
                  </a:tcPr>
                </a:tc>
                <a:extLst>
                  <a:ext uri="{0D108BD9-81ED-4DB2-BD59-A6C34878D82A}">
                    <a16:rowId xmlns:a16="http://schemas.microsoft.com/office/drawing/2014/main" val="10009"/>
                  </a:ext>
                </a:extLst>
              </a:tr>
              <a:tr h="498767">
                <a:tc>
                  <a:txBody>
                    <a:bodyPr/>
                    <a:lstStyle/>
                    <a:p>
                      <a:pPr>
                        <a:defRPr sz="1000" b="0">
                          <a:solidFill>
                            <a:srgbClr val="373236"/>
                          </a:solidFill>
                          <a:latin typeface="Aptos"/>
                        </a:defRPr>
                      </a:pPr>
                      <a:r>
                        <a:rPr sz="1600" dirty="0"/>
                        <a:t>Treatment</a:t>
                      </a:r>
                    </a:p>
                  </a:txBody>
                  <a:tcPr marL="73152" marR="54864">
                    <a:solidFill>
                      <a:srgbClr val="FAF1F6"/>
                    </a:solidFill>
                  </a:tcPr>
                </a:tc>
                <a:tc>
                  <a:txBody>
                    <a:bodyPr/>
                    <a:lstStyle/>
                    <a:p>
                      <a:pPr>
                        <a:defRPr sz="1000" b="0">
                          <a:solidFill>
                            <a:srgbClr val="373236"/>
                          </a:solidFill>
                          <a:latin typeface="Aptos"/>
                        </a:defRPr>
                      </a:pPr>
                      <a:r>
                        <a:rPr sz="1600" dirty="0"/>
                        <a:t>Planned one-year chemotherapy course</a:t>
                      </a:r>
                    </a:p>
                  </a:txBody>
                  <a:tcPr marL="73152" marR="54864">
                    <a:solidFill>
                      <a:srgbClr val="FAF1F6"/>
                    </a:solidFill>
                  </a:tcPr>
                </a:tc>
                <a:extLst>
                  <a:ext uri="{0D108BD9-81ED-4DB2-BD59-A6C34878D82A}">
                    <a16:rowId xmlns:a16="http://schemas.microsoft.com/office/drawing/2014/main" val="10010"/>
                  </a:ext>
                </a:extLst>
              </a:tr>
            </a:tbl>
          </a:graphicData>
        </a:graphic>
      </p:graphicFrame>
      <p:sp>
        <p:nvSpPr>
          <p:cNvPr id="7" name="TextBox 6"/>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3</a:t>
            </a:r>
          </a:p>
        </p:txBody>
      </p:sp>
      <p:pic>
        <p:nvPicPr>
          <p:cNvPr id="39" name="Audio 38">
            <a:hlinkClick r:id="" action="ppaction://media"/>
            <a:extLst>
              <a:ext uri="{FF2B5EF4-FFF2-40B4-BE49-F238E27FC236}">
                <a16:creationId xmlns:a16="http://schemas.microsoft.com/office/drawing/2014/main" id="{275BBFAD-BDDF-99D6-1F0F-C6B674D08E2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4977"/>
    </mc:Choice>
    <mc:Fallback>
      <p:transition spd="slow" advTm="84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2DF863D-E4C6-52CE-8FD6-20EBA37DAA28}"/>
              </a:ext>
            </a:extLst>
          </p:cNvPr>
          <p:cNvPicPr>
            <a:picLocks noChangeAspect="1"/>
          </p:cNvPicPr>
          <p:nvPr/>
        </p:nvPicPr>
        <p:blipFill>
          <a:blip r:embed="rId5"/>
          <a:stretch>
            <a:fillRect/>
          </a:stretch>
        </p:blipFill>
        <p:spPr>
          <a:xfrm>
            <a:off x="4575495" y="3159200"/>
            <a:ext cx="4519706" cy="1928408"/>
          </a:xfrm>
          <a:prstGeom prst="rect">
            <a:avLst/>
          </a:prstGeom>
        </p:spPr>
      </p:pic>
      <p:pic>
        <p:nvPicPr>
          <p:cNvPr id="10" name="Picture 9">
            <a:extLst>
              <a:ext uri="{FF2B5EF4-FFF2-40B4-BE49-F238E27FC236}">
                <a16:creationId xmlns:a16="http://schemas.microsoft.com/office/drawing/2014/main" id="{EC4A3927-7497-35E4-42EB-29984FBB1F77}"/>
              </a:ext>
            </a:extLst>
          </p:cNvPr>
          <p:cNvPicPr>
            <a:picLocks noChangeAspect="1"/>
          </p:cNvPicPr>
          <p:nvPr/>
        </p:nvPicPr>
        <p:blipFill>
          <a:blip r:embed="rId6"/>
          <a:stretch>
            <a:fillRect/>
          </a:stretch>
        </p:blipFill>
        <p:spPr>
          <a:xfrm>
            <a:off x="4666520" y="763888"/>
            <a:ext cx="4477479" cy="2044716"/>
          </a:xfrm>
          <a:prstGeom prst="rect">
            <a:avLst/>
          </a:prstGeom>
        </p:spPr>
      </p:pic>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660180" y="155459"/>
            <a:ext cx="3873771" cy="507831"/>
          </a:xfrm>
          <a:prstGeom prst="rect">
            <a:avLst/>
          </a:prstGeom>
          <a:noFill/>
        </p:spPr>
        <p:txBody>
          <a:bodyPr wrap="square">
            <a:spAutoFit/>
          </a:bodyPr>
          <a:lstStyle/>
          <a:p>
            <a:pPr>
              <a:defRPr sz="2700" b="1">
                <a:solidFill>
                  <a:srgbClr val="373236"/>
                </a:solidFill>
                <a:latin typeface="Aptos Display"/>
              </a:defRPr>
            </a:pPr>
            <a:r>
              <a:rPr dirty="0"/>
              <a:t>Anatomy and Physiology</a:t>
            </a:r>
          </a:p>
        </p:txBody>
      </p:sp>
      <p:sp>
        <p:nvSpPr>
          <p:cNvPr id="4" name="Rounded Rectangle 3"/>
          <p:cNvSpPr/>
          <p:nvPr/>
        </p:nvSpPr>
        <p:spPr>
          <a:xfrm>
            <a:off x="128016" y="868680"/>
            <a:ext cx="4398264" cy="2112263"/>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2000" dirty="0"/>
              <a:t>Normal breast</a:t>
            </a:r>
            <a:endParaRPr lang="en-GB" dirty="0"/>
          </a:p>
          <a:p>
            <a:pPr algn="ctr">
              <a:defRPr sz="1200" b="1">
                <a:solidFill>
                  <a:srgbClr val="C25C84"/>
                </a:solidFill>
                <a:latin typeface="Aptos"/>
              </a:defRPr>
            </a:pPr>
            <a:endParaRPr dirty="0"/>
          </a:p>
          <a:p>
            <a:pPr>
              <a:defRPr sz="1200">
                <a:solidFill>
                  <a:srgbClr val="373236"/>
                </a:solidFill>
                <a:latin typeface="Aptos"/>
              </a:defRPr>
            </a:pPr>
            <a:r>
              <a:rPr sz="1600" dirty="0"/>
              <a:t>• Milk ducts carry milk to the nipple.</a:t>
            </a:r>
            <a:br>
              <a:rPr sz="1600" dirty="0"/>
            </a:br>
            <a:r>
              <a:rPr sz="1600" dirty="0"/>
              <a:t>• Lobules are the milk-producing glands.</a:t>
            </a:r>
            <a:br>
              <a:rPr sz="1600" dirty="0"/>
            </a:br>
            <a:r>
              <a:rPr sz="1600" dirty="0"/>
              <a:t>• Fatty and connective tissue support the breast.</a:t>
            </a:r>
            <a:br>
              <a:rPr sz="1600" dirty="0"/>
            </a:br>
            <a:r>
              <a:rPr sz="1600" dirty="0"/>
              <a:t>• Lymph nodes help drain fluid and support immune defense.</a:t>
            </a:r>
          </a:p>
        </p:txBody>
      </p:sp>
      <p:sp>
        <p:nvSpPr>
          <p:cNvPr id="5" name="Rounded Rectangle 4"/>
          <p:cNvSpPr/>
          <p:nvPr/>
        </p:nvSpPr>
        <p:spPr>
          <a:xfrm>
            <a:off x="128016" y="3284738"/>
            <a:ext cx="4398264" cy="1726173"/>
          </a:xfrm>
          <a:prstGeom prst="roundRect">
            <a:avLst/>
          </a:prstGeom>
          <a:solidFill>
            <a:srgbClr val="FAF1F6"/>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endParaRPr lang="en-GB" sz="2000" dirty="0"/>
          </a:p>
          <a:p>
            <a:pPr algn="ctr">
              <a:defRPr sz="1200" b="1">
                <a:solidFill>
                  <a:srgbClr val="C25C84"/>
                </a:solidFill>
                <a:latin typeface="Aptos"/>
              </a:defRPr>
            </a:pPr>
            <a:endParaRPr lang="en-GB" sz="2000" dirty="0"/>
          </a:p>
          <a:p>
            <a:pPr algn="ctr">
              <a:defRPr sz="1200" b="1">
                <a:solidFill>
                  <a:srgbClr val="C25C84"/>
                </a:solidFill>
                <a:latin typeface="Aptos"/>
              </a:defRPr>
            </a:pPr>
            <a:endParaRPr lang="en-GB" sz="2000" dirty="0"/>
          </a:p>
          <a:p>
            <a:pPr algn="ctr">
              <a:defRPr sz="1200" b="1">
                <a:solidFill>
                  <a:srgbClr val="C25C84"/>
                </a:solidFill>
                <a:latin typeface="Aptos"/>
              </a:defRPr>
            </a:pPr>
            <a:r>
              <a:rPr lang="en-GB" sz="2000" dirty="0"/>
              <a:t>What changes in cancer?</a:t>
            </a:r>
          </a:p>
          <a:p>
            <a:pPr>
              <a:defRPr sz="1200">
                <a:solidFill>
                  <a:srgbClr val="373236"/>
                </a:solidFill>
                <a:latin typeface="Aptos"/>
              </a:defRPr>
            </a:pPr>
            <a:r>
              <a:rPr sz="1600" dirty="0"/>
              <a:t>Some cells in the milk ducts start growing too quickly and become cancerous. The abnormal cells form a tumor and can invade surrounding breast tissue</a:t>
            </a:r>
            <a:r>
              <a:rPr lang="en-GB" sz="1600" dirty="0"/>
              <a:t>.</a:t>
            </a:r>
          </a:p>
          <a:p>
            <a:pPr>
              <a:defRPr sz="1200">
                <a:solidFill>
                  <a:srgbClr val="373236"/>
                </a:solidFill>
                <a:latin typeface="Aptos"/>
              </a:defRPr>
            </a:pPr>
            <a:endParaRPr lang="en-GB" sz="1600" dirty="0"/>
          </a:p>
          <a:p>
            <a:pPr>
              <a:defRPr sz="1200">
                <a:solidFill>
                  <a:srgbClr val="373236"/>
                </a:solidFill>
                <a:latin typeface="Aptos"/>
              </a:defRPr>
            </a:pPr>
            <a:endParaRPr lang="en-GB" dirty="0"/>
          </a:p>
          <a:p>
            <a:pPr>
              <a:defRPr sz="1200">
                <a:solidFill>
                  <a:srgbClr val="373236"/>
                </a:solidFill>
                <a:latin typeface="Aptos"/>
              </a:defRPr>
            </a:pPr>
            <a:endParaRPr lang="en-GB" dirty="0"/>
          </a:p>
          <a:p>
            <a:pPr>
              <a:defRPr sz="1200">
                <a:solidFill>
                  <a:srgbClr val="373236"/>
                </a:solidFill>
                <a:latin typeface="Aptos"/>
              </a:defRPr>
            </a:pPr>
            <a:endParaRPr dirty="0"/>
          </a:p>
        </p:txBody>
      </p:sp>
      <p:sp>
        <p:nvSpPr>
          <p:cNvPr id="7" name="Rounded Rectangle 6"/>
          <p:cNvSpPr/>
          <p:nvPr/>
        </p:nvSpPr>
        <p:spPr>
          <a:xfrm>
            <a:off x="128016" y="5111480"/>
            <a:ext cx="8321040" cy="1591061"/>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lang="en-GB" sz="1600" b="1" dirty="0"/>
              <a:t>UK Breast Cancer Statistic</a:t>
            </a:r>
          </a:p>
          <a:p>
            <a:pPr algn="ctr">
              <a:defRPr sz="1200" b="1">
                <a:solidFill>
                  <a:srgbClr val="C25C84"/>
                </a:solidFill>
                <a:latin typeface="Aptos"/>
              </a:defRPr>
            </a:pPr>
            <a:endParaRPr lang="en-GB" sz="1600" b="1" dirty="0"/>
          </a:p>
          <a:p>
            <a:pPr algn="ctr">
              <a:defRPr sz="1200" b="1">
                <a:solidFill>
                  <a:srgbClr val="C25C84"/>
                </a:solidFill>
                <a:latin typeface="Aptos"/>
              </a:defRPr>
            </a:pPr>
            <a:r>
              <a:rPr lang="en-GB" sz="1600" b="1" dirty="0"/>
              <a:t>Around 1 in 7 women in the UK develop breast cancer during their lifetime.</a:t>
            </a:r>
            <a:br>
              <a:rPr lang="en-GB" sz="1600" b="1" dirty="0"/>
            </a:br>
            <a:r>
              <a:rPr lang="en-GB" sz="1600" b="1" i="1" dirty="0"/>
              <a:t>Source: Cancer Research UK (2023)</a:t>
            </a:r>
            <a:endParaRPr lang="en-GB" sz="1600" b="1" dirty="0"/>
          </a:p>
          <a:p>
            <a:pPr algn="ctr">
              <a:defRPr sz="1200" b="1">
                <a:solidFill>
                  <a:srgbClr val="C25C84"/>
                </a:solidFill>
                <a:latin typeface="Aptos"/>
              </a:defRPr>
            </a:pPr>
            <a:endParaRPr sz="1600" dirty="0"/>
          </a:p>
          <a:p>
            <a:pPr>
              <a:defRPr sz="1200">
                <a:solidFill>
                  <a:srgbClr val="373236"/>
                </a:solidFill>
                <a:latin typeface="Aptos"/>
              </a:defRPr>
            </a:pPr>
            <a:r>
              <a:rPr sz="1600" dirty="0"/>
              <a:t>Invasive ductal carcinoma (IDC) is the most common type of</a:t>
            </a:r>
            <a:r>
              <a:rPr lang="en-GB" sz="1600" dirty="0"/>
              <a:t> invasive</a:t>
            </a:r>
            <a:r>
              <a:rPr sz="1600" dirty="0"/>
              <a:t> breast cancer.</a:t>
            </a:r>
          </a:p>
        </p:txBody>
      </p:sp>
      <p:sp>
        <p:nvSpPr>
          <p:cNvPr id="9" name="TextBox 8"/>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4</a:t>
            </a:r>
          </a:p>
        </p:txBody>
      </p:sp>
      <p:sp>
        <p:nvSpPr>
          <p:cNvPr id="14" name="TextBox 13">
            <a:extLst>
              <a:ext uri="{FF2B5EF4-FFF2-40B4-BE49-F238E27FC236}">
                <a16:creationId xmlns:a16="http://schemas.microsoft.com/office/drawing/2014/main" id="{F1932596-6765-3E08-1377-0723ABDF94DA}"/>
              </a:ext>
            </a:extLst>
          </p:cNvPr>
          <p:cNvSpPr txBox="1"/>
          <p:nvPr/>
        </p:nvSpPr>
        <p:spPr>
          <a:xfrm>
            <a:off x="4597066" y="2832476"/>
            <a:ext cx="4616388" cy="338554"/>
          </a:xfrm>
          <a:prstGeom prst="rect">
            <a:avLst/>
          </a:prstGeom>
          <a:noFill/>
        </p:spPr>
        <p:txBody>
          <a:bodyPr wrap="square">
            <a:spAutoFit/>
          </a:bodyPr>
          <a:lstStyle/>
          <a:p>
            <a:pPr algn="ctr">
              <a:defRPr sz="1200" b="1">
                <a:solidFill>
                  <a:srgbClr val="C25C84"/>
                </a:solidFill>
                <a:latin typeface="Aptos"/>
              </a:defRPr>
            </a:pPr>
            <a:r>
              <a:rPr lang="en-GB" sz="1600" b="1" i="1" dirty="0"/>
              <a:t>Source: Cancer Research UK (2023)</a:t>
            </a:r>
            <a:endParaRPr lang="en-GB" sz="1600" b="1" dirty="0"/>
          </a:p>
        </p:txBody>
      </p:sp>
      <p:pic>
        <p:nvPicPr>
          <p:cNvPr id="78" name="Audio 77">
            <a:hlinkClick r:id="" action="ppaction://media"/>
            <a:extLst>
              <a:ext uri="{FF2B5EF4-FFF2-40B4-BE49-F238E27FC236}">
                <a16:creationId xmlns:a16="http://schemas.microsoft.com/office/drawing/2014/main" id="{A760680A-D603-870E-6D6D-5462B9F9267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8494"/>
    </mc:Choice>
    <mc:Fallback>
      <p:transition spd="slow" advTm="118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47472"/>
            <a:ext cx="8046720" cy="594360"/>
          </a:xfrm>
          <a:prstGeom prst="rect">
            <a:avLst/>
          </a:prstGeom>
          <a:noFill/>
        </p:spPr>
        <p:txBody>
          <a:bodyPr wrap="none">
            <a:spAutoFit/>
          </a:bodyPr>
          <a:lstStyle/>
          <a:p>
            <a:pPr>
              <a:defRPr sz="2700" b="1">
                <a:solidFill>
                  <a:srgbClr val="373236"/>
                </a:solidFill>
                <a:latin typeface="Aptos Display"/>
              </a:defRPr>
            </a:pPr>
            <a:r>
              <a:t>Care Plan (1/3) – Lifestyle and Health Behaviour</a:t>
            </a:r>
          </a:p>
        </p:txBody>
      </p:sp>
      <p:graphicFrame>
        <p:nvGraphicFramePr>
          <p:cNvPr id="4" name="Table 3"/>
          <p:cNvGraphicFramePr>
            <a:graphicFrameLocks noGrp="1"/>
          </p:cNvGraphicFramePr>
          <p:nvPr>
            <p:extLst>
              <p:ext uri="{D42A27DB-BD31-4B8C-83A1-F6EECF244321}">
                <p14:modId xmlns:p14="http://schemas.microsoft.com/office/powerpoint/2010/main" val="2995780760"/>
              </p:ext>
            </p:extLst>
          </p:nvPr>
        </p:nvGraphicFramePr>
        <p:xfrm>
          <a:off x="76794" y="799388"/>
          <a:ext cx="4947968" cy="5981385"/>
        </p:xfrm>
        <a:graphic>
          <a:graphicData uri="http://schemas.openxmlformats.org/drawingml/2006/table">
            <a:tbl>
              <a:tblPr firstRow="1" bandRow="1">
                <a:tableStyleId>{5C22544A-7EE6-4342-B048-85BDC9FD1C3A}</a:tableStyleId>
              </a:tblPr>
              <a:tblGrid>
                <a:gridCol w="861725">
                  <a:extLst>
                    <a:ext uri="{9D8B030D-6E8A-4147-A177-3AD203B41FA5}">
                      <a16:colId xmlns:a16="http://schemas.microsoft.com/office/drawing/2014/main" val="20000"/>
                    </a:ext>
                  </a:extLst>
                </a:gridCol>
                <a:gridCol w="1667854">
                  <a:extLst>
                    <a:ext uri="{9D8B030D-6E8A-4147-A177-3AD203B41FA5}">
                      <a16:colId xmlns:a16="http://schemas.microsoft.com/office/drawing/2014/main" val="20001"/>
                    </a:ext>
                  </a:extLst>
                </a:gridCol>
                <a:gridCol w="2418389">
                  <a:extLst>
                    <a:ext uri="{9D8B030D-6E8A-4147-A177-3AD203B41FA5}">
                      <a16:colId xmlns:a16="http://schemas.microsoft.com/office/drawing/2014/main" val="20002"/>
                    </a:ext>
                  </a:extLst>
                </a:gridCol>
              </a:tblGrid>
              <a:tr h="576292">
                <a:tc>
                  <a:txBody>
                    <a:bodyPr/>
                    <a:lstStyle/>
                    <a:p>
                      <a:pPr>
                        <a:defRPr sz="900" b="1">
                          <a:solidFill>
                            <a:srgbClr val="FFFFFF"/>
                          </a:solidFill>
                          <a:latin typeface="Aptos"/>
                        </a:defRPr>
                      </a:pPr>
                      <a:r>
                        <a:rPr sz="1600" dirty="0"/>
                        <a:t>Area</a:t>
                      </a:r>
                    </a:p>
                  </a:txBody>
                  <a:tcPr marL="73152" marR="54864">
                    <a:solidFill>
                      <a:srgbClr val="C25C84"/>
                    </a:solidFill>
                  </a:tcPr>
                </a:tc>
                <a:tc>
                  <a:txBody>
                    <a:bodyPr/>
                    <a:lstStyle/>
                    <a:p>
                      <a:pPr>
                        <a:defRPr sz="900" b="1">
                          <a:solidFill>
                            <a:srgbClr val="FFFFFF"/>
                          </a:solidFill>
                          <a:latin typeface="Aptos"/>
                        </a:defRPr>
                      </a:pPr>
                      <a:r>
                        <a:rPr sz="1600" dirty="0"/>
                        <a:t>Marg</a:t>
                      </a:r>
                      <a:r>
                        <a:rPr lang="en-GB" sz="1600" dirty="0"/>
                        <a:t>a</a:t>
                      </a:r>
                      <a:r>
                        <a:rPr sz="1600" dirty="0"/>
                        <a:t>r</a:t>
                      </a:r>
                      <a:r>
                        <a:rPr lang="en-GB" sz="1600" dirty="0"/>
                        <a:t>id</a:t>
                      </a:r>
                      <a:r>
                        <a:rPr sz="1600" dirty="0"/>
                        <a:t>a’s situation</a:t>
                      </a:r>
                    </a:p>
                  </a:txBody>
                  <a:tcPr marL="73152" marR="54864">
                    <a:solidFill>
                      <a:srgbClr val="C25C84"/>
                    </a:solidFill>
                  </a:tcPr>
                </a:tc>
                <a:tc>
                  <a:txBody>
                    <a:bodyPr/>
                    <a:lstStyle/>
                    <a:p>
                      <a:pPr>
                        <a:defRPr sz="900" b="1">
                          <a:solidFill>
                            <a:srgbClr val="FFFFFF"/>
                          </a:solidFill>
                          <a:latin typeface="Aptos"/>
                        </a:defRPr>
                      </a:pPr>
                      <a:r>
                        <a:rPr sz="1600" dirty="0"/>
                        <a:t>Care approach</a:t>
                      </a:r>
                    </a:p>
                  </a:txBody>
                  <a:tcPr marL="73152" marR="54864">
                    <a:solidFill>
                      <a:srgbClr val="C25C84"/>
                    </a:solidFill>
                  </a:tcPr>
                </a:tc>
                <a:extLst>
                  <a:ext uri="{0D108BD9-81ED-4DB2-BD59-A6C34878D82A}">
                    <a16:rowId xmlns:a16="http://schemas.microsoft.com/office/drawing/2014/main" val="10000"/>
                  </a:ext>
                </a:extLst>
              </a:tr>
              <a:tr h="1147972">
                <a:tc>
                  <a:txBody>
                    <a:bodyPr/>
                    <a:lstStyle/>
                    <a:p>
                      <a:pPr>
                        <a:defRPr sz="900" b="0">
                          <a:solidFill>
                            <a:srgbClr val="373236"/>
                          </a:solidFill>
                          <a:latin typeface="Aptos"/>
                        </a:defRPr>
                      </a:pPr>
                      <a:r>
                        <a:rPr sz="1600" dirty="0"/>
                        <a:t>Diet</a:t>
                      </a:r>
                    </a:p>
                  </a:txBody>
                  <a:tcPr marL="73152" marR="54864">
                    <a:solidFill>
                      <a:srgbClr val="FFFFFF"/>
                    </a:solidFill>
                  </a:tcPr>
                </a:tc>
                <a:tc>
                  <a:txBody>
                    <a:bodyPr/>
                    <a:lstStyle/>
                    <a:p>
                      <a:pPr>
                        <a:defRPr sz="900" b="0">
                          <a:solidFill>
                            <a:srgbClr val="373236"/>
                          </a:solidFill>
                          <a:latin typeface="Aptos"/>
                        </a:defRPr>
                      </a:pPr>
                      <a:r>
                        <a:rPr sz="1600" dirty="0"/>
                        <a:t>Generally healthy</a:t>
                      </a:r>
                    </a:p>
                  </a:txBody>
                  <a:tcPr marL="73152" marR="54864">
                    <a:solidFill>
                      <a:srgbClr val="FFFFFF"/>
                    </a:solidFill>
                  </a:tcPr>
                </a:tc>
                <a:tc>
                  <a:txBody>
                    <a:bodyPr/>
                    <a:lstStyle/>
                    <a:p>
                      <a:pPr>
                        <a:lnSpc>
                          <a:spcPct val="150000"/>
                        </a:lnSpc>
                        <a:defRPr sz="900" b="0">
                          <a:solidFill>
                            <a:srgbClr val="373236"/>
                          </a:solidFill>
                          <a:latin typeface="Aptos"/>
                        </a:defRPr>
                      </a:pPr>
                      <a:r>
                        <a:rPr sz="1600" dirty="0"/>
                        <a:t>Continue a balanced diet and maintain good hydration.</a:t>
                      </a:r>
                    </a:p>
                  </a:txBody>
                  <a:tcPr marL="73152" marR="54864">
                    <a:solidFill>
                      <a:srgbClr val="FFFFFF"/>
                    </a:solidFill>
                  </a:tcPr>
                </a:tc>
                <a:extLst>
                  <a:ext uri="{0D108BD9-81ED-4DB2-BD59-A6C34878D82A}">
                    <a16:rowId xmlns:a16="http://schemas.microsoft.com/office/drawing/2014/main" val="10001"/>
                  </a:ext>
                </a:extLst>
              </a:tr>
              <a:tr h="1147972">
                <a:tc>
                  <a:txBody>
                    <a:bodyPr/>
                    <a:lstStyle/>
                    <a:p>
                      <a:pPr>
                        <a:defRPr sz="900" b="0">
                          <a:solidFill>
                            <a:srgbClr val="373236"/>
                          </a:solidFill>
                          <a:latin typeface="Aptos"/>
                        </a:defRPr>
                      </a:pPr>
                      <a:r>
                        <a:rPr sz="1600" dirty="0"/>
                        <a:t>Activity</a:t>
                      </a:r>
                    </a:p>
                  </a:txBody>
                  <a:tcPr marL="73152" marR="54864">
                    <a:solidFill>
                      <a:srgbClr val="FAF1F6"/>
                    </a:solidFill>
                  </a:tcPr>
                </a:tc>
                <a:tc>
                  <a:txBody>
                    <a:bodyPr/>
                    <a:lstStyle/>
                    <a:p>
                      <a:pPr>
                        <a:defRPr sz="900" b="0">
                          <a:solidFill>
                            <a:srgbClr val="373236"/>
                          </a:solidFill>
                          <a:latin typeface="Aptos"/>
                        </a:defRPr>
                      </a:pPr>
                      <a:r>
                        <a:rPr sz="1600" dirty="0"/>
                        <a:t>Active through housekeeping</a:t>
                      </a:r>
                    </a:p>
                  </a:txBody>
                  <a:tcPr marL="73152" marR="54864">
                    <a:solidFill>
                      <a:srgbClr val="FAF1F6"/>
                    </a:solidFill>
                  </a:tcPr>
                </a:tc>
                <a:tc>
                  <a:txBody>
                    <a:bodyPr/>
                    <a:lstStyle/>
                    <a:p>
                      <a:pPr>
                        <a:lnSpc>
                          <a:spcPct val="150000"/>
                        </a:lnSpc>
                        <a:defRPr sz="900" b="0">
                          <a:solidFill>
                            <a:srgbClr val="373236"/>
                          </a:solidFill>
                          <a:latin typeface="Aptos"/>
                        </a:defRPr>
                      </a:pPr>
                      <a:r>
                        <a:rPr sz="1600" dirty="0"/>
                        <a:t>Use gentle activity such as walking when able; balance activity with rest.</a:t>
                      </a:r>
                    </a:p>
                  </a:txBody>
                  <a:tcPr marL="73152" marR="54864">
                    <a:solidFill>
                      <a:srgbClr val="FAF1F6"/>
                    </a:solidFill>
                  </a:tcPr>
                </a:tc>
                <a:extLst>
                  <a:ext uri="{0D108BD9-81ED-4DB2-BD59-A6C34878D82A}">
                    <a16:rowId xmlns:a16="http://schemas.microsoft.com/office/drawing/2014/main" val="10002"/>
                  </a:ext>
                </a:extLst>
              </a:tr>
              <a:tr h="777295">
                <a:tc>
                  <a:txBody>
                    <a:bodyPr/>
                    <a:lstStyle/>
                    <a:p>
                      <a:pPr>
                        <a:defRPr sz="900" b="0">
                          <a:solidFill>
                            <a:srgbClr val="373236"/>
                          </a:solidFill>
                          <a:latin typeface="Aptos"/>
                        </a:defRPr>
                      </a:pPr>
                      <a:r>
                        <a:rPr sz="1600" dirty="0"/>
                        <a:t>Smoking</a:t>
                      </a:r>
                    </a:p>
                  </a:txBody>
                  <a:tcPr marL="73152" marR="54864">
                    <a:solidFill>
                      <a:srgbClr val="FFFFFF"/>
                    </a:solidFill>
                  </a:tcPr>
                </a:tc>
                <a:tc>
                  <a:txBody>
                    <a:bodyPr/>
                    <a:lstStyle/>
                    <a:p>
                      <a:pPr>
                        <a:defRPr sz="900" b="0">
                          <a:solidFill>
                            <a:srgbClr val="373236"/>
                          </a:solidFill>
                          <a:latin typeface="Aptos"/>
                        </a:defRPr>
                      </a:pPr>
                      <a:r>
                        <a:rPr sz="1600"/>
                        <a:t>Does not smoke</a:t>
                      </a:r>
                    </a:p>
                  </a:txBody>
                  <a:tcPr marL="73152" marR="54864">
                    <a:solidFill>
                      <a:srgbClr val="FFFFFF"/>
                    </a:solidFill>
                  </a:tcPr>
                </a:tc>
                <a:tc>
                  <a:txBody>
                    <a:bodyPr/>
                    <a:lstStyle/>
                    <a:p>
                      <a:pPr>
                        <a:lnSpc>
                          <a:spcPct val="150000"/>
                        </a:lnSpc>
                        <a:defRPr sz="900" b="0">
                          <a:solidFill>
                            <a:srgbClr val="373236"/>
                          </a:solidFill>
                          <a:latin typeface="Aptos"/>
                        </a:defRPr>
                      </a:pPr>
                      <a:r>
                        <a:rPr sz="1600" dirty="0"/>
                        <a:t>Continue to avoid smoking.</a:t>
                      </a:r>
                    </a:p>
                  </a:txBody>
                  <a:tcPr marL="73152" marR="54864">
                    <a:solidFill>
                      <a:srgbClr val="FFFFFF"/>
                    </a:solidFill>
                  </a:tcPr>
                </a:tc>
                <a:extLst>
                  <a:ext uri="{0D108BD9-81ED-4DB2-BD59-A6C34878D82A}">
                    <a16:rowId xmlns:a16="http://schemas.microsoft.com/office/drawing/2014/main" val="10003"/>
                  </a:ext>
                </a:extLst>
              </a:tr>
              <a:tr h="1147972">
                <a:tc>
                  <a:txBody>
                    <a:bodyPr/>
                    <a:lstStyle/>
                    <a:p>
                      <a:pPr>
                        <a:defRPr sz="900" b="0">
                          <a:solidFill>
                            <a:srgbClr val="373236"/>
                          </a:solidFill>
                          <a:latin typeface="Aptos"/>
                        </a:defRPr>
                      </a:pPr>
                      <a:r>
                        <a:rPr sz="1600" dirty="0"/>
                        <a:t>Alcohol</a:t>
                      </a:r>
                    </a:p>
                  </a:txBody>
                  <a:tcPr marL="73152" marR="54864">
                    <a:solidFill>
                      <a:srgbClr val="FAF1F6"/>
                    </a:solidFill>
                  </a:tcPr>
                </a:tc>
                <a:tc>
                  <a:txBody>
                    <a:bodyPr/>
                    <a:lstStyle/>
                    <a:p>
                      <a:pPr>
                        <a:defRPr sz="900" b="0">
                          <a:solidFill>
                            <a:srgbClr val="373236"/>
                          </a:solidFill>
                          <a:latin typeface="Aptos"/>
                        </a:defRPr>
                      </a:pPr>
                      <a:r>
                        <a:rPr sz="1600" dirty="0"/>
                        <a:t>Occasional</a:t>
                      </a:r>
                    </a:p>
                  </a:txBody>
                  <a:tcPr marL="73152" marR="54864">
                    <a:solidFill>
                      <a:srgbClr val="FAF1F6"/>
                    </a:solidFill>
                  </a:tcPr>
                </a:tc>
                <a:tc>
                  <a:txBody>
                    <a:bodyPr/>
                    <a:lstStyle/>
                    <a:p>
                      <a:pPr>
                        <a:lnSpc>
                          <a:spcPct val="150000"/>
                        </a:lnSpc>
                        <a:defRPr sz="900" b="0">
                          <a:solidFill>
                            <a:srgbClr val="373236"/>
                          </a:solidFill>
                          <a:latin typeface="Aptos"/>
                        </a:defRPr>
                      </a:pPr>
                      <a:r>
                        <a:rPr sz="1600" dirty="0"/>
                        <a:t>Limit alcohol and follow advice from the treatment team.</a:t>
                      </a:r>
                    </a:p>
                  </a:txBody>
                  <a:tcPr marL="73152" marR="54864">
                    <a:solidFill>
                      <a:srgbClr val="FAF1F6"/>
                    </a:solidFill>
                  </a:tcPr>
                </a:tc>
                <a:extLst>
                  <a:ext uri="{0D108BD9-81ED-4DB2-BD59-A6C34878D82A}">
                    <a16:rowId xmlns:a16="http://schemas.microsoft.com/office/drawing/2014/main" val="10004"/>
                  </a:ext>
                </a:extLst>
              </a:tr>
              <a:tr h="1147972">
                <a:tc>
                  <a:txBody>
                    <a:bodyPr/>
                    <a:lstStyle/>
                    <a:p>
                      <a:pPr>
                        <a:defRPr sz="900" b="0">
                          <a:solidFill>
                            <a:srgbClr val="373236"/>
                          </a:solidFill>
                          <a:latin typeface="Aptos"/>
                        </a:defRPr>
                      </a:pPr>
                      <a:r>
                        <a:rPr sz="1600"/>
                        <a:t>Self-care</a:t>
                      </a:r>
                    </a:p>
                  </a:txBody>
                  <a:tcPr marL="73152" marR="54864">
                    <a:solidFill>
                      <a:srgbClr val="FFFFFF"/>
                    </a:solidFill>
                  </a:tcPr>
                </a:tc>
                <a:tc>
                  <a:txBody>
                    <a:bodyPr/>
                    <a:lstStyle/>
                    <a:p>
                      <a:pPr>
                        <a:defRPr sz="900" b="0">
                          <a:solidFill>
                            <a:srgbClr val="373236"/>
                          </a:solidFill>
                          <a:latin typeface="Aptos"/>
                        </a:defRPr>
                      </a:pPr>
                      <a:r>
                        <a:rPr sz="1600" dirty="0"/>
                        <a:t>Busy work schedule</a:t>
                      </a:r>
                    </a:p>
                  </a:txBody>
                  <a:tcPr marL="73152" marR="54864">
                    <a:solidFill>
                      <a:srgbClr val="FFFFFF"/>
                    </a:solidFill>
                  </a:tcPr>
                </a:tc>
                <a:tc>
                  <a:txBody>
                    <a:bodyPr/>
                    <a:lstStyle/>
                    <a:p>
                      <a:pPr>
                        <a:lnSpc>
                          <a:spcPct val="150000"/>
                        </a:lnSpc>
                        <a:defRPr sz="900" b="0">
                          <a:solidFill>
                            <a:srgbClr val="373236"/>
                          </a:solidFill>
                          <a:latin typeface="Aptos"/>
                        </a:defRPr>
                      </a:pPr>
                      <a:r>
                        <a:rPr lang="en-GB" sz="1600" dirty="0"/>
                        <a:t>Be available</a:t>
                      </a:r>
                      <a:r>
                        <a:rPr sz="1600" dirty="0"/>
                        <a:t> for rest, appointments and her own wellbeing.</a:t>
                      </a:r>
                    </a:p>
                  </a:txBody>
                  <a:tcPr marL="73152" marR="54864">
                    <a:solidFill>
                      <a:srgbClr val="FFFFFF"/>
                    </a:solidFill>
                  </a:tcPr>
                </a:tc>
                <a:extLst>
                  <a:ext uri="{0D108BD9-81ED-4DB2-BD59-A6C34878D82A}">
                    <a16:rowId xmlns:a16="http://schemas.microsoft.com/office/drawing/2014/main" val="10005"/>
                  </a:ext>
                </a:extLst>
              </a:tr>
            </a:tbl>
          </a:graphicData>
        </a:graphic>
      </p:graphicFrame>
      <p:sp>
        <p:nvSpPr>
          <p:cNvPr id="7" name="TextBox 6"/>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5</a:t>
            </a:r>
          </a:p>
        </p:txBody>
      </p:sp>
      <p:pic>
        <p:nvPicPr>
          <p:cNvPr id="9" name="Picture 8">
            <a:extLst>
              <a:ext uri="{FF2B5EF4-FFF2-40B4-BE49-F238E27FC236}">
                <a16:creationId xmlns:a16="http://schemas.microsoft.com/office/drawing/2014/main" id="{887B5D52-39AD-1713-26AA-56FEACF8F526}"/>
              </a:ext>
            </a:extLst>
          </p:cNvPr>
          <p:cNvPicPr>
            <a:picLocks noChangeAspect="1"/>
          </p:cNvPicPr>
          <p:nvPr/>
        </p:nvPicPr>
        <p:blipFill>
          <a:blip r:embed="rId5"/>
          <a:stretch>
            <a:fillRect/>
          </a:stretch>
        </p:blipFill>
        <p:spPr>
          <a:xfrm>
            <a:off x="5101212" y="1078365"/>
            <a:ext cx="3951407" cy="3163156"/>
          </a:xfrm>
          <a:prstGeom prst="rect">
            <a:avLst/>
          </a:prstGeom>
        </p:spPr>
      </p:pic>
      <p:sp>
        <p:nvSpPr>
          <p:cNvPr id="13" name="TextBox 12">
            <a:extLst>
              <a:ext uri="{FF2B5EF4-FFF2-40B4-BE49-F238E27FC236}">
                <a16:creationId xmlns:a16="http://schemas.microsoft.com/office/drawing/2014/main" id="{B44AC1C8-910E-F2DE-CC9C-01F9C086C233}"/>
              </a:ext>
            </a:extLst>
          </p:cNvPr>
          <p:cNvSpPr txBox="1"/>
          <p:nvPr/>
        </p:nvSpPr>
        <p:spPr>
          <a:xfrm>
            <a:off x="5192593" y="4378054"/>
            <a:ext cx="3918157" cy="646331"/>
          </a:xfrm>
          <a:prstGeom prst="rect">
            <a:avLst/>
          </a:prstGeom>
          <a:noFill/>
        </p:spPr>
        <p:txBody>
          <a:bodyPr wrap="square">
            <a:spAutoFit/>
          </a:bodyPr>
          <a:lstStyle/>
          <a:p>
            <a:r>
              <a:rPr lang="en-GB" dirty="0"/>
              <a:t>Source: The Clatterbridge Cancer Centre NHS Foundation Trust (2026)</a:t>
            </a:r>
          </a:p>
        </p:txBody>
      </p:sp>
      <p:pic>
        <p:nvPicPr>
          <p:cNvPr id="82" name="Audio 81">
            <a:hlinkClick r:id="" action="ppaction://media"/>
            <a:extLst>
              <a:ext uri="{FF2B5EF4-FFF2-40B4-BE49-F238E27FC236}">
                <a16:creationId xmlns:a16="http://schemas.microsoft.com/office/drawing/2014/main" id="{3949C663-768B-B540-34B8-9042975B11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376"/>
    </mc:Choice>
    <mc:Fallback>
      <p:transition spd="slow" advTm="75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47472"/>
            <a:ext cx="8046720" cy="594360"/>
          </a:xfrm>
          <a:prstGeom prst="rect">
            <a:avLst/>
          </a:prstGeom>
          <a:noFill/>
        </p:spPr>
        <p:txBody>
          <a:bodyPr wrap="none">
            <a:spAutoFit/>
          </a:bodyPr>
          <a:lstStyle/>
          <a:p>
            <a:pPr>
              <a:defRPr sz="2700" b="1">
                <a:solidFill>
                  <a:srgbClr val="373236"/>
                </a:solidFill>
                <a:latin typeface="Aptos Display"/>
              </a:defRPr>
            </a:pPr>
            <a:r>
              <a:t>Care Plan (2/3) – Everyday Routine</a:t>
            </a:r>
          </a:p>
        </p:txBody>
      </p:sp>
      <p:sp>
        <p:nvSpPr>
          <p:cNvPr id="4" name="Rounded Rectangle 3"/>
          <p:cNvSpPr/>
          <p:nvPr/>
        </p:nvSpPr>
        <p:spPr>
          <a:xfrm>
            <a:off x="548640" y="1280160"/>
            <a:ext cx="2331720" cy="123444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Morning</a:t>
            </a:r>
          </a:p>
          <a:p>
            <a:pPr>
              <a:defRPr sz="1200">
                <a:solidFill>
                  <a:srgbClr val="373236"/>
                </a:solidFill>
                <a:latin typeface="Aptos"/>
              </a:defRPr>
            </a:pPr>
            <a:r>
              <a:rPr sz="1600" dirty="0"/>
              <a:t>Healthy breakfast, fluids and plan the day around treatment and energy levels.</a:t>
            </a:r>
          </a:p>
        </p:txBody>
      </p:sp>
      <p:sp>
        <p:nvSpPr>
          <p:cNvPr id="5" name="Rounded Rectangle 4"/>
          <p:cNvSpPr/>
          <p:nvPr/>
        </p:nvSpPr>
        <p:spPr>
          <a:xfrm>
            <a:off x="3063240" y="1248156"/>
            <a:ext cx="2331720" cy="123444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During the day</a:t>
            </a:r>
          </a:p>
          <a:p>
            <a:pPr>
              <a:defRPr sz="1200">
                <a:solidFill>
                  <a:srgbClr val="373236"/>
                </a:solidFill>
                <a:latin typeface="Aptos"/>
              </a:defRPr>
            </a:pPr>
            <a:r>
              <a:rPr sz="1600" dirty="0"/>
              <a:t>Gentle activity when able, with regular breaks and no heavy lifting when fatigued.</a:t>
            </a:r>
          </a:p>
        </p:txBody>
      </p:sp>
      <p:sp>
        <p:nvSpPr>
          <p:cNvPr id="6" name="Rounded Rectangle 5"/>
          <p:cNvSpPr/>
          <p:nvPr/>
        </p:nvSpPr>
        <p:spPr>
          <a:xfrm>
            <a:off x="5600700" y="1248156"/>
            <a:ext cx="2880360" cy="123444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Appointments</a:t>
            </a:r>
          </a:p>
          <a:p>
            <a:pPr>
              <a:defRPr sz="1200">
                <a:solidFill>
                  <a:srgbClr val="373236"/>
                </a:solidFill>
                <a:latin typeface="Aptos"/>
              </a:defRPr>
            </a:pPr>
            <a:r>
              <a:rPr sz="1600" dirty="0"/>
              <a:t>Attend chemotherapy and follow-up appointments; report concerning side effects.</a:t>
            </a:r>
          </a:p>
        </p:txBody>
      </p:sp>
      <p:sp>
        <p:nvSpPr>
          <p:cNvPr id="7" name="Rounded Rectangle 6"/>
          <p:cNvSpPr/>
          <p:nvPr/>
        </p:nvSpPr>
        <p:spPr>
          <a:xfrm>
            <a:off x="571500" y="2720340"/>
            <a:ext cx="2331720" cy="141732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Rest</a:t>
            </a:r>
          </a:p>
          <a:p>
            <a:pPr>
              <a:defRPr sz="1200">
                <a:solidFill>
                  <a:srgbClr val="373236"/>
                </a:solidFill>
                <a:latin typeface="Aptos"/>
              </a:defRPr>
            </a:pPr>
            <a:r>
              <a:rPr sz="1600" dirty="0"/>
              <a:t>Allow extra rest and sleep when tired.</a:t>
            </a:r>
          </a:p>
        </p:txBody>
      </p:sp>
      <p:sp>
        <p:nvSpPr>
          <p:cNvPr id="8" name="Rounded Rectangle 7"/>
          <p:cNvSpPr/>
          <p:nvPr/>
        </p:nvSpPr>
        <p:spPr>
          <a:xfrm>
            <a:off x="3063240" y="2788920"/>
            <a:ext cx="2331720" cy="141732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Personal care</a:t>
            </a:r>
          </a:p>
          <a:p>
            <a:pPr>
              <a:defRPr sz="1200">
                <a:solidFill>
                  <a:srgbClr val="373236"/>
                </a:solidFill>
                <a:latin typeface="Aptos"/>
              </a:defRPr>
            </a:pPr>
            <a:r>
              <a:rPr sz="1600" dirty="0"/>
              <a:t>Maintain normal hygiene and monitor how she feels during treatment.</a:t>
            </a:r>
          </a:p>
        </p:txBody>
      </p:sp>
      <p:sp>
        <p:nvSpPr>
          <p:cNvPr id="9" name="Rounded Rectangle 8"/>
          <p:cNvSpPr/>
          <p:nvPr/>
        </p:nvSpPr>
        <p:spPr>
          <a:xfrm>
            <a:off x="5577840" y="2788920"/>
            <a:ext cx="2880360" cy="141732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Emotional support</a:t>
            </a:r>
          </a:p>
          <a:p>
            <a:pPr>
              <a:defRPr sz="1200">
                <a:solidFill>
                  <a:srgbClr val="373236"/>
                </a:solidFill>
                <a:latin typeface="Aptos"/>
              </a:defRPr>
            </a:pPr>
            <a:r>
              <a:rPr sz="1600" dirty="0"/>
              <a:t>Talk to family, friends or healthcare staff when treatment feels difficult.</a:t>
            </a:r>
          </a:p>
        </p:txBody>
      </p:sp>
      <p:sp>
        <p:nvSpPr>
          <p:cNvPr id="10" name="Rounded Rectangle 9"/>
          <p:cNvSpPr/>
          <p:nvPr/>
        </p:nvSpPr>
        <p:spPr>
          <a:xfrm>
            <a:off x="571500" y="4870733"/>
            <a:ext cx="7909560" cy="914400"/>
          </a:xfrm>
          <a:prstGeom prst="roundRect">
            <a:avLst/>
          </a:prstGeom>
          <a:solidFill>
            <a:srgbClr val="FAF1F6"/>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Important</a:t>
            </a:r>
          </a:p>
          <a:p>
            <a:pPr>
              <a:defRPr sz="1200">
                <a:solidFill>
                  <a:srgbClr val="373236"/>
                </a:solidFill>
                <a:latin typeface="Aptos"/>
              </a:defRPr>
            </a:pPr>
            <a:r>
              <a:rPr sz="1600" dirty="0"/>
              <a:t>Chemotherapy can cause tiredness, nausea, infection risk and temporary hair loss. Marga</a:t>
            </a:r>
            <a:r>
              <a:rPr lang="en-GB" sz="1600" dirty="0"/>
              <a:t>rid</a:t>
            </a:r>
            <a:r>
              <a:rPr sz="1600" dirty="0"/>
              <a:t>a should tell her care team about side effects.</a:t>
            </a:r>
          </a:p>
        </p:txBody>
      </p:sp>
      <p:sp>
        <p:nvSpPr>
          <p:cNvPr id="12" name="TextBox 11"/>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6</a:t>
            </a:r>
          </a:p>
        </p:txBody>
      </p:sp>
      <p:pic>
        <p:nvPicPr>
          <p:cNvPr id="37" name="Audio 36">
            <a:hlinkClick r:id="" action="ppaction://media"/>
            <a:extLst>
              <a:ext uri="{FF2B5EF4-FFF2-40B4-BE49-F238E27FC236}">
                <a16:creationId xmlns:a16="http://schemas.microsoft.com/office/drawing/2014/main" id="{1A7495FB-5462-F0E6-3E10-D7D63B9215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469"/>
    </mc:Choice>
    <mc:Fallback>
      <p:transition spd="slow" advTm="83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303" y="411480"/>
            <a:ext cx="8046720" cy="594360"/>
          </a:xfrm>
          <a:prstGeom prst="rect">
            <a:avLst/>
          </a:prstGeom>
          <a:noFill/>
        </p:spPr>
        <p:txBody>
          <a:bodyPr wrap="none">
            <a:spAutoFit/>
          </a:bodyPr>
          <a:lstStyle/>
          <a:p>
            <a:pPr>
              <a:defRPr sz="2700" b="1">
                <a:solidFill>
                  <a:srgbClr val="373236"/>
                </a:solidFill>
                <a:latin typeface="Aptos Display"/>
              </a:defRPr>
            </a:pPr>
            <a:r>
              <a:rPr dirty="0"/>
              <a:t>Care Plan (3/3) – Communication and Ethical Considerations</a:t>
            </a:r>
          </a:p>
        </p:txBody>
      </p:sp>
      <p:sp>
        <p:nvSpPr>
          <p:cNvPr id="4" name="Rounded Rectangle 3"/>
          <p:cNvSpPr/>
          <p:nvPr/>
        </p:nvSpPr>
        <p:spPr>
          <a:xfrm>
            <a:off x="548640" y="1234440"/>
            <a:ext cx="379476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Clear communication</a:t>
            </a:r>
          </a:p>
          <a:p>
            <a:pPr>
              <a:defRPr sz="1200">
                <a:solidFill>
                  <a:srgbClr val="373236"/>
                </a:solidFill>
                <a:latin typeface="Aptos"/>
              </a:defRPr>
            </a:pPr>
            <a:r>
              <a:rPr sz="1600" dirty="0"/>
              <a:t>Use simple language, listen carefully and check that Marg</a:t>
            </a:r>
            <a:r>
              <a:rPr lang="en-GB" sz="1600" dirty="0"/>
              <a:t>arid</a:t>
            </a:r>
            <a:r>
              <a:rPr sz="1600" dirty="0"/>
              <a:t>a understands her treatment.</a:t>
            </a:r>
          </a:p>
        </p:txBody>
      </p:sp>
      <p:sp>
        <p:nvSpPr>
          <p:cNvPr id="5" name="Rounded Rectangle 4"/>
          <p:cNvSpPr/>
          <p:nvPr/>
        </p:nvSpPr>
        <p:spPr>
          <a:xfrm>
            <a:off x="548640" y="2606040"/>
            <a:ext cx="379476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Consent and autonomy</a:t>
            </a:r>
          </a:p>
          <a:p>
            <a:pPr>
              <a:defRPr sz="1200">
                <a:solidFill>
                  <a:srgbClr val="373236"/>
                </a:solidFill>
                <a:latin typeface="Aptos"/>
              </a:defRPr>
            </a:pPr>
            <a:r>
              <a:rPr sz="1600" dirty="0"/>
              <a:t>Give Marga</a:t>
            </a:r>
            <a:r>
              <a:rPr lang="en-GB" sz="1600" dirty="0"/>
              <a:t>rid</a:t>
            </a:r>
            <a:r>
              <a:rPr sz="1600" dirty="0"/>
              <a:t>a information and involve her in decisions about her care.</a:t>
            </a:r>
          </a:p>
        </p:txBody>
      </p:sp>
      <p:sp>
        <p:nvSpPr>
          <p:cNvPr id="6" name="Rounded Rectangle 5"/>
          <p:cNvSpPr/>
          <p:nvPr/>
        </p:nvSpPr>
        <p:spPr>
          <a:xfrm>
            <a:off x="548640" y="3977639"/>
            <a:ext cx="379476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Privacy and confidentiality</a:t>
            </a:r>
          </a:p>
          <a:p>
            <a:pPr>
              <a:defRPr sz="1200">
                <a:solidFill>
                  <a:srgbClr val="373236"/>
                </a:solidFill>
                <a:latin typeface="Aptos"/>
              </a:defRPr>
            </a:pPr>
            <a:r>
              <a:rPr sz="1600" dirty="0"/>
              <a:t>Protect her personal information and only share it appropriately.</a:t>
            </a:r>
          </a:p>
        </p:txBody>
      </p:sp>
      <p:sp>
        <p:nvSpPr>
          <p:cNvPr id="7" name="Rounded Rectangle 6"/>
          <p:cNvSpPr/>
          <p:nvPr/>
        </p:nvSpPr>
        <p:spPr>
          <a:xfrm>
            <a:off x="4526280" y="1234440"/>
            <a:ext cx="393192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Dignity and respect</a:t>
            </a:r>
          </a:p>
          <a:p>
            <a:pPr>
              <a:defRPr sz="1200">
                <a:solidFill>
                  <a:srgbClr val="373236"/>
                </a:solidFill>
                <a:latin typeface="Aptos"/>
              </a:defRPr>
            </a:pPr>
            <a:r>
              <a:rPr sz="1600" dirty="0"/>
              <a:t>Respect her choices, feelings and concerns about her body image.</a:t>
            </a:r>
          </a:p>
        </p:txBody>
      </p:sp>
      <p:sp>
        <p:nvSpPr>
          <p:cNvPr id="8" name="Rounded Rectangle 7"/>
          <p:cNvSpPr/>
          <p:nvPr/>
        </p:nvSpPr>
        <p:spPr>
          <a:xfrm>
            <a:off x="4526280" y="2606040"/>
            <a:ext cx="393192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Family support</a:t>
            </a:r>
          </a:p>
          <a:p>
            <a:pPr>
              <a:defRPr sz="1200">
                <a:solidFill>
                  <a:srgbClr val="373236"/>
                </a:solidFill>
                <a:latin typeface="Aptos"/>
              </a:defRPr>
            </a:pPr>
            <a:r>
              <a:rPr sz="1600" dirty="0"/>
              <a:t>Involve family members when Margarita agrees and wants their support.</a:t>
            </a:r>
          </a:p>
        </p:txBody>
      </p:sp>
      <p:sp>
        <p:nvSpPr>
          <p:cNvPr id="9" name="Rounded Rectangle 8"/>
          <p:cNvSpPr/>
          <p:nvPr/>
        </p:nvSpPr>
        <p:spPr>
          <a:xfrm>
            <a:off x="4526280" y="3977639"/>
            <a:ext cx="3931920" cy="114300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Team working</a:t>
            </a:r>
          </a:p>
          <a:p>
            <a:pPr>
              <a:defRPr sz="1200">
                <a:solidFill>
                  <a:srgbClr val="373236"/>
                </a:solidFill>
                <a:latin typeface="Aptos"/>
              </a:defRPr>
            </a:pPr>
            <a:r>
              <a:rPr sz="1600" dirty="0"/>
              <a:t>The multidisciplinary team should work together to meet her physical and emotional needs.</a:t>
            </a:r>
          </a:p>
        </p:txBody>
      </p:sp>
      <p:sp>
        <p:nvSpPr>
          <p:cNvPr id="11" name="TextBox 10"/>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7</a:t>
            </a:r>
          </a:p>
        </p:txBody>
      </p:sp>
      <p:pic>
        <p:nvPicPr>
          <p:cNvPr id="69" name="Audio 68">
            <a:hlinkClick r:id="" action="ppaction://media"/>
            <a:extLst>
              <a:ext uri="{FF2B5EF4-FFF2-40B4-BE49-F238E27FC236}">
                <a16:creationId xmlns:a16="http://schemas.microsoft.com/office/drawing/2014/main" id="{B27E03C3-E952-A009-8758-B4CC7C150D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310"/>
    </mc:Choice>
    <mc:Fallback>
      <p:transition spd="slow" advTm="74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528923" y="347472"/>
            <a:ext cx="1994713" cy="507831"/>
          </a:xfrm>
          <a:prstGeom prst="rect">
            <a:avLst/>
          </a:prstGeom>
          <a:noFill/>
        </p:spPr>
        <p:txBody>
          <a:bodyPr wrap="none">
            <a:spAutoFit/>
          </a:bodyPr>
          <a:lstStyle/>
          <a:p>
            <a:pPr algn="ctr">
              <a:defRPr sz="2700" b="1">
                <a:solidFill>
                  <a:srgbClr val="373236"/>
                </a:solidFill>
                <a:latin typeface="Aptos Display"/>
              </a:defRPr>
            </a:pPr>
            <a:r>
              <a:rPr dirty="0"/>
              <a:t>Risk Factors</a:t>
            </a:r>
          </a:p>
        </p:txBody>
      </p:sp>
      <p:graphicFrame>
        <p:nvGraphicFramePr>
          <p:cNvPr id="4" name="Table 3"/>
          <p:cNvGraphicFramePr>
            <a:graphicFrameLocks noGrp="1"/>
          </p:cNvGraphicFramePr>
          <p:nvPr>
            <p:extLst>
              <p:ext uri="{D42A27DB-BD31-4B8C-83A1-F6EECF244321}">
                <p14:modId xmlns:p14="http://schemas.microsoft.com/office/powerpoint/2010/main" val="3707595362"/>
              </p:ext>
            </p:extLst>
          </p:nvPr>
        </p:nvGraphicFramePr>
        <p:xfrm>
          <a:off x="548640" y="1280160"/>
          <a:ext cx="7909560" cy="3675888"/>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20000"/>
                    </a:ext>
                  </a:extLst>
                </a:gridCol>
                <a:gridCol w="6080760">
                  <a:extLst>
                    <a:ext uri="{9D8B030D-6E8A-4147-A177-3AD203B41FA5}">
                      <a16:colId xmlns:a16="http://schemas.microsoft.com/office/drawing/2014/main" val="20001"/>
                    </a:ext>
                  </a:extLst>
                </a:gridCol>
              </a:tblGrid>
              <a:tr h="594360">
                <a:tc>
                  <a:txBody>
                    <a:bodyPr/>
                    <a:lstStyle/>
                    <a:p>
                      <a:pPr>
                        <a:defRPr sz="1000" b="1">
                          <a:solidFill>
                            <a:srgbClr val="FFFFFF"/>
                          </a:solidFill>
                          <a:latin typeface="Aptos"/>
                        </a:defRPr>
                      </a:pPr>
                      <a:r>
                        <a:rPr sz="1600" dirty="0"/>
                        <a:t>Factor</a:t>
                      </a:r>
                    </a:p>
                  </a:txBody>
                  <a:tcPr marL="73152" marR="54864">
                    <a:solidFill>
                      <a:srgbClr val="C25C84"/>
                    </a:solidFill>
                  </a:tcPr>
                </a:tc>
                <a:tc>
                  <a:txBody>
                    <a:bodyPr/>
                    <a:lstStyle/>
                    <a:p>
                      <a:pPr>
                        <a:defRPr sz="1000" b="1">
                          <a:solidFill>
                            <a:srgbClr val="FFFFFF"/>
                          </a:solidFill>
                          <a:latin typeface="Aptos"/>
                        </a:defRPr>
                      </a:pPr>
                      <a:r>
                        <a:rPr sz="1600" dirty="0"/>
                        <a:t>Relevance to Margar</a:t>
                      </a:r>
                      <a:r>
                        <a:rPr lang="en-GB" sz="1600" dirty="0"/>
                        <a:t>id</a:t>
                      </a:r>
                      <a:r>
                        <a:rPr sz="1600" dirty="0"/>
                        <a:t>a</a:t>
                      </a:r>
                    </a:p>
                  </a:txBody>
                  <a:tcPr marL="73152" marR="54864">
                    <a:solidFill>
                      <a:srgbClr val="C25C84"/>
                    </a:solidFill>
                  </a:tcPr>
                </a:tc>
                <a:extLst>
                  <a:ext uri="{0D108BD9-81ED-4DB2-BD59-A6C34878D82A}">
                    <a16:rowId xmlns:a16="http://schemas.microsoft.com/office/drawing/2014/main" val="10000"/>
                  </a:ext>
                </a:extLst>
              </a:tr>
              <a:tr h="594360">
                <a:tc>
                  <a:txBody>
                    <a:bodyPr/>
                    <a:lstStyle/>
                    <a:p>
                      <a:pPr>
                        <a:defRPr sz="1000" b="0">
                          <a:solidFill>
                            <a:srgbClr val="373236"/>
                          </a:solidFill>
                          <a:latin typeface="Aptos"/>
                        </a:defRPr>
                      </a:pPr>
                      <a:r>
                        <a:rPr sz="1600"/>
                        <a:t>Age</a:t>
                      </a:r>
                    </a:p>
                  </a:txBody>
                  <a:tcPr marL="73152" marR="54864">
                    <a:solidFill>
                      <a:srgbClr val="FFFFFF"/>
                    </a:solidFill>
                  </a:tcPr>
                </a:tc>
                <a:tc>
                  <a:txBody>
                    <a:bodyPr/>
                    <a:lstStyle/>
                    <a:p>
                      <a:pPr>
                        <a:defRPr sz="1000" b="0">
                          <a:solidFill>
                            <a:srgbClr val="373236"/>
                          </a:solidFill>
                          <a:latin typeface="Aptos"/>
                        </a:defRPr>
                      </a:pPr>
                      <a:r>
                        <a:rPr sz="1600" dirty="0"/>
                        <a:t>Breast cancer risk generally increases with age.</a:t>
                      </a:r>
                    </a:p>
                  </a:txBody>
                  <a:tcPr marL="73152" marR="54864">
                    <a:solidFill>
                      <a:srgbClr val="FFFFFF"/>
                    </a:solidFill>
                  </a:tcPr>
                </a:tc>
                <a:extLst>
                  <a:ext uri="{0D108BD9-81ED-4DB2-BD59-A6C34878D82A}">
                    <a16:rowId xmlns:a16="http://schemas.microsoft.com/office/drawing/2014/main" val="10001"/>
                  </a:ext>
                </a:extLst>
              </a:tr>
              <a:tr h="594360">
                <a:tc>
                  <a:txBody>
                    <a:bodyPr/>
                    <a:lstStyle/>
                    <a:p>
                      <a:pPr>
                        <a:defRPr sz="1000" b="0">
                          <a:solidFill>
                            <a:srgbClr val="373236"/>
                          </a:solidFill>
                          <a:latin typeface="Aptos"/>
                        </a:defRPr>
                      </a:pPr>
                      <a:r>
                        <a:rPr sz="1600"/>
                        <a:t>Alcohol</a:t>
                      </a:r>
                    </a:p>
                  </a:txBody>
                  <a:tcPr marL="73152" marR="54864">
                    <a:solidFill>
                      <a:srgbClr val="FAF1F6"/>
                    </a:solidFill>
                  </a:tcPr>
                </a:tc>
                <a:tc>
                  <a:txBody>
                    <a:bodyPr/>
                    <a:lstStyle/>
                    <a:p>
                      <a:pPr>
                        <a:defRPr sz="1000" b="0">
                          <a:solidFill>
                            <a:srgbClr val="373236"/>
                          </a:solidFill>
                          <a:latin typeface="Aptos"/>
                        </a:defRPr>
                      </a:pPr>
                      <a:r>
                        <a:rPr sz="1600" dirty="0"/>
                        <a:t>Margar</a:t>
                      </a:r>
                      <a:r>
                        <a:rPr lang="en-GB" sz="1600" dirty="0"/>
                        <a:t>id</a:t>
                      </a:r>
                      <a:r>
                        <a:rPr sz="1600" dirty="0"/>
                        <a:t>a drinks occasionally; limiting alcohol can reduce breast cancer risk.</a:t>
                      </a:r>
                    </a:p>
                  </a:txBody>
                  <a:tcPr marL="73152" marR="54864">
                    <a:solidFill>
                      <a:srgbClr val="FAF1F6"/>
                    </a:solidFill>
                  </a:tcPr>
                </a:tc>
                <a:extLst>
                  <a:ext uri="{0D108BD9-81ED-4DB2-BD59-A6C34878D82A}">
                    <a16:rowId xmlns:a16="http://schemas.microsoft.com/office/drawing/2014/main" val="10002"/>
                  </a:ext>
                </a:extLst>
              </a:tr>
              <a:tr h="704088">
                <a:tc>
                  <a:txBody>
                    <a:bodyPr/>
                    <a:lstStyle/>
                    <a:p>
                      <a:pPr>
                        <a:defRPr sz="1000" b="0">
                          <a:solidFill>
                            <a:srgbClr val="373236"/>
                          </a:solidFill>
                          <a:latin typeface="Aptos"/>
                        </a:defRPr>
                      </a:pPr>
                      <a:r>
                        <a:rPr sz="1600"/>
                        <a:t>Physical activity</a:t>
                      </a:r>
                    </a:p>
                  </a:txBody>
                  <a:tcPr marL="73152" marR="54864">
                    <a:solidFill>
                      <a:srgbClr val="FFFFFF"/>
                    </a:solidFill>
                  </a:tcPr>
                </a:tc>
                <a:tc>
                  <a:txBody>
                    <a:bodyPr/>
                    <a:lstStyle/>
                    <a:p>
                      <a:pPr>
                        <a:defRPr sz="1000" b="0">
                          <a:solidFill>
                            <a:srgbClr val="373236"/>
                          </a:solidFill>
                          <a:latin typeface="Aptos"/>
                        </a:defRPr>
                      </a:pPr>
                      <a:r>
                        <a:rPr sz="1600" dirty="0"/>
                        <a:t>Regular physical activity is associated with a lower risk; Margar</a:t>
                      </a:r>
                      <a:r>
                        <a:rPr lang="en-GB" sz="1600" dirty="0"/>
                        <a:t>id</a:t>
                      </a:r>
                      <a:r>
                        <a:rPr sz="1600" dirty="0"/>
                        <a:t>a is active at work but has no structured exercise.</a:t>
                      </a:r>
                    </a:p>
                  </a:txBody>
                  <a:tcPr marL="73152" marR="54864">
                    <a:solidFill>
                      <a:srgbClr val="FFFFFF"/>
                    </a:solidFill>
                  </a:tcPr>
                </a:tc>
                <a:extLst>
                  <a:ext uri="{0D108BD9-81ED-4DB2-BD59-A6C34878D82A}">
                    <a16:rowId xmlns:a16="http://schemas.microsoft.com/office/drawing/2014/main" val="10003"/>
                  </a:ext>
                </a:extLst>
              </a:tr>
              <a:tr h="594360">
                <a:tc>
                  <a:txBody>
                    <a:bodyPr/>
                    <a:lstStyle/>
                    <a:p>
                      <a:pPr>
                        <a:defRPr sz="1000" b="0">
                          <a:solidFill>
                            <a:srgbClr val="373236"/>
                          </a:solidFill>
                          <a:latin typeface="Aptos"/>
                        </a:defRPr>
                      </a:pPr>
                      <a:r>
                        <a:rPr sz="1600"/>
                        <a:t>Body weight</a:t>
                      </a:r>
                    </a:p>
                  </a:txBody>
                  <a:tcPr marL="73152" marR="54864">
                    <a:solidFill>
                      <a:srgbClr val="FAF1F6"/>
                    </a:solidFill>
                  </a:tcPr>
                </a:tc>
                <a:tc>
                  <a:txBody>
                    <a:bodyPr/>
                    <a:lstStyle/>
                    <a:p>
                      <a:pPr>
                        <a:defRPr sz="1000" b="0">
                          <a:solidFill>
                            <a:srgbClr val="373236"/>
                          </a:solidFill>
                          <a:latin typeface="Aptos"/>
                        </a:defRPr>
                      </a:pPr>
                      <a:r>
                        <a:rPr sz="1600" dirty="0"/>
                        <a:t>Maintaining a healthy weight is recommended as part of risk reduction.</a:t>
                      </a:r>
                    </a:p>
                  </a:txBody>
                  <a:tcPr marL="73152" marR="54864">
                    <a:solidFill>
                      <a:srgbClr val="FAF1F6"/>
                    </a:solidFill>
                  </a:tcPr>
                </a:tc>
                <a:extLst>
                  <a:ext uri="{0D108BD9-81ED-4DB2-BD59-A6C34878D82A}">
                    <a16:rowId xmlns:a16="http://schemas.microsoft.com/office/drawing/2014/main" val="10004"/>
                  </a:ext>
                </a:extLst>
              </a:tr>
              <a:tr h="594360">
                <a:tc>
                  <a:txBody>
                    <a:bodyPr/>
                    <a:lstStyle/>
                    <a:p>
                      <a:pPr>
                        <a:defRPr sz="1000" b="0">
                          <a:solidFill>
                            <a:srgbClr val="373236"/>
                          </a:solidFill>
                          <a:latin typeface="Aptos"/>
                        </a:defRPr>
                      </a:pPr>
                      <a:r>
                        <a:rPr sz="1600"/>
                        <a:t>Family history</a:t>
                      </a:r>
                    </a:p>
                  </a:txBody>
                  <a:tcPr marL="73152" marR="54864">
                    <a:solidFill>
                      <a:srgbClr val="FFFFFF"/>
                    </a:solidFill>
                  </a:tcPr>
                </a:tc>
                <a:tc>
                  <a:txBody>
                    <a:bodyPr/>
                    <a:lstStyle/>
                    <a:p>
                      <a:pPr>
                        <a:defRPr sz="1000" b="0">
                          <a:solidFill>
                            <a:srgbClr val="373236"/>
                          </a:solidFill>
                          <a:latin typeface="Aptos"/>
                        </a:defRPr>
                      </a:pPr>
                      <a:r>
                        <a:rPr sz="1600" dirty="0"/>
                        <a:t>No known family history of breast cancer; her aunt had colon cancer.</a:t>
                      </a:r>
                    </a:p>
                  </a:txBody>
                  <a:tcPr marL="73152" marR="54864">
                    <a:solidFill>
                      <a:srgbClr val="FFFFFF"/>
                    </a:solidFill>
                  </a:tcPr>
                </a:tc>
                <a:extLst>
                  <a:ext uri="{0D108BD9-81ED-4DB2-BD59-A6C34878D82A}">
                    <a16:rowId xmlns:a16="http://schemas.microsoft.com/office/drawing/2014/main" val="10005"/>
                  </a:ext>
                </a:extLst>
              </a:tr>
            </a:tbl>
          </a:graphicData>
        </a:graphic>
      </p:graphicFrame>
      <p:sp>
        <p:nvSpPr>
          <p:cNvPr id="7" name="TextBox 6"/>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8</a:t>
            </a:r>
          </a:p>
        </p:txBody>
      </p:sp>
      <p:pic>
        <p:nvPicPr>
          <p:cNvPr id="20" name="Audio 19">
            <a:hlinkClick r:id="" action="ppaction://media"/>
            <a:extLst>
              <a:ext uri="{FF2B5EF4-FFF2-40B4-BE49-F238E27FC236}">
                <a16:creationId xmlns:a16="http://schemas.microsoft.com/office/drawing/2014/main" id="{7C4B98D6-09CE-4F09-FABE-99115939BE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3741"/>
    </mc:Choice>
    <mc:Fallback>
      <p:transition spd="slow" advTm="93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038821" y="347472"/>
            <a:ext cx="2974917" cy="507831"/>
          </a:xfrm>
          <a:prstGeom prst="rect">
            <a:avLst/>
          </a:prstGeom>
          <a:noFill/>
        </p:spPr>
        <p:txBody>
          <a:bodyPr wrap="none">
            <a:spAutoFit/>
          </a:bodyPr>
          <a:lstStyle/>
          <a:p>
            <a:pPr algn="ctr">
              <a:defRPr sz="2700" b="1">
                <a:solidFill>
                  <a:srgbClr val="373236"/>
                </a:solidFill>
                <a:latin typeface="Aptos Display"/>
              </a:defRPr>
            </a:pPr>
            <a:r>
              <a:rPr dirty="0"/>
              <a:t>Recommendations</a:t>
            </a:r>
          </a:p>
        </p:txBody>
      </p:sp>
      <p:sp>
        <p:nvSpPr>
          <p:cNvPr id="4" name="Rounded Rectangle 3"/>
          <p:cNvSpPr/>
          <p:nvPr/>
        </p:nvSpPr>
        <p:spPr>
          <a:xfrm>
            <a:off x="548640" y="1234440"/>
            <a:ext cx="379476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1. Treatment and monitoring</a:t>
            </a:r>
          </a:p>
          <a:p>
            <a:pPr>
              <a:defRPr sz="1200">
                <a:solidFill>
                  <a:srgbClr val="373236"/>
                </a:solidFill>
                <a:latin typeface="Aptos"/>
              </a:defRPr>
            </a:pPr>
            <a:r>
              <a:rPr sz="1600" dirty="0"/>
              <a:t>Attend chemotherapy and follow-up appointments and follow the individual treatment plan.</a:t>
            </a:r>
          </a:p>
        </p:txBody>
      </p:sp>
      <p:sp>
        <p:nvSpPr>
          <p:cNvPr id="5" name="Rounded Rectangle 4"/>
          <p:cNvSpPr/>
          <p:nvPr/>
        </p:nvSpPr>
        <p:spPr>
          <a:xfrm>
            <a:off x="548640" y="2514600"/>
            <a:ext cx="379476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2. Side-effect support</a:t>
            </a:r>
          </a:p>
          <a:p>
            <a:pPr>
              <a:defRPr sz="1200">
                <a:solidFill>
                  <a:srgbClr val="373236"/>
                </a:solidFill>
                <a:latin typeface="Aptos"/>
              </a:defRPr>
            </a:pPr>
            <a:r>
              <a:rPr sz="1600" dirty="0"/>
              <a:t>Report new or worsening side effects promptly to the healthcare team.</a:t>
            </a:r>
          </a:p>
        </p:txBody>
      </p:sp>
      <p:sp>
        <p:nvSpPr>
          <p:cNvPr id="6" name="Rounded Rectangle 5"/>
          <p:cNvSpPr/>
          <p:nvPr/>
        </p:nvSpPr>
        <p:spPr>
          <a:xfrm>
            <a:off x="548640" y="3794760"/>
            <a:ext cx="379476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3. Rest and activity</a:t>
            </a:r>
          </a:p>
          <a:p>
            <a:pPr>
              <a:defRPr sz="1200">
                <a:solidFill>
                  <a:srgbClr val="373236"/>
                </a:solidFill>
                <a:latin typeface="Aptos"/>
              </a:defRPr>
            </a:pPr>
            <a:r>
              <a:rPr sz="1600" dirty="0"/>
              <a:t>Balance gentle activity with rest and avoid heavy physical work when fatigued.</a:t>
            </a:r>
          </a:p>
        </p:txBody>
      </p:sp>
      <p:sp>
        <p:nvSpPr>
          <p:cNvPr id="7" name="Rounded Rectangle 6"/>
          <p:cNvSpPr/>
          <p:nvPr/>
        </p:nvSpPr>
        <p:spPr>
          <a:xfrm>
            <a:off x="4572000" y="1241853"/>
            <a:ext cx="393192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4. Nutrition and hydration</a:t>
            </a:r>
          </a:p>
          <a:p>
            <a:pPr>
              <a:defRPr sz="1200">
                <a:solidFill>
                  <a:srgbClr val="373236"/>
                </a:solidFill>
                <a:latin typeface="Aptos"/>
              </a:defRPr>
            </a:pPr>
            <a:r>
              <a:rPr sz="1600" dirty="0"/>
              <a:t>Maintain a balanced diet and drink enough fluids.</a:t>
            </a:r>
          </a:p>
        </p:txBody>
      </p:sp>
      <p:sp>
        <p:nvSpPr>
          <p:cNvPr id="8" name="Rounded Rectangle 7"/>
          <p:cNvSpPr/>
          <p:nvPr/>
        </p:nvSpPr>
        <p:spPr>
          <a:xfrm>
            <a:off x="4526280" y="2514600"/>
            <a:ext cx="393192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5. Emotional support</a:t>
            </a:r>
          </a:p>
          <a:p>
            <a:pPr>
              <a:defRPr sz="1200">
                <a:solidFill>
                  <a:srgbClr val="373236"/>
                </a:solidFill>
                <a:latin typeface="Aptos"/>
              </a:defRPr>
            </a:pPr>
            <a:r>
              <a:rPr sz="1600" dirty="0"/>
              <a:t>Offer support for anxiety, tiredness, hair loss and changes in body image.</a:t>
            </a:r>
          </a:p>
        </p:txBody>
      </p:sp>
      <p:sp>
        <p:nvSpPr>
          <p:cNvPr id="9" name="Rounded Rectangle 8"/>
          <p:cNvSpPr/>
          <p:nvPr/>
        </p:nvSpPr>
        <p:spPr>
          <a:xfrm>
            <a:off x="4526280" y="3794760"/>
            <a:ext cx="3931920" cy="105156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6. Person-</a:t>
            </a:r>
            <a:r>
              <a:rPr lang="en-GB" sz="1600" dirty="0"/>
              <a:t> </a:t>
            </a:r>
            <a:r>
              <a:rPr sz="1600" dirty="0"/>
              <a:t>centered</a:t>
            </a:r>
            <a:r>
              <a:rPr lang="en-GB" sz="1600" dirty="0"/>
              <a:t> </a:t>
            </a:r>
            <a:r>
              <a:rPr sz="1600" dirty="0"/>
              <a:t> planning</a:t>
            </a:r>
          </a:p>
          <a:p>
            <a:pPr>
              <a:defRPr sz="1200">
                <a:solidFill>
                  <a:srgbClr val="373236"/>
                </a:solidFill>
                <a:latin typeface="Aptos"/>
              </a:defRPr>
            </a:pPr>
            <a:r>
              <a:rPr sz="1600" dirty="0"/>
              <a:t>Review her care as treatment continues and involve Margarita in decisions.</a:t>
            </a:r>
          </a:p>
        </p:txBody>
      </p:sp>
      <p:sp>
        <p:nvSpPr>
          <p:cNvPr id="12" name="TextBox 11"/>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9</a:t>
            </a:r>
          </a:p>
        </p:txBody>
      </p:sp>
      <p:pic>
        <p:nvPicPr>
          <p:cNvPr id="14" name="Audio 13">
            <a:hlinkClick r:id="" action="ppaction://media"/>
            <a:extLst>
              <a:ext uri="{FF2B5EF4-FFF2-40B4-BE49-F238E27FC236}">
                <a16:creationId xmlns:a16="http://schemas.microsoft.com/office/drawing/2014/main" id="{7C4E289C-247E-6DC4-0A47-F96FEE9747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3303"/>
    </mc:Choice>
    <mc:Fallback>
      <p:transition spd="slow" advTm="133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AFB"/>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73152"/>
          </a:xfrm>
          <a:prstGeom prst="rect">
            <a:avLst/>
          </a:prstGeom>
          <a:solidFill>
            <a:srgbClr val="C25C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47472"/>
            <a:ext cx="8046720" cy="594360"/>
          </a:xfrm>
          <a:prstGeom prst="rect">
            <a:avLst/>
          </a:prstGeom>
          <a:noFill/>
        </p:spPr>
        <p:txBody>
          <a:bodyPr wrap="none">
            <a:spAutoFit/>
          </a:bodyPr>
          <a:lstStyle/>
          <a:p>
            <a:pPr>
              <a:defRPr sz="2700" b="1">
                <a:solidFill>
                  <a:srgbClr val="373236"/>
                </a:solidFill>
                <a:latin typeface="Aptos Display"/>
              </a:defRPr>
            </a:pPr>
            <a:r>
              <a:rPr dirty="0"/>
              <a:t>Conclusion</a:t>
            </a:r>
          </a:p>
        </p:txBody>
      </p:sp>
      <p:sp>
        <p:nvSpPr>
          <p:cNvPr id="4" name="Rounded Rectangle 3"/>
          <p:cNvSpPr/>
          <p:nvPr/>
        </p:nvSpPr>
        <p:spPr>
          <a:xfrm>
            <a:off x="548640" y="1234440"/>
            <a:ext cx="7909560" cy="86868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Diagnosis</a:t>
            </a:r>
          </a:p>
          <a:p>
            <a:pPr algn="ctr">
              <a:defRPr sz="1200">
                <a:solidFill>
                  <a:srgbClr val="373236"/>
                </a:solidFill>
                <a:latin typeface="Aptos"/>
              </a:defRPr>
            </a:pPr>
            <a:r>
              <a:rPr sz="1600" dirty="0"/>
              <a:t>Margar</a:t>
            </a:r>
            <a:r>
              <a:rPr lang="en-GB" sz="1600" dirty="0"/>
              <a:t>id</a:t>
            </a:r>
            <a:r>
              <a:rPr sz="1600" dirty="0"/>
              <a:t>a has Stage II invasive ductal carcinoma of the right breast.</a:t>
            </a:r>
          </a:p>
        </p:txBody>
      </p:sp>
      <p:sp>
        <p:nvSpPr>
          <p:cNvPr id="5" name="Rounded Rectangle 4"/>
          <p:cNvSpPr/>
          <p:nvPr/>
        </p:nvSpPr>
        <p:spPr>
          <a:xfrm>
            <a:off x="548640" y="2331720"/>
            <a:ext cx="7909560" cy="86868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Treatment</a:t>
            </a:r>
          </a:p>
          <a:p>
            <a:pPr algn="ctr">
              <a:defRPr sz="1200">
                <a:solidFill>
                  <a:srgbClr val="373236"/>
                </a:solidFill>
                <a:latin typeface="Aptos"/>
              </a:defRPr>
            </a:pPr>
            <a:r>
              <a:rPr sz="1600" dirty="0"/>
              <a:t>She has a planned one-year course of chemotherapy and needs ongoing monitoring.</a:t>
            </a:r>
          </a:p>
        </p:txBody>
      </p:sp>
      <p:sp>
        <p:nvSpPr>
          <p:cNvPr id="6" name="Rounded Rectangle 5"/>
          <p:cNvSpPr/>
          <p:nvPr/>
        </p:nvSpPr>
        <p:spPr>
          <a:xfrm>
            <a:off x="548640" y="3429000"/>
            <a:ext cx="7909560" cy="86868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Impact</a:t>
            </a:r>
          </a:p>
          <a:p>
            <a:pPr algn="ctr">
              <a:defRPr sz="1200">
                <a:solidFill>
                  <a:srgbClr val="373236"/>
                </a:solidFill>
                <a:latin typeface="Aptos"/>
              </a:defRPr>
            </a:pPr>
            <a:r>
              <a:rPr sz="1600" dirty="0"/>
              <a:t>Treatment can affect energy, daily routine, hair and body image.</a:t>
            </a:r>
          </a:p>
        </p:txBody>
      </p:sp>
      <p:sp>
        <p:nvSpPr>
          <p:cNvPr id="7" name="Rounded Rectangle 6"/>
          <p:cNvSpPr/>
          <p:nvPr/>
        </p:nvSpPr>
        <p:spPr>
          <a:xfrm>
            <a:off x="548640" y="4437503"/>
            <a:ext cx="7909560" cy="868680"/>
          </a:xfrm>
          <a:prstGeom prst="roundRect">
            <a:avLst/>
          </a:prstGeom>
          <a:solidFill>
            <a:srgbClr val="FFFFFF"/>
          </a:solidFill>
          <a:ln>
            <a:solidFill>
              <a:srgbClr val="DCD6DA"/>
            </a:solidFill>
          </a:ln>
        </p:spPr>
        <p:style>
          <a:lnRef idx="1">
            <a:schemeClr val="accent1"/>
          </a:lnRef>
          <a:fillRef idx="3">
            <a:schemeClr val="accent1"/>
          </a:fillRef>
          <a:effectRef idx="2">
            <a:schemeClr val="accent1"/>
          </a:effectRef>
          <a:fontRef idx="minor">
            <a:schemeClr val="lt1"/>
          </a:fontRef>
        </p:style>
        <p:txBody>
          <a:bodyPr lIns="146304" rIns="109728" rtlCol="0" anchor="ctr"/>
          <a:lstStyle/>
          <a:p>
            <a:pPr algn="ctr">
              <a:defRPr sz="1200" b="1">
                <a:solidFill>
                  <a:srgbClr val="C25C84"/>
                </a:solidFill>
                <a:latin typeface="Aptos"/>
              </a:defRPr>
            </a:pPr>
            <a:r>
              <a:rPr sz="1600" dirty="0"/>
              <a:t>Care</a:t>
            </a:r>
          </a:p>
          <a:p>
            <a:pPr algn="ctr">
              <a:defRPr sz="1200">
                <a:solidFill>
                  <a:srgbClr val="373236"/>
                </a:solidFill>
                <a:latin typeface="Aptos"/>
              </a:defRPr>
            </a:pPr>
            <a:r>
              <a:rPr sz="1600" dirty="0"/>
              <a:t>Person-</a:t>
            </a:r>
            <a:r>
              <a:rPr lang="en-GB" sz="1600" dirty="0"/>
              <a:t> </a:t>
            </a:r>
            <a:r>
              <a:rPr sz="1600" dirty="0"/>
              <a:t>cent</a:t>
            </a:r>
            <a:r>
              <a:rPr lang="en-GB" sz="1600" dirty="0"/>
              <a:t>r</a:t>
            </a:r>
            <a:r>
              <a:rPr sz="1600" dirty="0"/>
              <a:t>er communication, dignity, consent and emotional support are essential.</a:t>
            </a:r>
          </a:p>
        </p:txBody>
      </p:sp>
      <p:sp>
        <p:nvSpPr>
          <p:cNvPr id="10" name="TextBox 9"/>
          <p:cNvSpPr txBox="1"/>
          <p:nvPr/>
        </p:nvSpPr>
        <p:spPr>
          <a:xfrm>
            <a:off x="8549640" y="6455664"/>
            <a:ext cx="320040" cy="228600"/>
          </a:xfrm>
          <a:prstGeom prst="rect">
            <a:avLst/>
          </a:prstGeom>
          <a:noFill/>
        </p:spPr>
        <p:txBody>
          <a:bodyPr wrap="none">
            <a:spAutoFit/>
          </a:bodyPr>
          <a:lstStyle/>
          <a:p>
            <a:pPr algn="r">
              <a:defRPr sz="900">
                <a:solidFill>
                  <a:srgbClr val="696267"/>
                </a:solidFill>
                <a:latin typeface="Aptos"/>
              </a:defRPr>
            </a:pPr>
            <a:r>
              <a:t>10</a:t>
            </a:r>
          </a:p>
        </p:txBody>
      </p:sp>
      <p:pic>
        <p:nvPicPr>
          <p:cNvPr id="62" name="Audio 61">
            <a:hlinkClick r:id="" action="ppaction://media"/>
            <a:extLst>
              <a:ext uri="{FF2B5EF4-FFF2-40B4-BE49-F238E27FC236}">
                <a16:creationId xmlns:a16="http://schemas.microsoft.com/office/drawing/2014/main" id="{376E62E9-3491-BACF-BCE2-F1CCA72937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086"/>
    </mc:Choice>
    <mc:Fallback>
      <p:transition spd="slow" advTm="48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5D440-E9DB-130B-EF31-C5684E2755D3}"/>
              </a:ext>
            </a:extLst>
          </p:cNvPr>
          <p:cNvSpPr>
            <a:spLocks noGrp="1"/>
          </p:cNvSpPr>
          <p:nvPr>
            <p:ph type="title"/>
          </p:nvPr>
        </p:nvSpPr>
        <p:spPr>
          <a:xfrm>
            <a:off x="566928" y="685959"/>
            <a:ext cx="7781544" cy="822642"/>
          </a:xfrm>
        </p:spPr>
        <p:txBody>
          <a:bodyPr>
            <a:normAutofit fontScale="90000"/>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E9E8C45E-502B-8A8F-719C-957A9ACA883C}"/>
              </a:ext>
            </a:extLst>
          </p:cNvPr>
          <p:cNvSpPr>
            <a:spLocks noGrp="1"/>
          </p:cNvSpPr>
          <p:nvPr>
            <p:ph idx="1"/>
          </p:nvPr>
        </p:nvSpPr>
        <p:spPr>
          <a:xfrm>
            <a:off x="676656" y="1207008"/>
            <a:ext cx="8055864" cy="5010595"/>
          </a:xfrm>
        </p:spPr>
        <p:txBody>
          <a:bodyPr>
            <a:normAutofit fontScale="77500" lnSpcReduction="20000"/>
          </a:bodyPr>
          <a:lstStyle/>
          <a:p>
            <a:r>
              <a:rPr lang="en-GB" sz="2100" dirty="0">
                <a:latin typeface="Arial" panose="020B0604020202020204" pitchFamily="34" charset="0"/>
                <a:cs typeface="Arial" panose="020B0604020202020204" pitchFamily="34" charset="0"/>
              </a:rPr>
              <a:t>Administrator (2023a). </a:t>
            </a:r>
            <a:r>
              <a:rPr lang="en-GB" sz="2100" i="1" dirty="0">
                <a:latin typeface="Arial" panose="020B0604020202020204" pitchFamily="34" charset="0"/>
                <a:cs typeface="Arial" panose="020B0604020202020204" pitchFamily="34" charset="0"/>
              </a:rPr>
              <a:t>Diagnosis</a:t>
            </a:r>
            <a:r>
              <a:rPr lang="en-GB" sz="2100" dirty="0">
                <a:latin typeface="Arial" panose="020B0604020202020204" pitchFamily="34" charset="0"/>
                <a:cs typeface="Arial" panose="020B0604020202020204" pitchFamily="34" charset="0"/>
              </a:rPr>
              <a:t>. [online] Breast Cancer Now. Available at: https://breastcancernow.org/about-breast-cancer/diagnosis? [Accessed 12 Aug. 2026].</a:t>
            </a:r>
          </a:p>
          <a:p>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Administrator (2023b). </a:t>
            </a:r>
            <a:r>
              <a:rPr lang="en-GB" sz="2100" i="1" dirty="0">
                <a:latin typeface="Arial" panose="020B0604020202020204" pitchFamily="34" charset="0"/>
                <a:cs typeface="Arial" panose="020B0604020202020204" pitchFamily="34" charset="0"/>
              </a:rPr>
              <a:t>Invasive breast cancer (no special type)</a:t>
            </a:r>
            <a:r>
              <a:rPr lang="en-GB" sz="2100" dirty="0">
                <a:latin typeface="Arial" panose="020B0604020202020204" pitchFamily="34" charset="0"/>
                <a:cs typeface="Arial" panose="020B0604020202020204" pitchFamily="34" charset="0"/>
              </a:rPr>
              <a:t>. [online] Breast Cancer Now. Available at: https://breastcancernow.org/about-breast-cancer/diagnosis/types-of-breast-cancer/invasive-breast-cancer-no-special-type?utm_source= [Accessed 12 Aug. 2026].</a:t>
            </a:r>
          </a:p>
          <a:p>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Cancer Research UK (2021). </a:t>
            </a:r>
            <a:r>
              <a:rPr lang="en-GB" sz="2100" i="1" dirty="0">
                <a:latin typeface="Arial" panose="020B0604020202020204" pitchFamily="34" charset="0"/>
                <a:cs typeface="Arial" panose="020B0604020202020204" pitchFamily="34" charset="0"/>
              </a:rPr>
              <a:t>Breast cancer | cancer research UK</a:t>
            </a:r>
            <a:r>
              <a:rPr lang="en-GB" sz="2100" dirty="0">
                <a:latin typeface="Arial" panose="020B0604020202020204" pitchFamily="34" charset="0"/>
                <a:cs typeface="Arial" panose="020B0604020202020204" pitchFamily="34" charset="0"/>
              </a:rPr>
              <a:t>. [online] </a:t>
            </a:r>
            <a:r>
              <a:rPr lang="en-GB" sz="2100" i="1" dirty="0">
                <a:latin typeface="Arial" panose="020B0604020202020204" pitchFamily="34" charset="0"/>
                <a:cs typeface="Arial" panose="020B0604020202020204" pitchFamily="34" charset="0"/>
              </a:rPr>
              <a:t>www.cancerresearchuk.org</a:t>
            </a:r>
            <a:r>
              <a:rPr lang="en-GB" sz="2100" dirty="0">
                <a:latin typeface="Arial" panose="020B0604020202020204" pitchFamily="34" charset="0"/>
                <a:cs typeface="Arial" panose="020B0604020202020204" pitchFamily="34" charset="0"/>
              </a:rPr>
              <a:t>. Available at: https://www.cancerresearchuk.org/about-cancer/breast-cancer [Accessed 12 Aug. 2026].</a:t>
            </a:r>
          </a:p>
          <a:p>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National institute for health and care excellence (2018). </a:t>
            </a:r>
            <a:r>
              <a:rPr lang="en-GB" sz="2100" i="1" dirty="0">
                <a:latin typeface="Arial" panose="020B0604020202020204" pitchFamily="34" charset="0"/>
                <a:cs typeface="Arial" panose="020B0604020202020204" pitchFamily="34" charset="0"/>
              </a:rPr>
              <a:t>Overview | early and locally advanced breast cancer: Diagnosis and management | guidance | NICE</a:t>
            </a:r>
            <a:r>
              <a:rPr lang="en-GB" sz="2100" dirty="0">
                <a:latin typeface="Arial" panose="020B0604020202020204" pitchFamily="34" charset="0"/>
                <a:cs typeface="Arial" panose="020B0604020202020204" pitchFamily="34" charset="0"/>
              </a:rPr>
              <a:t>. [online] </a:t>
            </a:r>
            <a:r>
              <a:rPr lang="en-GB" sz="2100" i="1" dirty="0">
                <a:latin typeface="Arial" panose="020B0604020202020204" pitchFamily="34" charset="0"/>
                <a:cs typeface="Arial" panose="020B0604020202020204" pitchFamily="34" charset="0"/>
              </a:rPr>
              <a:t>Nice.org.uk</a:t>
            </a:r>
            <a:r>
              <a:rPr lang="en-GB" sz="2100" dirty="0">
                <a:latin typeface="Arial" panose="020B0604020202020204" pitchFamily="34" charset="0"/>
                <a:cs typeface="Arial" panose="020B0604020202020204" pitchFamily="34" charset="0"/>
              </a:rPr>
              <a:t>. NICE. Available at: https://www.nice.org.uk/guidance/ng101 [Accessed 10 Aug. 2026].</a:t>
            </a:r>
          </a:p>
          <a:p>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NHS (2024a). </a:t>
            </a:r>
            <a:r>
              <a:rPr lang="en-GB" sz="2100" i="1" dirty="0">
                <a:latin typeface="Arial" panose="020B0604020202020204" pitchFamily="34" charset="0"/>
                <a:cs typeface="Arial" panose="020B0604020202020204" pitchFamily="34" charset="0"/>
              </a:rPr>
              <a:t>Causes of breast cancer in women</a:t>
            </a:r>
            <a:r>
              <a:rPr lang="en-GB" sz="2100" dirty="0">
                <a:latin typeface="Arial" panose="020B0604020202020204" pitchFamily="34" charset="0"/>
                <a:cs typeface="Arial" panose="020B0604020202020204" pitchFamily="34" charset="0"/>
              </a:rPr>
              <a:t>. [online] </a:t>
            </a:r>
            <a:r>
              <a:rPr lang="en-GB" sz="2100" i="1" dirty="0">
                <a:latin typeface="Arial" panose="020B0604020202020204" pitchFamily="34" charset="0"/>
                <a:cs typeface="Arial" panose="020B0604020202020204" pitchFamily="34" charset="0"/>
              </a:rPr>
              <a:t>nhs.uk</a:t>
            </a:r>
            <a:r>
              <a:rPr lang="en-GB" sz="2100" dirty="0">
                <a:latin typeface="Arial" panose="020B0604020202020204" pitchFamily="34" charset="0"/>
                <a:cs typeface="Arial" panose="020B0604020202020204" pitchFamily="34" charset="0"/>
              </a:rPr>
              <a:t>. Available at: https://www.nhs.uk/conditions/breast-cancer-in-women/causes-of-breast-cancer-in-women/ [Accessed 12 Aug. 2026].</a:t>
            </a:r>
          </a:p>
          <a:p>
            <a:endParaRPr lang="en-GB" dirty="0"/>
          </a:p>
        </p:txBody>
      </p:sp>
    </p:spTree>
    <p:extLst>
      <p:ext uri="{BB962C8B-B14F-4D97-AF65-F5344CB8AC3E}">
        <p14:creationId xmlns:p14="http://schemas.microsoft.com/office/powerpoint/2010/main" val="1782555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C7FE63-AB5E-BC6A-BA1C-C7B8A91A0A73}"/>
              </a:ext>
            </a:extLst>
          </p:cNvPr>
          <p:cNvSpPr>
            <a:spLocks noGrp="1"/>
          </p:cNvSpPr>
          <p:nvPr>
            <p:ph idx="1"/>
          </p:nvPr>
        </p:nvSpPr>
        <p:spPr/>
        <p:txBody>
          <a:bodyPr>
            <a:normAutofit fontScale="47500" lnSpcReduction="20000"/>
          </a:bodyPr>
          <a:lstStyle/>
          <a:p>
            <a:pPr>
              <a:lnSpc>
                <a:spcPct val="150000"/>
              </a:lnSpc>
              <a:spcAft>
                <a:spcPts val="1200"/>
              </a:spcAft>
            </a:pPr>
            <a:r>
              <a:rPr lang="en-GB" sz="3400" dirty="0">
                <a:effectLst/>
                <a:latin typeface="Arial" panose="020B0604020202020204" pitchFamily="34" charset="0"/>
                <a:ea typeface="Arial" panose="020B0604020202020204" pitchFamily="34" charset="0"/>
                <a:cs typeface="Arial" panose="020B0604020202020204" pitchFamily="34" charset="0"/>
              </a:rPr>
              <a:t>NHS (2024b). </a:t>
            </a:r>
            <a:r>
              <a:rPr lang="en-GB" sz="3400" i="1" dirty="0">
                <a:effectLst/>
                <a:latin typeface="Arial" panose="020B0604020202020204" pitchFamily="34" charset="0"/>
                <a:ea typeface="Arial" panose="020B0604020202020204" pitchFamily="34" charset="0"/>
                <a:cs typeface="Arial" panose="020B0604020202020204" pitchFamily="34" charset="0"/>
              </a:rPr>
              <a:t>Symptoms of breast cancer in women</a:t>
            </a:r>
            <a:r>
              <a:rPr lang="en-GB" sz="3400" dirty="0">
                <a:effectLst/>
                <a:latin typeface="Arial" panose="020B0604020202020204" pitchFamily="34" charset="0"/>
                <a:ea typeface="Arial" panose="020B0604020202020204" pitchFamily="34" charset="0"/>
                <a:cs typeface="Arial" panose="020B0604020202020204" pitchFamily="34" charset="0"/>
              </a:rPr>
              <a:t>. [online] </a:t>
            </a:r>
            <a:r>
              <a:rPr lang="en-GB" sz="3400" i="1" dirty="0">
                <a:effectLst/>
                <a:latin typeface="Arial" panose="020B0604020202020204" pitchFamily="34" charset="0"/>
                <a:ea typeface="Arial" panose="020B0604020202020204" pitchFamily="34" charset="0"/>
                <a:cs typeface="Arial" panose="020B0604020202020204" pitchFamily="34" charset="0"/>
              </a:rPr>
              <a:t>nhs.uk</a:t>
            </a:r>
            <a:r>
              <a:rPr lang="en-GB" sz="3400" dirty="0">
                <a:effectLst/>
                <a:latin typeface="Arial" panose="020B0604020202020204" pitchFamily="34" charset="0"/>
                <a:ea typeface="Arial" panose="020B0604020202020204" pitchFamily="34" charset="0"/>
                <a:cs typeface="Arial" panose="020B0604020202020204" pitchFamily="34" charset="0"/>
              </a:rPr>
              <a:t>. Available at: https://www.nhs.uk/conditions/breast-cancer-in-women/symptoms-of-breast-cancer-in-women/ [Accessed 10 Aug. 2026].</a:t>
            </a:r>
          </a:p>
          <a:p>
            <a:pPr>
              <a:lnSpc>
                <a:spcPct val="150000"/>
              </a:lnSpc>
              <a:spcAft>
                <a:spcPts val="1200"/>
              </a:spcAft>
            </a:pPr>
            <a:r>
              <a:rPr lang="en-GB" sz="3400" dirty="0">
                <a:effectLst/>
                <a:latin typeface="Arial" panose="020B0604020202020204" pitchFamily="34" charset="0"/>
                <a:ea typeface="Arial" panose="020B0604020202020204" pitchFamily="34" charset="0"/>
                <a:cs typeface="Arial" panose="020B0604020202020204" pitchFamily="34" charset="0"/>
              </a:rPr>
              <a:t>NHS </a:t>
            </a:r>
            <a:r>
              <a:rPr lang="en-GB" sz="3400" dirty="0" err="1">
                <a:effectLst/>
                <a:latin typeface="Arial" panose="020B0604020202020204" pitchFamily="34" charset="0"/>
                <a:ea typeface="Arial" panose="020B0604020202020204" pitchFamily="34" charset="0"/>
                <a:cs typeface="Arial" panose="020B0604020202020204" pitchFamily="34" charset="0"/>
              </a:rPr>
              <a:t>uk</a:t>
            </a:r>
            <a:r>
              <a:rPr lang="en-GB" sz="3400" dirty="0">
                <a:effectLst/>
                <a:latin typeface="Arial" panose="020B0604020202020204" pitchFamily="34" charset="0"/>
                <a:ea typeface="Arial" panose="020B0604020202020204" pitchFamily="34" charset="0"/>
                <a:cs typeface="Arial" panose="020B0604020202020204" pitchFamily="34" charset="0"/>
              </a:rPr>
              <a:t>, N. (2024). </a:t>
            </a:r>
            <a:r>
              <a:rPr lang="en-GB" sz="3400" i="1" dirty="0">
                <a:effectLst/>
                <a:latin typeface="Arial" panose="020B0604020202020204" pitchFamily="34" charset="0"/>
                <a:ea typeface="Arial" panose="020B0604020202020204" pitchFamily="34" charset="0"/>
                <a:cs typeface="Arial" panose="020B0604020202020204" pitchFamily="34" charset="0"/>
              </a:rPr>
              <a:t>Treatment for breast cancer in women</a:t>
            </a:r>
            <a:r>
              <a:rPr lang="en-GB" sz="3400" dirty="0">
                <a:effectLst/>
                <a:latin typeface="Arial" panose="020B0604020202020204" pitchFamily="34" charset="0"/>
                <a:ea typeface="Arial" panose="020B0604020202020204" pitchFamily="34" charset="0"/>
                <a:cs typeface="Arial" panose="020B0604020202020204" pitchFamily="34" charset="0"/>
              </a:rPr>
              <a:t>. [online] </a:t>
            </a:r>
            <a:r>
              <a:rPr lang="en-GB" sz="3400" i="1" dirty="0">
                <a:effectLst/>
                <a:latin typeface="Arial" panose="020B0604020202020204" pitchFamily="34" charset="0"/>
                <a:ea typeface="Arial" panose="020B0604020202020204" pitchFamily="34" charset="0"/>
                <a:cs typeface="Arial" panose="020B0604020202020204" pitchFamily="34" charset="0"/>
              </a:rPr>
              <a:t>nhs.uk</a:t>
            </a:r>
            <a:r>
              <a:rPr lang="en-GB" sz="3400" dirty="0">
                <a:effectLst/>
                <a:latin typeface="Arial" panose="020B0604020202020204" pitchFamily="34" charset="0"/>
                <a:ea typeface="Arial" panose="020B0604020202020204" pitchFamily="34" charset="0"/>
                <a:cs typeface="Arial" panose="020B0604020202020204" pitchFamily="34" charset="0"/>
              </a:rPr>
              <a:t>. Available at: https://www.nhs.uk/conditions/breast-cancer-in-women/treatment-for-breast-cancer-in-women/ [Accessed 12 Aug. 2026].</a:t>
            </a:r>
          </a:p>
          <a:p>
            <a:pPr>
              <a:lnSpc>
                <a:spcPct val="150000"/>
              </a:lnSpc>
              <a:spcAft>
                <a:spcPts val="1200"/>
              </a:spcAft>
            </a:pPr>
            <a:r>
              <a:rPr lang="en-GB" sz="3400" dirty="0">
                <a:effectLst/>
                <a:latin typeface="Arial" panose="020B0604020202020204" pitchFamily="34" charset="0"/>
                <a:ea typeface="Arial" panose="020B0604020202020204" pitchFamily="34" charset="0"/>
                <a:cs typeface="Arial" panose="020B0604020202020204" pitchFamily="34" charset="0"/>
              </a:rPr>
              <a:t>NHS website (2025). </a:t>
            </a:r>
            <a:r>
              <a:rPr lang="en-GB" sz="3400" i="1" dirty="0">
                <a:effectLst/>
                <a:latin typeface="Arial" panose="020B0604020202020204" pitchFamily="34" charset="0"/>
                <a:ea typeface="Arial" panose="020B0604020202020204" pitchFamily="34" charset="0"/>
                <a:cs typeface="Arial" panose="020B0604020202020204" pitchFamily="34" charset="0"/>
              </a:rPr>
              <a:t>Chemotherapy</a:t>
            </a:r>
            <a:r>
              <a:rPr lang="en-GB" sz="3400" dirty="0">
                <a:effectLst/>
                <a:latin typeface="Arial" panose="020B0604020202020204" pitchFamily="34" charset="0"/>
                <a:ea typeface="Arial" panose="020B0604020202020204" pitchFamily="34" charset="0"/>
                <a:cs typeface="Arial" panose="020B0604020202020204" pitchFamily="34" charset="0"/>
              </a:rPr>
              <a:t>. [online] </a:t>
            </a:r>
            <a:r>
              <a:rPr lang="en-GB" sz="3400" i="1" dirty="0">
                <a:effectLst/>
                <a:latin typeface="Arial" panose="020B0604020202020204" pitchFamily="34" charset="0"/>
                <a:ea typeface="Arial" panose="020B0604020202020204" pitchFamily="34" charset="0"/>
                <a:cs typeface="Arial" panose="020B0604020202020204" pitchFamily="34" charset="0"/>
              </a:rPr>
              <a:t>nhs.uk</a:t>
            </a:r>
            <a:r>
              <a:rPr lang="en-GB" sz="3400" dirty="0">
                <a:effectLst/>
                <a:latin typeface="Arial" panose="020B0604020202020204" pitchFamily="34" charset="0"/>
                <a:ea typeface="Arial" panose="020B0604020202020204" pitchFamily="34" charset="0"/>
                <a:cs typeface="Arial" panose="020B0604020202020204" pitchFamily="34" charset="0"/>
              </a:rPr>
              <a:t>. Available at: https://www.nhs.uk/tests-and-treatments/chemotherapy/? [Accessed 12 Aug. 2026].</a:t>
            </a:r>
          </a:p>
          <a:p>
            <a:pPr>
              <a:lnSpc>
                <a:spcPct val="150000"/>
              </a:lnSpc>
              <a:spcAft>
                <a:spcPts val="1200"/>
              </a:spcAft>
            </a:pPr>
            <a:r>
              <a:rPr lang="en-GB" sz="3400" dirty="0">
                <a:effectLst/>
                <a:latin typeface="Arial" panose="020B0604020202020204" pitchFamily="34" charset="0"/>
                <a:ea typeface="Arial" panose="020B0604020202020204" pitchFamily="34" charset="0"/>
                <a:cs typeface="Arial" panose="020B0604020202020204" pitchFamily="34" charset="0"/>
              </a:rPr>
              <a:t>NMC (2018). </a:t>
            </a:r>
            <a:r>
              <a:rPr lang="en-GB" sz="3400" i="1" dirty="0">
                <a:effectLst/>
                <a:latin typeface="Arial" panose="020B0604020202020204" pitchFamily="34" charset="0"/>
                <a:ea typeface="Arial" panose="020B0604020202020204" pitchFamily="34" charset="0"/>
                <a:cs typeface="Arial" panose="020B0604020202020204" pitchFamily="34" charset="0"/>
              </a:rPr>
              <a:t>The code: Professional standards of practice and behaviour for nurses, midwives and nursing associates</a:t>
            </a:r>
            <a:r>
              <a:rPr lang="en-GB" sz="3400" dirty="0">
                <a:effectLst/>
                <a:latin typeface="Arial" panose="020B0604020202020204" pitchFamily="34" charset="0"/>
                <a:ea typeface="Arial" panose="020B0604020202020204" pitchFamily="34" charset="0"/>
                <a:cs typeface="Arial" panose="020B0604020202020204" pitchFamily="34" charset="0"/>
              </a:rPr>
              <a:t>. [online] </a:t>
            </a:r>
            <a:r>
              <a:rPr lang="en-GB" sz="3400" i="1" dirty="0">
                <a:effectLst/>
                <a:latin typeface="Arial" panose="020B0604020202020204" pitchFamily="34" charset="0"/>
                <a:ea typeface="Arial" panose="020B0604020202020204" pitchFamily="34" charset="0"/>
                <a:cs typeface="Arial" panose="020B0604020202020204" pitchFamily="34" charset="0"/>
              </a:rPr>
              <a:t>Nursing and Midwifery council</a:t>
            </a:r>
            <a:r>
              <a:rPr lang="en-GB" sz="3400" dirty="0">
                <a:effectLst/>
                <a:latin typeface="Arial" panose="020B0604020202020204" pitchFamily="34" charset="0"/>
                <a:ea typeface="Arial" panose="020B0604020202020204" pitchFamily="34" charset="0"/>
                <a:cs typeface="Arial" panose="020B0604020202020204" pitchFamily="34" charset="0"/>
              </a:rPr>
              <a:t>. Available at: https://www.nmc.org.uk/standards/code/ [Accessed 10 Aug. 2026].</a:t>
            </a:r>
          </a:p>
          <a:p>
            <a:endParaRPr lang="en-GB" dirty="0"/>
          </a:p>
        </p:txBody>
      </p:sp>
    </p:spTree>
    <p:extLst>
      <p:ext uri="{BB962C8B-B14F-4D97-AF65-F5344CB8AC3E}">
        <p14:creationId xmlns:p14="http://schemas.microsoft.com/office/powerpoint/2010/main" val="1387482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650</TotalTime>
  <Words>2316</Words>
  <Application>Microsoft Office PowerPoint</Application>
  <PresentationFormat>On-screen Show (4:3)</PresentationFormat>
  <Paragraphs>166</Paragraphs>
  <Slides>12</Slides>
  <Notes>10</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Jessica Heng Posser Da Costa Cravidcravid (2440920)</cp:lastModifiedBy>
  <cp:revision>26</cp:revision>
  <dcterms:created xsi:type="dcterms:W3CDTF">2013-01-27T09:14:16Z</dcterms:created>
  <dcterms:modified xsi:type="dcterms:W3CDTF">2026-08-13T21:15:02Z</dcterms:modified>
  <cp:category/>
</cp:coreProperties>
</file>