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14630400" cy="10345738"/>
  <p:notesSz cx="10345738" cy="146304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78" autoAdjust="0"/>
    <p:restoredTop sz="94610"/>
  </p:normalViewPr>
  <p:slideViewPr>
    <p:cSldViewPr snapToGrid="0" snapToObjects="1">
      <p:cViewPr varScale="1">
        <p:scale>
          <a:sx n="55" d="100"/>
          <a:sy n="55" d="100"/>
        </p:scale>
        <p:origin x="113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822071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6/s12966-020-00955-2" TargetMode="External"/><Relationship Id="rId13" Type="http://schemas.openxmlformats.org/officeDocument/2006/relationships/hyperlink" Target="https://doi.org/10.2196/36690" TargetMode="External"/><Relationship Id="rId18" Type="http://schemas.openxmlformats.org/officeDocument/2006/relationships/hyperlink" Target="https://www.england.nhs.uk/diabetes/diabetes-prevention/" TargetMode="External"/><Relationship Id="rId3" Type="http://schemas.openxmlformats.org/officeDocument/2006/relationships/hyperlink" Target="https://doi.org/10.1016/S2213-8587(21)00088-7" TargetMode="External"/><Relationship Id="rId21" Type="http://schemas.openxmlformats.org/officeDocument/2006/relationships/hyperlink" Target="https://doi.org/10.1136/bmjdrc-2021-002736" TargetMode="External"/><Relationship Id="rId7" Type="http://schemas.openxmlformats.org/officeDocument/2006/relationships/hyperlink" Target="https://doi.org/10.1111/jhn.13279" TargetMode="External"/><Relationship Id="rId12" Type="http://schemas.openxmlformats.org/officeDocument/2006/relationships/hyperlink" Target="https://doi.org/10.2196/35039" TargetMode="External"/><Relationship Id="rId17" Type="http://schemas.openxmlformats.org/officeDocument/2006/relationships/hyperlink" Target="https://www.england.nhs.uk/long-read/inclusive-digital-healthcare-a-framework-for-nhs-action-on-digital-inclusion/" TargetMode="External"/><Relationship Id="rId2" Type="http://schemas.openxmlformats.org/officeDocument/2006/relationships/notesSlide" Target="../notesSlides/notesSlide3.xml"/><Relationship Id="rId16" Type="http://schemas.openxmlformats.org/officeDocument/2006/relationships/hyperlink" Target="https://doi.org/10.1186/s12913-023-09210-3" TargetMode="External"/><Relationship Id="rId20" Type="http://schemas.openxmlformats.org/officeDocument/2006/relationships/hyperlink" Target="https://doi.org/10.2196/40961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2196/67507" TargetMode="External"/><Relationship Id="rId11" Type="http://schemas.openxmlformats.org/officeDocument/2006/relationships/hyperlink" Target="https://doi.org/10.2196/40630" TargetMode="External"/><Relationship Id="rId24" Type="http://schemas.openxmlformats.org/officeDocument/2006/relationships/hyperlink" Target="https://www.who.int/news-room/fact-sheets/detail/diabetes" TargetMode="External"/><Relationship Id="rId5" Type="http://schemas.openxmlformats.org/officeDocument/2006/relationships/hyperlink" Target="https://www.diabetes.org.uk/about-us/about-the-charity/our-strategy/statistics" TargetMode="External"/><Relationship Id="rId15" Type="http://schemas.openxmlformats.org/officeDocument/2006/relationships/hyperlink" Target="https://doi.org/10.1186/1748-5908-6-42" TargetMode="External"/><Relationship Id="rId23" Type="http://schemas.openxmlformats.org/officeDocument/2006/relationships/hyperlink" Target="https://www.who.int/publications/i/item/9789240020924" TargetMode="External"/><Relationship Id="rId10" Type="http://schemas.openxmlformats.org/officeDocument/2006/relationships/hyperlink" Target="https://www.gov.uk/government/statistics/diabetes-profile-update-march-2025/diabetes-profile-statistical-commentary-march-2025" TargetMode="External"/><Relationship Id="rId19" Type="http://schemas.openxmlformats.org/officeDocument/2006/relationships/hyperlink" Target="https://www.nice.org.uk/guidance/ng246" TargetMode="External"/><Relationship Id="rId4" Type="http://schemas.openxmlformats.org/officeDocument/2006/relationships/hyperlink" Target="https://doi.org/10.1111/1753-0407.70002" TargetMode="External"/><Relationship Id="rId9" Type="http://schemas.openxmlformats.org/officeDocument/2006/relationships/hyperlink" Target="https://www.gov.uk/?utm_source=chatgpt.com" TargetMode="External"/><Relationship Id="rId14" Type="http://schemas.openxmlformats.org/officeDocument/2006/relationships/hyperlink" Target="https://doi.org/10.1016/j.lanepe.2022.100420" TargetMode="External"/><Relationship Id="rId22" Type="http://schemas.openxmlformats.org/officeDocument/2006/relationships/hyperlink" Target="https://www.who.int/teams/health-promotion/enhanced-wellbeing/first-global-confer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10345522"/>
          </a:xfrm>
          <a:prstGeom prst="rect">
            <a:avLst/>
          </a:prstGeom>
          <a:solidFill>
            <a:srgbClr val="F4FBFB"/>
          </a:solidFill>
          <a:ln w="12700">
            <a:solidFill>
              <a:srgbClr val="F4FBF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146304"/>
          </a:xfrm>
          <a:prstGeom prst="rect">
            <a:avLst/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10168128"/>
            <a:ext cx="14630400" cy="182880"/>
          </a:xfrm>
          <a:prstGeom prst="rect">
            <a:avLst/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Shape 3"/>
          <p:cNvSpPr/>
          <p:nvPr/>
        </p:nvSpPr>
        <p:spPr>
          <a:xfrm>
            <a:off x="0" y="0"/>
            <a:ext cx="14630400" cy="10345522"/>
          </a:xfrm>
          <a:prstGeom prst="rect">
            <a:avLst/>
          </a:prstGeom>
          <a:solidFill>
            <a:srgbClr val="F4FBFB"/>
          </a:solidFill>
          <a:ln w="12700">
            <a:solidFill>
              <a:srgbClr val="F4FBF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Shape 4"/>
          <p:cNvSpPr/>
          <p:nvPr/>
        </p:nvSpPr>
        <p:spPr>
          <a:xfrm>
            <a:off x="0" y="0"/>
            <a:ext cx="14630400" cy="2468880"/>
          </a:xfrm>
          <a:prstGeom prst="rect">
            <a:avLst/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7" name="Shape 5"/>
          <p:cNvSpPr/>
          <p:nvPr/>
        </p:nvSpPr>
        <p:spPr>
          <a:xfrm>
            <a:off x="9418320" y="-1828800"/>
            <a:ext cx="7132320" cy="5303520"/>
          </a:xfrm>
          <a:prstGeom prst="arc">
            <a:avLst/>
          </a:prstGeom>
          <a:solidFill>
            <a:srgbClr val="C5EEE7">
              <a:alpha val="85000"/>
            </a:srgbClr>
          </a:solidFill>
          <a:ln w="12700">
            <a:solidFill>
              <a:srgbClr val="C5EEE7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" name="Shape 6"/>
          <p:cNvSpPr/>
          <p:nvPr/>
        </p:nvSpPr>
        <p:spPr>
          <a:xfrm>
            <a:off x="-2286000" y="7406640"/>
            <a:ext cx="6583680" cy="4754880"/>
          </a:xfrm>
          <a:prstGeom prst="arc">
            <a:avLst/>
          </a:prstGeom>
          <a:solidFill>
            <a:srgbClr val="C5EEE7">
              <a:alpha val="90000"/>
            </a:srgbClr>
          </a:solidFill>
          <a:ln w="12700">
            <a:solidFill>
              <a:srgbClr val="C5EEE7">
                <a:alpha val="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" name="Text 7"/>
          <p:cNvSpPr/>
          <p:nvPr/>
        </p:nvSpPr>
        <p:spPr>
          <a:xfrm>
            <a:off x="640080" y="594360"/>
            <a:ext cx="7863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WearMove Coach</a:t>
            </a:r>
            <a:endParaRPr lang="en-US" sz="4000" dirty="0"/>
          </a:p>
        </p:txBody>
      </p:sp>
      <p:sp>
        <p:nvSpPr>
          <p:cNvPr id="14" name="Text 8"/>
          <p:cNvSpPr/>
          <p:nvPr/>
        </p:nvSpPr>
        <p:spPr>
          <a:xfrm>
            <a:off x="658368" y="1207008"/>
            <a:ext cx="886968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2000">
                <a:solidFill>
                  <a:srgbClr val="D7F3F2"/>
                </a:solidFill>
                <a:latin typeface="Arial"/>
              </a:rPr>
              <a:t>Wearable-supported prevention for adults at risk of type 2 diabetes</a:t>
            </a:r>
            <a:endParaRPr lang="en-US" sz="2000" dirty="0"/>
          </a:p>
        </p:txBody>
      </p:sp>
      <p:sp>
        <p:nvSpPr>
          <p:cNvPr id="15" name="Text 9"/>
          <p:cNvSpPr/>
          <p:nvPr/>
        </p:nvSpPr>
        <p:spPr>
          <a:xfrm>
            <a:off x="658368" y="1737360"/>
            <a:ext cx="49377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Component 2 Poster | LCHS7009</a:t>
            </a:r>
            <a:endParaRPr lang="en-US" dirty="0"/>
          </a:p>
        </p:txBody>
      </p:sp>
      <p:sp>
        <p:nvSpPr>
          <p:cNvPr id="16" name="Shape 10"/>
          <p:cNvSpPr/>
          <p:nvPr/>
        </p:nvSpPr>
        <p:spPr>
          <a:xfrm>
            <a:off x="777240" y="2944368"/>
            <a:ext cx="6766560" cy="5715000"/>
          </a:xfrm>
          <a:prstGeom prst="roundRect">
            <a:avLst>
              <a:gd name="adj" fmla="val 1920"/>
            </a:avLst>
          </a:prstGeom>
          <a:solidFill>
            <a:srgbClr val="FFFFFF"/>
          </a:solidFill>
          <a:ln w="15240">
            <a:solidFill>
              <a:srgbClr val="B6D7D8"/>
            </a:solidFill>
            <a:prstDash val="solid"/>
          </a:ln>
          <a:effectLst>
            <a:outerShdw blurRad="12700" dist="50800" dir="2700000" algn="bl" rotWithShape="0">
              <a:srgbClr val="C7D5D8">
                <a:alpha val="25000"/>
              </a:srgbClr>
            </a:outerShdw>
          </a:effectLst>
        </p:spPr>
        <p:txBody>
          <a:bodyPr/>
          <a:lstStyle/>
          <a:p>
            <a:endParaRPr sz="6000"/>
          </a:p>
        </p:txBody>
      </p:sp>
      <p:sp>
        <p:nvSpPr>
          <p:cNvPr id="17" name="Text 11"/>
          <p:cNvSpPr/>
          <p:nvPr/>
        </p:nvSpPr>
        <p:spPr>
          <a:xfrm>
            <a:off x="1143000" y="3246120"/>
            <a:ext cx="603504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700" b="1" dirty="0">
                <a:solidFill>
                  <a:srgbClr val="025E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Course and student details</a:t>
            </a:r>
            <a:endParaRPr lang="en-US" sz="1700" dirty="0"/>
          </a:p>
        </p:txBody>
      </p:sp>
      <p:sp>
        <p:nvSpPr>
          <p:cNvPr id="18" name="Shape 12"/>
          <p:cNvSpPr/>
          <p:nvPr/>
        </p:nvSpPr>
        <p:spPr>
          <a:xfrm>
            <a:off x="1078992" y="3886200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9" name="Shape 13"/>
          <p:cNvSpPr/>
          <p:nvPr/>
        </p:nvSpPr>
        <p:spPr>
          <a:xfrm>
            <a:off x="3182112" y="3886200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4400"/>
          </a:p>
        </p:txBody>
      </p:sp>
      <p:sp>
        <p:nvSpPr>
          <p:cNvPr id="20" name="Text 14"/>
          <p:cNvSpPr/>
          <p:nvPr/>
        </p:nvSpPr>
        <p:spPr>
          <a:xfrm>
            <a:off x="1207008" y="3986784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Programme</a:t>
            </a:r>
            <a:endParaRPr lang="en-US" dirty="0"/>
          </a:p>
        </p:txBody>
      </p:sp>
      <p:sp>
        <p:nvSpPr>
          <p:cNvPr id="21" name="Text 15"/>
          <p:cNvSpPr/>
          <p:nvPr/>
        </p:nvSpPr>
        <p:spPr>
          <a:xfrm>
            <a:off x="3319272" y="3977640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MSc Public Health and Social Care in Practice</a:t>
            </a:r>
            <a:endParaRPr lang="en-US" b="1" dirty="0"/>
          </a:p>
        </p:txBody>
      </p:sp>
      <p:sp>
        <p:nvSpPr>
          <p:cNvPr id="22" name="Shape 16"/>
          <p:cNvSpPr/>
          <p:nvPr/>
        </p:nvSpPr>
        <p:spPr>
          <a:xfrm>
            <a:off x="1078992" y="4416552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F6FCFC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3" name="Shape 17"/>
          <p:cNvSpPr/>
          <p:nvPr/>
        </p:nvSpPr>
        <p:spPr>
          <a:xfrm>
            <a:off x="3182112" y="4416552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4400"/>
          </a:p>
        </p:txBody>
      </p:sp>
      <p:sp>
        <p:nvSpPr>
          <p:cNvPr id="24" name="Text 18"/>
          <p:cNvSpPr/>
          <p:nvPr/>
        </p:nvSpPr>
        <p:spPr>
          <a:xfrm>
            <a:off x="1207008" y="4517136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Module code</a:t>
            </a:r>
            <a:endParaRPr lang="en-US" dirty="0"/>
          </a:p>
        </p:txBody>
      </p:sp>
      <p:sp>
        <p:nvSpPr>
          <p:cNvPr id="25" name="Text 19"/>
          <p:cNvSpPr/>
          <p:nvPr/>
        </p:nvSpPr>
        <p:spPr>
          <a:xfrm>
            <a:off x="3319272" y="4507992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LCHS7009</a:t>
            </a:r>
            <a:endParaRPr lang="en-US" b="1" dirty="0"/>
          </a:p>
        </p:txBody>
      </p:sp>
      <p:sp>
        <p:nvSpPr>
          <p:cNvPr id="26" name="Shape 20"/>
          <p:cNvSpPr/>
          <p:nvPr/>
        </p:nvSpPr>
        <p:spPr>
          <a:xfrm>
            <a:off x="1078992" y="4946904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7" name="Shape 21"/>
          <p:cNvSpPr/>
          <p:nvPr/>
        </p:nvSpPr>
        <p:spPr>
          <a:xfrm>
            <a:off x="3182112" y="4946904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28" name="Text 22"/>
          <p:cNvSpPr/>
          <p:nvPr/>
        </p:nvSpPr>
        <p:spPr>
          <a:xfrm>
            <a:off x="1207008" y="5047488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Module title</a:t>
            </a:r>
            <a:endParaRPr lang="en-US" dirty="0"/>
          </a:p>
        </p:txBody>
      </p:sp>
      <p:sp>
        <p:nvSpPr>
          <p:cNvPr id="29" name="Text 23"/>
          <p:cNvSpPr/>
          <p:nvPr/>
        </p:nvSpPr>
        <p:spPr>
          <a:xfrm>
            <a:off x="3319272" y="5038344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Population Health and Digital Health Promotion</a:t>
            </a:r>
            <a:endParaRPr lang="en-US" b="1" dirty="0"/>
          </a:p>
        </p:txBody>
      </p:sp>
      <p:sp>
        <p:nvSpPr>
          <p:cNvPr id="30" name="Shape 24"/>
          <p:cNvSpPr/>
          <p:nvPr/>
        </p:nvSpPr>
        <p:spPr>
          <a:xfrm>
            <a:off x="1078992" y="5477256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F6FCFC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1" name="Shape 25"/>
          <p:cNvSpPr/>
          <p:nvPr/>
        </p:nvSpPr>
        <p:spPr>
          <a:xfrm>
            <a:off x="3182112" y="5477256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2" name="Text 26"/>
          <p:cNvSpPr/>
          <p:nvPr/>
        </p:nvSpPr>
        <p:spPr>
          <a:xfrm>
            <a:off x="1207008" y="5577840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Assignment title</a:t>
            </a:r>
            <a:endParaRPr lang="en-US" dirty="0"/>
          </a:p>
        </p:txBody>
      </p:sp>
      <p:sp>
        <p:nvSpPr>
          <p:cNvPr id="33" name="Text 27"/>
          <p:cNvSpPr/>
          <p:nvPr/>
        </p:nvSpPr>
        <p:spPr>
          <a:xfrm>
            <a:off x="3319272" y="5568696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Component 2 Poster</a:t>
            </a:r>
            <a:endParaRPr lang="en-US" b="1" dirty="0"/>
          </a:p>
        </p:txBody>
      </p:sp>
      <p:sp>
        <p:nvSpPr>
          <p:cNvPr id="34" name="Shape 28"/>
          <p:cNvSpPr/>
          <p:nvPr/>
        </p:nvSpPr>
        <p:spPr>
          <a:xfrm>
            <a:off x="1078992" y="6007608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5" name="Shape 29"/>
          <p:cNvSpPr/>
          <p:nvPr/>
        </p:nvSpPr>
        <p:spPr>
          <a:xfrm>
            <a:off x="3182112" y="6007608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" name="Text 30"/>
          <p:cNvSpPr/>
          <p:nvPr/>
        </p:nvSpPr>
        <p:spPr>
          <a:xfrm>
            <a:off x="1207008" y="6108192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Student name</a:t>
            </a:r>
            <a:endParaRPr lang="en-US" dirty="0"/>
          </a:p>
        </p:txBody>
      </p:sp>
      <p:sp>
        <p:nvSpPr>
          <p:cNvPr id="37" name="Text 31"/>
          <p:cNvSpPr/>
          <p:nvPr/>
        </p:nvSpPr>
        <p:spPr>
          <a:xfrm>
            <a:off x="3319272" y="6099048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Syed Md Raihanul Hoque</a:t>
            </a:r>
            <a:endParaRPr lang="en-US" b="1" dirty="0"/>
          </a:p>
        </p:txBody>
      </p:sp>
      <p:sp>
        <p:nvSpPr>
          <p:cNvPr id="38" name="Shape 32"/>
          <p:cNvSpPr/>
          <p:nvPr/>
        </p:nvSpPr>
        <p:spPr>
          <a:xfrm>
            <a:off x="1078992" y="6537960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F6FCFC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9" name="Shape 33"/>
          <p:cNvSpPr/>
          <p:nvPr/>
        </p:nvSpPr>
        <p:spPr>
          <a:xfrm>
            <a:off x="3182112" y="6537960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0" name="Text 34"/>
          <p:cNvSpPr/>
          <p:nvPr/>
        </p:nvSpPr>
        <p:spPr>
          <a:xfrm>
            <a:off x="1207008" y="6638544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Student ID</a:t>
            </a:r>
            <a:endParaRPr lang="en-US" dirty="0"/>
          </a:p>
        </p:txBody>
      </p:sp>
      <p:sp>
        <p:nvSpPr>
          <p:cNvPr id="41" name="Text 35"/>
          <p:cNvSpPr/>
          <p:nvPr/>
        </p:nvSpPr>
        <p:spPr>
          <a:xfrm>
            <a:off x="3319272" y="6629400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202A30"/>
                </a:solidFill>
                <a:ea typeface="Arial" pitchFamily="34" charset="-122"/>
                <a:cs typeface="Arial" pitchFamily="34" charset="-120"/>
              </a:rPr>
              <a:t>2521856</a:t>
            </a:r>
            <a:endParaRPr lang="en-US" b="1" dirty="0"/>
          </a:p>
        </p:txBody>
      </p:sp>
      <p:sp>
        <p:nvSpPr>
          <p:cNvPr id="42" name="Shape 36"/>
          <p:cNvSpPr/>
          <p:nvPr/>
        </p:nvSpPr>
        <p:spPr>
          <a:xfrm>
            <a:off x="1078992" y="7068312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4400"/>
          </a:p>
        </p:txBody>
      </p:sp>
      <p:sp>
        <p:nvSpPr>
          <p:cNvPr id="43" name="Shape 37"/>
          <p:cNvSpPr/>
          <p:nvPr/>
        </p:nvSpPr>
        <p:spPr>
          <a:xfrm>
            <a:off x="3182112" y="7068312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endParaRPr sz="4400"/>
          </a:p>
        </p:txBody>
      </p:sp>
      <p:sp>
        <p:nvSpPr>
          <p:cNvPr id="44" name="Text 38"/>
          <p:cNvSpPr/>
          <p:nvPr/>
        </p:nvSpPr>
        <p:spPr>
          <a:xfrm>
            <a:off x="1207008" y="7168896"/>
            <a:ext cx="18033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023341"/>
                </a:solidFill>
                <a:ea typeface="Arial" pitchFamily="34" charset="-122"/>
                <a:cs typeface="Arial" pitchFamily="34" charset="-120"/>
              </a:rPr>
              <a:t>Lecturer</a:t>
            </a:r>
            <a:endParaRPr lang="en-US" b="1" dirty="0"/>
          </a:p>
        </p:txBody>
      </p:sp>
      <p:sp>
        <p:nvSpPr>
          <p:cNvPr id="45" name="Text 39"/>
          <p:cNvSpPr/>
          <p:nvPr/>
        </p:nvSpPr>
        <p:spPr>
          <a:xfrm>
            <a:off x="3319272" y="7159752"/>
            <a:ext cx="3749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r>
              <a:rPr lang="en-US" b="1" dirty="0"/>
              <a:t>Dr. Raheela Shaikh</a:t>
            </a:r>
          </a:p>
        </p:txBody>
      </p:sp>
      <p:sp>
        <p:nvSpPr>
          <p:cNvPr id="49" name="Shape 43"/>
          <p:cNvSpPr/>
          <p:nvPr/>
        </p:nvSpPr>
        <p:spPr>
          <a:xfrm>
            <a:off x="0" y="10040112"/>
            <a:ext cx="14630400" cy="164592"/>
          </a:xfrm>
          <a:prstGeom prst="rect">
            <a:avLst/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Shape 36">
            <a:extLst>
              <a:ext uri="{FF2B5EF4-FFF2-40B4-BE49-F238E27FC236}">
                <a16:creationId xmlns:a16="http://schemas.microsoft.com/office/drawing/2014/main" id="{82046A53-6C59-27B7-252B-E1A72C89EEBD}"/>
              </a:ext>
            </a:extLst>
          </p:cNvPr>
          <p:cNvSpPr/>
          <p:nvPr/>
        </p:nvSpPr>
        <p:spPr>
          <a:xfrm>
            <a:off x="1078992" y="7635240"/>
            <a:ext cx="2011680" cy="384048"/>
          </a:xfrm>
          <a:prstGeom prst="roundRect">
            <a:avLst>
              <a:gd name="adj" fmla="val 7143"/>
            </a:avLst>
          </a:prstGeom>
          <a:solidFill>
            <a:srgbClr val="EAF8F7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r>
              <a:rPr lang="en-US" sz="1600" b="1" dirty="0"/>
              <a:t>Submission Date</a:t>
            </a:r>
            <a:endParaRPr sz="1600" b="1" dirty="0"/>
          </a:p>
        </p:txBody>
      </p:sp>
      <p:sp>
        <p:nvSpPr>
          <p:cNvPr id="10" name="Shape 37">
            <a:extLst>
              <a:ext uri="{FF2B5EF4-FFF2-40B4-BE49-F238E27FC236}">
                <a16:creationId xmlns:a16="http://schemas.microsoft.com/office/drawing/2014/main" id="{4E643F0F-BF94-9A3F-D142-03DE4D06D1D8}"/>
              </a:ext>
            </a:extLst>
          </p:cNvPr>
          <p:cNvSpPr/>
          <p:nvPr/>
        </p:nvSpPr>
        <p:spPr>
          <a:xfrm>
            <a:off x="3182112" y="7690104"/>
            <a:ext cx="3886200" cy="384048"/>
          </a:xfrm>
          <a:prstGeom prst="roundRect">
            <a:avLst>
              <a:gd name="adj" fmla="val 7143"/>
            </a:avLst>
          </a:prstGeom>
          <a:solidFill>
            <a:srgbClr val="FFFFFF"/>
          </a:solidFill>
          <a:ln w="12700">
            <a:solidFill>
              <a:srgbClr val="D8EAEA"/>
            </a:solidFill>
            <a:prstDash val="solid"/>
          </a:ln>
        </p:spPr>
        <p:txBody>
          <a:bodyPr/>
          <a:lstStyle/>
          <a:p>
            <a:r>
              <a:rPr lang="en-US" b="1" dirty="0"/>
              <a:t>2</a:t>
            </a:r>
            <a:r>
              <a:rPr lang="en-US" b="1" baseline="30000" dirty="0"/>
              <a:t>nd</a:t>
            </a:r>
            <a:r>
              <a:rPr lang="en-US" b="1" dirty="0"/>
              <a:t> July, 2026</a:t>
            </a:r>
            <a:endParaRPr b="1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62C4E4E-40A6-176D-E57C-206A024976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4112" y="2532888"/>
            <a:ext cx="6876288" cy="660482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10345522"/>
          </a:xfrm>
          <a:prstGeom prst="rect">
            <a:avLst/>
          </a:prstGeom>
          <a:solidFill>
            <a:srgbClr val="F4FBFB"/>
          </a:solidFill>
          <a:ln w="12700">
            <a:solidFill>
              <a:srgbClr val="F4FBF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146304"/>
          </a:xfrm>
          <a:prstGeom prst="rect">
            <a:avLst/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10168128"/>
            <a:ext cx="14630400" cy="182880"/>
          </a:xfrm>
          <a:prstGeom prst="rect">
            <a:avLst/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Shape 3"/>
          <p:cNvSpPr/>
          <p:nvPr/>
        </p:nvSpPr>
        <p:spPr>
          <a:xfrm>
            <a:off x="320040" y="256032"/>
            <a:ext cx="13990320" cy="749808"/>
          </a:xfrm>
          <a:prstGeom prst="roundRect">
            <a:avLst>
              <a:gd name="adj" fmla="val 9756"/>
            </a:avLst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566928" y="411480"/>
            <a:ext cx="13606272" cy="4663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sz="2400" b="1">
                <a:solidFill>
                  <a:srgbClr val="FFFFFF"/>
                </a:solidFill>
                <a:latin typeface="Arial"/>
              </a:rPr>
              <a:t>WearMove Coach: Wearable-Supported Type 2 Diabetes Prevention</a:t>
            </a:r>
            <a:endParaRPr lang="en-US" sz="2400" dirty="0"/>
          </a:p>
        </p:txBody>
      </p:sp>
      <p:sp>
        <p:nvSpPr>
          <p:cNvPr id="12" name="Shape 10"/>
          <p:cNvSpPr/>
          <p:nvPr/>
        </p:nvSpPr>
        <p:spPr>
          <a:xfrm>
            <a:off x="320040" y="1143000"/>
            <a:ext cx="4526280" cy="352044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 w="13970">
            <a:solidFill>
              <a:srgbClr val="B6D7D8"/>
            </a:solidFill>
            <a:prstDash val="solid"/>
          </a:ln>
          <a:effectLst>
            <a:outerShdw blurRad="12700" dist="50800" dir="2700000" algn="bl" rotWithShape="0">
              <a:srgbClr val="CBD8DA">
                <a:alpha val="2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" name="Shape 11"/>
          <p:cNvSpPr/>
          <p:nvPr/>
        </p:nvSpPr>
        <p:spPr>
          <a:xfrm>
            <a:off x="393192" y="1216152"/>
            <a:ext cx="4379976" cy="384048"/>
          </a:xfrm>
          <a:prstGeom prst="roundRect">
            <a:avLst>
              <a:gd name="adj" fmla="val 19048"/>
            </a:avLst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 sz="2400"/>
          </a:p>
        </p:txBody>
      </p:sp>
      <p:sp>
        <p:nvSpPr>
          <p:cNvPr id="14" name="Shape 12"/>
          <p:cNvSpPr/>
          <p:nvPr/>
        </p:nvSpPr>
        <p:spPr>
          <a:xfrm>
            <a:off x="484632" y="1261872"/>
            <a:ext cx="274320" cy="2743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5" name="Image 0" descr="/mnt/data/wearmove_assets/sta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64" y="1289304"/>
            <a:ext cx="219456" cy="219456"/>
          </a:xfrm>
          <a:prstGeom prst="rect">
            <a:avLst/>
          </a:prstGeom>
        </p:spPr>
      </p:pic>
      <p:sp>
        <p:nvSpPr>
          <p:cNvPr id="16" name="Text 13"/>
          <p:cNvSpPr/>
          <p:nvPr/>
        </p:nvSpPr>
        <p:spPr>
          <a:xfrm>
            <a:off x="832104" y="1242060"/>
            <a:ext cx="38862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sz="1100" b="1" dirty="0">
                <a:solidFill>
                  <a:srgbClr val="FFFFFF"/>
                </a:solidFill>
                <a:latin typeface="Arial"/>
              </a:rPr>
              <a:t>1</a:t>
            </a:r>
            <a:r>
              <a:rPr sz="1300" b="1" dirty="0">
                <a:solidFill>
                  <a:srgbClr val="FFFFFF"/>
                </a:solidFill>
                <a:latin typeface="Arial"/>
              </a:rPr>
              <a:t>. Background: Type 2 diabetes burden and digital prevention</a:t>
            </a:r>
            <a:endParaRPr lang="en-US" sz="1100" dirty="0"/>
          </a:p>
        </p:txBody>
      </p:sp>
      <p:sp>
        <p:nvSpPr>
          <p:cNvPr id="17" name="Shape 14"/>
          <p:cNvSpPr/>
          <p:nvPr/>
        </p:nvSpPr>
        <p:spPr>
          <a:xfrm>
            <a:off x="530352" y="1691640"/>
            <a:ext cx="1298448" cy="1143000"/>
          </a:xfrm>
          <a:prstGeom prst="roundRect">
            <a:avLst>
              <a:gd name="adj" fmla="val 480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8" name="Image 1" descr="/mnt/data/wearmove_assets/sta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04" y="1819656"/>
            <a:ext cx="347472" cy="347472"/>
          </a:xfrm>
          <a:prstGeom prst="rect">
            <a:avLst/>
          </a:prstGeom>
        </p:spPr>
      </p:pic>
      <p:sp>
        <p:nvSpPr>
          <p:cNvPr id="19" name="Text 15"/>
          <p:cNvSpPr/>
          <p:nvPr/>
        </p:nvSpPr>
        <p:spPr>
          <a:xfrm>
            <a:off x="1005840" y="1783080"/>
            <a:ext cx="7498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l">
              <a:buNone/>
            </a:pPr>
            <a:r>
              <a:rPr sz="2400" b="1">
                <a:solidFill>
                  <a:srgbClr val="00808C"/>
                </a:solidFill>
                <a:latin typeface="Arial"/>
              </a:rPr>
              <a:t>830</a:t>
            </a:r>
            <a:endParaRPr lang="en-US" sz="2400" dirty="0"/>
          </a:p>
        </p:txBody>
      </p:sp>
      <p:sp>
        <p:nvSpPr>
          <p:cNvPr id="20" name="Text 16"/>
          <p:cNvSpPr/>
          <p:nvPr/>
        </p:nvSpPr>
        <p:spPr>
          <a:xfrm>
            <a:off x="603504" y="2130552"/>
            <a:ext cx="1152144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900" dirty="0">
                <a:solidFill>
                  <a:srgbClr val="202A30"/>
                </a:solidFill>
                <a:latin typeface="Arial"/>
              </a:rPr>
              <a:t>million people globally living with diabetes in 2022</a:t>
            </a:r>
            <a:endParaRPr lang="en-US" sz="1000" dirty="0"/>
          </a:p>
        </p:txBody>
      </p:sp>
      <p:sp>
        <p:nvSpPr>
          <p:cNvPr id="21" name="Text 17"/>
          <p:cNvSpPr/>
          <p:nvPr/>
        </p:nvSpPr>
        <p:spPr>
          <a:xfrm>
            <a:off x="566928" y="2606040"/>
            <a:ext cx="118872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sz="660" i="1">
                <a:solidFill>
                  <a:srgbClr val="60717F"/>
                </a:solidFill>
                <a:latin typeface="Arial"/>
              </a:rPr>
              <a:t>Source: World Health Organization (2024)</a:t>
            </a:r>
            <a:endParaRPr lang="en-US" sz="660" dirty="0"/>
          </a:p>
        </p:txBody>
      </p:sp>
      <p:sp>
        <p:nvSpPr>
          <p:cNvPr id="22" name="Shape 18"/>
          <p:cNvSpPr/>
          <p:nvPr/>
        </p:nvSpPr>
        <p:spPr>
          <a:xfrm>
            <a:off x="1911096" y="1691640"/>
            <a:ext cx="1298448" cy="1143000"/>
          </a:xfrm>
          <a:prstGeom prst="roundRect">
            <a:avLst>
              <a:gd name="adj" fmla="val 480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3" name="Image 2" descr="/mnt/data/wearmove_assets/walk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84248" y="1819656"/>
            <a:ext cx="347472" cy="347472"/>
          </a:xfrm>
          <a:prstGeom prst="rect">
            <a:avLst/>
          </a:prstGeom>
        </p:spPr>
      </p:pic>
      <p:sp>
        <p:nvSpPr>
          <p:cNvPr id="24" name="Text 19"/>
          <p:cNvSpPr/>
          <p:nvPr/>
        </p:nvSpPr>
        <p:spPr>
          <a:xfrm>
            <a:off x="2386584" y="1783080"/>
            <a:ext cx="7498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l">
              <a:buNone/>
            </a:pPr>
            <a:r>
              <a:rPr sz="2400" b="1">
                <a:solidFill>
                  <a:srgbClr val="EA873E"/>
                </a:solidFill>
                <a:latin typeface="Arial"/>
              </a:rPr>
              <a:t>6.9</a:t>
            </a:r>
            <a:endParaRPr lang="en-US" sz="2400" dirty="0"/>
          </a:p>
        </p:txBody>
      </p:sp>
      <p:sp>
        <p:nvSpPr>
          <p:cNvPr id="25" name="Text 20"/>
          <p:cNvSpPr/>
          <p:nvPr/>
        </p:nvSpPr>
        <p:spPr>
          <a:xfrm>
            <a:off x="1984248" y="2130552"/>
            <a:ext cx="1152144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900">
                <a:solidFill>
                  <a:srgbClr val="202A30"/>
                </a:solidFill>
                <a:latin typeface="Arial"/>
              </a:rPr>
              <a:t>million UK adults at increased risk of type 2 diabetes</a:t>
            </a:r>
            <a:endParaRPr lang="en-US" sz="1000" dirty="0"/>
          </a:p>
        </p:txBody>
      </p:sp>
      <p:sp>
        <p:nvSpPr>
          <p:cNvPr id="26" name="Text 21"/>
          <p:cNvSpPr/>
          <p:nvPr/>
        </p:nvSpPr>
        <p:spPr>
          <a:xfrm>
            <a:off x="2029968" y="2606040"/>
            <a:ext cx="1106424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60" i="1" dirty="0">
                <a:solidFill>
                  <a:srgbClr val="60717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Diabetes UK (2026)</a:t>
            </a:r>
            <a:endParaRPr lang="en-US" sz="660" dirty="0"/>
          </a:p>
        </p:txBody>
      </p:sp>
      <p:sp>
        <p:nvSpPr>
          <p:cNvPr id="27" name="Shape 22"/>
          <p:cNvSpPr/>
          <p:nvPr/>
        </p:nvSpPr>
        <p:spPr>
          <a:xfrm>
            <a:off x="3291840" y="1691640"/>
            <a:ext cx="1298448" cy="1143000"/>
          </a:xfrm>
          <a:prstGeom prst="roundRect">
            <a:avLst>
              <a:gd name="adj" fmla="val 480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28" name="Image 3" descr="/mnt/data/wearmove_assets/foo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992" y="1819656"/>
            <a:ext cx="347472" cy="347472"/>
          </a:xfrm>
          <a:prstGeom prst="rect">
            <a:avLst/>
          </a:prstGeom>
        </p:spPr>
      </p:pic>
      <p:sp>
        <p:nvSpPr>
          <p:cNvPr id="29" name="Text 23"/>
          <p:cNvSpPr/>
          <p:nvPr/>
        </p:nvSpPr>
        <p:spPr>
          <a:xfrm>
            <a:off x="3767328" y="1783080"/>
            <a:ext cx="749808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 algn="l">
              <a:buNone/>
            </a:pPr>
            <a:r>
              <a:rPr sz="2400" b="1">
                <a:solidFill>
                  <a:srgbClr val="429A74"/>
                </a:solidFill>
                <a:latin typeface="Arial"/>
              </a:rPr>
              <a:t>7.8%</a:t>
            </a:r>
            <a:endParaRPr lang="en-US" sz="2400" dirty="0"/>
          </a:p>
        </p:txBody>
      </p:sp>
      <p:sp>
        <p:nvSpPr>
          <p:cNvPr id="30" name="Text 24"/>
          <p:cNvSpPr/>
          <p:nvPr/>
        </p:nvSpPr>
        <p:spPr>
          <a:xfrm>
            <a:off x="3310128" y="2168347"/>
            <a:ext cx="1280160" cy="4480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000" dirty="0">
                <a:solidFill>
                  <a:srgbClr val="202A3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estimated adult type 2 diabetes prevalence in England</a:t>
            </a:r>
            <a:endParaRPr lang="en-US" sz="1000" dirty="0"/>
          </a:p>
        </p:txBody>
      </p:sp>
      <p:sp>
        <p:nvSpPr>
          <p:cNvPr id="31" name="Text 25"/>
          <p:cNvSpPr/>
          <p:nvPr/>
        </p:nvSpPr>
        <p:spPr>
          <a:xfrm>
            <a:off x="3310128" y="2606040"/>
            <a:ext cx="1207008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660" i="1" dirty="0">
                <a:solidFill>
                  <a:srgbClr val="60717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Source: GOV.UK (2025)</a:t>
            </a:r>
            <a:endParaRPr lang="en-US" sz="660" dirty="0"/>
          </a:p>
        </p:txBody>
      </p:sp>
      <p:sp>
        <p:nvSpPr>
          <p:cNvPr id="32" name="Text 26"/>
          <p:cNvSpPr/>
          <p:nvPr/>
        </p:nvSpPr>
        <p:spPr>
          <a:xfrm>
            <a:off x="566928" y="3063240"/>
            <a:ext cx="3886200" cy="1463040"/>
          </a:xfrm>
          <a:prstGeom prst="rect">
            <a:avLst/>
          </a:prstGeom>
          <a:noFill/>
          <a:ln/>
        </p:spPr>
        <p:txBody>
          <a:bodyPr wrap="square" lIns="127" tIns="127" rIns="127" bIns="127" rtlCol="0" anchor="ctr">
            <a:normAutofit lnSpcReduction="10000"/>
          </a:bodyPr>
          <a:lstStyle/>
          <a:p>
            <a:pPr marL="171450" indent="-171450" algn="just">
              <a:buFont typeface="Wingdings" panose="05000000000000000000" pitchFamily="2" charset="2"/>
              <a:buChar char="q"/>
            </a:pPr>
            <a:r>
              <a:rPr sz="1050" dirty="0">
                <a:solidFill>
                  <a:srgbClr val="202A30"/>
                </a:solidFill>
                <a:latin typeface="Arial"/>
              </a:rPr>
              <a:t>Type 2 diabetes is a preventable long-term condition linked with inactivity, excess weight, diet and deprivation (NICE, 2025).</a:t>
            </a:r>
            <a:endParaRPr lang="en-US" sz="1100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sz="1050" dirty="0">
                <a:solidFill>
                  <a:srgbClr val="202A30"/>
                </a:solidFill>
                <a:latin typeface="Arial"/>
              </a:rPr>
              <a:t>Prevention is needed before diagnosis because structured lifestyle support can reduce risk and delay progression to type 2 diabetes (NHS England, 2026).</a:t>
            </a:r>
            <a:endParaRPr lang="en-US" sz="1050" dirty="0">
              <a:solidFill>
                <a:srgbClr val="202A30"/>
              </a:solidFill>
              <a:latin typeface="Arial"/>
            </a:endParaRPr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sz="1050" dirty="0">
                <a:solidFill>
                  <a:srgbClr val="202A30"/>
                </a:solidFill>
                <a:latin typeface="Arial"/>
              </a:rPr>
              <a:t>Wearable-supported digital prevention can help users track daily </a:t>
            </a:r>
            <a:r>
              <a:rPr sz="1050" dirty="0" err="1">
                <a:solidFill>
                  <a:srgbClr val="202A30"/>
                </a:solidFill>
                <a:latin typeface="Arial"/>
              </a:rPr>
              <a:t>behaviour</a:t>
            </a:r>
            <a:r>
              <a:rPr sz="1050" dirty="0">
                <a:solidFill>
                  <a:srgbClr val="202A30"/>
                </a:solidFill>
                <a:latin typeface="Arial"/>
              </a:rPr>
              <a:t>, but it must be culturally inclusive and avoid widening digital access barriers (</a:t>
            </a:r>
            <a:r>
              <a:rPr sz="1050" dirty="0" err="1">
                <a:solidFill>
                  <a:srgbClr val="202A30"/>
                </a:solidFill>
                <a:latin typeface="Arial"/>
              </a:rPr>
              <a:t>Caleyachetty</a:t>
            </a:r>
            <a:r>
              <a:rPr sz="1050" dirty="0">
                <a:solidFill>
                  <a:srgbClr val="202A30"/>
                </a:solidFill>
                <a:latin typeface="Arial"/>
              </a:rPr>
              <a:t> et al., 2021; NHS England, 2023).</a:t>
            </a:r>
          </a:p>
        </p:txBody>
      </p:sp>
      <p:sp>
        <p:nvSpPr>
          <p:cNvPr id="33" name="Text 27"/>
          <p:cNvSpPr/>
          <p:nvPr/>
        </p:nvSpPr>
        <p:spPr>
          <a:xfrm>
            <a:off x="518465" y="4352544"/>
            <a:ext cx="37490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endParaRPr lang="en-US" sz="800" dirty="0"/>
          </a:p>
        </p:txBody>
      </p:sp>
      <p:sp>
        <p:nvSpPr>
          <p:cNvPr id="34" name="Shape 28"/>
          <p:cNvSpPr/>
          <p:nvPr/>
        </p:nvSpPr>
        <p:spPr>
          <a:xfrm>
            <a:off x="320040" y="4864608"/>
            <a:ext cx="4517136" cy="3465576"/>
          </a:xfrm>
          <a:prstGeom prst="roundRect">
            <a:avLst>
              <a:gd name="adj" fmla="val 2162"/>
            </a:avLst>
          </a:prstGeom>
          <a:solidFill>
            <a:srgbClr val="FFFFFF"/>
          </a:solidFill>
          <a:ln w="13970">
            <a:solidFill>
              <a:srgbClr val="B6D7D8"/>
            </a:solidFill>
            <a:prstDash val="solid"/>
          </a:ln>
          <a:effectLst>
            <a:outerShdw blurRad="12700" dist="50800" dir="2700000" algn="bl" rotWithShape="0">
              <a:srgbClr val="CBD8DA">
                <a:alpha val="2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35" name="Shape 29"/>
          <p:cNvSpPr/>
          <p:nvPr/>
        </p:nvSpPr>
        <p:spPr>
          <a:xfrm>
            <a:off x="393192" y="4937760"/>
            <a:ext cx="4379976" cy="384048"/>
          </a:xfrm>
          <a:prstGeom prst="roundRect">
            <a:avLst>
              <a:gd name="adj" fmla="val 19048"/>
            </a:avLst>
          </a:prstGeom>
          <a:solidFill>
            <a:srgbClr val="429A74"/>
          </a:solidFill>
          <a:ln w="12700">
            <a:solidFill>
              <a:srgbClr val="429A7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6" name="Shape 30"/>
          <p:cNvSpPr/>
          <p:nvPr/>
        </p:nvSpPr>
        <p:spPr>
          <a:xfrm>
            <a:off x="484632" y="4983480"/>
            <a:ext cx="274320" cy="2743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37" name="Image 4" descr="/mnt/data/wearmove_assets/watch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64" y="5010912"/>
            <a:ext cx="219456" cy="219456"/>
          </a:xfrm>
          <a:prstGeom prst="rect">
            <a:avLst/>
          </a:prstGeom>
        </p:spPr>
      </p:pic>
      <p:sp>
        <p:nvSpPr>
          <p:cNvPr id="38" name="Text 31"/>
          <p:cNvSpPr/>
          <p:nvPr/>
        </p:nvSpPr>
        <p:spPr>
          <a:xfrm>
            <a:off x="822960" y="5001768"/>
            <a:ext cx="3886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77500" lnSpcReduction="20000"/>
          </a:bodyPr>
          <a:lstStyle/>
          <a:p>
            <a:pPr marL="0" indent="0">
              <a:buNone/>
            </a:pPr>
            <a:r>
              <a:rPr sz="1600" b="1">
                <a:solidFill>
                  <a:srgbClr val="FFFFFF"/>
                </a:solidFill>
                <a:latin typeface="Arial"/>
              </a:rPr>
              <a:t>2. Intervention: From advice to coached daily action</a:t>
            </a:r>
            <a:endParaRPr lang="en-US" sz="1600" dirty="0"/>
          </a:p>
        </p:txBody>
      </p:sp>
      <p:sp>
        <p:nvSpPr>
          <p:cNvPr id="39" name="Shape 32"/>
          <p:cNvSpPr/>
          <p:nvPr/>
        </p:nvSpPr>
        <p:spPr>
          <a:xfrm>
            <a:off x="566928" y="5431536"/>
            <a:ext cx="3986784" cy="731520"/>
          </a:xfrm>
          <a:prstGeom prst="roundRect">
            <a:avLst>
              <a:gd name="adj" fmla="val 625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40" name="Image 5" descr="/mnt/data/wearmove_assets/policy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080" y="5504688"/>
            <a:ext cx="384048" cy="384048"/>
          </a:xfrm>
          <a:prstGeom prst="rect">
            <a:avLst/>
          </a:prstGeom>
        </p:spPr>
      </p:pic>
      <p:sp>
        <p:nvSpPr>
          <p:cNvPr id="41" name="Text 33"/>
          <p:cNvSpPr/>
          <p:nvPr/>
        </p:nvSpPr>
        <p:spPr>
          <a:xfrm>
            <a:off x="1069848" y="5522976"/>
            <a:ext cx="33924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1200" b="1">
                <a:solidFill>
                  <a:srgbClr val="025E73"/>
                </a:solidFill>
                <a:latin typeface="Arial"/>
              </a:rPr>
              <a:t>Existing prevention support</a:t>
            </a:r>
            <a:endParaRPr lang="en-US" sz="1200" dirty="0"/>
          </a:p>
        </p:txBody>
      </p:sp>
      <p:sp>
        <p:nvSpPr>
          <p:cNvPr id="42" name="Text 34"/>
          <p:cNvSpPr/>
          <p:nvPr/>
        </p:nvSpPr>
        <p:spPr>
          <a:xfrm>
            <a:off x="1069848" y="5715000"/>
            <a:ext cx="3392424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sz="850">
                <a:solidFill>
                  <a:srgbClr val="202A30"/>
                </a:solidFill>
                <a:latin typeface="Arial"/>
              </a:rPr>
              <a:t>NHS Health Checks, NHS DPP group sessions, dietetic advice and community activity schemes are already used to identify and support risk (NHS England, 2026).</a:t>
            </a:r>
            <a:endParaRPr lang="en-US" sz="1050" dirty="0"/>
          </a:p>
        </p:txBody>
      </p:sp>
      <p:sp>
        <p:nvSpPr>
          <p:cNvPr id="43" name="Shape 35"/>
          <p:cNvSpPr/>
          <p:nvPr/>
        </p:nvSpPr>
        <p:spPr>
          <a:xfrm>
            <a:off x="566928" y="6272784"/>
            <a:ext cx="3986784" cy="731520"/>
          </a:xfrm>
          <a:prstGeom prst="roundRect">
            <a:avLst>
              <a:gd name="adj" fmla="val 625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44" name="Image 6" descr="/mnt/data/wearmove_assets/phon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0080" y="6345936"/>
            <a:ext cx="384048" cy="384048"/>
          </a:xfrm>
          <a:prstGeom prst="rect">
            <a:avLst/>
          </a:prstGeom>
        </p:spPr>
      </p:pic>
      <p:sp>
        <p:nvSpPr>
          <p:cNvPr id="45" name="Text 36"/>
          <p:cNvSpPr/>
          <p:nvPr/>
        </p:nvSpPr>
        <p:spPr>
          <a:xfrm>
            <a:off x="1069848" y="6364224"/>
            <a:ext cx="33924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429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prevention</a:t>
            </a:r>
            <a:endParaRPr lang="en-US" sz="1200" dirty="0"/>
          </a:p>
        </p:txBody>
      </p:sp>
      <p:sp>
        <p:nvSpPr>
          <p:cNvPr id="46" name="Text 37"/>
          <p:cNvSpPr/>
          <p:nvPr/>
        </p:nvSpPr>
        <p:spPr>
          <a:xfrm>
            <a:off x="1069848" y="6556248"/>
            <a:ext cx="3392424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sz="850">
                <a:solidFill>
                  <a:srgbClr val="202A30"/>
                </a:solidFill>
                <a:latin typeface="Arial"/>
              </a:rPr>
              <a:t>The NHS DPP digital stream uses apps, online coaching, tracking and remote support to widen access (Miles, Hawkes and French, 2023).</a:t>
            </a:r>
            <a:endParaRPr lang="en-US" sz="1050" dirty="0"/>
          </a:p>
        </p:txBody>
      </p:sp>
      <p:sp>
        <p:nvSpPr>
          <p:cNvPr id="47" name="Shape 38"/>
          <p:cNvSpPr/>
          <p:nvPr/>
        </p:nvSpPr>
        <p:spPr>
          <a:xfrm>
            <a:off x="566928" y="7114032"/>
            <a:ext cx="3986784" cy="731520"/>
          </a:xfrm>
          <a:prstGeom prst="roundRect">
            <a:avLst>
              <a:gd name="adj" fmla="val 625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48" name="Image 7" descr="/mnt/data/wearmove_assets/watch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0080" y="7187184"/>
            <a:ext cx="384048" cy="384048"/>
          </a:xfrm>
          <a:prstGeom prst="rect">
            <a:avLst/>
          </a:prstGeom>
        </p:spPr>
      </p:pic>
      <p:sp>
        <p:nvSpPr>
          <p:cNvPr id="49" name="Text 39"/>
          <p:cNvSpPr/>
          <p:nvPr/>
        </p:nvSpPr>
        <p:spPr>
          <a:xfrm>
            <a:off x="1069848" y="7205472"/>
            <a:ext cx="339242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200" b="1" dirty="0">
                <a:solidFill>
                  <a:srgbClr val="EA87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Chosen model</a:t>
            </a:r>
            <a:endParaRPr lang="en-US" sz="1200" dirty="0"/>
          </a:p>
        </p:txBody>
      </p:sp>
      <p:sp>
        <p:nvSpPr>
          <p:cNvPr id="50" name="Text 40"/>
          <p:cNvSpPr/>
          <p:nvPr/>
        </p:nvSpPr>
        <p:spPr>
          <a:xfrm>
            <a:off x="1069848" y="7397496"/>
            <a:ext cx="3392424" cy="4023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sz="850">
                <a:solidFill>
                  <a:srgbClr val="202A30"/>
                </a:solidFill>
                <a:latin typeface="Arial"/>
              </a:rPr>
              <a:t>WearMove is proposed as a blended digital prevention model using a loaned wearable, app/SMS dashboard and coach check-ins to translate advice into daily action (Ross et al., 2022; Ross et al., 2023).</a:t>
            </a:r>
            <a:endParaRPr lang="en-US" sz="1050" dirty="0"/>
          </a:p>
        </p:txBody>
      </p:sp>
      <p:sp>
        <p:nvSpPr>
          <p:cNvPr id="51" name="Text 41"/>
          <p:cNvSpPr/>
          <p:nvPr/>
        </p:nvSpPr>
        <p:spPr>
          <a:xfrm>
            <a:off x="566928" y="7900416"/>
            <a:ext cx="4142232" cy="3261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sz="900" i="1" dirty="0">
                <a:solidFill>
                  <a:srgbClr val="60717F"/>
                </a:solidFill>
                <a:latin typeface="Arial"/>
              </a:rPr>
              <a:t>Digital DPPs can improve reach, but retention needs supported engagement (McManus et al., 2022; Ross et al., 2023).</a:t>
            </a:r>
            <a:endParaRPr lang="en-US" sz="1000" dirty="0"/>
          </a:p>
        </p:txBody>
      </p:sp>
      <p:sp>
        <p:nvSpPr>
          <p:cNvPr id="52" name="Text 42"/>
          <p:cNvSpPr/>
          <p:nvPr/>
        </p:nvSpPr>
        <p:spPr>
          <a:xfrm>
            <a:off x="566928" y="8083296"/>
            <a:ext cx="4206240" cy="21031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800" dirty="0"/>
          </a:p>
        </p:txBody>
      </p:sp>
      <p:sp>
        <p:nvSpPr>
          <p:cNvPr id="53" name="Shape 43"/>
          <p:cNvSpPr/>
          <p:nvPr/>
        </p:nvSpPr>
        <p:spPr>
          <a:xfrm>
            <a:off x="5074920" y="1143000"/>
            <a:ext cx="4480560" cy="4526280"/>
          </a:xfrm>
          <a:prstGeom prst="roundRect">
            <a:avLst>
              <a:gd name="adj" fmla="val 1633"/>
            </a:avLst>
          </a:prstGeom>
          <a:solidFill>
            <a:srgbClr val="FFFFFF"/>
          </a:solidFill>
          <a:ln w="13970">
            <a:solidFill>
              <a:srgbClr val="B6D7D8"/>
            </a:solidFill>
            <a:prstDash val="solid"/>
          </a:ln>
          <a:effectLst>
            <a:outerShdw blurRad="12700" dist="50800" dir="2700000" algn="bl" rotWithShape="0">
              <a:srgbClr val="CBD8DA">
                <a:alpha val="2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54" name="Shape 44"/>
          <p:cNvSpPr/>
          <p:nvPr/>
        </p:nvSpPr>
        <p:spPr>
          <a:xfrm>
            <a:off x="5148072" y="1216152"/>
            <a:ext cx="4334256" cy="384048"/>
          </a:xfrm>
          <a:prstGeom prst="roundRect">
            <a:avLst>
              <a:gd name="adj" fmla="val 19048"/>
            </a:avLst>
          </a:prstGeom>
          <a:solidFill>
            <a:srgbClr val="00808C"/>
          </a:solidFill>
          <a:ln w="12700">
            <a:solidFill>
              <a:srgbClr val="00808C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5" name="Shape 45"/>
          <p:cNvSpPr/>
          <p:nvPr/>
        </p:nvSpPr>
        <p:spPr>
          <a:xfrm>
            <a:off x="5239512" y="1261872"/>
            <a:ext cx="274320" cy="2743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56" name="Image 8" descr="/mnt/data/wearmove_assets/hero.pn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66944" y="1289304"/>
            <a:ext cx="219456" cy="219456"/>
          </a:xfrm>
          <a:prstGeom prst="rect">
            <a:avLst/>
          </a:prstGeom>
        </p:spPr>
      </p:pic>
      <p:sp>
        <p:nvSpPr>
          <p:cNvPr id="57" name="Text 46"/>
          <p:cNvSpPr/>
          <p:nvPr/>
        </p:nvSpPr>
        <p:spPr>
          <a:xfrm>
            <a:off x="5577840" y="1280160"/>
            <a:ext cx="3840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WearMove service model</a:t>
            </a:r>
            <a:endParaRPr lang="en-US" sz="1250" dirty="0"/>
          </a:p>
        </p:txBody>
      </p:sp>
      <p:sp>
        <p:nvSpPr>
          <p:cNvPr id="59" name="Shape 47"/>
          <p:cNvSpPr/>
          <p:nvPr/>
        </p:nvSpPr>
        <p:spPr>
          <a:xfrm>
            <a:off x="5285232" y="3977640"/>
            <a:ext cx="720547" cy="804672"/>
          </a:xfrm>
          <a:prstGeom prst="roundRect">
            <a:avLst>
              <a:gd name="adj" fmla="val 6345"/>
            </a:avLst>
          </a:prstGeom>
          <a:solidFill>
            <a:srgbClr val="FFFFFF"/>
          </a:solidFill>
          <a:ln w="15240">
            <a:solidFill>
              <a:srgbClr val="00808C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0" name="Image 10" descr="/mnt/data/wearmove_assets/stats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97" y="3950208"/>
            <a:ext cx="384048" cy="384048"/>
          </a:xfrm>
          <a:prstGeom prst="rect">
            <a:avLst/>
          </a:prstGeom>
        </p:spPr>
      </p:pic>
      <p:sp>
        <p:nvSpPr>
          <p:cNvPr id="61" name="Text 48"/>
          <p:cNvSpPr/>
          <p:nvPr/>
        </p:nvSpPr>
        <p:spPr>
          <a:xfrm>
            <a:off x="5596128" y="4027932"/>
            <a:ext cx="384048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600" b="1" dirty="0">
                <a:solidFill>
                  <a:srgbClr val="008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Risk referral</a:t>
            </a:r>
            <a:endParaRPr lang="en-US" sz="600" dirty="0"/>
          </a:p>
        </p:txBody>
      </p:sp>
      <p:sp>
        <p:nvSpPr>
          <p:cNvPr id="62" name="Text 49"/>
          <p:cNvSpPr/>
          <p:nvPr/>
        </p:nvSpPr>
        <p:spPr>
          <a:xfrm>
            <a:off x="5408677" y="4288536"/>
            <a:ext cx="537667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202A3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GP, NHS Health Check, community</a:t>
            </a:r>
            <a:endParaRPr lang="en-US" sz="800" dirty="0"/>
          </a:p>
        </p:txBody>
      </p:sp>
      <p:sp>
        <p:nvSpPr>
          <p:cNvPr id="63" name="Shape 50"/>
          <p:cNvSpPr/>
          <p:nvPr/>
        </p:nvSpPr>
        <p:spPr>
          <a:xfrm>
            <a:off x="6024067" y="4379976"/>
            <a:ext cx="73152" cy="0"/>
          </a:xfrm>
          <a:prstGeom prst="line">
            <a:avLst/>
          </a:prstGeom>
          <a:noFill/>
          <a:ln w="13970">
            <a:solidFill>
              <a:srgbClr val="60717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64" name="Shape 51"/>
          <p:cNvSpPr/>
          <p:nvPr/>
        </p:nvSpPr>
        <p:spPr>
          <a:xfrm>
            <a:off x="6097219" y="3977640"/>
            <a:ext cx="720547" cy="804672"/>
          </a:xfrm>
          <a:prstGeom prst="roundRect">
            <a:avLst>
              <a:gd name="adj" fmla="val 6345"/>
            </a:avLst>
          </a:prstGeom>
          <a:solidFill>
            <a:srgbClr val="FFFFFF"/>
          </a:solidFill>
          <a:ln w="15240">
            <a:solidFill>
              <a:srgbClr val="429A74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65" name="Image 11" descr="/mnt/data/wearmove_assets/phone.png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9496" y="3980688"/>
            <a:ext cx="384048" cy="384048"/>
          </a:xfrm>
          <a:prstGeom prst="rect">
            <a:avLst/>
          </a:prstGeom>
        </p:spPr>
      </p:pic>
      <p:sp>
        <p:nvSpPr>
          <p:cNvPr id="66" name="Text 52"/>
          <p:cNvSpPr/>
          <p:nvPr/>
        </p:nvSpPr>
        <p:spPr>
          <a:xfrm>
            <a:off x="6362397" y="4023360"/>
            <a:ext cx="384047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700" b="1" dirty="0">
                <a:solidFill>
                  <a:srgbClr val="429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Device + app/SMS</a:t>
            </a:r>
            <a:endParaRPr lang="en-US" sz="700" dirty="0"/>
          </a:p>
        </p:txBody>
      </p:sp>
      <p:sp>
        <p:nvSpPr>
          <p:cNvPr id="67" name="Text 53"/>
          <p:cNvSpPr/>
          <p:nvPr/>
        </p:nvSpPr>
        <p:spPr>
          <a:xfrm>
            <a:off x="6325819" y="4364736"/>
            <a:ext cx="433426" cy="28956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202A3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Steps, sleep, sitting, goals</a:t>
            </a:r>
            <a:endParaRPr lang="en-US" sz="800" dirty="0"/>
          </a:p>
        </p:txBody>
      </p:sp>
      <p:sp>
        <p:nvSpPr>
          <p:cNvPr id="68" name="Shape 54"/>
          <p:cNvSpPr/>
          <p:nvPr/>
        </p:nvSpPr>
        <p:spPr>
          <a:xfrm>
            <a:off x="6836054" y="4379976"/>
            <a:ext cx="73152" cy="0"/>
          </a:xfrm>
          <a:prstGeom prst="line">
            <a:avLst/>
          </a:prstGeom>
          <a:noFill/>
          <a:ln w="13970">
            <a:solidFill>
              <a:srgbClr val="60717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69" name="Shape 55"/>
          <p:cNvSpPr/>
          <p:nvPr/>
        </p:nvSpPr>
        <p:spPr>
          <a:xfrm>
            <a:off x="6909206" y="3977640"/>
            <a:ext cx="720547" cy="804672"/>
          </a:xfrm>
          <a:prstGeom prst="roundRect">
            <a:avLst>
              <a:gd name="adj" fmla="val 6345"/>
            </a:avLst>
          </a:prstGeom>
          <a:solidFill>
            <a:srgbClr val="FFFFFF"/>
          </a:solidFill>
          <a:ln w="15240">
            <a:solidFill>
              <a:srgbClr val="EA873E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70" name="Image 12" descr="/mnt/data/wearmove_assets/coach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09206" y="3963924"/>
            <a:ext cx="384048" cy="384048"/>
          </a:xfrm>
          <a:prstGeom prst="rect">
            <a:avLst/>
          </a:prstGeom>
        </p:spPr>
      </p:pic>
      <p:sp>
        <p:nvSpPr>
          <p:cNvPr id="71" name="Text 56"/>
          <p:cNvSpPr/>
          <p:nvPr/>
        </p:nvSpPr>
        <p:spPr>
          <a:xfrm>
            <a:off x="7302398" y="4014216"/>
            <a:ext cx="283464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500" b="1" dirty="0">
                <a:solidFill>
                  <a:srgbClr val="EA87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Coach support</a:t>
            </a:r>
            <a:endParaRPr lang="en-US" sz="500" dirty="0"/>
          </a:p>
        </p:txBody>
      </p:sp>
      <p:sp>
        <p:nvSpPr>
          <p:cNvPr id="72" name="Text 57"/>
          <p:cNvSpPr/>
          <p:nvPr/>
        </p:nvSpPr>
        <p:spPr>
          <a:xfrm>
            <a:off x="6969556" y="4334256"/>
            <a:ext cx="601676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202A3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Check-ins and problem solving</a:t>
            </a:r>
            <a:endParaRPr lang="en-US" sz="800" dirty="0"/>
          </a:p>
        </p:txBody>
      </p:sp>
      <p:sp>
        <p:nvSpPr>
          <p:cNvPr id="73" name="Shape 58"/>
          <p:cNvSpPr/>
          <p:nvPr/>
        </p:nvSpPr>
        <p:spPr>
          <a:xfrm>
            <a:off x="7648042" y="4379976"/>
            <a:ext cx="73152" cy="0"/>
          </a:xfrm>
          <a:prstGeom prst="line">
            <a:avLst/>
          </a:prstGeom>
          <a:noFill/>
          <a:ln w="13970">
            <a:solidFill>
              <a:srgbClr val="60717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74" name="Shape 59"/>
          <p:cNvSpPr/>
          <p:nvPr/>
        </p:nvSpPr>
        <p:spPr>
          <a:xfrm>
            <a:off x="7721194" y="3977640"/>
            <a:ext cx="720547" cy="804672"/>
          </a:xfrm>
          <a:prstGeom prst="roundRect">
            <a:avLst>
              <a:gd name="adj" fmla="val 6345"/>
            </a:avLst>
          </a:prstGeom>
          <a:solidFill>
            <a:srgbClr val="FFFFFF"/>
          </a:solidFill>
          <a:ln w="15240">
            <a:solidFill>
              <a:srgbClr val="3E81B4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75" name="Image 13" descr="/mnt/data/wearmove_assets/walk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95590" y="3968598"/>
            <a:ext cx="384048" cy="384048"/>
          </a:xfrm>
          <a:prstGeom prst="rect">
            <a:avLst/>
          </a:prstGeom>
        </p:spPr>
      </p:pic>
      <p:sp>
        <p:nvSpPr>
          <p:cNvPr id="76" name="Text 60"/>
          <p:cNvSpPr/>
          <p:nvPr/>
        </p:nvSpPr>
        <p:spPr>
          <a:xfrm>
            <a:off x="8059317" y="4018280"/>
            <a:ext cx="365049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700" b="1" dirty="0">
                <a:solidFill>
                  <a:srgbClr val="3E81B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Lifestyle action</a:t>
            </a:r>
            <a:endParaRPr lang="en-US" sz="700" dirty="0"/>
          </a:p>
        </p:txBody>
      </p:sp>
      <p:sp>
        <p:nvSpPr>
          <p:cNvPr id="77" name="Text 61"/>
          <p:cNvSpPr/>
          <p:nvPr/>
        </p:nvSpPr>
        <p:spPr>
          <a:xfrm>
            <a:off x="7836408" y="4364736"/>
            <a:ext cx="559613" cy="30378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202A3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Food, activity, sleep, breaks</a:t>
            </a:r>
            <a:endParaRPr lang="en-US" sz="800" dirty="0"/>
          </a:p>
        </p:txBody>
      </p:sp>
      <p:sp>
        <p:nvSpPr>
          <p:cNvPr id="78" name="Shape 62"/>
          <p:cNvSpPr/>
          <p:nvPr/>
        </p:nvSpPr>
        <p:spPr>
          <a:xfrm>
            <a:off x="8460029" y="4379976"/>
            <a:ext cx="73152" cy="0"/>
          </a:xfrm>
          <a:prstGeom prst="line">
            <a:avLst/>
          </a:prstGeom>
          <a:noFill/>
          <a:ln w="13970">
            <a:solidFill>
              <a:srgbClr val="60717F"/>
            </a:solidFill>
            <a:prstDash val="solid"/>
            <a:headEnd type="none"/>
            <a:tailEnd type="triangle"/>
          </a:ln>
        </p:spPr>
        <p:txBody>
          <a:bodyPr/>
          <a:lstStyle/>
          <a:p>
            <a:endParaRPr/>
          </a:p>
        </p:txBody>
      </p:sp>
      <p:sp>
        <p:nvSpPr>
          <p:cNvPr id="79" name="Shape 63"/>
          <p:cNvSpPr/>
          <p:nvPr/>
        </p:nvSpPr>
        <p:spPr>
          <a:xfrm>
            <a:off x="8533181" y="3977640"/>
            <a:ext cx="720547" cy="804672"/>
          </a:xfrm>
          <a:prstGeom prst="roundRect">
            <a:avLst>
              <a:gd name="adj" fmla="val 6345"/>
            </a:avLst>
          </a:prstGeom>
          <a:solidFill>
            <a:srgbClr val="FFFFFF"/>
          </a:solidFill>
          <a:ln w="1524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80" name="Image 14" descr="/mnt/data/wearmove_assets/equity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514893" y="3931919"/>
            <a:ext cx="384048" cy="384048"/>
          </a:xfrm>
          <a:prstGeom prst="rect">
            <a:avLst/>
          </a:prstGeom>
        </p:spPr>
      </p:pic>
      <p:sp>
        <p:nvSpPr>
          <p:cNvPr id="81" name="Text 64"/>
          <p:cNvSpPr/>
          <p:nvPr/>
        </p:nvSpPr>
        <p:spPr>
          <a:xfrm>
            <a:off x="8926525" y="4017645"/>
            <a:ext cx="281635" cy="173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600" b="1" dirty="0">
                <a:solidFill>
                  <a:srgbClr val="025E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Equity review</a:t>
            </a:r>
            <a:endParaRPr lang="en-US" sz="600" dirty="0"/>
          </a:p>
        </p:txBody>
      </p:sp>
      <p:sp>
        <p:nvSpPr>
          <p:cNvPr id="82" name="Text 65"/>
          <p:cNvSpPr/>
          <p:nvPr/>
        </p:nvSpPr>
        <p:spPr>
          <a:xfrm>
            <a:off x="8633765" y="4355972"/>
            <a:ext cx="634594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800" dirty="0">
                <a:solidFill>
                  <a:srgbClr val="202A3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HbA1c, retention, access</a:t>
            </a:r>
            <a:endParaRPr lang="en-US" sz="800" dirty="0"/>
          </a:p>
        </p:txBody>
      </p:sp>
      <p:sp>
        <p:nvSpPr>
          <p:cNvPr id="83" name="Text 66"/>
          <p:cNvSpPr/>
          <p:nvPr/>
        </p:nvSpPr>
        <p:spPr>
          <a:xfrm>
            <a:off x="5157216" y="4882896"/>
            <a:ext cx="4325112" cy="640077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sz="1100" dirty="0">
                <a:solidFill>
                  <a:srgbClr val="202A30"/>
                </a:solidFill>
                <a:latin typeface="Arial"/>
              </a:rPr>
              <a:t>Key design choice: The wearable does not diagnose diabetes. It makes movement, sleep and sitting visible for coaching and achievable goals (Duong et al., 2025; Mattison et al., 2022).</a:t>
            </a:r>
            <a:endParaRPr lang="en-US" sz="1200" dirty="0"/>
          </a:p>
        </p:txBody>
      </p:sp>
      <p:sp>
        <p:nvSpPr>
          <p:cNvPr id="84" name="Text 67"/>
          <p:cNvSpPr/>
          <p:nvPr/>
        </p:nvSpPr>
        <p:spPr>
          <a:xfrm>
            <a:off x="5290718" y="5403688"/>
            <a:ext cx="37490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620" dirty="0"/>
          </a:p>
        </p:txBody>
      </p:sp>
      <p:sp>
        <p:nvSpPr>
          <p:cNvPr id="85" name="Shape 68"/>
          <p:cNvSpPr/>
          <p:nvPr/>
        </p:nvSpPr>
        <p:spPr>
          <a:xfrm>
            <a:off x="5074920" y="5852160"/>
            <a:ext cx="4480560" cy="2478024"/>
          </a:xfrm>
          <a:prstGeom prst="roundRect">
            <a:avLst>
              <a:gd name="adj" fmla="val 3053"/>
            </a:avLst>
          </a:prstGeom>
          <a:solidFill>
            <a:srgbClr val="FFFFFF"/>
          </a:solidFill>
          <a:ln w="13970">
            <a:solidFill>
              <a:srgbClr val="B6D7D8"/>
            </a:solidFill>
            <a:prstDash val="solid"/>
          </a:ln>
          <a:effectLst>
            <a:outerShdw blurRad="12700" dist="50800" dir="2700000" algn="bl" rotWithShape="0">
              <a:srgbClr val="CBD8DA">
                <a:alpha val="2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86" name="Shape 69"/>
          <p:cNvSpPr/>
          <p:nvPr/>
        </p:nvSpPr>
        <p:spPr>
          <a:xfrm>
            <a:off x="5148072" y="5925312"/>
            <a:ext cx="4334256" cy="384048"/>
          </a:xfrm>
          <a:prstGeom prst="roundRect">
            <a:avLst>
              <a:gd name="adj" fmla="val 19048"/>
            </a:avLst>
          </a:prstGeom>
          <a:solidFill>
            <a:srgbClr val="EA873E"/>
          </a:solidFill>
          <a:ln w="12700">
            <a:solidFill>
              <a:srgbClr val="EA873E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87" name="Shape 70"/>
          <p:cNvSpPr/>
          <p:nvPr/>
        </p:nvSpPr>
        <p:spPr>
          <a:xfrm>
            <a:off x="5239512" y="5971032"/>
            <a:ext cx="274320" cy="2743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88" name="Image 15" descr="/mnt/data/wearmove_assets/research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66944" y="5998464"/>
            <a:ext cx="219456" cy="219456"/>
          </a:xfrm>
          <a:prstGeom prst="rect">
            <a:avLst/>
          </a:prstGeom>
        </p:spPr>
      </p:pic>
      <p:sp>
        <p:nvSpPr>
          <p:cNvPr id="89" name="Text 71"/>
          <p:cNvSpPr/>
          <p:nvPr/>
        </p:nvSpPr>
        <p:spPr>
          <a:xfrm>
            <a:off x="5577840" y="5989320"/>
            <a:ext cx="38404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sz="1600" b="1">
                <a:solidFill>
                  <a:srgbClr val="FFFFFF"/>
                </a:solidFill>
                <a:latin typeface="Arial"/>
              </a:rPr>
              <a:t>4. Expected outcomes: Benefits and cautions</a:t>
            </a:r>
            <a:endParaRPr lang="en-US" sz="1600" dirty="0"/>
          </a:p>
        </p:txBody>
      </p:sp>
      <p:sp>
        <p:nvSpPr>
          <p:cNvPr id="90" name="Shape 72"/>
          <p:cNvSpPr/>
          <p:nvPr/>
        </p:nvSpPr>
        <p:spPr>
          <a:xfrm>
            <a:off x="5321808" y="6419088"/>
            <a:ext cx="1874520" cy="713232"/>
          </a:xfrm>
          <a:prstGeom prst="roundRect">
            <a:avLst>
              <a:gd name="adj" fmla="val 641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91" name="Image 16" descr="/mnt/data/wearmove_assets/walk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4960" y="6492240"/>
            <a:ext cx="384048" cy="384048"/>
          </a:xfrm>
          <a:prstGeom prst="rect">
            <a:avLst/>
          </a:prstGeom>
        </p:spPr>
      </p:pic>
      <p:sp>
        <p:nvSpPr>
          <p:cNvPr id="92" name="Text 73"/>
          <p:cNvSpPr/>
          <p:nvPr/>
        </p:nvSpPr>
        <p:spPr>
          <a:xfrm>
            <a:off x="5824728" y="6510528"/>
            <a:ext cx="12801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dirty="0">
                <a:solidFill>
                  <a:srgbClr val="008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Behavioural</a:t>
            </a:r>
            <a:endParaRPr lang="en-US" sz="1000" dirty="0"/>
          </a:p>
        </p:txBody>
      </p:sp>
      <p:sp>
        <p:nvSpPr>
          <p:cNvPr id="93" name="Text 74"/>
          <p:cNvSpPr/>
          <p:nvPr/>
        </p:nvSpPr>
        <p:spPr>
          <a:xfrm>
            <a:off x="5824728" y="6702552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760">
                <a:solidFill>
                  <a:srgbClr val="202A30"/>
                </a:solidFill>
                <a:latin typeface="Arial"/>
              </a:rPr>
              <a:t>More steps, less sitting and stronger self-monitoring (Chua et al., 2024; Franssen et al., 2020).</a:t>
            </a:r>
            <a:endParaRPr lang="en-US" sz="800" dirty="0"/>
          </a:p>
        </p:txBody>
      </p:sp>
      <p:sp>
        <p:nvSpPr>
          <p:cNvPr id="94" name="Shape 75"/>
          <p:cNvSpPr/>
          <p:nvPr/>
        </p:nvSpPr>
        <p:spPr>
          <a:xfrm>
            <a:off x="7379208" y="6419088"/>
            <a:ext cx="1874520" cy="713232"/>
          </a:xfrm>
          <a:prstGeom prst="roundRect">
            <a:avLst>
              <a:gd name="adj" fmla="val 641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95" name="Image 17" descr="/mnt/data/wearmove_assets/foo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52360" y="6492240"/>
            <a:ext cx="384048" cy="384048"/>
          </a:xfrm>
          <a:prstGeom prst="rect">
            <a:avLst/>
          </a:prstGeom>
        </p:spPr>
      </p:pic>
      <p:sp>
        <p:nvSpPr>
          <p:cNvPr id="96" name="Text 76"/>
          <p:cNvSpPr/>
          <p:nvPr/>
        </p:nvSpPr>
        <p:spPr>
          <a:xfrm>
            <a:off x="7882128" y="6510528"/>
            <a:ext cx="12801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dirty="0">
                <a:solidFill>
                  <a:srgbClr val="429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Clinical risk</a:t>
            </a:r>
            <a:endParaRPr lang="en-US" sz="1000" dirty="0"/>
          </a:p>
        </p:txBody>
      </p:sp>
      <p:sp>
        <p:nvSpPr>
          <p:cNvPr id="97" name="Text 77"/>
          <p:cNvSpPr/>
          <p:nvPr/>
        </p:nvSpPr>
        <p:spPr>
          <a:xfrm>
            <a:off x="7882128" y="6702552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780">
                <a:solidFill>
                  <a:srgbClr val="202A30"/>
                </a:solidFill>
                <a:latin typeface="Arial"/>
              </a:rPr>
              <a:t>Possible weight and HbA1c improvement when engagement is sustained (Lim et al., 2022).</a:t>
            </a:r>
            <a:endParaRPr lang="en-US" sz="800" dirty="0"/>
          </a:p>
        </p:txBody>
      </p:sp>
      <p:sp>
        <p:nvSpPr>
          <p:cNvPr id="98" name="Shape 78"/>
          <p:cNvSpPr/>
          <p:nvPr/>
        </p:nvSpPr>
        <p:spPr>
          <a:xfrm>
            <a:off x="5321808" y="7242048"/>
            <a:ext cx="1874520" cy="713232"/>
          </a:xfrm>
          <a:prstGeom prst="roundRect">
            <a:avLst>
              <a:gd name="adj" fmla="val 641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99" name="Image 18" descr="/mnt/data/wearmove_assets/privacy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94960" y="7315200"/>
            <a:ext cx="384048" cy="384048"/>
          </a:xfrm>
          <a:prstGeom prst="rect">
            <a:avLst/>
          </a:prstGeom>
        </p:spPr>
      </p:pic>
      <p:sp>
        <p:nvSpPr>
          <p:cNvPr id="100" name="Text 79"/>
          <p:cNvSpPr/>
          <p:nvPr/>
        </p:nvSpPr>
        <p:spPr>
          <a:xfrm>
            <a:off x="5824728" y="7333488"/>
            <a:ext cx="12801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dirty="0">
                <a:solidFill>
                  <a:srgbClr val="EA87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Safeguards</a:t>
            </a:r>
            <a:endParaRPr lang="en-US" sz="1000" dirty="0"/>
          </a:p>
        </p:txBody>
      </p:sp>
      <p:sp>
        <p:nvSpPr>
          <p:cNvPr id="101" name="Text 80"/>
          <p:cNvSpPr/>
          <p:nvPr/>
        </p:nvSpPr>
        <p:spPr>
          <a:xfrm>
            <a:off x="5824728" y="7525512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780">
                <a:solidFill>
                  <a:srgbClr val="202A30"/>
                </a:solidFill>
                <a:latin typeface="Arial"/>
              </a:rPr>
              <a:t>User control can reduce alert fatigue, anxiety and privacy concerns (Mattison et al., 2022).</a:t>
            </a:r>
            <a:endParaRPr lang="en-US" sz="800" dirty="0"/>
          </a:p>
        </p:txBody>
      </p:sp>
      <p:sp>
        <p:nvSpPr>
          <p:cNvPr id="102" name="Shape 81"/>
          <p:cNvSpPr/>
          <p:nvPr/>
        </p:nvSpPr>
        <p:spPr>
          <a:xfrm>
            <a:off x="7379208" y="7242048"/>
            <a:ext cx="1874520" cy="713232"/>
          </a:xfrm>
          <a:prstGeom prst="roundRect">
            <a:avLst>
              <a:gd name="adj" fmla="val 6410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03" name="Image 19" descr="/mnt/data/wearmove_assets/coach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452360" y="7315200"/>
            <a:ext cx="384048" cy="384048"/>
          </a:xfrm>
          <a:prstGeom prst="rect">
            <a:avLst/>
          </a:prstGeom>
        </p:spPr>
      </p:pic>
      <p:sp>
        <p:nvSpPr>
          <p:cNvPr id="104" name="Text 82"/>
          <p:cNvSpPr/>
          <p:nvPr/>
        </p:nvSpPr>
        <p:spPr>
          <a:xfrm>
            <a:off x="7882128" y="7333488"/>
            <a:ext cx="128016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00" b="1" dirty="0">
                <a:solidFill>
                  <a:srgbClr val="025E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Critical judgement</a:t>
            </a:r>
            <a:endParaRPr lang="en-US" sz="1000" dirty="0"/>
          </a:p>
        </p:txBody>
      </p:sp>
      <p:sp>
        <p:nvSpPr>
          <p:cNvPr id="105" name="Text 83"/>
          <p:cNvSpPr/>
          <p:nvPr/>
        </p:nvSpPr>
        <p:spPr>
          <a:xfrm>
            <a:off x="7882128" y="7525512"/>
            <a:ext cx="1280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780">
                <a:solidFill>
                  <a:srgbClr val="202A30"/>
                </a:solidFill>
                <a:latin typeface="Arial"/>
              </a:rPr>
              <a:t>Strongest as wearable data plus human coaching, not app-only support (Ross et al., 2023).</a:t>
            </a:r>
            <a:endParaRPr lang="en-US" sz="800" dirty="0"/>
          </a:p>
        </p:txBody>
      </p:sp>
      <p:sp>
        <p:nvSpPr>
          <p:cNvPr id="106" name="Text 84"/>
          <p:cNvSpPr/>
          <p:nvPr/>
        </p:nvSpPr>
        <p:spPr>
          <a:xfrm>
            <a:off x="5290718" y="8142732"/>
            <a:ext cx="384048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47500" lnSpcReduction="20000"/>
          </a:bodyPr>
          <a:lstStyle/>
          <a:p>
            <a:endParaRPr/>
          </a:p>
        </p:txBody>
      </p:sp>
      <p:sp>
        <p:nvSpPr>
          <p:cNvPr id="107" name="Shape 85"/>
          <p:cNvSpPr/>
          <p:nvPr/>
        </p:nvSpPr>
        <p:spPr>
          <a:xfrm>
            <a:off x="9784080" y="1143000"/>
            <a:ext cx="4526280" cy="3520440"/>
          </a:xfrm>
          <a:prstGeom prst="roundRect">
            <a:avLst>
              <a:gd name="adj" fmla="val 2078"/>
            </a:avLst>
          </a:prstGeom>
          <a:solidFill>
            <a:srgbClr val="FFFFFF"/>
          </a:solidFill>
          <a:ln w="13970">
            <a:solidFill>
              <a:srgbClr val="B6D7D8"/>
            </a:solidFill>
            <a:prstDash val="solid"/>
          </a:ln>
          <a:effectLst>
            <a:outerShdw blurRad="12700" dist="50800" dir="2700000" algn="bl" rotWithShape="0">
              <a:srgbClr val="CBD8DA">
                <a:alpha val="2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08" name="Shape 86"/>
          <p:cNvSpPr/>
          <p:nvPr/>
        </p:nvSpPr>
        <p:spPr>
          <a:xfrm>
            <a:off x="9857232" y="1216152"/>
            <a:ext cx="4379976" cy="384048"/>
          </a:xfrm>
          <a:prstGeom prst="roundRect">
            <a:avLst>
              <a:gd name="adj" fmla="val 19048"/>
            </a:avLst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09" name="Shape 87"/>
          <p:cNvSpPr/>
          <p:nvPr/>
        </p:nvSpPr>
        <p:spPr>
          <a:xfrm>
            <a:off x="9948672" y="1261872"/>
            <a:ext cx="274320" cy="2743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0" name="Image 20" descr="/mnt/data/wearmove_assets/equity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76104" y="1289304"/>
            <a:ext cx="219456" cy="219456"/>
          </a:xfrm>
          <a:prstGeom prst="rect">
            <a:avLst/>
          </a:prstGeom>
        </p:spPr>
      </p:pic>
      <p:sp>
        <p:nvSpPr>
          <p:cNvPr id="111" name="Text 88"/>
          <p:cNvSpPr/>
          <p:nvPr/>
        </p:nvSpPr>
        <p:spPr>
          <a:xfrm>
            <a:off x="10287000" y="1280160"/>
            <a:ext cx="3886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Health promotion values and principles</a:t>
            </a:r>
            <a:endParaRPr lang="en-US" sz="1600" dirty="0"/>
          </a:p>
        </p:txBody>
      </p:sp>
      <p:sp>
        <p:nvSpPr>
          <p:cNvPr id="112" name="Shape 89"/>
          <p:cNvSpPr/>
          <p:nvPr/>
        </p:nvSpPr>
        <p:spPr>
          <a:xfrm>
            <a:off x="10021824" y="1700784"/>
            <a:ext cx="1965960" cy="621792"/>
          </a:xfrm>
          <a:prstGeom prst="roundRect">
            <a:avLst>
              <a:gd name="adj" fmla="val 7353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3" name="Image 21" descr="/mnt/data/wearmove_assets/education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10094976" y="1773936"/>
            <a:ext cx="384048" cy="384048"/>
          </a:xfrm>
          <a:prstGeom prst="rect">
            <a:avLst/>
          </a:prstGeom>
        </p:spPr>
      </p:pic>
      <p:sp>
        <p:nvSpPr>
          <p:cNvPr id="114" name="Text 90"/>
          <p:cNvSpPr/>
          <p:nvPr/>
        </p:nvSpPr>
        <p:spPr>
          <a:xfrm>
            <a:off x="10524744" y="1792224"/>
            <a:ext cx="14721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00808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Empowerment</a:t>
            </a:r>
            <a:endParaRPr lang="en-US" sz="1050" dirty="0"/>
          </a:p>
        </p:txBody>
      </p:sp>
      <p:sp>
        <p:nvSpPr>
          <p:cNvPr id="115" name="Text 91"/>
          <p:cNvSpPr/>
          <p:nvPr/>
        </p:nvSpPr>
        <p:spPr>
          <a:xfrm>
            <a:off x="10524744" y="1984248"/>
            <a:ext cx="1472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lnSpcReduction="10000"/>
          </a:bodyPr>
          <a:lstStyle/>
          <a:p>
            <a:pPr marL="0" indent="0">
              <a:buNone/>
            </a:pPr>
            <a:r>
              <a:rPr sz="650">
                <a:solidFill>
                  <a:srgbClr val="202A30"/>
                </a:solidFill>
                <a:latin typeface="Arial"/>
              </a:rPr>
              <a:t>Build user-owned goals and confidence to act (World Health Organization, 1986).</a:t>
            </a:r>
            <a:endParaRPr lang="en-US" sz="900" dirty="0"/>
          </a:p>
        </p:txBody>
      </p:sp>
      <p:sp>
        <p:nvSpPr>
          <p:cNvPr id="116" name="Shape 92"/>
          <p:cNvSpPr/>
          <p:nvPr/>
        </p:nvSpPr>
        <p:spPr>
          <a:xfrm>
            <a:off x="12088368" y="1700784"/>
            <a:ext cx="1965960" cy="621792"/>
          </a:xfrm>
          <a:prstGeom prst="roundRect">
            <a:avLst>
              <a:gd name="adj" fmla="val 7353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17" name="Image 22" descr="/mnt/data/wearmove_assets/equity.pn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161520" y="1773936"/>
            <a:ext cx="384048" cy="384048"/>
          </a:xfrm>
          <a:prstGeom prst="rect">
            <a:avLst/>
          </a:prstGeom>
        </p:spPr>
      </p:pic>
      <p:sp>
        <p:nvSpPr>
          <p:cNvPr id="118" name="Text 93"/>
          <p:cNvSpPr/>
          <p:nvPr/>
        </p:nvSpPr>
        <p:spPr>
          <a:xfrm>
            <a:off x="12591288" y="1792224"/>
            <a:ext cx="14721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429A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Equity</a:t>
            </a:r>
            <a:endParaRPr lang="en-US" sz="1050" dirty="0"/>
          </a:p>
        </p:txBody>
      </p:sp>
      <p:sp>
        <p:nvSpPr>
          <p:cNvPr id="119" name="Text 94"/>
          <p:cNvSpPr/>
          <p:nvPr/>
        </p:nvSpPr>
        <p:spPr>
          <a:xfrm>
            <a:off x="12591288" y="1984248"/>
            <a:ext cx="1472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650">
                <a:solidFill>
                  <a:srgbClr val="202A30"/>
                </a:solidFill>
                <a:latin typeface="Arial"/>
              </a:rPr>
              <a:t>Device loans, SMS fallback, low-data mode and language support (NHS England, 2023).</a:t>
            </a:r>
            <a:endParaRPr lang="en-US" sz="900" dirty="0"/>
          </a:p>
        </p:txBody>
      </p:sp>
      <p:sp>
        <p:nvSpPr>
          <p:cNvPr id="120" name="Shape 95"/>
          <p:cNvSpPr/>
          <p:nvPr/>
        </p:nvSpPr>
        <p:spPr>
          <a:xfrm>
            <a:off x="10021824" y="2450592"/>
            <a:ext cx="1965960" cy="621792"/>
          </a:xfrm>
          <a:prstGeom prst="roundRect">
            <a:avLst>
              <a:gd name="adj" fmla="val 7353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1" name="Image 23" descr="/mnt/data/wearmove_assets/coach.pn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94976" y="2523744"/>
            <a:ext cx="384048" cy="384048"/>
          </a:xfrm>
          <a:prstGeom prst="rect">
            <a:avLst/>
          </a:prstGeom>
        </p:spPr>
      </p:pic>
      <p:sp>
        <p:nvSpPr>
          <p:cNvPr id="122" name="Text 96"/>
          <p:cNvSpPr/>
          <p:nvPr/>
        </p:nvSpPr>
        <p:spPr>
          <a:xfrm>
            <a:off x="10524744" y="2542032"/>
            <a:ext cx="14721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EA873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Participation</a:t>
            </a:r>
            <a:endParaRPr lang="en-US" sz="1050" dirty="0"/>
          </a:p>
        </p:txBody>
      </p:sp>
      <p:sp>
        <p:nvSpPr>
          <p:cNvPr id="123" name="Text 97"/>
          <p:cNvSpPr/>
          <p:nvPr/>
        </p:nvSpPr>
        <p:spPr>
          <a:xfrm>
            <a:off x="10524744" y="2734056"/>
            <a:ext cx="1472184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sz="570">
                <a:solidFill>
                  <a:srgbClr val="202A30"/>
                </a:solidFill>
                <a:latin typeface="Arial"/>
              </a:rPr>
              <a:t>Co-design with South Asian, Black and low-income users to improve fit and trust (Farhat et al., 2024; Goswami et al., 2023).</a:t>
            </a:r>
            <a:endParaRPr lang="en-US" sz="900" dirty="0"/>
          </a:p>
        </p:txBody>
      </p:sp>
      <p:sp>
        <p:nvSpPr>
          <p:cNvPr id="124" name="Shape 98"/>
          <p:cNvSpPr/>
          <p:nvPr/>
        </p:nvSpPr>
        <p:spPr>
          <a:xfrm>
            <a:off x="12088368" y="2450592"/>
            <a:ext cx="1965960" cy="621792"/>
          </a:xfrm>
          <a:prstGeom prst="roundRect">
            <a:avLst>
              <a:gd name="adj" fmla="val 7353"/>
            </a:avLst>
          </a:prstGeom>
          <a:solidFill>
            <a:srgbClr val="F7FCFC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25" name="Image 24" descr="/mnt/data/wearmove_assets/privacy.png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2070080" y="2414016"/>
            <a:ext cx="384048" cy="384048"/>
          </a:xfrm>
          <a:prstGeom prst="rect">
            <a:avLst/>
          </a:prstGeom>
        </p:spPr>
      </p:pic>
      <p:sp>
        <p:nvSpPr>
          <p:cNvPr id="126" name="Text 99"/>
          <p:cNvSpPr/>
          <p:nvPr/>
        </p:nvSpPr>
        <p:spPr>
          <a:xfrm>
            <a:off x="12591288" y="2542032"/>
            <a:ext cx="1472184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1050" b="1" dirty="0">
                <a:solidFill>
                  <a:srgbClr val="025E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Privacy</a:t>
            </a:r>
            <a:endParaRPr lang="en-US" sz="1050" dirty="0"/>
          </a:p>
        </p:txBody>
      </p:sp>
      <p:sp>
        <p:nvSpPr>
          <p:cNvPr id="127" name="Text 100"/>
          <p:cNvSpPr/>
          <p:nvPr/>
        </p:nvSpPr>
        <p:spPr>
          <a:xfrm>
            <a:off x="12161520" y="2761488"/>
            <a:ext cx="1987296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sz="630">
                <a:solidFill>
                  <a:srgbClr val="202A30"/>
                </a:solidFill>
                <a:latin typeface="Arial"/>
              </a:rPr>
              <a:t>Consent, data minimisation and non-stigmatising prompts (World Health Organization, 2021).</a:t>
            </a:r>
            <a:endParaRPr lang="en-US" sz="900" dirty="0"/>
          </a:p>
        </p:txBody>
      </p:sp>
      <p:sp>
        <p:nvSpPr>
          <p:cNvPr id="128" name="Text 101"/>
          <p:cNvSpPr/>
          <p:nvPr/>
        </p:nvSpPr>
        <p:spPr>
          <a:xfrm>
            <a:off x="10012680" y="3094950"/>
            <a:ext cx="4023360" cy="430353"/>
          </a:xfrm>
          <a:prstGeom prst="rect">
            <a:avLst/>
          </a:prstGeo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lIns="0" tIns="0" rIns="0" bIns="0" rtlCol="0" anchor="ctr">
            <a:normAutofit lnSpcReduction="10000"/>
          </a:bodyPr>
          <a:lstStyle/>
          <a:p>
            <a:pPr marL="0" indent="0" algn="just">
              <a:buNone/>
            </a:pPr>
            <a:r>
              <a:rPr sz="1000" dirty="0">
                <a:solidFill>
                  <a:srgbClr val="202A30"/>
                </a:solidFill>
                <a:latin typeface="Arial"/>
              </a:rPr>
              <a:t>Focus: support lifestyle choices without blame; risk is also shaped by deprivation, food environments and access barriers (World Health Organization, 1986; NHS England, 2023).</a:t>
            </a:r>
            <a:endParaRPr lang="en-US" sz="1400" dirty="0"/>
          </a:p>
        </p:txBody>
      </p:sp>
      <p:sp>
        <p:nvSpPr>
          <p:cNvPr id="129" name="Text 102"/>
          <p:cNvSpPr/>
          <p:nvPr/>
        </p:nvSpPr>
        <p:spPr>
          <a:xfrm>
            <a:off x="9912096" y="4471416"/>
            <a:ext cx="3895344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47500" lnSpcReduction="20000"/>
          </a:bodyPr>
          <a:lstStyle/>
          <a:p>
            <a:endParaRPr/>
          </a:p>
        </p:txBody>
      </p:sp>
      <p:sp>
        <p:nvSpPr>
          <p:cNvPr id="130" name="Shape 103"/>
          <p:cNvSpPr/>
          <p:nvPr/>
        </p:nvSpPr>
        <p:spPr>
          <a:xfrm>
            <a:off x="9784080" y="4864608"/>
            <a:ext cx="4526280" cy="3465576"/>
          </a:xfrm>
          <a:prstGeom prst="roundRect">
            <a:avLst>
              <a:gd name="adj" fmla="val 2162"/>
            </a:avLst>
          </a:prstGeom>
          <a:solidFill>
            <a:srgbClr val="FFFFFF"/>
          </a:solidFill>
          <a:ln w="13970">
            <a:solidFill>
              <a:srgbClr val="B6D7D8"/>
            </a:solidFill>
            <a:prstDash val="solid"/>
          </a:ln>
          <a:effectLst>
            <a:outerShdw blurRad="12700" dist="50800" dir="2700000" algn="bl" rotWithShape="0">
              <a:srgbClr val="CBD8DA">
                <a:alpha val="22000"/>
              </a:srgbClr>
            </a:outerShdw>
          </a:effectLst>
        </p:spPr>
        <p:txBody>
          <a:bodyPr/>
          <a:lstStyle/>
          <a:p>
            <a:endParaRPr/>
          </a:p>
        </p:txBody>
      </p:sp>
      <p:sp>
        <p:nvSpPr>
          <p:cNvPr id="131" name="Shape 104"/>
          <p:cNvSpPr/>
          <p:nvPr/>
        </p:nvSpPr>
        <p:spPr>
          <a:xfrm>
            <a:off x="9857232" y="4937760"/>
            <a:ext cx="4379976" cy="384048"/>
          </a:xfrm>
          <a:prstGeom prst="roundRect">
            <a:avLst>
              <a:gd name="adj" fmla="val 19048"/>
            </a:avLst>
          </a:prstGeom>
          <a:solidFill>
            <a:srgbClr val="429A74"/>
          </a:solidFill>
          <a:ln w="12700">
            <a:solidFill>
              <a:srgbClr val="429A74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32" name="Shape 105"/>
          <p:cNvSpPr/>
          <p:nvPr/>
        </p:nvSpPr>
        <p:spPr>
          <a:xfrm>
            <a:off x="9948672" y="4983480"/>
            <a:ext cx="274320" cy="27432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33" name="Image 25" descr="/mnt/data/wearmove_assets/research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9976104" y="5010912"/>
            <a:ext cx="219456" cy="219456"/>
          </a:xfrm>
          <a:prstGeom prst="rect">
            <a:avLst/>
          </a:prstGeom>
        </p:spPr>
      </p:pic>
      <p:sp>
        <p:nvSpPr>
          <p:cNvPr id="134" name="Text 106"/>
          <p:cNvSpPr/>
          <p:nvPr/>
        </p:nvSpPr>
        <p:spPr>
          <a:xfrm>
            <a:off x="10287000" y="5001768"/>
            <a:ext cx="38862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10000"/>
          </a:bodyPr>
          <a:lstStyle/>
          <a:p>
            <a:pPr marL="0" indent="0">
              <a:buNone/>
            </a:pPr>
            <a:r>
              <a:rPr b="1">
                <a:solidFill>
                  <a:srgbClr val="FFFFFF"/>
                </a:solidFill>
                <a:latin typeface="Arial"/>
              </a:rPr>
              <a:t>6. COM-B theory into action</a:t>
            </a:r>
            <a:endParaRPr lang="en-US" dirty="0"/>
          </a:p>
        </p:txBody>
      </p:sp>
      <p:sp>
        <p:nvSpPr>
          <p:cNvPr id="146" name="Text 118"/>
          <p:cNvSpPr/>
          <p:nvPr/>
        </p:nvSpPr>
        <p:spPr>
          <a:xfrm>
            <a:off x="12390120" y="5330952"/>
            <a:ext cx="1645920" cy="1963928"/>
          </a:xfrm>
          <a:prstGeom prst="rect">
            <a:avLst/>
          </a:prstGeom>
          <a:ln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127" tIns="127" rIns="127" bIns="127" rtlCol="0" anchor="ctr">
            <a:noAutofit/>
          </a:bodyPr>
          <a:lstStyle/>
          <a:p>
            <a:pPr marL="171450" indent="-171450">
              <a:buFont typeface="Wingdings" panose="05000000000000000000" pitchFamily="2" charset="2"/>
              <a:buChar char="q"/>
            </a:pPr>
            <a:r>
              <a:rPr sz="800" dirty="0"/>
              <a:t>Capability: </a:t>
            </a:r>
            <a:r>
              <a:rPr sz="800" dirty="0" err="1"/>
              <a:t>WearMove</a:t>
            </a:r>
            <a:r>
              <a:rPr sz="800" dirty="0"/>
              <a:t> helps users understand steps, sitting time, sleep and small goals.</a:t>
            </a:r>
            <a:endParaRPr lang="en-US" sz="800" dirty="0"/>
          </a:p>
          <a:p>
            <a:endParaRPr lang="en-US" sz="1200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sz="800" dirty="0"/>
              <a:t>Opportunity: App/SMS prompts, coach check-ins and local activity links make routines easier.</a:t>
            </a:r>
            <a:endParaRPr lang="en-US" sz="800" dirty="0"/>
          </a:p>
          <a:p>
            <a:endParaRPr lang="en-US" sz="800" dirty="0"/>
          </a:p>
          <a:p>
            <a:pPr marL="171450" indent="-171450">
              <a:buFont typeface="Wingdings" panose="05000000000000000000" pitchFamily="2" charset="2"/>
              <a:buChar char="q"/>
            </a:pPr>
            <a:r>
              <a:rPr sz="800" dirty="0"/>
              <a:t>Motivation: Positive feedback and non-shaming messages support confidence and engagement.</a:t>
            </a:r>
          </a:p>
        </p:txBody>
      </p:sp>
      <p:sp>
        <p:nvSpPr>
          <p:cNvPr id="147" name="Shape 119"/>
          <p:cNvSpPr/>
          <p:nvPr/>
        </p:nvSpPr>
        <p:spPr>
          <a:xfrm>
            <a:off x="9793224" y="7370064"/>
            <a:ext cx="4517136" cy="676656"/>
          </a:xfrm>
          <a:prstGeom prst="roundRect">
            <a:avLst>
              <a:gd name="adj" fmla="val 6757"/>
            </a:avLst>
          </a:prstGeom>
          <a:solidFill>
            <a:srgbClr val="FFF7EC"/>
          </a:solidFill>
          <a:ln w="10160">
            <a:solidFill>
              <a:srgbClr val="F0D8A5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48" name="Text 120"/>
          <p:cNvSpPr/>
          <p:nvPr/>
        </p:nvSpPr>
        <p:spPr>
          <a:xfrm>
            <a:off x="10186416" y="7370064"/>
            <a:ext cx="3621024" cy="6065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sz="900" b="1">
                <a:solidFill>
                  <a:srgbClr val="023341"/>
                </a:solidFill>
                <a:latin typeface="Arial"/>
              </a:rPr>
              <a:t>COM-B fit: Wearable data supports type 2 diabetes prevention when it strengthens capability, opportunity and motivation to change daily behaviour (Michie, van Stralen and West, 2011; Michie, Atkins and West, 2014).</a:t>
            </a:r>
            <a:endParaRPr lang="en-US" sz="1100" dirty="0"/>
          </a:p>
        </p:txBody>
      </p:sp>
      <p:sp>
        <p:nvSpPr>
          <p:cNvPr id="149" name="Text 121"/>
          <p:cNvSpPr/>
          <p:nvPr/>
        </p:nvSpPr>
        <p:spPr>
          <a:xfrm>
            <a:off x="10058400" y="8107680"/>
            <a:ext cx="3749040" cy="11887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endParaRPr lang="en-US" sz="600" dirty="0"/>
          </a:p>
        </p:txBody>
      </p:sp>
      <p:sp>
        <p:nvSpPr>
          <p:cNvPr id="150" name="Shape 122"/>
          <p:cNvSpPr/>
          <p:nvPr/>
        </p:nvSpPr>
        <p:spPr>
          <a:xfrm>
            <a:off x="320040" y="8562658"/>
            <a:ext cx="14046200" cy="1504886"/>
          </a:xfrm>
          <a:prstGeom prst="roundRect">
            <a:avLst>
              <a:gd name="adj" fmla="val 7407"/>
            </a:avLst>
          </a:prstGeom>
          <a:solidFill>
            <a:srgbClr val="023341"/>
          </a:solidFill>
          <a:ln w="12700">
            <a:solidFill>
              <a:srgbClr val="023341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51" name="Text 123"/>
          <p:cNvSpPr/>
          <p:nvPr/>
        </p:nvSpPr>
        <p:spPr>
          <a:xfrm>
            <a:off x="498348" y="8632698"/>
            <a:ext cx="2980182" cy="3017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 Conclusion and implications</a:t>
            </a:r>
            <a:endParaRPr lang="en-US" dirty="0"/>
          </a:p>
        </p:txBody>
      </p:sp>
      <p:sp>
        <p:nvSpPr>
          <p:cNvPr id="152" name="Text 124"/>
          <p:cNvSpPr/>
          <p:nvPr/>
        </p:nvSpPr>
        <p:spPr>
          <a:xfrm>
            <a:off x="361188" y="9025890"/>
            <a:ext cx="4615926" cy="92278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0" tIns="0" rIns="0" bIns="0" rtlCol="0" anchor="ctr">
            <a:normAutofit/>
          </a:bodyPr>
          <a:lstStyle/>
          <a:p>
            <a:pPr marL="0" indent="0" algn="ctr">
              <a:buNone/>
            </a:pPr>
            <a:r>
              <a:rPr sz="1050">
                <a:solidFill>
                  <a:srgbClr val="FFFFFF"/>
                </a:solidFill>
                <a:latin typeface="Arial"/>
              </a:rPr>
              <a:t>WearMove should be used as a blended prevention pathway combining wearable data, human coaching and digital inclusion support, rather than as an app-only replacement for diabetes prevention services (NHS England, 2023; World Health Organization, 2021).</a:t>
            </a:r>
            <a:endParaRPr lang="en-US" sz="2000" dirty="0"/>
          </a:p>
        </p:txBody>
      </p:sp>
      <p:sp>
        <p:nvSpPr>
          <p:cNvPr id="153" name="Shape 125"/>
          <p:cNvSpPr/>
          <p:nvPr/>
        </p:nvSpPr>
        <p:spPr>
          <a:xfrm>
            <a:off x="5120640" y="8833104"/>
            <a:ext cx="2743200" cy="978408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B6D7D8">
                <a:alpha val="8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54" name="Image 26" descr="/mnt/data/wearmove_assets/policy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12080" y="8878825"/>
            <a:ext cx="384048" cy="384048"/>
          </a:xfrm>
          <a:prstGeom prst="rect">
            <a:avLst/>
          </a:prstGeom>
        </p:spPr>
      </p:pic>
      <p:sp>
        <p:nvSpPr>
          <p:cNvPr id="155" name="Text 126"/>
          <p:cNvSpPr/>
          <p:nvPr/>
        </p:nvSpPr>
        <p:spPr>
          <a:xfrm>
            <a:off x="5650992" y="8943594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25E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</a:t>
            </a:r>
            <a:endParaRPr lang="en-US" sz="1600" dirty="0"/>
          </a:p>
        </p:txBody>
      </p:sp>
      <p:sp>
        <p:nvSpPr>
          <p:cNvPr id="156" name="Text 127"/>
          <p:cNvSpPr/>
          <p:nvPr/>
        </p:nvSpPr>
        <p:spPr>
          <a:xfrm>
            <a:off x="5283200" y="9338118"/>
            <a:ext cx="2470912" cy="35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sz="1400" dirty="0">
                <a:solidFill>
                  <a:srgbClr val="202A30"/>
                </a:solidFill>
                <a:latin typeface="Arial"/>
              </a:rPr>
              <a:t>Commission blended pathways with device loans and SMS access.</a:t>
            </a:r>
            <a:endParaRPr lang="en-US" sz="2000" dirty="0"/>
          </a:p>
        </p:txBody>
      </p:sp>
      <p:sp>
        <p:nvSpPr>
          <p:cNvPr id="157" name="Shape 128"/>
          <p:cNvSpPr/>
          <p:nvPr/>
        </p:nvSpPr>
        <p:spPr>
          <a:xfrm>
            <a:off x="8092440" y="8814815"/>
            <a:ext cx="2743200" cy="996697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B6D7D8">
                <a:alpha val="80000"/>
              </a:srgbClr>
            </a:solidFill>
            <a:prstDash val="solid"/>
          </a:ln>
        </p:spPr>
        <p:txBody>
          <a:bodyPr/>
          <a:lstStyle/>
          <a:p>
            <a:pPr algn="ctr"/>
            <a:endParaRPr sz="3200"/>
          </a:p>
        </p:txBody>
      </p:sp>
      <p:pic>
        <p:nvPicPr>
          <p:cNvPr id="158" name="Image 27" descr="/mnt/data/wearmove_assets/education.png"/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8183880" y="8878825"/>
            <a:ext cx="384048" cy="384048"/>
          </a:xfrm>
          <a:prstGeom prst="rect">
            <a:avLst/>
          </a:prstGeom>
        </p:spPr>
      </p:pic>
      <p:sp>
        <p:nvSpPr>
          <p:cNvPr id="159" name="Text 129"/>
          <p:cNvSpPr/>
          <p:nvPr/>
        </p:nvSpPr>
        <p:spPr>
          <a:xfrm>
            <a:off x="8622792" y="8943594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Autofit/>
          </a:bodyPr>
          <a:lstStyle/>
          <a:p>
            <a:pPr marL="0" indent="0">
              <a:buNone/>
            </a:pPr>
            <a:r>
              <a:rPr lang="en-US" sz="1600" b="1" dirty="0">
                <a:solidFill>
                  <a:srgbClr val="025E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</a:t>
            </a:r>
            <a:endParaRPr lang="en-US" sz="1600" dirty="0"/>
          </a:p>
        </p:txBody>
      </p:sp>
      <p:sp>
        <p:nvSpPr>
          <p:cNvPr id="160" name="Text 130"/>
          <p:cNvSpPr/>
          <p:nvPr/>
        </p:nvSpPr>
        <p:spPr>
          <a:xfrm>
            <a:off x="8255000" y="9338118"/>
            <a:ext cx="2470912" cy="35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sz="1400">
                <a:solidFill>
                  <a:srgbClr val="202A30"/>
                </a:solidFill>
                <a:latin typeface="Arial"/>
              </a:rPr>
              <a:t>Train staff and users to interpret wearable data safely.</a:t>
            </a:r>
            <a:endParaRPr lang="en-US" sz="2000" dirty="0"/>
          </a:p>
        </p:txBody>
      </p:sp>
      <p:sp>
        <p:nvSpPr>
          <p:cNvPr id="161" name="Shape 131"/>
          <p:cNvSpPr/>
          <p:nvPr/>
        </p:nvSpPr>
        <p:spPr>
          <a:xfrm>
            <a:off x="11064240" y="8814815"/>
            <a:ext cx="2743200" cy="996697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>
            <a:solidFill>
              <a:srgbClr val="B6D7D8">
                <a:alpha val="80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162" name="Image 28" descr="/mnt/data/wearmove_assets/research.png"/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1155680" y="8878825"/>
            <a:ext cx="384048" cy="384048"/>
          </a:xfrm>
          <a:prstGeom prst="rect">
            <a:avLst/>
          </a:prstGeom>
        </p:spPr>
      </p:pic>
      <p:sp>
        <p:nvSpPr>
          <p:cNvPr id="163" name="Text 132"/>
          <p:cNvSpPr/>
          <p:nvPr/>
        </p:nvSpPr>
        <p:spPr>
          <a:xfrm>
            <a:off x="11594592" y="8943594"/>
            <a:ext cx="210312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rgbClr val="025E7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Research</a:t>
            </a:r>
            <a:endParaRPr lang="en-US" sz="1400" dirty="0"/>
          </a:p>
        </p:txBody>
      </p:sp>
      <p:sp>
        <p:nvSpPr>
          <p:cNvPr id="164" name="Text 133"/>
          <p:cNvSpPr/>
          <p:nvPr/>
        </p:nvSpPr>
        <p:spPr>
          <a:xfrm>
            <a:off x="11226800" y="9338118"/>
            <a:ext cx="2470912" cy="35452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 algn="ctr">
              <a:buNone/>
            </a:pPr>
            <a:r>
              <a:rPr sz="1400">
                <a:solidFill>
                  <a:srgbClr val="202A30"/>
                </a:solidFill>
                <a:latin typeface="Arial"/>
              </a:rPr>
              <a:t>Measure HbA1c, retention, harms, privacy and equity outcomes.</a:t>
            </a:r>
            <a:endParaRPr lang="en-US" sz="2000" dirty="0"/>
          </a:p>
        </p:txBody>
      </p:sp>
      <p:sp>
        <p:nvSpPr>
          <p:cNvPr id="165" name="Text 134"/>
          <p:cNvSpPr/>
          <p:nvPr/>
        </p:nvSpPr>
        <p:spPr>
          <a:xfrm>
            <a:off x="10303764" y="9827260"/>
            <a:ext cx="3845052" cy="20624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 algn="r">
              <a:buNone/>
            </a:pPr>
            <a:endParaRPr lang="en-US" sz="800" dirty="0"/>
          </a:p>
        </p:txBody>
      </p:sp>
      <p:pic>
        <p:nvPicPr>
          <p:cNvPr id="168" name="Picture 167">
            <a:extLst>
              <a:ext uri="{FF2B5EF4-FFF2-40B4-BE49-F238E27FC236}">
                <a16:creationId xmlns:a16="http://schemas.microsoft.com/office/drawing/2014/main" id="{B4AE7AC5-62AE-329E-A638-88BA303AA18D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5148073" y="1773349"/>
            <a:ext cx="4270248" cy="1967132"/>
          </a:xfrm>
          <a:prstGeom prst="rect">
            <a:avLst/>
          </a:prstGeom>
        </p:spPr>
      </p:pic>
      <p:pic>
        <p:nvPicPr>
          <p:cNvPr id="170" name="Picture 169">
            <a:extLst>
              <a:ext uri="{FF2B5EF4-FFF2-40B4-BE49-F238E27FC236}">
                <a16:creationId xmlns:a16="http://schemas.microsoft.com/office/drawing/2014/main" id="{1A2103D7-9A19-24D5-25B9-ED622A097462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875520" y="5396487"/>
            <a:ext cx="2395728" cy="175259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F77C7E-6909-69D9-A2BA-5D11F6104486}"/>
              </a:ext>
            </a:extLst>
      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10655351" y="3607599"/>
            <a:ext cx="2870149" cy="106699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60960"/>
            <a:ext cx="14630400" cy="10345522"/>
          </a:xfrm>
          <a:prstGeom prst="rect">
            <a:avLst/>
          </a:prstGeom>
          <a:solidFill>
            <a:srgbClr val="F4FBFB"/>
          </a:solidFill>
          <a:ln w="12700">
            <a:solidFill>
              <a:srgbClr val="F4FBF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146304"/>
          </a:xfrm>
          <a:prstGeom prst="rect">
            <a:avLst/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Shape 2"/>
          <p:cNvSpPr/>
          <p:nvPr/>
        </p:nvSpPr>
        <p:spPr>
          <a:xfrm>
            <a:off x="0" y="10168128"/>
            <a:ext cx="14630400" cy="182880"/>
          </a:xfrm>
          <a:prstGeom prst="rect">
            <a:avLst/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Shape 3"/>
          <p:cNvSpPr/>
          <p:nvPr/>
        </p:nvSpPr>
        <p:spPr>
          <a:xfrm>
            <a:off x="457200" y="320040"/>
            <a:ext cx="13716000" cy="685800"/>
          </a:xfrm>
          <a:prstGeom prst="roundRect">
            <a:avLst>
              <a:gd name="adj" fmla="val 10667"/>
            </a:avLst>
          </a:prstGeom>
          <a:solidFill>
            <a:srgbClr val="025E73"/>
          </a:solidFill>
          <a:ln w="12700">
            <a:solidFill>
              <a:srgbClr val="025E73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749807" y="475488"/>
            <a:ext cx="3752919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References</a:t>
            </a:r>
            <a:endParaRPr lang="en-US" sz="2000" dirty="0"/>
          </a:p>
        </p:txBody>
      </p:sp>
      <p:sp>
        <p:nvSpPr>
          <p:cNvPr id="8" name="Shape 6"/>
          <p:cNvSpPr/>
          <p:nvPr/>
        </p:nvSpPr>
        <p:spPr>
          <a:xfrm>
            <a:off x="566928" y="1234440"/>
            <a:ext cx="13716000" cy="8549640"/>
          </a:xfrm>
          <a:prstGeom prst="roundRect">
            <a:avLst>
              <a:gd name="adj" fmla="val 1255"/>
            </a:avLst>
          </a:prstGeom>
          <a:solidFill>
            <a:srgbClr val="FFFFFF"/>
          </a:solidFill>
          <a:ln w="10160">
            <a:solidFill>
              <a:srgbClr val="D6E7E8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731520" y="1417320"/>
            <a:ext cx="13441680" cy="8183880"/>
          </a:xfrm>
          <a:prstGeom prst="rect">
            <a:avLst/>
          </a:prstGeom>
          <a:noFill/>
          <a:ln/>
        </p:spPr>
        <p:txBody>
          <a:bodyPr wrap="square" lIns="25400" tIns="12700" rIns="25400" bIns="12700" rtlCol="0" anchor="t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en-US" sz="1400" dirty="0" err="1"/>
              <a:t>Caleyachetty</a:t>
            </a:r>
            <a:r>
              <a:rPr lang="en-US" sz="1400" dirty="0"/>
              <a:t>, R., et al. (2021) ‘Ethnicity-specific BMI cutoffs for obesity based on type 2 diabetes risk in England: a population-based cohort study’, </a:t>
            </a:r>
            <a:r>
              <a:rPr lang="en-US" sz="1400" i="1" dirty="0"/>
              <a:t>The Lancet Diabetes &amp; Endocrinology</a:t>
            </a:r>
            <a:r>
              <a:rPr lang="en-US" sz="1400" dirty="0"/>
              <a:t>, 9(7), pp. 419–426. Available at: </a:t>
            </a:r>
            <a:r>
              <a:rPr lang="en-US" sz="1400" dirty="0">
                <a:hlinkClick r:id="rId3"/>
              </a:rPr>
              <a:t>https://doi.org/10.1016/S2213-8587(21)00088-7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Chua, R.E.C., et al. (2024) ‘Effectiveness of wearable technology-based physical activity interventions for adults with type 2 diabetes mellitus: a systematic review and meta-regression’, </a:t>
            </a:r>
            <a:r>
              <a:rPr lang="en-US" sz="1400" i="1" dirty="0"/>
              <a:t>Journal of Diabetes</a:t>
            </a:r>
            <a:r>
              <a:rPr lang="en-US" sz="1400" dirty="0"/>
              <a:t>, 16(10), e70002. Available at: </a:t>
            </a:r>
            <a:r>
              <a:rPr lang="en-US" sz="1400" dirty="0">
                <a:hlinkClick r:id="rId4"/>
              </a:rPr>
              <a:t>https://doi.org/10.1111/1753-0407.70002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Diabetes UK (2026) </a:t>
            </a:r>
            <a:r>
              <a:rPr lang="en-US" sz="1400" i="1" dirty="0"/>
              <a:t>How many people in the UK have diabetes?</a:t>
            </a:r>
            <a:r>
              <a:rPr lang="en-US" sz="1400" dirty="0"/>
              <a:t> Available at: </a:t>
            </a:r>
            <a:r>
              <a:rPr lang="en-US" sz="1400" dirty="0">
                <a:hlinkClick r:id="rId5"/>
              </a:rPr>
              <a:t>https://www.diabetes.org.uk/about-us/about-the-charity/our-strategy/statistics</a:t>
            </a:r>
            <a:r>
              <a:rPr lang="en-US" sz="1400" dirty="0"/>
              <a:t> (Accessed: 25 June 2026).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Duong, T., et al. (2025) ‘Digital health interventions to prevent type 2 diabetes mellitus: systematic review’, </a:t>
            </a:r>
            <a:r>
              <a:rPr lang="en-US" sz="1400" i="1" dirty="0"/>
              <a:t>Journal of Medical Internet Research</a:t>
            </a:r>
            <a:r>
              <a:rPr lang="en-US" sz="1400" dirty="0"/>
              <a:t>, 27, e67507. Available at: </a:t>
            </a:r>
            <a:r>
              <a:rPr lang="en-US" sz="1400" dirty="0">
                <a:hlinkClick r:id="rId6"/>
              </a:rPr>
              <a:t>https://doi.org/10.2196/67507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Farhat, G., et al. (2024) ‘Effectiveness of lifestyle interventions/culturally bespoke </a:t>
            </a:r>
            <a:r>
              <a:rPr lang="en-US" sz="1400" dirty="0" err="1"/>
              <a:t>programmes</a:t>
            </a:r>
            <a:r>
              <a:rPr lang="en-US" sz="1400" dirty="0"/>
              <a:t> in South Asian ethnic groups targeting weight loss for prevention and/or remission of type 2 diabetes: a systematic review and meta-analysis of intervention trials’, </a:t>
            </a:r>
            <a:r>
              <a:rPr lang="en-US" sz="1400" i="1" dirty="0"/>
              <a:t>Journal of Human Nutrition and Dietetics</a:t>
            </a:r>
            <a:r>
              <a:rPr lang="en-US" sz="1400" dirty="0"/>
              <a:t>, 37(2), pp. 550–563. Available at: </a:t>
            </a:r>
            <a:r>
              <a:rPr lang="en-US" sz="1400" dirty="0">
                <a:hlinkClick r:id="rId7"/>
              </a:rPr>
              <a:t>https://doi.org/10.1111/jhn.13279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Franssen, W.M.A., et al. (2020) ‘Can consumer wearable activity tracker-based interventions improve physical activity and cardiometabolic health in patients with chronic diseases? A systematic review and meta-analysis of </a:t>
            </a:r>
            <a:r>
              <a:rPr lang="en-US" sz="1400" dirty="0" err="1"/>
              <a:t>randomised</a:t>
            </a:r>
            <a:r>
              <a:rPr lang="en-US" sz="1400" dirty="0"/>
              <a:t> controlled trials’, </a:t>
            </a:r>
            <a:r>
              <a:rPr lang="en-US" sz="1400" i="1" dirty="0"/>
              <a:t>International Journal of Behavioral Nutrition and Physical Activity</a:t>
            </a:r>
            <a:r>
              <a:rPr lang="en-US" sz="1400" dirty="0"/>
              <a:t>, 17, article 57. Available at: </a:t>
            </a:r>
            <a:r>
              <a:rPr lang="en-US" sz="1400" dirty="0">
                <a:hlinkClick r:id="rId8"/>
              </a:rPr>
              <a:t>https://doi.org/10.1186/s12966-020-00955-2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>
                <a:hlinkClick r:id="rId9"/>
              </a:rPr>
              <a:t>GOV.UK</a:t>
            </a:r>
            <a:r>
              <a:rPr lang="en-US" sz="1400" dirty="0"/>
              <a:t> (2025) </a:t>
            </a:r>
            <a:r>
              <a:rPr lang="en-US" sz="1400" i="1" dirty="0"/>
              <a:t>Diabetes profile: statistical commentary, March 2025</a:t>
            </a:r>
            <a:r>
              <a:rPr lang="en-US" sz="1400" dirty="0"/>
              <a:t>. Available at: </a:t>
            </a:r>
            <a:r>
              <a:rPr lang="en-US" sz="1400" dirty="0">
                <a:hlinkClick r:id="rId10"/>
              </a:rPr>
              <a:t>https://www.gov.uk/government/statistics/diabetes-profile-update-march-2025/diabetes-profile-statistical-commentary-march-2025</a:t>
            </a:r>
            <a:r>
              <a:rPr lang="en-US" sz="1400" dirty="0"/>
              <a:t> (Accessed: 25 June 2026).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Goswami, A., et al. (2023) ‘The use of digital health interventions for cardiometabolic diseases among South Asian and Black minority ethnic groups: a realist review’, </a:t>
            </a:r>
            <a:r>
              <a:rPr lang="en-US" sz="1400" i="1" dirty="0"/>
              <a:t>Journal of Medical Internet Research</a:t>
            </a:r>
            <a:r>
              <a:rPr lang="en-US" sz="1400" dirty="0"/>
              <a:t>, 25, e40630. Available at: </a:t>
            </a:r>
            <a:r>
              <a:rPr lang="en-US" sz="1400" dirty="0">
                <a:hlinkClick r:id="rId11"/>
              </a:rPr>
              <a:t>https://doi.org/10.2196/40630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Lim, S.L., et al. (2022) ‘Association between mobile health app engagement and weight loss and glycemic control in adults with type 2 diabetes and prediabetes: prospective cohort study’, </a:t>
            </a:r>
            <a:r>
              <a:rPr lang="en-US" sz="1400" i="1" dirty="0"/>
              <a:t>JMIR Diabetes</a:t>
            </a:r>
            <a:r>
              <a:rPr lang="en-US" sz="1400" dirty="0"/>
              <a:t>, 7(3), e35039. Available at: </a:t>
            </a:r>
            <a:r>
              <a:rPr lang="en-US" sz="1400" dirty="0">
                <a:hlinkClick r:id="rId12"/>
              </a:rPr>
              <a:t>https://doi.org/10.2196/35039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Mattison, G., et al. (2022) ‘The influence of wearables on health care outcomes in chronic disease: systematic review’, </a:t>
            </a:r>
            <a:r>
              <a:rPr lang="en-US" sz="1400" i="1" dirty="0"/>
              <a:t>Journal of Medical Internet Research</a:t>
            </a:r>
            <a:r>
              <a:rPr lang="en-US" sz="1400" dirty="0"/>
              <a:t>, 24(7), e36690. Available at: </a:t>
            </a:r>
            <a:r>
              <a:rPr lang="en-US" sz="1400" dirty="0">
                <a:hlinkClick r:id="rId13"/>
              </a:rPr>
              <a:t>https://doi.org/10.2196/36690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McManus, E., et al. (2022) ‘Population level impact of the NHS Diabetes Prevention </a:t>
            </a:r>
            <a:r>
              <a:rPr lang="en-US" sz="1400" dirty="0" err="1"/>
              <a:t>Programme</a:t>
            </a:r>
            <a:r>
              <a:rPr lang="en-US" sz="1400" dirty="0"/>
              <a:t> on incidence of type 2 diabetes in England: an observational study’, </a:t>
            </a:r>
            <a:r>
              <a:rPr lang="en-US" sz="1400" i="1" dirty="0"/>
              <a:t>The Lancet Regional Health – Europe</a:t>
            </a:r>
            <a:r>
              <a:rPr lang="en-US" sz="1400" dirty="0"/>
              <a:t>, 19, 100420. Available at: </a:t>
            </a:r>
            <a:r>
              <a:rPr lang="en-US" sz="1400" dirty="0">
                <a:hlinkClick r:id="rId14"/>
              </a:rPr>
              <a:t>https://doi.org/10.1016/j.lanepe.2022.100420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Michie, S., Atkins, L. and West, R. (2014) </a:t>
            </a:r>
            <a:r>
              <a:rPr lang="en-US" sz="1400" i="1" dirty="0"/>
              <a:t>The </a:t>
            </a:r>
            <a:r>
              <a:rPr lang="en-US" sz="1400" i="1" dirty="0" err="1"/>
              <a:t>Behaviour</a:t>
            </a:r>
            <a:r>
              <a:rPr lang="en-US" sz="1400" i="1" dirty="0"/>
              <a:t> Change Wheel: A Guide to Designing Interventions</a:t>
            </a:r>
            <a:r>
              <a:rPr lang="en-US" sz="1400" dirty="0"/>
              <a:t>. London: Silverback Publishing.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Michie, S., van Stralen, M.M. and West, R. (2011) ‘The </a:t>
            </a:r>
            <a:r>
              <a:rPr lang="en-US" sz="1400" dirty="0" err="1"/>
              <a:t>behaviour</a:t>
            </a:r>
            <a:r>
              <a:rPr lang="en-US" sz="1400" dirty="0"/>
              <a:t> change wheel: a new method for </a:t>
            </a:r>
            <a:r>
              <a:rPr lang="en-US" sz="1400" dirty="0" err="1"/>
              <a:t>characterising</a:t>
            </a:r>
            <a:r>
              <a:rPr lang="en-US" sz="1400" dirty="0"/>
              <a:t> and designing </a:t>
            </a:r>
            <a:r>
              <a:rPr lang="en-US" sz="1400" dirty="0" err="1"/>
              <a:t>behaviour</a:t>
            </a:r>
            <a:r>
              <a:rPr lang="en-US" sz="1400" dirty="0"/>
              <a:t> change interventions’, </a:t>
            </a:r>
            <a:r>
              <a:rPr lang="en-US" sz="1400" i="1" dirty="0"/>
              <a:t>Implementation Science</a:t>
            </a:r>
            <a:r>
              <a:rPr lang="en-US" sz="1400" dirty="0"/>
              <a:t>, 6, article 42. Available at: </a:t>
            </a:r>
            <a:r>
              <a:rPr lang="en-US" sz="1400" dirty="0">
                <a:hlinkClick r:id="rId15"/>
              </a:rPr>
              <a:t>https://doi.org/10.1186/1748-5908-6-42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Miles, L.M., Hawkes, R.E. and French, D.P. (2023) ‘Description of the nationally implemented National Health Service digital diabetes prevention </a:t>
            </a:r>
            <a:r>
              <a:rPr lang="en-US" sz="1400" dirty="0" err="1"/>
              <a:t>programme</a:t>
            </a:r>
            <a:r>
              <a:rPr lang="en-US" sz="1400" dirty="0"/>
              <a:t> and rationale for its development: mixed methods study’, </a:t>
            </a:r>
            <a:r>
              <a:rPr lang="en-US" sz="1400" i="1" dirty="0"/>
              <a:t>BMC Health Services Research</a:t>
            </a:r>
            <a:r>
              <a:rPr lang="en-US" sz="1400" dirty="0"/>
              <a:t>, 23, article 373. Available at: </a:t>
            </a:r>
            <a:r>
              <a:rPr lang="en-US" sz="1400" dirty="0">
                <a:hlinkClick r:id="rId16"/>
              </a:rPr>
              <a:t>https://doi.org/10.1186/s12913-023-09210-3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NHS England (2023) </a:t>
            </a:r>
            <a:r>
              <a:rPr lang="en-US" sz="1400" i="1" dirty="0"/>
              <a:t>Inclusive digital healthcare: a framework for NHS action on digital inclusion</a:t>
            </a:r>
            <a:r>
              <a:rPr lang="en-US" sz="1400" dirty="0"/>
              <a:t>. Available at: </a:t>
            </a:r>
            <a:r>
              <a:rPr lang="en-US" sz="1400" dirty="0">
                <a:hlinkClick r:id="rId17"/>
              </a:rPr>
              <a:t>https://www.england.nhs.uk/long-read/inclusive-digital-healthcare-a-framework-for-nhs-action-on-digital-inclusion/</a:t>
            </a:r>
            <a:r>
              <a:rPr lang="en-US" sz="1400" dirty="0"/>
              <a:t> (Accessed: 25 June 2026).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NHS England (2026) </a:t>
            </a:r>
            <a:r>
              <a:rPr lang="en-US" sz="1400" i="1" dirty="0"/>
              <a:t>NHS Diabetes Prevention </a:t>
            </a:r>
            <a:r>
              <a:rPr lang="en-US" sz="1400" i="1" dirty="0" err="1"/>
              <a:t>Programme</a:t>
            </a:r>
            <a:r>
              <a:rPr lang="en-US" sz="1400" dirty="0"/>
              <a:t>. Available at: </a:t>
            </a:r>
            <a:r>
              <a:rPr lang="en-US" sz="1400" dirty="0">
                <a:hlinkClick r:id="rId18"/>
              </a:rPr>
              <a:t>https://www.england.nhs.uk/diabetes/diabetes-prevention/</a:t>
            </a:r>
            <a:r>
              <a:rPr lang="en-US" sz="1400" dirty="0"/>
              <a:t> (Accessed: 25 June 2026).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National Institute for Health and Care Excellence (2025) </a:t>
            </a:r>
            <a:r>
              <a:rPr lang="en-US" sz="1400" i="1" dirty="0"/>
              <a:t>Overweight and obesity management</a:t>
            </a:r>
            <a:r>
              <a:rPr lang="en-US" sz="1400" dirty="0"/>
              <a:t>. NICE Guideline NG246. Available at: </a:t>
            </a:r>
            <a:r>
              <a:rPr lang="en-US" sz="1400" dirty="0">
                <a:hlinkClick r:id="rId19"/>
              </a:rPr>
              <a:t>https://www.nice.org.uk/guidance/ng246</a:t>
            </a:r>
            <a:r>
              <a:rPr lang="en-US" sz="1400" dirty="0"/>
              <a:t> (Accessed: 25 June 2026).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Ross, J., et al. (2023) ‘Influences on patient uptake of and engagement with the National Health Service digital diabetes prevention </a:t>
            </a:r>
            <a:r>
              <a:rPr lang="en-US" sz="1400" dirty="0" err="1"/>
              <a:t>programme</a:t>
            </a:r>
            <a:r>
              <a:rPr lang="en-US" sz="1400" dirty="0"/>
              <a:t>: qualitative interview study’, </a:t>
            </a:r>
            <a:r>
              <a:rPr lang="en-US" sz="1400" i="1" dirty="0"/>
              <a:t>Journal of Medical Internet Research</a:t>
            </a:r>
            <a:r>
              <a:rPr lang="en-US" sz="1400" dirty="0"/>
              <a:t>, 25, e40961. Available at: </a:t>
            </a:r>
            <a:r>
              <a:rPr lang="en-US" sz="1400" dirty="0">
                <a:hlinkClick r:id="rId20"/>
              </a:rPr>
              <a:t>https://doi.org/10.2196/40961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Ross, J.A.D., et al. (2022) ‘Uptake and impact of the English National Health Service digital diabetes prevention </a:t>
            </a:r>
            <a:r>
              <a:rPr lang="en-US" sz="1400" dirty="0" err="1"/>
              <a:t>programme</a:t>
            </a:r>
            <a:r>
              <a:rPr lang="en-US" sz="1400" dirty="0"/>
              <a:t>: observational study’, </a:t>
            </a:r>
            <a:r>
              <a:rPr lang="en-US" sz="1400" i="1" dirty="0"/>
              <a:t>BMJ Open Diabetes Research &amp; Care</a:t>
            </a:r>
            <a:r>
              <a:rPr lang="en-US" sz="1400" dirty="0"/>
              <a:t>, 10(3), e002736. Available at: </a:t>
            </a:r>
            <a:r>
              <a:rPr lang="en-US" sz="1400" dirty="0">
                <a:hlinkClick r:id="rId21"/>
              </a:rPr>
              <a:t>https://doi.org/10.1136/bmjdrc-2021-002736</a:t>
            </a:r>
            <a:r>
              <a:rPr lang="en-US" sz="1400" dirty="0"/>
              <a:t>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World Health Organization (1986) </a:t>
            </a:r>
            <a:r>
              <a:rPr lang="en-US" sz="1400" i="1" dirty="0"/>
              <a:t>Ottawa Charter for Health Promotion</a:t>
            </a:r>
            <a:r>
              <a:rPr lang="en-US" sz="1400" dirty="0"/>
              <a:t>. Available at: </a:t>
            </a:r>
            <a:r>
              <a:rPr lang="en-US" sz="1400" dirty="0">
                <a:hlinkClick r:id="rId22"/>
              </a:rPr>
              <a:t>https://www.who.int/teams/health-promotion/enhanced-wellbeing/first-global-conference</a:t>
            </a:r>
            <a:r>
              <a:rPr lang="en-US" sz="1400" dirty="0"/>
              <a:t> (Accessed: 25 June 2026).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World Health Organization (2021) </a:t>
            </a:r>
            <a:r>
              <a:rPr lang="en-US" sz="1400" i="1" dirty="0"/>
              <a:t>Global Strategy on Digital Health 2020–2025</a:t>
            </a:r>
            <a:r>
              <a:rPr lang="en-US" sz="1400" dirty="0"/>
              <a:t>. Geneva: World Health Organization. Available at: </a:t>
            </a:r>
            <a:r>
              <a:rPr lang="en-US" sz="1400" dirty="0">
                <a:hlinkClick r:id="rId23"/>
              </a:rPr>
              <a:t>https://www.who.int/publications/i/item/9789240020924</a:t>
            </a:r>
            <a:r>
              <a:rPr lang="en-US" sz="1400" dirty="0"/>
              <a:t> (Accessed: 25 June 2026).</a:t>
            </a:r>
          </a:p>
          <a:p>
            <a:pPr>
              <a:lnSpc>
                <a:spcPct val="110000"/>
              </a:lnSpc>
            </a:pPr>
            <a:r>
              <a:rPr lang="en-US" sz="1400" dirty="0"/>
              <a:t>World Health Organization (2024) </a:t>
            </a:r>
            <a:r>
              <a:rPr lang="en-US" sz="1400" i="1" dirty="0"/>
              <a:t>Diabetes</a:t>
            </a:r>
            <a:r>
              <a:rPr lang="en-US" sz="1400" dirty="0"/>
              <a:t>. Available at: </a:t>
            </a:r>
            <a:r>
              <a:rPr lang="en-US" sz="1400" dirty="0">
                <a:hlinkClick r:id="rId24"/>
              </a:rPr>
              <a:t>https://www.who.int/news-room/fact-sheets/detail/diabetes</a:t>
            </a:r>
            <a:r>
              <a:rPr lang="en-US" sz="1400" dirty="0"/>
              <a:t> (Accessed: 25 June 2026).</a:t>
            </a:r>
          </a:p>
          <a:p>
            <a:pPr marL="0" indent="0" algn="l">
              <a:lnSpc>
                <a:spcPct val="150000"/>
              </a:lnSpc>
              <a:spcAft>
                <a:spcPts val="300"/>
              </a:spcAft>
              <a:buNone/>
            </a:pPr>
            <a:endParaRPr sz="1400" dirty="0">
              <a:solidFill>
                <a:srgbClr val="1F2E37"/>
              </a:solidFill>
              <a:latin typeface="Aptos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341</TotalTime>
  <Words>1916</Words>
  <Application>Microsoft Office PowerPoint</Application>
  <PresentationFormat>Custom</PresentationFormat>
  <Paragraphs>114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Aptos</vt:lpstr>
      <vt:lpstr>Arial</vt:lpstr>
      <vt:lpstr>Wingdings</vt:lpstr>
      <vt:lpstr>Office Theme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WearMove Coach: Wearable-Supported Type 2 Diabetes Prevention</dc:title>
  <dc:subject>LCHS7009 Component 2 Poster</dc:subject>
  <dc:creator>hp</dc:creator>
  <cp:lastModifiedBy>Ritu Panna Saha</cp:lastModifiedBy>
  <cp:revision>10</cp:revision>
  <dcterms:created xsi:type="dcterms:W3CDTF">2026-06-25T08:56:04Z</dcterms:created>
  <dcterms:modified xsi:type="dcterms:W3CDTF">2026-07-02T09:01:50Z</dcterms:modified>
</cp:coreProperties>
</file>