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saveSubsetFonts="1" autoCompressPictures="0">
  <p:sldMasterIdLst>
    <p:sldMasterId id="2147483648" r:id="rId1"/>
  </p:sldMasterIdLst>
  <p:notesMasterIdLst>
    <p:notesMasterId r:id="rId18"/>
  </p:notesMasterIdLst>
  <p:sldIdLst>
    <p:sldId id="257" r:id="rId2"/>
    <p:sldId id="258" r:id="rId3"/>
    <p:sldId id="259" r:id="rId4"/>
    <p:sldId id="260" r:id="rId5"/>
    <p:sldId id="261" r:id="rId6"/>
    <p:sldId id="262" r:id="rId7"/>
    <p:sldId id="263" r:id="rId8"/>
    <p:sldId id="264" r:id="rId9"/>
    <p:sldId id="265" r:id="rId10"/>
    <p:sldId id="266" r:id="rId11"/>
    <p:sldId id="268" r:id="rId12"/>
    <p:sldId id="269" r:id="rId13"/>
    <p:sldId id="270" r:id="rId14"/>
    <p:sldId id="271" r:id="rId15"/>
    <p:sldId id="272" r:id="rId16"/>
    <p:sldId id="273" r:id="rId17"/>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1166AD58-0C47-4D4D-A611-092C0EFC80B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 styleId="{F5996051-C6C7-4E69-914A-A8502FCA7E7C}" styleName="Table_1">
    <a:wholeTbl>
      <a:tcTxStyle>
        <a:font>
          <a:latin typeface="Arial"/>
          <a:ea typeface="Arial"/>
          <a:cs typeface="Arial"/>
        </a:font>
        <a:srgbClr val="000000"/>
      </a:tcTxStyle>
      <a:tcStyle>
        <a:tcBdr/>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6957" autoAdjust="0"/>
  </p:normalViewPr>
  <p:slideViewPr>
    <p:cSldViewPr snapToGrid="0">
      <p:cViewPr varScale="1">
        <p:scale>
          <a:sx n="95" d="100"/>
          <a:sy n="95" d="100"/>
        </p:scale>
        <p:origin x="1090" y="58"/>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1048669"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48670"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1048583" name="Google Shape;5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584" name="Google Shape;5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1048591" name="Google Shape;56;g2786c60af40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592" name="Google Shape;57;g2786c60af40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The first step in pursuing a business beyond the home country is to learn about specific cultural nuances of the target country and understand effective managerial strategies to add value. Likewise, understanding the target market’s customs and attitudes in Germany would help Aston Martin devise effective expansion plans and successfully establish the management office.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1048596" name="Google Shape;63;g2786c60af40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597" name="Google Shape;64;g2786c60af40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Aston Martin is a well-known car brand that has acquired a global prominence as an embodiment of elegance, luxury, exclusivity and flair, combining traditional craftsmanship and exquisite design with modern technology.</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
        <p:cNvGrpSpPr/>
        <p:nvPr/>
      </p:nvGrpSpPr>
      <p:grpSpPr>
        <a:xfrm>
          <a:off x="0" y="0"/>
          <a:ext cx="0" cy="0"/>
          <a:chOff x="0" y="0"/>
          <a:chExt cx="0" cy="0"/>
        </a:xfrm>
      </p:grpSpPr>
      <p:sp>
        <p:nvSpPr>
          <p:cNvPr id="1048600" name="Google Shape;71;g2786c60af40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01" name="Google Shape;72;g2786c60af40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IN" sz="1100" b="0" i="0" u="none" strike="noStrike" cap="none" dirty="0">
                <a:solidFill>
                  <a:srgbClr val="000000"/>
                </a:solidFill>
                <a:effectLst/>
                <a:latin typeface="Arial"/>
                <a:ea typeface="Arial"/>
                <a:cs typeface="Arial"/>
                <a:sym typeface="Arial"/>
              </a:rPr>
              <a:t>The analysis in this presentation is based on these objectives to strengthen Aston Martin’s position across the EU.</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7"/>
        <p:cNvGrpSpPr/>
        <p:nvPr/>
      </p:nvGrpSpPr>
      <p:grpSpPr>
        <a:xfrm>
          <a:off x="0" y="0"/>
          <a:ext cx="0" cy="0"/>
          <a:chOff x="0" y="0"/>
          <a:chExt cx="0" cy="0"/>
        </a:xfrm>
      </p:grpSpPr>
      <p:sp>
        <p:nvSpPr>
          <p:cNvPr id="1048604" name="Google Shape;78;g2786c60af40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05" name="Google Shape;79;g2786c60af40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IN" sz="1100" b="0" i="0" u="none" strike="noStrike" cap="none" dirty="0">
                <a:solidFill>
                  <a:srgbClr val="000000"/>
                </a:solidFill>
                <a:effectLst/>
                <a:latin typeface="Arial"/>
                <a:ea typeface="Arial"/>
                <a:cs typeface="Arial"/>
                <a:sym typeface="Arial"/>
              </a:rPr>
              <a:t>The global market is becoming more diversified in terms of cultural nuances, race and ethnicity as a result of globalisation and international expansion. To operate in a target country with minimum disturbance, MNC car brands like Aston Martin need to understand communication patterns, workplace etiquettes and distinct cultural norms of its residents. This can help overcome cultural barriers and establish a common ground to connect with German employees, clients and the market.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1048607" name="Google Shape;85;g2786c60af40_0_2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08" name="Google Shape;86;g2786c60af40_0_2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To bridge communication barriers and misunderstandings, Aston Martin needs to provide training in intercultural communication and establish a common communication language for employees and clients.</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1048610" name="Google Shape;94;g2786c60af40_0_2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11" name="Google Shape;95;g2786c60af40_0_2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The UK and Germany are fundamentally different societies with distinct social makeups. Likewise, Aston Martin needs to be mindful of potential language barriers with German clients and employees and offer language training to British managers to ensure flexible communication channels. </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48613" name="Google Shape;100;g2786c60af40_0_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14" name="Google Shape;101;g2786c60af40_0_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Even though both countries have a significant Christian population, Aston Martin needs to acknowledge the religious consideration of minorities and other ethnic groups to offer flexible working conditions for German employees.</a:t>
            </a: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48617" name="Google Shape;109;g2786c60af40_0_3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18" name="Google Shape;110;g2786c60af40_0_3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Contrary to its British workplace, Aston Martin might face difficulty in retaining a satisfied workforce if it fails to meet the contrasting employee expectations in Germany.</a:t>
            </a:r>
            <a:endParaRPr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4"/>
        <p:cNvGrpSpPr/>
        <p:nvPr/>
      </p:nvGrpSpPr>
      <p:grpSpPr>
        <a:xfrm>
          <a:off x="0" y="0"/>
          <a:ext cx="0" cy="0"/>
          <a:chOff x="0" y="0"/>
          <a:chExt cx="0" cy="0"/>
        </a:xfrm>
      </p:grpSpPr>
      <p:sp>
        <p:nvSpPr>
          <p:cNvPr id="1048621" name="Google Shape;115;g2786c60af40_0_4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22" name="Google Shape;116;g2786c60af40_0_4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 dirty="0"/>
              <a:t>Geert Hofstede postulated the cultural theory to provide a framework for understanding basic cultural structures within a society. Usually, this theory mainly helps to understand the different types of culture in different countries. According to the theory, societies with high power distance follow rigid hierarchical rules with distinct power distribution while low power distance indicates decentralised organisation. While individualistic cultures prioritise personal goals, collective cultures value group harmony. Masculine societies value material gain whereas feminine cultures value the quality of life. Societies with high uncertainty avoidance avoid risks whereas a lower score indicates comfort with ambiguity. Long-term-oriented cultures value perseverance and thrifting, while short-term-oriented cultures respect tradition. Lastly, indulgent cultures encourage enjoying life and leisure whereas restrained societies value self-control and moderation.</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1"/>
        <p:cNvGrpSpPr/>
        <p:nvPr/>
      </p:nvGrpSpPr>
      <p:grpSpPr>
        <a:xfrm>
          <a:off x="0" y="0"/>
          <a:ext cx="0" cy="0"/>
          <a:chOff x="0" y="0"/>
          <a:chExt cx="0" cy="0"/>
        </a:xfrm>
      </p:grpSpPr>
      <p:sp>
        <p:nvSpPr>
          <p:cNvPr id="1048625" name="Google Shape;122;g2786c60af40_0_4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26" name="Google Shape;123;g2786c60af40_0_4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Aston Martin needs to address the uncertainty avoidance and indulgence dimensions to improve its management strategy in Germany.</a:t>
            </a:r>
            <a:endParaRPr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048629" name="Google Shape;130;g2786c60af40_0_5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30" name="Google Shape;131;g2786c60af40_0_5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Germans might resist deviating from their ways of work, potentially slowing down decision-making for Aston Martin as a British team. Moreover, Germans might perceive British work habits as less dedicated or focused on work compared to their own.</a:t>
            </a:r>
            <a:endParaRPr dirty="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5"/>
        <p:cNvGrpSpPr/>
        <p:nvPr/>
      </p:nvGrpSpPr>
      <p:grpSpPr>
        <a:xfrm>
          <a:off x="0" y="0"/>
          <a:ext cx="0" cy="0"/>
          <a:chOff x="0" y="0"/>
          <a:chExt cx="0" cy="0"/>
        </a:xfrm>
      </p:grpSpPr>
      <p:sp>
        <p:nvSpPr>
          <p:cNvPr id="1048633" name="Google Shape;136;g2786c60af40_0_5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34" name="Google Shape;137;g2786c60af40_0_5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lnSpc>
                <a:spcPct val="115000"/>
              </a:lnSpc>
              <a:spcBef>
                <a:spcPts val="1200"/>
              </a:spcBef>
              <a:spcAft>
                <a:spcPts val="1200"/>
              </a:spcAft>
              <a:buNone/>
            </a:pPr>
            <a:r>
              <a:rPr lang="en-US" dirty="0"/>
              <a:t>Aston Martin can find a balance by incorporating some aspects of British flexibility while respecting German formalities to create an inclusive work environment.</a:t>
            </a:r>
            <a:endParaRPr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048637" name="Google Shape;142;g2786c60af40_0_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38" name="Google Shape;143;g2786c60af40_0_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1200" dirty="0">
                <a:solidFill>
                  <a:schemeClr val="dk1"/>
                </a:solidFill>
                <a:latin typeface="Times New Roman"/>
                <a:ea typeface="Times New Roman"/>
                <a:cs typeface="Times New Roman"/>
                <a:sym typeface="Times New Roman"/>
              </a:rPr>
              <a:t>This presentation developed a theoretical understanding of cultural aspects affecting business management in an overseas country through the analysis of Aston Martin.</a:t>
            </a:r>
            <a:endParaRPr dirty="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048641" name="Google Shape;148;g2786c60af40_0_6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42" name="Google Shape;149;g2786c60af40_0_6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048643" name="Google Shape;154;g2786c60af40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48644" name="Google Shape;155;g2786c60af40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48579"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48580"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048581"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048649"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048650"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048585"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a:endParaRPr/>
          </a:p>
        </p:txBody>
      </p:sp>
      <p:sp>
        <p:nvSpPr>
          <p:cNvPr id="1048586"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lvl1pPr>
            <a:lvl2pPr marL="914400" lvl="1" indent="-317500">
              <a:spcBef>
                <a:spcPts val="0"/>
              </a:spcBef>
              <a:spcAft>
                <a:spcPts val="0"/>
              </a:spcAft>
              <a:buSzPts val="1400"/>
              <a:buChar char="○"/>
            </a:lvl2pPr>
            <a:lvl3pPr marL="1371600" lvl="2" indent="-317500">
              <a:spcBef>
                <a:spcPts val="0"/>
              </a:spcBef>
              <a:spcAft>
                <a:spcPts val="0"/>
              </a:spcAft>
              <a:buSzPts val="1400"/>
              <a:buChar char="■"/>
            </a:lvl3pPr>
            <a:lvl4pPr marL="1828800" lvl="3" indent="-317500">
              <a:spcBef>
                <a:spcPts val="0"/>
              </a:spcBef>
              <a:spcAft>
                <a:spcPts val="0"/>
              </a:spcAft>
              <a:buSzPts val="1400"/>
              <a:buChar char="●"/>
            </a:lvl4pPr>
            <a:lvl5pPr marL="2286000" lvl="4" indent="-317500">
              <a:spcBef>
                <a:spcPts val="0"/>
              </a:spcBef>
              <a:spcAft>
                <a:spcPts val="0"/>
              </a:spcAft>
              <a:buSzPts val="1400"/>
              <a:buChar char="○"/>
            </a:lvl5pPr>
            <a:lvl6pPr marL="2743200" lvl="5" indent="-317500">
              <a:spcBef>
                <a:spcPts val="0"/>
              </a:spcBef>
              <a:spcAft>
                <a:spcPts val="0"/>
              </a:spcAft>
              <a:buSzPts val="1400"/>
              <a:buChar char="■"/>
            </a:lvl6pPr>
            <a:lvl7pPr marL="3200400" lvl="6" indent="-317500">
              <a:spcBef>
                <a:spcPts val="0"/>
              </a:spcBef>
              <a:spcAft>
                <a:spcPts val="0"/>
              </a:spcAft>
              <a:buSzPts val="1400"/>
              <a:buChar char="●"/>
            </a:lvl7pPr>
            <a:lvl8pPr marL="3657600" lvl="7" indent="-317500">
              <a:spcBef>
                <a:spcPts val="0"/>
              </a:spcBef>
              <a:spcAft>
                <a:spcPts val="0"/>
              </a:spcAft>
              <a:buSzPts val="1400"/>
              <a:buChar char="○"/>
            </a:lvl8pPr>
            <a:lvl9pPr marL="4114800" lvl="8" indent="-317500">
              <a:spcBef>
                <a:spcPts val="0"/>
              </a:spcBef>
              <a:spcAft>
                <a:spcPts val="0"/>
              </a:spcAft>
              <a:buSzPts val="1400"/>
              <a:buChar char="■"/>
            </a:lvl9pPr>
          </a:lstStyle>
          <a:p>
            <a:endParaRPr/>
          </a:p>
        </p:txBody>
      </p:sp>
      <p:sp>
        <p:nvSpPr>
          <p:cNvPr id="1048587"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1048656"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a:endParaRPr/>
          </a:p>
        </p:txBody>
      </p:sp>
      <p:sp>
        <p:nvSpPr>
          <p:cNvPr id="1048657"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48658"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48659"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1048660"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lvl1pPr>
            <a:lvl2pPr lvl="1">
              <a:spcBef>
                <a:spcPts val="0"/>
              </a:spcBef>
              <a:spcAft>
                <a:spcPts val="0"/>
              </a:spcAft>
              <a:buSzPts val="2800"/>
              <a:buNone/>
            </a:lvl2pPr>
            <a:lvl3pPr lvl="2">
              <a:spcBef>
                <a:spcPts val="0"/>
              </a:spcBef>
              <a:spcAft>
                <a:spcPts val="0"/>
              </a:spcAft>
              <a:buSzPts val="2800"/>
              <a:buNone/>
            </a:lvl3pPr>
            <a:lvl4pPr lvl="3">
              <a:spcBef>
                <a:spcPts val="0"/>
              </a:spcBef>
              <a:spcAft>
                <a:spcPts val="0"/>
              </a:spcAft>
              <a:buSzPts val="2800"/>
              <a:buNone/>
            </a:lvl4pPr>
            <a:lvl5pPr lvl="4">
              <a:spcBef>
                <a:spcPts val="0"/>
              </a:spcBef>
              <a:spcAft>
                <a:spcPts val="0"/>
              </a:spcAft>
              <a:buSzPts val="2800"/>
              <a:buNone/>
            </a:lvl5pPr>
            <a:lvl6pPr lvl="5">
              <a:spcBef>
                <a:spcPts val="0"/>
              </a:spcBef>
              <a:spcAft>
                <a:spcPts val="0"/>
              </a:spcAft>
              <a:buSzPts val="2800"/>
              <a:buNone/>
            </a:lvl6pPr>
            <a:lvl7pPr lvl="6">
              <a:spcBef>
                <a:spcPts val="0"/>
              </a:spcBef>
              <a:spcAft>
                <a:spcPts val="0"/>
              </a:spcAft>
              <a:buSzPts val="2800"/>
              <a:buNone/>
            </a:lvl7pPr>
            <a:lvl8pPr lvl="7">
              <a:spcBef>
                <a:spcPts val="0"/>
              </a:spcBef>
              <a:spcAft>
                <a:spcPts val="0"/>
              </a:spcAft>
              <a:buSzPts val="2800"/>
              <a:buNone/>
            </a:lvl8pPr>
            <a:lvl9pPr lvl="8">
              <a:spcBef>
                <a:spcPts val="0"/>
              </a:spcBef>
              <a:spcAft>
                <a:spcPts val="0"/>
              </a:spcAft>
              <a:buSzPts val="2800"/>
              <a:buNone/>
            </a:lvl9pPr>
          </a:lstStyle>
          <a:p>
            <a:endParaRPr/>
          </a:p>
        </p:txBody>
      </p:sp>
      <p:sp>
        <p:nvSpPr>
          <p:cNvPr id="1048661"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1048645"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1048646"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1048647"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1048662"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1048663"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1048664" name="Google Shape;36;p9"/>
          <p:cNvSpPr/>
          <p:nvPr/>
        </p:nvSpPr>
        <p:spPr>
          <a:xfrm>
            <a:off x="4572000" y="25"/>
            <a:ext cx="4572000" cy="51435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665"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1048666"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1048667" name="Google Shape;39;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dk1"/>
              </a:buClr>
              <a:buSzPts val="1800"/>
              <a:buChar char="●"/>
              <a:defRPr>
                <a:solidFill>
                  <a:schemeClr val="dk1"/>
                </a:solidFill>
              </a:defRPr>
            </a:lvl1pPr>
            <a:lvl2pPr marL="914400" lvl="1" indent="-317500">
              <a:spcBef>
                <a:spcPts val="0"/>
              </a:spcBef>
              <a:spcAft>
                <a:spcPts val="0"/>
              </a:spcAft>
              <a:buClr>
                <a:schemeClr val="dk1"/>
              </a:buClr>
              <a:buSzPts val="1400"/>
              <a:buChar char="○"/>
              <a:defRPr>
                <a:solidFill>
                  <a:schemeClr val="dk1"/>
                </a:solidFill>
              </a:defRPr>
            </a:lvl2pPr>
            <a:lvl3pPr marL="1371600" lvl="2" indent="-317500">
              <a:spcBef>
                <a:spcPts val="0"/>
              </a:spcBef>
              <a:spcAft>
                <a:spcPts val="0"/>
              </a:spcAft>
              <a:buClr>
                <a:schemeClr val="dk1"/>
              </a:buClr>
              <a:buSzPts val="1400"/>
              <a:buChar char="■"/>
              <a:defRPr>
                <a:solidFill>
                  <a:schemeClr val="dk1"/>
                </a:solidFill>
              </a:defRPr>
            </a:lvl3pPr>
            <a:lvl4pPr marL="1828800" lvl="3" indent="-317500">
              <a:spcBef>
                <a:spcPts val="0"/>
              </a:spcBef>
              <a:spcAft>
                <a:spcPts val="0"/>
              </a:spcAft>
              <a:buClr>
                <a:schemeClr val="dk1"/>
              </a:buClr>
              <a:buSzPts val="1400"/>
              <a:buChar char="●"/>
              <a:defRPr>
                <a:solidFill>
                  <a:schemeClr val="dk1"/>
                </a:solidFill>
              </a:defRPr>
            </a:lvl4pPr>
            <a:lvl5pPr marL="2286000" lvl="4" indent="-317500">
              <a:spcBef>
                <a:spcPts val="0"/>
              </a:spcBef>
              <a:spcAft>
                <a:spcPts val="0"/>
              </a:spcAft>
              <a:buClr>
                <a:schemeClr val="dk1"/>
              </a:buClr>
              <a:buSzPts val="1400"/>
              <a:buChar char="○"/>
              <a:defRPr>
                <a:solidFill>
                  <a:schemeClr val="dk1"/>
                </a:solidFill>
              </a:defRPr>
            </a:lvl5pPr>
            <a:lvl6pPr marL="2743200" lvl="5" indent="-317500">
              <a:spcBef>
                <a:spcPts val="0"/>
              </a:spcBef>
              <a:spcAft>
                <a:spcPts val="0"/>
              </a:spcAft>
              <a:buClr>
                <a:schemeClr val="dk1"/>
              </a:buClr>
              <a:buSzPts val="1400"/>
              <a:buChar char="■"/>
              <a:defRPr>
                <a:solidFill>
                  <a:schemeClr val="dk1"/>
                </a:solidFill>
              </a:defRPr>
            </a:lvl6pPr>
            <a:lvl7pPr marL="3200400" lvl="6" indent="-317500">
              <a:spcBef>
                <a:spcPts val="0"/>
              </a:spcBef>
              <a:spcAft>
                <a:spcPts val="0"/>
              </a:spcAft>
              <a:buClr>
                <a:schemeClr val="dk1"/>
              </a:buClr>
              <a:buSzPts val="1400"/>
              <a:buChar char="●"/>
              <a:defRPr>
                <a:solidFill>
                  <a:schemeClr val="dk1"/>
                </a:solidFill>
              </a:defRPr>
            </a:lvl7pPr>
            <a:lvl8pPr marL="3657600" lvl="7" indent="-317500">
              <a:spcBef>
                <a:spcPts val="0"/>
              </a:spcBef>
              <a:spcAft>
                <a:spcPts val="0"/>
              </a:spcAft>
              <a:buClr>
                <a:schemeClr val="dk1"/>
              </a:buClr>
              <a:buSzPts val="1400"/>
              <a:buChar char="○"/>
              <a:defRPr>
                <a:solidFill>
                  <a:schemeClr val="dk1"/>
                </a:solidFill>
              </a:defRPr>
            </a:lvl8pPr>
            <a:lvl9pPr marL="4114800" lvl="8" indent="-317500">
              <a:spcBef>
                <a:spcPts val="0"/>
              </a:spcBef>
              <a:spcAft>
                <a:spcPts val="0"/>
              </a:spcAft>
              <a:buClr>
                <a:schemeClr val="dk1"/>
              </a:buClr>
              <a:buSzPts val="1400"/>
              <a:buChar char="■"/>
              <a:defRPr>
                <a:solidFill>
                  <a:schemeClr val="dk1"/>
                </a:solidFill>
              </a:defRPr>
            </a:lvl9pPr>
          </a:lstStyle>
          <a:p>
            <a:endParaRPr/>
          </a:p>
        </p:txBody>
      </p:sp>
      <p:sp>
        <p:nvSpPr>
          <p:cNvPr id="1048668"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1048651"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lvl1pPr>
          </a:lstStyle>
          <a:p>
            <a:endParaRPr/>
          </a:p>
        </p:txBody>
      </p:sp>
      <p:sp>
        <p:nvSpPr>
          <p:cNvPr id="1048652"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1048653"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1048654"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lvl1pPr>
            <a:lvl2pPr marL="914400" lvl="1" indent="-317500" algn="ctr">
              <a:spcBef>
                <a:spcPts val="0"/>
              </a:spcBef>
              <a:spcAft>
                <a:spcPts val="0"/>
              </a:spcAft>
              <a:buSzPts val="1400"/>
              <a:buChar char="○"/>
            </a:lvl2pPr>
            <a:lvl3pPr marL="1371600" lvl="2" indent="-317500" algn="ctr">
              <a:spcBef>
                <a:spcPts val="0"/>
              </a:spcBef>
              <a:spcAft>
                <a:spcPts val="0"/>
              </a:spcAft>
              <a:buSzPts val="1400"/>
              <a:buChar char="■"/>
            </a:lvl3pPr>
            <a:lvl4pPr marL="1828800" lvl="3" indent="-317500" algn="ctr">
              <a:spcBef>
                <a:spcPts val="0"/>
              </a:spcBef>
              <a:spcAft>
                <a:spcPts val="0"/>
              </a:spcAft>
              <a:buSzPts val="1400"/>
              <a:buChar char="●"/>
            </a:lvl4pPr>
            <a:lvl5pPr marL="2286000" lvl="4" indent="-317500" algn="ctr">
              <a:spcBef>
                <a:spcPts val="0"/>
              </a:spcBef>
              <a:spcAft>
                <a:spcPts val="0"/>
              </a:spcAft>
              <a:buSzPts val="1400"/>
              <a:buChar char="○"/>
            </a:lvl5pPr>
            <a:lvl6pPr marL="2743200" lvl="5" indent="-317500" algn="ctr">
              <a:spcBef>
                <a:spcPts val="0"/>
              </a:spcBef>
              <a:spcAft>
                <a:spcPts val="0"/>
              </a:spcAft>
              <a:buSzPts val="1400"/>
              <a:buChar char="■"/>
            </a:lvl6pPr>
            <a:lvl7pPr marL="3200400" lvl="6" indent="-317500" algn="ctr">
              <a:spcBef>
                <a:spcPts val="0"/>
              </a:spcBef>
              <a:spcAft>
                <a:spcPts val="0"/>
              </a:spcAft>
              <a:buSzPts val="1400"/>
              <a:buChar char="●"/>
            </a:lvl7pPr>
            <a:lvl8pPr marL="3657600" lvl="7" indent="-317500" algn="ctr">
              <a:spcBef>
                <a:spcPts val="0"/>
              </a:spcBef>
              <a:spcAft>
                <a:spcPts val="0"/>
              </a:spcAft>
              <a:buSzPts val="1400"/>
              <a:buChar char="○"/>
            </a:lvl8pPr>
            <a:lvl9pPr marL="4114800" lvl="8" indent="-317500" algn="ctr">
              <a:spcBef>
                <a:spcPts val="0"/>
              </a:spcBef>
              <a:spcAft>
                <a:spcPts val="0"/>
              </a:spcAft>
              <a:buSzPts val="1400"/>
              <a:buChar char="■"/>
            </a:lvl9pPr>
          </a:lstStyle>
          <a:p>
            <a:endParaRPr/>
          </a:p>
        </p:txBody>
      </p:sp>
      <p:sp>
        <p:nvSpPr>
          <p:cNvPr id="1048655"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1048648"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lvl1pPr>
            <a:lvl2pPr lvl="1">
              <a:buNone/>
            </a:lvl2pPr>
            <a:lvl3pPr lvl="2">
              <a:buNone/>
            </a:lvl3pPr>
            <a:lvl4pPr lvl="3">
              <a:buNone/>
            </a:lvl4pPr>
            <a:lvl5pPr lvl="4">
              <a:buNone/>
            </a:lvl5pPr>
            <a:lvl6pPr lvl="5">
              <a:buNone/>
            </a:lvl6pPr>
            <a:lvl7pPr lvl="6">
              <a:buNone/>
            </a:lvl7pPr>
            <a:lvl8pPr lvl="7">
              <a:buNone/>
            </a:lvl8pPr>
            <a:lvl9pPr lvl="8">
              <a:buNone/>
            </a:lvl9pPr>
          </a:lstStyle>
          <a:p>
            <a:pPr marL="0" lvl="0" indent="0" algn="r" rtl="0">
              <a:spcBef>
                <a:spcPts val="0"/>
              </a:spcBef>
              <a:spcAft>
                <a:spcPts val="0"/>
              </a:spcAft>
              <a:buNone/>
            </a:pPr>
            <a:fld id="{00000000-1234-1234-1234-123412341234}" type="slidenum">
              <a:rPr lang="en"/>
              <a:t>‹#›</a:t>
            </a:fld>
            <a:endParaRPr lang="e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dark-2">
    <p:bg>
      <p:bgPr>
        <a:solidFill>
          <a:schemeClr val="lt1"/>
        </a:solidFill>
        <a:effectLst/>
      </p:bgPr>
    </p:bg>
    <p:spTree>
      <p:nvGrpSpPr>
        <p:cNvPr id="1" name="Shape 5"/>
        <p:cNvGrpSpPr/>
        <p:nvPr/>
      </p:nvGrpSpPr>
      <p:grpSpPr>
        <a:xfrm>
          <a:off x="0" y="0"/>
          <a:ext cx="0" cy="0"/>
          <a:chOff x="0" y="0"/>
          <a:chExt cx="0" cy="0"/>
        </a:xfrm>
      </p:grpSpPr>
      <p:sp>
        <p:nvSpPr>
          <p:cNvPr id="104857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104857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lt2"/>
              </a:buClr>
              <a:buSzPts val="1800"/>
              <a:buChar char="●"/>
              <a:defRPr sz="1800">
                <a:solidFill>
                  <a:schemeClr val="lt2"/>
                </a:solidFill>
              </a:defRPr>
            </a:lvl1pPr>
            <a:lvl2pPr marL="914400" lvl="1" indent="-317500">
              <a:lnSpc>
                <a:spcPct val="115000"/>
              </a:lnSpc>
              <a:spcBef>
                <a:spcPts val="0"/>
              </a:spcBef>
              <a:spcAft>
                <a:spcPts val="0"/>
              </a:spcAft>
              <a:buClr>
                <a:schemeClr val="lt2"/>
              </a:buClr>
              <a:buSzPts val="1400"/>
              <a:buChar char="○"/>
              <a:defRPr>
                <a:solidFill>
                  <a:schemeClr val="lt2"/>
                </a:solidFill>
              </a:defRPr>
            </a:lvl2pPr>
            <a:lvl3pPr marL="1371600" lvl="2" indent="-317500">
              <a:lnSpc>
                <a:spcPct val="115000"/>
              </a:lnSpc>
              <a:spcBef>
                <a:spcPts val="0"/>
              </a:spcBef>
              <a:spcAft>
                <a:spcPts val="0"/>
              </a:spcAft>
              <a:buClr>
                <a:schemeClr val="lt2"/>
              </a:buClr>
              <a:buSzPts val="1400"/>
              <a:buChar char="■"/>
              <a:defRPr>
                <a:solidFill>
                  <a:schemeClr val="lt2"/>
                </a:solidFill>
              </a:defRPr>
            </a:lvl3pPr>
            <a:lvl4pPr marL="1828800" lvl="3" indent="-317500">
              <a:lnSpc>
                <a:spcPct val="115000"/>
              </a:lnSpc>
              <a:spcBef>
                <a:spcPts val="0"/>
              </a:spcBef>
              <a:spcAft>
                <a:spcPts val="0"/>
              </a:spcAft>
              <a:buClr>
                <a:schemeClr val="lt2"/>
              </a:buClr>
              <a:buSzPts val="1400"/>
              <a:buChar char="●"/>
              <a:defRPr>
                <a:solidFill>
                  <a:schemeClr val="lt2"/>
                </a:solidFill>
              </a:defRPr>
            </a:lvl4pPr>
            <a:lvl5pPr marL="2286000" lvl="4" indent="-317500">
              <a:lnSpc>
                <a:spcPct val="115000"/>
              </a:lnSpc>
              <a:spcBef>
                <a:spcPts val="0"/>
              </a:spcBef>
              <a:spcAft>
                <a:spcPts val="0"/>
              </a:spcAft>
              <a:buClr>
                <a:schemeClr val="lt2"/>
              </a:buClr>
              <a:buSzPts val="1400"/>
              <a:buChar char="○"/>
              <a:defRPr>
                <a:solidFill>
                  <a:schemeClr val="lt2"/>
                </a:solidFill>
              </a:defRPr>
            </a:lvl5pPr>
            <a:lvl6pPr marL="2743200" lvl="5" indent="-317500">
              <a:lnSpc>
                <a:spcPct val="115000"/>
              </a:lnSpc>
              <a:spcBef>
                <a:spcPts val="0"/>
              </a:spcBef>
              <a:spcAft>
                <a:spcPts val="0"/>
              </a:spcAft>
              <a:buClr>
                <a:schemeClr val="lt2"/>
              </a:buClr>
              <a:buSzPts val="1400"/>
              <a:buChar char="■"/>
              <a:defRPr>
                <a:solidFill>
                  <a:schemeClr val="lt2"/>
                </a:solidFill>
              </a:defRPr>
            </a:lvl6pPr>
            <a:lvl7pPr marL="3200400" lvl="6" indent="-317500">
              <a:lnSpc>
                <a:spcPct val="115000"/>
              </a:lnSpc>
              <a:spcBef>
                <a:spcPts val="0"/>
              </a:spcBef>
              <a:spcAft>
                <a:spcPts val="0"/>
              </a:spcAft>
              <a:buClr>
                <a:schemeClr val="lt2"/>
              </a:buClr>
              <a:buSzPts val="1400"/>
              <a:buChar char="●"/>
              <a:defRPr>
                <a:solidFill>
                  <a:schemeClr val="lt2"/>
                </a:solidFill>
              </a:defRPr>
            </a:lvl7pPr>
            <a:lvl8pPr marL="3657600" lvl="7" indent="-317500">
              <a:lnSpc>
                <a:spcPct val="115000"/>
              </a:lnSpc>
              <a:spcBef>
                <a:spcPts val="0"/>
              </a:spcBef>
              <a:spcAft>
                <a:spcPts val="0"/>
              </a:spcAft>
              <a:buClr>
                <a:schemeClr val="lt2"/>
              </a:buClr>
              <a:buSzPts val="1400"/>
              <a:buChar char="○"/>
              <a:defRPr>
                <a:solidFill>
                  <a:schemeClr val="lt2"/>
                </a:solidFill>
              </a:defRPr>
            </a:lvl8pPr>
            <a:lvl9pPr marL="4114800" lvl="8" indent="-317500">
              <a:lnSpc>
                <a:spcPct val="115000"/>
              </a:lnSpc>
              <a:spcBef>
                <a:spcPts val="0"/>
              </a:spcBef>
              <a:spcAft>
                <a:spcPts val="0"/>
              </a:spcAft>
              <a:buClr>
                <a:schemeClr val="lt2"/>
              </a:buClr>
              <a:buSzPts val="1400"/>
              <a:buChar char="■"/>
              <a:defRPr>
                <a:solidFill>
                  <a:schemeClr val="lt2"/>
                </a:solidFill>
              </a:defRPr>
            </a:lvl9pPr>
          </a:lstStyle>
          <a:p>
            <a:endParaRPr/>
          </a:p>
        </p:txBody>
      </p:sp>
      <p:sp>
        <p:nvSpPr>
          <p:cNvPr id="104857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2"/>
                </a:solidFill>
              </a:defRPr>
            </a:lvl1pPr>
            <a:lvl2pPr lvl="1" algn="r">
              <a:buNone/>
              <a:defRPr sz="1000">
                <a:solidFill>
                  <a:schemeClr val="lt2"/>
                </a:solidFill>
              </a:defRPr>
            </a:lvl2pPr>
            <a:lvl3pPr lvl="2" algn="r">
              <a:buNone/>
              <a:defRPr sz="1000">
                <a:solidFill>
                  <a:schemeClr val="lt2"/>
                </a:solidFill>
              </a:defRPr>
            </a:lvl3pPr>
            <a:lvl4pPr lvl="3" algn="r">
              <a:buNone/>
              <a:defRPr sz="1000">
                <a:solidFill>
                  <a:schemeClr val="lt2"/>
                </a:solidFill>
              </a:defRPr>
            </a:lvl4pPr>
            <a:lvl5pPr lvl="4" algn="r">
              <a:buNone/>
              <a:defRPr sz="1000">
                <a:solidFill>
                  <a:schemeClr val="lt2"/>
                </a:solidFill>
              </a:defRPr>
            </a:lvl5pPr>
            <a:lvl6pPr lvl="5" algn="r">
              <a:buNone/>
              <a:defRPr sz="1000">
                <a:solidFill>
                  <a:schemeClr val="lt2"/>
                </a:solidFill>
              </a:defRPr>
            </a:lvl6pPr>
            <a:lvl7pPr lvl="6" algn="r">
              <a:buNone/>
              <a:defRPr sz="1000">
                <a:solidFill>
                  <a:schemeClr val="lt2"/>
                </a:solidFill>
              </a:defRPr>
            </a:lvl7pPr>
            <a:lvl8pPr lvl="7" algn="r">
              <a:buNone/>
              <a:defRPr sz="1000">
                <a:solidFill>
                  <a:schemeClr val="lt2"/>
                </a:solidFill>
              </a:defRPr>
            </a:lvl8pPr>
            <a:lvl9pPr lvl="8" algn="r">
              <a:buNone/>
              <a:defRPr sz="1000">
                <a:solidFill>
                  <a:schemeClr val="lt2"/>
                </a:solidFill>
              </a:defRPr>
            </a:lvl9pPr>
          </a:lstStyle>
          <a:p>
            <a:pPr marL="0" lvl="0" indent="0" algn="r" rtl="0">
              <a:spcBef>
                <a:spcPts val="0"/>
              </a:spcBef>
              <a:spcAft>
                <a:spcPts val="0"/>
              </a:spcAft>
              <a:buNone/>
            </a:pPr>
            <a:fld id="{00000000-1234-1234-1234-123412341234}" type="slidenum">
              <a:rPr lang="en"/>
              <a:t>‹#›</a:t>
            </a:fld>
            <a:endParaRPr lang="en"/>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sp>
        <p:nvSpPr>
          <p:cNvPr id="1048582" name="Google Shape;54;p13"/>
          <p:cNvSpPr txBox="1">
            <a:spLocks noGrp="1"/>
          </p:cNvSpPr>
          <p:nvPr>
            <p:ph type="title"/>
          </p:nvPr>
        </p:nvSpPr>
        <p:spPr>
          <a:xfrm>
            <a:off x="311700" y="1927058"/>
            <a:ext cx="8520600" cy="877302"/>
          </a:xfrm>
          <a:prstGeom prst="rect">
            <a:avLst/>
          </a:prstGeom>
        </p:spPr>
        <p:txBody>
          <a:bodyPr spcFirstLastPara="1" wrap="square" lIns="91425" tIns="91425" rIns="91425" bIns="91425" anchor="b" anchorCtr="0">
            <a:normAutofit fontScale="90000"/>
          </a:bodyPr>
          <a:lstStyle/>
          <a:p>
            <a:pPr lvl="1" algn="ctr"/>
            <a:r>
              <a:rPr lang="en-US" sz="2400" dirty="0"/>
              <a:t>International Business Communications A2</a:t>
            </a:r>
            <a:br>
              <a:rPr lang="en-US" sz="2400" dirty="0"/>
            </a:br>
            <a:r>
              <a:rPr lang="en-US" sz="2400" dirty="0"/>
              <a:t>Component 2 Practical: Presentation </a:t>
            </a:r>
          </a:p>
        </p:txBody>
      </p:sp>
      <p:sp>
        <p:nvSpPr>
          <p:cNvPr id="2" name="Text Placeholder 1">
            <a:extLst>
              <a:ext uri="{FF2B5EF4-FFF2-40B4-BE49-F238E27FC236}">
                <a16:creationId xmlns:a16="http://schemas.microsoft.com/office/drawing/2014/main" id="{540C118E-97A1-8DB2-62C3-F5357DE46190}"/>
              </a:ext>
            </a:extLst>
          </p:cNvPr>
          <p:cNvSpPr>
            <a:spLocks noGrp="1"/>
          </p:cNvSpPr>
          <p:nvPr>
            <p:ph type="body" idx="1"/>
          </p:nvPr>
        </p:nvSpPr>
        <p:spPr>
          <a:xfrm>
            <a:off x="311700" y="3449052"/>
            <a:ext cx="8520600" cy="1596189"/>
          </a:xfrm>
        </p:spPr>
        <p:txBody>
          <a:bodyPr>
            <a:normAutofit/>
          </a:bodyPr>
          <a:lstStyle/>
          <a:p>
            <a:pPr marL="114300" indent="0">
              <a:buNone/>
            </a:pPr>
            <a:r>
              <a:rPr lang="en-GB" sz="1800" b="1" dirty="0">
                <a:latin typeface="Times New Roman"/>
                <a:ea typeface="Times New Roman"/>
                <a:cs typeface="Times New Roman"/>
                <a:sym typeface="Times New Roman"/>
              </a:rPr>
              <a:t>Name: Sahil Bhuva</a:t>
            </a:r>
            <a:br>
              <a:rPr lang="en-GB" sz="1800" b="1" dirty="0">
                <a:latin typeface="Times New Roman"/>
                <a:ea typeface="Times New Roman"/>
                <a:cs typeface="Times New Roman"/>
                <a:sym typeface="Times New Roman"/>
              </a:rPr>
            </a:br>
            <a:r>
              <a:rPr lang="en-GB" sz="1800" b="1" dirty="0">
                <a:latin typeface="Times New Roman"/>
                <a:ea typeface="Times New Roman"/>
                <a:cs typeface="Times New Roman"/>
                <a:sym typeface="Times New Roman"/>
              </a:rPr>
              <a:t>Student ID: 2127449</a:t>
            </a:r>
            <a:br>
              <a:rPr lang="en-GB" sz="1800" b="1" dirty="0">
                <a:latin typeface="Times New Roman"/>
                <a:ea typeface="Times New Roman"/>
                <a:cs typeface="Times New Roman"/>
                <a:sym typeface="Times New Roman"/>
              </a:rPr>
            </a:br>
            <a:r>
              <a:rPr lang="en-GB" sz="1800" b="1" dirty="0">
                <a:latin typeface="Times New Roman"/>
                <a:ea typeface="Times New Roman"/>
                <a:cs typeface="Times New Roman"/>
                <a:sym typeface="Times New Roman"/>
              </a:rPr>
              <a:t>Module Code: LCBB6001</a:t>
            </a:r>
            <a:br>
              <a:rPr lang="en-GB" sz="1800" b="1" dirty="0">
                <a:latin typeface="Times New Roman"/>
                <a:ea typeface="Times New Roman"/>
                <a:cs typeface="Times New Roman"/>
                <a:sym typeface="Times New Roman"/>
              </a:rPr>
            </a:br>
            <a:r>
              <a:rPr lang="en-GB" sz="1800" b="1" dirty="0">
                <a:latin typeface="Times New Roman"/>
                <a:ea typeface="Times New Roman"/>
                <a:cs typeface="Times New Roman"/>
                <a:sym typeface="Times New Roman"/>
              </a:rPr>
              <a:t>Lecturer Name: </a:t>
            </a:r>
            <a:r>
              <a:rPr lang="en-US" sz="1800" dirty="0"/>
              <a:t>Dr Laila </a:t>
            </a:r>
            <a:r>
              <a:rPr lang="en-US" sz="1800" dirty="0" err="1"/>
              <a:t>Maazouz</a:t>
            </a:r>
            <a:r>
              <a:rPr lang="en-US" sz="1800" dirty="0"/>
              <a:t> </a:t>
            </a:r>
            <a:endParaRPr lang="en-US" dirty="0"/>
          </a:p>
        </p:txBody>
      </p:sp>
      <p:pic>
        <p:nvPicPr>
          <p:cNvPr id="4" name="Picture 3" descr="A black background with white text&#10;&#10;Description automatically generated">
            <a:extLst>
              <a:ext uri="{FF2B5EF4-FFF2-40B4-BE49-F238E27FC236}">
                <a16:creationId xmlns:a16="http://schemas.microsoft.com/office/drawing/2014/main" id="{CDF69AB3-86D7-6DD5-5108-ED840DE0D2F4}"/>
              </a:ext>
            </a:extLst>
          </p:cNvPr>
          <p:cNvPicPr>
            <a:picLocks noChangeAspect="1"/>
          </p:cNvPicPr>
          <p:nvPr/>
        </p:nvPicPr>
        <p:blipFill>
          <a:blip r:embed="rId3"/>
          <a:stretch>
            <a:fillRect/>
          </a:stretch>
        </p:blipFill>
        <p:spPr>
          <a:xfrm>
            <a:off x="311700" y="252162"/>
            <a:ext cx="3486150" cy="1238250"/>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1048588" name="Google Shape;59;p1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 sz="3020" b="1" dirty="0">
                <a:latin typeface="Times New Roman"/>
                <a:ea typeface="Times New Roman"/>
                <a:cs typeface="Times New Roman"/>
                <a:sym typeface="Times New Roman"/>
              </a:rPr>
              <a:t>Introduction</a:t>
            </a:r>
            <a:endParaRPr sz="3020" b="1" dirty="0">
              <a:latin typeface="Times New Roman"/>
              <a:ea typeface="Times New Roman"/>
              <a:cs typeface="Times New Roman"/>
              <a:sym typeface="Times New Roman"/>
            </a:endParaRPr>
          </a:p>
        </p:txBody>
      </p:sp>
      <p:sp>
        <p:nvSpPr>
          <p:cNvPr id="1048589" name="Google Shape;60;p14"/>
          <p:cNvSpPr txBox="1">
            <a:spLocks noGrp="1"/>
          </p:cNvSpPr>
          <p:nvPr>
            <p:ph type="body" idx="1"/>
          </p:nvPr>
        </p:nvSpPr>
        <p:spPr>
          <a:xfrm>
            <a:off x="311700" y="1152475"/>
            <a:ext cx="4653900" cy="3416400"/>
          </a:xfrm>
          <a:prstGeom prst="rect">
            <a:avLst/>
          </a:prstGeom>
        </p:spPr>
        <p:txBody>
          <a:bodyPr spcFirstLastPara="1" wrap="square" lIns="91425" tIns="91425" rIns="91425" bIns="91425" anchor="t" anchorCtr="0">
            <a:normAutofit fontScale="94118" lnSpcReduction="10000"/>
          </a:bodyPr>
          <a:lstStyle/>
          <a:p>
            <a:pPr marL="457200" lvl="0" indent="-336550" algn="l" rtl="0">
              <a:lnSpc>
                <a:spcPct val="150000"/>
              </a:lnSpc>
              <a:spcBef>
                <a:spcPts val="0"/>
              </a:spcBef>
              <a:spcAft>
                <a:spcPts val="0"/>
              </a:spcAft>
              <a:buClr>
                <a:schemeClr val="dk1"/>
              </a:buClr>
              <a:buSzPts val="1700"/>
              <a:buFont typeface="Times New Roman"/>
              <a:buChar char="●"/>
            </a:pPr>
            <a:r>
              <a:rPr lang="en" sz="1700" dirty="0">
                <a:solidFill>
                  <a:schemeClr val="dk1"/>
                </a:solidFill>
                <a:latin typeface="Times New Roman"/>
                <a:ea typeface="Times New Roman"/>
                <a:cs typeface="Times New Roman"/>
                <a:sym typeface="Times New Roman"/>
              </a:rPr>
              <a:t>Understanding cultural differences is crucial for multinational corporations (MNCs) to understand the unique communication styles of different countries (Sharma, 2024).</a:t>
            </a:r>
            <a:endParaRPr sz="1700" dirty="0">
              <a:solidFill>
                <a:schemeClr val="dk1"/>
              </a:solidFill>
              <a:latin typeface="Times New Roman"/>
              <a:ea typeface="Times New Roman"/>
              <a:cs typeface="Times New Roman"/>
              <a:sym typeface="Times New Roman"/>
            </a:endParaRPr>
          </a:p>
          <a:p>
            <a:pPr lvl="0" indent="-336550">
              <a:lnSpc>
                <a:spcPct val="150000"/>
              </a:lnSpc>
              <a:buClr>
                <a:schemeClr val="dk1"/>
              </a:buClr>
              <a:buSzPts val="1700"/>
              <a:buFont typeface="Times New Roman"/>
              <a:buChar char="●"/>
            </a:pPr>
            <a:r>
              <a:rPr lang="en-US" sz="1700" dirty="0">
                <a:solidFill>
                  <a:schemeClr val="dk1"/>
                </a:solidFill>
                <a:latin typeface="Times New Roman"/>
                <a:ea typeface="Times New Roman"/>
                <a:cs typeface="Times New Roman"/>
                <a:sym typeface="Times New Roman"/>
              </a:rPr>
              <a:t>This presentation explores the cultural aspects of internationalisation to suggest a suitable business communications strategy for Aston Martin Lagonda to establish a management office in Germany. </a:t>
            </a:r>
            <a:endParaRPr sz="1700" dirty="0">
              <a:solidFill>
                <a:schemeClr val="dk1"/>
              </a:solidFill>
              <a:latin typeface="Times New Roman"/>
              <a:ea typeface="Times New Roman"/>
              <a:cs typeface="Times New Roman"/>
              <a:sym typeface="Times New Roman"/>
            </a:endParaRPr>
          </a:p>
        </p:txBody>
      </p:sp>
      <p:pic>
        <p:nvPicPr>
          <p:cNvPr id="2097152" name="Google Shape;61;p14"/>
          <p:cNvPicPr preferRelativeResize="0">
            <a:picLocks/>
          </p:cNvPicPr>
          <p:nvPr/>
        </p:nvPicPr>
        <p:blipFill>
          <a:blip r:embed="rId3">
            <a:alphaModFix/>
          </a:blip>
          <a:stretch>
            <a:fillRect/>
          </a:stretch>
        </p:blipFill>
        <p:spPr>
          <a:xfrm>
            <a:off x="5348275" y="1432024"/>
            <a:ext cx="3321850" cy="2436975"/>
          </a:xfrm>
          <a:prstGeom prst="rect">
            <a:avLst/>
          </a:prstGeom>
          <a:noFill/>
          <a:ln>
            <a:noFill/>
          </a:ln>
        </p:spPr>
      </p:pic>
      <p:sp>
        <p:nvSpPr>
          <p:cNvPr id="1048590" name="Rectangle 1"/>
          <p:cNvSpPr/>
          <p:nvPr/>
        </p:nvSpPr>
        <p:spPr>
          <a:xfrm>
            <a:off x="6359022" y="4028613"/>
            <a:ext cx="1414779" cy="294641"/>
          </a:xfrm>
          <a:prstGeom prst="rect">
            <a:avLst/>
          </a:prstGeom>
        </p:spPr>
        <p:txBody>
          <a:bodyPr wrap="none">
            <a:spAutoFit/>
          </a:bodyPr>
          <a:lstStyle/>
          <a:p>
            <a:r>
              <a:rPr lang="en" dirty="0">
                <a:solidFill>
                  <a:schemeClr val="dk1"/>
                </a:solidFill>
                <a:latin typeface="Times New Roman"/>
                <a:ea typeface="Times New Roman"/>
                <a:cs typeface="Times New Roman"/>
                <a:sym typeface="Times New Roman"/>
              </a:rPr>
              <a:t>(Sharma, 2024)</a:t>
            </a:r>
            <a:endParaRPr lang="en-IN"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1048593" name="Google Shape;66;p1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dirty="0">
                <a:latin typeface="Times New Roman"/>
                <a:ea typeface="Times New Roman"/>
                <a:cs typeface="Times New Roman"/>
              </a:rPr>
              <a:t>Company </a:t>
            </a:r>
            <a:r>
              <a:rPr lang="en" sz="3020" b="1" dirty="0">
                <a:latin typeface="Times New Roman"/>
                <a:ea typeface="Times New Roman"/>
                <a:cs typeface="Times New Roman"/>
                <a:sym typeface="Times New Roman"/>
              </a:rPr>
              <a:t>Overview</a:t>
            </a:r>
            <a:endParaRPr sz="3020" b="1" dirty="0">
              <a:latin typeface="Times New Roman"/>
              <a:ea typeface="Times New Roman"/>
              <a:cs typeface="Times New Roman"/>
            </a:endParaRPr>
          </a:p>
        </p:txBody>
      </p:sp>
      <p:sp>
        <p:nvSpPr>
          <p:cNvPr id="1048594" name="Google Shape;67;p15"/>
          <p:cNvSpPr txBox="1">
            <a:spLocks noGrp="1"/>
          </p:cNvSpPr>
          <p:nvPr>
            <p:ph type="body" idx="1"/>
          </p:nvPr>
        </p:nvSpPr>
        <p:spPr>
          <a:xfrm>
            <a:off x="3843875" y="1152475"/>
            <a:ext cx="4988400" cy="3754376"/>
          </a:xfrm>
          <a:prstGeom prst="rect">
            <a:avLst/>
          </a:prstGeom>
        </p:spPr>
        <p:txBody>
          <a:bodyPr spcFirstLastPara="1" wrap="square" lIns="91425" tIns="91425" rIns="91425" bIns="91425" anchor="t" anchorCtr="0">
            <a:normAutofit fontScale="92500" lnSpcReduction="20000"/>
          </a:bodyPr>
          <a:lstStyle/>
          <a:p>
            <a:pPr lvl="0" indent="-336550">
              <a:lnSpc>
                <a:spcPct val="150000"/>
              </a:lnSpc>
              <a:buClr>
                <a:schemeClr val="dk1"/>
              </a:buClr>
              <a:buSzPts val="1700"/>
              <a:buFont typeface="Times New Roman"/>
              <a:buChar char="●"/>
            </a:pPr>
            <a:r>
              <a:rPr lang="en-US" sz="1700" dirty="0">
                <a:solidFill>
                  <a:schemeClr val="dk1"/>
                </a:solidFill>
                <a:latin typeface="Times New Roman"/>
                <a:ea typeface="Times New Roman"/>
                <a:cs typeface="Times New Roman"/>
                <a:sym typeface="Times New Roman"/>
              </a:rPr>
              <a:t>Aston Martin is one of the leading ultra-luxury car brands specializing in high-performance sports cars.</a:t>
            </a:r>
            <a:endParaRPr lang="zh-CN" altLang="en-US"/>
          </a:p>
          <a:p>
            <a:pPr lvl="0" indent="-336550">
              <a:lnSpc>
                <a:spcPct val="150000"/>
              </a:lnSpc>
              <a:buClr>
                <a:schemeClr val="dk1"/>
              </a:buClr>
              <a:buSzPts val="1700"/>
              <a:buFont typeface="Times New Roman"/>
              <a:buChar char="●"/>
            </a:pPr>
            <a:r>
              <a:rPr lang="en-US" sz="1700" dirty="0">
                <a:solidFill>
                  <a:schemeClr val="dk1"/>
                </a:solidFill>
                <a:latin typeface="Times New Roman"/>
                <a:ea typeface="Times New Roman"/>
                <a:cs typeface="Times New Roman"/>
                <a:sym typeface="Times New Roman"/>
              </a:rPr>
              <a:t>The British multinational brand is headquartered in </a:t>
            </a:r>
            <a:r>
              <a:rPr lang="en-US" sz="1700" dirty="0" err="1">
                <a:solidFill>
                  <a:schemeClr val="dk1"/>
                </a:solidFill>
                <a:latin typeface="Times New Roman"/>
                <a:ea typeface="Times New Roman"/>
                <a:cs typeface="Times New Roman"/>
                <a:sym typeface="Times New Roman"/>
              </a:rPr>
              <a:t>Gaydon</a:t>
            </a:r>
            <a:r>
              <a:rPr lang="en-US" sz="1700" dirty="0">
                <a:solidFill>
                  <a:schemeClr val="dk1"/>
                </a:solidFill>
                <a:latin typeface="Times New Roman"/>
                <a:ea typeface="Times New Roman"/>
                <a:cs typeface="Times New Roman"/>
                <a:sym typeface="Times New Roman"/>
              </a:rPr>
              <a:t>, England and was founded by Lionel Martin and Robert Bamford in 1913 (Aston Martin Lagonda, 2024).</a:t>
            </a:r>
          </a:p>
          <a:p>
            <a:pPr lvl="0" indent="-336550">
              <a:lnSpc>
                <a:spcPct val="150000"/>
              </a:lnSpc>
              <a:buClr>
                <a:schemeClr val="dk1"/>
              </a:buClr>
              <a:buSzPts val="1700"/>
              <a:buFont typeface="Times New Roman"/>
              <a:buChar char="●"/>
            </a:pPr>
            <a:r>
              <a:rPr lang="en-US" sz="1700" dirty="0">
                <a:solidFill>
                  <a:schemeClr val="dk1"/>
                </a:solidFill>
                <a:latin typeface="Times New Roman"/>
                <a:ea typeface="Times New Roman"/>
                <a:cs typeface="Times New Roman"/>
                <a:sym typeface="Times New Roman"/>
              </a:rPr>
              <a:t>Aston Martin has operates across 55 global locations to sell premium vehicles and hyper cars.</a:t>
            </a:r>
          </a:p>
          <a:p>
            <a:pPr lvl="0" indent="-336550">
              <a:lnSpc>
                <a:spcPct val="150000"/>
              </a:lnSpc>
              <a:buClr>
                <a:schemeClr val="dk1"/>
              </a:buClr>
              <a:buSzPts val="1700"/>
              <a:buFont typeface="Times New Roman"/>
              <a:buChar char="●"/>
            </a:pPr>
            <a:r>
              <a:rPr lang="en-US" sz="1700" dirty="0">
                <a:solidFill>
                  <a:schemeClr val="dk1"/>
                </a:solidFill>
                <a:latin typeface="Times New Roman"/>
                <a:ea typeface="Times New Roman"/>
                <a:cs typeface="Times New Roman"/>
                <a:sym typeface="Times New Roman"/>
              </a:rPr>
              <a:t>Some of its most popular models include the Aston Martin Valkyrie (hyper car), DBX, DBS, the Vantage and DB11 (Aston Martin Lagonda, 2024).</a:t>
            </a:r>
          </a:p>
        </p:txBody>
      </p:sp>
      <p:pic>
        <p:nvPicPr>
          <p:cNvPr id="2097153" name="Picture 1"/>
          <p:cNvPicPr>
            <a:picLocks noChangeAspect="1"/>
          </p:cNvPicPr>
          <p:nvPr/>
        </p:nvPicPr>
        <p:blipFill>
          <a:blip r:embed="rId3"/>
          <a:stretch>
            <a:fillRect/>
          </a:stretch>
        </p:blipFill>
        <p:spPr>
          <a:xfrm>
            <a:off x="124474" y="1706449"/>
            <a:ext cx="3719401" cy="1815922"/>
          </a:xfrm>
          <a:prstGeom prst="rect">
            <a:avLst/>
          </a:prstGeom>
        </p:spPr>
      </p:pic>
      <p:pic>
        <p:nvPicPr>
          <p:cNvPr id="2097154" name="Picture 7" descr="Aston Martin unveils new logo, will debut on F1 livery | HT Auto"/>
          <p:cNvPicPr>
            <a:picLocks/>
          </p:cNvPicPr>
          <p:nvPr/>
        </p:nvPicPr>
        <p:blipFill>
          <a:blip r:embed="rId4"/>
          <a:srcRect/>
          <a:stretch>
            <a:fillRect/>
          </a:stretch>
        </p:blipFill>
        <p:spPr bwMode="auto">
          <a:xfrm>
            <a:off x="149763" y="321969"/>
            <a:ext cx="1987192" cy="1163553"/>
          </a:xfrm>
          <a:prstGeom prst="rect">
            <a:avLst/>
          </a:prstGeom>
          <a:noFill/>
          <a:ln>
            <a:noFill/>
          </a:ln>
        </p:spPr>
      </p:pic>
      <p:sp>
        <p:nvSpPr>
          <p:cNvPr id="1048595" name="Rectangle 2"/>
          <p:cNvSpPr/>
          <p:nvPr/>
        </p:nvSpPr>
        <p:spPr>
          <a:xfrm>
            <a:off x="789776" y="3752945"/>
            <a:ext cx="2573109" cy="294641"/>
          </a:xfrm>
          <a:prstGeom prst="rect">
            <a:avLst/>
          </a:prstGeom>
        </p:spPr>
        <p:txBody>
          <a:bodyPr wrap="none">
            <a:spAutoFit/>
          </a:bodyPr>
          <a:lstStyle/>
          <a:p>
            <a:r>
              <a:rPr lang="en-US" dirty="0">
                <a:solidFill>
                  <a:schemeClr val="dk1"/>
                </a:solidFill>
                <a:latin typeface="Times New Roman"/>
                <a:ea typeface="Times New Roman"/>
                <a:cs typeface="Times New Roman"/>
                <a:sym typeface="Times New Roman"/>
              </a:rPr>
              <a:t>(Aston Martin Lagonda, 2024)</a:t>
            </a:r>
            <a:endParaRPr lang="en-IN"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3"/>
        <p:cNvGrpSpPr/>
        <p:nvPr/>
      </p:nvGrpSpPr>
      <p:grpSpPr>
        <a:xfrm>
          <a:off x="0" y="0"/>
          <a:ext cx="0" cy="0"/>
          <a:chOff x="0" y="0"/>
          <a:chExt cx="0" cy="0"/>
        </a:xfrm>
      </p:grpSpPr>
      <p:sp>
        <p:nvSpPr>
          <p:cNvPr id="1048598" name="Google Shape;74;p1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Strategic Objective for Expansion</a:t>
            </a:r>
            <a:endParaRPr sz="3020" b="1">
              <a:latin typeface="Times New Roman"/>
              <a:ea typeface="Times New Roman"/>
              <a:cs typeface="Times New Roman"/>
            </a:endParaRPr>
          </a:p>
        </p:txBody>
      </p:sp>
      <p:sp>
        <p:nvSpPr>
          <p:cNvPr id="1048599" name="Google Shape;75;p16"/>
          <p:cNvSpPr txBox="1">
            <a:spLocks noGrp="1"/>
          </p:cNvSpPr>
          <p:nvPr>
            <p:ph type="body" idx="1"/>
          </p:nvPr>
        </p:nvSpPr>
        <p:spPr>
          <a:xfrm>
            <a:off x="311700" y="1152475"/>
            <a:ext cx="4960800" cy="3416400"/>
          </a:xfrm>
          <a:prstGeom prst="rect">
            <a:avLst/>
          </a:prstGeom>
          <a:noFill/>
          <a:ln>
            <a:noFill/>
          </a:ln>
        </p:spPr>
        <p:txBody>
          <a:bodyPr spcFirstLastPara="1" wrap="square" lIns="91425" tIns="91425" rIns="91425" bIns="91425" anchor="ctr" anchorCtr="0">
            <a:normAutofit/>
          </a:bodyPr>
          <a:lstStyle/>
          <a:p>
            <a:pPr indent="-336550">
              <a:lnSpc>
                <a:spcPct val="150000"/>
              </a:lnSpc>
              <a:buClr>
                <a:schemeClr val="dk1"/>
              </a:buClr>
              <a:buSzPts val="1700"/>
              <a:buFont typeface="Times New Roman"/>
            </a:pPr>
            <a:r>
              <a:rPr lang="en-US" sz="1700" dirty="0">
                <a:solidFill>
                  <a:schemeClr val="dk1"/>
                </a:solidFill>
                <a:latin typeface="Times New Roman"/>
                <a:ea typeface="Times New Roman"/>
                <a:cs typeface="Times New Roman"/>
              </a:rPr>
              <a:t>Expanding into Germany to tap into the European Union (EU) market</a:t>
            </a:r>
          </a:p>
          <a:p>
            <a:pPr indent="-336550">
              <a:lnSpc>
                <a:spcPct val="150000"/>
              </a:lnSpc>
              <a:buClr>
                <a:schemeClr val="dk1"/>
              </a:buClr>
              <a:buSzPts val="1700"/>
              <a:buFont typeface="Times New Roman"/>
            </a:pPr>
            <a:r>
              <a:rPr lang="en-US" sz="1700" dirty="0">
                <a:solidFill>
                  <a:schemeClr val="dk1"/>
                </a:solidFill>
                <a:latin typeface="Times New Roman"/>
                <a:ea typeface="Times New Roman"/>
                <a:cs typeface="Times New Roman"/>
              </a:rPr>
              <a:t>Enhance supply chain efficiency and cost-effectiveness through AM’s international expansion</a:t>
            </a:r>
          </a:p>
          <a:p>
            <a:pPr indent="-336550">
              <a:lnSpc>
                <a:spcPct val="150000"/>
              </a:lnSpc>
              <a:buClr>
                <a:schemeClr val="dk1"/>
              </a:buClr>
              <a:buSzPts val="1700"/>
              <a:buFont typeface="Times New Roman"/>
            </a:pPr>
            <a:r>
              <a:rPr lang="en-US" sz="1700" dirty="0">
                <a:solidFill>
                  <a:schemeClr val="dk1"/>
                </a:solidFill>
                <a:latin typeface="Times New Roman"/>
                <a:ea typeface="Times New Roman"/>
                <a:cs typeface="Times New Roman"/>
              </a:rPr>
              <a:t>Strengthen Aston Martin’s brand presence in Europe.</a:t>
            </a:r>
          </a:p>
        </p:txBody>
      </p:sp>
      <p:pic>
        <p:nvPicPr>
          <p:cNvPr id="2097155" name="Google Shape;76;p16"/>
          <p:cNvPicPr preferRelativeResize="0">
            <a:picLocks/>
          </p:cNvPicPr>
          <p:nvPr/>
        </p:nvPicPr>
        <p:blipFill>
          <a:blip r:embed="rId3">
            <a:alphaModFix/>
          </a:blip>
          <a:stretch>
            <a:fillRect/>
          </a:stretch>
        </p:blipFill>
        <p:spPr>
          <a:xfrm>
            <a:off x="5589429" y="1571223"/>
            <a:ext cx="3176789" cy="2914056"/>
          </a:xfrm>
          <a:prstGeom prst="rect">
            <a:avLst/>
          </a:prstGeom>
          <a:noFill/>
          <a:ln>
            <a:noFill/>
          </a:ln>
          <a:effectLst>
            <a:softEdge rad="63500"/>
          </a:effectLst>
        </p:spPr>
      </p:pic>
      <p:sp>
        <p:nvSpPr>
          <p:cNvPr id="2" name="TextBox 1">
            <a:extLst>
              <a:ext uri="{FF2B5EF4-FFF2-40B4-BE49-F238E27FC236}">
                <a16:creationId xmlns:a16="http://schemas.microsoft.com/office/drawing/2014/main" id="{A885AA4F-288A-0D12-BC03-93D8A735E2BF}"/>
              </a:ext>
            </a:extLst>
          </p:cNvPr>
          <p:cNvSpPr txBox="1"/>
          <p:nvPr/>
        </p:nvSpPr>
        <p:spPr>
          <a:xfrm>
            <a:off x="6325666" y="4630723"/>
            <a:ext cx="1806905" cy="276999"/>
          </a:xfrm>
          <a:prstGeom prst="rect">
            <a:avLst/>
          </a:prstGeom>
          <a:noFill/>
        </p:spPr>
        <p:txBody>
          <a:bodyPr wrap="none" rtlCol="0">
            <a:spAutoFit/>
          </a:bodyPr>
          <a:lstStyle/>
          <a:p>
            <a:r>
              <a:rPr lang="en-IN" sz="1200" dirty="0">
                <a:solidFill>
                  <a:schemeClr val="tx1"/>
                </a:solidFill>
                <a:latin typeface="Times New Roman" panose="02020603050405020304" pitchFamily="18" charset="0"/>
                <a:cs typeface="Times New Roman" panose="02020603050405020304" pitchFamily="18" charset="0"/>
              </a:rPr>
              <a:t>(Source: </a:t>
            </a:r>
            <a:r>
              <a:rPr lang="en" sz="1200" dirty="0">
                <a:solidFill>
                  <a:schemeClr val="tx1"/>
                </a:solidFill>
                <a:latin typeface="Times New Roman" panose="02020603050405020304" pitchFamily="18" charset="0"/>
                <a:ea typeface="Times New Roman"/>
                <a:cs typeface="Times New Roman" panose="02020603050405020304" pitchFamily="18" charset="0"/>
              </a:rPr>
              <a:t>Causadias, 2020)</a:t>
            </a:r>
            <a:endParaRPr lang="en-IN" sz="12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0"/>
        <p:cNvGrpSpPr/>
        <p:nvPr/>
      </p:nvGrpSpPr>
      <p:grpSpPr>
        <a:xfrm>
          <a:off x="0" y="0"/>
          <a:ext cx="0" cy="0"/>
          <a:chOff x="0" y="0"/>
          <a:chExt cx="0" cy="0"/>
        </a:xfrm>
      </p:grpSpPr>
      <p:sp>
        <p:nvSpPr>
          <p:cNvPr id="1048602" name="Google Shape;81;p1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dirty="0">
                <a:latin typeface="Times New Roman"/>
                <a:ea typeface="Times New Roman"/>
                <a:cs typeface="Times New Roman"/>
              </a:rPr>
              <a:t>Culture and its Importance in Business</a:t>
            </a:r>
            <a:endParaRPr sz="3020" b="1" dirty="0">
              <a:latin typeface="Times New Roman"/>
              <a:ea typeface="Times New Roman"/>
              <a:cs typeface="Times New Roman"/>
            </a:endParaRPr>
          </a:p>
        </p:txBody>
      </p:sp>
      <p:sp>
        <p:nvSpPr>
          <p:cNvPr id="1048603" name="Google Shape;82;p17"/>
          <p:cNvSpPr txBox="1">
            <a:spLocks noGrp="1"/>
          </p:cNvSpPr>
          <p:nvPr>
            <p:ph type="body" idx="1"/>
          </p:nvPr>
        </p:nvSpPr>
        <p:spPr>
          <a:xfrm>
            <a:off x="2954875" y="1152474"/>
            <a:ext cx="5877300" cy="3587165"/>
          </a:xfrm>
          <a:prstGeom prst="rect">
            <a:avLst/>
          </a:prstGeom>
          <a:noFill/>
          <a:ln>
            <a:noFill/>
          </a:ln>
        </p:spPr>
        <p:txBody>
          <a:bodyPr spcFirstLastPara="1" wrap="square" lIns="91425" tIns="91425" rIns="91425" bIns="91425" anchor="t" anchorCtr="0">
            <a:normAutofit fontScale="92500" lnSpcReduction="20000"/>
          </a:bodyPr>
          <a:lstStyle/>
          <a:p>
            <a:pPr marL="120650" indent="0">
              <a:lnSpc>
                <a:spcPct val="150000"/>
              </a:lnSpc>
              <a:buClr>
                <a:schemeClr val="dk1"/>
              </a:buClr>
              <a:buSzPts val="1700"/>
              <a:buNone/>
            </a:pPr>
            <a:r>
              <a:rPr lang="en" sz="1700" b="1" dirty="0">
                <a:solidFill>
                  <a:schemeClr val="dk1"/>
                </a:solidFill>
                <a:latin typeface="Times New Roman"/>
                <a:ea typeface="Times New Roman"/>
                <a:cs typeface="Times New Roman"/>
              </a:rPr>
              <a:t>Definition: </a:t>
            </a:r>
            <a:r>
              <a:rPr lang="en" sz="1700" dirty="0">
                <a:solidFill>
                  <a:schemeClr val="dk1"/>
                </a:solidFill>
                <a:latin typeface="Times New Roman"/>
                <a:ea typeface="Times New Roman"/>
                <a:cs typeface="Times New Roman"/>
              </a:rPr>
              <a:t>Culture entails the collective views, attitudes and beliefs of a particular society that distinguish themselves from others (Causadias, 2020).</a:t>
            </a:r>
            <a:endParaRPr sz="1700" dirty="0">
              <a:solidFill>
                <a:schemeClr val="dk1"/>
              </a:solidFill>
              <a:latin typeface="Times New Roman"/>
              <a:ea typeface="Times New Roman"/>
              <a:cs typeface="Times New Roman"/>
            </a:endParaRPr>
          </a:p>
          <a:p>
            <a:pPr marL="120650" indent="0">
              <a:lnSpc>
                <a:spcPct val="150000"/>
              </a:lnSpc>
              <a:buClr>
                <a:schemeClr val="dk1"/>
              </a:buClr>
              <a:buSzPts val="1700"/>
              <a:buNone/>
            </a:pPr>
            <a:r>
              <a:rPr lang="en" sz="1700" b="1" dirty="0">
                <a:solidFill>
                  <a:schemeClr val="dk1"/>
                </a:solidFill>
                <a:latin typeface="Times New Roman"/>
                <a:ea typeface="Times New Roman"/>
                <a:cs typeface="Times New Roman"/>
              </a:rPr>
              <a:t>Importance in Business:</a:t>
            </a:r>
            <a:endParaRPr sz="1700" b="1"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Influences interaction and collaboration among cross-cultural and multinational teams</a:t>
            </a:r>
            <a:endParaRPr sz="1700"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Enhances communication, collaboration and teamwork</a:t>
            </a:r>
            <a:endParaRPr sz="1700"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Prevents Prevents misunderstandings and conflicts</a:t>
            </a:r>
            <a:endParaRPr sz="1700"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Facilitates seamless operations across departments (Adenekan et al., 2024).</a:t>
            </a:r>
            <a:endParaRPr sz="1700" dirty="0">
              <a:solidFill>
                <a:schemeClr val="dk1"/>
              </a:solidFill>
              <a:latin typeface="Times New Roman"/>
              <a:ea typeface="Times New Roman"/>
              <a:cs typeface="Times New Roman"/>
            </a:endParaRPr>
          </a:p>
        </p:txBody>
      </p:sp>
      <p:pic>
        <p:nvPicPr>
          <p:cNvPr id="2097156" name="Google Shape;83;p17"/>
          <p:cNvPicPr preferRelativeResize="0">
            <a:picLocks/>
          </p:cNvPicPr>
          <p:nvPr/>
        </p:nvPicPr>
        <p:blipFill rotWithShape="1">
          <a:blip r:embed="rId3">
            <a:alphaModFix/>
          </a:blip>
          <a:srcRect l="37803"/>
          <a:stretch>
            <a:fillRect/>
          </a:stretch>
        </p:blipFill>
        <p:spPr>
          <a:xfrm>
            <a:off x="311700" y="1807637"/>
            <a:ext cx="2444751" cy="2106075"/>
          </a:xfrm>
          <a:prstGeom prst="rect">
            <a:avLst/>
          </a:prstGeom>
          <a:noFill/>
          <a:ln>
            <a:noFill/>
          </a:ln>
        </p:spPr>
      </p:pic>
      <p:sp>
        <p:nvSpPr>
          <p:cNvPr id="2" name="TextBox 1">
            <a:extLst>
              <a:ext uri="{FF2B5EF4-FFF2-40B4-BE49-F238E27FC236}">
                <a16:creationId xmlns:a16="http://schemas.microsoft.com/office/drawing/2014/main" id="{7DE39134-10DF-DE34-053A-53A395605F8C}"/>
              </a:ext>
            </a:extLst>
          </p:cNvPr>
          <p:cNvSpPr txBox="1"/>
          <p:nvPr/>
        </p:nvSpPr>
        <p:spPr>
          <a:xfrm>
            <a:off x="520118" y="4001549"/>
            <a:ext cx="2146742" cy="276999"/>
          </a:xfrm>
          <a:prstGeom prst="rect">
            <a:avLst/>
          </a:prstGeom>
          <a:noFill/>
        </p:spPr>
        <p:txBody>
          <a:bodyPr wrap="none" rtlCol="0">
            <a:spAutoFit/>
          </a:bodyPr>
          <a:lstStyle/>
          <a:p>
            <a:r>
              <a:rPr lang="en-IN" sz="1200" dirty="0">
                <a:solidFill>
                  <a:schemeClr val="tx1"/>
                </a:solidFill>
                <a:latin typeface="Times New Roman" panose="02020603050405020304" pitchFamily="18" charset="0"/>
                <a:cs typeface="Times New Roman" panose="02020603050405020304" pitchFamily="18" charset="0"/>
              </a:rPr>
              <a:t>(Source: </a:t>
            </a:r>
            <a:r>
              <a:rPr lang="en" sz="1200" dirty="0">
                <a:solidFill>
                  <a:schemeClr val="tx1"/>
                </a:solidFill>
                <a:latin typeface="Times New Roman" panose="02020603050405020304" pitchFamily="18" charset="0"/>
                <a:ea typeface="Times New Roman"/>
                <a:cs typeface="Times New Roman" panose="02020603050405020304" pitchFamily="18" charset="0"/>
              </a:rPr>
              <a:t>Adenekan et al., 2024)</a:t>
            </a:r>
            <a:endParaRPr lang="en-IN" sz="12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1048606" name="Google Shape;88;p18"/>
          <p:cNvSpPr txBox="1">
            <a:spLocks noGrp="1"/>
          </p:cNvSpPr>
          <p:nvPr>
            <p:ph type="title"/>
          </p:nvPr>
        </p:nvSpPr>
        <p:spPr>
          <a:xfrm>
            <a:off x="324579" y="219644"/>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dirty="0">
                <a:latin typeface="Times New Roman"/>
                <a:ea typeface="Times New Roman"/>
                <a:cs typeface="Times New Roman"/>
              </a:rPr>
              <a:t>Language and Communication Styles</a:t>
            </a:r>
            <a:endParaRPr sz="3020" b="1" dirty="0">
              <a:latin typeface="Times New Roman"/>
              <a:ea typeface="Times New Roman"/>
              <a:cs typeface="Times New Roman"/>
            </a:endParaRPr>
          </a:p>
        </p:txBody>
      </p:sp>
      <p:graphicFrame>
        <p:nvGraphicFramePr>
          <p:cNvPr id="4194304" name="Google Shape;89;p18"/>
          <p:cNvGraphicFramePr>
            <a:graphicFrameLocks/>
          </p:cNvGraphicFramePr>
          <p:nvPr/>
        </p:nvGraphicFramePr>
        <p:xfrm>
          <a:off x="505375" y="1068950"/>
          <a:ext cx="3968750" cy="3796635"/>
        </p:xfrm>
        <a:graphic>
          <a:graphicData uri="http://schemas.openxmlformats.org/drawingml/2006/table">
            <a:tbl>
              <a:tblPr>
                <a:noFill/>
                <a:tableStyleId>{1166AD58-0C47-4D4D-A611-092C0EFC80B4}</a:tableStyleId>
              </a:tblPr>
              <a:tblGrid>
                <a:gridCol w="3968750">
                  <a:extLst>
                    <a:ext uri="{9D8B030D-6E8A-4147-A177-3AD203B41FA5}">
                      <a16:colId xmlns:a16="http://schemas.microsoft.com/office/drawing/2014/main" val="20000"/>
                    </a:ext>
                  </a:extLst>
                </a:gridCol>
              </a:tblGrid>
              <a:tr h="3312600">
                <a:tc>
                  <a:txBody>
                    <a:bodyPr/>
                    <a:lstStyle/>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United Kingdom (Home Country)</a:t>
                      </a:r>
                      <a:endParaRPr sz="1600" b="1" dirty="0">
                        <a:solidFill>
                          <a:schemeClr val="dk1"/>
                        </a:solidFill>
                        <a:latin typeface="Times New Roman" panose="02020603050405020304" pitchFamily="18" charset="0"/>
                        <a:cs typeface="Times New Roman" panose="02020603050405020304" pitchFamily="18" charset="0"/>
                      </a:endParaRPr>
                    </a:p>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Official Language:</a:t>
                      </a:r>
                      <a:r>
                        <a:rPr lang="en" sz="1600" dirty="0">
                          <a:solidFill>
                            <a:schemeClr val="dk1"/>
                          </a:solidFill>
                          <a:latin typeface="Times New Roman" panose="02020603050405020304" pitchFamily="18" charset="0"/>
                          <a:cs typeface="Times New Roman" panose="02020603050405020304" pitchFamily="18" charset="0"/>
                        </a:rPr>
                        <a:t> English</a:t>
                      </a:r>
                      <a:endParaRPr sz="16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Communication Style:</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Polite and reserved</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Generally indirect and values understatement</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Task-oriented and factual</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Tend to avoid eye contact</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Lower volume is considered polite (IOR, 2020).</a:t>
                      </a:r>
                      <a:endParaRPr sz="1600" dirty="0">
                        <a:solidFill>
                          <a:schemeClr val="dk1"/>
                        </a:solidFill>
                        <a:latin typeface="Times New Roman" panose="02020603050405020304" pitchFamily="18" charset="0"/>
                        <a:cs typeface="Times New Roman" panose="02020603050405020304" pitchFamily="18" charset="0"/>
                      </a:endParaRPr>
                    </a:p>
                  </a:txBody>
                  <a:tcPr marL="91425" marR="91425" marT="91425" marB="91425"/>
                </a:tc>
                <a:extLst>
                  <a:ext uri="{0D108BD9-81ED-4DB2-BD59-A6C34878D82A}">
                    <a16:rowId xmlns:a16="http://schemas.microsoft.com/office/drawing/2014/main" val="10000"/>
                  </a:ext>
                </a:extLst>
              </a:tr>
            </a:tbl>
          </a:graphicData>
        </a:graphic>
      </p:graphicFrame>
      <p:graphicFrame>
        <p:nvGraphicFramePr>
          <p:cNvPr id="4194305" name="Google Shape;90;p18"/>
          <p:cNvGraphicFramePr>
            <a:graphicFrameLocks/>
          </p:cNvGraphicFramePr>
          <p:nvPr/>
        </p:nvGraphicFramePr>
        <p:xfrm>
          <a:off x="4700575" y="1068950"/>
          <a:ext cx="3968750" cy="3796635"/>
        </p:xfrm>
        <a:graphic>
          <a:graphicData uri="http://schemas.openxmlformats.org/drawingml/2006/table">
            <a:tbl>
              <a:tblPr>
                <a:noFill/>
                <a:tableStyleId>{1166AD58-0C47-4D4D-A611-092C0EFC80B4}</a:tableStyleId>
              </a:tblPr>
              <a:tblGrid>
                <a:gridCol w="3968750">
                  <a:extLst>
                    <a:ext uri="{9D8B030D-6E8A-4147-A177-3AD203B41FA5}">
                      <a16:colId xmlns:a16="http://schemas.microsoft.com/office/drawing/2014/main" val="20000"/>
                    </a:ext>
                  </a:extLst>
                </a:gridCol>
              </a:tblGrid>
              <a:tr h="3312600">
                <a:tc>
                  <a:txBody>
                    <a:bodyPr/>
                    <a:lstStyle/>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Germany (Host Country)</a:t>
                      </a:r>
                      <a:endParaRPr sz="1600" b="1" dirty="0">
                        <a:solidFill>
                          <a:schemeClr val="dk1"/>
                        </a:solidFill>
                        <a:latin typeface="Times New Roman" panose="02020603050405020304" pitchFamily="18" charset="0"/>
                        <a:cs typeface="Times New Roman" panose="02020603050405020304" pitchFamily="18" charset="0"/>
                      </a:endParaRPr>
                    </a:p>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Official Language:</a:t>
                      </a:r>
                      <a:r>
                        <a:rPr lang="en" sz="1600" dirty="0">
                          <a:solidFill>
                            <a:schemeClr val="dk1"/>
                          </a:solidFill>
                          <a:latin typeface="Times New Roman" panose="02020603050405020304" pitchFamily="18" charset="0"/>
                          <a:cs typeface="Times New Roman" panose="02020603050405020304" pitchFamily="18" charset="0"/>
                        </a:rPr>
                        <a:t> German</a:t>
                      </a:r>
                      <a:endParaRPr sz="1600" dirty="0">
                        <a:solidFill>
                          <a:schemeClr val="dk1"/>
                        </a:solidFill>
                        <a:latin typeface="Times New Roman" panose="02020603050405020304" pitchFamily="18" charset="0"/>
                        <a:cs typeface="Times New Roman" panose="02020603050405020304" pitchFamily="18" charset="0"/>
                      </a:endParaRPr>
                    </a:p>
                    <a:p>
                      <a:pPr marL="0" lvl="0" indent="0" algn="l" rtl="0">
                        <a:lnSpc>
                          <a:spcPct val="150000"/>
                        </a:lnSpc>
                        <a:spcBef>
                          <a:spcPts val="0"/>
                        </a:spcBef>
                        <a:spcAft>
                          <a:spcPts val="0"/>
                        </a:spcAft>
                        <a:buNone/>
                      </a:pPr>
                      <a:r>
                        <a:rPr lang="en" sz="1600" b="1" dirty="0">
                          <a:solidFill>
                            <a:schemeClr val="dk1"/>
                          </a:solidFill>
                          <a:latin typeface="Times New Roman" panose="02020603050405020304" pitchFamily="18" charset="0"/>
                          <a:cs typeface="Times New Roman" panose="02020603050405020304" pitchFamily="18" charset="0"/>
                        </a:rPr>
                        <a:t>Communication Style:</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Direct and explicit</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Prefers directness without superfluous fillers</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High regard for rules and regulations</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Prefer eye contact during interaction</a:t>
                      </a:r>
                      <a:endParaRPr sz="1600" dirty="0">
                        <a:solidFill>
                          <a:schemeClr val="dk1"/>
                        </a:solidFill>
                        <a:latin typeface="Times New Roman" panose="02020603050405020304" pitchFamily="18" charset="0"/>
                        <a:cs typeface="Times New Roman" panose="02020603050405020304" pitchFamily="18" charset="0"/>
                      </a:endParaRPr>
                    </a:p>
                    <a:p>
                      <a:pPr marL="457200" lvl="0" indent="-317500" algn="l" rtl="0">
                        <a:lnSpc>
                          <a:spcPct val="150000"/>
                        </a:lnSpc>
                        <a:spcBef>
                          <a:spcPts val="0"/>
                        </a:spcBef>
                        <a:spcAft>
                          <a:spcPts val="0"/>
                        </a:spcAft>
                        <a:buClr>
                          <a:schemeClr val="dk1"/>
                        </a:buClr>
                        <a:buSzPts val="1400"/>
                        <a:buChar char="●"/>
                      </a:pPr>
                      <a:r>
                        <a:rPr lang="en" sz="1600" dirty="0">
                          <a:solidFill>
                            <a:schemeClr val="dk1"/>
                          </a:solidFill>
                          <a:latin typeface="Times New Roman" panose="02020603050405020304" pitchFamily="18" charset="0"/>
                          <a:cs typeface="Times New Roman" panose="02020603050405020304" pitchFamily="18" charset="0"/>
                        </a:rPr>
                        <a:t>Tend to speak over others at a louder volume</a:t>
                      </a:r>
                      <a:endParaRPr sz="1600" dirty="0">
                        <a:solidFill>
                          <a:schemeClr val="dk1"/>
                        </a:solidFill>
                        <a:latin typeface="Times New Roman" panose="02020603050405020304" pitchFamily="18" charset="0"/>
                        <a:cs typeface="Times New Roman" panose="02020603050405020304" pitchFamily="18" charset="0"/>
                      </a:endParaRPr>
                    </a:p>
                  </a:txBody>
                  <a:tcPr marL="91425" marR="91425" marT="91425" marB="91425"/>
                </a:tc>
                <a:extLst>
                  <a:ext uri="{0D108BD9-81ED-4DB2-BD59-A6C34878D82A}">
                    <a16:rowId xmlns:a16="http://schemas.microsoft.com/office/drawing/2014/main" val="10000"/>
                  </a:ext>
                </a:extLst>
              </a:tr>
            </a:tbl>
          </a:graphicData>
        </a:graphic>
      </p:graphicFrame>
      <p:pic>
        <p:nvPicPr>
          <p:cNvPr id="2097157" name="Google Shape;91;p18"/>
          <p:cNvPicPr preferRelativeResize="0">
            <a:picLocks/>
          </p:cNvPicPr>
          <p:nvPr/>
        </p:nvPicPr>
        <p:blipFill rotWithShape="1">
          <a:blip r:embed="rId3">
            <a:alphaModFix/>
          </a:blip>
          <a:srcRect l="22023" r="23367"/>
          <a:stretch>
            <a:fillRect/>
          </a:stretch>
        </p:blipFill>
        <p:spPr>
          <a:xfrm>
            <a:off x="7632150" y="1017713"/>
            <a:ext cx="1037174" cy="1266825"/>
          </a:xfrm>
          <a:prstGeom prst="rect">
            <a:avLst/>
          </a:prstGeom>
          <a:noFill/>
          <a:ln>
            <a:noFill/>
          </a:ln>
        </p:spPr>
      </p:pic>
      <p:pic>
        <p:nvPicPr>
          <p:cNvPr id="2097158" name="Picture 2" descr="https://lh7-us.googleusercontent.com/slidesz/AGV_vUfxXr3qlfjNpy52fPUIDH954to2XfjeBNs_5Xfsstjm2wA2ng1wQRpxtCNpV2KX8qzXTUDtrjDME_MVuQEuZXa_xB16e73kG97XUXoPcNXWkw0QBfIhqPiOVY6EGvKlDdsGk_aTfli_S6-i6vvPijoPPaXW-nFT=s2048?key=Ct_dGiL37UcWT95GODW97w"/>
          <p:cNvPicPr>
            <a:picLocks noChangeAspect="1" noChangeArrowheads="1"/>
          </p:cNvPicPr>
          <p:nvPr/>
        </p:nvPicPr>
        <p:blipFill>
          <a:blip r:embed="rId4"/>
          <a:srcRect/>
          <a:stretch>
            <a:fillRect/>
          </a:stretch>
        </p:blipFill>
        <p:spPr bwMode="auto">
          <a:xfrm>
            <a:off x="3574916" y="1142424"/>
            <a:ext cx="879895" cy="1402656"/>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1048609" name="Google Shape;97;p19"/>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Social Structures and Ethnic Makeup</a:t>
            </a:r>
            <a:endParaRPr sz="3020" b="1">
              <a:latin typeface="Times New Roman"/>
              <a:ea typeface="Times New Roman"/>
              <a:cs typeface="Times New Roman"/>
            </a:endParaRPr>
          </a:p>
        </p:txBody>
      </p:sp>
      <p:graphicFrame>
        <p:nvGraphicFramePr>
          <p:cNvPr id="4194306" name="Google Shape;98;p19"/>
          <p:cNvGraphicFramePr>
            <a:graphicFrameLocks/>
          </p:cNvGraphicFramePr>
          <p:nvPr/>
        </p:nvGraphicFramePr>
        <p:xfrm>
          <a:off x="1364664" y="1498861"/>
          <a:ext cx="6375540" cy="2529553"/>
        </p:xfrm>
        <a:graphic>
          <a:graphicData uri="http://schemas.openxmlformats.org/drawingml/2006/table">
            <a:tbl>
              <a:tblPr>
                <a:noFill/>
                <a:tableStyleId>{F5996051-C6C7-4E69-914A-A8502FCA7E7C}</a:tableStyleId>
              </a:tblPr>
              <a:tblGrid>
                <a:gridCol w="2125180">
                  <a:extLst>
                    <a:ext uri="{9D8B030D-6E8A-4147-A177-3AD203B41FA5}">
                      <a16:colId xmlns:a16="http://schemas.microsoft.com/office/drawing/2014/main" val="20000"/>
                    </a:ext>
                  </a:extLst>
                </a:gridCol>
                <a:gridCol w="2125180">
                  <a:extLst>
                    <a:ext uri="{9D8B030D-6E8A-4147-A177-3AD203B41FA5}">
                      <a16:colId xmlns:a16="http://schemas.microsoft.com/office/drawing/2014/main" val="20001"/>
                    </a:ext>
                  </a:extLst>
                </a:gridCol>
                <a:gridCol w="2125180">
                  <a:extLst>
                    <a:ext uri="{9D8B030D-6E8A-4147-A177-3AD203B41FA5}">
                      <a16:colId xmlns:a16="http://schemas.microsoft.com/office/drawing/2014/main" val="20002"/>
                    </a:ext>
                  </a:extLst>
                </a:gridCol>
              </a:tblGrid>
              <a:tr h="577315">
                <a:tc>
                  <a:txBody>
                    <a:bodyPr/>
                    <a:lstStyle/>
                    <a:p>
                      <a:pPr marL="0" lvl="0" indent="0" algn="ctr" rtl="0">
                        <a:lnSpc>
                          <a:spcPct val="115000"/>
                        </a:lnSpc>
                        <a:spcBef>
                          <a:spcPts val="1000"/>
                        </a:spcBef>
                        <a:spcAft>
                          <a:spcPts val="0"/>
                        </a:spcAft>
                        <a:buNone/>
                      </a:pPr>
                      <a:r>
                        <a:rPr lang="en" sz="1500" b="1" dirty="0">
                          <a:solidFill>
                            <a:schemeClr val="lt1"/>
                          </a:solidFill>
                          <a:latin typeface="Times New Roman"/>
                          <a:ea typeface="Times New Roman"/>
                          <a:cs typeface="Times New Roman"/>
                          <a:sym typeface="Times New Roman"/>
                        </a:rPr>
                        <a:t>Feature</a:t>
                      </a:r>
                      <a:endParaRPr sz="1500" b="1" dirty="0">
                        <a:solidFill>
                          <a:schemeClr val="lt1"/>
                        </a:solidFill>
                        <a:latin typeface="Times New Roman"/>
                        <a:ea typeface="Times New Roman"/>
                        <a:cs typeface="Times New Roman"/>
                        <a:sym typeface="Times New Roman"/>
                      </a:endParaRPr>
                    </a:p>
                  </a:txBody>
                  <a:tcPr marL="63500" marR="63500" marT="63500" marB="63500" anchor="ctr">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5"/>
                    </a:solidFill>
                  </a:tcPr>
                </a:tc>
                <a:tc>
                  <a:txBody>
                    <a:bodyPr/>
                    <a:lstStyle/>
                    <a:p>
                      <a:pPr marL="0" lvl="0" indent="0" algn="ctr" rtl="0">
                        <a:lnSpc>
                          <a:spcPct val="115000"/>
                        </a:lnSpc>
                        <a:spcBef>
                          <a:spcPts val="1000"/>
                        </a:spcBef>
                        <a:spcAft>
                          <a:spcPts val="0"/>
                        </a:spcAft>
                        <a:buNone/>
                      </a:pPr>
                      <a:r>
                        <a:rPr lang="en" sz="1500" b="1" dirty="0">
                          <a:solidFill>
                            <a:schemeClr val="lt1"/>
                          </a:solidFill>
                          <a:latin typeface="Times New Roman"/>
                          <a:ea typeface="Times New Roman"/>
                          <a:cs typeface="Times New Roman"/>
                          <a:sym typeface="Times New Roman"/>
                        </a:rPr>
                        <a:t>United Kingdom</a:t>
                      </a:r>
                      <a:endParaRPr sz="1500" b="1" dirty="0">
                        <a:solidFill>
                          <a:schemeClr val="lt1"/>
                        </a:solidFill>
                        <a:latin typeface="Times New Roman"/>
                        <a:ea typeface="Times New Roman"/>
                        <a:cs typeface="Times New Roman"/>
                        <a:sym typeface="Times New Roman"/>
                      </a:endParaRPr>
                    </a:p>
                  </a:txBody>
                  <a:tcPr marL="63500" marR="63500" marT="63500" marB="63500" anchor="ctr">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5"/>
                    </a:solidFill>
                  </a:tcPr>
                </a:tc>
                <a:tc>
                  <a:txBody>
                    <a:bodyPr/>
                    <a:lstStyle/>
                    <a:p>
                      <a:pPr marL="0" lvl="0" indent="0" algn="ctr" rtl="0">
                        <a:lnSpc>
                          <a:spcPct val="115000"/>
                        </a:lnSpc>
                        <a:spcBef>
                          <a:spcPts val="1000"/>
                        </a:spcBef>
                        <a:spcAft>
                          <a:spcPts val="0"/>
                        </a:spcAft>
                        <a:buNone/>
                      </a:pPr>
                      <a:r>
                        <a:rPr lang="en" sz="1500" b="1" dirty="0">
                          <a:solidFill>
                            <a:schemeClr val="lt1"/>
                          </a:solidFill>
                          <a:latin typeface="Times New Roman"/>
                          <a:ea typeface="Times New Roman"/>
                          <a:cs typeface="Times New Roman"/>
                          <a:sym typeface="Times New Roman"/>
                        </a:rPr>
                        <a:t>Germany</a:t>
                      </a:r>
                      <a:endParaRPr sz="1500" b="1" dirty="0">
                        <a:solidFill>
                          <a:schemeClr val="lt1"/>
                        </a:solidFill>
                        <a:latin typeface="Times New Roman"/>
                        <a:ea typeface="Times New Roman"/>
                        <a:cs typeface="Times New Roman"/>
                        <a:sym typeface="Times New Roman"/>
                      </a:endParaRPr>
                    </a:p>
                  </a:txBody>
                  <a:tcPr marL="63500" marR="63500" marT="63500" marB="63500" anchor="ctr">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5"/>
                    </a:solidFill>
                  </a:tcPr>
                </a:tc>
                <a:extLst>
                  <a:ext uri="{0D108BD9-81ED-4DB2-BD59-A6C34878D82A}">
                    <a16:rowId xmlns:a16="http://schemas.microsoft.com/office/drawing/2014/main" val="10000"/>
                  </a:ext>
                </a:extLst>
              </a:tr>
              <a:tr h="465580">
                <a:tc>
                  <a:txBody>
                    <a:bodyPr/>
                    <a:lstStyle/>
                    <a:p>
                      <a:pPr marL="0" lvl="0" indent="0" algn="ctr" rtl="0">
                        <a:lnSpc>
                          <a:spcPct val="115000"/>
                        </a:lnSpc>
                        <a:spcBef>
                          <a:spcPts val="1000"/>
                        </a:spcBef>
                        <a:spcAft>
                          <a:spcPts val="0"/>
                        </a:spcAft>
                        <a:buNone/>
                      </a:pPr>
                      <a:r>
                        <a:rPr lang="en" sz="1500" b="1">
                          <a:solidFill>
                            <a:schemeClr val="lt1"/>
                          </a:solidFill>
                          <a:latin typeface="Times New Roman"/>
                          <a:ea typeface="Times New Roman"/>
                          <a:cs typeface="Times New Roman"/>
                          <a:sym typeface="Times New Roman"/>
                        </a:rPr>
                        <a:t>Social Structure</a:t>
                      </a:r>
                      <a:endParaRPr sz="1500" b="1">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dirty="0">
                          <a:solidFill>
                            <a:schemeClr val="lt1"/>
                          </a:solidFill>
                          <a:latin typeface="Times New Roman"/>
                          <a:ea typeface="Times New Roman"/>
                          <a:cs typeface="Times New Roman"/>
                          <a:sym typeface="Times New Roman"/>
                        </a:rPr>
                        <a:t>Class-based</a:t>
                      </a:r>
                      <a:endParaRPr sz="1500" dirty="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dirty="0">
                          <a:solidFill>
                            <a:schemeClr val="lt1"/>
                          </a:solidFill>
                          <a:latin typeface="Times New Roman"/>
                          <a:ea typeface="Times New Roman"/>
                          <a:cs typeface="Times New Roman"/>
                          <a:sym typeface="Times New Roman"/>
                        </a:rPr>
                        <a:t>Education/Profession based</a:t>
                      </a:r>
                      <a:endParaRPr sz="1500" dirty="0">
                        <a:solidFill>
                          <a:schemeClr val="lt1"/>
                        </a:solidFill>
                        <a:latin typeface="Times New Roman"/>
                        <a:ea typeface="Times New Roman"/>
                        <a:cs typeface="Times New Roman"/>
                        <a:sym typeface="Times New Roman"/>
                      </a:endParaRPr>
                    </a:p>
                  </a:txBody>
                  <a:tcPr marL="91425" marR="91425"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extLst>
                  <a:ext uri="{0D108BD9-81ED-4DB2-BD59-A6C34878D82A}">
                    <a16:rowId xmlns:a16="http://schemas.microsoft.com/office/drawing/2014/main" val="10001"/>
                  </a:ext>
                </a:extLst>
              </a:tr>
              <a:tr h="465580">
                <a:tc>
                  <a:txBody>
                    <a:bodyPr/>
                    <a:lstStyle/>
                    <a:p>
                      <a:pPr marL="0" lvl="0" indent="0" algn="ctr" rtl="0">
                        <a:lnSpc>
                          <a:spcPct val="115000"/>
                        </a:lnSpc>
                        <a:spcBef>
                          <a:spcPts val="1000"/>
                        </a:spcBef>
                        <a:spcAft>
                          <a:spcPts val="0"/>
                        </a:spcAft>
                        <a:buNone/>
                      </a:pPr>
                      <a:r>
                        <a:rPr lang="en" sz="1500" b="1">
                          <a:solidFill>
                            <a:schemeClr val="lt1"/>
                          </a:solidFill>
                          <a:latin typeface="Times New Roman"/>
                          <a:ea typeface="Times New Roman"/>
                          <a:cs typeface="Times New Roman"/>
                          <a:sym typeface="Times New Roman"/>
                        </a:rPr>
                        <a:t>Social Mobility</a:t>
                      </a:r>
                      <a:endParaRPr sz="1500" b="1">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a:solidFill>
                            <a:schemeClr val="lt1"/>
                          </a:solidFill>
                          <a:latin typeface="Times New Roman"/>
                          <a:ea typeface="Times New Roman"/>
                          <a:cs typeface="Times New Roman"/>
                          <a:sym typeface="Times New Roman"/>
                        </a:rPr>
                        <a:t>More fluid</a:t>
                      </a:r>
                      <a:endParaRPr sz="150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a:solidFill>
                            <a:schemeClr val="lt1"/>
                          </a:solidFill>
                          <a:latin typeface="Times New Roman"/>
                          <a:ea typeface="Times New Roman"/>
                          <a:cs typeface="Times New Roman"/>
                          <a:sym typeface="Times New Roman"/>
                        </a:rPr>
                        <a:t>Less fluid</a:t>
                      </a:r>
                      <a:endParaRPr sz="150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extLst>
                  <a:ext uri="{0D108BD9-81ED-4DB2-BD59-A6C34878D82A}">
                    <a16:rowId xmlns:a16="http://schemas.microsoft.com/office/drawing/2014/main" val="10002"/>
                  </a:ext>
                </a:extLst>
              </a:tr>
              <a:tr h="465580">
                <a:tc>
                  <a:txBody>
                    <a:bodyPr/>
                    <a:lstStyle/>
                    <a:p>
                      <a:pPr marL="0" lvl="0" indent="0" algn="ctr" rtl="0">
                        <a:lnSpc>
                          <a:spcPct val="115000"/>
                        </a:lnSpc>
                        <a:spcBef>
                          <a:spcPts val="1000"/>
                        </a:spcBef>
                        <a:spcAft>
                          <a:spcPts val="0"/>
                        </a:spcAft>
                        <a:buNone/>
                      </a:pPr>
                      <a:r>
                        <a:rPr lang="en" sz="1500" b="1">
                          <a:solidFill>
                            <a:schemeClr val="lt1"/>
                          </a:solidFill>
                          <a:latin typeface="Times New Roman"/>
                          <a:ea typeface="Times New Roman"/>
                          <a:cs typeface="Times New Roman"/>
                          <a:sym typeface="Times New Roman"/>
                        </a:rPr>
                        <a:t>Ethnic Makeup</a:t>
                      </a:r>
                      <a:endParaRPr sz="1500" b="1">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a:solidFill>
                            <a:schemeClr val="lt1"/>
                          </a:solidFill>
                          <a:latin typeface="Times New Roman"/>
                          <a:ea typeface="Times New Roman"/>
                          <a:cs typeface="Times New Roman"/>
                          <a:sym typeface="Times New Roman"/>
                        </a:rPr>
                        <a:t>More Diverse</a:t>
                      </a:r>
                      <a:endParaRPr sz="150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a:solidFill>
                            <a:schemeClr val="lt1"/>
                          </a:solidFill>
                          <a:latin typeface="Times New Roman"/>
                          <a:ea typeface="Times New Roman"/>
                          <a:cs typeface="Times New Roman"/>
                          <a:sym typeface="Times New Roman"/>
                        </a:rPr>
                        <a:t>Less Diverse</a:t>
                      </a:r>
                      <a:endParaRPr sz="150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extLst>
                  <a:ext uri="{0D108BD9-81ED-4DB2-BD59-A6C34878D82A}">
                    <a16:rowId xmlns:a16="http://schemas.microsoft.com/office/drawing/2014/main" val="10003"/>
                  </a:ext>
                </a:extLst>
              </a:tr>
              <a:tr h="465580">
                <a:tc>
                  <a:txBody>
                    <a:bodyPr/>
                    <a:lstStyle/>
                    <a:p>
                      <a:pPr marL="0" lvl="0" indent="0" algn="ctr" rtl="0">
                        <a:lnSpc>
                          <a:spcPct val="115000"/>
                        </a:lnSpc>
                        <a:spcBef>
                          <a:spcPts val="1000"/>
                        </a:spcBef>
                        <a:spcAft>
                          <a:spcPts val="0"/>
                        </a:spcAft>
                        <a:buNone/>
                      </a:pPr>
                      <a:r>
                        <a:rPr lang="en" sz="1500" b="1">
                          <a:solidFill>
                            <a:schemeClr val="lt1"/>
                          </a:solidFill>
                          <a:latin typeface="Times New Roman"/>
                          <a:ea typeface="Times New Roman"/>
                          <a:cs typeface="Times New Roman"/>
                          <a:sym typeface="Times New Roman"/>
                        </a:rPr>
                        <a:t>Approach to Diversity</a:t>
                      </a:r>
                      <a:endParaRPr sz="1500" b="1">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a:solidFill>
                            <a:schemeClr val="lt1"/>
                          </a:solidFill>
                          <a:latin typeface="Times New Roman"/>
                          <a:ea typeface="Times New Roman"/>
                          <a:cs typeface="Times New Roman"/>
                          <a:sym typeface="Times New Roman"/>
                        </a:rPr>
                        <a:t>Focus on multiculturalism</a:t>
                      </a:r>
                      <a:endParaRPr sz="1500">
                        <a:solidFill>
                          <a:schemeClr val="lt1"/>
                        </a:solidFill>
                        <a:latin typeface="Times New Roman"/>
                        <a:ea typeface="Times New Roman"/>
                        <a:cs typeface="Times New Roman"/>
                        <a:sym typeface="Times New Roman"/>
                      </a:endParaRPr>
                    </a:p>
                  </a:txBody>
                  <a:tcPr marL="25400" marR="25400"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tc>
                  <a:txBody>
                    <a:bodyPr/>
                    <a:lstStyle/>
                    <a:p>
                      <a:pPr marL="0" lvl="0" indent="0" algn="ctr" rtl="0">
                        <a:lnSpc>
                          <a:spcPct val="115000"/>
                        </a:lnSpc>
                        <a:spcBef>
                          <a:spcPts val="1000"/>
                        </a:spcBef>
                        <a:spcAft>
                          <a:spcPts val="0"/>
                        </a:spcAft>
                        <a:buNone/>
                      </a:pPr>
                      <a:r>
                        <a:rPr lang="en" sz="1500" dirty="0">
                          <a:solidFill>
                            <a:schemeClr val="lt1"/>
                          </a:solidFill>
                          <a:latin typeface="Times New Roman"/>
                          <a:ea typeface="Times New Roman"/>
                          <a:cs typeface="Times New Roman"/>
                          <a:sym typeface="Times New Roman"/>
                        </a:rPr>
                        <a:t>Integration focus</a:t>
                      </a:r>
                      <a:endParaRPr sz="1500" dirty="0">
                        <a:solidFill>
                          <a:schemeClr val="lt1"/>
                        </a:solidFill>
                        <a:latin typeface="Times New Roman"/>
                        <a:ea typeface="Times New Roman"/>
                        <a:cs typeface="Times New Roman"/>
                        <a:sym typeface="Times New Roman"/>
                      </a:endParaRPr>
                    </a:p>
                  </a:txBody>
                  <a:tcPr marL="91425" marR="91425" marT="25400" marB="254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chemeClr val="accent2"/>
                    </a:solidFill>
                  </a:tcPr>
                </a:tc>
                <a:extLst>
                  <a:ext uri="{0D108BD9-81ED-4DB2-BD59-A6C34878D82A}">
                    <a16:rowId xmlns:a16="http://schemas.microsoft.com/office/drawing/2014/main" val="10004"/>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48612" name="Google Shape;103;p20"/>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buSzPts val="990"/>
            </a:pPr>
            <a:r>
              <a:rPr lang="en" sz="3020" b="1" dirty="0">
                <a:latin typeface="Times New Roman"/>
                <a:ea typeface="Times New Roman"/>
                <a:cs typeface="Times New Roman"/>
              </a:rPr>
              <a:t>Religious Values</a:t>
            </a:r>
            <a:endParaRPr sz="3020" b="1" dirty="0">
              <a:latin typeface="Times New Roman"/>
              <a:ea typeface="Times New Roman"/>
              <a:cs typeface="Times New Roman"/>
            </a:endParaRPr>
          </a:p>
        </p:txBody>
      </p:sp>
      <p:graphicFrame>
        <p:nvGraphicFramePr>
          <p:cNvPr id="4194307" name="Google Shape;104;p20"/>
          <p:cNvGraphicFramePr>
            <a:graphicFrameLocks/>
          </p:cNvGraphicFramePr>
          <p:nvPr/>
        </p:nvGraphicFramePr>
        <p:xfrm>
          <a:off x="366725" y="1235875"/>
          <a:ext cx="5765000" cy="1611122"/>
        </p:xfrm>
        <a:graphic>
          <a:graphicData uri="http://schemas.openxmlformats.org/drawingml/2006/table">
            <a:tbl>
              <a:tblPr>
                <a:noFill/>
                <a:tableStyleId>{F5996051-C6C7-4E69-914A-A8502FCA7E7C}</a:tableStyleId>
              </a:tblPr>
              <a:tblGrid>
                <a:gridCol w="5765000">
                  <a:extLst>
                    <a:ext uri="{9D8B030D-6E8A-4147-A177-3AD203B41FA5}">
                      <a16:colId xmlns:a16="http://schemas.microsoft.com/office/drawing/2014/main" val="20000"/>
                    </a:ext>
                  </a:extLst>
                </a:gridCol>
              </a:tblGrid>
              <a:tr h="314325">
                <a:tc>
                  <a:txBody>
                    <a:bodyPr/>
                    <a:lstStyle/>
                    <a:p>
                      <a:pPr marL="0" lvl="0" indent="0" algn="ctr" rtl="0">
                        <a:lnSpc>
                          <a:spcPct val="115000"/>
                        </a:lnSpc>
                        <a:spcBef>
                          <a:spcPts val="0"/>
                        </a:spcBef>
                        <a:spcAft>
                          <a:spcPts val="0"/>
                        </a:spcAft>
                        <a:buNone/>
                      </a:pPr>
                      <a:r>
                        <a:rPr lang="en" sz="1600" b="1">
                          <a:solidFill>
                            <a:schemeClr val="dk1"/>
                          </a:solidFill>
                          <a:latin typeface="Times New Roman"/>
                          <a:ea typeface="Times New Roman"/>
                          <a:cs typeface="Times New Roman"/>
                          <a:sym typeface="Times New Roman"/>
                        </a:rPr>
                        <a:t>United Kingdom</a:t>
                      </a:r>
                      <a:endParaRPr sz="1600" b="1">
                        <a:solidFill>
                          <a:schemeClr val="dk1"/>
                        </a:solidFill>
                        <a:latin typeface="Times New Roman"/>
                        <a:ea typeface="Times New Roman"/>
                        <a:cs typeface="Times New Roman"/>
                        <a:sym typeface="Times New Roman"/>
                      </a:endParaRPr>
                    </a:p>
                  </a:txBody>
                  <a:tcPr marL="63500" marR="63500" marT="63500" marB="63500">
                    <a:lnL w="28575"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657225">
                <a:tc>
                  <a:txBody>
                    <a:bodyPr/>
                    <a:lstStyle/>
                    <a:p>
                      <a:pPr marL="457200" lvl="0" indent="-228600" algn="l" rtl="0">
                        <a:lnSpc>
                          <a:spcPct val="115000"/>
                        </a:lnSpc>
                        <a:spcBef>
                          <a:spcPts val="0"/>
                        </a:spcBef>
                        <a:spcAft>
                          <a:spcPts val="0"/>
                        </a:spcAft>
                        <a:buNone/>
                      </a:pPr>
                      <a:r>
                        <a:rPr lang="en" sz="1600" dirty="0">
                          <a:solidFill>
                            <a:schemeClr val="dk1"/>
                          </a:solidFill>
                          <a:latin typeface="Times New Roman"/>
                          <a:ea typeface="Times New Roman"/>
                          <a:cs typeface="Times New Roman"/>
                          <a:sym typeface="Times New Roman"/>
                        </a:rPr>
                        <a:t>●</a:t>
                      </a:r>
                      <a:r>
                        <a:rPr lang="en" sz="1200" dirty="0">
                          <a:solidFill>
                            <a:schemeClr val="dk1"/>
                          </a:solidFill>
                          <a:latin typeface="Times New Roman"/>
                          <a:ea typeface="Times New Roman"/>
                          <a:cs typeface="Times New Roman"/>
                          <a:sym typeface="Times New Roman"/>
                        </a:rPr>
                        <a:t>  	</a:t>
                      </a:r>
                      <a:r>
                        <a:rPr lang="en" sz="1600" dirty="0">
                          <a:solidFill>
                            <a:schemeClr val="dk1"/>
                          </a:solidFill>
                          <a:latin typeface="Times New Roman"/>
                          <a:ea typeface="Times New Roman"/>
                          <a:cs typeface="Times New Roman"/>
                          <a:sym typeface="Times New Roman"/>
                        </a:rPr>
                        <a:t>Christianity is the dominant religion (“46.2% of the overall population, 27.5 million people”), followed by “no religion” (37.2% or 22.2 million) (Roskams, 2022).</a:t>
                      </a:r>
                      <a:endParaRPr sz="1600" dirty="0">
                        <a:solidFill>
                          <a:schemeClr val="dk1"/>
                        </a:solidFill>
                        <a:latin typeface="Times New Roman"/>
                        <a:ea typeface="Times New Roman"/>
                        <a:cs typeface="Times New Roman"/>
                        <a:sym typeface="Times New Roman"/>
                      </a:endParaRPr>
                    </a:p>
                    <a:p>
                      <a:pPr marL="457200" lvl="0" indent="-228600" algn="l" rtl="0">
                        <a:lnSpc>
                          <a:spcPct val="115000"/>
                        </a:lnSpc>
                        <a:spcBef>
                          <a:spcPts val="0"/>
                        </a:spcBef>
                        <a:spcAft>
                          <a:spcPts val="0"/>
                        </a:spcAft>
                        <a:buNone/>
                      </a:pPr>
                      <a:r>
                        <a:rPr lang="en" sz="1600" dirty="0">
                          <a:solidFill>
                            <a:schemeClr val="dk1"/>
                          </a:solidFill>
                          <a:latin typeface="Times New Roman"/>
                          <a:ea typeface="Times New Roman"/>
                          <a:cs typeface="Times New Roman"/>
                          <a:sym typeface="Times New Roman"/>
                        </a:rPr>
                        <a:t>●</a:t>
                      </a:r>
                      <a:r>
                        <a:rPr lang="en" sz="1200" dirty="0">
                          <a:solidFill>
                            <a:schemeClr val="dk1"/>
                          </a:solidFill>
                          <a:latin typeface="Times New Roman"/>
                          <a:ea typeface="Times New Roman"/>
                          <a:cs typeface="Times New Roman"/>
                          <a:sym typeface="Times New Roman"/>
                        </a:rPr>
                        <a:t>  	</a:t>
                      </a:r>
                      <a:r>
                        <a:rPr lang="en" sz="1600" dirty="0">
                          <a:solidFill>
                            <a:schemeClr val="dk1"/>
                          </a:solidFill>
                          <a:latin typeface="Times New Roman"/>
                          <a:ea typeface="Times New Roman"/>
                          <a:cs typeface="Times New Roman"/>
                          <a:sym typeface="Times New Roman"/>
                        </a:rPr>
                        <a:t>Diverse religious practices due to multiculturalism.</a:t>
                      </a:r>
                      <a:endParaRPr sz="1600" dirty="0">
                        <a:solidFill>
                          <a:schemeClr val="dk1"/>
                        </a:solidFill>
                        <a:latin typeface="Times New Roman"/>
                        <a:ea typeface="Times New Roman"/>
                        <a:cs typeface="Times New Roman"/>
                        <a:sym typeface="Times New Roman"/>
                      </a:endParaRPr>
                    </a:p>
                  </a:txBody>
                  <a:tcPr marL="63500" marR="63500" marT="63500" marB="63500">
                    <a:lnL w="28575"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graphicFrame>
        <p:nvGraphicFramePr>
          <p:cNvPr id="4194308" name="Google Shape;105;p20"/>
          <p:cNvGraphicFramePr>
            <a:graphicFrameLocks/>
          </p:cNvGraphicFramePr>
          <p:nvPr/>
        </p:nvGraphicFramePr>
        <p:xfrm>
          <a:off x="3629025" y="3259925"/>
          <a:ext cx="5133975" cy="1611122"/>
        </p:xfrm>
        <a:graphic>
          <a:graphicData uri="http://schemas.openxmlformats.org/drawingml/2006/table">
            <a:tbl>
              <a:tblPr>
                <a:noFill/>
                <a:tableStyleId>{F5996051-C6C7-4E69-914A-A8502FCA7E7C}</a:tableStyleId>
              </a:tblPr>
              <a:tblGrid>
                <a:gridCol w="5133975">
                  <a:extLst>
                    <a:ext uri="{9D8B030D-6E8A-4147-A177-3AD203B41FA5}">
                      <a16:colId xmlns:a16="http://schemas.microsoft.com/office/drawing/2014/main" val="20000"/>
                    </a:ext>
                  </a:extLst>
                </a:gridCol>
              </a:tblGrid>
              <a:tr h="314325">
                <a:tc>
                  <a:txBody>
                    <a:bodyPr/>
                    <a:lstStyle/>
                    <a:p>
                      <a:pPr marL="0" lvl="0" indent="0" algn="ctr" rtl="0">
                        <a:lnSpc>
                          <a:spcPct val="115000"/>
                        </a:lnSpc>
                        <a:spcBef>
                          <a:spcPts val="0"/>
                        </a:spcBef>
                        <a:spcAft>
                          <a:spcPts val="0"/>
                        </a:spcAft>
                        <a:buNone/>
                      </a:pPr>
                      <a:r>
                        <a:rPr lang="en" sz="1600" b="1">
                          <a:solidFill>
                            <a:schemeClr val="dk1"/>
                          </a:solidFill>
                          <a:latin typeface="Times New Roman"/>
                          <a:ea typeface="Times New Roman"/>
                          <a:cs typeface="Times New Roman"/>
                          <a:sym typeface="Times New Roman"/>
                        </a:rPr>
                        <a:t>Germany</a:t>
                      </a:r>
                      <a:endParaRPr sz="1600" b="1">
                        <a:solidFill>
                          <a:schemeClr val="dk1"/>
                        </a:solidFill>
                        <a:latin typeface="Times New Roman"/>
                        <a:ea typeface="Times New Roman"/>
                        <a:cs typeface="Times New Roman"/>
                        <a:sym typeface="Times New Roman"/>
                      </a:endParaRPr>
                    </a:p>
                  </a:txBody>
                  <a:tcPr marL="63500" marR="63500" marT="63500" marB="63500">
                    <a:lnL w="28575"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extLst>
                  <a:ext uri="{0D108BD9-81ED-4DB2-BD59-A6C34878D82A}">
                    <a16:rowId xmlns:a16="http://schemas.microsoft.com/office/drawing/2014/main" val="10000"/>
                  </a:ext>
                </a:extLst>
              </a:tr>
              <a:tr h="657225">
                <a:tc>
                  <a:txBody>
                    <a:bodyPr/>
                    <a:lstStyle/>
                    <a:p>
                      <a:pPr marL="457200" lvl="0" indent="-228600" algn="l" rtl="0">
                        <a:lnSpc>
                          <a:spcPct val="115000"/>
                        </a:lnSpc>
                        <a:spcBef>
                          <a:spcPts val="0"/>
                        </a:spcBef>
                        <a:spcAft>
                          <a:spcPts val="0"/>
                        </a:spcAft>
                        <a:buNone/>
                      </a:pPr>
                      <a:r>
                        <a:rPr lang="en" sz="1600" dirty="0">
                          <a:solidFill>
                            <a:schemeClr val="dk1"/>
                          </a:solidFill>
                          <a:latin typeface="Times New Roman"/>
                          <a:ea typeface="Times New Roman"/>
                          <a:cs typeface="Times New Roman"/>
                          <a:sym typeface="Times New Roman"/>
                        </a:rPr>
                        <a:t>●</a:t>
                      </a:r>
                      <a:r>
                        <a:rPr lang="en" sz="1200" dirty="0">
                          <a:solidFill>
                            <a:schemeClr val="dk1"/>
                          </a:solidFill>
                          <a:latin typeface="Times New Roman"/>
                          <a:ea typeface="Times New Roman"/>
                          <a:cs typeface="Times New Roman"/>
                          <a:sym typeface="Times New Roman"/>
                        </a:rPr>
                        <a:t>      </a:t>
                      </a:r>
                      <a:r>
                        <a:rPr lang="en" sz="1600" dirty="0">
                          <a:solidFill>
                            <a:schemeClr val="dk1"/>
                          </a:solidFill>
                          <a:latin typeface="Times New Roman"/>
                          <a:ea typeface="Times New Roman"/>
                          <a:cs typeface="Times New Roman"/>
                          <a:sym typeface="Times New Roman"/>
                        </a:rPr>
                        <a:t>German residents are predominantly Christian (55%) comprising Catholics (22.6 million) and Protestants (20.7 million) (Schuster, 2022).</a:t>
                      </a:r>
                      <a:endParaRPr sz="1600" dirty="0">
                        <a:solidFill>
                          <a:schemeClr val="dk1"/>
                        </a:solidFill>
                        <a:latin typeface="Times New Roman"/>
                        <a:ea typeface="Times New Roman"/>
                        <a:cs typeface="Times New Roman"/>
                        <a:sym typeface="Times New Roman"/>
                      </a:endParaRPr>
                    </a:p>
                    <a:p>
                      <a:pPr marL="457200" lvl="0" indent="-228600" algn="l" rtl="0">
                        <a:lnSpc>
                          <a:spcPct val="115000"/>
                        </a:lnSpc>
                        <a:spcBef>
                          <a:spcPts val="0"/>
                        </a:spcBef>
                        <a:spcAft>
                          <a:spcPts val="0"/>
                        </a:spcAft>
                        <a:buNone/>
                      </a:pPr>
                      <a:r>
                        <a:rPr lang="en" sz="1600" dirty="0">
                          <a:solidFill>
                            <a:schemeClr val="dk1"/>
                          </a:solidFill>
                          <a:latin typeface="Times New Roman"/>
                          <a:ea typeface="Times New Roman"/>
                          <a:cs typeface="Times New Roman"/>
                          <a:sym typeface="Times New Roman"/>
                        </a:rPr>
                        <a:t>●</a:t>
                      </a:r>
                      <a:r>
                        <a:rPr lang="en" sz="1200" dirty="0">
                          <a:solidFill>
                            <a:schemeClr val="dk1"/>
                          </a:solidFill>
                          <a:latin typeface="Times New Roman"/>
                          <a:ea typeface="Times New Roman"/>
                          <a:cs typeface="Times New Roman"/>
                          <a:sym typeface="Times New Roman"/>
                        </a:rPr>
                        <a:t>      </a:t>
                      </a:r>
                      <a:r>
                        <a:rPr lang="en" sz="1600" dirty="0">
                          <a:solidFill>
                            <a:schemeClr val="dk1"/>
                          </a:solidFill>
                          <a:latin typeface="Times New Roman"/>
                          <a:ea typeface="Times New Roman"/>
                          <a:cs typeface="Times New Roman"/>
                          <a:sym typeface="Times New Roman"/>
                        </a:rPr>
                        <a:t>Islam is the largest minority religion.</a:t>
                      </a:r>
                      <a:endParaRPr sz="1600" dirty="0">
                        <a:solidFill>
                          <a:schemeClr val="dk1"/>
                        </a:solidFill>
                        <a:latin typeface="Times New Roman"/>
                        <a:ea typeface="Times New Roman"/>
                        <a:cs typeface="Times New Roman"/>
                        <a:sym typeface="Times New Roman"/>
                      </a:endParaRPr>
                    </a:p>
                  </a:txBody>
                  <a:tcPr marL="63500" marR="63500" marT="63500" marB="63500">
                    <a:lnL w="28575" cap="flat" cmpd="sng">
                      <a:solidFill>
                        <a:schemeClr val="dk1"/>
                      </a:solidFill>
                      <a:prstDash val="solid"/>
                      <a:round/>
                      <a:headEnd type="none" w="sm" len="sm"/>
                      <a:tailEnd type="none" w="sm" len="sm"/>
                    </a:lnL>
                    <a:lnR w="28575" cap="flat" cmpd="sng">
                      <a:solidFill>
                        <a:schemeClr val="dk1"/>
                      </a:solidFill>
                      <a:prstDash val="solid"/>
                      <a:round/>
                      <a:headEnd type="none" w="sm" len="sm"/>
                      <a:tailEnd type="none" w="sm" len="sm"/>
                    </a:lnR>
                    <a:lnT w="28575" cap="flat" cmpd="sng">
                      <a:solidFill>
                        <a:schemeClr val="dk1"/>
                      </a:solidFill>
                      <a:prstDash val="solid"/>
                      <a:round/>
                      <a:headEnd type="none" w="sm" len="sm"/>
                      <a:tailEnd type="none" w="sm" len="sm"/>
                    </a:lnT>
                    <a:lnB w="28575" cap="flat" cmpd="sng">
                      <a:solidFill>
                        <a:schemeClr val="dk1"/>
                      </a:solidFill>
                      <a:prstDash val="solid"/>
                      <a:round/>
                      <a:headEnd type="none" w="sm" len="sm"/>
                      <a:tailEnd type="none" w="sm" len="sm"/>
                    </a:lnB>
                  </a:tcPr>
                </a:tc>
                <a:extLst>
                  <a:ext uri="{0D108BD9-81ED-4DB2-BD59-A6C34878D82A}">
                    <a16:rowId xmlns:a16="http://schemas.microsoft.com/office/drawing/2014/main" val="10001"/>
                  </a:ext>
                </a:extLst>
              </a:tr>
            </a:tbl>
          </a:graphicData>
        </a:graphic>
      </p:graphicFrame>
      <p:pic>
        <p:nvPicPr>
          <p:cNvPr id="2097159" name="Google Shape;106;p20"/>
          <p:cNvPicPr preferRelativeResize="0">
            <a:picLocks/>
          </p:cNvPicPr>
          <p:nvPr/>
        </p:nvPicPr>
        <p:blipFill>
          <a:blip r:embed="rId3">
            <a:alphaModFix/>
          </a:blip>
          <a:stretch>
            <a:fillRect/>
          </a:stretch>
        </p:blipFill>
        <p:spPr>
          <a:xfrm>
            <a:off x="6298623" y="275575"/>
            <a:ext cx="2640825" cy="2709851"/>
          </a:xfrm>
          <a:prstGeom prst="rect">
            <a:avLst/>
          </a:prstGeom>
          <a:noFill/>
          <a:ln>
            <a:noFill/>
          </a:ln>
        </p:spPr>
      </p:pic>
      <p:pic>
        <p:nvPicPr>
          <p:cNvPr id="2097160" name="Google Shape;107;p20"/>
          <p:cNvPicPr preferRelativeResize="0">
            <a:picLocks/>
          </p:cNvPicPr>
          <p:nvPr/>
        </p:nvPicPr>
        <p:blipFill>
          <a:blip r:embed="rId4">
            <a:alphaModFix/>
          </a:blip>
          <a:stretch>
            <a:fillRect/>
          </a:stretch>
        </p:blipFill>
        <p:spPr>
          <a:xfrm>
            <a:off x="128575" y="3089150"/>
            <a:ext cx="3324225" cy="1868754"/>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048615" name="Google Shape;112;p2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dirty="0">
                <a:latin typeface="Times New Roman"/>
                <a:ea typeface="Times New Roman"/>
                <a:cs typeface="Times New Roman"/>
              </a:rPr>
              <a:t>Business and Work-related Attitudes</a:t>
            </a:r>
            <a:endParaRPr sz="3020" b="1" dirty="0">
              <a:latin typeface="Times New Roman"/>
              <a:ea typeface="Times New Roman"/>
              <a:cs typeface="Times New Roman"/>
            </a:endParaRPr>
          </a:p>
        </p:txBody>
      </p:sp>
      <p:sp>
        <p:nvSpPr>
          <p:cNvPr id="1048616" name="Google Shape;113;p2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p>
            <a:pPr marL="120650" indent="0">
              <a:lnSpc>
                <a:spcPct val="150000"/>
              </a:lnSpc>
              <a:buClr>
                <a:schemeClr val="dk1"/>
              </a:buClr>
              <a:buSzPts val="1700"/>
              <a:buNone/>
            </a:pPr>
            <a:r>
              <a:rPr lang="en" sz="1700" b="1" dirty="0">
                <a:solidFill>
                  <a:schemeClr val="dk1"/>
                </a:solidFill>
                <a:latin typeface="Times New Roman"/>
                <a:ea typeface="Times New Roman"/>
                <a:cs typeface="Times New Roman"/>
              </a:rPr>
              <a:t>UK:</a:t>
            </a:r>
            <a:endParaRPr sz="1700" b="1"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Greater emphasis on work-life balance</a:t>
            </a:r>
            <a:endParaRPr sz="1700"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Flexible work arrangements and informal work environment</a:t>
            </a:r>
            <a:endParaRPr sz="1700" dirty="0">
              <a:solidFill>
                <a:schemeClr val="dk1"/>
              </a:solidFill>
              <a:latin typeface="Times New Roman"/>
              <a:ea typeface="Times New Roman"/>
              <a:cs typeface="Times New Roman"/>
            </a:endParaRPr>
          </a:p>
          <a:p>
            <a:pPr marL="120650" indent="0">
              <a:lnSpc>
                <a:spcPct val="150000"/>
              </a:lnSpc>
              <a:buClr>
                <a:schemeClr val="dk1"/>
              </a:buClr>
              <a:buSzPts val="1700"/>
              <a:buNone/>
            </a:pPr>
            <a:r>
              <a:rPr lang="en" sz="1700" b="1" dirty="0">
                <a:solidFill>
                  <a:schemeClr val="dk1"/>
                </a:solidFill>
                <a:latin typeface="Times New Roman"/>
                <a:ea typeface="Times New Roman"/>
                <a:cs typeface="Times New Roman"/>
              </a:rPr>
              <a:t>Germany:</a:t>
            </a:r>
            <a:endParaRPr sz="1700" b="1"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Structured and disciplined work environment</a:t>
            </a:r>
            <a:endParaRPr sz="1700" dirty="0">
              <a:solidFill>
                <a:schemeClr val="dk1"/>
              </a:solidFill>
              <a:latin typeface="Times New Roman"/>
              <a:ea typeface="Times New Roman"/>
              <a:cs typeface="Times New Roman"/>
            </a:endParaRPr>
          </a:p>
          <a:p>
            <a:pPr indent="-336550">
              <a:lnSpc>
                <a:spcPct val="150000"/>
              </a:lnSpc>
              <a:buClr>
                <a:schemeClr val="dk1"/>
              </a:buClr>
              <a:buSzPts val="1700"/>
              <a:buFont typeface="Times New Roman"/>
            </a:pPr>
            <a:r>
              <a:rPr lang="en" sz="1700" dirty="0">
                <a:solidFill>
                  <a:schemeClr val="dk1"/>
                </a:solidFill>
                <a:latin typeface="Times New Roman"/>
                <a:ea typeface="Times New Roman"/>
                <a:cs typeface="Times New Roman"/>
              </a:rPr>
              <a:t>High value on punctuality and efficiency</a:t>
            </a:r>
            <a:endParaRPr sz="1700" dirty="0">
              <a:solidFill>
                <a:schemeClr val="dk1"/>
              </a:solidFill>
              <a:latin typeface="Times New Roman"/>
              <a:ea typeface="Times New Roman"/>
              <a:cs typeface="Times New Roman"/>
            </a:endParaRPr>
          </a:p>
        </p:txBody>
      </p:sp>
      <p:pic>
        <p:nvPicPr>
          <p:cNvPr id="2097161" name="Picture 2" descr="Working - Free business and finance icons"/>
          <p:cNvPicPr>
            <a:picLocks noChangeAspect="1" noChangeArrowheads="1"/>
          </p:cNvPicPr>
          <p:nvPr/>
        </p:nvPicPr>
        <p:blipFill>
          <a:blip r:embed="rId3"/>
          <a:srcRect/>
          <a:stretch>
            <a:fillRect/>
          </a:stretch>
        </p:blipFill>
        <p:spPr bwMode="auto">
          <a:xfrm>
            <a:off x="6151007" y="1152475"/>
            <a:ext cx="2681293" cy="2681294"/>
          </a:xfrm>
          <a:prstGeom prst="rect">
            <a:avLst/>
          </a:prstGeom>
          <a:noFill/>
        </p:spPr>
      </p:pic>
      <p:sp>
        <p:nvSpPr>
          <p:cNvPr id="2" name="TextBox 1">
            <a:extLst>
              <a:ext uri="{FF2B5EF4-FFF2-40B4-BE49-F238E27FC236}">
                <a16:creationId xmlns:a16="http://schemas.microsoft.com/office/drawing/2014/main" id="{7B7F587D-C009-F82D-B958-F5AC726DD5DF}"/>
              </a:ext>
            </a:extLst>
          </p:cNvPr>
          <p:cNvSpPr txBox="1"/>
          <p:nvPr/>
        </p:nvSpPr>
        <p:spPr>
          <a:xfrm>
            <a:off x="6488814" y="4135772"/>
            <a:ext cx="2005677" cy="307777"/>
          </a:xfrm>
          <a:prstGeom prst="rect">
            <a:avLst/>
          </a:prstGeom>
          <a:noFill/>
        </p:spPr>
        <p:txBody>
          <a:bodyPr wrap="none" rtlCol="0">
            <a:spAutoFit/>
          </a:bodyPr>
          <a:lstStyle/>
          <a:p>
            <a:r>
              <a:rPr lang="en" dirty="0">
                <a:solidFill>
                  <a:schemeClr val="dk1"/>
                </a:solidFill>
                <a:latin typeface="Times New Roman"/>
                <a:ea typeface="Times New Roman"/>
                <a:cs typeface="Times New Roman"/>
                <a:sym typeface="Times New Roman"/>
              </a:rPr>
              <a:t>(Source: </a:t>
            </a:r>
            <a:r>
              <a:rPr lang="en" sz="1400" dirty="0">
                <a:solidFill>
                  <a:schemeClr val="dk1"/>
                </a:solidFill>
                <a:latin typeface="Times New Roman"/>
                <a:ea typeface="Times New Roman"/>
                <a:cs typeface="Times New Roman"/>
                <a:sym typeface="Times New Roman"/>
              </a:rPr>
              <a:t>Roskams, 2022)</a:t>
            </a:r>
            <a:endParaRPr lang="en-IN"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048619" name="Google Shape;118;p2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Hofstede’s Cultural Dimensions Theory</a:t>
            </a:r>
            <a:endParaRPr sz="3020" b="1">
              <a:latin typeface="Times New Roman"/>
              <a:ea typeface="Times New Roman"/>
              <a:cs typeface="Times New Roman"/>
            </a:endParaRPr>
          </a:p>
        </p:txBody>
      </p:sp>
      <p:sp>
        <p:nvSpPr>
          <p:cNvPr id="1048620" name="Google Shape;119;p22"/>
          <p:cNvSpPr txBox="1">
            <a:spLocks noGrp="1"/>
          </p:cNvSpPr>
          <p:nvPr>
            <p:ph type="body" idx="1"/>
          </p:nvPr>
        </p:nvSpPr>
        <p:spPr>
          <a:xfrm>
            <a:off x="3098000" y="1152475"/>
            <a:ext cx="5734200" cy="3781500"/>
          </a:xfrm>
          <a:prstGeom prst="rect">
            <a:avLst/>
          </a:prstGeom>
        </p:spPr>
        <p:txBody>
          <a:bodyPr spcFirstLastPara="1" wrap="square" lIns="91425" tIns="91425" rIns="91425" bIns="91425" anchor="t" anchorCtr="0">
            <a:noAutofit/>
          </a:bodyPr>
          <a:lstStyle/>
          <a:p>
            <a:pPr marL="0" lvl="0" indent="0" algn="l" rtl="0">
              <a:spcBef>
                <a:spcPts val="1200"/>
              </a:spcBef>
              <a:spcAft>
                <a:spcPts val="0"/>
              </a:spcAft>
              <a:buSzPts val="935"/>
              <a:buNone/>
            </a:pPr>
            <a:r>
              <a:rPr lang="en" sz="1500" dirty="0">
                <a:solidFill>
                  <a:schemeClr val="dk1"/>
                </a:solidFill>
                <a:latin typeface="Times New Roman"/>
                <a:ea typeface="Times New Roman"/>
                <a:cs typeface="Times New Roman"/>
                <a:sym typeface="Times New Roman"/>
              </a:rPr>
              <a:t>Hofstede’s theory identifies six cultural dimensions:</a:t>
            </a:r>
            <a:endParaRPr sz="1500" dirty="0">
              <a:solidFill>
                <a:schemeClr val="dk1"/>
              </a:solidFill>
              <a:latin typeface="Times New Roman"/>
              <a:ea typeface="Times New Roman"/>
              <a:cs typeface="Times New Roman"/>
              <a:sym typeface="Times New Roman"/>
            </a:endParaRPr>
          </a:p>
          <a:p>
            <a:pPr marL="457200" lvl="0" indent="-323850" algn="l" rtl="0">
              <a:spcBef>
                <a:spcPts val="120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Power Distance: </a:t>
            </a:r>
            <a:r>
              <a:rPr lang="en" sz="1500" dirty="0">
                <a:solidFill>
                  <a:schemeClr val="dk1"/>
                </a:solidFill>
                <a:latin typeface="Times New Roman"/>
                <a:ea typeface="Times New Roman"/>
                <a:cs typeface="Times New Roman"/>
                <a:sym typeface="Times New Roman"/>
              </a:rPr>
              <a:t>Degree of inequality accepted in a society</a:t>
            </a:r>
            <a:endParaRPr sz="1500" dirty="0">
              <a:solidFill>
                <a:schemeClr val="dk1"/>
              </a:solidFill>
              <a:latin typeface="Times New Roman"/>
              <a:ea typeface="Times New Roman"/>
              <a:cs typeface="Times New Roman"/>
              <a:sym typeface="Times New Roman"/>
            </a:endParaRPr>
          </a:p>
          <a:p>
            <a:pPr marL="457200" lvl="0" indent="-323850" algn="l" rtl="0">
              <a:spcBef>
                <a:spcPts val="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Individualism vs Collectivism: </a:t>
            </a:r>
            <a:r>
              <a:rPr lang="en" sz="1500" dirty="0">
                <a:solidFill>
                  <a:schemeClr val="dk1"/>
                </a:solidFill>
                <a:latin typeface="Times New Roman"/>
                <a:ea typeface="Times New Roman"/>
                <a:cs typeface="Times New Roman"/>
                <a:sym typeface="Times New Roman"/>
              </a:rPr>
              <a:t>Preference for a loosely-knit or tightly-knit social framework (Morera and </a:t>
            </a:r>
            <a:r>
              <a:rPr lang="en-US" sz="1600" b="0" i="0" dirty="0" err="1">
                <a:solidFill>
                  <a:schemeClr val="tx1"/>
                </a:solidFill>
                <a:effectLst/>
                <a:latin typeface="Times New Roman" panose="02020603050405020304" pitchFamily="18" charset="0"/>
                <a:cs typeface="Times New Roman" panose="02020603050405020304" pitchFamily="18" charset="0"/>
              </a:rPr>
              <a:t>Galván</a:t>
            </a:r>
            <a:r>
              <a:rPr lang="en-US" sz="1600" dirty="0">
                <a:solidFill>
                  <a:schemeClr val="tx1"/>
                </a:solidFill>
                <a:latin typeface="Times New Roman" panose="02020603050405020304" pitchFamily="18" charset="0"/>
                <a:cs typeface="Times New Roman" panose="02020603050405020304" pitchFamily="18" charset="0"/>
              </a:rPr>
              <a:t>, </a:t>
            </a:r>
            <a:r>
              <a:rPr lang="en" sz="1500" dirty="0">
                <a:solidFill>
                  <a:schemeClr val="dk1"/>
                </a:solidFill>
                <a:latin typeface="Times New Roman"/>
                <a:ea typeface="Times New Roman"/>
                <a:cs typeface="Times New Roman"/>
                <a:sym typeface="Times New Roman"/>
              </a:rPr>
              <a:t>2019)</a:t>
            </a:r>
            <a:endParaRPr sz="1500" dirty="0">
              <a:solidFill>
                <a:schemeClr val="dk1"/>
              </a:solidFill>
              <a:latin typeface="Times New Roman"/>
              <a:ea typeface="Times New Roman"/>
              <a:cs typeface="Times New Roman"/>
              <a:sym typeface="Times New Roman"/>
            </a:endParaRPr>
          </a:p>
          <a:p>
            <a:pPr marL="457200" lvl="0" indent="-323850" algn="l" rtl="0">
              <a:spcBef>
                <a:spcPts val="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Masculinity vs Femininity: </a:t>
            </a:r>
            <a:r>
              <a:rPr lang="en" sz="1500" dirty="0">
                <a:solidFill>
                  <a:schemeClr val="dk1"/>
                </a:solidFill>
                <a:latin typeface="Times New Roman"/>
                <a:ea typeface="Times New Roman"/>
                <a:cs typeface="Times New Roman"/>
                <a:sym typeface="Times New Roman"/>
              </a:rPr>
              <a:t>Motivation towards achievement and success</a:t>
            </a:r>
            <a:endParaRPr sz="1500" dirty="0">
              <a:solidFill>
                <a:schemeClr val="dk1"/>
              </a:solidFill>
              <a:latin typeface="Times New Roman"/>
              <a:ea typeface="Times New Roman"/>
              <a:cs typeface="Times New Roman"/>
              <a:sym typeface="Times New Roman"/>
            </a:endParaRPr>
          </a:p>
          <a:p>
            <a:pPr marL="457200" lvl="0" indent="-323850" algn="l" rtl="0">
              <a:spcBef>
                <a:spcPts val="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Uncertainty Avoidance: </a:t>
            </a:r>
            <a:r>
              <a:rPr lang="en" sz="1500" dirty="0">
                <a:solidFill>
                  <a:schemeClr val="dk1"/>
                </a:solidFill>
                <a:latin typeface="Times New Roman"/>
                <a:ea typeface="Times New Roman"/>
                <a:cs typeface="Times New Roman"/>
                <a:sym typeface="Times New Roman"/>
              </a:rPr>
              <a:t>Tolerance for ambiguity and uncertainty</a:t>
            </a:r>
            <a:endParaRPr sz="1500" dirty="0">
              <a:solidFill>
                <a:schemeClr val="dk1"/>
              </a:solidFill>
              <a:latin typeface="Times New Roman"/>
              <a:ea typeface="Times New Roman"/>
              <a:cs typeface="Times New Roman"/>
              <a:sym typeface="Times New Roman"/>
            </a:endParaRPr>
          </a:p>
          <a:p>
            <a:pPr marL="457200" lvl="0" indent="-323850" algn="l" rtl="0">
              <a:spcBef>
                <a:spcPts val="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Long-term vs Short-term Orientation: </a:t>
            </a:r>
            <a:r>
              <a:rPr lang="en" sz="1500" dirty="0">
                <a:solidFill>
                  <a:schemeClr val="dk1"/>
                </a:solidFill>
                <a:latin typeface="Times New Roman"/>
                <a:ea typeface="Times New Roman"/>
                <a:cs typeface="Times New Roman"/>
                <a:sym typeface="Times New Roman"/>
              </a:rPr>
              <a:t>Focus on future rewards based on short-term or long-term goals.</a:t>
            </a:r>
            <a:endParaRPr sz="1500" dirty="0">
              <a:solidFill>
                <a:schemeClr val="dk1"/>
              </a:solidFill>
              <a:latin typeface="Times New Roman"/>
              <a:ea typeface="Times New Roman"/>
              <a:cs typeface="Times New Roman"/>
              <a:sym typeface="Times New Roman"/>
            </a:endParaRPr>
          </a:p>
          <a:p>
            <a:pPr marL="457200" lvl="0" indent="-323850" algn="l" rtl="0">
              <a:spcBef>
                <a:spcPts val="0"/>
              </a:spcBef>
              <a:spcAft>
                <a:spcPts val="0"/>
              </a:spcAft>
              <a:buClr>
                <a:schemeClr val="dk1"/>
              </a:buClr>
              <a:buSzPts val="1500"/>
              <a:buFont typeface="Times New Roman"/>
              <a:buAutoNum type="arabicPeriod"/>
            </a:pPr>
            <a:r>
              <a:rPr lang="en" sz="1500" b="1" i="1" dirty="0">
                <a:solidFill>
                  <a:schemeClr val="dk1"/>
                </a:solidFill>
                <a:latin typeface="Times New Roman"/>
                <a:ea typeface="Times New Roman"/>
                <a:cs typeface="Times New Roman"/>
                <a:sym typeface="Times New Roman"/>
              </a:rPr>
              <a:t>Indulgence vs Restraint:</a:t>
            </a:r>
            <a:r>
              <a:rPr lang="en" sz="1500" dirty="0">
                <a:solidFill>
                  <a:schemeClr val="dk1"/>
                </a:solidFill>
                <a:latin typeface="Times New Roman"/>
                <a:ea typeface="Times New Roman"/>
                <a:cs typeface="Times New Roman"/>
                <a:sym typeface="Times New Roman"/>
              </a:rPr>
              <a:t> Degree of personal desires and gratification entertained in a society (Żemojtel-Piotrowska and Piotrowski, 2023).</a:t>
            </a:r>
            <a:endParaRPr sz="1500" dirty="0">
              <a:solidFill>
                <a:schemeClr val="dk1"/>
              </a:solidFill>
              <a:latin typeface="Times New Roman"/>
              <a:ea typeface="Times New Roman"/>
              <a:cs typeface="Times New Roman"/>
              <a:sym typeface="Times New Roman"/>
            </a:endParaRPr>
          </a:p>
          <a:p>
            <a:pPr marL="0" lvl="0" indent="0" algn="l" rtl="0">
              <a:spcBef>
                <a:spcPts val="1200"/>
              </a:spcBef>
              <a:spcAft>
                <a:spcPts val="1200"/>
              </a:spcAft>
              <a:buSzPts val="935"/>
              <a:buNone/>
            </a:pPr>
            <a:endParaRPr sz="1500" dirty="0">
              <a:solidFill>
                <a:schemeClr val="dk1"/>
              </a:solidFill>
              <a:latin typeface="Times New Roman"/>
              <a:ea typeface="Times New Roman"/>
              <a:cs typeface="Times New Roman"/>
              <a:sym typeface="Times New Roman"/>
            </a:endParaRPr>
          </a:p>
        </p:txBody>
      </p:sp>
      <p:pic>
        <p:nvPicPr>
          <p:cNvPr id="2097162" name="Google Shape;120;p22"/>
          <p:cNvPicPr preferRelativeResize="0">
            <a:picLocks/>
          </p:cNvPicPr>
          <p:nvPr/>
        </p:nvPicPr>
        <p:blipFill rotWithShape="1">
          <a:blip r:embed="rId3">
            <a:alphaModFix/>
          </a:blip>
          <a:srcRect r="59561"/>
          <a:stretch>
            <a:fillRect/>
          </a:stretch>
        </p:blipFill>
        <p:spPr>
          <a:xfrm>
            <a:off x="511975" y="1469225"/>
            <a:ext cx="2240750" cy="2688450"/>
          </a:xfrm>
          <a:prstGeom prst="rect">
            <a:avLst/>
          </a:prstGeom>
          <a:noFill/>
          <a:ln>
            <a:noFill/>
          </a:ln>
        </p:spPr>
      </p:pic>
      <p:sp>
        <p:nvSpPr>
          <p:cNvPr id="2" name="TextBox 1">
            <a:extLst>
              <a:ext uri="{FF2B5EF4-FFF2-40B4-BE49-F238E27FC236}">
                <a16:creationId xmlns:a16="http://schemas.microsoft.com/office/drawing/2014/main" id="{D3F9AEEF-A4F0-F804-2122-D3FF0A0002A4}"/>
              </a:ext>
            </a:extLst>
          </p:cNvPr>
          <p:cNvSpPr txBox="1"/>
          <p:nvPr/>
        </p:nvSpPr>
        <p:spPr>
          <a:xfrm>
            <a:off x="453005" y="4301398"/>
            <a:ext cx="2743059" cy="307777"/>
          </a:xfrm>
          <a:prstGeom prst="rect">
            <a:avLst/>
          </a:prstGeom>
          <a:noFill/>
        </p:spPr>
        <p:txBody>
          <a:bodyPr wrap="none" rtlCol="0">
            <a:spAutoFit/>
          </a:bodyPr>
          <a:lstStyle/>
          <a:p>
            <a:r>
              <a:rPr lang="en" sz="1400" dirty="0">
                <a:solidFill>
                  <a:schemeClr val="dk1"/>
                </a:solidFill>
                <a:latin typeface="Times New Roman"/>
                <a:ea typeface="Times New Roman"/>
                <a:cs typeface="Times New Roman"/>
                <a:sym typeface="Times New Roman"/>
              </a:rPr>
              <a:t>(Source: Morera and </a:t>
            </a:r>
            <a:r>
              <a:rPr lang="en-US" sz="1400" b="0" i="0" dirty="0" err="1">
                <a:solidFill>
                  <a:schemeClr val="tx1"/>
                </a:solidFill>
                <a:effectLst/>
                <a:latin typeface="Times New Roman" panose="02020603050405020304" pitchFamily="18" charset="0"/>
                <a:cs typeface="Times New Roman" panose="02020603050405020304" pitchFamily="18" charset="0"/>
              </a:rPr>
              <a:t>Galván</a:t>
            </a:r>
            <a:r>
              <a:rPr lang="en-US" sz="1400" dirty="0">
                <a:solidFill>
                  <a:schemeClr val="tx1"/>
                </a:solidFill>
                <a:latin typeface="Times New Roman" panose="02020603050405020304" pitchFamily="18" charset="0"/>
                <a:cs typeface="Times New Roman" panose="02020603050405020304" pitchFamily="18" charset="0"/>
              </a:rPr>
              <a:t>, </a:t>
            </a:r>
            <a:r>
              <a:rPr lang="en" sz="1400" dirty="0">
                <a:solidFill>
                  <a:schemeClr val="dk1"/>
                </a:solidFill>
                <a:latin typeface="Times New Roman"/>
                <a:ea typeface="Times New Roman"/>
                <a:cs typeface="Times New Roman"/>
                <a:sym typeface="Times New Roman"/>
              </a:rPr>
              <a:t>2019)</a:t>
            </a:r>
            <a:endParaRPr lang="en-IN"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048623" name="Google Shape;125;p23"/>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Application of Theories to UK-Germany Context</a:t>
            </a:r>
            <a:endParaRPr sz="3020" b="1">
              <a:latin typeface="Times New Roman"/>
              <a:ea typeface="Times New Roman"/>
              <a:cs typeface="Times New Roman"/>
            </a:endParaRPr>
          </a:p>
        </p:txBody>
      </p:sp>
      <p:graphicFrame>
        <p:nvGraphicFramePr>
          <p:cNvPr id="4194309" name="Google Shape;126;p23"/>
          <p:cNvGraphicFramePr>
            <a:graphicFrameLocks/>
          </p:cNvGraphicFramePr>
          <p:nvPr/>
        </p:nvGraphicFramePr>
        <p:xfrm>
          <a:off x="735825" y="1307350"/>
          <a:ext cx="5032515" cy="2873883"/>
        </p:xfrm>
        <a:graphic>
          <a:graphicData uri="http://schemas.openxmlformats.org/drawingml/2006/table">
            <a:tbl>
              <a:tblPr>
                <a:noFill/>
                <a:tableStyleId>{F5996051-C6C7-4E69-914A-A8502FCA7E7C}</a:tableStyleId>
              </a:tblPr>
              <a:tblGrid>
                <a:gridCol w="1548475">
                  <a:extLst>
                    <a:ext uri="{9D8B030D-6E8A-4147-A177-3AD203B41FA5}">
                      <a16:colId xmlns:a16="http://schemas.microsoft.com/office/drawing/2014/main" val="20000"/>
                    </a:ext>
                  </a:extLst>
                </a:gridCol>
                <a:gridCol w="1806543">
                  <a:extLst>
                    <a:ext uri="{9D8B030D-6E8A-4147-A177-3AD203B41FA5}">
                      <a16:colId xmlns:a16="http://schemas.microsoft.com/office/drawing/2014/main" val="20001"/>
                    </a:ext>
                  </a:extLst>
                </a:gridCol>
                <a:gridCol w="1677497">
                  <a:extLst>
                    <a:ext uri="{9D8B030D-6E8A-4147-A177-3AD203B41FA5}">
                      <a16:colId xmlns:a16="http://schemas.microsoft.com/office/drawing/2014/main" val="20002"/>
                    </a:ext>
                  </a:extLst>
                </a:gridCol>
              </a:tblGrid>
              <a:tr h="314325">
                <a:tc>
                  <a:txBody>
                    <a:bodyPr/>
                    <a:lstStyle/>
                    <a:p>
                      <a:pPr marL="0" lvl="0" indent="0" algn="ctr" rtl="0">
                        <a:lnSpc>
                          <a:spcPct val="115000"/>
                        </a:lnSpc>
                        <a:spcBef>
                          <a:spcPts val="1200"/>
                        </a:spcBef>
                        <a:spcAft>
                          <a:spcPts val="1200"/>
                        </a:spcAft>
                        <a:buNone/>
                      </a:pPr>
                      <a:r>
                        <a:rPr lang="en" sz="1200" b="1">
                          <a:latin typeface="Times New Roman"/>
                          <a:ea typeface="Times New Roman"/>
                          <a:cs typeface="Times New Roman"/>
                          <a:sym typeface="Times New Roman"/>
                        </a:rPr>
                        <a:t>Cultural Dimension</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D9EAD3"/>
                    </a:solidFill>
                  </a:tcPr>
                </a:tc>
                <a:tc>
                  <a:txBody>
                    <a:bodyPr/>
                    <a:lstStyle/>
                    <a:p>
                      <a:pPr marL="0" lvl="0" indent="0" algn="ctr" rtl="0">
                        <a:lnSpc>
                          <a:spcPct val="115000"/>
                        </a:lnSpc>
                        <a:spcBef>
                          <a:spcPts val="1200"/>
                        </a:spcBef>
                        <a:spcAft>
                          <a:spcPts val="1200"/>
                        </a:spcAft>
                        <a:buNone/>
                      </a:pPr>
                      <a:r>
                        <a:rPr lang="en" sz="1200" b="1">
                          <a:latin typeface="Times New Roman"/>
                          <a:ea typeface="Times New Roman"/>
                          <a:cs typeface="Times New Roman"/>
                          <a:sym typeface="Times New Roman"/>
                        </a:rPr>
                        <a:t>United Kingdom</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D9EAD3"/>
                    </a:solidFill>
                  </a:tcPr>
                </a:tc>
                <a:tc>
                  <a:txBody>
                    <a:bodyPr/>
                    <a:lstStyle/>
                    <a:p>
                      <a:pPr marL="0" lvl="0" indent="0" algn="ctr" rtl="0">
                        <a:lnSpc>
                          <a:spcPct val="115000"/>
                        </a:lnSpc>
                        <a:spcBef>
                          <a:spcPts val="1200"/>
                        </a:spcBef>
                        <a:spcAft>
                          <a:spcPts val="1200"/>
                        </a:spcAft>
                        <a:buNone/>
                      </a:pPr>
                      <a:r>
                        <a:rPr lang="en" sz="1200" b="1">
                          <a:latin typeface="Times New Roman"/>
                          <a:ea typeface="Times New Roman"/>
                          <a:cs typeface="Times New Roman"/>
                          <a:sym typeface="Times New Roman"/>
                        </a:rPr>
                        <a:t>Germany</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D9EAD3"/>
                    </a:solidFill>
                  </a:tcPr>
                </a:tc>
                <a:extLst>
                  <a:ext uri="{0D108BD9-81ED-4DB2-BD59-A6C34878D82A}">
                    <a16:rowId xmlns:a16="http://schemas.microsoft.com/office/drawing/2014/main" val="10000"/>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Power Distance</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Low power distance (35)</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Low power distance (35)</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extLst>
                  <a:ext uri="{0D108BD9-81ED-4DB2-BD59-A6C34878D82A}">
                    <a16:rowId xmlns:a16="http://schemas.microsoft.com/office/drawing/2014/main" val="10001"/>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Individualism</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Individualistic (76)</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Individualistic (79)</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extLst>
                  <a:ext uri="{0D108BD9-81ED-4DB2-BD59-A6C34878D82A}">
                    <a16:rowId xmlns:a16="http://schemas.microsoft.com/office/drawing/2014/main" val="10002"/>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Masculinity vs Femininity</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Masculine Society (66)</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Masculine Society (66)</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extLst>
                  <a:ext uri="{0D108BD9-81ED-4DB2-BD59-A6C34878D82A}">
                    <a16:rowId xmlns:a16="http://schemas.microsoft.com/office/drawing/2014/main" val="10003"/>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Uncertainty Avoidance</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b="1" i="1">
                          <a:latin typeface="Times New Roman"/>
                          <a:ea typeface="Times New Roman"/>
                          <a:cs typeface="Times New Roman"/>
                          <a:sym typeface="Times New Roman"/>
                        </a:rPr>
                        <a:t>Low uncertainty avoidance (35)</a:t>
                      </a:r>
                      <a:endParaRPr sz="1200" b="1" i="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FF9900"/>
                    </a:solidFill>
                  </a:tcPr>
                </a:tc>
                <a:tc>
                  <a:txBody>
                    <a:bodyPr/>
                    <a:lstStyle/>
                    <a:p>
                      <a:pPr marL="0" lvl="0" indent="0" algn="ctr" rtl="0">
                        <a:lnSpc>
                          <a:spcPct val="115000"/>
                        </a:lnSpc>
                        <a:spcBef>
                          <a:spcPts val="0"/>
                        </a:spcBef>
                        <a:spcAft>
                          <a:spcPts val="0"/>
                        </a:spcAft>
                        <a:buNone/>
                      </a:pPr>
                      <a:r>
                        <a:rPr lang="en" sz="1200" b="1" i="1">
                          <a:latin typeface="Times New Roman"/>
                          <a:ea typeface="Times New Roman"/>
                          <a:cs typeface="Times New Roman"/>
                          <a:sym typeface="Times New Roman"/>
                        </a:rPr>
                        <a:t>High uncertainty avoidance (65)</a:t>
                      </a:r>
                      <a:endParaRPr sz="1200" b="1" i="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FF9900"/>
                    </a:solidFill>
                  </a:tcPr>
                </a:tc>
                <a:extLst>
                  <a:ext uri="{0D108BD9-81ED-4DB2-BD59-A6C34878D82A}">
                    <a16:rowId xmlns:a16="http://schemas.microsoft.com/office/drawing/2014/main" val="10004"/>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Long Term Orientation</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Pragmatic time orientation (60)</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tc>
                  <a:txBody>
                    <a:bodyPr/>
                    <a:lstStyle/>
                    <a:p>
                      <a:pPr marL="0" lvl="0" indent="0" algn="ctr" rtl="0">
                        <a:lnSpc>
                          <a:spcPct val="115000"/>
                        </a:lnSpc>
                        <a:spcBef>
                          <a:spcPts val="0"/>
                        </a:spcBef>
                        <a:spcAft>
                          <a:spcPts val="0"/>
                        </a:spcAft>
                        <a:buNone/>
                      </a:pPr>
                      <a:r>
                        <a:rPr lang="en" sz="1200">
                          <a:latin typeface="Times New Roman"/>
                          <a:ea typeface="Times New Roman"/>
                          <a:cs typeface="Times New Roman"/>
                          <a:sym typeface="Times New Roman"/>
                        </a:rPr>
                        <a:t>Pragmatic time orientation (57)</a:t>
                      </a:r>
                      <a:endParaRPr sz="120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FE2F3"/>
                    </a:solidFill>
                  </a:tcPr>
                </a:tc>
                <a:extLst>
                  <a:ext uri="{0D108BD9-81ED-4DB2-BD59-A6C34878D82A}">
                    <a16:rowId xmlns:a16="http://schemas.microsoft.com/office/drawing/2014/main" val="10005"/>
                  </a:ext>
                </a:extLst>
              </a:tr>
              <a:tr h="314325">
                <a:tc>
                  <a:txBody>
                    <a:bodyPr/>
                    <a:lstStyle/>
                    <a:p>
                      <a:pPr marL="0" lvl="0" indent="0" algn="ctr" rtl="0">
                        <a:lnSpc>
                          <a:spcPct val="115000"/>
                        </a:lnSpc>
                        <a:spcBef>
                          <a:spcPts val="0"/>
                        </a:spcBef>
                        <a:spcAft>
                          <a:spcPts val="0"/>
                        </a:spcAft>
                        <a:buNone/>
                      </a:pPr>
                      <a:r>
                        <a:rPr lang="en" sz="1200" b="1">
                          <a:latin typeface="Times New Roman"/>
                          <a:ea typeface="Times New Roman"/>
                          <a:cs typeface="Times New Roman"/>
                          <a:sym typeface="Times New Roman"/>
                        </a:rPr>
                        <a:t>Indulgence</a:t>
                      </a:r>
                      <a:endParaRPr sz="1200" b="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CCCCCC"/>
                    </a:solidFill>
                  </a:tcPr>
                </a:tc>
                <a:tc>
                  <a:txBody>
                    <a:bodyPr/>
                    <a:lstStyle/>
                    <a:p>
                      <a:pPr marL="0" lvl="0" indent="0" algn="ctr" rtl="0">
                        <a:lnSpc>
                          <a:spcPct val="115000"/>
                        </a:lnSpc>
                        <a:spcBef>
                          <a:spcPts val="0"/>
                        </a:spcBef>
                        <a:spcAft>
                          <a:spcPts val="0"/>
                        </a:spcAft>
                        <a:buNone/>
                      </a:pPr>
                      <a:r>
                        <a:rPr lang="en" sz="1200" b="1" i="1">
                          <a:latin typeface="Times New Roman"/>
                          <a:ea typeface="Times New Roman"/>
                          <a:cs typeface="Times New Roman"/>
                          <a:sym typeface="Times New Roman"/>
                        </a:rPr>
                        <a:t>Indulgent society (69)</a:t>
                      </a:r>
                      <a:endParaRPr sz="1200" b="1" i="1">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FF9900"/>
                    </a:solidFill>
                  </a:tcPr>
                </a:tc>
                <a:tc>
                  <a:txBody>
                    <a:bodyPr/>
                    <a:lstStyle/>
                    <a:p>
                      <a:pPr marL="0" lvl="0" indent="0" algn="ctr" rtl="0">
                        <a:lnSpc>
                          <a:spcPct val="115000"/>
                        </a:lnSpc>
                        <a:spcBef>
                          <a:spcPts val="0"/>
                        </a:spcBef>
                        <a:spcAft>
                          <a:spcPts val="0"/>
                        </a:spcAft>
                        <a:buNone/>
                      </a:pPr>
                      <a:r>
                        <a:rPr lang="en" sz="1200" b="1" i="1" dirty="0">
                          <a:latin typeface="Times New Roman"/>
                          <a:ea typeface="Times New Roman"/>
                          <a:cs typeface="Times New Roman"/>
                          <a:sym typeface="Times New Roman"/>
                        </a:rPr>
                        <a:t>Restrained society (40)</a:t>
                      </a:r>
                      <a:endParaRPr sz="1200" b="1" i="1" dirty="0">
                        <a:latin typeface="Times New Roman"/>
                        <a:ea typeface="Times New Roman"/>
                        <a:cs typeface="Times New Roman"/>
                        <a:sym typeface="Times New Roman"/>
                      </a:endParaRPr>
                    </a:p>
                  </a:txBody>
                  <a:tcPr marL="63500" marR="63500" marT="63500" marB="63500">
                    <a:lnL w="7625" cap="flat" cmpd="sng">
                      <a:solidFill>
                        <a:srgbClr val="000000"/>
                      </a:solidFill>
                      <a:prstDash val="solid"/>
                      <a:round/>
                      <a:headEnd type="none" w="sm" len="sm"/>
                      <a:tailEnd type="none" w="sm" len="sm"/>
                    </a:lnL>
                    <a:lnR w="7625" cap="flat" cmpd="sng">
                      <a:solidFill>
                        <a:srgbClr val="000000"/>
                      </a:solidFill>
                      <a:prstDash val="solid"/>
                      <a:round/>
                      <a:headEnd type="none" w="sm" len="sm"/>
                      <a:tailEnd type="none" w="sm" len="sm"/>
                    </a:lnR>
                    <a:lnT w="7625" cap="flat" cmpd="sng">
                      <a:solidFill>
                        <a:srgbClr val="000000"/>
                      </a:solidFill>
                      <a:prstDash val="solid"/>
                      <a:round/>
                      <a:headEnd type="none" w="sm" len="sm"/>
                      <a:tailEnd type="none" w="sm" len="sm"/>
                    </a:lnT>
                    <a:lnB w="7625" cap="flat" cmpd="sng">
                      <a:solidFill>
                        <a:srgbClr val="000000"/>
                      </a:solidFill>
                      <a:prstDash val="solid"/>
                      <a:round/>
                      <a:headEnd type="none" w="sm" len="sm"/>
                      <a:tailEnd type="none" w="sm" len="sm"/>
                    </a:lnB>
                    <a:solidFill>
                      <a:srgbClr val="FF9900"/>
                    </a:solidFill>
                  </a:tcPr>
                </a:tc>
                <a:extLst>
                  <a:ext uri="{0D108BD9-81ED-4DB2-BD59-A6C34878D82A}">
                    <a16:rowId xmlns:a16="http://schemas.microsoft.com/office/drawing/2014/main" val="10006"/>
                  </a:ext>
                </a:extLst>
              </a:tr>
            </a:tbl>
          </a:graphicData>
        </a:graphic>
      </p:graphicFrame>
      <p:pic>
        <p:nvPicPr>
          <p:cNvPr id="2097163" name="Google Shape;127;p23"/>
          <p:cNvPicPr preferRelativeResize="0">
            <a:picLocks/>
          </p:cNvPicPr>
          <p:nvPr/>
        </p:nvPicPr>
        <p:blipFill>
          <a:blip r:embed="rId3">
            <a:alphaModFix/>
          </a:blip>
          <a:stretch>
            <a:fillRect/>
          </a:stretch>
        </p:blipFill>
        <p:spPr>
          <a:xfrm>
            <a:off x="6174600" y="1610650"/>
            <a:ext cx="2828900" cy="2206542"/>
          </a:xfrm>
          <a:prstGeom prst="rect">
            <a:avLst/>
          </a:prstGeom>
          <a:noFill/>
          <a:ln>
            <a:noFill/>
          </a:ln>
        </p:spPr>
      </p:pic>
      <p:sp>
        <p:nvSpPr>
          <p:cNvPr id="1048624" name="Google Shape;128;p23"/>
          <p:cNvSpPr txBox="1"/>
          <p:nvPr/>
        </p:nvSpPr>
        <p:spPr>
          <a:xfrm>
            <a:off x="6003500" y="3817192"/>
            <a:ext cx="3000000" cy="400200"/>
          </a:xfrm>
          <a:prstGeom prst="rect">
            <a:avLst/>
          </a:prstGeom>
          <a:noFill/>
          <a:ln>
            <a:noFill/>
          </a:ln>
        </p:spPr>
        <p:txBody>
          <a:bodyPr spcFirstLastPara="1" wrap="square" lIns="91425" tIns="91425" rIns="91425" bIns="91425" anchor="t" anchorCtr="0">
            <a:spAutoFit/>
          </a:bodyPr>
          <a:lstStyle/>
          <a:p>
            <a:pPr marL="0" lvl="0" indent="0" algn="ctr" rtl="0">
              <a:lnSpc>
                <a:spcPct val="115000"/>
              </a:lnSpc>
              <a:spcBef>
                <a:spcPts val="1200"/>
              </a:spcBef>
              <a:spcAft>
                <a:spcPts val="1200"/>
              </a:spcAft>
              <a:buNone/>
            </a:pPr>
            <a:r>
              <a:rPr lang="en">
                <a:solidFill>
                  <a:schemeClr val="dk1"/>
                </a:solidFill>
                <a:latin typeface="Times New Roman"/>
                <a:ea typeface="Times New Roman"/>
                <a:cs typeface="Times New Roman"/>
                <a:sym typeface="Times New Roman"/>
              </a:rPr>
              <a:t>(Hofstede Insights, 2024)</a:t>
            </a:r>
            <a:endParaRPr>
              <a:solidFill>
                <a:schemeClr val="dk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048627" name="Google Shape;133;p24"/>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Identified Cultural Challenges</a:t>
            </a:r>
            <a:endParaRPr sz="3020" b="1">
              <a:latin typeface="Times New Roman"/>
              <a:ea typeface="Times New Roman"/>
              <a:cs typeface="Times New Roman"/>
            </a:endParaRPr>
          </a:p>
        </p:txBody>
      </p:sp>
      <p:sp>
        <p:nvSpPr>
          <p:cNvPr id="1048628" name="Google Shape;134;p24"/>
          <p:cNvSpPr txBox="1">
            <a:spLocks noGrp="1"/>
          </p:cNvSpPr>
          <p:nvPr>
            <p:ph type="body" idx="1"/>
          </p:nvPr>
        </p:nvSpPr>
        <p:spPr>
          <a:xfrm>
            <a:off x="311700" y="1243915"/>
            <a:ext cx="6005280" cy="3416400"/>
          </a:xfrm>
          <a:prstGeom prst="rect">
            <a:avLst/>
          </a:prstGeom>
        </p:spPr>
        <p:txBody>
          <a:bodyPr spcFirstLastPara="1" wrap="square" lIns="91425" tIns="91425" rIns="91425" bIns="91425" anchor="ctr" anchorCtr="0">
            <a:normAutofit/>
          </a:bodyPr>
          <a:lstStyle/>
          <a:p>
            <a:pPr marL="342900">
              <a:spcBef>
                <a:spcPts val="1200"/>
              </a:spcBef>
            </a:pPr>
            <a:r>
              <a:rPr lang="en" sz="1900" b="1" dirty="0">
                <a:solidFill>
                  <a:schemeClr val="dk1"/>
                </a:solidFill>
                <a:latin typeface="Times New Roman"/>
                <a:ea typeface="Times New Roman"/>
                <a:cs typeface="Times New Roman"/>
                <a:sym typeface="Times New Roman"/>
              </a:rPr>
              <a:t>Uncertainty Avoidance: </a:t>
            </a:r>
            <a:r>
              <a:rPr lang="en" sz="1900" dirty="0">
                <a:solidFill>
                  <a:schemeClr val="dk1"/>
                </a:solidFill>
                <a:latin typeface="Times New Roman"/>
                <a:ea typeface="Times New Roman"/>
                <a:cs typeface="Times New Roman"/>
                <a:sym typeface="Times New Roman"/>
              </a:rPr>
              <a:t>The UK has low uncertainty avoidance but Germany does not tolerate uncertainty.</a:t>
            </a:r>
            <a:endParaRPr sz="1900" dirty="0">
              <a:solidFill>
                <a:schemeClr val="dk1"/>
              </a:solidFill>
              <a:latin typeface="Times New Roman"/>
              <a:ea typeface="Times New Roman"/>
              <a:cs typeface="Times New Roman"/>
              <a:sym typeface="Times New Roman"/>
            </a:endParaRPr>
          </a:p>
          <a:p>
            <a:pPr marL="342900">
              <a:spcBef>
                <a:spcPts val="1200"/>
              </a:spcBef>
            </a:pPr>
            <a:r>
              <a:rPr lang="en" sz="1900" b="1" dirty="0">
                <a:solidFill>
                  <a:schemeClr val="dk1"/>
                </a:solidFill>
                <a:latin typeface="Times New Roman"/>
                <a:ea typeface="Times New Roman"/>
                <a:cs typeface="Times New Roman"/>
                <a:sym typeface="Times New Roman"/>
              </a:rPr>
              <a:t>Indulgence vs Restraint: </a:t>
            </a:r>
            <a:r>
              <a:rPr lang="en" sz="1900" dirty="0">
                <a:solidFill>
                  <a:schemeClr val="dk1"/>
                </a:solidFill>
                <a:latin typeface="Times New Roman"/>
                <a:ea typeface="Times New Roman"/>
                <a:cs typeface="Times New Roman"/>
                <a:sym typeface="Times New Roman"/>
              </a:rPr>
              <a:t>British society values indulgence whereas Germans value reserve and self-control.</a:t>
            </a:r>
            <a:endParaRPr sz="1900" dirty="0">
              <a:solidFill>
                <a:schemeClr val="dk1"/>
              </a:solidFill>
              <a:latin typeface="Times New Roman"/>
              <a:ea typeface="Times New Roman"/>
              <a:cs typeface="Times New Roman"/>
              <a:sym typeface="Times New Roman"/>
            </a:endParaRPr>
          </a:p>
        </p:txBody>
      </p:sp>
      <p:pic>
        <p:nvPicPr>
          <p:cNvPr id="2097164" name="Picture 2" descr="Hofstede's Cultural Dimensions Theory &amp; Examples"/>
          <p:cNvPicPr>
            <a:picLocks noChangeAspect="1" noChangeArrowheads="1"/>
          </p:cNvPicPr>
          <p:nvPr/>
        </p:nvPicPr>
        <p:blipFill rotWithShape="1">
          <a:blip r:embed="rId3"/>
          <a:srcRect l="2006" t="47927" r="61936" b="35896"/>
          <a:stretch>
            <a:fillRect/>
          </a:stretch>
        </p:blipFill>
        <p:spPr bwMode="auto">
          <a:xfrm>
            <a:off x="6316981" y="2202180"/>
            <a:ext cx="2415540" cy="571500"/>
          </a:xfrm>
          <a:prstGeom prst="rect">
            <a:avLst/>
          </a:prstGeom>
          <a:noFill/>
        </p:spPr>
      </p:pic>
      <p:pic>
        <p:nvPicPr>
          <p:cNvPr id="2097165" name="Picture 2" descr="Hofstede's Cultural Dimensions Theory &amp; Examples"/>
          <p:cNvPicPr>
            <a:picLocks noChangeAspect="1" noChangeArrowheads="1"/>
          </p:cNvPicPr>
          <p:nvPr/>
        </p:nvPicPr>
        <p:blipFill rotWithShape="1">
          <a:blip r:embed="rId3"/>
          <a:srcRect l="3842" t="76898" r="63393" b="6709"/>
          <a:stretch>
            <a:fillRect/>
          </a:stretch>
        </p:blipFill>
        <p:spPr bwMode="auto">
          <a:xfrm>
            <a:off x="6316980" y="3152825"/>
            <a:ext cx="2415540" cy="57912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048631" name="Google Shape;139;p25"/>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dirty="0">
                <a:latin typeface="Times New Roman"/>
                <a:ea typeface="Times New Roman"/>
                <a:cs typeface="Times New Roman"/>
              </a:rPr>
              <a:t>Recommendations for Addressing Challenges</a:t>
            </a:r>
            <a:endParaRPr sz="3020" b="1" dirty="0">
              <a:latin typeface="Times New Roman"/>
              <a:ea typeface="Times New Roman"/>
              <a:cs typeface="Times New Roman"/>
            </a:endParaRPr>
          </a:p>
        </p:txBody>
      </p:sp>
      <p:sp>
        <p:nvSpPr>
          <p:cNvPr id="1048632" name="Google Shape;140;p25"/>
          <p:cNvSpPr txBox="1">
            <a:spLocks noGrp="1"/>
          </p:cNvSpPr>
          <p:nvPr>
            <p:ph type="body" idx="1"/>
          </p:nvPr>
        </p:nvSpPr>
        <p:spPr>
          <a:xfrm>
            <a:off x="845820" y="1152474"/>
            <a:ext cx="7795260" cy="3564305"/>
          </a:xfrm>
          <a:prstGeom prst="rect">
            <a:avLst/>
          </a:prstGeom>
        </p:spPr>
        <p:txBody>
          <a:bodyPr spcFirstLastPara="1" wrap="square" lIns="91425" tIns="91425" rIns="91425" bIns="91425" anchor="ctr" anchorCtr="0">
            <a:noAutofit/>
          </a:bodyPr>
          <a:lstStyle/>
          <a:p>
            <a:pPr marL="0" lvl="0" indent="0" algn="l" rtl="0">
              <a:spcBef>
                <a:spcPts val="1200"/>
              </a:spcBef>
              <a:spcAft>
                <a:spcPts val="0"/>
              </a:spcAft>
              <a:buNone/>
            </a:pPr>
            <a:r>
              <a:rPr lang="en" sz="1700" dirty="0">
                <a:solidFill>
                  <a:schemeClr val="dk1"/>
                </a:solidFill>
                <a:latin typeface="Times New Roman"/>
                <a:ea typeface="Times New Roman"/>
                <a:cs typeface="Times New Roman"/>
                <a:sym typeface="Times New Roman"/>
              </a:rPr>
              <a:t>Aston Martin can address the challenges in the following manner:</a:t>
            </a:r>
            <a:endParaRPr sz="1700" dirty="0">
              <a:solidFill>
                <a:schemeClr val="dk1"/>
              </a:solidFill>
              <a:latin typeface="Times New Roman"/>
              <a:ea typeface="Times New Roman"/>
              <a:cs typeface="Times New Roman"/>
              <a:sym typeface="Times New Roman"/>
            </a:endParaRPr>
          </a:p>
          <a:p>
            <a:pPr marL="457200" lvl="0" indent="-228600" algn="l" rtl="0">
              <a:spcBef>
                <a:spcPts val="1200"/>
              </a:spcBef>
              <a:spcAft>
                <a:spcPts val="0"/>
              </a:spcAft>
              <a:buNone/>
            </a:pPr>
            <a:r>
              <a:rPr lang="en" sz="1700" dirty="0">
                <a:solidFill>
                  <a:schemeClr val="dk1"/>
                </a:solidFill>
                <a:latin typeface="Times New Roman"/>
                <a:ea typeface="Times New Roman"/>
                <a:cs typeface="Times New Roman"/>
                <a:sym typeface="Times New Roman"/>
              </a:rPr>
              <a:t>●</a:t>
            </a:r>
            <a:r>
              <a:rPr lang="en" sz="1300" dirty="0">
                <a:solidFill>
                  <a:schemeClr val="dk1"/>
                </a:solidFill>
                <a:latin typeface="Times New Roman"/>
                <a:ea typeface="Times New Roman"/>
                <a:cs typeface="Times New Roman"/>
                <a:sym typeface="Times New Roman"/>
              </a:rPr>
              <a:t>      </a:t>
            </a:r>
            <a:r>
              <a:rPr lang="en" sz="1700" dirty="0">
                <a:solidFill>
                  <a:schemeClr val="dk1"/>
                </a:solidFill>
                <a:latin typeface="Times New Roman"/>
                <a:ea typeface="Times New Roman"/>
                <a:cs typeface="Times New Roman"/>
                <a:sym typeface="Times New Roman"/>
              </a:rPr>
              <a:t>Offer language training to managers to encourage bilingual communication</a:t>
            </a:r>
            <a:endParaRPr sz="1700" dirty="0">
              <a:solidFill>
                <a:schemeClr val="dk1"/>
              </a:solidFill>
              <a:latin typeface="Times New Roman"/>
              <a:ea typeface="Times New Roman"/>
              <a:cs typeface="Times New Roman"/>
              <a:sym typeface="Times New Roman"/>
            </a:endParaRPr>
          </a:p>
          <a:p>
            <a:pPr marL="457200" lvl="0" indent="-228600" algn="l" rtl="0">
              <a:spcBef>
                <a:spcPts val="0"/>
              </a:spcBef>
              <a:spcAft>
                <a:spcPts val="0"/>
              </a:spcAft>
              <a:buNone/>
            </a:pPr>
            <a:r>
              <a:rPr lang="en" sz="1700" dirty="0">
                <a:solidFill>
                  <a:schemeClr val="dk1"/>
                </a:solidFill>
                <a:latin typeface="Times New Roman"/>
                <a:ea typeface="Times New Roman"/>
                <a:cs typeface="Times New Roman"/>
                <a:sym typeface="Times New Roman"/>
              </a:rPr>
              <a:t>●</a:t>
            </a:r>
            <a:r>
              <a:rPr lang="en" sz="1300" dirty="0">
                <a:solidFill>
                  <a:schemeClr val="dk1"/>
                </a:solidFill>
                <a:latin typeface="Times New Roman"/>
                <a:ea typeface="Times New Roman"/>
                <a:cs typeface="Times New Roman"/>
                <a:sym typeface="Times New Roman"/>
              </a:rPr>
              <a:t>      </a:t>
            </a:r>
            <a:r>
              <a:rPr lang="en" sz="1700" dirty="0">
                <a:solidFill>
                  <a:schemeClr val="dk1"/>
                </a:solidFill>
                <a:latin typeface="Times New Roman"/>
                <a:ea typeface="Times New Roman"/>
                <a:cs typeface="Times New Roman"/>
                <a:sym typeface="Times New Roman"/>
              </a:rPr>
              <a:t>Adapt management styles to be more hierarchical and formal as per German norms (Fayyaz et al., 2020).</a:t>
            </a:r>
            <a:endParaRPr sz="1700" dirty="0">
              <a:solidFill>
                <a:schemeClr val="dk1"/>
              </a:solidFill>
              <a:latin typeface="Times New Roman"/>
              <a:ea typeface="Times New Roman"/>
              <a:cs typeface="Times New Roman"/>
              <a:sym typeface="Times New Roman"/>
            </a:endParaRPr>
          </a:p>
          <a:p>
            <a:pPr marL="457200" lvl="0" indent="-228600" algn="l" rtl="0">
              <a:spcBef>
                <a:spcPts val="0"/>
              </a:spcBef>
              <a:spcAft>
                <a:spcPts val="0"/>
              </a:spcAft>
              <a:buNone/>
            </a:pPr>
            <a:r>
              <a:rPr lang="en" sz="1700" dirty="0">
                <a:solidFill>
                  <a:schemeClr val="dk1"/>
                </a:solidFill>
                <a:latin typeface="Times New Roman"/>
                <a:ea typeface="Times New Roman"/>
                <a:cs typeface="Times New Roman"/>
                <a:sym typeface="Times New Roman"/>
              </a:rPr>
              <a:t>●</a:t>
            </a:r>
            <a:r>
              <a:rPr lang="en" sz="1300" dirty="0">
                <a:solidFill>
                  <a:schemeClr val="dk1"/>
                </a:solidFill>
                <a:latin typeface="Times New Roman"/>
                <a:ea typeface="Times New Roman"/>
                <a:cs typeface="Times New Roman"/>
                <a:sym typeface="Times New Roman"/>
              </a:rPr>
              <a:t>      </a:t>
            </a:r>
            <a:r>
              <a:rPr lang="en" sz="1700" dirty="0">
                <a:solidFill>
                  <a:schemeClr val="dk1"/>
                </a:solidFill>
                <a:latin typeface="Times New Roman"/>
                <a:ea typeface="Times New Roman"/>
                <a:cs typeface="Times New Roman"/>
                <a:sym typeface="Times New Roman"/>
              </a:rPr>
              <a:t>Conduct workshops and seminars on intercultural communication and team-building</a:t>
            </a:r>
            <a:endParaRPr sz="1700" dirty="0">
              <a:solidFill>
                <a:schemeClr val="dk1"/>
              </a:solidFill>
              <a:latin typeface="Times New Roman"/>
              <a:ea typeface="Times New Roman"/>
              <a:cs typeface="Times New Roman"/>
              <a:sym typeface="Times New Roman"/>
            </a:endParaRPr>
          </a:p>
          <a:p>
            <a:pPr marL="457200" lvl="0" indent="-228600" algn="l" rtl="0">
              <a:spcBef>
                <a:spcPts val="0"/>
              </a:spcBef>
              <a:spcAft>
                <a:spcPts val="0"/>
              </a:spcAft>
              <a:buNone/>
            </a:pPr>
            <a:r>
              <a:rPr lang="en" sz="1700" dirty="0">
                <a:solidFill>
                  <a:schemeClr val="dk1"/>
                </a:solidFill>
                <a:latin typeface="Times New Roman"/>
                <a:ea typeface="Times New Roman"/>
                <a:cs typeface="Times New Roman"/>
                <a:sym typeface="Times New Roman"/>
              </a:rPr>
              <a:t>●</a:t>
            </a:r>
            <a:r>
              <a:rPr lang="en" sz="1300" dirty="0">
                <a:solidFill>
                  <a:schemeClr val="dk1"/>
                </a:solidFill>
                <a:latin typeface="Times New Roman"/>
                <a:ea typeface="Times New Roman"/>
                <a:cs typeface="Times New Roman"/>
                <a:sym typeface="Times New Roman"/>
              </a:rPr>
              <a:t>      </a:t>
            </a:r>
            <a:r>
              <a:rPr lang="en" sz="1700" dirty="0">
                <a:solidFill>
                  <a:schemeClr val="dk1"/>
                </a:solidFill>
                <a:latin typeface="Times New Roman"/>
                <a:ea typeface="Times New Roman"/>
                <a:cs typeface="Times New Roman"/>
                <a:sym typeface="Times New Roman"/>
              </a:rPr>
              <a:t>Revise the talent management process to accommodate German candidates by valuing education and professionalism over class.</a:t>
            </a:r>
          </a:p>
          <a:p>
            <a:pPr marL="514350" indent="-285750"/>
            <a:r>
              <a:rPr lang="en" sz="1700" dirty="0">
                <a:solidFill>
                  <a:schemeClr val="dk1"/>
                </a:solidFill>
                <a:latin typeface="Times New Roman"/>
                <a:ea typeface="Times New Roman"/>
                <a:cs typeface="Times New Roman"/>
                <a:sym typeface="Times New Roman"/>
              </a:rPr>
              <a:t>Managing process of effective communication is mostly recommended to reduce conflicts.</a:t>
            </a:r>
          </a:p>
          <a:p>
            <a:pPr marL="514350" indent="-285750"/>
            <a:r>
              <a:rPr lang="en" sz="1700" dirty="0">
                <a:solidFill>
                  <a:schemeClr val="dk1"/>
                </a:solidFill>
                <a:latin typeface="Times New Roman"/>
                <a:ea typeface="Times New Roman"/>
                <a:cs typeface="Times New Roman"/>
                <a:sym typeface="Times New Roman"/>
              </a:rPr>
              <a:t>Time manag</a:t>
            </a:r>
            <a:r>
              <a:rPr lang="en-IN" sz="1700" dirty="0">
                <a:solidFill>
                  <a:schemeClr val="dk1"/>
                </a:solidFill>
                <a:latin typeface="Times New Roman"/>
                <a:ea typeface="Times New Roman"/>
                <a:cs typeface="Times New Roman"/>
                <a:sym typeface="Times New Roman"/>
              </a:rPr>
              <a:t>e</a:t>
            </a:r>
            <a:r>
              <a:rPr lang="en" sz="1700" dirty="0">
                <a:solidFill>
                  <a:schemeClr val="dk1"/>
                </a:solidFill>
                <a:latin typeface="Times New Roman"/>
                <a:ea typeface="Times New Roman"/>
                <a:cs typeface="Times New Roman"/>
                <a:sym typeface="Times New Roman"/>
              </a:rPr>
              <a:t>ment is also needed to deal with work satisfaction regarrding issues.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048635" name="Google Shape;145;p2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Conclusion</a:t>
            </a:r>
            <a:endParaRPr sz="3020" b="1">
              <a:latin typeface="Times New Roman"/>
              <a:ea typeface="Times New Roman"/>
              <a:cs typeface="Times New Roman"/>
            </a:endParaRPr>
          </a:p>
        </p:txBody>
      </p:sp>
      <p:sp>
        <p:nvSpPr>
          <p:cNvPr id="1048636" name="Google Shape;146;p26"/>
          <p:cNvSpPr txBox="1">
            <a:spLocks noGrp="1"/>
          </p:cNvSpPr>
          <p:nvPr>
            <p:ph type="body" idx="1"/>
          </p:nvPr>
        </p:nvSpPr>
        <p:spPr>
          <a:xfrm>
            <a:off x="3404382" y="1152475"/>
            <a:ext cx="5427918" cy="3416400"/>
          </a:xfrm>
          <a:prstGeom prst="rect">
            <a:avLst/>
          </a:prstGeom>
        </p:spPr>
        <p:txBody>
          <a:bodyPr spcFirstLastPara="1" wrap="square" lIns="91425" tIns="91425" rIns="91425" bIns="91425" anchor="ctr" anchorCtr="0">
            <a:normAutofit/>
          </a:bodyPr>
          <a:lstStyle/>
          <a:p>
            <a:pPr marL="457200" lvl="0" indent="-342900" algn="l" rtl="0">
              <a:spcBef>
                <a:spcPts val="600"/>
              </a:spcBef>
              <a:spcAft>
                <a:spcPts val="600"/>
              </a:spcAft>
              <a:buSzPts val="1800"/>
              <a:buChar char="●"/>
            </a:pPr>
            <a:r>
              <a:rPr lang="en" sz="2000" dirty="0">
                <a:solidFill>
                  <a:schemeClr val="tx1"/>
                </a:solidFill>
                <a:latin typeface="Times New Roman" panose="02020603050405020304" pitchFamily="18" charset="0"/>
                <a:cs typeface="Times New Roman" panose="02020603050405020304" pitchFamily="18" charset="0"/>
              </a:rPr>
              <a:t>International expansion can be challenging for any business, regardless of size or market presence.</a:t>
            </a:r>
            <a:endParaRPr sz="2000" dirty="0">
              <a:solidFill>
                <a:schemeClr val="tx1"/>
              </a:solidFill>
              <a:latin typeface="Times New Roman" panose="02020603050405020304" pitchFamily="18" charset="0"/>
              <a:cs typeface="Times New Roman" panose="02020603050405020304" pitchFamily="18" charset="0"/>
            </a:endParaRPr>
          </a:p>
          <a:p>
            <a:pPr marL="457200" lvl="0" indent="-342900" algn="l" rtl="0">
              <a:spcBef>
                <a:spcPts val="600"/>
              </a:spcBef>
              <a:spcAft>
                <a:spcPts val="600"/>
              </a:spcAft>
              <a:buSzPts val="1800"/>
              <a:buChar char="●"/>
            </a:pPr>
            <a:r>
              <a:rPr lang="en" sz="2000" dirty="0">
                <a:solidFill>
                  <a:schemeClr val="tx1"/>
                </a:solidFill>
                <a:latin typeface="Times New Roman" panose="02020603050405020304" pitchFamily="18" charset="0"/>
                <a:cs typeface="Times New Roman" panose="02020603050405020304" pitchFamily="18" charset="0"/>
              </a:rPr>
              <a:t>Key areas of difference were found in terms of language, social structures, religious values, and business attitudes between the UK and Germany.</a:t>
            </a:r>
            <a:endParaRPr sz="2000" dirty="0">
              <a:solidFill>
                <a:schemeClr val="tx1"/>
              </a:solidFill>
              <a:latin typeface="Times New Roman" panose="02020603050405020304" pitchFamily="18" charset="0"/>
              <a:cs typeface="Times New Roman" panose="02020603050405020304" pitchFamily="18" charset="0"/>
            </a:endParaRPr>
          </a:p>
        </p:txBody>
      </p:sp>
      <p:pic>
        <p:nvPicPr>
          <p:cNvPr id="2097166" name="Picture 2" descr="Welcome to Aston Martin - Choose your preferred market | Aston Martin"/>
          <p:cNvPicPr>
            <a:picLocks noChangeAspect="1" noChangeArrowheads="1"/>
          </p:cNvPicPr>
          <p:nvPr/>
        </p:nvPicPr>
        <p:blipFill>
          <a:blip r:embed="rId3"/>
          <a:srcRect/>
          <a:stretch>
            <a:fillRect/>
          </a:stretch>
        </p:blipFill>
        <p:spPr bwMode="auto">
          <a:xfrm>
            <a:off x="311700" y="1645921"/>
            <a:ext cx="2990411" cy="2242808"/>
          </a:xfrm>
          <a:prstGeom prst="rect">
            <a:avLst/>
          </a:prstGeom>
          <a:noFill/>
          <a:effectLst>
            <a:softEdge rad="127000"/>
          </a:effectLst>
        </p:spPr>
      </p:pic>
      <p:sp>
        <p:nvSpPr>
          <p:cNvPr id="2" name="TextBox 1">
            <a:extLst>
              <a:ext uri="{FF2B5EF4-FFF2-40B4-BE49-F238E27FC236}">
                <a16:creationId xmlns:a16="http://schemas.microsoft.com/office/drawing/2014/main" id="{731506D4-9B7B-1CAD-C730-01CBA62B6E84}"/>
              </a:ext>
            </a:extLst>
          </p:cNvPr>
          <p:cNvSpPr txBox="1"/>
          <p:nvPr/>
        </p:nvSpPr>
        <p:spPr>
          <a:xfrm>
            <a:off x="855676" y="4102217"/>
            <a:ext cx="2258952" cy="307777"/>
          </a:xfrm>
          <a:prstGeom prst="rect">
            <a:avLst/>
          </a:prstGeom>
          <a:noFill/>
        </p:spPr>
        <p:txBody>
          <a:bodyPr wrap="none" rtlCol="0">
            <a:spAutoFit/>
          </a:bodyPr>
          <a:lstStyle/>
          <a:p>
            <a:r>
              <a:rPr lang="en" sz="1400" dirty="0">
                <a:solidFill>
                  <a:schemeClr val="dk1"/>
                </a:solidFill>
                <a:latin typeface="Times New Roman"/>
                <a:ea typeface="Times New Roman"/>
                <a:cs typeface="Times New Roman"/>
                <a:sym typeface="Times New Roman"/>
              </a:rPr>
              <a:t>(Source: Fayyaz et al., 2020)</a:t>
            </a:r>
            <a:endParaRPr lang="en-IN"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048639" name="Google Shape;151;p2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Autofit/>
          </a:bodyPr>
          <a:lstStyle/>
          <a:p>
            <a:pPr algn="ctr">
              <a:buSzPts val="990"/>
            </a:pPr>
            <a:r>
              <a:rPr lang="en" sz="3020" b="1">
                <a:latin typeface="Times New Roman"/>
                <a:ea typeface="Times New Roman"/>
                <a:cs typeface="Times New Roman"/>
              </a:rPr>
              <a:t>References</a:t>
            </a:r>
            <a:endParaRPr sz="3020" b="1">
              <a:latin typeface="Times New Roman"/>
              <a:ea typeface="Times New Roman"/>
              <a:cs typeface="Times New Roman"/>
            </a:endParaRPr>
          </a:p>
        </p:txBody>
      </p:sp>
      <p:sp>
        <p:nvSpPr>
          <p:cNvPr id="1048640" name="Google Shape;152;p27"/>
          <p:cNvSpPr txBox="1">
            <a:spLocks noGrp="1"/>
          </p:cNvSpPr>
          <p:nvPr>
            <p:ph type="body" idx="1"/>
          </p:nvPr>
        </p:nvSpPr>
        <p:spPr>
          <a:xfrm>
            <a:off x="311700" y="913190"/>
            <a:ext cx="8520600" cy="3785285"/>
          </a:xfrm>
          <a:prstGeom prst="rect">
            <a:avLst/>
          </a:prstGeom>
        </p:spPr>
        <p:txBody>
          <a:bodyPr spcFirstLastPara="1" wrap="square" lIns="91425" tIns="91425" rIns="91425" bIns="91425" anchor="t" anchorCtr="0">
            <a:noAutofit/>
          </a:bodyPr>
          <a:lstStyle/>
          <a:p>
            <a:pPr marL="114300" indent="0">
              <a:lnSpc>
                <a:spcPct val="150000"/>
              </a:lnSpc>
              <a:buNone/>
            </a:pPr>
            <a:r>
              <a:rPr lang="en-IN" sz="1000" dirty="0" err="1">
                <a:solidFill>
                  <a:schemeClr val="tx1"/>
                </a:solidFill>
                <a:latin typeface="Times New Roman" panose="02020603050405020304" pitchFamily="18" charset="0"/>
                <a:cs typeface="Times New Roman" panose="02020603050405020304" pitchFamily="18" charset="0"/>
              </a:rPr>
              <a:t>Adenekan</a:t>
            </a:r>
            <a:r>
              <a:rPr lang="en-IN" sz="1000" dirty="0">
                <a:solidFill>
                  <a:schemeClr val="tx1"/>
                </a:solidFill>
                <a:latin typeface="Times New Roman" panose="02020603050405020304" pitchFamily="18" charset="0"/>
                <a:cs typeface="Times New Roman" panose="02020603050405020304" pitchFamily="18" charset="0"/>
              </a:rPr>
              <a:t>, O.A., Solomon, N.O., </a:t>
            </a:r>
            <a:r>
              <a:rPr lang="en-IN" sz="1000" dirty="0" err="1">
                <a:solidFill>
                  <a:schemeClr val="tx1"/>
                </a:solidFill>
                <a:latin typeface="Times New Roman" panose="02020603050405020304" pitchFamily="18" charset="0"/>
                <a:cs typeface="Times New Roman" panose="02020603050405020304" pitchFamily="18" charset="0"/>
              </a:rPr>
              <a:t>Simpa</a:t>
            </a:r>
            <a:r>
              <a:rPr lang="en-IN" sz="1000" dirty="0">
                <a:solidFill>
                  <a:schemeClr val="tx1"/>
                </a:solidFill>
                <a:latin typeface="Times New Roman" panose="02020603050405020304" pitchFamily="18" charset="0"/>
                <a:cs typeface="Times New Roman" panose="02020603050405020304" pitchFamily="18" charset="0"/>
              </a:rPr>
              <a:t>, P. and </a:t>
            </a:r>
            <a:r>
              <a:rPr lang="en-IN" sz="1000" dirty="0" err="1">
                <a:solidFill>
                  <a:schemeClr val="tx1"/>
                </a:solidFill>
                <a:latin typeface="Times New Roman" panose="02020603050405020304" pitchFamily="18" charset="0"/>
                <a:cs typeface="Times New Roman" panose="02020603050405020304" pitchFamily="18" charset="0"/>
              </a:rPr>
              <a:t>Obasi</a:t>
            </a:r>
            <a:r>
              <a:rPr lang="en-IN" sz="1000" dirty="0">
                <a:solidFill>
                  <a:schemeClr val="tx1"/>
                </a:solidFill>
                <a:latin typeface="Times New Roman" panose="02020603050405020304" pitchFamily="18" charset="0"/>
                <a:cs typeface="Times New Roman" panose="02020603050405020304" pitchFamily="18" charset="0"/>
              </a:rPr>
              <a:t>, S.C.</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2024</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Enhancing manufacturing productivity: A review of AI-driven supply chain management optimization and ERP systems integration. </a:t>
            </a:r>
            <a:r>
              <a:rPr lang="en-IN" sz="1000" i="1" dirty="0">
                <a:solidFill>
                  <a:schemeClr val="tx1"/>
                </a:solidFill>
                <a:latin typeface="Times New Roman" panose="02020603050405020304" pitchFamily="18" charset="0"/>
                <a:cs typeface="Times New Roman" panose="02020603050405020304" pitchFamily="18" charset="0"/>
              </a:rPr>
              <a:t>International Journal of Management &amp; Entrepreneurship Research</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6</a:t>
            </a:r>
            <a:r>
              <a:rPr lang="en-IN" sz="1000" dirty="0">
                <a:solidFill>
                  <a:schemeClr val="tx1"/>
                </a:solidFill>
                <a:latin typeface="Times New Roman" panose="02020603050405020304" pitchFamily="18" charset="0"/>
                <a:cs typeface="Times New Roman" panose="02020603050405020304" pitchFamily="18" charset="0"/>
              </a:rPr>
              <a:t>(5), pp.1607-1624.</a:t>
            </a:r>
            <a:endParaRPr lang="zh-CN" altLang="en-US" dirty="0"/>
          </a:p>
          <a:p>
            <a:pPr marL="114300" indent="0">
              <a:lnSpc>
                <a:spcPct val="150000"/>
              </a:lnSpc>
              <a:buNone/>
            </a:pPr>
            <a:r>
              <a:rPr lang="en-IN" sz="1000" dirty="0">
                <a:solidFill>
                  <a:schemeClr val="tx1"/>
                </a:solidFill>
                <a:latin typeface="Times New Roman" panose="02020603050405020304" pitchFamily="18" charset="0"/>
                <a:cs typeface="Times New Roman" panose="02020603050405020304" pitchFamily="18" charset="0"/>
              </a:rPr>
              <a:t>Aston Martin Lagonda</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2024)</a:t>
            </a:r>
            <a:r>
              <a:rPr lang="en-US" sz="1000" dirty="0">
                <a:solidFill>
                  <a:schemeClr val="tx1"/>
                </a:solidFill>
                <a:latin typeface="Times New Roman" panose="02020603050405020304" pitchFamily="18" charset="0"/>
                <a:cs typeface="Times New Roman" panose="02020603050405020304" pitchFamily="18" charset="0"/>
              </a:rPr>
              <a:t>.</a:t>
            </a:r>
            <a:r>
              <a:rPr lang="en-IN" sz="1000" i="1" dirty="0">
                <a:solidFill>
                  <a:schemeClr val="tx1"/>
                </a:solidFill>
                <a:latin typeface="Times New Roman" panose="02020603050405020304" pitchFamily="18" charset="0"/>
                <a:cs typeface="Times New Roman" panose="02020603050405020304" pitchFamily="18" charset="0"/>
              </a:rPr>
              <a:t>About us</a:t>
            </a:r>
            <a:r>
              <a:rPr lang="en-IN" sz="1000" dirty="0">
                <a:solidFill>
                  <a:schemeClr val="tx1"/>
                </a:solidFill>
                <a:latin typeface="Times New Roman" panose="02020603050405020304" pitchFamily="18" charset="0"/>
                <a:cs typeface="Times New Roman" panose="02020603050405020304" pitchFamily="18" charset="0"/>
              </a:rPr>
              <a:t>. https://www.astonmartinlagonda.com/about-us (Accessed: July 18, 2024).</a:t>
            </a:r>
            <a:endParaRPr lang="zh-CN" altLang="en-US" dirty="0"/>
          </a:p>
          <a:p>
            <a:pPr marL="114300" indent="0">
              <a:lnSpc>
                <a:spcPct val="150000"/>
              </a:lnSpc>
              <a:buNone/>
            </a:pPr>
            <a:r>
              <a:rPr lang="en-IN" sz="1000" dirty="0" err="1">
                <a:solidFill>
                  <a:schemeClr val="tx1"/>
                </a:solidFill>
                <a:latin typeface="Times New Roman" panose="02020603050405020304" pitchFamily="18" charset="0"/>
                <a:cs typeface="Times New Roman" panose="02020603050405020304" pitchFamily="18" charset="0"/>
              </a:rPr>
              <a:t>Causadias</a:t>
            </a:r>
            <a:r>
              <a:rPr lang="en-IN" sz="1000" dirty="0">
                <a:solidFill>
                  <a:schemeClr val="tx1"/>
                </a:solidFill>
                <a:latin typeface="Times New Roman" panose="02020603050405020304" pitchFamily="18" charset="0"/>
                <a:cs typeface="Times New Roman" panose="02020603050405020304" pitchFamily="18" charset="0"/>
              </a:rPr>
              <a:t>, J.M.</a:t>
            </a:r>
            <a:r>
              <a:rPr lang="en-US" sz="1000" dirty="0">
                <a:solidFill>
                  <a:schemeClr val="tx1"/>
                </a:solidFill>
                <a:latin typeface="Times New Roman" panose="02020603050405020304" pitchFamily="18" charset="0"/>
                <a:cs typeface="Times New Roman" panose="02020603050405020304" pitchFamily="18" charset="0"/>
              </a:rPr>
              <a:t>, 2</a:t>
            </a:r>
            <a:r>
              <a:rPr lang="en-IN" sz="1000" dirty="0">
                <a:solidFill>
                  <a:schemeClr val="tx1"/>
                </a:solidFill>
                <a:latin typeface="Times New Roman" panose="02020603050405020304" pitchFamily="18" charset="0"/>
                <a:cs typeface="Times New Roman" panose="02020603050405020304" pitchFamily="18" charset="0"/>
              </a:rPr>
              <a:t>020</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What is culture? Systems of people, places, and practices. </a:t>
            </a:r>
            <a:r>
              <a:rPr lang="en-IN" sz="1000" i="1" dirty="0">
                <a:solidFill>
                  <a:schemeClr val="tx1"/>
                </a:solidFill>
                <a:latin typeface="Times New Roman" panose="02020603050405020304" pitchFamily="18" charset="0"/>
                <a:cs typeface="Times New Roman" panose="02020603050405020304" pitchFamily="18" charset="0"/>
              </a:rPr>
              <a:t>Applied Developmental Science</a:t>
            </a:r>
            <a:r>
              <a:rPr lang="en-IN"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24</a:t>
            </a:r>
            <a:r>
              <a:rPr lang="en-IN" sz="1000" dirty="0">
                <a:solidFill>
                  <a:schemeClr val="tx1"/>
                </a:solidFill>
                <a:latin typeface="Times New Roman" panose="02020603050405020304" pitchFamily="18" charset="0"/>
                <a:cs typeface="Times New Roman" panose="02020603050405020304" pitchFamily="18" charset="0"/>
              </a:rPr>
              <a:t>(4), pp.310-322.</a:t>
            </a:r>
            <a:endParaRPr lang="zh-CN" altLang="en-US" dirty="0"/>
          </a:p>
          <a:p>
            <a:pPr marL="114300" indent="0">
              <a:lnSpc>
                <a:spcPct val="150000"/>
              </a:lnSpc>
              <a:buNone/>
            </a:pPr>
            <a:r>
              <a:rPr lang="en-IN" sz="1000" dirty="0" err="1">
                <a:solidFill>
                  <a:schemeClr val="tx1"/>
                </a:solidFill>
                <a:latin typeface="Times New Roman" panose="02020603050405020304" pitchFamily="18" charset="0"/>
                <a:cs typeface="Times New Roman" panose="02020603050405020304" pitchFamily="18" charset="0"/>
              </a:rPr>
              <a:t>Hofstede</a:t>
            </a:r>
            <a:r>
              <a:rPr lang="en-IN" sz="1000" dirty="0">
                <a:solidFill>
                  <a:schemeClr val="tx1"/>
                </a:solidFill>
                <a:latin typeface="Times New Roman" panose="02020603050405020304" pitchFamily="18" charset="0"/>
                <a:cs typeface="Times New Roman" panose="02020603050405020304" pitchFamily="18" charset="0"/>
              </a:rPr>
              <a:t> Insights</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2024</a:t>
            </a:r>
            <a:r>
              <a:rPr lang="en-US"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Country comparison tool</a:t>
            </a:r>
            <a:r>
              <a:rPr lang="en-IN" sz="1000" dirty="0">
                <a:solidFill>
                  <a:schemeClr val="tx1"/>
                </a:solidFill>
                <a:latin typeface="Times New Roman" panose="02020603050405020304" pitchFamily="18" charset="0"/>
                <a:cs typeface="Times New Roman" panose="02020603050405020304" pitchFamily="18" charset="0"/>
              </a:rPr>
              <a:t>. https://www.hofstede-insights.com/country-comparison-tool?countries=germany%2Cunited+kingdom (Accessed: July 18, 2024).</a:t>
            </a:r>
            <a:endParaRPr lang="zh-CN" altLang="en-US" dirty="0"/>
          </a:p>
          <a:p>
            <a:pPr marL="114300" indent="0">
              <a:lnSpc>
                <a:spcPct val="150000"/>
              </a:lnSpc>
              <a:buNone/>
            </a:pPr>
            <a:r>
              <a:rPr lang="en-IN" sz="1000" dirty="0">
                <a:solidFill>
                  <a:schemeClr val="tx1"/>
                </a:solidFill>
                <a:latin typeface="Times New Roman" panose="02020603050405020304" pitchFamily="18" charset="0"/>
                <a:cs typeface="Times New Roman" panose="02020603050405020304" pitchFamily="18" charset="0"/>
              </a:rPr>
              <a:t>IOR</a:t>
            </a:r>
            <a:r>
              <a:rPr lang="en-US" sz="1000" dirty="0">
                <a:solidFill>
                  <a:schemeClr val="tx1"/>
                </a:solidFill>
                <a:latin typeface="Times New Roman" panose="02020603050405020304" pitchFamily="18" charset="0"/>
                <a:cs typeface="Times New Roman" panose="02020603050405020304" pitchFamily="18" charset="0"/>
              </a:rPr>
              <a:t>., 2</a:t>
            </a:r>
            <a:r>
              <a:rPr lang="en-IN" sz="1000" dirty="0">
                <a:solidFill>
                  <a:schemeClr val="tx1"/>
                </a:solidFill>
                <a:latin typeface="Times New Roman" panose="02020603050405020304" pitchFamily="18" charset="0"/>
                <a:cs typeface="Times New Roman" panose="02020603050405020304" pitchFamily="18" charset="0"/>
              </a:rPr>
              <a:t>020</a:t>
            </a:r>
            <a:r>
              <a:rPr lang="en-US"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United Kingdom - IOR</a:t>
            </a:r>
            <a:r>
              <a:rPr lang="en-IN" sz="1000" dirty="0">
                <a:solidFill>
                  <a:schemeClr val="tx1"/>
                </a:solidFill>
                <a:latin typeface="Times New Roman" panose="02020603050405020304" pitchFamily="18" charset="0"/>
                <a:cs typeface="Times New Roman" panose="02020603050405020304" pitchFamily="18" charset="0"/>
              </a:rPr>
              <a:t>. https://www.iorworld.com/resources/united-kingdom/ (Accessed: July 18, 2024).</a:t>
            </a:r>
            <a:endParaRPr lang="zh-CN" altLang="en-US" dirty="0"/>
          </a:p>
          <a:p>
            <a:pPr marL="114300" indent="0">
              <a:lnSpc>
                <a:spcPct val="150000"/>
              </a:lnSpc>
              <a:buNone/>
            </a:pPr>
            <a:r>
              <a:rPr lang="en-IN" sz="1000" dirty="0" err="1">
                <a:solidFill>
                  <a:schemeClr val="tx1"/>
                </a:solidFill>
                <a:latin typeface="Times New Roman" panose="02020603050405020304" pitchFamily="18" charset="0"/>
                <a:cs typeface="Times New Roman" panose="02020603050405020304" pitchFamily="18" charset="0"/>
              </a:rPr>
              <a:t>Roskams</a:t>
            </a:r>
            <a:r>
              <a:rPr lang="en-IN" sz="1000" dirty="0">
                <a:solidFill>
                  <a:schemeClr val="tx1"/>
                </a:solidFill>
                <a:latin typeface="Times New Roman" panose="02020603050405020304" pitchFamily="18" charset="0"/>
                <a:cs typeface="Times New Roman" panose="02020603050405020304" pitchFamily="18" charset="0"/>
              </a:rPr>
              <a:t>, M.</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2022</a:t>
            </a:r>
            <a:r>
              <a:rPr lang="en-US" sz="1000" dirty="0">
                <a:solidFill>
                  <a:schemeClr val="tx1"/>
                </a:solidFill>
                <a:latin typeface="Times New Roman" panose="02020603050405020304" pitchFamily="18" charset="0"/>
                <a:cs typeface="Times New Roman" panose="02020603050405020304" pitchFamily="18" charset="0"/>
              </a:rPr>
              <a:t>. </a:t>
            </a:r>
            <a:r>
              <a:rPr lang="en-IN" sz="1000" i="1" dirty="0">
                <a:solidFill>
                  <a:schemeClr val="tx1"/>
                </a:solidFill>
                <a:latin typeface="Times New Roman" panose="02020603050405020304" pitchFamily="18" charset="0"/>
                <a:cs typeface="Times New Roman" panose="02020603050405020304" pitchFamily="18" charset="0"/>
              </a:rPr>
              <a:t>Religion, England and Wales - Office for National Statistics</a:t>
            </a:r>
            <a:r>
              <a:rPr lang="en-IN" sz="1000" dirty="0">
                <a:solidFill>
                  <a:schemeClr val="tx1"/>
                </a:solidFill>
                <a:latin typeface="Times New Roman" panose="02020603050405020304" pitchFamily="18" charset="0"/>
                <a:cs typeface="Times New Roman" panose="02020603050405020304" pitchFamily="18" charset="0"/>
              </a:rPr>
              <a:t>. https://www.ons.gov.uk/peoplepopulationandcommunity/culturalidentity/religion/bulletins/religionenglandandwales/census2021#religion-in-england-and-wales.</a:t>
            </a:r>
            <a:endParaRPr lang="zh-CN" altLang="en-US" dirty="0"/>
          </a:p>
          <a:p>
            <a:pPr marL="114300" indent="0">
              <a:lnSpc>
                <a:spcPct val="150000"/>
              </a:lnSpc>
              <a:buNone/>
            </a:pPr>
            <a:r>
              <a:rPr lang="en-IN" sz="1000" dirty="0">
                <a:solidFill>
                  <a:schemeClr val="tx1"/>
                </a:solidFill>
                <a:latin typeface="Times New Roman" panose="02020603050405020304" pitchFamily="18" charset="0"/>
                <a:cs typeface="Times New Roman" panose="02020603050405020304" pitchFamily="18" charset="0"/>
              </a:rPr>
              <a:t>Schuster, K.</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2022</a:t>
            </a:r>
            <a:r>
              <a:rPr lang="en-US" sz="1000" dirty="0">
                <a:solidFill>
                  <a:schemeClr val="tx1"/>
                </a:solidFill>
                <a:latin typeface="Times New Roman" panose="02020603050405020304" pitchFamily="18" charset="0"/>
                <a:cs typeface="Times New Roman" panose="02020603050405020304" pitchFamily="18" charset="0"/>
              </a:rPr>
              <a:t>.</a:t>
            </a:r>
            <a:r>
              <a:rPr lang="en-IN" sz="1000" dirty="0">
                <a:solidFill>
                  <a:schemeClr val="tx1"/>
                </a:solidFill>
                <a:latin typeface="Times New Roman" panose="02020603050405020304" pitchFamily="18" charset="0"/>
                <a:cs typeface="Times New Roman" panose="02020603050405020304" pitchFamily="18" charset="0"/>
              </a:rPr>
              <a:t> '6 facts about church influence in Germany,' </a:t>
            </a:r>
            <a:r>
              <a:rPr lang="en-IN" sz="1000" i="1" dirty="0">
                <a:solidFill>
                  <a:schemeClr val="tx1"/>
                </a:solidFill>
                <a:latin typeface="Times New Roman" panose="02020603050405020304" pitchFamily="18" charset="0"/>
                <a:cs typeface="Times New Roman" panose="02020603050405020304" pitchFamily="18" charset="0"/>
              </a:rPr>
              <a:t>dw.com</a:t>
            </a:r>
            <a:r>
              <a:rPr lang="en-IN" sz="1000" dirty="0">
                <a:solidFill>
                  <a:schemeClr val="tx1"/>
                </a:solidFill>
                <a:latin typeface="Times New Roman" panose="02020603050405020304" pitchFamily="18" charset="0"/>
                <a:cs typeface="Times New Roman" panose="02020603050405020304" pitchFamily="18" charset="0"/>
              </a:rPr>
              <a:t>, 28 January. https://www.dw.com/en/6-facts-about-catholic-and-protestant-influence-in-germany/a-43081215.</a:t>
            </a:r>
            <a:endParaRPr lang="zh-CN" altLang="en-US" dirty="0"/>
          </a:p>
          <a:p>
            <a:pPr marL="114300" indent="0">
              <a:lnSpc>
                <a:spcPct val="150000"/>
              </a:lnSpc>
              <a:buNone/>
            </a:pPr>
            <a:r>
              <a:rPr lang="en-IN" sz="1000" dirty="0">
                <a:solidFill>
                  <a:schemeClr val="tx1"/>
                </a:solidFill>
                <a:latin typeface="Times New Roman" panose="02020603050405020304" pitchFamily="18" charset="0"/>
                <a:cs typeface="Times New Roman" panose="02020603050405020304" pitchFamily="18" charset="0"/>
              </a:rPr>
              <a:t>Sharma, R.K.</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2024</a:t>
            </a:r>
            <a:r>
              <a:rPr lang="en-US" sz="1000" dirty="0">
                <a:solidFill>
                  <a:schemeClr val="tx1"/>
                </a:solidFill>
                <a:latin typeface="Times New Roman" panose="02020603050405020304" pitchFamily="18" charset="0"/>
                <a:cs typeface="Times New Roman" panose="02020603050405020304" pitchFamily="18" charset="0"/>
              </a:rPr>
              <a:t>. </a:t>
            </a:r>
            <a:r>
              <a:rPr lang="en-IN" sz="1000" dirty="0">
                <a:solidFill>
                  <a:schemeClr val="tx1"/>
                </a:solidFill>
                <a:latin typeface="Times New Roman" panose="02020603050405020304" pitchFamily="18" charset="0"/>
                <a:cs typeface="Times New Roman" panose="02020603050405020304" pitchFamily="18" charset="0"/>
              </a:rPr>
              <a:t>'Understanding the value in different cultures when exploring global expansion,' </a:t>
            </a:r>
            <a:r>
              <a:rPr lang="en-IN" sz="1000" i="1" dirty="0">
                <a:solidFill>
                  <a:schemeClr val="tx1"/>
                </a:solidFill>
                <a:latin typeface="Times New Roman" panose="02020603050405020304" pitchFamily="18" charset="0"/>
                <a:cs typeface="Times New Roman" panose="02020603050405020304" pitchFamily="18" charset="0"/>
              </a:rPr>
              <a:t>Forbes</a:t>
            </a:r>
            <a:r>
              <a:rPr lang="en-IN" sz="1000" dirty="0">
                <a:solidFill>
                  <a:schemeClr val="tx1"/>
                </a:solidFill>
                <a:latin typeface="Times New Roman" panose="02020603050405020304" pitchFamily="18" charset="0"/>
                <a:cs typeface="Times New Roman" panose="02020603050405020304" pitchFamily="18" charset="0"/>
              </a:rPr>
              <a:t>, 20 February. https://www.forbes.com/sites/forbescoachescouncil/2022/07/14/understanding-the-value-in-different-cultures-when-exploring-global-expansion/.</a:t>
            </a:r>
            <a:endParaRPr lang="zh-CN" altLang="en-US" dirty="0"/>
          </a:p>
          <a:p>
            <a:pPr marL="114300" indent="0">
              <a:lnSpc>
                <a:spcPct val="150000"/>
              </a:lnSpc>
              <a:buNone/>
            </a:pPr>
            <a:r>
              <a:rPr lang="en-IN" sz="1000" dirty="0" err="1">
                <a:solidFill>
                  <a:schemeClr val="tx1"/>
                </a:solidFill>
                <a:latin typeface="Times New Roman" panose="02020603050405020304" pitchFamily="18" charset="0"/>
                <a:cs typeface="Times New Roman" panose="02020603050405020304" pitchFamily="18" charset="0"/>
              </a:rPr>
              <a:t>Żemojtel-Piotrowska</a:t>
            </a:r>
            <a:r>
              <a:rPr lang="en-IN" sz="1000" dirty="0">
                <a:solidFill>
                  <a:schemeClr val="tx1"/>
                </a:solidFill>
                <a:latin typeface="Times New Roman" panose="02020603050405020304" pitchFamily="18" charset="0"/>
                <a:cs typeface="Times New Roman" panose="02020603050405020304" pitchFamily="18" charset="0"/>
              </a:rPr>
              <a:t>, M. and </a:t>
            </a:r>
            <a:r>
              <a:rPr lang="en-IN" sz="1000" dirty="0" err="1">
                <a:solidFill>
                  <a:schemeClr val="tx1"/>
                </a:solidFill>
                <a:latin typeface="Times New Roman" panose="02020603050405020304" pitchFamily="18" charset="0"/>
                <a:cs typeface="Times New Roman" panose="02020603050405020304" pitchFamily="18" charset="0"/>
              </a:rPr>
              <a:t>Piotrowski</a:t>
            </a:r>
            <a:r>
              <a:rPr lang="en-IN" sz="1000" dirty="0">
                <a:solidFill>
                  <a:schemeClr val="tx1"/>
                </a:solidFill>
                <a:latin typeface="Times New Roman" panose="02020603050405020304" pitchFamily="18" charset="0"/>
                <a:cs typeface="Times New Roman" panose="02020603050405020304" pitchFamily="18" charset="0"/>
              </a:rPr>
              <a:t>, J. (2023) Hofstede’s Cultural Dimensions Theory. </a:t>
            </a:r>
            <a:r>
              <a:rPr lang="en-IN" sz="1000" i="1" dirty="0" err="1">
                <a:solidFill>
                  <a:schemeClr val="tx1"/>
                </a:solidFill>
                <a:latin typeface="Times New Roman" panose="02020603050405020304" pitchFamily="18" charset="0"/>
                <a:cs typeface="Times New Roman" panose="02020603050405020304" pitchFamily="18" charset="0"/>
              </a:rPr>
              <a:t>Encyclopedia</a:t>
            </a:r>
            <a:r>
              <a:rPr lang="en-IN" sz="1000" i="1" dirty="0">
                <a:solidFill>
                  <a:schemeClr val="tx1"/>
                </a:solidFill>
                <a:latin typeface="Times New Roman" panose="02020603050405020304" pitchFamily="18" charset="0"/>
                <a:cs typeface="Times New Roman" panose="02020603050405020304" pitchFamily="18" charset="0"/>
              </a:rPr>
              <a:t> of Sexual Psychology and </a:t>
            </a:r>
            <a:r>
              <a:rPr lang="en-IN" sz="1000" i="1" dirty="0" err="1">
                <a:solidFill>
                  <a:schemeClr val="tx1"/>
                </a:solidFill>
                <a:latin typeface="Times New Roman" panose="02020603050405020304" pitchFamily="18" charset="0"/>
                <a:cs typeface="Times New Roman" panose="02020603050405020304" pitchFamily="18" charset="0"/>
              </a:rPr>
              <a:t>Behavior</a:t>
            </a:r>
            <a:r>
              <a:rPr lang="en-IN" sz="1000" i="1" dirty="0">
                <a:solidFill>
                  <a:schemeClr val="tx1"/>
                </a:solidFill>
                <a:latin typeface="Times New Roman" panose="02020603050405020304" pitchFamily="18" charset="0"/>
                <a:cs typeface="Times New Roman" panose="02020603050405020304" pitchFamily="18" charset="0"/>
              </a:rPr>
              <a:t>. Springer International Publishing, Cham</a:t>
            </a:r>
            <a:r>
              <a:rPr lang="en-IN" sz="1000" dirty="0">
                <a:solidFill>
                  <a:schemeClr val="tx1"/>
                </a:solidFill>
                <a:latin typeface="Times New Roman" panose="02020603050405020304" pitchFamily="18" charset="0"/>
                <a:cs typeface="Times New Roman" panose="02020603050405020304" pitchFamily="18" charset="0"/>
              </a:rPr>
              <a:t>, pp.1-4.</a:t>
            </a:r>
          </a:p>
          <a:p>
            <a:pPr marL="114300" indent="0">
              <a:lnSpc>
                <a:spcPct val="150000"/>
              </a:lnSpc>
              <a:buNone/>
            </a:pPr>
            <a:r>
              <a:rPr lang="en-US" sz="900" b="0" i="0" dirty="0" err="1">
                <a:solidFill>
                  <a:schemeClr val="tx1"/>
                </a:solidFill>
                <a:effectLst/>
                <a:latin typeface="Times New Roman" panose="02020603050405020304" pitchFamily="18" charset="0"/>
                <a:cs typeface="Times New Roman" panose="02020603050405020304" pitchFamily="18" charset="0"/>
              </a:rPr>
              <a:t>Morera</a:t>
            </a:r>
            <a:r>
              <a:rPr lang="en-US" sz="900" b="0" i="0" dirty="0">
                <a:solidFill>
                  <a:schemeClr val="tx1"/>
                </a:solidFill>
                <a:effectLst/>
                <a:latin typeface="Times New Roman" panose="02020603050405020304" pitchFamily="18" charset="0"/>
                <a:cs typeface="Times New Roman" panose="02020603050405020304" pitchFamily="18" charset="0"/>
              </a:rPr>
              <a:t>, I. and </a:t>
            </a:r>
            <a:r>
              <a:rPr lang="en-US" sz="900" b="0" i="0" dirty="0" err="1">
                <a:solidFill>
                  <a:schemeClr val="tx1"/>
                </a:solidFill>
                <a:effectLst/>
                <a:latin typeface="Times New Roman" panose="02020603050405020304" pitchFamily="18" charset="0"/>
                <a:cs typeface="Times New Roman" panose="02020603050405020304" pitchFamily="18" charset="0"/>
              </a:rPr>
              <a:t>Galván</a:t>
            </a:r>
            <a:r>
              <a:rPr lang="en-US" sz="900" b="0" i="0" dirty="0">
                <a:solidFill>
                  <a:schemeClr val="tx1"/>
                </a:solidFill>
                <a:effectLst/>
                <a:latin typeface="Times New Roman" panose="02020603050405020304" pitchFamily="18" charset="0"/>
                <a:cs typeface="Times New Roman" panose="02020603050405020304" pitchFamily="18" charset="0"/>
              </a:rPr>
              <a:t>, C., 2019. Hofstede’s cultural dimensions in the educational context. </a:t>
            </a:r>
            <a:r>
              <a:rPr lang="en-US" sz="900" b="0" i="1" dirty="0">
                <a:solidFill>
                  <a:schemeClr val="tx1"/>
                </a:solidFill>
                <a:effectLst/>
                <a:latin typeface="Times New Roman" panose="02020603050405020304" pitchFamily="18" charset="0"/>
                <a:cs typeface="Times New Roman" panose="02020603050405020304" pitchFamily="18" charset="0"/>
              </a:rPr>
              <a:t>European Proceedings of Social and </a:t>
            </a:r>
            <a:r>
              <a:rPr lang="en-US" sz="900" b="0" i="1" dirty="0" err="1">
                <a:solidFill>
                  <a:schemeClr val="tx1"/>
                </a:solidFill>
                <a:effectLst/>
                <a:latin typeface="Times New Roman" panose="02020603050405020304" pitchFamily="18" charset="0"/>
                <a:cs typeface="Times New Roman" panose="02020603050405020304" pitchFamily="18" charset="0"/>
              </a:rPr>
              <a:t>Behavioural</a:t>
            </a:r>
            <a:r>
              <a:rPr lang="en-US" sz="900" b="0" i="1" dirty="0">
                <a:solidFill>
                  <a:schemeClr val="tx1"/>
                </a:solidFill>
                <a:effectLst/>
                <a:latin typeface="Times New Roman" panose="02020603050405020304" pitchFamily="18" charset="0"/>
                <a:cs typeface="Times New Roman" panose="02020603050405020304" pitchFamily="18" charset="0"/>
              </a:rPr>
              <a:t> Sciences</a:t>
            </a:r>
            <a:r>
              <a:rPr lang="en-US" sz="900" b="0" i="0" dirty="0">
                <a:solidFill>
                  <a:schemeClr val="tx1"/>
                </a:solidFill>
                <a:effectLst/>
                <a:latin typeface="Times New Roman" panose="02020603050405020304" pitchFamily="18" charset="0"/>
                <a:cs typeface="Times New Roman" panose="02020603050405020304" pitchFamily="18" charset="0"/>
              </a:rPr>
              <a:t>.</a:t>
            </a:r>
          </a:p>
          <a:p>
            <a:pPr marL="114300" indent="0">
              <a:lnSpc>
                <a:spcPct val="150000"/>
              </a:lnSpc>
              <a:buNone/>
            </a:pPr>
            <a:r>
              <a:rPr lang="en-IN" sz="900" b="0" i="0" dirty="0">
                <a:solidFill>
                  <a:schemeClr val="tx1"/>
                </a:solidFill>
                <a:effectLst/>
                <a:latin typeface="Times New Roman" panose="02020603050405020304" pitchFamily="18" charset="0"/>
                <a:cs typeface="Times New Roman" panose="02020603050405020304" pitchFamily="18" charset="0"/>
              </a:rPr>
              <a:t>Fayyaz, Z., </a:t>
            </a:r>
            <a:r>
              <a:rPr lang="en-IN" sz="900" b="0" i="0" dirty="0" err="1">
                <a:solidFill>
                  <a:schemeClr val="tx1"/>
                </a:solidFill>
                <a:effectLst/>
                <a:latin typeface="Times New Roman" panose="02020603050405020304" pitchFamily="18" charset="0"/>
                <a:cs typeface="Times New Roman" panose="02020603050405020304" pitchFamily="18" charset="0"/>
              </a:rPr>
              <a:t>Ebrahimian</a:t>
            </a:r>
            <a:r>
              <a:rPr lang="en-IN" sz="900" b="0" i="0" dirty="0">
                <a:solidFill>
                  <a:schemeClr val="tx1"/>
                </a:solidFill>
                <a:effectLst/>
                <a:latin typeface="Times New Roman" panose="02020603050405020304" pitchFamily="18" charset="0"/>
                <a:cs typeface="Times New Roman" panose="02020603050405020304" pitchFamily="18" charset="0"/>
              </a:rPr>
              <a:t>, M., </a:t>
            </a:r>
            <a:r>
              <a:rPr lang="en-IN" sz="900" b="0" i="0" dirty="0" err="1">
                <a:solidFill>
                  <a:schemeClr val="tx1"/>
                </a:solidFill>
                <a:effectLst/>
                <a:latin typeface="Times New Roman" panose="02020603050405020304" pitchFamily="18" charset="0"/>
                <a:cs typeface="Times New Roman" panose="02020603050405020304" pitchFamily="18" charset="0"/>
              </a:rPr>
              <a:t>Nawara</a:t>
            </a:r>
            <a:r>
              <a:rPr lang="en-IN" sz="900" b="0" i="0" dirty="0">
                <a:solidFill>
                  <a:schemeClr val="tx1"/>
                </a:solidFill>
                <a:effectLst/>
                <a:latin typeface="Times New Roman" panose="02020603050405020304" pitchFamily="18" charset="0"/>
                <a:cs typeface="Times New Roman" panose="02020603050405020304" pitchFamily="18" charset="0"/>
              </a:rPr>
              <a:t>, D., Ibrahim, A. and </a:t>
            </a:r>
            <a:r>
              <a:rPr lang="en-IN" sz="900" b="0" i="0" dirty="0" err="1">
                <a:solidFill>
                  <a:schemeClr val="tx1"/>
                </a:solidFill>
                <a:effectLst/>
                <a:latin typeface="Times New Roman" panose="02020603050405020304" pitchFamily="18" charset="0"/>
                <a:cs typeface="Times New Roman" panose="02020603050405020304" pitchFamily="18" charset="0"/>
              </a:rPr>
              <a:t>Kashef</a:t>
            </a:r>
            <a:r>
              <a:rPr lang="en-IN" sz="900" b="0" i="0" dirty="0">
                <a:solidFill>
                  <a:schemeClr val="tx1"/>
                </a:solidFill>
                <a:effectLst/>
                <a:latin typeface="Times New Roman" panose="02020603050405020304" pitchFamily="18" charset="0"/>
                <a:cs typeface="Times New Roman" panose="02020603050405020304" pitchFamily="18" charset="0"/>
              </a:rPr>
              <a:t>, R., 2020. Recommendation systems: Algorithms, challenges, metrics, and business opportunities. </a:t>
            </a:r>
            <a:r>
              <a:rPr lang="en-IN" sz="900" b="0" i="1" dirty="0">
                <a:solidFill>
                  <a:schemeClr val="tx1"/>
                </a:solidFill>
                <a:effectLst/>
                <a:latin typeface="Times New Roman" panose="02020603050405020304" pitchFamily="18" charset="0"/>
                <a:cs typeface="Times New Roman" panose="02020603050405020304" pitchFamily="18" charset="0"/>
              </a:rPr>
              <a:t>applied sciences</a:t>
            </a:r>
            <a:r>
              <a:rPr lang="en-IN" sz="900" b="0" i="0" dirty="0">
                <a:solidFill>
                  <a:schemeClr val="tx1"/>
                </a:solidFill>
                <a:effectLst/>
                <a:latin typeface="Times New Roman" panose="02020603050405020304" pitchFamily="18" charset="0"/>
                <a:cs typeface="Times New Roman" panose="02020603050405020304" pitchFamily="18" charset="0"/>
              </a:rPr>
              <a:t>, </a:t>
            </a:r>
            <a:r>
              <a:rPr lang="en-IN" sz="900" b="0" i="1" dirty="0">
                <a:solidFill>
                  <a:schemeClr val="tx1"/>
                </a:solidFill>
                <a:effectLst/>
                <a:latin typeface="Times New Roman" panose="02020603050405020304" pitchFamily="18" charset="0"/>
                <a:cs typeface="Times New Roman" panose="02020603050405020304" pitchFamily="18" charset="0"/>
              </a:rPr>
              <a:t>10</a:t>
            </a:r>
            <a:r>
              <a:rPr lang="en-IN" sz="900" b="0" i="0" dirty="0">
                <a:solidFill>
                  <a:schemeClr val="tx1"/>
                </a:solidFill>
                <a:effectLst/>
                <a:latin typeface="Times New Roman" panose="02020603050405020304" pitchFamily="18" charset="0"/>
                <a:cs typeface="Times New Roman" panose="02020603050405020304" pitchFamily="18" charset="0"/>
              </a:rPr>
              <a:t>(21), p.7748.</a:t>
            </a:r>
            <a:endParaRPr lang="zh-CN" altLang="en-US" sz="900" dirty="0">
              <a:solidFill>
                <a:schemeClr val="tx1"/>
              </a:solidFill>
              <a:latin typeface="Times New Roman" panose="02020603050405020304" pitchFamily="18" charset="0"/>
              <a:cs typeface="Times New Roman" panose="02020603050405020304" pitchFamily="18"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pic>
        <p:nvPicPr>
          <p:cNvPr id="2097167" name="Picture 2" descr="Thank You Car Royalty-Free Images, Stock Photos &amp; Pictures | Shutterstock"/>
          <p:cNvPicPr>
            <a:picLocks noChangeAspect="1" noChangeArrowheads="1"/>
          </p:cNvPicPr>
          <p:nvPr/>
        </p:nvPicPr>
        <p:blipFill rotWithShape="1">
          <a:blip r:embed="rId3"/>
          <a:srcRect t="9734" b="12463"/>
          <a:stretch>
            <a:fillRect/>
          </a:stretch>
        </p:blipFill>
        <p:spPr bwMode="auto">
          <a:xfrm>
            <a:off x="1766385" y="1019907"/>
            <a:ext cx="5276205" cy="2947181"/>
          </a:xfrm>
          <a:prstGeom prst="rect">
            <a:avLst/>
          </a:prstGeom>
          <a:noFill/>
        </p:spPr>
      </p:pic>
    </p:spTree>
  </p:cSld>
  <p:clrMapOvr>
    <a:masterClrMapping/>
  </p:clrMapOvr>
</p:sld>
</file>

<file path=ppt/theme/theme1.xml><?xml version="1.0" encoding="utf-8"?>
<a:theme xmlns:a="http://schemas.openxmlformats.org/drawingml/2006/main" name="Simple Dark">
  <a:themeElements>
    <a:clrScheme name="Simple Dark">
      <a:dk1>
        <a:srgbClr val="FFFFFF"/>
      </a:dk1>
      <a:lt1>
        <a:srgbClr val="212121"/>
      </a:lt1>
      <a:dk2>
        <a:srgbClr val="303030"/>
      </a:dk2>
      <a:lt2>
        <a:srgbClr val="ADADAD"/>
      </a:lt2>
      <a:accent1>
        <a:srgbClr val="009688"/>
      </a:accent1>
      <a:accent2>
        <a:srgbClr val="EEEEEE"/>
      </a:accent2>
      <a:accent3>
        <a:srgbClr val="78909C"/>
      </a:accent3>
      <a:accent4>
        <a:srgbClr val="FFAB40"/>
      </a:accent4>
      <a:accent5>
        <a:srgbClr val="4DD0E1"/>
      </a:accent5>
      <a:accent6>
        <a:srgbClr val="EEFF41"/>
      </a:accent6>
      <a:hlink>
        <a:srgbClr val="4DD0E1"/>
      </a:hlink>
      <a:folHlink>
        <a:srgbClr val="4DD0E1"/>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1902</Words>
  <Application>Microsoft Office PowerPoint</Application>
  <PresentationFormat>On-screen Show (16:9)</PresentationFormat>
  <Paragraphs>145</Paragraphs>
  <Slides>16</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Arial</vt:lpstr>
      <vt:lpstr>Times New Roman</vt:lpstr>
      <vt:lpstr>Simple Dark</vt:lpstr>
      <vt:lpstr>International Business Communications A2 Component 2 Practical: Presentation </vt:lpstr>
      <vt:lpstr>Introduction</vt:lpstr>
      <vt:lpstr>Company Overview</vt:lpstr>
      <vt:lpstr>Strategic Objective for Expansion</vt:lpstr>
      <vt:lpstr>Culture and its Importance in Business</vt:lpstr>
      <vt:lpstr>Language and Communication Styles</vt:lpstr>
      <vt:lpstr>Social Structures and Ethnic Makeup</vt:lpstr>
      <vt:lpstr>Religious Values</vt:lpstr>
      <vt:lpstr>Business and Work-related Attitudes</vt:lpstr>
      <vt:lpstr>Hofstede’s Cultural Dimensions Theory</vt:lpstr>
      <vt:lpstr>Application of Theories to UK-Germany Context</vt:lpstr>
      <vt:lpstr>Identified Cultural Challenges</vt:lpstr>
      <vt:lpstr>Recommendations for Addressing Challenges</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2024-07-20T16:16:22Z</dcterms:created>
  <dcterms:modified xsi:type="dcterms:W3CDTF">2024-07-24T13:30:23Z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5399c186926c406786efe28d4c281e54</vt:lpwstr>
  </property>
</Properties>
</file>