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 id="2147483750" r:id="rId2"/>
  </p:sldMasterIdLst>
  <p:notesMasterIdLst>
    <p:notesMasterId r:id="rId15"/>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792" autoAdjust="0"/>
  </p:normalViewPr>
  <p:slideViewPr>
    <p:cSldViewPr snapToGrid="0">
      <p:cViewPr varScale="1">
        <p:scale>
          <a:sx n="68" d="100"/>
          <a:sy n="68" d="100"/>
        </p:scale>
        <p:origin x="61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53574C-359A-4905-A1FC-12B16FA9E927}"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6525C6-23D7-4F17-9AAF-7F009387BA7C}" type="slidenum">
              <a:rPr lang="en-GB" smtClean="0"/>
              <a:t>‹#›</a:t>
            </a:fld>
            <a:endParaRPr lang="en-GB"/>
          </a:p>
        </p:txBody>
      </p:sp>
    </p:spTree>
    <p:extLst>
      <p:ext uri="{BB962C8B-B14F-4D97-AF65-F5344CB8AC3E}">
        <p14:creationId xmlns:p14="http://schemas.microsoft.com/office/powerpoint/2010/main" val="1932182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begins with a description of the anxieties that Amira experiences, poor interaction with group games and lack of communication. This goal is achieved through the connection between her behaviours and the sociocultural theory by Vygotsky. The observation of heightened clinginess in three-year-old children can be supported with reference to NHS early-years statistics, which justifies a systematic and theory-based strategy of the nursery setting.</a:t>
            </a:r>
          </a:p>
          <a:p>
            <a:endParaRPr lang="en-GB" dirty="0"/>
          </a:p>
        </p:txBody>
      </p:sp>
      <p:sp>
        <p:nvSpPr>
          <p:cNvPr id="4" name="Slide Number Placeholder 3"/>
          <p:cNvSpPr>
            <a:spLocks noGrp="1"/>
          </p:cNvSpPr>
          <p:nvPr>
            <p:ph type="sldNum" sz="quarter" idx="10"/>
          </p:nvPr>
        </p:nvSpPr>
        <p:spPr/>
        <p:txBody>
          <a:bodyPr/>
          <a:lstStyle/>
          <a:p>
            <a:fld id="{396525C6-23D7-4F17-9AAF-7F009387BA7C}" type="slidenum">
              <a:rPr lang="en-GB" smtClean="0"/>
              <a:t>2</a:t>
            </a:fld>
            <a:endParaRPr lang="en-GB"/>
          </a:p>
        </p:txBody>
      </p:sp>
    </p:spTree>
    <p:extLst>
      <p:ext uri="{BB962C8B-B14F-4D97-AF65-F5344CB8AC3E}">
        <p14:creationId xmlns:p14="http://schemas.microsoft.com/office/powerpoint/2010/main" val="2349148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slide identifies the major aspects of Vygotsky but presents how children can learn with the help of hypothesised forms of social interaction, MKOs and progression within ZPD. Language is brought as a means that influences thought and routines the culture influences behaviour. All of these principles justify the fact that meanings such as adult and peer support can facilitate positive changes in the communication, emotional reactions, and social involvement of Amira.</a:t>
            </a:r>
          </a:p>
          <a:p>
            <a:endParaRPr lang="en-GB" dirty="0"/>
          </a:p>
        </p:txBody>
      </p:sp>
      <p:sp>
        <p:nvSpPr>
          <p:cNvPr id="4" name="Slide Number Placeholder 3"/>
          <p:cNvSpPr>
            <a:spLocks noGrp="1"/>
          </p:cNvSpPr>
          <p:nvPr>
            <p:ph type="sldNum" sz="quarter" idx="10"/>
          </p:nvPr>
        </p:nvSpPr>
        <p:spPr/>
        <p:txBody>
          <a:bodyPr/>
          <a:lstStyle/>
          <a:p>
            <a:fld id="{396525C6-23D7-4F17-9AAF-7F009387BA7C}" type="slidenum">
              <a:rPr lang="en-GB" smtClean="0"/>
              <a:t>3</a:t>
            </a:fld>
            <a:endParaRPr lang="en-GB"/>
          </a:p>
        </p:txBody>
      </p:sp>
    </p:spTree>
    <p:extLst>
      <p:ext uri="{BB962C8B-B14F-4D97-AF65-F5344CB8AC3E}">
        <p14:creationId xmlns:p14="http://schemas.microsoft.com/office/powerpoint/2010/main" val="3491315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application brings out the fact that the separation anxiety experienced by Amira makes her in need of a stable MKO. She has limited speech, which means that she is dependent on language scaffold according to ZPD. Lack of group participation is considered to be poor sociocultural skills. Through these interpretations one can see how the theory can be used in explaining her behaviours and assist in developing the right support measures.</a:t>
            </a:r>
          </a:p>
          <a:p>
            <a:endParaRPr lang="en-GB" dirty="0"/>
          </a:p>
        </p:txBody>
      </p:sp>
      <p:sp>
        <p:nvSpPr>
          <p:cNvPr id="4" name="Slide Number Placeholder 3"/>
          <p:cNvSpPr>
            <a:spLocks noGrp="1"/>
          </p:cNvSpPr>
          <p:nvPr>
            <p:ph type="sldNum" sz="quarter" idx="10"/>
          </p:nvPr>
        </p:nvSpPr>
        <p:spPr/>
        <p:txBody>
          <a:bodyPr/>
          <a:lstStyle/>
          <a:p>
            <a:fld id="{396525C6-23D7-4F17-9AAF-7F009387BA7C}" type="slidenum">
              <a:rPr lang="en-GB" smtClean="0"/>
              <a:t>4</a:t>
            </a:fld>
            <a:endParaRPr lang="en-GB"/>
          </a:p>
        </p:txBody>
      </p:sp>
    </p:spTree>
    <p:extLst>
      <p:ext uri="{BB962C8B-B14F-4D97-AF65-F5344CB8AC3E}">
        <p14:creationId xmlns:p14="http://schemas.microsoft.com/office/powerpoint/2010/main" val="1006337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offered interventions comprise the small-group sessions supported by MKO to cultivate the communication and confidence of Amira. It is advised to have visual routines, because in accordance with the NHS guidelines, they are associated with a better emotional stability. It is also recommended that a steady key worker is assigned to continue setting social and linguistic behaviours models. Collectively, these are strategies that practise sociocultural principles.</a:t>
            </a:r>
          </a:p>
          <a:p>
            <a:endParaRPr lang="en-GB" dirty="0"/>
          </a:p>
        </p:txBody>
      </p:sp>
      <p:sp>
        <p:nvSpPr>
          <p:cNvPr id="4" name="Slide Number Placeholder 3"/>
          <p:cNvSpPr>
            <a:spLocks noGrp="1"/>
          </p:cNvSpPr>
          <p:nvPr>
            <p:ph type="sldNum" sz="quarter" idx="10"/>
          </p:nvPr>
        </p:nvSpPr>
        <p:spPr/>
        <p:txBody>
          <a:bodyPr/>
          <a:lstStyle/>
          <a:p>
            <a:fld id="{396525C6-23D7-4F17-9AAF-7F009387BA7C}" type="slidenum">
              <a:rPr lang="en-GB" smtClean="0"/>
              <a:t>5</a:t>
            </a:fld>
            <a:endParaRPr lang="en-GB"/>
          </a:p>
        </p:txBody>
      </p:sp>
    </p:spTree>
    <p:extLst>
      <p:ext uri="{BB962C8B-B14F-4D97-AF65-F5344CB8AC3E}">
        <p14:creationId xmlns:p14="http://schemas.microsoft.com/office/powerpoint/2010/main" val="2118821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intervention slide focuses on the event of mental health intervention to deal with the anxiety with the help of child-led emotional-support sessions. The use of early communication strategies is emphasised to enable the expressive language growth in Amira. Peer-modelling interventions are provided in order to enhance her social activity. Such approaches correspond to the established practices of the early-years and correspond to the evidence-based approaches that would be pertinent to her needs.</a:t>
            </a:r>
          </a:p>
          <a:p>
            <a:endParaRPr lang="en-GB" dirty="0"/>
          </a:p>
        </p:txBody>
      </p:sp>
      <p:sp>
        <p:nvSpPr>
          <p:cNvPr id="4" name="Slide Number Placeholder 3"/>
          <p:cNvSpPr>
            <a:spLocks noGrp="1"/>
          </p:cNvSpPr>
          <p:nvPr>
            <p:ph type="sldNum" sz="quarter" idx="10"/>
          </p:nvPr>
        </p:nvSpPr>
        <p:spPr/>
        <p:txBody>
          <a:bodyPr/>
          <a:lstStyle/>
          <a:p>
            <a:fld id="{396525C6-23D7-4F17-9AAF-7F009387BA7C}" type="slidenum">
              <a:rPr lang="en-GB" smtClean="0"/>
              <a:t>6</a:t>
            </a:fld>
            <a:endParaRPr lang="en-GB"/>
          </a:p>
        </p:txBody>
      </p:sp>
    </p:spTree>
    <p:extLst>
      <p:ext uri="{BB962C8B-B14F-4D97-AF65-F5344CB8AC3E}">
        <p14:creationId xmlns:p14="http://schemas.microsoft.com/office/powerpoint/2010/main" val="2973534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consideration part outlines the possibility of the biological factors such as temperament and rapid neurological development at the age of three to be the cause of Amira's anxiety and delay in speech. She is also influenced by environmental factors like transitions, routines and cultural expectations. The acceptance of the two influences helps to embrace a more comprehensive perception of her developmental requirements.</a:t>
            </a:r>
          </a:p>
          <a:p>
            <a:endParaRPr lang="en-GB" dirty="0"/>
          </a:p>
        </p:txBody>
      </p:sp>
      <p:sp>
        <p:nvSpPr>
          <p:cNvPr id="4" name="Slide Number Placeholder 3"/>
          <p:cNvSpPr>
            <a:spLocks noGrp="1"/>
          </p:cNvSpPr>
          <p:nvPr>
            <p:ph type="sldNum" sz="quarter" idx="10"/>
          </p:nvPr>
        </p:nvSpPr>
        <p:spPr/>
        <p:txBody>
          <a:bodyPr/>
          <a:lstStyle/>
          <a:p>
            <a:fld id="{396525C6-23D7-4F17-9AAF-7F009387BA7C}" type="slidenum">
              <a:rPr lang="en-GB" smtClean="0"/>
              <a:t>7</a:t>
            </a:fld>
            <a:endParaRPr lang="en-GB"/>
          </a:p>
        </p:txBody>
      </p:sp>
    </p:spTree>
    <p:extLst>
      <p:ext uri="{BB962C8B-B14F-4D97-AF65-F5344CB8AC3E}">
        <p14:creationId xmlns:p14="http://schemas.microsoft.com/office/powerpoint/2010/main" val="937508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usefulness of the theory in the slide is illustrated using the fact that it can be used in the construction of a systematic scaffold of social, linguistic and emotional growth in Amira. Its congruence to the UK early-years platforms makes it relevant. The guided participation focus of the theory specifically details her anxiety and social problems, thus it can be useful in the formation of specific support.</a:t>
            </a:r>
          </a:p>
          <a:p>
            <a:endParaRPr lang="en-GB" dirty="0"/>
          </a:p>
        </p:txBody>
      </p:sp>
      <p:sp>
        <p:nvSpPr>
          <p:cNvPr id="4" name="Slide Number Placeholder 3"/>
          <p:cNvSpPr>
            <a:spLocks noGrp="1"/>
          </p:cNvSpPr>
          <p:nvPr>
            <p:ph type="sldNum" sz="quarter" idx="10"/>
          </p:nvPr>
        </p:nvSpPr>
        <p:spPr/>
        <p:txBody>
          <a:bodyPr/>
          <a:lstStyle/>
          <a:p>
            <a:fld id="{396525C6-23D7-4F17-9AAF-7F009387BA7C}" type="slidenum">
              <a:rPr lang="en-GB" smtClean="0"/>
              <a:t>8</a:t>
            </a:fld>
            <a:endParaRPr lang="en-GB"/>
          </a:p>
        </p:txBody>
      </p:sp>
    </p:spTree>
    <p:extLst>
      <p:ext uri="{BB962C8B-B14F-4D97-AF65-F5344CB8AC3E}">
        <p14:creationId xmlns:p14="http://schemas.microsoft.com/office/powerpoint/2010/main" val="3511087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part, the theory is mentioned to be silent on biological reasons behind speech delay and anxiety related to temperament. It also presupposes uninterrupted access to an MKO, which is not always possible in the nursery setting. It is not so universal because of cultural assumptions. The aforementioned limitations indicate that there should be supplementary views in helping Amira.</a:t>
            </a:r>
          </a:p>
          <a:p>
            <a:endParaRPr lang="en-GB" dirty="0"/>
          </a:p>
        </p:txBody>
      </p:sp>
      <p:sp>
        <p:nvSpPr>
          <p:cNvPr id="4" name="Slide Number Placeholder 3"/>
          <p:cNvSpPr>
            <a:spLocks noGrp="1"/>
          </p:cNvSpPr>
          <p:nvPr>
            <p:ph type="sldNum" sz="quarter" idx="10"/>
          </p:nvPr>
        </p:nvSpPr>
        <p:spPr/>
        <p:txBody>
          <a:bodyPr/>
          <a:lstStyle/>
          <a:p>
            <a:fld id="{396525C6-23D7-4F17-9AAF-7F009387BA7C}" type="slidenum">
              <a:rPr lang="en-GB" smtClean="0"/>
              <a:t>9</a:t>
            </a:fld>
            <a:endParaRPr lang="en-GB"/>
          </a:p>
        </p:txBody>
      </p:sp>
    </p:spTree>
    <p:extLst>
      <p:ext uri="{BB962C8B-B14F-4D97-AF65-F5344CB8AC3E}">
        <p14:creationId xmlns:p14="http://schemas.microsoft.com/office/powerpoint/2010/main" val="642161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connection to evidence-based practice is created with the guidance of EYFS that emphasises the idea of adult-led communication support. NICE guidelines put emphasis on structured emotional support of anxious children, whereas NHS models lay stress on language modelling. These ties strengthen the appropriateness of the strategies proposed and reinforce the fact that they are consistent with the national early-years standards.</a:t>
            </a:r>
          </a:p>
          <a:p>
            <a:endParaRPr lang="en-GB" dirty="0"/>
          </a:p>
        </p:txBody>
      </p:sp>
      <p:sp>
        <p:nvSpPr>
          <p:cNvPr id="4" name="Slide Number Placeholder 3"/>
          <p:cNvSpPr>
            <a:spLocks noGrp="1"/>
          </p:cNvSpPr>
          <p:nvPr>
            <p:ph type="sldNum" sz="quarter" idx="10"/>
          </p:nvPr>
        </p:nvSpPr>
        <p:spPr/>
        <p:txBody>
          <a:bodyPr/>
          <a:lstStyle/>
          <a:p>
            <a:fld id="{396525C6-23D7-4F17-9AAF-7F009387BA7C}" type="slidenum">
              <a:rPr lang="en-GB" smtClean="0"/>
              <a:t>10</a:t>
            </a:fld>
            <a:endParaRPr lang="en-GB"/>
          </a:p>
        </p:txBody>
      </p:sp>
    </p:spTree>
    <p:extLst>
      <p:ext uri="{BB962C8B-B14F-4D97-AF65-F5344CB8AC3E}">
        <p14:creationId xmlns:p14="http://schemas.microsoft.com/office/powerpoint/2010/main" val="24092223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concludes by summarising how the sociocultural theory developed by Vygotsky can explain why Amira is experiencing anxiety, limited speech and withdrawal. The use of evidence-based emotional, linguistic and social strategies can be used to facilitate her development. When putting into consideration both biological and environmental factors, the nursery is able to create a holistic approach that helps her to be stronger in her adjustment and overall well being.</a:t>
            </a:r>
          </a:p>
          <a:p>
            <a:endParaRPr lang="en-GB" dirty="0"/>
          </a:p>
        </p:txBody>
      </p:sp>
      <p:sp>
        <p:nvSpPr>
          <p:cNvPr id="4" name="Slide Number Placeholder 3"/>
          <p:cNvSpPr>
            <a:spLocks noGrp="1"/>
          </p:cNvSpPr>
          <p:nvPr>
            <p:ph type="sldNum" sz="quarter" idx="10"/>
          </p:nvPr>
        </p:nvSpPr>
        <p:spPr/>
        <p:txBody>
          <a:bodyPr/>
          <a:lstStyle/>
          <a:p>
            <a:fld id="{396525C6-23D7-4F17-9AAF-7F009387BA7C}" type="slidenum">
              <a:rPr lang="en-GB" smtClean="0"/>
              <a:t>11</a:t>
            </a:fld>
            <a:endParaRPr lang="en-GB"/>
          </a:p>
        </p:txBody>
      </p:sp>
    </p:spTree>
    <p:extLst>
      <p:ext uri="{BB962C8B-B14F-4D97-AF65-F5344CB8AC3E}">
        <p14:creationId xmlns:p14="http://schemas.microsoft.com/office/powerpoint/2010/main" val="33943590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48DB216-799C-44A6-BD50-22CBC5887F8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5B446-BB5F-4570-B2E4-335BC1FE8B6F}" type="slidenum">
              <a:rPr lang="en-GB" smtClean="0"/>
              <a:t>‹#›</a:t>
            </a:fld>
            <a:endParaRPr lang="en-GB"/>
          </a:p>
        </p:txBody>
      </p:sp>
      <p:cxnSp>
        <p:nvCxnSpPr>
          <p:cNvPr id="13" name="Straight Connector 12"/>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96965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8DB216-799C-44A6-BD50-22CBC5887F8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3262638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8DB216-799C-44A6-BD50-22CBC5887F8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5B446-BB5F-4570-B2E4-335BC1FE8B6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96923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8DB216-799C-44A6-BD50-22CBC5887F8A}"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3071288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8DB216-799C-44A6-BD50-22CBC5887F8A}"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555261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48DB216-799C-44A6-BD50-22CBC5887F8A}"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3450913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8DB216-799C-44A6-BD50-22CBC5887F8A}"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3442680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8DB216-799C-44A6-BD50-22CBC5887F8A}"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228191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48DB216-799C-44A6-BD50-22CBC5887F8A}"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85B446-BB5F-4570-B2E4-335BC1FE8B6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9014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8DB216-799C-44A6-BD50-22CBC5887F8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4207264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8DB216-799C-44A6-BD50-22CBC5887F8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5B446-BB5F-4570-B2E4-335BC1FE8B6F}" type="slidenum">
              <a:rPr lang="en-GB" smtClean="0"/>
              <a:t>‹#›</a:t>
            </a:fld>
            <a:endParaRPr lang="en-GB"/>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9338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8DB216-799C-44A6-BD50-22CBC5887F8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5B446-BB5F-4570-B2E4-335BC1FE8B6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52849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8DB216-799C-44A6-BD50-22CBC5887F8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4209153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8DB216-799C-44A6-BD50-22CBC5887F8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5B446-BB5F-4570-B2E4-335BC1FE8B6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69007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8DB216-799C-44A6-BD50-22CBC5887F8A}"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770000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8DB216-799C-44A6-BD50-22CBC5887F8A}"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1578664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48DB216-799C-44A6-BD50-22CBC5887F8A}"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37338660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48DB216-799C-44A6-BD50-22CBC5887F8A}" type="datetimeFigureOut">
              <a:rPr lang="en-GB" smtClean="0"/>
              <a:t>17/11/2025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13517164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48DB216-799C-44A6-BD50-22CBC5887F8A}" type="datetimeFigureOut">
              <a:rPr lang="en-GB" smtClean="0"/>
              <a:t>17/11/2025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B85B446-BB5F-4570-B2E4-335BC1FE8B6F}" type="slidenum">
              <a:rPr lang="en-GB" smtClean="0"/>
              <a:t>‹#›</a:t>
            </a:fld>
            <a:endParaRPr lang="en-GB"/>
          </a:p>
        </p:txBody>
      </p:sp>
    </p:spTree>
    <p:extLst>
      <p:ext uri="{BB962C8B-B14F-4D97-AF65-F5344CB8AC3E}">
        <p14:creationId xmlns:p14="http://schemas.microsoft.com/office/powerpoint/2010/main" val="12394937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8DB216-799C-44A6-BD50-22CBC5887F8A}"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29550081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8DB216-799C-44A6-BD50-22CBC5887F8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7598496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8DB216-799C-44A6-BD50-22CBC5887F8A}"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5B446-BB5F-4570-B2E4-335BC1FE8B6F}" type="slidenum">
              <a:rPr lang="en-GB" smtClean="0"/>
              <a:t>‹#›</a:t>
            </a:fld>
            <a:endParaRPr lang="en-GB"/>
          </a:p>
        </p:txBody>
      </p:sp>
    </p:spTree>
    <p:extLst>
      <p:ext uri="{BB962C8B-B14F-4D97-AF65-F5344CB8AC3E}">
        <p14:creationId xmlns:p14="http://schemas.microsoft.com/office/powerpoint/2010/main" val="2024883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48DB216-799C-44A6-BD50-22CBC5887F8A}" type="datetimeFigureOut">
              <a:rPr lang="en-GB" smtClean="0"/>
              <a:t>17/11/2025</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B85B446-BB5F-4570-B2E4-335BC1FE8B6F}" type="slidenum">
              <a:rPr lang="en-GB" smtClean="0"/>
              <a:t>‹#›</a:t>
            </a:fld>
            <a:endParaRPr lang="en-GB"/>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3430427"/>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48DB216-799C-44A6-BD50-22CBC5887F8A}" type="datetimeFigureOut">
              <a:rPr lang="en-GB" smtClean="0"/>
              <a:t>17/11/2025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B85B446-BB5F-4570-B2E4-335BC1FE8B6F}"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255026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2B21C5D-24E5-5FFB-39C4-31A8CF259DC0}"/>
              </a:ext>
            </a:extLst>
          </p:cNvPr>
          <p:cNvSpPr>
            <a:spLocks noGrp="1"/>
          </p:cNvSpPr>
          <p:nvPr>
            <p:ph type="ctrTitle"/>
          </p:nvPr>
        </p:nvSpPr>
        <p:spPr>
          <a:xfrm>
            <a:off x="1425477" y="1828799"/>
            <a:ext cx="9418320" cy="2460383"/>
          </a:xfrm>
        </p:spPr>
        <p:txBody>
          <a:bodyPr>
            <a:noAutofit/>
          </a:bodyPr>
          <a:lstStyle/>
          <a:p>
            <a:r>
              <a:rPr lang="en-US" sz="2400" b="1" dirty="0">
                <a:latin typeface="Times New Roman" panose="02020603050405020304" pitchFamily="18" charset="0"/>
                <a:cs typeface="Times New Roman" panose="02020603050405020304" pitchFamily="18" charset="0"/>
              </a:rPr>
              <a:t>Programme: </a:t>
            </a:r>
            <a:r>
              <a:rPr lang="en-US" sz="2400" dirty="0">
                <a:latin typeface="Times New Roman" panose="02020603050405020304" pitchFamily="18" charset="0"/>
                <a:cs typeface="Times New Roman" panose="02020603050405020304" pitchFamily="18" charset="0"/>
              </a:rPr>
              <a:t>Certificate of Higher Education in Health and Social Care</a:t>
            </a:r>
            <a:br>
              <a:rPr lang="en-US" sz="2400" b="1" dirty="0">
                <a:latin typeface="Times New Roman" panose="02020603050405020304" pitchFamily="18" charset="0"/>
                <a:cs typeface="Times New Roman" panose="02020603050405020304" pitchFamily="18" charset="0"/>
              </a:rPr>
            </a:br>
            <a:r>
              <a:rPr lang="en-US" sz="2400" b="1" dirty="0">
                <a:latin typeface="Times New Roman" panose="02020603050405020304" pitchFamily="18" charset="0"/>
                <a:cs typeface="Times New Roman" panose="02020603050405020304" pitchFamily="18" charset="0"/>
              </a:rPr>
              <a:t>Module code: </a:t>
            </a:r>
            <a:r>
              <a:rPr lang="en-US" sz="2400" dirty="0">
                <a:latin typeface="Times New Roman" panose="02020603050405020304" pitchFamily="18" charset="0"/>
                <a:cs typeface="Times New Roman" panose="02020603050405020304" pitchFamily="18" charset="0"/>
              </a:rPr>
              <a:t>LCHS4010</a:t>
            </a:r>
            <a:br>
              <a:rPr lang="en-US" sz="2400" b="1" dirty="0">
                <a:latin typeface="Times New Roman" panose="02020603050405020304" pitchFamily="18" charset="0"/>
                <a:cs typeface="Times New Roman" panose="02020603050405020304" pitchFamily="18" charset="0"/>
              </a:rPr>
            </a:br>
            <a:r>
              <a:rPr lang="en-US" sz="2400" b="1" dirty="0">
                <a:latin typeface="Times New Roman" panose="02020603050405020304" pitchFamily="18" charset="0"/>
                <a:cs typeface="Times New Roman" panose="02020603050405020304" pitchFamily="18" charset="0"/>
              </a:rPr>
              <a:t>Module: </a:t>
            </a:r>
            <a:r>
              <a:rPr lang="en-US" sz="2400" dirty="0">
                <a:latin typeface="Times New Roman" panose="02020603050405020304" pitchFamily="18" charset="0"/>
                <a:cs typeface="Times New Roman" panose="02020603050405020304" pitchFamily="18" charset="0"/>
              </a:rPr>
              <a:t>Psychology in Health and Social Care</a:t>
            </a:r>
            <a:br>
              <a:rPr lang="en-US" sz="2400" dirty="0">
                <a:latin typeface="Times New Roman" panose="02020603050405020304" pitchFamily="18" charset="0"/>
                <a:cs typeface="Times New Roman" panose="02020603050405020304" pitchFamily="18" charset="0"/>
              </a:rPr>
            </a:br>
            <a:br>
              <a:rPr lang="en-US" sz="2400" dirty="0">
                <a:latin typeface="Times New Roman" panose="02020603050405020304" pitchFamily="18" charset="0"/>
                <a:cs typeface="Times New Roman" panose="02020603050405020304" pitchFamily="18" charset="0"/>
              </a:rPr>
            </a:br>
            <a:r>
              <a:rPr lang="en-US" sz="2400" b="1" dirty="0">
                <a:latin typeface="Times New Roman" panose="02020603050405020304" pitchFamily="18" charset="0"/>
                <a:cs typeface="Times New Roman" panose="02020603050405020304" pitchFamily="18" charset="0"/>
              </a:rPr>
              <a:t>Assignment Title: </a:t>
            </a:r>
            <a:r>
              <a:rPr lang="en-US" sz="2400" dirty="0">
                <a:latin typeface="Times New Roman" panose="02020603050405020304" pitchFamily="18" charset="0"/>
                <a:cs typeface="Times New Roman" panose="02020603050405020304" pitchFamily="18" charset="0"/>
              </a:rPr>
              <a:t>Assessment 1: Individual Presentation</a:t>
            </a:r>
            <a:br>
              <a:rPr lang="en-US" sz="2400" dirty="0">
                <a:latin typeface="Times New Roman" panose="02020603050405020304" pitchFamily="18" charset="0"/>
                <a:cs typeface="Times New Roman" panose="02020603050405020304" pitchFamily="18" charset="0"/>
              </a:rPr>
            </a:br>
            <a:br>
              <a:rPr lang="en-US" sz="2400" dirty="0">
                <a:latin typeface="Times New Roman" panose="02020603050405020304" pitchFamily="18" charset="0"/>
                <a:cs typeface="Times New Roman" panose="02020603050405020304" pitchFamily="18" charset="0"/>
              </a:rPr>
            </a:br>
            <a:r>
              <a:rPr lang="en-IN" sz="1800" i="1" dirty="0">
                <a:latin typeface="Times New Roman" panose="02020603050405020304" pitchFamily="18" charset="0"/>
                <a:cs typeface="Times New Roman" panose="02020603050405020304" pitchFamily="18" charset="0"/>
              </a:rPr>
              <a:t>Assessment of the application of Vygotsky’s sociocultural theory in response to the case of Amina, for providing an understanding of theoretical perspectives concerning lifespan development</a:t>
            </a:r>
            <a:endParaRPr lang="en-GB" sz="2400" i="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293A53E-0C8D-A8BB-9847-BFF8D503435A}"/>
              </a:ext>
            </a:extLst>
          </p:cNvPr>
          <p:cNvSpPr txBox="1"/>
          <p:nvPr/>
        </p:nvSpPr>
        <p:spPr>
          <a:xfrm>
            <a:off x="3082155" y="4776864"/>
            <a:ext cx="6104964" cy="923330"/>
          </a:xfrm>
          <a:prstGeom prst="rect">
            <a:avLst/>
          </a:prstGeom>
          <a:noFill/>
        </p:spPr>
        <p:txBody>
          <a:bodyPr wrap="square">
            <a:spAutoFit/>
          </a:bodyPr>
          <a:lstStyle/>
          <a:p>
            <a:pPr>
              <a:buNone/>
            </a:pPr>
            <a:r>
              <a:rPr lang="en-US" sz="1800" b="1" dirty="0">
                <a:effectLst/>
                <a:latin typeface="Times New Roman" panose="02020603050405020304" pitchFamily="18" charset="0"/>
                <a:ea typeface="Calibri" panose="020F0502020204030204" pitchFamily="34" charset="0"/>
                <a:cs typeface="Arial" panose="020B0604020202020204" pitchFamily="34" charset="0"/>
              </a:rPr>
              <a:t>Module </a:t>
            </a:r>
            <a:r>
              <a:rPr lang="en-US" sz="1800" b="1" dirty="0" err="1">
                <a:effectLst/>
                <a:latin typeface="Times New Roman" panose="02020603050405020304" pitchFamily="18" charset="0"/>
                <a:ea typeface="Calibri" panose="020F0502020204030204" pitchFamily="34" charset="0"/>
                <a:cs typeface="Arial" panose="020B0604020202020204" pitchFamily="34" charset="0"/>
              </a:rPr>
              <a:t>lead:</a:t>
            </a:r>
            <a:r>
              <a:rPr lang="en-US" b="1" dirty="0" err="1">
                <a:latin typeface="Times New Roman" panose="02020603050405020304" pitchFamily="18" charset="0"/>
                <a:ea typeface="Calibri" panose="020F0502020204030204" pitchFamily="34" charset="0"/>
                <a:cs typeface="Arial" panose="020B0604020202020204" pitchFamily="34" charset="0"/>
              </a:rPr>
              <a:t>Dr</a:t>
            </a:r>
            <a:r>
              <a:rPr lang="en-US" sz="1800" b="1" dirty="0">
                <a:effectLst/>
                <a:latin typeface="Times New Roman" panose="02020603050405020304" pitchFamily="18" charset="0"/>
                <a:ea typeface="Calibri" panose="020F0502020204030204" pitchFamily="34" charset="0"/>
                <a:cs typeface="Arial" panose="020B0604020202020204" pitchFamily="34" charset="0"/>
              </a:rPr>
              <a:t> Peace Ukachukwu</a:t>
            </a:r>
          </a:p>
          <a:p>
            <a:pPr>
              <a:buNone/>
            </a:pPr>
            <a:r>
              <a:rPr lang="en-GB" sz="1800" b="1" dirty="0">
                <a:effectLst/>
                <a:latin typeface="Times New Roman" panose="02020603050405020304" pitchFamily="18" charset="0"/>
                <a:ea typeface="Calibri" panose="020F0502020204030204" pitchFamily="34" charset="0"/>
                <a:cs typeface="Arial" panose="020B0604020202020204" pitchFamily="34" charset="0"/>
              </a:rPr>
              <a:t>Student Name</a:t>
            </a:r>
            <a:r>
              <a:rPr lang="en-GB" b="1" dirty="0">
                <a:latin typeface="Times New Roman" panose="02020603050405020304" pitchFamily="18" charset="0"/>
                <a:ea typeface="Calibri" panose="020F0502020204030204" pitchFamily="34" charset="0"/>
                <a:cs typeface="Arial" panose="020B0604020202020204" pitchFamily="34" charset="0"/>
              </a:rPr>
              <a:t>:</a:t>
            </a:r>
            <a:r>
              <a:rPr lang="en-GB" dirty="0">
                <a:latin typeface="Times New Roman" panose="02020603050405020304" pitchFamily="18" charset="0"/>
                <a:ea typeface="Calibri" panose="020F0502020204030204" pitchFamily="34" charset="0"/>
                <a:cs typeface="Arial" panose="020B0604020202020204" pitchFamily="34" charset="0"/>
              </a:rPr>
              <a:t> Musa </a:t>
            </a:r>
            <a:r>
              <a:rPr lang="en-GB" dirty="0" err="1">
                <a:latin typeface="Times New Roman" panose="02020603050405020304" pitchFamily="18" charset="0"/>
                <a:ea typeface="Calibri" panose="020F0502020204030204" pitchFamily="34" charset="0"/>
                <a:cs typeface="Arial" panose="020B0604020202020204" pitchFamily="34" charset="0"/>
              </a:rPr>
              <a:t>Bamwine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Student ID: 2425291</a:t>
            </a:r>
          </a:p>
        </p:txBody>
      </p:sp>
      <p:pic>
        <p:nvPicPr>
          <p:cNvPr id="6" name="Picture 5">
            <a:extLst>
              <a:ext uri="{FF2B5EF4-FFF2-40B4-BE49-F238E27FC236}">
                <a16:creationId xmlns:a16="http://schemas.microsoft.com/office/drawing/2014/main" id="{7875E815-B5E5-661E-C0E2-F7FCEAEF17D2}"/>
              </a:ext>
            </a:extLst>
          </p:cNvPr>
          <p:cNvPicPr>
            <a:picLocks noChangeAspect="1"/>
          </p:cNvPicPr>
          <p:nvPr/>
        </p:nvPicPr>
        <p:blipFill>
          <a:blip r:embed="rId2"/>
          <a:stretch>
            <a:fillRect/>
          </a:stretch>
        </p:blipFill>
        <p:spPr>
          <a:xfrm>
            <a:off x="1425477" y="283882"/>
            <a:ext cx="3335059" cy="1276528"/>
          </a:xfrm>
          <a:prstGeom prst="rect">
            <a:avLst/>
          </a:prstGeom>
        </p:spPr>
      </p:pic>
    </p:spTree>
    <p:extLst>
      <p:ext uri="{BB962C8B-B14F-4D97-AF65-F5344CB8AC3E}">
        <p14:creationId xmlns:p14="http://schemas.microsoft.com/office/powerpoint/2010/main" val="577841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702671"/>
          </a:xfrm>
        </p:spPr>
        <p:txBody>
          <a:bodyPr/>
          <a:lstStyle/>
          <a:p>
            <a:r>
              <a:rPr lang="en-GB" dirty="0">
                <a:latin typeface="Times New Roman" panose="02020603050405020304" pitchFamily="18" charset="0"/>
                <a:cs typeface="Times New Roman" panose="02020603050405020304" pitchFamily="18" charset="0"/>
              </a:rPr>
              <a:t>Introduction</a:t>
            </a:r>
          </a:p>
        </p:txBody>
      </p:sp>
      <p:sp>
        <p:nvSpPr>
          <p:cNvPr id="4" name="Rectangle 3"/>
          <p:cNvSpPr/>
          <p:nvPr/>
        </p:nvSpPr>
        <p:spPr>
          <a:xfrm>
            <a:off x="1024128" y="1857447"/>
            <a:ext cx="4938790" cy="3693319"/>
          </a:xfrm>
          <a:prstGeom prst="rect">
            <a:avLst/>
          </a:prstGeom>
        </p:spPr>
        <p:txBody>
          <a:bodyPr wrap="square">
            <a:spAutoFit/>
          </a:bodyPr>
          <a:lstStyle/>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The title of the presentation is “Assessment of the application of Vygotsky’s sociocultural theory in response to the case of Amina, for providing an understanding of theoretical perspectives concerning lifespan development”</a:t>
            </a:r>
          </a:p>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This presentation is going to analyse the developmental needs of Amira based on the sociocultural theory made by Vygotsky and to suggest the support strategies that can be effectively provided.</a:t>
            </a:r>
          </a:p>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Amira displays anxiety in separations and 3 year olds are most clingy in transitions as per the early years data offered by the NHS.</a:t>
            </a:r>
          </a:p>
        </p:txBody>
      </p:sp>
      <p:pic>
        <p:nvPicPr>
          <p:cNvPr id="6" name="Picture 5"/>
          <p:cNvPicPr>
            <a:picLocks noChangeAspect="1"/>
          </p:cNvPicPr>
          <p:nvPr/>
        </p:nvPicPr>
        <p:blipFill>
          <a:blip r:embed="rId3"/>
          <a:stretch>
            <a:fillRect/>
          </a:stretch>
        </p:blipFill>
        <p:spPr>
          <a:xfrm>
            <a:off x="6479117" y="1219005"/>
            <a:ext cx="4970201" cy="4970201"/>
          </a:xfrm>
          <a:prstGeom prst="rect">
            <a:avLst/>
          </a:prstGeom>
        </p:spPr>
      </p:pic>
    </p:spTree>
    <p:extLst>
      <p:ext uri="{BB962C8B-B14F-4D97-AF65-F5344CB8AC3E}">
        <p14:creationId xmlns:p14="http://schemas.microsoft.com/office/powerpoint/2010/main" val="506334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702671"/>
          </a:xfrm>
        </p:spPr>
        <p:txBody>
          <a:bodyPr>
            <a:normAutofit fontScale="90000"/>
          </a:bodyPr>
          <a:lstStyle/>
          <a:p>
            <a:r>
              <a:rPr lang="en-IN" dirty="0">
                <a:latin typeface="Times New Roman" panose="02020603050405020304" pitchFamily="18" charset="0"/>
                <a:cs typeface="Times New Roman" panose="02020603050405020304" pitchFamily="18" charset="0"/>
              </a:rPr>
              <a:t>Explanation on Vygotsky’s sociocultural theory </a:t>
            </a:r>
            <a:endParaRPr lang="en-GB" dirty="0">
              <a:latin typeface="Times New Roman" panose="02020603050405020304" pitchFamily="18" charset="0"/>
              <a:cs typeface="Times New Roman" panose="02020603050405020304" pitchFamily="18" charset="0"/>
            </a:endParaRPr>
          </a:p>
        </p:txBody>
      </p:sp>
      <p:sp>
        <p:nvSpPr>
          <p:cNvPr id="3" name="Rectangle 2"/>
          <p:cNvSpPr/>
          <p:nvPr/>
        </p:nvSpPr>
        <p:spPr>
          <a:xfrm>
            <a:off x="1024127" y="1636200"/>
            <a:ext cx="6613045" cy="5078313"/>
          </a:xfrm>
          <a:prstGeom prst="rect">
            <a:avLst/>
          </a:prstGeom>
        </p:spPr>
        <p:txBody>
          <a:bodyPr wrap="square">
            <a:spAutoFit/>
          </a:bodyPr>
          <a:lstStyle/>
          <a:p>
            <a:pPr marL="342900" lvl="0" indent="-342900" algn="just">
              <a:buSzPts val="1000"/>
              <a:buFont typeface="Symbol" panose="05050102010706020507" pitchFamily="18" charset="2"/>
              <a:buChar char=""/>
              <a:tabLst>
                <a:tab pos="457200" algn="l"/>
              </a:tabLst>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Social Interaction: </a:t>
            </a:r>
            <a:r>
              <a:rPr lang="en-GB" dirty="0">
                <a:effectLst/>
                <a:latin typeface="Times New Roman" panose="02020603050405020304" pitchFamily="18" charset="0"/>
                <a:ea typeface="Calibri" panose="020F0502020204030204" pitchFamily="34" charset="0"/>
                <a:cs typeface="Times New Roman" panose="02020603050405020304" pitchFamily="18" charset="0"/>
              </a:rPr>
              <a:t>The guided interactions are the way children learn; more than 80 percent of the communication development during early childhood happens in terms of social interactions in </a:t>
            </a:r>
            <a:r>
              <a:rPr lang="en-GB" dirty="0" err="1">
                <a:effectLst/>
                <a:latin typeface="Times New Roman" panose="02020603050405020304" pitchFamily="18" charset="0"/>
                <a:ea typeface="Calibri" panose="020F0502020204030204" pitchFamily="34" charset="0"/>
                <a:cs typeface="Times New Roman" panose="02020603050405020304" pitchFamily="18" charset="0"/>
              </a:rPr>
              <a:t>preschoolers</a:t>
            </a:r>
            <a:r>
              <a:rPr lang="en-GB" dirty="0">
                <a:effectLst/>
                <a:latin typeface="Times New Roman" panose="02020603050405020304" pitchFamily="18" charset="0"/>
                <a:ea typeface="Calibri" panose="020F0502020204030204" pitchFamily="34" charset="0"/>
                <a:cs typeface="Times New Roman" panose="02020603050405020304" pitchFamily="18" charset="0"/>
              </a:rPr>
              <a:t> (</a:t>
            </a:r>
            <a:r>
              <a:rPr lang="en-GB" dirty="0" err="1">
                <a:effectLst/>
                <a:latin typeface="Times New Roman" panose="02020603050405020304" pitchFamily="18" charset="0"/>
                <a:ea typeface="Calibri" panose="020F0502020204030204" pitchFamily="34" charset="0"/>
                <a:cs typeface="Times New Roman" panose="02020603050405020304" pitchFamily="18" charset="0"/>
              </a:rPr>
              <a:t>Doove</a:t>
            </a:r>
            <a:r>
              <a:rPr lang="en-GB" dirty="0">
                <a:effectLst/>
                <a:latin typeface="Times New Roman" panose="02020603050405020304" pitchFamily="18" charset="0"/>
                <a:ea typeface="Calibri" panose="020F0502020204030204" pitchFamily="34" charset="0"/>
                <a:cs typeface="Times New Roman" panose="02020603050405020304" pitchFamily="18" charset="0"/>
              </a:rPr>
              <a:t> </a:t>
            </a:r>
            <a:r>
              <a:rPr lang="en-GB" i="1"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GB" dirty="0">
                <a:effectLst/>
                <a:latin typeface="Times New Roman" panose="02020603050405020304" pitchFamily="18" charset="0"/>
                <a:ea typeface="Calibri" panose="020F0502020204030204" pitchFamily="34" charset="0"/>
                <a:cs typeface="Times New Roman" panose="02020603050405020304" pitchFamily="18" charset="0"/>
              </a:rPr>
              <a:t>2021).</a:t>
            </a:r>
          </a:p>
          <a:p>
            <a:pPr marL="342900" lvl="0" indent="-342900" algn="just">
              <a:buSzPts val="1000"/>
              <a:buFont typeface="Symbol" panose="05050102010706020507" pitchFamily="18" charset="2"/>
              <a:buChar char=""/>
              <a:tabLst>
                <a:tab pos="457200" algn="l"/>
              </a:tabLst>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More Knowledgeable Other (MKO): </a:t>
            </a:r>
            <a:r>
              <a:rPr lang="en-GB" dirty="0">
                <a:effectLst/>
                <a:latin typeface="Times New Roman" panose="02020603050405020304" pitchFamily="18" charset="0"/>
                <a:ea typeface="Calibri" panose="020F0502020204030204" pitchFamily="34" charset="0"/>
                <a:cs typeface="Times New Roman" panose="02020603050405020304" pitchFamily="18" charset="0"/>
              </a:rPr>
              <a:t>It occurs when the adults or skilled peers provide support to learning by scaffolding tasks that a child is not yet able to perform (Mori and Manuel, 2023).</a:t>
            </a:r>
          </a:p>
          <a:p>
            <a:pPr marL="342900" lvl="0" indent="-342900" algn="just">
              <a:buSzPts val="1000"/>
              <a:buFont typeface="Symbol" panose="05050102010706020507" pitchFamily="18" charset="2"/>
              <a:buChar char=""/>
              <a:tabLst>
                <a:tab pos="457200" algn="l"/>
              </a:tabLst>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Zone of Proximal Development (ZPD): </a:t>
            </a:r>
            <a:r>
              <a:rPr lang="en-GB" dirty="0">
                <a:effectLst/>
                <a:latin typeface="Times New Roman" panose="02020603050405020304" pitchFamily="18" charset="0"/>
                <a:ea typeface="Calibri" panose="020F0502020204030204" pitchFamily="34" charset="0"/>
                <a:cs typeface="Times New Roman" panose="02020603050405020304" pitchFamily="18" charset="0"/>
              </a:rPr>
              <a:t>Growth occurs as children are provided with systematic guidance that allows them to master a given bit higher than their independent level (</a:t>
            </a:r>
            <a:r>
              <a:rPr lang="en-GB" dirty="0" err="1">
                <a:effectLst/>
                <a:latin typeface="Times New Roman" panose="02020603050405020304" pitchFamily="18" charset="0"/>
                <a:ea typeface="Calibri" panose="020F0502020204030204" pitchFamily="34" charset="0"/>
                <a:cs typeface="Times New Roman" panose="02020603050405020304" pitchFamily="18" charset="0"/>
              </a:rPr>
              <a:t>Zaretsky</a:t>
            </a:r>
            <a:r>
              <a:rPr lang="en-GB" dirty="0">
                <a:effectLst/>
                <a:latin typeface="Times New Roman" panose="02020603050405020304" pitchFamily="18" charset="0"/>
                <a:ea typeface="Calibri" panose="020F0502020204030204" pitchFamily="34" charset="0"/>
                <a:cs typeface="Times New Roman" panose="02020603050405020304" pitchFamily="18" charset="0"/>
              </a:rPr>
              <a:t>, 2021).</a:t>
            </a:r>
          </a:p>
          <a:p>
            <a:pPr marL="342900" lvl="0" indent="-342900" algn="just">
              <a:buSzPts val="1000"/>
              <a:buFont typeface="Symbol" panose="05050102010706020507" pitchFamily="18" charset="2"/>
              <a:buChar char=""/>
              <a:tabLst>
                <a:tab pos="457200" algn="l"/>
              </a:tabLst>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Language: </a:t>
            </a:r>
            <a:r>
              <a:rPr lang="en-GB" dirty="0">
                <a:effectLst/>
                <a:latin typeface="Times New Roman" panose="02020603050405020304" pitchFamily="18" charset="0"/>
                <a:ea typeface="Calibri" panose="020F0502020204030204" pitchFamily="34" charset="0"/>
                <a:cs typeface="Times New Roman" panose="02020603050405020304" pitchFamily="18" charset="0"/>
              </a:rPr>
              <a:t>Language plays a core role in the development of the formation of thought; early verbal support goes a long way in boosting the degree of cognitive development even in children with lesser speech (</a:t>
            </a:r>
            <a:r>
              <a:rPr lang="en-GB" dirty="0" err="1">
                <a:effectLst/>
                <a:latin typeface="Times New Roman" panose="02020603050405020304" pitchFamily="18" charset="0"/>
                <a:ea typeface="Calibri" panose="020F0502020204030204" pitchFamily="34" charset="0"/>
                <a:cs typeface="Times New Roman" panose="02020603050405020304" pitchFamily="18" charset="0"/>
              </a:rPr>
              <a:t>Pu</a:t>
            </a:r>
            <a:r>
              <a:rPr lang="en-GB" dirty="0">
                <a:effectLst/>
                <a:latin typeface="Times New Roman" panose="02020603050405020304" pitchFamily="18" charset="0"/>
                <a:ea typeface="Calibri" panose="020F0502020204030204" pitchFamily="34" charset="0"/>
                <a:cs typeface="Times New Roman" panose="02020603050405020304" pitchFamily="18" charset="0"/>
              </a:rPr>
              <a:t> </a:t>
            </a:r>
            <a:r>
              <a:rPr lang="en-GB" i="1"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GB" dirty="0">
                <a:effectLst/>
                <a:latin typeface="Times New Roman" panose="02020603050405020304" pitchFamily="18" charset="0"/>
                <a:ea typeface="Calibri" panose="020F0502020204030204" pitchFamily="34" charset="0"/>
                <a:cs typeface="Times New Roman" panose="02020603050405020304" pitchFamily="18" charset="0"/>
              </a:rPr>
              <a:t>2025).</a:t>
            </a:r>
          </a:p>
          <a:p>
            <a:pPr marL="342900" lvl="0" indent="-342900" algn="just">
              <a:buSzPts val="1000"/>
              <a:buFont typeface="Symbol" panose="05050102010706020507" pitchFamily="18" charset="2"/>
              <a:buChar char=""/>
              <a:tabLst>
                <a:tab pos="457200" algn="l"/>
              </a:tabLst>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Culture: </a:t>
            </a:r>
            <a:r>
              <a:rPr lang="en-GB" dirty="0">
                <a:effectLst/>
                <a:latin typeface="Times New Roman" panose="02020603050405020304" pitchFamily="18" charset="0"/>
                <a:ea typeface="Calibri" panose="020F0502020204030204" pitchFamily="34" charset="0"/>
                <a:cs typeface="Times New Roman" panose="02020603050405020304" pitchFamily="18" charset="0"/>
              </a:rPr>
              <a:t>Learning is developed by means of cultural tools; nursery patterns assist the children to internalise behavioural norms and emotional reactions (Abraham and Feldman, 2022).</a:t>
            </a:r>
          </a:p>
        </p:txBody>
      </p:sp>
      <p:pic>
        <p:nvPicPr>
          <p:cNvPr id="2052" name="Picture 4" descr="Vygotsky Socio-cultural Theo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2327" y="2853598"/>
            <a:ext cx="3047955" cy="2643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90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702671"/>
          </a:xfrm>
        </p:spPr>
        <p:txBody>
          <a:bodyPr>
            <a:normAutofit fontScale="90000"/>
          </a:bodyPr>
          <a:lstStyle/>
          <a:p>
            <a:r>
              <a:rPr lang="en-IN" dirty="0">
                <a:latin typeface="Times New Roman" panose="02020603050405020304" pitchFamily="18" charset="0"/>
                <a:cs typeface="Times New Roman" panose="02020603050405020304" pitchFamily="18" charset="0"/>
              </a:rPr>
              <a:t>Application of the theory on the scenario</a:t>
            </a:r>
            <a:endParaRPr lang="en-GB" dirty="0">
              <a:latin typeface="Times New Roman" panose="02020603050405020304" pitchFamily="18" charset="0"/>
              <a:cs typeface="Times New Roman" panose="02020603050405020304" pitchFamily="18" charset="0"/>
            </a:endParaRPr>
          </a:p>
        </p:txBody>
      </p:sp>
      <p:sp>
        <p:nvSpPr>
          <p:cNvPr id="3" name="Rectangle 2"/>
          <p:cNvSpPr/>
          <p:nvPr/>
        </p:nvSpPr>
        <p:spPr>
          <a:xfrm>
            <a:off x="1024128" y="1906656"/>
            <a:ext cx="4668335" cy="3693319"/>
          </a:xfrm>
          <a:prstGeom prst="rect">
            <a:avLst/>
          </a:prstGeom>
        </p:spPr>
        <p:txBody>
          <a:bodyPr wrap="square">
            <a:spAutoFit/>
          </a:bodyPr>
          <a:lstStyle/>
          <a:p>
            <a:pPr marL="285750" lvl="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a:t>
            </a:r>
            <a:r>
              <a:rPr lang="en-GB" b="1" i="1" dirty="0">
                <a:latin typeface="Times New Roman" panose="02020603050405020304" pitchFamily="18" charset="0"/>
                <a:cs typeface="Times New Roman" panose="02020603050405020304" pitchFamily="18" charset="0"/>
              </a:rPr>
              <a:t>separation anxiety </a:t>
            </a:r>
            <a:r>
              <a:rPr lang="en-GB" dirty="0">
                <a:latin typeface="Times New Roman" panose="02020603050405020304" pitchFamily="18" charset="0"/>
                <a:cs typeface="Times New Roman" panose="02020603050405020304" pitchFamily="18" charset="0"/>
              </a:rPr>
              <a:t>of Amira can be minimised with regular MKO assistance as at 3 years old the child depends on the rules of the person to a great extent.</a:t>
            </a:r>
          </a:p>
          <a:p>
            <a:pPr marL="285750" lvl="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a:t>
            </a:r>
            <a:r>
              <a:rPr lang="en-GB" b="1" i="1" dirty="0">
                <a:latin typeface="Times New Roman" panose="02020603050405020304" pitchFamily="18" charset="0"/>
                <a:cs typeface="Times New Roman" panose="02020603050405020304" pitchFamily="18" charset="0"/>
              </a:rPr>
              <a:t>unusual speech</a:t>
            </a:r>
            <a:r>
              <a:rPr lang="en-GB" dirty="0">
                <a:latin typeface="Times New Roman" panose="02020603050405020304" pitchFamily="18" charset="0"/>
                <a:cs typeface="Times New Roman" panose="02020603050405020304" pitchFamily="18" charset="0"/>
              </a:rPr>
              <a:t> of her shows that she requires the ZPD-congruent language scaffolding via modelling, repetition, and directed social interaction (Xi and </a:t>
            </a:r>
            <a:r>
              <a:rPr lang="en-GB" dirty="0" err="1">
                <a:latin typeface="Times New Roman" panose="02020603050405020304" pitchFamily="18" charset="0"/>
                <a:cs typeface="Times New Roman" panose="02020603050405020304" pitchFamily="18" charset="0"/>
              </a:rPr>
              <a:t>Lantolf</a:t>
            </a:r>
            <a:r>
              <a:rPr lang="en-GB" dirty="0">
                <a:latin typeface="Times New Roman" panose="02020603050405020304" pitchFamily="18" charset="0"/>
                <a:cs typeface="Times New Roman" panose="02020603050405020304" pitchFamily="18" charset="0"/>
              </a:rPr>
              <a:t>, 2020).</a:t>
            </a:r>
          </a:p>
          <a:p>
            <a:pPr marL="285750" lvl="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a:t>
            </a:r>
            <a:r>
              <a:rPr lang="en-GB" b="1" i="1" dirty="0">
                <a:latin typeface="Times New Roman" panose="02020603050405020304" pitchFamily="18" charset="0"/>
                <a:cs typeface="Times New Roman" panose="02020603050405020304" pitchFamily="18" charset="0"/>
              </a:rPr>
              <a:t>inability to play in a group</a:t>
            </a:r>
            <a:r>
              <a:rPr lang="en-GB" dirty="0">
                <a:latin typeface="Times New Roman" panose="02020603050405020304" pitchFamily="18" charset="0"/>
                <a:cs typeface="Times New Roman" panose="02020603050405020304" pitchFamily="18" charset="0"/>
              </a:rPr>
              <a:t> indicates the lack of developed social means; systematic interpersonal communication can stimulate her social cultural development.</a:t>
            </a:r>
          </a:p>
        </p:txBody>
      </p:sp>
      <p:pic>
        <p:nvPicPr>
          <p:cNvPr id="6" name="Picture 5"/>
          <p:cNvPicPr>
            <a:picLocks noChangeAspect="1"/>
          </p:cNvPicPr>
          <p:nvPr/>
        </p:nvPicPr>
        <p:blipFill>
          <a:blip r:embed="rId3"/>
          <a:stretch>
            <a:fillRect/>
          </a:stretch>
        </p:blipFill>
        <p:spPr>
          <a:xfrm>
            <a:off x="6303015" y="2011146"/>
            <a:ext cx="4864042" cy="3484338"/>
          </a:xfrm>
          <a:prstGeom prst="rect">
            <a:avLst/>
          </a:prstGeom>
        </p:spPr>
      </p:pic>
    </p:spTree>
    <p:extLst>
      <p:ext uri="{BB962C8B-B14F-4D97-AF65-F5344CB8AC3E}">
        <p14:creationId xmlns:p14="http://schemas.microsoft.com/office/powerpoint/2010/main" val="1764537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702671"/>
          </a:xfrm>
        </p:spPr>
        <p:txBody>
          <a:bodyPr>
            <a:normAutofit fontScale="90000"/>
          </a:bodyPr>
          <a:lstStyle/>
          <a:p>
            <a:r>
              <a:rPr lang="en-IN" dirty="0">
                <a:latin typeface="Times New Roman" panose="02020603050405020304" pitchFamily="18" charset="0"/>
                <a:cs typeface="Times New Roman" panose="02020603050405020304" pitchFamily="18" charset="0"/>
              </a:rPr>
              <a:t>Proposal on practical strategies </a:t>
            </a:r>
            <a:endParaRPr lang="en-GB" dirty="0">
              <a:latin typeface="Times New Roman" panose="02020603050405020304" pitchFamily="18" charset="0"/>
              <a:cs typeface="Times New Roman" panose="02020603050405020304" pitchFamily="18" charset="0"/>
            </a:endParaRPr>
          </a:p>
        </p:txBody>
      </p:sp>
      <p:sp>
        <p:nvSpPr>
          <p:cNvPr id="3" name="Rectangle 2"/>
          <p:cNvSpPr/>
          <p:nvPr/>
        </p:nvSpPr>
        <p:spPr>
          <a:xfrm>
            <a:off x="1024128" y="2254386"/>
            <a:ext cx="4140300" cy="3693319"/>
          </a:xfrm>
          <a:prstGeom prst="rect">
            <a:avLst/>
          </a:prstGeom>
        </p:spPr>
        <p:txBody>
          <a:bodyPr wrap="square">
            <a:spAutoFit/>
          </a:bodyPr>
          <a:lstStyle/>
          <a:p>
            <a:pPr marL="285750" lvl="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Guided learning sessions with MKO-supported play through small-group sessions can be used to build upon communication and confidence in Amira (</a:t>
            </a:r>
            <a:r>
              <a:rPr lang="en-GB" dirty="0" err="1">
                <a:latin typeface="Times New Roman" panose="02020603050405020304" pitchFamily="18" charset="0"/>
                <a:cs typeface="Times New Roman" panose="02020603050405020304" pitchFamily="18" charset="0"/>
              </a:rPr>
              <a:t>Moussa</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et al., </a:t>
            </a:r>
            <a:r>
              <a:rPr lang="en-GB" dirty="0">
                <a:latin typeface="Times New Roman" panose="02020603050405020304" pitchFamily="18" charset="0"/>
                <a:cs typeface="Times New Roman" panose="02020603050405020304" pitchFamily="18" charset="0"/>
              </a:rPr>
              <a:t>2021).</a:t>
            </a:r>
          </a:p>
          <a:p>
            <a:pPr marL="285750" lvl="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Embark visual routines; NHS teaching suggests visual sequencing is more effective in enhancing emotional stability as compared to 60% of anxious </a:t>
            </a:r>
            <a:r>
              <a:rPr lang="en-GB" dirty="0" err="1">
                <a:latin typeface="Times New Roman" panose="02020603050405020304" pitchFamily="18" charset="0"/>
                <a:cs typeface="Times New Roman" panose="02020603050405020304" pitchFamily="18" charset="0"/>
              </a:rPr>
              <a:t>preschoolers</a:t>
            </a:r>
            <a:r>
              <a:rPr lang="en-GB" dirty="0">
                <a:latin typeface="Times New Roman" panose="02020603050405020304" pitchFamily="18" charset="0"/>
                <a:cs typeface="Times New Roman" panose="02020603050405020304" pitchFamily="18" charset="0"/>
              </a:rPr>
              <a:t> (NHS, 2024).</a:t>
            </a:r>
          </a:p>
          <a:p>
            <a:pPr marL="285750" lvl="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Assign Amira a regular key worker to model language, help with turn taking and promote engagement of both.</a:t>
            </a:r>
          </a:p>
        </p:txBody>
      </p:sp>
      <p:pic>
        <p:nvPicPr>
          <p:cNvPr id="5" name="Picture 4"/>
          <p:cNvPicPr>
            <a:picLocks noChangeAspect="1"/>
          </p:cNvPicPr>
          <p:nvPr/>
        </p:nvPicPr>
        <p:blipFill>
          <a:blip r:embed="rId3"/>
          <a:stretch>
            <a:fillRect/>
          </a:stretch>
        </p:blipFill>
        <p:spPr>
          <a:xfrm>
            <a:off x="6352577" y="2254386"/>
            <a:ext cx="4532218" cy="3495473"/>
          </a:xfrm>
          <a:prstGeom prst="rect">
            <a:avLst/>
          </a:prstGeom>
        </p:spPr>
      </p:pic>
    </p:spTree>
    <p:extLst>
      <p:ext uri="{BB962C8B-B14F-4D97-AF65-F5344CB8AC3E}">
        <p14:creationId xmlns:p14="http://schemas.microsoft.com/office/powerpoint/2010/main" val="485419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702671"/>
          </a:xfrm>
        </p:spPr>
        <p:txBody>
          <a:bodyPr>
            <a:normAutofit fontScale="90000"/>
          </a:bodyPr>
          <a:lstStyle/>
          <a:p>
            <a:r>
              <a:rPr lang="en-IN" dirty="0">
                <a:latin typeface="Times New Roman" panose="02020603050405020304" pitchFamily="18" charset="0"/>
                <a:cs typeface="Times New Roman" panose="02020603050405020304" pitchFamily="18" charset="0"/>
              </a:rPr>
              <a:t>Proposal on notable interventions</a:t>
            </a:r>
            <a:endParaRPr lang="en-GB" dirty="0">
              <a:latin typeface="Times New Roman" panose="02020603050405020304" pitchFamily="18" charset="0"/>
              <a:cs typeface="Times New Roman" panose="02020603050405020304" pitchFamily="18" charset="0"/>
            </a:endParaRPr>
          </a:p>
        </p:txBody>
      </p:sp>
      <p:sp>
        <p:nvSpPr>
          <p:cNvPr id="3" name="Rectangle 2"/>
          <p:cNvSpPr/>
          <p:nvPr/>
        </p:nvSpPr>
        <p:spPr>
          <a:xfrm>
            <a:off x="1024128" y="1636200"/>
            <a:ext cx="4269090" cy="4524315"/>
          </a:xfrm>
          <a:prstGeom prst="rect">
            <a:avLst/>
          </a:prstGeom>
        </p:spPr>
        <p:txBody>
          <a:bodyPr wrap="square">
            <a:spAutoFit/>
          </a:bodyPr>
          <a:lstStyle/>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Provide early emotional-support interventions in the form of child- directed play sessions, which aim at reducing anxiety and building confidence, and thus implement mental health interventions.</a:t>
            </a:r>
          </a:p>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Apply early methods of communication; speech-modelling interventions enhance expressive growth in 3-year-old children with delayed language (Bashar, 2020).</a:t>
            </a:r>
          </a:p>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Bring in social-behavioural change, since systematic peer modelling decreases the social withdrawal with tangible classes at the very young years by more than 40 percent (Deegan </a:t>
            </a:r>
            <a:r>
              <a:rPr lang="en-GB"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dirty="0">
                <a:effectLst/>
                <a:latin typeface="Times New Roman" panose="02020603050405020304" pitchFamily="18" charset="0"/>
                <a:ea typeface="Calibri" panose="020F0502020204030204" pitchFamily="34" charset="0"/>
                <a:cs typeface="Times New Roman" panose="02020603050405020304" pitchFamily="18" charset="0"/>
              </a:rPr>
              <a:t>, 2023).</a:t>
            </a:r>
          </a:p>
        </p:txBody>
      </p:sp>
      <p:pic>
        <p:nvPicPr>
          <p:cNvPr id="5" name="Picture 4"/>
          <p:cNvPicPr>
            <a:picLocks noChangeAspect="1"/>
          </p:cNvPicPr>
          <p:nvPr/>
        </p:nvPicPr>
        <p:blipFill>
          <a:blip r:embed="rId3"/>
          <a:stretch>
            <a:fillRect/>
          </a:stretch>
        </p:blipFill>
        <p:spPr>
          <a:xfrm>
            <a:off x="6639830" y="1636200"/>
            <a:ext cx="4638143" cy="4283055"/>
          </a:xfrm>
          <a:prstGeom prst="rect">
            <a:avLst/>
          </a:prstGeom>
        </p:spPr>
      </p:pic>
    </p:spTree>
    <p:extLst>
      <p:ext uri="{BB962C8B-B14F-4D97-AF65-F5344CB8AC3E}">
        <p14:creationId xmlns:p14="http://schemas.microsoft.com/office/powerpoint/2010/main" val="2663551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932946"/>
            <a:ext cx="9720072" cy="702671"/>
          </a:xfrm>
        </p:spPr>
        <p:txBody>
          <a:bodyPr>
            <a:normAutofit fontScale="90000"/>
          </a:bodyPr>
          <a:lstStyle/>
          <a:p>
            <a:r>
              <a:rPr lang="en-IN" dirty="0">
                <a:latin typeface="Times New Roman" panose="02020603050405020304" pitchFamily="18" charset="0"/>
                <a:cs typeface="Times New Roman" panose="02020603050405020304" pitchFamily="18" charset="0"/>
              </a:rPr>
              <a:t>Consideration on biological and environmental influencers</a:t>
            </a:r>
            <a:endParaRPr lang="en-GB" dirty="0">
              <a:latin typeface="Times New Roman" panose="02020603050405020304" pitchFamily="18" charset="0"/>
              <a:cs typeface="Times New Roman" panose="02020603050405020304" pitchFamily="18" charset="0"/>
            </a:endParaRPr>
          </a:p>
        </p:txBody>
      </p:sp>
      <p:sp>
        <p:nvSpPr>
          <p:cNvPr id="3" name="Rectangle 2"/>
          <p:cNvSpPr/>
          <p:nvPr/>
        </p:nvSpPr>
        <p:spPr>
          <a:xfrm>
            <a:off x="1024128" y="2215750"/>
            <a:ext cx="6007737" cy="4524315"/>
          </a:xfrm>
          <a:prstGeom prst="rect">
            <a:avLst/>
          </a:prstGeom>
        </p:spPr>
        <p:txBody>
          <a:bodyPr wrap="square">
            <a:spAutoFit/>
          </a:bodyPr>
          <a:lstStyle/>
          <a:p>
            <a:pPr marL="342900" lvl="0" indent="-342900" algn="just">
              <a:buSzPts val="1000"/>
              <a:buFont typeface="Symbol" panose="05050102010706020507" pitchFamily="18" charset="2"/>
              <a:buChar char=""/>
              <a:tabLst>
                <a:tab pos="457200" algn="l"/>
              </a:tabLst>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Nature (Biological Influences)</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marL="742950" lvl="1" indent="-285750" algn="just">
              <a:buSzPts val="1000"/>
              <a:buFont typeface="Courier New" panose="02070309020205020404" pitchFamily="49" charset="0"/>
              <a:buChar char="o"/>
              <a:tabLst>
                <a:tab pos="9144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The genetic factors can influence the temperament of Amira and increase her anxiety in relation to separation.</a:t>
            </a:r>
          </a:p>
          <a:p>
            <a:pPr marL="742950" lvl="1" indent="-285750" algn="just">
              <a:buSzPts val="1000"/>
              <a:buFont typeface="Courier New" panose="02070309020205020404" pitchFamily="49" charset="0"/>
              <a:buChar char="o"/>
              <a:tabLst>
                <a:tab pos="9144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The development of the brain in the early neurological stages determines the capacity of speech since the brain grows the most during the age of 3 (</a:t>
            </a:r>
            <a:r>
              <a:rPr lang="en-GB" dirty="0" err="1">
                <a:effectLst/>
                <a:latin typeface="Times New Roman" panose="02020603050405020304" pitchFamily="18" charset="0"/>
                <a:ea typeface="Calibri" panose="020F0502020204030204" pitchFamily="34" charset="0"/>
                <a:cs typeface="Times New Roman" panose="02020603050405020304" pitchFamily="18" charset="0"/>
              </a:rPr>
              <a:t>Massó</a:t>
            </a:r>
            <a:r>
              <a:rPr lang="en-GB" dirty="0">
                <a:effectLst/>
                <a:latin typeface="Times New Roman" panose="02020603050405020304" pitchFamily="18" charset="0"/>
                <a:ea typeface="Calibri" panose="020F0502020204030204" pitchFamily="34" charset="0"/>
                <a:cs typeface="Times New Roman" panose="02020603050405020304" pitchFamily="18" charset="0"/>
              </a:rPr>
              <a:t> Rodriguez </a:t>
            </a:r>
            <a:r>
              <a:rPr lang="en-GB"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dirty="0">
                <a:effectLst/>
                <a:latin typeface="Times New Roman" panose="02020603050405020304" pitchFamily="18" charset="0"/>
                <a:ea typeface="Calibri" panose="020F0502020204030204" pitchFamily="34" charset="0"/>
                <a:cs typeface="Times New Roman" panose="02020603050405020304" pitchFamily="18" charset="0"/>
              </a:rPr>
              <a:t>, 2021).</a:t>
            </a:r>
          </a:p>
          <a:p>
            <a:pPr marL="342900" lvl="0" indent="-342900" algn="just">
              <a:buSzPts val="1000"/>
              <a:buFont typeface="Symbol" panose="05050102010706020507" pitchFamily="18" charset="2"/>
              <a:buChar char=""/>
              <a:tabLst>
                <a:tab pos="457200" algn="l"/>
              </a:tabLst>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Nurture (Environmental Influences)</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marL="742950" lvl="1" indent="-285750" algn="just">
              <a:buSzPts val="1000"/>
              <a:buFont typeface="Courier New" panose="02070309020205020404" pitchFamily="49" charset="0"/>
              <a:buChar char="o"/>
              <a:tabLst>
                <a:tab pos="9144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Major behavioural change can exacerbate anxiety due to home-nursery transition stress, and children can have significant behaviour changes when leaving home.</a:t>
            </a:r>
          </a:p>
          <a:p>
            <a:pPr marL="742950" lvl="1" indent="-285750" algn="just">
              <a:buSzPts val="1000"/>
              <a:buFont typeface="Courier New" panose="02070309020205020404" pitchFamily="49" charset="0"/>
              <a:buChar char="o"/>
              <a:tabLst>
                <a:tab pos="9144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Due to social exposure and cultural practices, speech and group interaction are affected, and this is how Amira has developed </a:t>
            </a:r>
            <a:r>
              <a:rPr lang="en-GB" dirty="0" err="1">
                <a:effectLst/>
                <a:latin typeface="Times New Roman" panose="02020603050405020304" pitchFamily="18" charset="0"/>
                <a:ea typeface="Calibri" panose="020F0502020204030204" pitchFamily="34" charset="0"/>
                <a:cs typeface="Times New Roman" panose="02020603050405020304" pitchFamily="18" charset="0"/>
              </a:rPr>
              <a:t>socioculturally</a:t>
            </a:r>
            <a:r>
              <a:rPr lang="en-GB" dirty="0">
                <a:effectLst/>
                <a:latin typeface="Times New Roman" panose="02020603050405020304" pitchFamily="18" charset="0"/>
                <a:ea typeface="Calibri" panose="020F0502020204030204" pitchFamily="34" charset="0"/>
                <a:cs typeface="Times New Roman" panose="02020603050405020304" pitchFamily="18" charset="0"/>
              </a:rPr>
              <a:t> in learning.</a:t>
            </a:r>
          </a:p>
        </p:txBody>
      </p:sp>
      <p:pic>
        <p:nvPicPr>
          <p:cNvPr id="5" name="Picture 4"/>
          <p:cNvPicPr>
            <a:picLocks noChangeAspect="1"/>
          </p:cNvPicPr>
          <p:nvPr/>
        </p:nvPicPr>
        <p:blipFill rotWithShape="1">
          <a:blip r:embed="rId3"/>
          <a:srcRect b="4849"/>
          <a:stretch/>
        </p:blipFill>
        <p:spPr>
          <a:xfrm>
            <a:off x="7590753" y="3209069"/>
            <a:ext cx="4000500" cy="2537675"/>
          </a:xfrm>
          <a:prstGeom prst="rect">
            <a:avLst/>
          </a:prstGeom>
        </p:spPr>
      </p:pic>
    </p:spTree>
    <p:extLst>
      <p:ext uri="{BB962C8B-B14F-4D97-AF65-F5344CB8AC3E}">
        <p14:creationId xmlns:p14="http://schemas.microsoft.com/office/powerpoint/2010/main" val="2330749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702671"/>
          </a:xfrm>
        </p:spPr>
        <p:txBody>
          <a:bodyPr>
            <a:normAutofit/>
          </a:bodyPr>
          <a:lstStyle/>
          <a:p>
            <a:r>
              <a:rPr lang="en-IN" dirty="0">
                <a:latin typeface="Times New Roman" panose="02020603050405020304" pitchFamily="18" charset="0"/>
                <a:cs typeface="Times New Roman" panose="02020603050405020304" pitchFamily="18" charset="0"/>
              </a:rPr>
              <a:t>Usefulness of the theory</a:t>
            </a:r>
            <a:endParaRPr lang="en-GB" dirty="0">
              <a:latin typeface="Times New Roman" panose="02020603050405020304" pitchFamily="18" charset="0"/>
              <a:cs typeface="Times New Roman" panose="02020603050405020304" pitchFamily="18" charset="0"/>
            </a:endParaRPr>
          </a:p>
        </p:txBody>
      </p:sp>
      <p:sp>
        <p:nvSpPr>
          <p:cNvPr id="3" name="Rectangle 2"/>
          <p:cNvSpPr/>
          <p:nvPr/>
        </p:nvSpPr>
        <p:spPr>
          <a:xfrm>
            <a:off x="1024128" y="2035445"/>
            <a:ext cx="4024391" cy="4247317"/>
          </a:xfrm>
          <a:prstGeom prst="rect">
            <a:avLst/>
          </a:prstGeom>
        </p:spPr>
        <p:txBody>
          <a:bodyPr wrap="square">
            <a:spAutoFit/>
          </a:bodyPr>
          <a:lstStyle/>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Offers systematic instructions on how to scaffold the learning of Amira especially the speech and social development within a guided participation.</a:t>
            </a:r>
          </a:p>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Aids and encourages personalised planning; UK early-years frameworks realise better results by means of ZPD-consistent assistance (Norrie </a:t>
            </a:r>
            <a:r>
              <a:rPr lang="en-GB" i="1"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GB" dirty="0">
                <a:effectLst/>
                <a:latin typeface="Times New Roman" panose="02020603050405020304" pitchFamily="18" charset="0"/>
                <a:ea typeface="Calibri" panose="020F0502020204030204" pitchFamily="34" charset="0"/>
                <a:cs typeface="Times New Roman" panose="02020603050405020304" pitchFamily="18" charset="0"/>
              </a:rPr>
              <a:t>2024).</a:t>
            </a:r>
          </a:p>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Focuses on social-emotional development, and directly targets the issues of Amira being anxious, having poor verbal communication, and being a loner.</a:t>
            </a:r>
          </a:p>
        </p:txBody>
      </p:sp>
      <p:pic>
        <p:nvPicPr>
          <p:cNvPr id="5" name="Picture 4"/>
          <p:cNvPicPr>
            <a:picLocks noChangeAspect="1"/>
          </p:cNvPicPr>
          <p:nvPr/>
        </p:nvPicPr>
        <p:blipFill>
          <a:blip r:embed="rId3"/>
          <a:stretch>
            <a:fillRect/>
          </a:stretch>
        </p:blipFill>
        <p:spPr>
          <a:xfrm>
            <a:off x="6065949" y="2556623"/>
            <a:ext cx="5321683" cy="2993446"/>
          </a:xfrm>
          <a:prstGeom prst="rect">
            <a:avLst/>
          </a:prstGeom>
        </p:spPr>
      </p:pic>
    </p:spTree>
    <p:extLst>
      <p:ext uri="{BB962C8B-B14F-4D97-AF65-F5344CB8AC3E}">
        <p14:creationId xmlns:p14="http://schemas.microsoft.com/office/powerpoint/2010/main" val="2762294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702671"/>
          </a:xfrm>
        </p:spPr>
        <p:txBody>
          <a:bodyPr>
            <a:normAutofit/>
          </a:bodyPr>
          <a:lstStyle/>
          <a:p>
            <a:r>
              <a:rPr lang="en-IN" dirty="0">
                <a:latin typeface="Times New Roman" panose="02020603050405020304" pitchFamily="18" charset="0"/>
                <a:cs typeface="Times New Roman" panose="02020603050405020304" pitchFamily="18" charset="0"/>
              </a:rPr>
              <a:t>Limitations of the theory</a:t>
            </a:r>
            <a:endParaRPr lang="en-GB" dirty="0">
              <a:latin typeface="Times New Roman" panose="02020603050405020304" pitchFamily="18" charset="0"/>
              <a:cs typeface="Times New Roman" panose="02020603050405020304" pitchFamily="18" charset="0"/>
            </a:endParaRPr>
          </a:p>
        </p:txBody>
      </p:sp>
      <p:sp>
        <p:nvSpPr>
          <p:cNvPr id="3" name="Rectangle 2"/>
          <p:cNvSpPr/>
          <p:nvPr/>
        </p:nvSpPr>
        <p:spPr>
          <a:xfrm>
            <a:off x="1024128" y="2035445"/>
            <a:ext cx="4320605" cy="3970318"/>
          </a:xfrm>
          <a:prstGeom prst="rect">
            <a:avLst/>
          </a:prstGeom>
        </p:spPr>
        <p:txBody>
          <a:bodyPr wrap="square">
            <a:spAutoFit/>
          </a:bodyPr>
          <a:lstStyle/>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Failures to take into consideration biological factors like delays in speech associated with developmental conditions.</a:t>
            </a:r>
          </a:p>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Makes the assumption that MKO is always available and this could be compromised during busy nursery settings that have high child-staff ratios (</a:t>
            </a:r>
            <a:r>
              <a:rPr lang="en-GB" dirty="0" err="1">
                <a:effectLst/>
                <a:latin typeface="Times New Roman" panose="02020603050405020304" pitchFamily="18" charset="0"/>
                <a:ea typeface="Calibri" panose="020F0502020204030204" pitchFamily="34" charset="0"/>
                <a:cs typeface="Times New Roman" panose="02020603050405020304" pitchFamily="18" charset="0"/>
              </a:rPr>
              <a:t>Greenhalgh</a:t>
            </a:r>
            <a:r>
              <a:rPr lang="en-GB" dirty="0">
                <a:effectLst/>
                <a:latin typeface="Times New Roman" panose="02020603050405020304" pitchFamily="18" charset="0"/>
                <a:ea typeface="Calibri" panose="020F0502020204030204" pitchFamily="34" charset="0"/>
                <a:cs typeface="Times New Roman" panose="02020603050405020304" pitchFamily="18" charset="0"/>
              </a:rPr>
              <a:t> </a:t>
            </a:r>
            <a:r>
              <a:rPr lang="en-GB"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dirty="0">
                <a:effectLst/>
                <a:latin typeface="Times New Roman" panose="02020603050405020304" pitchFamily="18" charset="0"/>
                <a:ea typeface="Calibri" panose="020F0502020204030204" pitchFamily="34" charset="0"/>
                <a:cs typeface="Times New Roman" panose="02020603050405020304" pitchFamily="18" charset="0"/>
              </a:rPr>
              <a:t>, 2024).</a:t>
            </a:r>
          </a:p>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Cultural generalisation is a restrictive factor to applicability because children with different backgrounds might not conform to the identical social patterns of learning.</a:t>
            </a:r>
          </a:p>
        </p:txBody>
      </p:sp>
      <p:pic>
        <p:nvPicPr>
          <p:cNvPr id="5" name="Picture 4"/>
          <p:cNvPicPr>
            <a:picLocks noChangeAspect="1"/>
          </p:cNvPicPr>
          <p:nvPr/>
        </p:nvPicPr>
        <p:blipFill>
          <a:blip r:embed="rId3"/>
          <a:stretch>
            <a:fillRect/>
          </a:stretch>
        </p:blipFill>
        <p:spPr>
          <a:xfrm>
            <a:off x="6214040" y="2331076"/>
            <a:ext cx="4748028" cy="3014998"/>
          </a:xfrm>
          <a:prstGeom prst="rect">
            <a:avLst/>
          </a:prstGeom>
        </p:spPr>
      </p:pic>
    </p:spTree>
    <p:extLst>
      <p:ext uri="{BB962C8B-B14F-4D97-AF65-F5344CB8AC3E}">
        <p14:creationId xmlns:p14="http://schemas.microsoft.com/office/powerpoint/2010/main" val="2692672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702671"/>
          </a:xfrm>
        </p:spPr>
        <p:txBody>
          <a:bodyPr>
            <a:normAutofit fontScale="90000"/>
          </a:bodyPr>
          <a:lstStyle/>
          <a:p>
            <a:r>
              <a:rPr lang="en-IN" dirty="0">
                <a:latin typeface="Times New Roman" panose="02020603050405020304" pitchFamily="18" charset="0"/>
                <a:cs typeface="Times New Roman" panose="02020603050405020304" pitchFamily="18" charset="0"/>
              </a:rPr>
              <a:t>Linking with evidence based practices</a:t>
            </a:r>
            <a:endParaRPr lang="en-GB" dirty="0">
              <a:latin typeface="Times New Roman" panose="02020603050405020304" pitchFamily="18" charset="0"/>
              <a:cs typeface="Times New Roman" panose="02020603050405020304" pitchFamily="18" charset="0"/>
            </a:endParaRPr>
          </a:p>
        </p:txBody>
      </p:sp>
      <p:sp>
        <p:nvSpPr>
          <p:cNvPr id="3" name="Rectangle 2"/>
          <p:cNvSpPr/>
          <p:nvPr/>
        </p:nvSpPr>
        <p:spPr>
          <a:xfrm>
            <a:off x="1024128" y="2099840"/>
            <a:ext cx="4642577" cy="3693319"/>
          </a:xfrm>
          <a:prstGeom prst="rect">
            <a:avLst/>
          </a:prstGeom>
        </p:spPr>
        <p:txBody>
          <a:bodyPr wrap="square">
            <a:spAutoFit/>
          </a:bodyPr>
          <a:lstStyle/>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Conforms with the standards of the UK Early Years Foundation Stage that suggests adult direction in communication development.</a:t>
            </a:r>
          </a:p>
          <a:p>
            <a:pPr marL="342900" lvl="0" indent="-342900" algn="just">
              <a:buSzPts val="1000"/>
              <a:buFont typeface="Symbol" panose="05050102010706020507" pitchFamily="18" charset="2"/>
              <a:buChar char=""/>
              <a:tabLst>
                <a:tab pos="457200" algn="l"/>
              </a:tabLst>
            </a:pPr>
            <a:r>
              <a:rPr lang="en-GB" dirty="0" err="1">
                <a:effectLst/>
                <a:latin typeface="Times New Roman" panose="02020603050405020304" pitchFamily="18" charset="0"/>
                <a:ea typeface="Calibri" panose="020F0502020204030204" pitchFamily="34" charset="0"/>
                <a:cs typeface="Times New Roman" panose="02020603050405020304" pitchFamily="18" charset="0"/>
              </a:rPr>
              <a:t>Favors</a:t>
            </a:r>
            <a:r>
              <a:rPr lang="en-GB" dirty="0">
                <a:effectLst/>
                <a:latin typeface="Times New Roman" panose="02020603050405020304" pitchFamily="18" charset="0"/>
                <a:ea typeface="Calibri" panose="020F0502020204030204" pitchFamily="34" charset="0"/>
                <a:cs typeface="Times New Roman" panose="02020603050405020304" pitchFamily="18" charset="0"/>
              </a:rPr>
              <a:t> NICE early-childhood mental-health advice, which puts special emphasis on structured emotional assistance to anxious </a:t>
            </a:r>
            <a:r>
              <a:rPr lang="en-GB" dirty="0" err="1">
                <a:effectLst/>
                <a:latin typeface="Times New Roman" panose="02020603050405020304" pitchFamily="18" charset="0"/>
                <a:ea typeface="Calibri" panose="020F0502020204030204" pitchFamily="34" charset="0"/>
                <a:cs typeface="Times New Roman" panose="02020603050405020304" pitchFamily="18" charset="0"/>
              </a:rPr>
              <a:t>preschoolers</a:t>
            </a:r>
            <a:r>
              <a:rPr lang="en-GB" dirty="0">
                <a:effectLst/>
                <a:latin typeface="Times New Roman" panose="02020603050405020304" pitchFamily="18" charset="0"/>
                <a:ea typeface="Calibri" panose="020F0502020204030204" pitchFamily="34" charset="0"/>
                <a:cs typeface="Times New Roman" panose="02020603050405020304" pitchFamily="18" charset="0"/>
              </a:rPr>
              <a:t> (Department for Education, 2023).</a:t>
            </a:r>
          </a:p>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rPr>
              <a:t>Basing Early language strategies fronted by NHS, encouraging modelling and responsive communication to delayed talkers (</a:t>
            </a:r>
            <a:r>
              <a:rPr lang="en-GB" dirty="0" err="1">
                <a:effectLst/>
                <a:latin typeface="Times New Roman" panose="02020603050405020304" pitchFamily="18" charset="0"/>
                <a:ea typeface="Calibri" panose="020F0502020204030204" pitchFamily="34" charset="0"/>
              </a:rPr>
              <a:t>Endacott</a:t>
            </a:r>
            <a:r>
              <a:rPr lang="en-GB" dirty="0">
                <a:effectLst/>
                <a:latin typeface="Times New Roman" panose="02020603050405020304" pitchFamily="18" charset="0"/>
                <a:ea typeface="Calibri" panose="020F0502020204030204" pitchFamily="34" charset="0"/>
              </a:rPr>
              <a:t>, 2022).</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6433820" y="2099840"/>
            <a:ext cx="4998191" cy="3404650"/>
          </a:xfrm>
          <a:prstGeom prst="rect">
            <a:avLst/>
          </a:prstGeom>
        </p:spPr>
      </p:pic>
    </p:spTree>
    <p:extLst>
      <p:ext uri="{BB962C8B-B14F-4D97-AF65-F5344CB8AC3E}">
        <p14:creationId xmlns:p14="http://schemas.microsoft.com/office/powerpoint/2010/main" val="1467265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702671"/>
          </a:xfrm>
        </p:spPr>
        <p:txBody>
          <a:bodyPr>
            <a:normAutofit/>
          </a:bodyPr>
          <a:lstStyle/>
          <a:p>
            <a:r>
              <a:rPr lang="en-IN"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3" name="Rectangle 2"/>
          <p:cNvSpPr/>
          <p:nvPr/>
        </p:nvSpPr>
        <p:spPr>
          <a:xfrm>
            <a:off x="1024128" y="2022566"/>
            <a:ext cx="4101664" cy="4247317"/>
          </a:xfrm>
          <a:prstGeom prst="rect">
            <a:avLst/>
          </a:prstGeom>
        </p:spPr>
        <p:txBody>
          <a:bodyPr wrap="square">
            <a:spAutoFit/>
          </a:bodyPr>
          <a:lstStyle/>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The sociocultural theory by Vygotsky is an effective way to explain the anxiety experienced by Amira, her restricted communication, and social withdrawal to provide specific assistance.</a:t>
            </a:r>
          </a:p>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By means of the emotional, linguistic and social interventions based on the evidence, she can be supported in the areas of development.</a:t>
            </a:r>
          </a:p>
          <a:p>
            <a:pPr marL="342900" lvl="0" indent="-342900" algn="just">
              <a:buSzPts val="1000"/>
              <a:buFont typeface="Symbol" panose="05050102010706020507" pitchFamily="18" charset="2"/>
              <a:buChar char=""/>
              <a:tabLst>
                <a:tab pos="457200" algn="l"/>
              </a:tabLst>
            </a:pPr>
            <a:r>
              <a:rPr lang="en-GB" dirty="0">
                <a:effectLst/>
                <a:latin typeface="Times New Roman" panose="02020603050405020304" pitchFamily="18" charset="0"/>
                <a:ea typeface="Calibri" panose="020F0502020204030204" pitchFamily="34" charset="0"/>
                <a:cs typeface="Times New Roman" panose="02020603050405020304" pitchFamily="18" charset="0"/>
              </a:rPr>
              <a:t>Simultaneously, the balanced concept of biological and environmental factors allows me to have a holistic perspective that will help her nursing to transition into the nursery.</a:t>
            </a:r>
          </a:p>
        </p:txBody>
      </p:sp>
      <p:pic>
        <p:nvPicPr>
          <p:cNvPr id="5" name="Picture 4"/>
          <p:cNvPicPr>
            <a:picLocks noChangeAspect="1"/>
          </p:cNvPicPr>
          <p:nvPr/>
        </p:nvPicPr>
        <p:blipFill>
          <a:blip r:embed="rId3"/>
          <a:stretch>
            <a:fillRect/>
          </a:stretch>
        </p:blipFill>
        <p:spPr>
          <a:xfrm>
            <a:off x="6521004" y="2343954"/>
            <a:ext cx="4666444" cy="3464835"/>
          </a:xfrm>
          <a:prstGeom prst="rect">
            <a:avLst/>
          </a:prstGeom>
        </p:spPr>
      </p:pic>
    </p:spTree>
    <p:extLst>
      <p:ext uri="{BB962C8B-B14F-4D97-AF65-F5344CB8AC3E}">
        <p14:creationId xmlns:p14="http://schemas.microsoft.com/office/powerpoint/2010/main" val="3027066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702671"/>
          </a:xfrm>
        </p:spPr>
        <p:txBody>
          <a:bodyPr>
            <a:normAutofit/>
          </a:bodyPr>
          <a:lstStyle/>
          <a:p>
            <a:r>
              <a:rPr lang="en-IN" dirty="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3" name="Rectangle 2"/>
          <p:cNvSpPr/>
          <p:nvPr/>
        </p:nvSpPr>
        <p:spPr>
          <a:xfrm>
            <a:off x="1024127" y="1636200"/>
            <a:ext cx="9720073" cy="5262979"/>
          </a:xfrm>
          <a:prstGeom prst="rect">
            <a:avLst/>
          </a:prstGeom>
        </p:spPr>
        <p:txBody>
          <a:bodyPr wrap="square">
            <a:spAutoFit/>
          </a:bodyPr>
          <a:lstStyle/>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Abraham, E. and Feldman, R. (2022) ‘The Neural Basis of Human Fatherhood: A Unique </a:t>
            </a:r>
            <a:r>
              <a:rPr lang="en-GB" sz="1400" dirty="0" err="1">
                <a:latin typeface="Arial" panose="020B0604020202020204" pitchFamily="34" charset="0"/>
                <a:cs typeface="Arial" panose="020B0604020202020204" pitchFamily="34" charset="0"/>
              </a:rPr>
              <a:t>Biocultural</a:t>
            </a:r>
            <a:r>
              <a:rPr lang="en-GB" sz="1400" dirty="0">
                <a:latin typeface="Arial" panose="020B0604020202020204" pitchFamily="34" charset="0"/>
                <a:cs typeface="Arial" panose="020B0604020202020204" pitchFamily="34" charset="0"/>
              </a:rPr>
              <a:t> Perspective on Plasticity of Brain and Behavior’, </a:t>
            </a:r>
            <a:r>
              <a:rPr lang="en-GB" sz="1400" i="1" dirty="0">
                <a:latin typeface="Arial" panose="020B0604020202020204" pitchFamily="34" charset="0"/>
                <a:cs typeface="Arial" panose="020B0604020202020204" pitchFamily="34" charset="0"/>
              </a:rPr>
              <a:t>Clinical Child and Family Psychology Review</a:t>
            </a:r>
            <a:r>
              <a:rPr lang="en-GB" sz="1400" dirty="0">
                <a:latin typeface="Arial" panose="020B0604020202020204" pitchFamily="34" charset="0"/>
                <a:cs typeface="Arial" panose="020B0604020202020204" pitchFamily="34" charset="0"/>
              </a:rPr>
              <a:t>, 25(1), pp. 93–109. Available at: https://doi.org/10.1007/s10567-022-00381-9.</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Bashar, M.A. (2020) ‘Impact of Cochlear Implant on Auditory and Speech Perception, and Language Development in </a:t>
            </a:r>
            <a:r>
              <a:rPr lang="en-GB" sz="1400" dirty="0" err="1">
                <a:latin typeface="Arial" panose="020B0604020202020204" pitchFamily="34" charset="0"/>
                <a:cs typeface="Arial" panose="020B0604020202020204" pitchFamily="34" charset="0"/>
              </a:rPr>
              <a:t>Prelingual</a:t>
            </a:r>
            <a:r>
              <a:rPr lang="en-GB" sz="1400" dirty="0">
                <a:latin typeface="Arial" panose="020B0604020202020204" pitchFamily="34" charset="0"/>
                <a:cs typeface="Arial" panose="020B0604020202020204" pitchFamily="34" charset="0"/>
              </a:rPr>
              <a:t> Deaf Children’, </a:t>
            </a:r>
            <a:r>
              <a:rPr lang="en-GB" sz="1400" i="1" dirty="0">
                <a:latin typeface="Arial" panose="020B0604020202020204" pitchFamily="34" charset="0"/>
                <a:cs typeface="Arial" panose="020B0604020202020204" pitchFamily="34" charset="0"/>
              </a:rPr>
              <a:t>Otolaryngology Open Access Journal</a:t>
            </a:r>
            <a:r>
              <a:rPr lang="en-GB" sz="1400" dirty="0">
                <a:latin typeface="Arial" panose="020B0604020202020204" pitchFamily="34" charset="0"/>
                <a:cs typeface="Arial" panose="020B0604020202020204" pitchFamily="34" charset="0"/>
              </a:rPr>
              <a:t>, 5(2). Available at: https://doi.org/10.23880/ooaj-16000199.</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Deegan, A., Brennan, C., Gallagher, P., Lambert, V. and Dunne, S. (2023) ‘Social Support and Childhood Cancer Survivors: A Systematic Review (2006‐2022)’, </a:t>
            </a:r>
            <a:r>
              <a:rPr lang="en-GB" sz="1400" i="1" dirty="0">
                <a:latin typeface="Arial" panose="020B0604020202020204" pitchFamily="34" charset="0"/>
                <a:cs typeface="Arial" panose="020B0604020202020204" pitchFamily="34" charset="0"/>
              </a:rPr>
              <a:t>Psycho-Oncology</a:t>
            </a:r>
            <a:r>
              <a:rPr lang="en-GB" sz="1400" dirty="0">
                <a:latin typeface="Arial" panose="020B0604020202020204" pitchFamily="34" charset="0"/>
                <a:cs typeface="Arial" panose="020B0604020202020204" pitchFamily="34" charset="0"/>
              </a:rPr>
              <a:t>, 32(6). Available at: https://doi.org/10.1002/pon.6128.</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Department for Education (2023) </a:t>
            </a:r>
            <a:r>
              <a:rPr lang="en-GB" sz="1400" i="1" dirty="0">
                <a:latin typeface="Arial" panose="020B0604020202020204" pitchFamily="34" charset="0"/>
                <a:cs typeface="Arial" panose="020B0604020202020204" pitchFamily="34" charset="0"/>
              </a:rPr>
              <a:t>Help for early years providers : Mental health for early years children</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help-for-early-years-providers.education.gov.uk</a:t>
            </a:r>
            <a:r>
              <a:rPr lang="en-GB" sz="1400" dirty="0">
                <a:latin typeface="Arial" panose="020B0604020202020204" pitchFamily="34" charset="0"/>
                <a:cs typeface="Arial" panose="020B0604020202020204" pitchFamily="34" charset="0"/>
              </a:rPr>
              <a:t>. Available at: https://help-for-early-years-providers.education.gov.uk/health-and-wellbeing/mental-health-for-early-years-children (Accessed: 17 November 2025).</a:t>
            </a:r>
          </a:p>
          <a:p>
            <a:pPr marL="285750" indent="-285750" algn="just">
              <a:buFont typeface="Arial" panose="020B0604020202020204" pitchFamily="34" charset="0"/>
              <a:buChar char="•"/>
            </a:pPr>
            <a:r>
              <a:rPr lang="en-GB" sz="1400" dirty="0" err="1">
                <a:latin typeface="Arial" panose="020B0604020202020204" pitchFamily="34" charset="0"/>
                <a:cs typeface="Arial" panose="020B0604020202020204" pitchFamily="34" charset="0"/>
              </a:rPr>
              <a:t>Doove</a:t>
            </a:r>
            <a:r>
              <a:rPr lang="en-GB" sz="1400" dirty="0">
                <a:latin typeface="Arial" panose="020B0604020202020204" pitchFamily="34" charset="0"/>
                <a:cs typeface="Arial" panose="020B0604020202020204" pitchFamily="34" charset="0"/>
              </a:rPr>
              <a:t>, B.M., </a:t>
            </a:r>
            <a:r>
              <a:rPr lang="en-GB" sz="1400" dirty="0" err="1">
                <a:latin typeface="Arial" panose="020B0604020202020204" pitchFamily="34" charset="0"/>
                <a:cs typeface="Arial" panose="020B0604020202020204" pitchFamily="34" charset="0"/>
              </a:rPr>
              <a:t>Feron</a:t>
            </a:r>
            <a:r>
              <a:rPr lang="en-GB" sz="1400" dirty="0">
                <a:latin typeface="Arial" panose="020B0604020202020204" pitchFamily="34" charset="0"/>
                <a:cs typeface="Arial" panose="020B0604020202020204" pitchFamily="34" charset="0"/>
              </a:rPr>
              <a:t>, F.J.M., van </a:t>
            </a:r>
            <a:r>
              <a:rPr lang="en-GB" sz="1400" dirty="0" err="1">
                <a:latin typeface="Arial" panose="020B0604020202020204" pitchFamily="34" charset="0"/>
                <a:cs typeface="Arial" panose="020B0604020202020204" pitchFamily="34" charset="0"/>
              </a:rPr>
              <a:t>Os</a:t>
            </a:r>
            <a:r>
              <a:rPr lang="en-GB" sz="1400" dirty="0">
                <a:latin typeface="Arial" panose="020B0604020202020204" pitchFamily="34" charset="0"/>
                <a:cs typeface="Arial" panose="020B0604020202020204" pitchFamily="34" charset="0"/>
              </a:rPr>
              <a:t>, J. and </a:t>
            </a:r>
            <a:r>
              <a:rPr lang="en-GB" sz="1400" dirty="0" err="1">
                <a:latin typeface="Arial" panose="020B0604020202020204" pitchFamily="34" charset="0"/>
                <a:cs typeface="Arial" panose="020B0604020202020204" pitchFamily="34" charset="0"/>
              </a:rPr>
              <a:t>Drukker</a:t>
            </a:r>
            <a:r>
              <a:rPr lang="en-GB" sz="1400" dirty="0">
                <a:latin typeface="Arial" panose="020B0604020202020204" pitchFamily="34" charset="0"/>
                <a:cs typeface="Arial" panose="020B0604020202020204" pitchFamily="34" charset="0"/>
              </a:rPr>
              <a:t>, M. (2021) ‘Preschool Communication: Early Identification of Concerns About Preschool Language Development and Social Participation’, </a:t>
            </a:r>
            <a:r>
              <a:rPr lang="en-GB" sz="1400" i="1" dirty="0">
                <a:latin typeface="Arial" panose="020B0604020202020204" pitchFamily="34" charset="0"/>
                <a:cs typeface="Arial" panose="020B0604020202020204" pitchFamily="34" charset="0"/>
              </a:rPr>
              <a:t>Frontiers in Public Health</a:t>
            </a:r>
            <a:r>
              <a:rPr lang="en-GB" sz="1400" dirty="0">
                <a:latin typeface="Arial" panose="020B0604020202020204" pitchFamily="34" charset="0"/>
                <a:cs typeface="Arial" panose="020B0604020202020204" pitchFamily="34" charset="0"/>
              </a:rPr>
              <a:t>, 8. Available at: https://doi.org/10.3389/fpubh.2020.546536.</a:t>
            </a:r>
          </a:p>
          <a:p>
            <a:pPr marL="285750" indent="-285750" algn="just">
              <a:buFont typeface="Arial" panose="020B0604020202020204" pitchFamily="34" charset="0"/>
              <a:buChar char="•"/>
            </a:pPr>
            <a:r>
              <a:rPr lang="en-GB" sz="1400" dirty="0" err="1">
                <a:latin typeface="Arial" panose="020B0604020202020204" pitchFamily="34" charset="0"/>
                <a:cs typeface="Arial" panose="020B0604020202020204" pitchFamily="34" charset="0"/>
              </a:rPr>
              <a:t>Endacott</a:t>
            </a:r>
            <a:r>
              <a:rPr lang="en-GB" sz="1400" dirty="0">
                <a:latin typeface="Arial" panose="020B0604020202020204" pitchFamily="34" charset="0"/>
                <a:cs typeface="Arial" panose="020B0604020202020204" pitchFamily="34" charset="0"/>
              </a:rPr>
              <a:t>, T. (2022) </a:t>
            </a:r>
            <a:r>
              <a:rPr lang="en-GB" sz="1400" i="1" dirty="0">
                <a:latin typeface="Arial" panose="020B0604020202020204" pitchFamily="34" charset="0"/>
                <a:cs typeface="Arial" panose="020B0604020202020204" pitchFamily="34" charset="0"/>
              </a:rPr>
              <a:t>Language strategies: Modelling</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Resource Library - Sheffield Children’s NHS Foundation Trust</a:t>
            </a:r>
            <a:r>
              <a:rPr lang="en-GB" sz="1400" dirty="0">
                <a:latin typeface="Arial" panose="020B0604020202020204" pitchFamily="34" charset="0"/>
                <a:cs typeface="Arial" panose="020B0604020202020204" pitchFamily="34" charset="0"/>
              </a:rPr>
              <a:t>. Available at: https://library.sheffieldchildrens.nhs.uk/language-strategies-modelling/ (Accessed: 17 November 2025).</a:t>
            </a:r>
          </a:p>
          <a:p>
            <a:pPr marL="285750" indent="-285750" algn="just">
              <a:buFont typeface="Arial" panose="020B0604020202020204" pitchFamily="34" charset="0"/>
              <a:buChar char="•"/>
            </a:pPr>
            <a:r>
              <a:rPr lang="en-GB" sz="1400" dirty="0" err="1">
                <a:latin typeface="Arial" panose="020B0604020202020204" pitchFamily="34" charset="0"/>
                <a:cs typeface="Arial" panose="020B0604020202020204" pitchFamily="34" charset="0"/>
              </a:rPr>
              <a:t>Greenhalgh</a:t>
            </a:r>
            <a:r>
              <a:rPr lang="en-GB" sz="1400" dirty="0">
                <a:latin typeface="Arial" panose="020B0604020202020204" pitchFamily="34" charset="0"/>
                <a:cs typeface="Arial" panose="020B0604020202020204" pitchFamily="34" charset="0"/>
              </a:rPr>
              <a:t>, T., </a:t>
            </a:r>
            <a:r>
              <a:rPr lang="en-GB" sz="1400" dirty="0" err="1">
                <a:latin typeface="Arial" panose="020B0604020202020204" pitchFamily="34" charset="0"/>
                <a:cs typeface="Arial" panose="020B0604020202020204" pitchFamily="34" charset="0"/>
              </a:rPr>
              <a:t>MacIntyre</a:t>
            </a:r>
            <a:r>
              <a:rPr lang="en-GB" sz="1400" dirty="0">
                <a:latin typeface="Arial" panose="020B0604020202020204" pitchFamily="34" charset="0"/>
                <a:cs typeface="Arial" panose="020B0604020202020204" pitchFamily="34" charset="0"/>
              </a:rPr>
              <a:t>, C.R., Baker, M.G., </a:t>
            </a:r>
            <a:r>
              <a:rPr lang="en-GB" sz="1400" dirty="0" err="1">
                <a:latin typeface="Arial" panose="020B0604020202020204" pitchFamily="34" charset="0"/>
                <a:cs typeface="Arial" panose="020B0604020202020204" pitchFamily="34" charset="0"/>
              </a:rPr>
              <a:t>Bhattacharjee</a:t>
            </a:r>
            <a:r>
              <a:rPr lang="en-GB" sz="1400" dirty="0">
                <a:latin typeface="Arial" panose="020B0604020202020204" pitchFamily="34" charset="0"/>
                <a:cs typeface="Arial" panose="020B0604020202020204" pitchFamily="34" charset="0"/>
              </a:rPr>
              <a:t>, S., </a:t>
            </a:r>
            <a:r>
              <a:rPr lang="en-GB" sz="1400" dirty="0" err="1">
                <a:latin typeface="Arial" panose="020B0604020202020204" pitchFamily="34" charset="0"/>
                <a:cs typeface="Arial" panose="020B0604020202020204" pitchFamily="34" charset="0"/>
              </a:rPr>
              <a:t>Chughtai</a:t>
            </a:r>
            <a:r>
              <a:rPr lang="en-GB" sz="1400" dirty="0">
                <a:latin typeface="Arial" panose="020B0604020202020204" pitchFamily="34" charset="0"/>
                <a:cs typeface="Arial" panose="020B0604020202020204" pitchFamily="34" charset="0"/>
              </a:rPr>
              <a:t>, A.A., </a:t>
            </a:r>
            <a:r>
              <a:rPr lang="en-GB" sz="1400" dirty="0" err="1">
                <a:latin typeface="Arial" panose="020B0604020202020204" pitchFamily="34" charset="0"/>
                <a:cs typeface="Arial" panose="020B0604020202020204" pitchFamily="34" charset="0"/>
              </a:rPr>
              <a:t>Fisman</a:t>
            </a:r>
            <a:r>
              <a:rPr lang="en-GB" sz="1400" dirty="0">
                <a:latin typeface="Arial" panose="020B0604020202020204" pitchFamily="34" charset="0"/>
                <a:cs typeface="Arial" panose="020B0604020202020204" pitchFamily="34" charset="0"/>
              </a:rPr>
              <a:t>, D., </a:t>
            </a:r>
            <a:r>
              <a:rPr lang="en-GB" sz="1400" dirty="0" err="1">
                <a:latin typeface="Arial" panose="020B0604020202020204" pitchFamily="34" charset="0"/>
                <a:cs typeface="Arial" panose="020B0604020202020204" pitchFamily="34" charset="0"/>
              </a:rPr>
              <a:t>Kunasekaran</a:t>
            </a:r>
            <a:r>
              <a:rPr lang="en-GB" sz="1400" dirty="0">
                <a:latin typeface="Arial" panose="020B0604020202020204" pitchFamily="34" charset="0"/>
                <a:cs typeface="Arial" panose="020B0604020202020204" pitchFamily="34" charset="0"/>
              </a:rPr>
              <a:t>, M., </a:t>
            </a:r>
            <a:r>
              <a:rPr lang="en-GB" sz="1400" dirty="0" err="1">
                <a:latin typeface="Arial" panose="020B0604020202020204" pitchFamily="34" charset="0"/>
                <a:cs typeface="Arial" panose="020B0604020202020204" pitchFamily="34" charset="0"/>
              </a:rPr>
              <a:t>Kvalsvig</a:t>
            </a:r>
            <a:r>
              <a:rPr lang="en-GB" sz="1400" dirty="0">
                <a:latin typeface="Arial" panose="020B0604020202020204" pitchFamily="34" charset="0"/>
                <a:cs typeface="Arial" panose="020B0604020202020204" pitchFamily="34" charset="0"/>
              </a:rPr>
              <a:t>, A., Lupton, D., Oliver, M., </a:t>
            </a:r>
            <a:r>
              <a:rPr lang="en-GB" sz="1400" dirty="0" err="1">
                <a:latin typeface="Arial" panose="020B0604020202020204" pitchFamily="34" charset="0"/>
                <a:cs typeface="Arial" panose="020B0604020202020204" pitchFamily="34" charset="0"/>
              </a:rPr>
              <a:t>Tawfiq</a:t>
            </a:r>
            <a:r>
              <a:rPr lang="en-GB" sz="1400" dirty="0">
                <a:latin typeface="Arial" panose="020B0604020202020204" pitchFamily="34" charset="0"/>
                <a:cs typeface="Arial" panose="020B0604020202020204" pitchFamily="34" charset="0"/>
              </a:rPr>
              <a:t>, E., </a:t>
            </a:r>
            <a:r>
              <a:rPr lang="en-GB" sz="1400" dirty="0" err="1">
                <a:latin typeface="Arial" panose="020B0604020202020204" pitchFamily="34" charset="0"/>
                <a:cs typeface="Arial" panose="020B0604020202020204" pitchFamily="34" charset="0"/>
              </a:rPr>
              <a:t>Ungrin</a:t>
            </a:r>
            <a:r>
              <a:rPr lang="en-GB" sz="1400" dirty="0">
                <a:latin typeface="Arial" panose="020B0604020202020204" pitchFamily="34" charset="0"/>
                <a:cs typeface="Arial" panose="020B0604020202020204" pitchFamily="34" charset="0"/>
              </a:rPr>
              <a:t>, M. and </a:t>
            </a:r>
            <a:r>
              <a:rPr lang="en-GB" sz="1400" dirty="0" err="1">
                <a:latin typeface="Arial" panose="020B0604020202020204" pitchFamily="34" charset="0"/>
                <a:cs typeface="Arial" panose="020B0604020202020204" pitchFamily="34" charset="0"/>
              </a:rPr>
              <a:t>Vipond</a:t>
            </a:r>
            <a:r>
              <a:rPr lang="en-GB" sz="1400" dirty="0">
                <a:latin typeface="Arial" panose="020B0604020202020204" pitchFamily="34" charset="0"/>
                <a:cs typeface="Arial" panose="020B0604020202020204" pitchFamily="34" charset="0"/>
              </a:rPr>
              <a:t>, J. (2024) ‘Masks and respirators for prevention of respiratory infections: a state of the science review’, </a:t>
            </a:r>
            <a:r>
              <a:rPr lang="en-GB" sz="1400" i="1" dirty="0">
                <a:latin typeface="Arial" panose="020B0604020202020204" pitchFamily="34" charset="0"/>
                <a:cs typeface="Arial" panose="020B0604020202020204" pitchFamily="34" charset="0"/>
              </a:rPr>
              <a:t>Clinical microbiology reviews</a:t>
            </a:r>
            <a:r>
              <a:rPr lang="en-GB" sz="1400" dirty="0">
                <a:latin typeface="Arial" panose="020B0604020202020204" pitchFamily="34" charset="0"/>
                <a:cs typeface="Arial" panose="020B0604020202020204" pitchFamily="34" charset="0"/>
              </a:rPr>
              <a:t>, 37(2). Available at: https://doi.org/10.1128/cmr.00124-23.</a:t>
            </a:r>
          </a:p>
          <a:p>
            <a:pPr marL="285750" indent="-285750" algn="just">
              <a:buFont typeface="Arial" panose="020B0604020202020204" pitchFamily="34" charset="0"/>
              <a:buChar char="•"/>
            </a:pPr>
            <a:r>
              <a:rPr lang="en-GB" sz="1400" dirty="0" err="1">
                <a:latin typeface="Arial" panose="020B0604020202020204" pitchFamily="34" charset="0"/>
                <a:cs typeface="Arial" panose="020B0604020202020204" pitchFamily="34" charset="0"/>
              </a:rPr>
              <a:t>Massó</a:t>
            </a:r>
            <a:r>
              <a:rPr lang="en-GB" sz="1400" dirty="0">
                <a:latin typeface="Arial" panose="020B0604020202020204" pitchFamily="34" charset="0"/>
                <a:cs typeface="Arial" panose="020B0604020202020204" pitchFamily="34" charset="0"/>
              </a:rPr>
              <a:t> Rodriguez, A., Hogg, B., </a:t>
            </a:r>
            <a:r>
              <a:rPr lang="en-GB" sz="1400" dirty="0" err="1">
                <a:latin typeface="Arial" panose="020B0604020202020204" pitchFamily="34" charset="0"/>
                <a:cs typeface="Arial" panose="020B0604020202020204" pitchFamily="34" charset="0"/>
              </a:rPr>
              <a:t>Gardoki-Souto</a:t>
            </a:r>
            <a:r>
              <a:rPr lang="en-GB" sz="1400" dirty="0">
                <a:latin typeface="Arial" panose="020B0604020202020204" pitchFamily="34" charset="0"/>
                <a:cs typeface="Arial" panose="020B0604020202020204" pitchFamily="34" charset="0"/>
              </a:rPr>
              <a:t>, I., </a:t>
            </a:r>
            <a:r>
              <a:rPr lang="en-GB" sz="1400" dirty="0" err="1">
                <a:latin typeface="Arial" panose="020B0604020202020204" pitchFamily="34" charset="0"/>
                <a:cs typeface="Arial" panose="020B0604020202020204" pitchFamily="34" charset="0"/>
              </a:rPr>
              <a:t>Valiente</a:t>
            </a:r>
            <a:r>
              <a:rPr lang="en-GB" sz="1400" dirty="0">
                <a:latin typeface="Arial" panose="020B0604020202020204" pitchFamily="34" charset="0"/>
                <a:cs typeface="Arial" panose="020B0604020202020204" pitchFamily="34" charset="0"/>
              </a:rPr>
              <a:t>-Gómez, A., </a:t>
            </a:r>
            <a:r>
              <a:rPr lang="en-GB" sz="1400" dirty="0" err="1">
                <a:latin typeface="Arial" panose="020B0604020202020204" pitchFamily="34" charset="0"/>
                <a:cs typeface="Arial" panose="020B0604020202020204" pitchFamily="34" charset="0"/>
              </a:rPr>
              <a:t>Trabsa</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Mosquera</a:t>
            </a:r>
            <a:r>
              <a:rPr lang="en-GB" sz="1400" dirty="0">
                <a:latin typeface="Arial" panose="020B0604020202020204" pitchFamily="34" charset="0"/>
                <a:cs typeface="Arial" panose="020B0604020202020204" pitchFamily="34" charset="0"/>
              </a:rPr>
              <a:t>, D., </a:t>
            </a:r>
            <a:r>
              <a:rPr lang="en-GB" sz="1400" dirty="0" err="1">
                <a:latin typeface="Arial" panose="020B0604020202020204" pitchFamily="34" charset="0"/>
                <a:cs typeface="Arial" panose="020B0604020202020204" pitchFamily="34" charset="0"/>
              </a:rPr>
              <a:t>García</a:t>
            </a:r>
            <a:r>
              <a:rPr lang="en-GB" sz="1400" dirty="0">
                <a:latin typeface="Arial" panose="020B0604020202020204" pitchFamily="34" charset="0"/>
                <a:cs typeface="Arial" panose="020B0604020202020204" pitchFamily="34" charset="0"/>
              </a:rPr>
              <a:t>-Estela, A., Colom, F., Pérez, V., </a:t>
            </a:r>
            <a:r>
              <a:rPr lang="en-GB" sz="1400" dirty="0" err="1">
                <a:latin typeface="Arial" panose="020B0604020202020204" pitchFamily="34" charset="0"/>
                <a:cs typeface="Arial" panose="020B0604020202020204" pitchFamily="34" charset="0"/>
              </a:rPr>
              <a:t>Padberg</a:t>
            </a:r>
            <a:r>
              <a:rPr lang="en-GB" sz="1400" dirty="0">
                <a:latin typeface="Arial" panose="020B0604020202020204" pitchFamily="34" charset="0"/>
                <a:cs typeface="Arial" panose="020B0604020202020204" pitchFamily="34" charset="0"/>
              </a:rPr>
              <a:t>, F., Moreno-</a:t>
            </a:r>
            <a:r>
              <a:rPr lang="en-GB" sz="1400" dirty="0" err="1">
                <a:latin typeface="Arial" panose="020B0604020202020204" pitchFamily="34" charset="0"/>
                <a:cs typeface="Arial" panose="020B0604020202020204" pitchFamily="34" charset="0"/>
              </a:rPr>
              <a:t>Alcázar</a:t>
            </a:r>
            <a:r>
              <a:rPr lang="en-GB" sz="1400" dirty="0">
                <a:latin typeface="Arial" panose="020B0604020202020204" pitchFamily="34" charset="0"/>
                <a:cs typeface="Arial" panose="020B0604020202020204" pitchFamily="34" charset="0"/>
              </a:rPr>
              <a:t>, A. and </a:t>
            </a:r>
            <a:r>
              <a:rPr lang="en-GB" sz="1400" dirty="0" err="1">
                <a:latin typeface="Arial" panose="020B0604020202020204" pitchFamily="34" charset="0"/>
                <a:cs typeface="Arial" panose="020B0604020202020204" pitchFamily="34" charset="0"/>
              </a:rPr>
              <a:t>Amann</a:t>
            </a:r>
            <a:r>
              <a:rPr lang="en-GB" sz="1400" dirty="0">
                <a:latin typeface="Arial" panose="020B0604020202020204" pitchFamily="34" charset="0"/>
                <a:cs typeface="Arial" panose="020B0604020202020204" pitchFamily="34" charset="0"/>
              </a:rPr>
              <a:t>, B.L. (2021) ‘Clinical Features, Neuropsychology and Neuroimaging in Bipolar and Borderline Personality Disorder: A Systematic Review of Cross-Diagnostic Studies’, </a:t>
            </a:r>
            <a:r>
              <a:rPr lang="en-GB" sz="1400" i="1" dirty="0">
                <a:latin typeface="Arial" panose="020B0604020202020204" pitchFamily="34" charset="0"/>
                <a:cs typeface="Arial" panose="020B0604020202020204" pitchFamily="34" charset="0"/>
              </a:rPr>
              <a:t>Frontiers in Psychiatry</a:t>
            </a:r>
            <a:r>
              <a:rPr lang="en-GB" sz="1400" dirty="0">
                <a:latin typeface="Arial" panose="020B0604020202020204" pitchFamily="34" charset="0"/>
                <a:cs typeface="Arial" panose="020B0604020202020204" pitchFamily="34" charset="0"/>
              </a:rPr>
              <a:t>, 12. Available at: https://doi.org/10.3389/fpsyt.2021.681876.</a:t>
            </a:r>
          </a:p>
        </p:txBody>
      </p:sp>
    </p:spTree>
    <p:extLst>
      <p:ext uri="{BB962C8B-B14F-4D97-AF65-F5344CB8AC3E}">
        <p14:creationId xmlns:p14="http://schemas.microsoft.com/office/powerpoint/2010/main" val="2402271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4825F1AF-8DBC-4E3D-9F3D-688338DA83FC}"/>
    </a:ext>
  </a:extLst>
</a:theme>
</file>

<file path=ppt/theme/theme2.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88</TotalTime>
  <Words>2284</Words>
  <Application>Microsoft Office PowerPoint</Application>
  <PresentationFormat>Widescreen</PresentationFormat>
  <Paragraphs>78</Paragraphs>
  <Slides>12</Slides>
  <Notes>10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12</vt:i4>
      </vt:variant>
    </vt:vector>
  </HeadingPairs>
  <TitlesOfParts>
    <vt:vector size="23" baseType="lpstr">
      <vt:lpstr>Arial</vt:lpstr>
      <vt:lpstr>Calibri</vt:lpstr>
      <vt:lpstr>Calibri Light</vt:lpstr>
      <vt:lpstr>Courier New</vt:lpstr>
      <vt:lpstr>Symbol</vt:lpstr>
      <vt:lpstr>Times New Roman</vt:lpstr>
      <vt:lpstr>Tw Cen MT</vt:lpstr>
      <vt:lpstr>Tw Cen MT Condensed</vt:lpstr>
      <vt:lpstr>Wingdings 3</vt:lpstr>
      <vt:lpstr>Integral</vt:lpstr>
      <vt:lpstr>Retrospect</vt:lpstr>
      <vt:lpstr>Programme: Certificate of Higher Education in Health and Social Care Module code: LCHS4010 Module: Psychology in Health and Social Care  Assignment Title: Assessment 1: Individual Presentation  Assessment of the application of Vygotsky’s sociocultural theory in response to the case of Amina, for providing an understanding of theoretical perspectives concerning lifespan development</vt:lpstr>
      <vt:lpstr>Introduction</vt:lpstr>
      <vt:lpstr>Explanation on Vygotsky’s sociocultural theory </vt:lpstr>
      <vt:lpstr>Application of the theory on the scenario</vt:lpstr>
      <vt:lpstr>Proposal on practical strategies </vt:lpstr>
      <vt:lpstr>Proposal on notable interventions</vt:lpstr>
      <vt:lpstr>Consideration on biological and environmental influencers</vt:lpstr>
      <vt:lpstr>Usefulness of the theory</vt:lpstr>
      <vt:lpstr>Limitations of the theory</vt:lpstr>
      <vt:lpstr>Linking with evidence based practices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User10</dc:creator>
  <cp:lastModifiedBy>Musa Bamwine (2425291)</cp:lastModifiedBy>
  <cp:revision>13</cp:revision>
  <dcterms:created xsi:type="dcterms:W3CDTF">2025-11-17T04:53:59Z</dcterms:created>
  <dcterms:modified xsi:type="dcterms:W3CDTF">2025-11-17T08:34:07Z</dcterms:modified>
</cp:coreProperties>
</file>