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tiff" ContentType="image/tiff"/>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69" r:id="rId1"/>
  </p:sldMasterIdLst>
  <p:notesMasterIdLst>
    <p:notesMasterId r:id="rId203"/>
  </p:notesMasterIdLst>
  <p:handoutMasterIdLst>
    <p:handoutMasterId r:id="rId204"/>
  </p:handoutMasterIdLst>
  <p:sldIdLst>
    <p:sldId id="256" r:id="rId2"/>
    <p:sldId id="685" r:id="rId3"/>
    <p:sldId id="669" r:id="rId4"/>
    <p:sldId id="670" r:id="rId5"/>
    <p:sldId id="671" r:id="rId6"/>
    <p:sldId id="672" r:id="rId7"/>
    <p:sldId id="673" r:id="rId8"/>
    <p:sldId id="674" r:id="rId9"/>
    <p:sldId id="675" r:id="rId10"/>
    <p:sldId id="676" r:id="rId11"/>
    <p:sldId id="677" r:id="rId12"/>
    <p:sldId id="678" r:id="rId13"/>
    <p:sldId id="679" r:id="rId14"/>
    <p:sldId id="680" r:id="rId15"/>
    <p:sldId id="681" r:id="rId16"/>
    <p:sldId id="682" r:id="rId17"/>
    <p:sldId id="683" r:id="rId18"/>
    <p:sldId id="684" r:id="rId19"/>
    <p:sldId id="485" r:id="rId20"/>
    <p:sldId id="486" r:id="rId21"/>
    <p:sldId id="546" r:id="rId22"/>
    <p:sldId id="545" r:id="rId23"/>
    <p:sldId id="541" r:id="rId24"/>
    <p:sldId id="547" r:id="rId25"/>
    <p:sldId id="542" r:id="rId26"/>
    <p:sldId id="487" r:id="rId27"/>
    <p:sldId id="686" r:id="rId28"/>
    <p:sldId id="687" r:id="rId29"/>
    <p:sldId id="688" r:id="rId30"/>
    <p:sldId id="689" r:id="rId31"/>
    <p:sldId id="690" r:id="rId32"/>
    <p:sldId id="495" r:id="rId33"/>
    <p:sldId id="497" r:id="rId34"/>
    <p:sldId id="499" r:id="rId35"/>
    <p:sldId id="500" r:id="rId36"/>
    <p:sldId id="501" r:id="rId37"/>
    <p:sldId id="536" r:id="rId38"/>
    <p:sldId id="537" r:id="rId39"/>
    <p:sldId id="539" r:id="rId40"/>
    <p:sldId id="538" r:id="rId41"/>
    <p:sldId id="502" r:id="rId42"/>
    <p:sldId id="540" r:id="rId43"/>
    <p:sldId id="503" r:id="rId44"/>
    <p:sldId id="504" r:id="rId45"/>
    <p:sldId id="505" r:id="rId46"/>
    <p:sldId id="506" r:id="rId47"/>
    <p:sldId id="507" r:id="rId48"/>
    <p:sldId id="508" r:id="rId49"/>
    <p:sldId id="509" r:id="rId50"/>
    <p:sldId id="258" r:id="rId51"/>
    <p:sldId id="262" r:id="rId52"/>
    <p:sldId id="263" r:id="rId53"/>
    <p:sldId id="264" r:id="rId54"/>
    <p:sldId id="320" r:id="rId55"/>
    <p:sldId id="267" r:id="rId56"/>
    <p:sldId id="268" r:id="rId57"/>
    <p:sldId id="549" r:id="rId58"/>
    <p:sldId id="668" r:id="rId59"/>
    <p:sldId id="556" r:id="rId60"/>
    <p:sldId id="557" r:id="rId61"/>
    <p:sldId id="558" r:id="rId62"/>
    <p:sldId id="559" r:id="rId63"/>
    <p:sldId id="560" r:id="rId64"/>
    <p:sldId id="561" r:id="rId65"/>
    <p:sldId id="562" r:id="rId66"/>
    <p:sldId id="563" r:id="rId67"/>
    <p:sldId id="564" r:id="rId68"/>
    <p:sldId id="565" r:id="rId69"/>
    <p:sldId id="566" r:id="rId70"/>
    <p:sldId id="567" r:id="rId71"/>
    <p:sldId id="568" r:id="rId72"/>
    <p:sldId id="569" r:id="rId73"/>
    <p:sldId id="570" r:id="rId74"/>
    <p:sldId id="571" r:id="rId75"/>
    <p:sldId id="572" r:id="rId76"/>
    <p:sldId id="573" r:id="rId77"/>
    <p:sldId id="574" r:id="rId78"/>
    <p:sldId id="575" r:id="rId79"/>
    <p:sldId id="576" r:id="rId80"/>
    <p:sldId id="577" r:id="rId81"/>
    <p:sldId id="578" r:id="rId82"/>
    <p:sldId id="579" r:id="rId83"/>
    <p:sldId id="580" r:id="rId84"/>
    <p:sldId id="581" r:id="rId85"/>
    <p:sldId id="582" r:id="rId86"/>
    <p:sldId id="583" r:id="rId87"/>
    <p:sldId id="584" r:id="rId88"/>
    <p:sldId id="585" r:id="rId89"/>
    <p:sldId id="586" r:id="rId90"/>
    <p:sldId id="587" r:id="rId91"/>
    <p:sldId id="588" r:id="rId92"/>
    <p:sldId id="589" r:id="rId93"/>
    <p:sldId id="590" r:id="rId94"/>
    <p:sldId id="591" r:id="rId95"/>
    <p:sldId id="592" r:id="rId96"/>
    <p:sldId id="593" r:id="rId97"/>
    <p:sldId id="594" r:id="rId98"/>
    <p:sldId id="595" r:id="rId99"/>
    <p:sldId id="596" r:id="rId100"/>
    <p:sldId id="597" r:id="rId101"/>
    <p:sldId id="598" r:id="rId102"/>
    <p:sldId id="599" r:id="rId103"/>
    <p:sldId id="600" r:id="rId104"/>
    <p:sldId id="601" r:id="rId105"/>
    <p:sldId id="602" r:id="rId106"/>
    <p:sldId id="603" r:id="rId107"/>
    <p:sldId id="604" r:id="rId108"/>
    <p:sldId id="605" r:id="rId109"/>
    <p:sldId id="606" r:id="rId110"/>
    <p:sldId id="607" r:id="rId111"/>
    <p:sldId id="608" r:id="rId112"/>
    <p:sldId id="609" r:id="rId113"/>
    <p:sldId id="610" r:id="rId114"/>
    <p:sldId id="611" r:id="rId115"/>
    <p:sldId id="612" r:id="rId116"/>
    <p:sldId id="613" r:id="rId117"/>
    <p:sldId id="614" r:id="rId118"/>
    <p:sldId id="615" r:id="rId119"/>
    <p:sldId id="616" r:id="rId120"/>
    <p:sldId id="617" r:id="rId121"/>
    <p:sldId id="618" r:id="rId122"/>
    <p:sldId id="619" r:id="rId123"/>
    <p:sldId id="620" r:id="rId124"/>
    <p:sldId id="621" r:id="rId125"/>
    <p:sldId id="622" r:id="rId126"/>
    <p:sldId id="623" r:id="rId127"/>
    <p:sldId id="624" r:id="rId128"/>
    <p:sldId id="625" r:id="rId129"/>
    <p:sldId id="626" r:id="rId130"/>
    <p:sldId id="627" r:id="rId131"/>
    <p:sldId id="628" r:id="rId132"/>
    <p:sldId id="629" r:id="rId133"/>
    <p:sldId id="630" r:id="rId134"/>
    <p:sldId id="631" r:id="rId135"/>
    <p:sldId id="632" r:id="rId136"/>
    <p:sldId id="633" r:id="rId137"/>
    <p:sldId id="634" r:id="rId138"/>
    <p:sldId id="635" r:id="rId139"/>
    <p:sldId id="636" r:id="rId140"/>
    <p:sldId id="637" r:id="rId141"/>
    <p:sldId id="638" r:id="rId142"/>
    <p:sldId id="639" r:id="rId143"/>
    <p:sldId id="640" r:id="rId144"/>
    <p:sldId id="641" r:id="rId145"/>
    <p:sldId id="642" r:id="rId146"/>
    <p:sldId id="643" r:id="rId147"/>
    <p:sldId id="644" r:id="rId148"/>
    <p:sldId id="645" r:id="rId149"/>
    <p:sldId id="646" r:id="rId150"/>
    <p:sldId id="647" r:id="rId151"/>
    <p:sldId id="648" r:id="rId152"/>
    <p:sldId id="649" r:id="rId153"/>
    <p:sldId id="650" r:id="rId154"/>
    <p:sldId id="651" r:id="rId155"/>
    <p:sldId id="652" r:id="rId156"/>
    <p:sldId id="653" r:id="rId157"/>
    <p:sldId id="654" r:id="rId158"/>
    <p:sldId id="655" r:id="rId159"/>
    <p:sldId id="656" r:id="rId160"/>
    <p:sldId id="657" r:id="rId161"/>
    <p:sldId id="658" r:id="rId162"/>
    <p:sldId id="659" r:id="rId163"/>
    <p:sldId id="660" r:id="rId164"/>
    <p:sldId id="661" r:id="rId165"/>
    <p:sldId id="662" r:id="rId166"/>
    <p:sldId id="663" r:id="rId167"/>
    <p:sldId id="664" r:id="rId168"/>
    <p:sldId id="665" r:id="rId169"/>
    <p:sldId id="666" r:id="rId170"/>
    <p:sldId id="324" r:id="rId171"/>
    <p:sldId id="325" r:id="rId172"/>
    <p:sldId id="270" r:id="rId173"/>
    <p:sldId id="382" r:id="rId174"/>
    <p:sldId id="383" r:id="rId175"/>
    <p:sldId id="384" r:id="rId176"/>
    <p:sldId id="385" r:id="rId177"/>
    <p:sldId id="386" r:id="rId178"/>
    <p:sldId id="387" r:id="rId179"/>
    <p:sldId id="388" r:id="rId180"/>
    <p:sldId id="389" r:id="rId181"/>
    <p:sldId id="390" r:id="rId182"/>
    <p:sldId id="391" r:id="rId183"/>
    <p:sldId id="392" r:id="rId184"/>
    <p:sldId id="393" r:id="rId185"/>
    <p:sldId id="394" r:id="rId186"/>
    <p:sldId id="395" r:id="rId187"/>
    <p:sldId id="396" r:id="rId188"/>
    <p:sldId id="397" r:id="rId189"/>
    <p:sldId id="398" r:id="rId190"/>
    <p:sldId id="399" r:id="rId191"/>
    <p:sldId id="400" r:id="rId192"/>
    <p:sldId id="401" r:id="rId193"/>
    <p:sldId id="402" r:id="rId194"/>
    <p:sldId id="403" r:id="rId195"/>
    <p:sldId id="404" r:id="rId196"/>
    <p:sldId id="405" r:id="rId197"/>
    <p:sldId id="406" r:id="rId198"/>
    <p:sldId id="407" r:id="rId199"/>
    <p:sldId id="408" r:id="rId200"/>
    <p:sldId id="409" r:id="rId201"/>
    <p:sldId id="410" r:id="rId202"/>
  </p:sldIdLst>
  <p:sldSz cx="9144000" cy="6858000" type="screen4x3"/>
  <p:notesSz cx="6858000" cy="9180513"/>
  <p:kinsoku lang="ja-JP" invalStChars="、。，．・：；？！゛゜ヽヾゝゞ々ー’”）〕］｝〉》」』】°‰′″℃￠％ぁぃぅぇぉっゃゅょゎァィゥェォッャュョヮヵヶ!%),.:;?]}｡｣､･ｧｨｩｪｫｬｭｮｯｰﾞﾟ" invalEndChars="‘“（〔［｛〈《「『【￥＄$([\{｢￡"/>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91">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104"/>
    <p:restoredTop sz="94675"/>
  </p:normalViewPr>
  <p:slideViewPr>
    <p:cSldViewPr snapToObjects="1">
      <p:cViewPr varScale="1">
        <p:scale>
          <a:sx n="92" d="100"/>
          <a:sy n="92" d="100"/>
        </p:scale>
        <p:origin x="1092"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11046"/>
    </p:cViewPr>
  </p:sorterViewPr>
  <p:notesViewPr>
    <p:cSldViewPr snapToObjects="1">
      <p:cViewPr varScale="1">
        <p:scale>
          <a:sx n="35" d="100"/>
          <a:sy n="35" d="100"/>
        </p:scale>
        <p:origin x="-1512" y="-72"/>
      </p:cViewPr>
      <p:guideLst>
        <p:guide orient="horz" pos="2891"/>
        <p:guide pos="216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205" Type="http://schemas.openxmlformats.org/officeDocument/2006/relationships/presProps" Target="pres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181" Type="http://schemas.openxmlformats.org/officeDocument/2006/relationships/slide" Target="slides/slide180.xml"/><Relationship Id="rId186" Type="http://schemas.openxmlformats.org/officeDocument/2006/relationships/slide" Target="slides/slide185.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slide" Target="slides/slide175.xml"/><Relationship Id="rId192" Type="http://schemas.openxmlformats.org/officeDocument/2006/relationships/slide" Target="slides/slide191.xml"/><Relationship Id="rId197" Type="http://schemas.openxmlformats.org/officeDocument/2006/relationships/slide" Target="slides/slide196.xml"/><Relationship Id="rId206" Type="http://schemas.openxmlformats.org/officeDocument/2006/relationships/viewProps" Target="viewProps.xml"/><Relationship Id="rId201" Type="http://schemas.openxmlformats.org/officeDocument/2006/relationships/slide" Target="slides/slide200.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82" Type="http://schemas.openxmlformats.org/officeDocument/2006/relationships/slide" Target="slides/slide181.xml"/><Relationship Id="rId187" Type="http://schemas.openxmlformats.org/officeDocument/2006/relationships/slide" Target="slides/slide186.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172" Type="http://schemas.openxmlformats.org/officeDocument/2006/relationships/slide" Target="slides/slide171.xml"/><Relationship Id="rId193" Type="http://schemas.openxmlformats.org/officeDocument/2006/relationships/slide" Target="slides/slide192.xml"/><Relationship Id="rId202" Type="http://schemas.openxmlformats.org/officeDocument/2006/relationships/slide" Target="slides/slide201.xml"/><Relationship Id="rId207" Type="http://schemas.openxmlformats.org/officeDocument/2006/relationships/theme" Target="theme/theme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183" Type="http://schemas.openxmlformats.org/officeDocument/2006/relationships/slide" Target="slides/slide182.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199" Type="http://schemas.openxmlformats.org/officeDocument/2006/relationships/slide" Target="slides/slide198.xml"/><Relationship Id="rId203" Type="http://schemas.openxmlformats.org/officeDocument/2006/relationships/notesMaster" Target="notesMasters/notesMaster1.xml"/><Relationship Id="rId208"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slide" Target="slides/slide194.xml"/><Relationship Id="rId190" Type="http://schemas.openxmlformats.org/officeDocument/2006/relationships/slide" Target="slides/slide189.xml"/><Relationship Id="rId204" Type="http://schemas.openxmlformats.org/officeDocument/2006/relationships/handoutMaster" Target="handoutMasters/handoutMaster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slide" Target="slides/slide195.xml"/><Relationship Id="rId200" Type="http://schemas.openxmlformats.org/officeDocument/2006/relationships/slide" Target="slides/slide199.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197549-47DB-4446-8391-CA5C86B525F3}"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1454E398-4639-43B3-A248-93CE22F424B9}">
      <dgm:prSet/>
      <dgm:spPr/>
      <dgm:t>
        <a:bodyPr/>
        <a:lstStyle/>
        <a:p>
          <a:r>
            <a:rPr lang="en-GB"/>
            <a:t>Both ethical fading and moral disengagement help people minimize the guilt they feel from violating ethical standards.</a:t>
          </a:r>
          <a:endParaRPr lang="en-US"/>
        </a:p>
      </dgm:t>
    </dgm:pt>
    <dgm:pt modelId="{4400207D-B38C-4390-B9CE-F978B4327DEC}" type="parTrans" cxnId="{8AC5B789-6B6C-4D84-B4F6-A11CA6C4BAE0}">
      <dgm:prSet/>
      <dgm:spPr/>
      <dgm:t>
        <a:bodyPr/>
        <a:lstStyle/>
        <a:p>
          <a:endParaRPr lang="en-US"/>
        </a:p>
      </dgm:t>
    </dgm:pt>
    <dgm:pt modelId="{59BFBE71-95F7-482D-93BA-4B44BE60F504}" type="sibTrans" cxnId="{8AC5B789-6B6C-4D84-B4F6-A11CA6C4BAE0}">
      <dgm:prSet/>
      <dgm:spPr/>
      <dgm:t>
        <a:bodyPr/>
        <a:lstStyle/>
        <a:p>
          <a:endParaRPr lang="en-US"/>
        </a:p>
      </dgm:t>
    </dgm:pt>
    <dgm:pt modelId="{3BC3F78E-8007-4386-870F-3BB175BF8CE7}">
      <dgm:prSet/>
      <dgm:spPr/>
      <dgm:t>
        <a:bodyPr/>
        <a:lstStyle/>
        <a:p>
          <a:r>
            <a:rPr lang="en-GB" dirty="0"/>
            <a:t>Ethical fading is common, we can try to counteract it by learning to recognize when we put ethical concerns behind other factors in making decisions.</a:t>
          </a:r>
          <a:endParaRPr lang="en-US" dirty="0"/>
        </a:p>
      </dgm:t>
    </dgm:pt>
    <dgm:pt modelId="{A27560A7-5612-4712-B51E-7D760A48E69A}" type="parTrans" cxnId="{F5D29E40-7BFA-45FF-A431-7C134977C245}">
      <dgm:prSet/>
      <dgm:spPr/>
      <dgm:t>
        <a:bodyPr/>
        <a:lstStyle/>
        <a:p>
          <a:endParaRPr lang="en-US"/>
        </a:p>
      </dgm:t>
    </dgm:pt>
    <dgm:pt modelId="{8106EAC1-20E5-47C1-926A-94221027B8FD}" type="sibTrans" cxnId="{F5D29E40-7BFA-45FF-A431-7C134977C245}">
      <dgm:prSet/>
      <dgm:spPr/>
      <dgm:t>
        <a:bodyPr/>
        <a:lstStyle/>
        <a:p>
          <a:endParaRPr lang="en-US"/>
        </a:p>
      </dgm:t>
    </dgm:pt>
    <dgm:pt modelId="{E91547FC-62C1-1849-B946-AF4EC45B1EBA}" type="pres">
      <dgm:prSet presAssocID="{66197549-47DB-4446-8391-CA5C86B525F3}" presName="Name0" presStyleCnt="0">
        <dgm:presLayoutVars>
          <dgm:dir/>
          <dgm:resizeHandles val="exact"/>
        </dgm:presLayoutVars>
      </dgm:prSet>
      <dgm:spPr/>
      <dgm:t>
        <a:bodyPr/>
        <a:lstStyle/>
        <a:p>
          <a:endParaRPr lang="en-GB"/>
        </a:p>
      </dgm:t>
    </dgm:pt>
    <dgm:pt modelId="{07B55F62-D612-DC42-975A-ABBDC67C6D90}" type="pres">
      <dgm:prSet presAssocID="{1454E398-4639-43B3-A248-93CE22F424B9}" presName="node" presStyleLbl="node1" presStyleIdx="0" presStyleCnt="2">
        <dgm:presLayoutVars>
          <dgm:bulletEnabled val="1"/>
        </dgm:presLayoutVars>
      </dgm:prSet>
      <dgm:spPr/>
      <dgm:t>
        <a:bodyPr/>
        <a:lstStyle/>
        <a:p>
          <a:endParaRPr lang="en-GB"/>
        </a:p>
      </dgm:t>
    </dgm:pt>
    <dgm:pt modelId="{F604F8A1-D518-0840-9170-EBCE5F5E2D44}" type="pres">
      <dgm:prSet presAssocID="{59BFBE71-95F7-482D-93BA-4B44BE60F504}" presName="sibTrans" presStyleLbl="sibTrans1D1" presStyleIdx="0" presStyleCnt="1"/>
      <dgm:spPr/>
      <dgm:t>
        <a:bodyPr/>
        <a:lstStyle/>
        <a:p>
          <a:endParaRPr lang="en-GB"/>
        </a:p>
      </dgm:t>
    </dgm:pt>
    <dgm:pt modelId="{702CCF77-C9D3-7C4E-9D5B-0D3D04D2FBED}" type="pres">
      <dgm:prSet presAssocID="{59BFBE71-95F7-482D-93BA-4B44BE60F504}" presName="connectorText" presStyleLbl="sibTrans1D1" presStyleIdx="0" presStyleCnt="1"/>
      <dgm:spPr/>
      <dgm:t>
        <a:bodyPr/>
        <a:lstStyle/>
        <a:p>
          <a:endParaRPr lang="en-GB"/>
        </a:p>
      </dgm:t>
    </dgm:pt>
    <dgm:pt modelId="{0EA54AB4-4078-1046-B2DE-1ADD1B0E17D4}" type="pres">
      <dgm:prSet presAssocID="{3BC3F78E-8007-4386-870F-3BB175BF8CE7}" presName="node" presStyleLbl="node1" presStyleIdx="1" presStyleCnt="2">
        <dgm:presLayoutVars>
          <dgm:bulletEnabled val="1"/>
        </dgm:presLayoutVars>
      </dgm:prSet>
      <dgm:spPr/>
      <dgm:t>
        <a:bodyPr/>
        <a:lstStyle/>
        <a:p>
          <a:endParaRPr lang="en-GB"/>
        </a:p>
      </dgm:t>
    </dgm:pt>
  </dgm:ptLst>
  <dgm:cxnLst>
    <dgm:cxn modelId="{6A1BF48B-CCFE-4276-9CA7-AABB07636D70}" type="presOf" srcId="{59BFBE71-95F7-482D-93BA-4B44BE60F504}" destId="{702CCF77-C9D3-7C4E-9D5B-0D3D04D2FBED}" srcOrd="1" destOrd="0" presId="urn:microsoft.com/office/officeart/2016/7/layout/RepeatingBendingProcessNew"/>
    <dgm:cxn modelId="{8AC5B789-6B6C-4D84-B4F6-A11CA6C4BAE0}" srcId="{66197549-47DB-4446-8391-CA5C86B525F3}" destId="{1454E398-4639-43B3-A248-93CE22F424B9}" srcOrd="0" destOrd="0" parTransId="{4400207D-B38C-4390-B9CE-F978B4327DEC}" sibTransId="{59BFBE71-95F7-482D-93BA-4B44BE60F504}"/>
    <dgm:cxn modelId="{743152B5-ADF2-46EE-BC94-4BC27C0DBA8A}" type="presOf" srcId="{66197549-47DB-4446-8391-CA5C86B525F3}" destId="{E91547FC-62C1-1849-B946-AF4EC45B1EBA}" srcOrd="0" destOrd="0" presId="urn:microsoft.com/office/officeart/2016/7/layout/RepeatingBendingProcessNew"/>
    <dgm:cxn modelId="{889D359B-0EA3-4AFA-AA43-FAC4AF425843}" type="presOf" srcId="{3BC3F78E-8007-4386-870F-3BB175BF8CE7}" destId="{0EA54AB4-4078-1046-B2DE-1ADD1B0E17D4}" srcOrd="0" destOrd="0" presId="urn:microsoft.com/office/officeart/2016/7/layout/RepeatingBendingProcessNew"/>
    <dgm:cxn modelId="{F32FE2A7-72B2-4905-955A-27EAEC4D2689}" type="presOf" srcId="{1454E398-4639-43B3-A248-93CE22F424B9}" destId="{07B55F62-D612-DC42-975A-ABBDC67C6D90}" srcOrd="0" destOrd="0" presId="urn:microsoft.com/office/officeart/2016/7/layout/RepeatingBendingProcessNew"/>
    <dgm:cxn modelId="{C6DFCB3D-C37C-4A6F-B176-FAE7BDD2AE4D}" type="presOf" srcId="{59BFBE71-95F7-482D-93BA-4B44BE60F504}" destId="{F604F8A1-D518-0840-9170-EBCE5F5E2D44}" srcOrd="0" destOrd="0" presId="urn:microsoft.com/office/officeart/2016/7/layout/RepeatingBendingProcessNew"/>
    <dgm:cxn modelId="{F5D29E40-7BFA-45FF-A431-7C134977C245}" srcId="{66197549-47DB-4446-8391-CA5C86B525F3}" destId="{3BC3F78E-8007-4386-870F-3BB175BF8CE7}" srcOrd="1" destOrd="0" parTransId="{A27560A7-5612-4712-B51E-7D760A48E69A}" sibTransId="{8106EAC1-20E5-47C1-926A-94221027B8FD}"/>
    <dgm:cxn modelId="{D27B4272-041F-4A2B-870A-90AECA6D6E96}" type="presParOf" srcId="{E91547FC-62C1-1849-B946-AF4EC45B1EBA}" destId="{07B55F62-D612-DC42-975A-ABBDC67C6D90}" srcOrd="0" destOrd="0" presId="urn:microsoft.com/office/officeart/2016/7/layout/RepeatingBendingProcessNew"/>
    <dgm:cxn modelId="{987931FC-E11E-4061-B5DE-4D2A5793E559}" type="presParOf" srcId="{E91547FC-62C1-1849-B946-AF4EC45B1EBA}" destId="{F604F8A1-D518-0840-9170-EBCE5F5E2D44}" srcOrd="1" destOrd="0" presId="urn:microsoft.com/office/officeart/2016/7/layout/RepeatingBendingProcessNew"/>
    <dgm:cxn modelId="{B864852A-693F-480E-A2C1-5F9B8103F657}" type="presParOf" srcId="{F604F8A1-D518-0840-9170-EBCE5F5E2D44}" destId="{702CCF77-C9D3-7C4E-9D5B-0D3D04D2FBED}" srcOrd="0" destOrd="0" presId="urn:microsoft.com/office/officeart/2016/7/layout/RepeatingBendingProcessNew"/>
    <dgm:cxn modelId="{B8722B5D-2E18-44A4-885E-A3211E029F60}" type="presParOf" srcId="{E91547FC-62C1-1849-B946-AF4EC45B1EBA}" destId="{0EA54AB4-4078-1046-B2DE-1ADD1B0E17D4}" srcOrd="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85.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86.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87.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88.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89.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90.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06266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 xmlns:a16="http://schemas.microsoft.com/office/drawing/2014/main" id="{E82C27B6-A6C3-5246-AD41-A999BE187D6D}"/>
              </a:ext>
            </a:extLst>
          </p:cNvPr>
          <p:cNvSpPr>
            <a:spLocks noGrp="1" noRot="1" noChangeAspect="1" noChangeArrowheads="1" noTextEdit="1"/>
          </p:cNvSpPr>
          <p:nvPr>
            <p:ph type="sldImg" idx="2"/>
          </p:nvPr>
        </p:nvSpPr>
        <p:spPr bwMode="auto">
          <a:xfrm>
            <a:off x="1143000" y="695325"/>
            <a:ext cx="4572000" cy="34290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51" name="Rectangle 3">
            <a:extLst>
              <a:ext uri="{FF2B5EF4-FFF2-40B4-BE49-F238E27FC236}">
                <a16:creationId xmlns="" xmlns:a16="http://schemas.microsoft.com/office/drawing/2014/main" id="{1016C956-D531-2F49-A579-E35B14821B31}"/>
              </a:ext>
            </a:extLst>
          </p:cNvPr>
          <p:cNvSpPr>
            <a:spLocks noGrp="1" noChangeArrowheads="1"/>
          </p:cNvSpPr>
          <p:nvPr>
            <p:ph type="body" sz="quarter" idx="3"/>
          </p:nvPr>
        </p:nvSpPr>
        <p:spPr bwMode="auto">
          <a:xfrm>
            <a:off x="911225" y="4360863"/>
            <a:ext cx="5032375" cy="4110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8900" tIns="44450" rIns="88900" bIns="44450" numCol="1" anchor="t" anchorCtr="0" compatLnSpc="1">
            <a:prstTxWarp prst="textNoShape">
              <a:avLst/>
            </a:prstTxWarp>
          </a:bodyPr>
          <a:lstStyle/>
          <a:p>
            <a:pPr lvl="0"/>
            <a:r>
              <a:rPr lang="en-US" altLang="en-US" noProof="0"/>
              <a:t>Click to edit Master text styles</a:t>
            </a:r>
          </a:p>
          <a:p>
            <a:pPr lvl="0"/>
            <a:r>
              <a:rPr lang="en-US" altLang="en-US" noProof="0"/>
              <a:t>Second level</a:t>
            </a:r>
          </a:p>
          <a:p>
            <a:pPr lvl="0"/>
            <a:r>
              <a:rPr lang="en-US" altLang="en-US" noProof="0"/>
              <a:t>Third level</a:t>
            </a:r>
          </a:p>
          <a:p>
            <a:pPr lvl="0"/>
            <a:r>
              <a:rPr lang="en-US" altLang="en-US" noProof="0"/>
              <a:t>Fourth level</a:t>
            </a:r>
          </a:p>
          <a:p>
            <a:pPr lvl="0"/>
            <a:r>
              <a:rPr lang="en-US" altLang="en-US" noProof="0"/>
              <a:t>Fifth level</a:t>
            </a:r>
          </a:p>
        </p:txBody>
      </p:sp>
    </p:spTree>
    <p:extLst>
      <p:ext uri="{BB962C8B-B14F-4D97-AF65-F5344CB8AC3E}">
        <p14:creationId xmlns:p14="http://schemas.microsoft.com/office/powerpoint/2010/main" val="59899207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742950" indent="-28575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1143000" indent="-228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600200" indent="-228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2057400" indent="-228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9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9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9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9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20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a:extLst>
              <a:ext uri="{FF2B5EF4-FFF2-40B4-BE49-F238E27FC236}">
                <a16:creationId xmlns="" xmlns:a16="http://schemas.microsoft.com/office/drawing/2014/main" id="{E49FD2D2-AD6B-524A-B3F4-98AE06EEA081}"/>
              </a:ext>
            </a:extLst>
          </p:cNvPr>
          <p:cNvSpPr>
            <a:spLocks noChangeArrowheads="1"/>
          </p:cNvSpPr>
          <p:nvPr/>
        </p:nvSpPr>
        <p:spPr bwMode="auto">
          <a:xfrm>
            <a:off x="3886200" y="111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7462" tIns="0" rIns="17462" bIns="0"/>
          <a:lstStyle>
            <a:lvl1pPr defTabSz="904875">
              <a:defRPr sz="2400">
                <a:solidFill>
                  <a:schemeClr val="tx1"/>
                </a:solidFill>
                <a:latin typeface="Times New Roman" panose="02020603050405020304" pitchFamily="18" charset="0"/>
              </a:defRPr>
            </a:lvl1pPr>
            <a:lvl2pPr marL="742950" indent="-285750" defTabSz="904875">
              <a:defRPr sz="2400">
                <a:solidFill>
                  <a:schemeClr val="tx1"/>
                </a:solidFill>
                <a:latin typeface="Times New Roman" panose="02020603050405020304" pitchFamily="18" charset="0"/>
              </a:defRPr>
            </a:lvl2pPr>
            <a:lvl3pPr marL="1143000" indent="-228600" defTabSz="904875">
              <a:defRPr sz="2400">
                <a:solidFill>
                  <a:schemeClr val="tx1"/>
                </a:solidFill>
                <a:latin typeface="Times New Roman" panose="02020603050405020304" pitchFamily="18" charset="0"/>
              </a:defRPr>
            </a:lvl3pPr>
            <a:lvl4pPr marL="1600200" indent="-228600" defTabSz="904875">
              <a:defRPr sz="2400">
                <a:solidFill>
                  <a:schemeClr val="tx1"/>
                </a:solidFill>
                <a:latin typeface="Times New Roman" panose="02020603050405020304" pitchFamily="18" charset="0"/>
              </a:defRPr>
            </a:lvl4pPr>
            <a:lvl5pPr marL="2057400" indent="-228600" defTabSz="904875">
              <a:defRPr sz="2400">
                <a:solidFill>
                  <a:schemeClr val="tx1"/>
                </a:solidFill>
                <a:latin typeface="Times New Roman" panose="02020603050405020304" pitchFamily="18" charset="0"/>
              </a:defRPr>
            </a:lvl5pPr>
            <a:lvl6pPr marL="2514600" indent="-228600" defTabSz="9048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48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48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4875"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900" i="1"/>
              <a:t>28 July 1997</a:t>
            </a:r>
          </a:p>
        </p:txBody>
      </p:sp>
      <p:sp>
        <p:nvSpPr>
          <p:cNvPr id="5122" name="Rectangle 3">
            <a:extLst>
              <a:ext uri="{FF2B5EF4-FFF2-40B4-BE49-F238E27FC236}">
                <a16:creationId xmlns="" xmlns:a16="http://schemas.microsoft.com/office/drawing/2014/main" id="{38126377-249C-1A40-BB56-A23A0336C462}"/>
              </a:ext>
            </a:extLst>
          </p:cNvPr>
          <p:cNvSpPr>
            <a:spLocks noChangeArrowheads="1"/>
          </p:cNvSpPr>
          <p:nvPr/>
        </p:nvSpPr>
        <p:spPr bwMode="auto">
          <a:xfrm>
            <a:off x="3886200" y="870426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7462" tIns="0" rIns="17462" bIns="0" anchor="b"/>
          <a:lstStyle>
            <a:lvl1pPr defTabSz="904875">
              <a:defRPr sz="2400">
                <a:solidFill>
                  <a:schemeClr val="tx1"/>
                </a:solidFill>
                <a:latin typeface="Times New Roman" panose="02020603050405020304" pitchFamily="18" charset="0"/>
              </a:defRPr>
            </a:lvl1pPr>
            <a:lvl2pPr marL="742950" indent="-285750" defTabSz="904875">
              <a:defRPr sz="2400">
                <a:solidFill>
                  <a:schemeClr val="tx1"/>
                </a:solidFill>
                <a:latin typeface="Times New Roman" panose="02020603050405020304" pitchFamily="18" charset="0"/>
              </a:defRPr>
            </a:lvl2pPr>
            <a:lvl3pPr marL="1143000" indent="-228600" defTabSz="904875">
              <a:defRPr sz="2400">
                <a:solidFill>
                  <a:schemeClr val="tx1"/>
                </a:solidFill>
                <a:latin typeface="Times New Roman" panose="02020603050405020304" pitchFamily="18" charset="0"/>
              </a:defRPr>
            </a:lvl3pPr>
            <a:lvl4pPr marL="1600200" indent="-228600" defTabSz="904875">
              <a:defRPr sz="2400">
                <a:solidFill>
                  <a:schemeClr val="tx1"/>
                </a:solidFill>
                <a:latin typeface="Times New Roman" panose="02020603050405020304" pitchFamily="18" charset="0"/>
              </a:defRPr>
            </a:lvl4pPr>
            <a:lvl5pPr marL="2057400" indent="-228600" defTabSz="904875">
              <a:defRPr sz="2400">
                <a:solidFill>
                  <a:schemeClr val="tx1"/>
                </a:solidFill>
                <a:latin typeface="Times New Roman" panose="02020603050405020304" pitchFamily="18" charset="0"/>
              </a:defRPr>
            </a:lvl5pPr>
            <a:lvl6pPr marL="2514600" indent="-228600" defTabSz="9048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48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48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4875"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900" i="1"/>
              <a:t>1</a:t>
            </a:r>
          </a:p>
        </p:txBody>
      </p:sp>
      <p:sp>
        <p:nvSpPr>
          <p:cNvPr id="5123" name="Rectangle 4">
            <a:extLst>
              <a:ext uri="{FF2B5EF4-FFF2-40B4-BE49-F238E27FC236}">
                <a16:creationId xmlns="" xmlns:a16="http://schemas.microsoft.com/office/drawing/2014/main" id="{3A52060B-04D6-5F4E-A79D-E66E722322CA}"/>
              </a:ext>
            </a:extLst>
          </p:cNvPr>
          <p:cNvSpPr>
            <a:spLocks noChangeArrowheads="1"/>
          </p:cNvSpPr>
          <p:nvPr/>
        </p:nvSpPr>
        <p:spPr bwMode="auto">
          <a:xfrm>
            <a:off x="0" y="8704263"/>
            <a:ext cx="2968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124" name="Rectangle 5">
            <a:extLst>
              <a:ext uri="{FF2B5EF4-FFF2-40B4-BE49-F238E27FC236}">
                <a16:creationId xmlns="" xmlns:a16="http://schemas.microsoft.com/office/drawing/2014/main" id="{B1FD237C-8B33-FC4F-9C8F-4FAE92949727}"/>
              </a:ext>
            </a:extLst>
          </p:cNvPr>
          <p:cNvSpPr>
            <a:spLocks noChangeArrowheads="1"/>
          </p:cNvSpPr>
          <p:nvPr/>
        </p:nvSpPr>
        <p:spPr bwMode="auto">
          <a:xfrm>
            <a:off x="0" y="11113"/>
            <a:ext cx="2968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7462" tIns="0" rIns="17462" bIns="0"/>
          <a:lstStyle>
            <a:lvl1pPr defTabSz="904875">
              <a:defRPr sz="2400">
                <a:solidFill>
                  <a:schemeClr val="tx1"/>
                </a:solidFill>
                <a:latin typeface="Times New Roman" panose="02020603050405020304" pitchFamily="18" charset="0"/>
              </a:defRPr>
            </a:lvl1pPr>
            <a:lvl2pPr marL="742950" indent="-285750" defTabSz="904875">
              <a:defRPr sz="2400">
                <a:solidFill>
                  <a:schemeClr val="tx1"/>
                </a:solidFill>
                <a:latin typeface="Times New Roman" panose="02020603050405020304" pitchFamily="18" charset="0"/>
              </a:defRPr>
            </a:lvl2pPr>
            <a:lvl3pPr marL="1143000" indent="-228600" defTabSz="904875">
              <a:defRPr sz="2400">
                <a:solidFill>
                  <a:schemeClr val="tx1"/>
                </a:solidFill>
                <a:latin typeface="Times New Roman" panose="02020603050405020304" pitchFamily="18" charset="0"/>
              </a:defRPr>
            </a:lvl3pPr>
            <a:lvl4pPr marL="1600200" indent="-228600" defTabSz="904875">
              <a:defRPr sz="2400">
                <a:solidFill>
                  <a:schemeClr val="tx1"/>
                </a:solidFill>
                <a:latin typeface="Times New Roman" panose="02020603050405020304" pitchFamily="18" charset="0"/>
              </a:defRPr>
            </a:lvl4pPr>
            <a:lvl5pPr marL="2057400" indent="-228600" defTabSz="904875">
              <a:defRPr sz="2400">
                <a:solidFill>
                  <a:schemeClr val="tx1"/>
                </a:solidFill>
                <a:latin typeface="Times New Roman" panose="02020603050405020304" pitchFamily="18" charset="0"/>
              </a:defRPr>
            </a:lvl5pPr>
            <a:lvl6pPr marL="2514600" indent="-228600" defTabSz="9048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048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048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04875"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900" i="1"/>
              <a:t>Chapter 3:  Ethics and behaviour and organisations</a:t>
            </a:r>
          </a:p>
        </p:txBody>
      </p:sp>
      <p:sp>
        <p:nvSpPr>
          <p:cNvPr id="5125" name="Rectangle 6">
            <a:extLst>
              <a:ext uri="{FF2B5EF4-FFF2-40B4-BE49-F238E27FC236}">
                <a16:creationId xmlns="" xmlns:a16="http://schemas.microsoft.com/office/drawing/2014/main" id="{2C33A43B-D359-2D45-9FA9-B32C2AFCA8AA}"/>
              </a:ext>
            </a:extLst>
          </p:cNvPr>
          <p:cNvSpPr>
            <a:spLocks noGrp="1" noRot="1" noChangeAspect="1" noChangeArrowheads="1" noTextEdit="1"/>
          </p:cNvSpPr>
          <p:nvPr>
            <p:ph type="sldImg"/>
          </p:nvPr>
        </p:nvSpPr>
        <p:spPr>
          <a:ln cap="flat"/>
        </p:spPr>
      </p:sp>
      <p:sp>
        <p:nvSpPr>
          <p:cNvPr id="5126" name="Rectangle 7">
            <a:extLst>
              <a:ext uri="{FF2B5EF4-FFF2-40B4-BE49-F238E27FC236}">
                <a16:creationId xmlns="" xmlns:a16="http://schemas.microsoft.com/office/drawing/2014/main" id="{67EE2AB2-F7DD-FE4A-A538-A45FB6E74133}"/>
              </a:ext>
            </a:extLst>
          </p:cNvPr>
          <p:cNvSpPr>
            <a:spLocks noGrp="1" noChangeArrowheads="1"/>
          </p:cNvSpPr>
          <p:nvPr>
            <p:ph type="body" idx="1"/>
          </p:nvPr>
        </p:nvSpPr>
        <p:spPr>
          <a:noFill/>
        </p:spPr>
        <p:txBody>
          <a:bodyPr/>
          <a:lstStyle/>
          <a:p>
            <a:pPr>
              <a:spcBef>
                <a:spcPct val="0"/>
              </a:spcBef>
            </a:pPr>
            <a:endParaRPr lang="en-US" altLang="en-US" sz="2400"/>
          </a:p>
        </p:txBody>
      </p:sp>
    </p:spTree>
    <p:extLst>
      <p:ext uri="{BB962C8B-B14F-4D97-AF65-F5344CB8AC3E}">
        <p14:creationId xmlns:p14="http://schemas.microsoft.com/office/powerpoint/2010/main" val="2676576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a:extLst>
              <a:ext uri="{FF2B5EF4-FFF2-40B4-BE49-F238E27FC236}">
                <a16:creationId xmlns="" xmlns:a16="http://schemas.microsoft.com/office/drawing/2014/main" id="{D2F5B38C-63B1-784B-BAEB-F85EFBCE4AD3}"/>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B623A6E3-C318-8745-813F-515EBF38E1D9}" type="slidenum">
              <a:rPr lang="en-US" altLang="en-US">
                <a:ea typeface="Osaka" charset="-128"/>
              </a:rPr>
              <a:pPr eaLnBrk="1" hangingPunct="1">
                <a:spcBef>
                  <a:spcPct val="0"/>
                </a:spcBef>
              </a:pPr>
              <a:t>19</a:t>
            </a:fld>
            <a:endParaRPr lang="en-US" altLang="en-US">
              <a:ea typeface="Osaka" charset="-128"/>
            </a:endParaRPr>
          </a:p>
        </p:txBody>
      </p:sp>
      <p:sp>
        <p:nvSpPr>
          <p:cNvPr id="8194" name="Rectangle 2">
            <a:extLst>
              <a:ext uri="{FF2B5EF4-FFF2-40B4-BE49-F238E27FC236}">
                <a16:creationId xmlns="" xmlns:a16="http://schemas.microsoft.com/office/drawing/2014/main" id="{2CDB380D-C1CF-AC4D-AED5-3F380959A555}"/>
              </a:ext>
            </a:extLst>
          </p:cNvPr>
          <p:cNvSpPr>
            <a:spLocks noGrp="1" noRot="1" noChangeAspect="1" noChangeArrowheads="1" noTextEdit="1"/>
          </p:cNvSpPr>
          <p:nvPr>
            <p:ph type="sldImg"/>
          </p:nvPr>
        </p:nvSpPr>
        <p:spPr>
          <a:solidFill>
            <a:srgbClr val="FFFFFF"/>
          </a:solidFill>
          <a:ln/>
        </p:spPr>
      </p:sp>
      <p:sp>
        <p:nvSpPr>
          <p:cNvPr id="8195" name="Rectangle 3">
            <a:extLst>
              <a:ext uri="{FF2B5EF4-FFF2-40B4-BE49-F238E27FC236}">
                <a16:creationId xmlns="" xmlns:a16="http://schemas.microsoft.com/office/drawing/2014/main" id="{F1338133-F049-E647-9A2C-1A9DB929FFBC}"/>
              </a:ext>
            </a:extLst>
          </p:cNvPr>
          <p:cNvSpPr>
            <a:spLocks noGrp="1" noChangeArrowheads="1"/>
          </p:cNvSpPr>
          <p:nvPr>
            <p:ph type="body" idx="1"/>
          </p:nvPr>
        </p:nvSpPr>
        <p:spPr>
          <a:solidFill>
            <a:srgbClr val="FFFFFF"/>
          </a:solidFill>
          <a:ln w="12700">
            <a:solidFill>
              <a:srgbClr val="000000"/>
            </a:solidFill>
            <a:miter lim="800000"/>
            <a:headEnd/>
            <a:tailEnd/>
          </a:ln>
        </p:spPr>
        <p:txBody>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337470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42" name="Text Box 1">
            <a:extLst>
              <a:ext uri="{FF2B5EF4-FFF2-40B4-BE49-F238E27FC236}">
                <a16:creationId xmlns="" xmlns:a16="http://schemas.microsoft.com/office/drawing/2014/main" id="{CD5A3D25-DA49-434F-B614-AC479BDB92CA}"/>
              </a:ext>
            </a:extLst>
          </p:cNvPr>
          <p:cNvSpPr txBox="1">
            <a:spLocks noGrp="1" noRot="1" noChangeAspect="1" noChangeArrowheads="1" noTextEdit="1"/>
          </p:cNvSpPr>
          <p:nvPr>
            <p:ph type="sldImg"/>
          </p:nvPr>
        </p:nvSpPr>
        <p:spPr>
          <a:solidFill>
            <a:srgbClr val="FFFFFF"/>
          </a:solidFill>
          <a:ln/>
        </p:spPr>
      </p:sp>
      <p:sp>
        <p:nvSpPr>
          <p:cNvPr id="10243" name="Text Box 2">
            <a:extLst>
              <a:ext uri="{FF2B5EF4-FFF2-40B4-BE49-F238E27FC236}">
                <a16:creationId xmlns="" xmlns:a16="http://schemas.microsoft.com/office/drawing/2014/main" id="{6027727B-E272-3143-AB32-6C1133EA0FFD}"/>
              </a:ext>
            </a:extLst>
          </p:cNvPr>
          <p:cNvSpPr txBox="1">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2714300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290" name="Text Box 1">
            <a:extLst>
              <a:ext uri="{FF2B5EF4-FFF2-40B4-BE49-F238E27FC236}">
                <a16:creationId xmlns="" xmlns:a16="http://schemas.microsoft.com/office/drawing/2014/main" id="{D6E67F79-42C9-6646-AA84-1F4B23176D7B}"/>
              </a:ext>
            </a:extLst>
          </p:cNvPr>
          <p:cNvSpPr txBox="1">
            <a:spLocks noGrp="1" noRot="1" noChangeAspect="1" noChangeArrowheads="1" noTextEdit="1"/>
          </p:cNvSpPr>
          <p:nvPr>
            <p:ph type="sldImg"/>
          </p:nvPr>
        </p:nvSpPr>
        <p:spPr>
          <a:solidFill>
            <a:srgbClr val="FFFFFF"/>
          </a:solidFill>
          <a:ln/>
        </p:spPr>
      </p:sp>
      <p:sp>
        <p:nvSpPr>
          <p:cNvPr id="12291" name="Text Box 2">
            <a:extLst>
              <a:ext uri="{FF2B5EF4-FFF2-40B4-BE49-F238E27FC236}">
                <a16:creationId xmlns="" xmlns:a16="http://schemas.microsoft.com/office/drawing/2014/main" id="{2559FAD6-ED1C-8745-B1B6-32C19E409545}"/>
              </a:ext>
            </a:extLst>
          </p:cNvPr>
          <p:cNvSpPr txBox="1">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6872433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86" name="Text Box 1">
            <a:extLst>
              <a:ext uri="{FF2B5EF4-FFF2-40B4-BE49-F238E27FC236}">
                <a16:creationId xmlns="" xmlns:a16="http://schemas.microsoft.com/office/drawing/2014/main" id="{9A4995C4-7F96-FB4B-B94E-1BD94FA6D18B}"/>
              </a:ext>
            </a:extLst>
          </p:cNvPr>
          <p:cNvSpPr txBox="1">
            <a:spLocks noGrp="1" noRot="1" noChangeAspect="1" noChangeArrowheads="1" noTextEdit="1"/>
          </p:cNvSpPr>
          <p:nvPr>
            <p:ph type="sldImg"/>
          </p:nvPr>
        </p:nvSpPr>
        <p:spPr>
          <a:solidFill>
            <a:srgbClr val="FFFFFF"/>
          </a:solidFill>
          <a:ln/>
        </p:spPr>
      </p:sp>
      <p:sp>
        <p:nvSpPr>
          <p:cNvPr id="16387" name="Text Box 2">
            <a:extLst>
              <a:ext uri="{FF2B5EF4-FFF2-40B4-BE49-F238E27FC236}">
                <a16:creationId xmlns="" xmlns:a16="http://schemas.microsoft.com/office/drawing/2014/main" id="{2FC07064-4D46-C84D-AF38-24BE4664BF05}"/>
              </a:ext>
            </a:extLst>
          </p:cNvPr>
          <p:cNvSpPr txBox="1">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2298034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82" name="Text Box 1">
            <a:extLst>
              <a:ext uri="{FF2B5EF4-FFF2-40B4-BE49-F238E27FC236}">
                <a16:creationId xmlns="" xmlns:a16="http://schemas.microsoft.com/office/drawing/2014/main" id="{B3A4C258-F500-0540-A128-3F892705993E}"/>
              </a:ext>
            </a:extLst>
          </p:cNvPr>
          <p:cNvSpPr txBox="1">
            <a:spLocks noGrp="1" noRot="1" noChangeAspect="1" noChangeArrowheads="1" noTextEdit="1"/>
          </p:cNvSpPr>
          <p:nvPr>
            <p:ph type="sldImg"/>
          </p:nvPr>
        </p:nvSpPr>
        <p:spPr>
          <a:solidFill>
            <a:srgbClr val="FFFFFF"/>
          </a:solidFill>
          <a:ln/>
        </p:spPr>
      </p:sp>
      <p:sp>
        <p:nvSpPr>
          <p:cNvPr id="20483" name="Text Box 2">
            <a:extLst>
              <a:ext uri="{FF2B5EF4-FFF2-40B4-BE49-F238E27FC236}">
                <a16:creationId xmlns="" xmlns:a16="http://schemas.microsoft.com/office/drawing/2014/main" id="{733DA55F-AE31-C246-89F5-10DC50CCD603}"/>
              </a:ext>
            </a:extLst>
          </p:cNvPr>
          <p:cNvSpPr txBox="1">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20035277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30" name="Text Box 1">
            <a:extLst>
              <a:ext uri="{FF2B5EF4-FFF2-40B4-BE49-F238E27FC236}">
                <a16:creationId xmlns="" xmlns:a16="http://schemas.microsoft.com/office/drawing/2014/main" id="{50436FD0-CEDF-7849-B433-4B56ADD0A471}"/>
              </a:ext>
            </a:extLst>
          </p:cNvPr>
          <p:cNvSpPr txBox="1">
            <a:spLocks noGrp="1" noRot="1" noChangeAspect="1" noChangeArrowheads="1" noTextEdit="1"/>
          </p:cNvSpPr>
          <p:nvPr>
            <p:ph type="sldImg"/>
          </p:nvPr>
        </p:nvSpPr>
        <p:spPr>
          <a:solidFill>
            <a:srgbClr val="FFFFFF"/>
          </a:solidFill>
          <a:ln/>
        </p:spPr>
      </p:sp>
      <p:sp>
        <p:nvSpPr>
          <p:cNvPr id="22531" name="Text Box 2">
            <a:extLst>
              <a:ext uri="{FF2B5EF4-FFF2-40B4-BE49-F238E27FC236}">
                <a16:creationId xmlns="" xmlns:a16="http://schemas.microsoft.com/office/drawing/2014/main" id="{BE468E2F-B2F2-9043-AA3C-C4E33C93330D}"/>
              </a:ext>
            </a:extLst>
          </p:cNvPr>
          <p:cNvSpPr txBox="1">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34211484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8" name="Text Box 1">
            <a:extLst>
              <a:ext uri="{FF2B5EF4-FFF2-40B4-BE49-F238E27FC236}">
                <a16:creationId xmlns="" xmlns:a16="http://schemas.microsoft.com/office/drawing/2014/main" id="{61F90D18-6461-3749-831C-2A134F494235}"/>
              </a:ext>
            </a:extLst>
          </p:cNvPr>
          <p:cNvSpPr txBox="1">
            <a:spLocks noGrp="1" noRot="1" noChangeAspect="1" noChangeArrowheads="1" noTextEdit="1"/>
          </p:cNvSpPr>
          <p:nvPr>
            <p:ph type="sldImg"/>
          </p:nvPr>
        </p:nvSpPr>
        <p:spPr>
          <a:solidFill>
            <a:srgbClr val="FFFFFF"/>
          </a:solidFill>
          <a:ln/>
        </p:spPr>
      </p:sp>
      <p:sp>
        <p:nvSpPr>
          <p:cNvPr id="24579" name="Text Box 2">
            <a:extLst>
              <a:ext uri="{FF2B5EF4-FFF2-40B4-BE49-F238E27FC236}">
                <a16:creationId xmlns="" xmlns:a16="http://schemas.microsoft.com/office/drawing/2014/main" id="{817C943A-5FD7-4C49-9E5F-933A6E738131}"/>
              </a:ext>
            </a:extLst>
          </p:cNvPr>
          <p:cNvSpPr txBox="1">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226442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6" name="Text Box 1">
            <a:extLst>
              <a:ext uri="{FF2B5EF4-FFF2-40B4-BE49-F238E27FC236}">
                <a16:creationId xmlns="" xmlns:a16="http://schemas.microsoft.com/office/drawing/2014/main" id="{7C53E394-4F0E-3743-BBA4-7D80F5EA34D7}"/>
              </a:ext>
            </a:extLst>
          </p:cNvPr>
          <p:cNvSpPr txBox="1">
            <a:spLocks noGrp="1" noRot="1" noChangeAspect="1" noChangeArrowheads="1" noTextEdit="1"/>
          </p:cNvSpPr>
          <p:nvPr>
            <p:ph type="sldImg"/>
          </p:nvPr>
        </p:nvSpPr>
        <p:spPr>
          <a:solidFill>
            <a:srgbClr val="FFFFFF"/>
          </a:solidFill>
          <a:ln/>
        </p:spPr>
      </p:sp>
      <p:sp>
        <p:nvSpPr>
          <p:cNvPr id="26627" name="Text Box 2">
            <a:extLst>
              <a:ext uri="{FF2B5EF4-FFF2-40B4-BE49-F238E27FC236}">
                <a16:creationId xmlns="" xmlns:a16="http://schemas.microsoft.com/office/drawing/2014/main" id="{16450CB0-0BBB-1844-84DC-FAE4E2718121}"/>
              </a:ext>
            </a:extLst>
          </p:cNvPr>
          <p:cNvSpPr txBox="1">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5416650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4" name="Text Box 1">
            <a:extLst>
              <a:ext uri="{FF2B5EF4-FFF2-40B4-BE49-F238E27FC236}">
                <a16:creationId xmlns="" xmlns:a16="http://schemas.microsoft.com/office/drawing/2014/main" id="{BD7B9EDA-E3BC-EB4D-81EA-C8BEEA096135}"/>
              </a:ext>
            </a:extLst>
          </p:cNvPr>
          <p:cNvSpPr txBox="1">
            <a:spLocks noGrp="1" noRot="1" noChangeAspect="1" noChangeArrowheads="1" noTextEdit="1"/>
          </p:cNvSpPr>
          <p:nvPr>
            <p:ph type="sldImg"/>
          </p:nvPr>
        </p:nvSpPr>
        <p:spPr>
          <a:solidFill>
            <a:srgbClr val="FFFFFF"/>
          </a:solidFill>
          <a:ln/>
        </p:spPr>
      </p:sp>
      <p:sp>
        <p:nvSpPr>
          <p:cNvPr id="28675" name="Text Box 2">
            <a:extLst>
              <a:ext uri="{FF2B5EF4-FFF2-40B4-BE49-F238E27FC236}">
                <a16:creationId xmlns="" xmlns:a16="http://schemas.microsoft.com/office/drawing/2014/main" id="{387537A5-8FF8-C941-A453-A3435015F2EA}"/>
              </a:ext>
            </a:extLst>
          </p:cNvPr>
          <p:cNvSpPr txBox="1">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35470508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2" name="Text Box 1">
            <a:extLst>
              <a:ext uri="{FF2B5EF4-FFF2-40B4-BE49-F238E27FC236}">
                <a16:creationId xmlns="" xmlns:a16="http://schemas.microsoft.com/office/drawing/2014/main" id="{312D1713-6E7C-7C45-BBF8-4231765ADF23}"/>
              </a:ext>
            </a:extLst>
          </p:cNvPr>
          <p:cNvSpPr txBox="1">
            <a:spLocks noGrp="1" noRot="1" noChangeAspect="1" noChangeArrowheads="1" noTextEdit="1"/>
          </p:cNvSpPr>
          <p:nvPr>
            <p:ph type="sldImg"/>
          </p:nvPr>
        </p:nvSpPr>
        <p:spPr>
          <a:solidFill>
            <a:srgbClr val="FFFFFF"/>
          </a:solidFill>
          <a:ln/>
        </p:spPr>
      </p:sp>
      <p:sp>
        <p:nvSpPr>
          <p:cNvPr id="30723" name="Text Box 2">
            <a:extLst>
              <a:ext uri="{FF2B5EF4-FFF2-40B4-BE49-F238E27FC236}">
                <a16:creationId xmlns="" xmlns:a16="http://schemas.microsoft.com/office/drawing/2014/main" id="{BD82A2BB-F4B0-6A49-A563-BC6DBE8AACDB}"/>
              </a:ext>
            </a:extLst>
          </p:cNvPr>
          <p:cNvSpPr txBox="1">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7969101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70" name="Text Box 1">
            <a:extLst>
              <a:ext uri="{FF2B5EF4-FFF2-40B4-BE49-F238E27FC236}">
                <a16:creationId xmlns="" xmlns:a16="http://schemas.microsoft.com/office/drawing/2014/main" id="{B0286D56-44F7-0645-8661-1CC6B1F40889}"/>
              </a:ext>
            </a:extLst>
          </p:cNvPr>
          <p:cNvSpPr txBox="1">
            <a:spLocks noGrp="1" noRot="1" noChangeAspect="1" noChangeArrowheads="1" noTextEdit="1"/>
          </p:cNvSpPr>
          <p:nvPr>
            <p:ph type="sldImg"/>
          </p:nvPr>
        </p:nvSpPr>
        <p:spPr>
          <a:solidFill>
            <a:srgbClr val="FFFFFF"/>
          </a:solidFill>
          <a:ln/>
        </p:spPr>
      </p:sp>
      <p:sp>
        <p:nvSpPr>
          <p:cNvPr id="32771" name="Text Box 2">
            <a:extLst>
              <a:ext uri="{FF2B5EF4-FFF2-40B4-BE49-F238E27FC236}">
                <a16:creationId xmlns="" xmlns:a16="http://schemas.microsoft.com/office/drawing/2014/main" id="{DDFC4F14-5DF4-664E-B114-789099CE6906}"/>
              </a:ext>
            </a:extLst>
          </p:cNvPr>
          <p:cNvSpPr txBox="1">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4398241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8" name="Text Box 1">
            <a:extLst>
              <a:ext uri="{FF2B5EF4-FFF2-40B4-BE49-F238E27FC236}">
                <a16:creationId xmlns="" xmlns:a16="http://schemas.microsoft.com/office/drawing/2014/main" id="{5093F4B5-9DE1-7449-9247-E00E95A5A2AD}"/>
              </a:ext>
            </a:extLst>
          </p:cNvPr>
          <p:cNvSpPr txBox="1">
            <a:spLocks noGrp="1" noRot="1" noChangeAspect="1" noChangeArrowheads="1" noTextEdit="1"/>
          </p:cNvSpPr>
          <p:nvPr>
            <p:ph type="sldImg"/>
          </p:nvPr>
        </p:nvSpPr>
        <p:spPr>
          <a:solidFill>
            <a:srgbClr val="FFFFFF"/>
          </a:solidFill>
          <a:ln/>
        </p:spPr>
      </p:sp>
      <p:sp>
        <p:nvSpPr>
          <p:cNvPr id="34819" name="Text Box 2">
            <a:extLst>
              <a:ext uri="{FF2B5EF4-FFF2-40B4-BE49-F238E27FC236}">
                <a16:creationId xmlns="" xmlns:a16="http://schemas.microsoft.com/office/drawing/2014/main" id="{96509AF7-EC71-6246-87CB-19A8F47B5BA2}"/>
              </a:ext>
            </a:extLst>
          </p:cNvPr>
          <p:cNvSpPr txBox="1">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4875528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866" name="Text Box 1">
            <a:extLst>
              <a:ext uri="{FF2B5EF4-FFF2-40B4-BE49-F238E27FC236}">
                <a16:creationId xmlns="" xmlns:a16="http://schemas.microsoft.com/office/drawing/2014/main" id="{F1E13DD1-B5B7-364E-8392-DE4137B07B5A}"/>
              </a:ext>
            </a:extLst>
          </p:cNvPr>
          <p:cNvSpPr txBox="1">
            <a:spLocks noGrp="1" noRot="1" noChangeAspect="1" noChangeArrowheads="1" noTextEdit="1"/>
          </p:cNvSpPr>
          <p:nvPr>
            <p:ph type="sldImg"/>
          </p:nvPr>
        </p:nvSpPr>
        <p:spPr>
          <a:solidFill>
            <a:srgbClr val="FFFFFF"/>
          </a:solidFill>
          <a:ln/>
        </p:spPr>
      </p:sp>
      <p:sp>
        <p:nvSpPr>
          <p:cNvPr id="36867" name="Text Box 2">
            <a:extLst>
              <a:ext uri="{FF2B5EF4-FFF2-40B4-BE49-F238E27FC236}">
                <a16:creationId xmlns="" xmlns:a16="http://schemas.microsoft.com/office/drawing/2014/main" id="{3A2E8B19-09D1-A849-B642-000A4303E600}"/>
              </a:ext>
            </a:extLst>
          </p:cNvPr>
          <p:cNvSpPr txBox="1">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8859849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4" name="Text Box 1">
            <a:extLst>
              <a:ext uri="{FF2B5EF4-FFF2-40B4-BE49-F238E27FC236}">
                <a16:creationId xmlns="" xmlns:a16="http://schemas.microsoft.com/office/drawing/2014/main" id="{B8C18A30-1DB5-2241-A2F6-779033C10FB9}"/>
              </a:ext>
            </a:extLst>
          </p:cNvPr>
          <p:cNvSpPr txBox="1">
            <a:spLocks noGrp="1" noRot="1" noChangeAspect="1" noChangeArrowheads="1" noTextEdit="1"/>
          </p:cNvSpPr>
          <p:nvPr>
            <p:ph type="sldImg"/>
          </p:nvPr>
        </p:nvSpPr>
        <p:spPr>
          <a:solidFill>
            <a:srgbClr val="FFFFFF"/>
          </a:solidFill>
          <a:ln/>
        </p:spPr>
      </p:sp>
      <p:sp>
        <p:nvSpPr>
          <p:cNvPr id="38915" name="Text Box 2">
            <a:extLst>
              <a:ext uri="{FF2B5EF4-FFF2-40B4-BE49-F238E27FC236}">
                <a16:creationId xmlns="" xmlns:a16="http://schemas.microsoft.com/office/drawing/2014/main" id="{55E83194-EE01-734E-8868-D0AC785060A1}"/>
              </a:ext>
            </a:extLst>
          </p:cNvPr>
          <p:cNvSpPr txBox="1">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41363661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62" name="Text Box 1">
            <a:extLst>
              <a:ext uri="{FF2B5EF4-FFF2-40B4-BE49-F238E27FC236}">
                <a16:creationId xmlns="" xmlns:a16="http://schemas.microsoft.com/office/drawing/2014/main" id="{BDFDB563-4957-7148-949C-0767BF758C63}"/>
              </a:ext>
            </a:extLst>
          </p:cNvPr>
          <p:cNvSpPr txBox="1">
            <a:spLocks noGrp="1" noRot="1" noChangeAspect="1" noChangeArrowheads="1" noTextEdit="1"/>
          </p:cNvSpPr>
          <p:nvPr>
            <p:ph type="sldImg"/>
          </p:nvPr>
        </p:nvSpPr>
        <p:spPr>
          <a:solidFill>
            <a:srgbClr val="FFFFFF"/>
          </a:solidFill>
          <a:ln/>
        </p:spPr>
      </p:sp>
      <p:sp>
        <p:nvSpPr>
          <p:cNvPr id="40963" name="Text Box 2">
            <a:extLst>
              <a:ext uri="{FF2B5EF4-FFF2-40B4-BE49-F238E27FC236}">
                <a16:creationId xmlns="" xmlns:a16="http://schemas.microsoft.com/office/drawing/2014/main" id="{3BA8E321-0800-5C42-817C-E957934098A8}"/>
              </a:ext>
            </a:extLst>
          </p:cNvPr>
          <p:cNvSpPr txBox="1">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22783094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ea typeface="ＭＳ Ｐゴシック" panose="020B0600070205080204" pitchFamily="34" charset="-128"/>
            </a:endParaRPr>
          </a:p>
        </p:txBody>
      </p:sp>
      <p:sp>
        <p:nvSpPr>
          <p:cNvPr id="11268" name="Slide Number Placeholder 3"/>
          <p:cNvSpPr>
            <a:spLocks noGrp="1"/>
          </p:cNvSpPr>
          <p:nvPr>
            <p:ph type="sldNum" sz="quarter" idx="5"/>
          </p:nvPr>
        </p:nvSpPr>
        <p:spPr>
          <a:xfrm>
            <a:off x="3884613" y="8685213"/>
            <a:ext cx="2971800" cy="45878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kumimoji="1" sz="12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kumimoji="1"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kumimoji="1"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kumimoji="1"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kumimoji="1"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kumimoji="1"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kumimoji="1"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kumimoji="1"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F720E323-4D90-482E-997B-17135D373FB6}" type="slidenum">
              <a:rPr kumimoji="0" lang="en-US" altLang="en-US"/>
              <a:pPr>
                <a:spcBef>
                  <a:spcPct val="0"/>
                </a:spcBef>
              </a:pPr>
              <a:t>100</a:t>
            </a:fld>
            <a:endParaRPr kumimoji="0" lang="en-US" altLang="en-US"/>
          </a:p>
        </p:txBody>
      </p:sp>
    </p:spTree>
    <p:extLst>
      <p:ext uri="{BB962C8B-B14F-4D97-AF65-F5344CB8AC3E}">
        <p14:creationId xmlns:p14="http://schemas.microsoft.com/office/powerpoint/2010/main" val="27622780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ea typeface="ＭＳ Ｐゴシック" panose="020B0600070205080204" pitchFamily="34" charset="-128"/>
            </a:endParaRPr>
          </a:p>
        </p:txBody>
      </p:sp>
      <p:sp>
        <p:nvSpPr>
          <p:cNvPr id="11268" name="Slide Number Placeholder 3"/>
          <p:cNvSpPr>
            <a:spLocks noGrp="1"/>
          </p:cNvSpPr>
          <p:nvPr>
            <p:ph type="sldNum" sz="quarter" idx="5"/>
          </p:nvPr>
        </p:nvSpPr>
        <p:spPr>
          <a:xfrm>
            <a:off x="3884613" y="8685213"/>
            <a:ext cx="2971800" cy="45878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kumimoji="1" sz="12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kumimoji="1"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kumimoji="1"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kumimoji="1"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kumimoji="1"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kumimoji="1"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kumimoji="1"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kumimoji="1"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F720E323-4D90-482E-997B-17135D373FB6}" type="slidenum">
              <a:rPr kumimoji="0" lang="en-US" altLang="en-US"/>
              <a:pPr>
                <a:spcBef>
                  <a:spcPct val="0"/>
                </a:spcBef>
              </a:pPr>
              <a:t>101</a:t>
            </a:fld>
            <a:endParaRPr kumimoji="0" lang="en-US" altLang="en-US"/>
          </a:p>
        </p:txBody>
      </p:sp>
    </p:spTree>
    <p:extLst>
      <p:ext uri="{BB962C8B-B14F-4D97-AF65-F5344CB8AC3E}">
        <p14:creationId xmlns:p14="http://schemas.microsoft.com/office/powerpoint/2010/main" val="26064766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153</a:t>
            </a:fld>
            <a:endParaRPr lang="en-US"/>
          </a:p>
        </p:txBody>
      </p:sp>
    </p:spTree>
    <p:extLst>
      <p:ext uri="{BB962C8B-B14F-4D97-AF65-F5344CB8AC3E}">
        <p14:creationId xmlns:p14="http://schemas.microsoft.com/office/powerpoint/2010/main" val="29594678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154</a:t>
            </a:fld>
            <a:endParaRPr lang="en-US"/>
          </a:p>
        </p:txBody>
      </p:sp>
    </p:spTree>
    <p:extLst>
      <p:ext uri="{BB962C8B-B14F-4D97-AF65-F5344CB8AC3E}">
        <p14:creationId xmlns:p14="http://schemas.microsoft.com/office/powerpoint/2010/main" val="26032768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155</a:t>
            </a:fld>
            <a:endParaRPr lang="en-US"/>
          </a:p>
        </p:txBody>
      </p:sp>
    </p:spTree>
    <p:extLst>
      <p:ext uri="{BB962C8B-B14F-4D97-AF65-F5344CB8AC3E}">
        <p14:creationId xmlns:p14="http://schemas.microsoft.com/office/powerpoint/2010/main" val="32078629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156</a:t>
            </a:fld>
            <a:endParaRPr lang="en-US"/>
          </a:p>
        </p:txBody>
      </p:sp>
    </p:spTree>
    <p:extLst>
      <p:ext uri="{BB962C8B-B14F-4D97-AF65-F5344CB8AC3E}">
        <p14:creationId xmlns:p14="http://schemas.microsoft.com/office/powerpoint/2010/main" val="35615961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157</a:t>
            </a:fld>
            <a:endParaRPr lang="en-US"/>
          </a:p>
        </p:txBody>
      </p:sp>
    </p:spTree>
    <p:extLst>
      <p:ext uri="{BB962C8B-B14F-4D97-AF65-F5344CB8AC3E}">
        <p14:creationId xmlns:p14="http://schemas.microsoft.com/office/powerpoint/2010/main" val="41492904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158</a:t>
            </a:fld>
            <a:endParaRPr lang="en-US"/>
          </a:p>
        </p:txBody>
      </p:sp>
    </p:spTree>
    <p:extLst>
      <p:ext uri="{BB962C8B-B14F-4D97-AF65-F5344CB8AC3E}">
        <p14:creationId xmlns:p14="http://schemas.microsoft.com/office/powerpoint/2010/main" val="29890457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159</a:t>
            </a:fld>
            <a:endParaRPr lang="en-US"/>
          </a:p>
        </p:txBody>
      </p:sp>
    </p:spTree>
    <p:extLst>
      <p:ext uri="{BB962C8B-B14F-4D97-AF65-F5344CB8AC3E}">
        <p14:creationId xmlns:p14="http://schemas.microsoft.com/office/powerpoint/2010/main" val="30561277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160</a:t>
            </a:fld>
            <a:endParaRPr lang="en-US"/>
          </a:p>
        </p:txBody>
      </p:sp>
    </p:spTree>
    <p:extLst>
      <p:ext uri="{BB962C8B-B14F-4D97-AF65-F5344CB8AC3E}">
        <p14:creationId xmlns:p14="http://schemas.microsoft.com/office/powerpoint/2010/main" val="42790736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161</a:t>
            </a:fld>
            <a:endParaRPr lang="en-US"/>
          </a:p>
        </p:txBody>
      </p:sp>
    </p:spTree>
    <p:extLst>
      <p:ext uri="{BB962C8B-B14F-4D97-AF65-F5344CB8AC3E}">
        <p14:creationId xmlns:p14="http://schemas.microsoft.com/office/powerpoint/2010/main" val="42791765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162</a:t>
            </a:fld>
            <a:endParaRPr lang="en-US"/>
          </a:p>
        </p:txBody>
      </p:sp>
    </p:spTree>
    <p:extLst>
      <p:ext uri="{BB962C8B-B14F-4D97-AF65-F5344CB8AC3E}">
        <p14:creationId xmlns:p14="http://schemas.microsoft.com/office/powerpoint/2010/main" val="4575558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163</a:t>
            </a:fld>
            <a:endParaRPr lang="en-US"/>
          </a:p>
        </p:txBody>
      </p:sp>
    </p:spTree>
    <p:extLst>
      <p:ext uri="{BB962C8B-B14F-4D97-AF65-F5344CB8AC3E}">
        <p14:creationId xmlns:p14="http://schemas.microsoft.com/office/powerpoint/2010/main" val="29135431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164</a:t>
            </a:fld>
            <a:endParaRPr lang="en-US"/>
          </a:p>
        </p:txBody>
      </p:sp>
    </p:spTree>
    <p:extLst>
      <p:ext uri="{BB962C8B-B14F-4D97-AF65-F5344CB8AC3E}">
        <p14:creationId xmlns:p14="http://schemas.microsoft.com/office/powerpoint/2010/main" val="6806327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165</a:t>
            </a:fld>
            <a:endParaRPr lang="en-US"/>
          </a:p>
        </p:txBody>
      </p:sp>
    </p:spTree>
    <p:extLst>
      <p:ext uri="{BB962C8B-B14F-4D97-AF65-F5344CB8AC3E}">
        <p14:creationId xmlns:p14="http://schemas.microsoft.com/office/powerpoint/2010/main" val="14315171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166</a:t>
            </a:fld>
            <a:endParaRPr lang="en-US"/>
          </a:p>
        </p:txBody>
      </p:sp>
    </p:spTree>
    <p:extLst>
      <p:ext uri="{BB962C8B-B14F-4D97-AF65-F5344CB8AC3E}">
        <p14:creationId xmlns:p14="http://schemas.microsoft.com/office/powerpoint/2010/main" val="382760097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167</a:t>
            </a:fld>
            <a:endParaRPr lang="en-US"/>
          </a:p>
        </p:txBody>
      </p:sp>
    </p:spTree>
    <p:extLst>
      <p:ext uri="{BB962C8B-B14F-4D97-AF65-F5344CB8AC3E}">
        <p14:creationId xmlns:p14="http://schemas.microsoft.com/office/powerpoint/2010/main" val="226832590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168</a:t>
            </a:fld>
            <a:endParaRPr lang="en-US"/>
          </a:p>
        </p:txBody>
      </p:sp>
    </p:spTree>
    <p:extLst>
      <p:ext uri="{BB962C8B-B14F-4D97-AF65-F5344CB8AC3E}">
        <p14:creationId xmlns:p14="http://schemas.microsoft.com/office/powerpoint/2010/main" val="22166378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CBEEE0C1-B772-45F8-A3A5-18C4DC298566}" type="slidenum">
              <a:rPr lang="en-US" smtClean="0"/>
              <a:pPr/>
              <a:t>169</a:t>
            </a:fld>
            <a:endParaRPr lang="en-US"/>
          </a:p>
        </p:txBody>
      </p:sp>
    </p:spTree>
    <p:extLst>
      <p:ext uri="{BB962C8B-B14F-4D97-AF65-F5344CB8AC3E}">
        <p14:creationId xmlns:p14="http://schemas.microsoft.com/office/powerpoint/2010/main" val="27219175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7" name="Rectangle 7">
            <a:extLst>
              <a:ext uri="{FF2B5EF4-FFF2-40B4-BE49-F238E27FC236}">
                <a16:creationId xmlns="" xmlns:a16="http://schemas.microsoft.com/office/drawing/2014/main" id="{CA50020C-4905-1B44-9467-9D1F988A31E1}"/>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6BA73FF-0E2A-9B48-85B3-E2655C912A50}" type="slidenum">
              <a:rPr lang="en-US" altLang="en-US" sz="1200"/>
              <a:pPr/>
              <a:t>173</a:t>
            </a:fld>
            <a:endParaRPr lang="en-US" altLang="en-US" sz="1200"/>
          </a:p>
        </p:txBody>
      </p:sp>
      <p:sp>
        <p:nvSpPr>
          <p:cNvPr id="173058" name="Rectangle 2">
            <a:extLst>
              <a:ext uri="{FF2B5EF4-FFF2-40B4-BE49-F238E27FC236}">
                <a16:creationId xmlns="" xmlns:a16="http://schemas.microsoft.com/office/drawing/2014/main" id="{57BE3E58-D7E9-E048-BCEC-D4E509ED2EC9}"/>
              </a:ext>
            </a:extLst>
          </p:cNvPr>
          <p:cNvSpPr>
            <a:spLocks noGrp="1" noRot="1" noChangeAspect="1" noChangeArrowheads="1" noTextEdit="1"/>
          </p:cNvSpPr>
          <p:nvPr>
            <p:ph type="sldImg"/>
          </p:nvPr>
        </p:nvSpPr>
        <p:spPr>
          <a:ln cap="flat"/>
        </p:spPr>
      </p:sp>
      <p:sp>
        <p:nvSpPr>
          <p:cNvPr id="173059" name="Rectangle 3">
            <a:extLst>
              <a:ext uri="{FF2B5EF4-FFF2-40B4-BE49-F238E27FC236}">
                <a16:creationId xmlns="" xmlns:a16="http://schemas.microsoft.com/office/drawing/2014/main" id="{A81DE2D0-A128-9C4F-9D04-0CA3BD89C8B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412533305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5" name="Rectangle 7">
            <a:extLst>
              <a:ext uri="{FF2B5EF4-FFF2-40B4-BE49-F238E27FC236}">
                <a16:creationId xmlns="" xmlns:a16="http://schemas.microsoft.com/office/drawing/2014/main" id="{E4B2F16F-D603-6849-A5BF-28046E86BD01}"/>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AF01D0C-F174-D64F-B3E2-C4D6814BEBED}" type="slidenum">
              <a:rPr lang="en-US" altLang="en-US" sz="1200"/>
              <a:pPr/>
              <a:t>174</a:t>
            </a:fld>
            <a:endParaRPr lang="en-US" altLang="en-US" sz="1200"/>
          </a:p>
        </p:txBody>
      </p:sp>
      <p:sp>
        <p:nvSpPr>
          <p:cNvPr id="175106" name="Rectangle 2">
            <a:extLst>
              <a:ext uri="{FF2B5EF4-FFF2-40B4-BE49-F238E27FC236}">
                <a16:creationId xmlns="" xmlns:a16="http://schemas.microsoft.com/office/drawing/2014/main" id="{6634631F-ABDD-1349-B10B-DF041BC13083}"/>
              </a:ext>
            </a:extLst>
          </p:cNvPr>
          <p:cNvSpPr>
            <a:spLocks noGrp="1" noRot="1" noChangeAspect="1" noChangeArrowheads="1" noTextEdit="1"/>
          </p:cNvSpPr>
          <p:nvPr>
            <p:ph type="sldImg"/>
          </p:nvPr>
        </p:nvSpPr>
        <p:spPr>
          <a:ln cap="flat"/>
        </p:spPr>
      </p:sp>
      <p:sp>
        <p:nvSpPr>
          <p:cNvPr id="175107" name="Rectangle 3">
            <a:extLst>
              <a:ext uri="{FF2B5EF4-FFF2-40B4-BE49-F238E27FC236}">
                <a16:creationId xmlns="" xmlns:a16="http://schemas.microsoft.com/office/drawing/2014/main" id="{8112ADF6-8A21-9C46-B594-3F9723F11A9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23023546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3" name="Rectangle 7">
            <a:extLst>
              <a:ext uri="{FF2B5EF4-FFF2-40B4-BE49-F238E27FC236}">
                <a16:creationId xmlns="" xmlns:a16="http://schemas.microsoft.com/office/drawing/2014/main" id="{C81F4CEB-3B7E-2146-8882-270023919FC6}"/>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A456692-401B-9B41-82C1-4821783221C0}" type="slidenum">
              <a:rPr lang="en-US" altLang="en-US" sz="1200"/>
              <a:pPr/>
              <a:t>175</a:t>
            </a:fld>
            <a:endParaRPr lang="en-US" altLang="en-US" sz="1200"/>
          </a:p>
        </p:txBody>
      </p:sp>
      <p:sp>
        <p:nvSpPr>
          <p:cNvPr id="177154" name="Rectangle 2">
            <a:extLst>
              <a:ext uri="{FF2B5EF4-FFF2-40B4-BE49-F238E27FC236}">
                <a16:creationId xmlns="" xmlns:a16="http://schemas.microsoft.com/office/drawing/2014/main" id="{3908AA66-65A1-D749-BD7A-EC709C61A4FC}"/>
              </a:ext>
            </a:extLst>
          </p:cNvPr>
          <p:cNvSpPr>
            <a:spLocks noGrp="1" noRot="1" noChangeAspect="1" noChangeArrowheads="1" noTextEdit="1"/>
          </p:cNvSpPr>
          <p:nvPr>
            <p:ph type="sldImg"/>
          </p:nvPr>
        </p:nvSpPr>
        <p:spPr>
          <a:ln cap="flat"/>
        </p:spPr>
      </p:sp>
      <p:sp>
        <p:nvSpPr>
          <p:cNvPr id="177155" name="Rectangle 3">
            <a:extLst>
              <a:ext uri="{FF2B5EF4-FFF2-40B4-BE49-F238E27FC236}">
                <a16:creationId xmlns="" xmlns:a16="http://schemas.microsoft.com/office/drawing/2014/main" id="{FAA73188-D1D5-9C45-AB72-BBABF314F58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381833034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5" name="Rectangle 7">
            <a:extLst>
              <a:ext uri="{FF2B5EF4-FFF2-40B4-BE49-F238E27FC236}">
                <a16:creationId xmlns="" xmlns:a16="http://schemas.microsoft.com/office/drawing/2014/main" id="{3AA49B2D-30C4-7C44-A886-7E6C78C85B42}"/>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F146468-3890-6249-AA62-CF10EA14103B}" type="slidenum">
              <a:rPr lang="en-US" altLang="en-US" sz="1200"/>
              <a:pPr/>
              <a:t>177</a:t>
            </a:fld>
            <a:endParaRPr lang="en-US" altLang="en-US" sz="1200"/>
          </a:p>
        </p:txBody>
      </p:sp>
      <p:sp>
        <p:nvSpPr>
          <p:cNvPr id="180226" name="Rectangle 2">
            <a:extLst>
              <a:ext uri="{FF2B5EF4-FFF2-40B4-BE49-F238E27FC236}">
                <a16:creationId xmlns="" xmlns:a16="http://schemas.microsoft.com/office/drawing/2014/main" id="{721B76D9-27F7-304B-BF9F-046121E0F58E}"/>
              </a:ext>
            </a:extLst>
          </p:cNvPr>
          <p:cNvSpPr>
            <a:spLocks noGrp="1" noRot="1" noChangeAspect="1" noChangeArrowheads="1" noTextEdit="1"/>
          </p:cNvSpPr>
          <p:nvPr>
            <p:ph type="sldImg"/>
          </p:nvPr>
        </p:nvSpPr>
        <p:spPr>
          <a:ln cap="flat"/>
        </p:spPr>
      </p:sp>
      <p:sp>
        <p:nvSpPr>
          <p:cNvPr id="180227" name="Rectangle 3">
            <a:extLst>
              <a:ext uri="{FF2B5EF4-FFF2-40B4-BE49-F238E27FC236}">
                <a16:creationId xmlns="" xmlns:a16="http://schemas.microsoft.com/office/drawing/2014/main" id="{D27260EB-BAE3-4246-AD52-973582F9312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267160611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7" name="Rectangle 7">
            <a:extLst>
              <a:ext uri="{FF2B5EF4-FFF2-40B4-BE49-F238E27FC236}">
                <a16:creationId xmlns="" xmlns:a16="http://schemas.microsoft.com/office/drawing/2014/main" id="{8CE4AE5F-5C60-E848-B005-145721866AE8}"/>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9648987-8CEC-514F-B01E-D41C99B8FD2F}" type="slidenum">
              <a:rPr lang="en-US" altLang="en-US" sz="1200"/>
              <a:pPr/>
              <a:t>179</a:t>
            </a:fld>
            <a:endParaRPr lang="en-US" altLang="en-US" sz="1200"/>
          </a:p>
        </p:txBody>
      </p:sp>
      <p:sp>
        <p:nvSpPr>
          <p:cNvPr id="183298" name="Rectangle 2">
            <a:extLst>
              <a:ext uri="{FF2B5EF4-FFF2-40B4-BE49-F238E27FC236}">
                <a16:creationId xmlns="" xmlns:a16="http://schemas.microsoft.com/office/drawing/2014/main" id="{85945CCC-3B54-7146-85DF-86B1F66F6E9D}"/>
              </a:ext>
            </a:extLst>
          </p:cNvPr>
          <p:cNvSpPr>
            <a:spLocks noGrp="1" noRot="1" noChangeAspect="1" noChangeArrowheads="1" noTextEdit="1"/>
          </p:cNvSpPr>
          <p:nvPr>
            <p:ph type="sldImg"/>
          </p:nvPr>
        </p:nvSpPr>
        <p:spPr>
          <a:ln cap="flat"/>
        </p:spPr>
      </p:sp>
      <p:sp>
        <p:nvSpPr>
          <p:cNvPr id="183299" name="Rectangle 3">
            <a:extLst>
              <a:ext uri="{FF2B5EF4-FFF2-40B4-BE49-F238E27FC236}">
                <a16:creationId xmlns="" xmlns:a16="http://schemas.microsoft.com/office/drawing/2014/main" id="{55532AD2-FE53-264C-ABC3-99BD5B2CE6E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73184678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5" name="Rectangle 7">
            <a:extLst>
              <a:ext uri="{FF2B5EF4-FFF2-40B4-BE49-F238E27FC236}">
                <a16:creationId xmlns="" xmlns:a16="http://schemas.microsoft.com/office/drawing/2014/main" id="{259D45BD-CD2C-3549-8032-DE132CD853AF}"/>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9150CDE-45ED-484A-9DE2-1B99A2E14BD4}" type="slidenum">
              <a:rPr lang="en-US" altLang="en-US" sz="1200"/>
              <a:pPr/>
              <a:t>180</a:t>
            </a:fld>
            <a:endParaRPr lang="en-US" altLang="en-US" sz="1200"/>
          </a:p>
        </p:txBody>
      </p:sp>
      <p:sp>
        <p:nvSpPr>
          <p:cNvPr id="185346" name="Rectangle 2">
            <a:extLst>
              <a:ext uri="{FF2B5EF4-FFF2-40B4-BE49-F238E27FC236}">
                <a16:creationId xmlns="" xmlns:a16="http://schemas.microsoft.com/office/drawing/2014/main" id="{374F044F-B226-FE4B-839F-48499B8A120A}"/>
              </a:ext>
            </a:extLst>
          </p:cNvPr>
          <p:cNvSpPr>
            <a:spLocks noGrp="1" noRot="1" noChangeAspect="1" noChangeArrowheads="1" noTextEdit="1"/>
          </p:cNvSpPr>
          <p:nvPr>
            <p:ph type="sldImg"/>
          </p:nvPr>
        </p:nvSpPr>
        <p:spPr>
          <a:solidFill>
            <a:srgbClr val="FFFFFF"/>
          </a:solidFill>
          <a:ln cap="flat"/>
        </p:spPr>
      </p:sp>
      <p:sp>
        <p:nvSpPr>
          <p:cNvPr id="185347" name="Rectangle 3">
            <a:extLst>
              <a:ext uri="{FF2B5EF4-FFF2-40B4-BE49-F238E27FC236}">
                <a16:creationId xmlns="" xmlns:a16="http://schemas.microsoft.com/office/drawing/2014/main" id="{D1E4CD6A-87A9-9446-8330-F9B27EDAEEA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33041509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3" name="Rectangle 7">
            <a:extLst>
              <a:ext uri="{FF2B5EF4-FFF2-40B4-BE49-F238E27FC236}">
                <a16:creationId xmlns="" xmlns:a16="http://schemas.microsoft.com/office/drawing/2014/main" id="{5B6FDD88-BF9A-AB47-9A80-E714AB2BD3C8}"/>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CB09E70-CCC6-004D-B2C6-9451AEEF450F}" type="slidenum">
              <a:rPr lang="en-US" altLang="en-US" sz="1200"/>
              <a:pPr/>
              <a:t>181</a:t>
            </a:fld>
            <a:endParaRPr lang="en-US" altLang="en-US" sz="1200"/>
          </a:p>
        </p:txBody>
      </p:sp>
      <p:sp>
        <p:nvSpPr>
          <p:cNvPr id="187394" name="Rectangle 2">
            <a:extLst>
              <a:ext uri="{FF2B5EF4-FFF2-40B4-BE49-F238E27FC236}">
                <a16:creationId xmlns="" xmlns:a16="http://schemas.microsoft.com/office/drawing/2014/main" id="{8C04637F-91C5-A84C-814E-F2EFCF8BB59D}"/>
              </a:ext>
            </a:extLst>
          </p:cNvPr>
          <p:cNvSpPr>
            <a:spLocks noGrp="1" noRot="1" noChangeAspect="1" noChangeArrowheads="1" noTextEdit="1"/>
          </p:cNvSpPr>
          <p:nvPr>
            <p:ph type="sldImg"/>
          </p:nvPr>
        </p:nvSpPr>
        <p:spPr>
          <a:ln cap="flat"/>
        </p:spPr>
      </p:sp>
      <p:sp>
        <p:nvSpPr>
          <p:cNvPr id="187395" name="Rectangle 3">
            <a:extLst>
              <a:ext uri="{FF2B5EF4-FFF2-40B4-BE49-F238E27FC236}">
                <a16:creationId xmlns="" xmlns:a16="http://schemas.microsoft.com/office/drawing/2014/main" id="{19EBB34D-0501-4644-BB62-5123BD02964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352978054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1" name="Rectangle 7">
            <a:extLst>
              <a:ext uri="{FF2B5EF4-FFF2-40B4-BE49-F238E27FC236}">
                <a16:creationId xmlns="" xmlns:a16="http://schemas.microsoft.com/office/drawing/2014/main" id="{97DB00C1-5F33-8D40-870E-70FD05181529}"/>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740EFEE-4798-A442-AA11-12B1D769D618}" type="slidenum">
              <a:rPr lang="en-US" altLang="en-US" sz="1200"/>
              <a:pPr/>
              <a:t>182</a:t>
            </a:fld>
            <a:endParaRPr lang="en-US" altLang="en-US" sz="1200"/>
          </a:p>
        </p:txBody>
      </p:sp>
      <p:sp>
        <p:nvSpPr>
          <p:cNvPr id="189442" name="Rectangle 2">
            <a:extLst>
              <a:ext uri="{FF2B5EF4-FFF2-40B4-BE49-F238E27FC236}">
                <a16:creationId xmlns="" xmlns:a16="http://schemas.microsoft.com/office/drawing/2014/main" id="{736688CA-556D-A749-9CE4-CB7454E5EA13}"/>
              </a:ext>
            </a:extLst>
          </p:cNvPr>
          <p:cNvSpPr>
            <a:spLocks noGrp="1" noRot="1" noChangeAspect="1" noChangeArrowheads="1" noTextEdit="1"/>
          </p:cNvSpPr>
          <p:nvPr>
            <p:ph type="sldImg"/>
          </p:nvPr>
        </p:nvSpPr>
        <p:spPr>
          <a:solidFill>
            <a:srgbClr val="FFFFFF"/>
          </a:solidFill>
          <a:ln cap="flat"/>
        </p:spPr>
      </p:sp>
      <p:sp>
        <p:nvSpPr>
          <p:cNvPr id="189443" name="Rectangle 3">
            <a:extLst>
              <a:ext uri="{FF2B5EF4-FFF2-40B4-BE49-F238E27FC236}">
                <a16:creationId xmlns="" xmlns:a16="http://schemas.microsoft.com/office/drawing/2014/main" id="{97AEAFCD-103F-224D-8317-B8DEF3B5DF9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184731654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7" name="Rectangle 7">
            <a:extLst>
              <a:ext uri="{FF2B5EF4-FFF2-40B4-BE49-F238E27FC236}">
                <a16:creationId xmlns="" xmlns:a16="http://schemas.microsoft.com/office/drawing/2014/main" id="{A3F70FD3-EB48-E74C-858A-8B4CFA0DDADB}"/>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2CCE826-7BFB-2F4B-8D86-8D806E2B0EC2}" type="slidenum">
              <a:rPr lang="en-US" altLang="en-US" sz="1200"/>
              <a:pPr/>
              <a:t>185</a:t>
            </a:fld>
            <a:endParaRPr lang="en-US" altLang="en-US" sz="1200"/>
          </a:p>
        </p:txBody>
      </p:sp>
      <p:sp>
        <p:nvSpPr>
          <p:cNvPr id="193538" name="Rectangle 2">
            <a:extLst>
              <a:ext uri="{FF2B5EF4-FFF2-40B4-BE49-F238E27FC236}">
                <a16:creationId xmlns="" xmlns:a16="http://schemas.microsoft.com/office/drawing/2014/main" id="{9E845997-CF97-E444-BCAB-49BD3A25C267}"/>
              </a:ext>
            </a:extLst>
          </p:cNvPr>
          <p:cNvSpPr>
            <a:spLocks noGrp="1" noRot="1" noChangeAspect="1" noChangeArrowheads="1" noTextEdit="1"/>
          </p:cNvSpPr>
          <p:nvPr>
            <p:ph type="sldImg"/>
          </p:nvPr>
        </p:nvSpPr>
        <p:spPr>
          <a:solidFill>
            <a:srgbClr val="FFFFFF"/>
          </a:solidFill>
          <a:ln cap="flat"/>
        </p:spPr>
      </p:sp>
      <p:sp>
        <p:nvSpPr>
          <p:cNvPr id="193539" name="Rectangle 3">
            <a:extLst>
              <a:ext uri="{FF2B5EF4-FFF2-40B4-BE49-F238E27FC236}">
                <a16:creationId xmlns="" xmlns:a16="http://schemas.microsoft.com/office/drawing/2014/main" id="{72421456-971A-0E41-B108-4EDBF9C5D52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319075692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Rectangle 7">
            <a:extLst>
              <a:ext uri="{FF2B5EF4-FFF2-40B4-BE49-F238E27FC236}">
                <a16:creationId xmlns="" xmlns:a16="http://schemas.microsoft.com/office/drawing/2014/main" id="{9462432B-04C1-1C43-8712-C71F04BF5D53}"/>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E34E8B2-A62C-4C4D-AF03-08F2E94325E4}" type="slidenum">
              <a:rPr lang="en-US" altLang="en-US" sz="1200"/>
              <a:pPr/>
              <a:t>186</a:t>
            </a:fld>
            <a:endParaRPr lang="en-US" altLang="en-US" sz="1200"/>
          </a:p>
        </p:txBody>
      </p:sp>
      <p:sp>
        <p:nvSpPr>
          <p:cNvPr id="195586" name="Rectangle 2">
            <a:extLst>
              <a:ext uri="{FF2B5EF4-FFF2-40B4-BE49-F238E27FC236}">
                <a16:creationId xmlns="" xmlns:a16="http://schemas.microsoft.com/office/drawing/2014/main" id="{485880B3-223B-7C4B-9C91-224C437534D2}"/>
              </a:ext>
            </a:extLst>
          </p:cNvPr>
          <p:cNvSpPr>
            <a:spLocks noGrp="1" noRot="1" noChangeAspect="1" noChangeArrowheads="1" noTextEdit="1"/>
          </p:cNvSpPr>
          <p:nvPr>
            <p:ph type="sldImg"/>
          </p:nvPr>
        </p:nvSpPr>
        <p:spPr>
          <a:solidFill>
            <a:srgbClr val="FFFFFF"/>
          </a:solidFill>
          <a:ln cap="flat"/>
        </p:spPr>
      </p:sp>
      <p:sp>
        <p:nvSpPr>
          <p:cNvPr id="195587" name="Rectangle 3">
            <a:extLst>
              <a:ext uri="{FF2B5EF4-FFF2-40B4-BE49-F238E27FC236}">
                <a16:creationId xmlns="" xmlns:a16="http://schemas.microsoft.com/office/drawing/2014/main" id="{71FC5F6E-0BB7-124D-8979-C9D160D6F30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119711270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3" name="Rectangle 7">
            <a:extLst>
              <a:ext uri="{FF2B5EF4-FFF2-40B4-BE49-F238E27FC236}">
                <a16:creationId xmlns="" xmlns:a16="http://schemas.microsoft.com/office/drawing/2014/main" id="{6BF05C54-EFF2-FA49-AE53-3DFBC6632303}"/>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591B973-9B9F-C04E-89EA-D0D3CF8631CC}" type="slidenum">
              <a:rPr lang="en-US" altLang="en-US" sz="1200"/>
              <a:pPr/>
              <a:t>187</a:t>
            </a:fld>
            <a:endParaRPr lang="en-US" altLang="en-US" sz="1200"/>
          </a:p>
        </p:txBody>
      </p:sp>
      <p:sp>
        <p:nvSpPr>
          <p:cNvPr id="197634" name="Rectangle 2">
            <a:extLst>
              <a:ext uri="{FF2B5EF4-FFF2-40B4-BE49-F238E27FC236}">
                <a16:creationId xmlns="" xmlns:a16="http://schemas.microsoft.com/office/drawing/2014/main" id="{89033DDF-44AF-3A4D-9518-04107B96CB22}"/>
              </a:ext>
            </a:extLst>
          </p:cNvPr>
          <p:cNvSpPr>
            <a:spLocks noGrp="1" noRot="1" noChangeAspect="1" noChangeArrowheads="1" noTextEdit="1"/>
          </p:cNvSpPr>
          <p:nvPr>
            <p:ph type="sldImg"/>
          </p:nvPr>
        </p:nvSpPr>
        <p:spPr>
          <a:ln cap="flat"/>
        </p:spPr>
      </p:sp>
      <p:sp>
        <p:nvSpPr>
          <p:cNvPr id="197635" name="Rectangle 3">
            <a:extLst>
              <a:ext uri="{FF2B5EF4-FFF2-40B4-BE49-F238E27FC236}">
                <a16:creationId xmlns="" xmlns:a16="http://schemas.microsoft.com/office/drawing/2014/main" id="{99FC92E0-730C-9F45-B794-06DF454379D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40894768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Rectangle 7">
            <a:extLst>
              <a:ext uri="{FF2B5EF4-FFF2-40B4-BE49-F238E27FC236}">
                <a16:creationId xmlns="" xmlns:a16="http://schemas.microsoft.com/office/drawing/2014/main" id="{21214CD9-71D3-C549-B8B7-35300340DA32}"/>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BE5AC31-1B6D-9F4B-974F-B90C99718C99}" type="slidenum">
              <a:rPr lang="en-US" altLang="en-US" sz="1200"/>
              <a:pPr/>
              <a:t>188</a:t>
            </a:fld>
            <a:endParaRPr lang="en-US" altLang="en-US" sz="1200"/>
          </a:p>
        </p:txBody>
      </p:sp>
      <p:sp>
        <p:nvSpPr>
          <p:cNvPr id="199682" name="Rectangle 2">
            <a:extLst>
              <a:ext uri="{FF2B5EF4-FFF2-40B4-BE49-F238E27FC236}">
                <a16:creationId xmlns="" xmlns:a16="http://schemas.microsoft.com/office/drawing/2014/main" id="{84DA0850-DD1C-DA4F-AFFA-34F507A468C6}"/>
              </a:ext>
            </a:extLst>
          </p:cNvPr>
          <p:cNvSpPr>
            <a:spLocks noGrp="1" noRot="1" noChangeAspect="1" noChangeArrowheads="1" noTextEdit="1"/>
          </p:cNvSpPr>
          <p:nvPr>
            <p:ph type="sldImg"/>
          </p:nvPr>
        </p:nvSpPr>
        <p:spPr>
          <a:solidFill>
            <a:srgbClr val="FFFFFF"/>
          </a:solidFill>
          <a:ln cap="flat"/>
        </p:spPr>
      </p:sp>
      <p:sp>
        <p:nvSpPr>
          <p:cNvPr id="199683" name="Rectangle 3">
            <a:extLst>
              <a:ext uri="{FF2B5EF4-FFF2-40B4-BE49-F238E27FC236}">
                <a16:creationId xmlns="" xmlns:a16="http://schemas.microsoft.com/office/drawing/2014/main" id="{6871E054-BB5D-0E40-9DE2-0B7A9E5C67F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374668263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29" name="Rectangle 7">
            <a:extLst>
              <a:ext uri="{FF2B5EF4-FFF2-40B4-BE49-F238E27FC236}">
                <a16:creationId xmlns="" xmlns:a16="http://schemas.microsoft.com/office/drawing/2014/main" id="{7E191E91-E580-7948-A71B-0CE9238EA66D}"/>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29B8368-5A22-0F49-AE97-A4B5EB0549D8}" type="slidenum">
              <a:rPr lang="en-US" altLang="en-US" sz="1200"/>
              <a:pPr/>
              <a:t>189</a:t>
            </a:fld>
            <a:endParaRPr lang="en-US" altLang="en-US" sz="1200"/>
          </a:p>
        </p:txBody>
      </p:sp>
      <p:sp>
        <p:nvSpPr>
          <p:cNvPr id="201730" name="Rectangle 2">
            <a:extLst>
              <a:ext uri="{FF2B5EF4-FFF2-40B4-BE49-F238E27FC236}">
                <a16:creationId xmlns="" xmlns:a16="http://schemas.microsoft.com/office/drawing/2014/main" id="{1E6120D7-BC2E-574F-B66C-0FA32025AF44}"/>
              </a:ext>
            </a:extLst>
          </p:cNvPr>
          <p:cNvSpPr>
            <a:spLocks noGrp="1" noRot="1" noChangeAspect="1" noChangeArrowheads="1" noTextEdit="1"/>
          </p:cNvSpPr>
          <p:nvPr>
            <p:ph type="sldImg"/>
          </p:nvPr>
        </p:nvSpPr>
        <p:spPr>
          <a:solidFill>
            <a:srgbClr val="FFFFFF"/>
          </a:solidFill>
          <a:ln cap="flat"/>
        </p:spPr>
      </p:sp>
      <p:sp>
        <p:nvSpPr>
          <p:cNvPr id="201731" name="Rectangle 3">
            <a:extLst>
              <a:ext uri="{FF2B5EF4-FFF2-40B4-BE49-F238E27FC236}">
                <a16:creationId xmlns="" xmlns:a16="http://schemas.microsoft.com/office/drawing/2014/main" id="{9FBF8F3F-F96B-4445-9B22-4F0B64FAB63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36721061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7" name="Rectangle 7">
            <a:extLst>
              <a:ext uri="{FF2B5EF4-FFF2-40B4-BE49-F238E27FC236}">
                <a16:creationId xmlns="" xmlns:a16="http://schemas.microsoft.com/office/drawing/2014/main" id="{BDF5A795-07B7-0C49-8ACC-0C80C3007CE8}"/>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7F59D7E-BDB0-B845-8DC2-05B90CE92A75}" type="slidenum">
              <a:rPr lang="en-US" altLang="en-US" sz="1200"/>
              <a:pPr/>
              <a:t>190</a:t>
            </a:fld>
            <a:endParaRPr lang="en-US" altLang="en-US" sz="1200"/>
          </a:p>
        </p:txBody>
      </p:sp>
      <p:sp>
        <p:nvSpPr>
          <p:cNvPr id="203778" name="Rectangle 2">
            <a:extLst>
              <a:ext uri="{FF2B5EF4-FFF2-40B4-BE49-F238E27FC236}">
                <a16:creationId xmlns="" xmlns:a16="http://schemas.microsoft.com/office/drawing/2014/main" id="{31D385B0-7C2D-AD4F-BA97-D38D0150BF07}"/>
              </a:ext>
            </a:extLst>
          </p:cNvPr>
          <p:cNvSpPr>
            <a:spLocks noGrp="1" noRot="1" noChangeAspect="1" noChangeArrowheads="1" noTextEdit="1"/>
          </p:cNvSpPr>
          <p:nvPr>
            <p:ph type="sldImg"/>
          </p:nvPr>
        </p:nvSpPr>
        <p:spPr>
          <a:solidFill>
            <a:srgbClr val="FFFFFF"/>
          </a:solidFill>
          <a:ln cap="flat"/>
        </p:spPr>
      </p:sp>
      <p:sp>
        <p:nvSpPr>
          <p:cNvPr id="203779" name="Rectangle 3">
            <a:extLst>
              <a:ext uri="{FF2B5EF4-FFF2-40B4-BE49-F238E27FC236}">
                <a16:creationId xmlns="" xmlns:a16="http://schemas.microsoft.com/office/drawing/2014/main" id="{04095C17-41E0-604E-B282-01D203F311A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313687639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5" name="Rectangle 7">
            <a:extLst>
              <a:ext uri="{FF2B5EF4-FFF2-40B4-BE49-F238E27FC236}">
                <a16:creationId xmlns="" xmlns:a16="http://schemas.microsoft.com/office/drawing/2014/main" id="{BD2E82AA-5353-5942-9FB6-14A3155653A4}"/>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DF86696-8968-9943-8CC1-6857ADE6FB75}" type="slidenum">
              <a:rPr lang="en-US" altLang="en-US" sz="1200"/>
              <a:pPr/>
              <a:t>191</a:t>
            </a:fld>
            <a:endParaRPr lang="en-US" altLang="en-US" sz="1200"/>
          </a:p>
        </p:txBody>
      </p:sp>
      <p:sp>
        <p:nvSpPr>
          <p:cNvPr id="205826" name="Rectangle 2">
            <a:extLst>
              <a:ext uri="{FF2B5EF4-FFF2-40B4-BE49-F238E27FC236}">
                <a16:creationId xmlns="" xmlns:a16="http://schemas.microsoft.com/office/drawing/2014/main" id="{3341D2BA-EE59-FC4D-A042-229266923564}"/>
              </a:ext>
            </a:extLst>
          </p:cNvPr>
          <p:cNvSpPr>
            <a:spLocks noGrp="1" noRot="1" noChangeAspect="1" noChangeArrowheads="1" noTextEdit="1"/>
          </p:cNvSpPr>
          <p:nvPr>
            <p:ph type="sldImg"/>
          </p:nvPr>
        </p:nvSpPr>
        <p:spPr>
          <a:solidFill>
            <a:srgbClr val="FFFFFF"/>
          </a:solidFill>
          <a:ln cap="flat"/>
        </p:spPr>
      </p:sp>
      <p:sp>
        <p:nvSpPr>
          <p:cNvPr id="205827" name="Rectangle 3">
            <a:extLst>
              <a:ext uri="{FF2B5EF4-FFF2-40B4-BE49-F238E27FC236}">
                <a16:creationId xmlns="" xmlns:a16="http://schemas.microsoft.com/office/drawing/2014/main" id="{AC95EEBC-0685-2348-9052-D1BADAC6B31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247688993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3" name="Rectangle 7">
            <a:extLst>
              <a:ext uri="{FF2B5EF4-FFF2-40B4-BE49-F238E27FC236}">
                <a16:creationId xmlns="" xmlns:a16="http://schemas.microsoft.com/office/drawing/2014/main" id="{310F0B7A-C9FE-9D4E-9981-F9759E587501}"/>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AD1BC62-B2FF-264E-B7B1-5D0911BA5346}" type="slidenum">
              <a:rPr lang="en-US" altLang="en-US" sz="1200"/>
              <a:pPr/>
              <a:t>192</a:t>
            </a:fld>
            <a:endParaRPr lang="en-US" altLang="en-US" sz="1200"/>
          </a:p>
        </p:txBody>
      </p:sp>
      <p:sp>
        <p:nvSpPr>
          <p:cNvPr id="207874" name="Rectangle 2">
            <a:extLst>
              <a:ext uri="{FF2B5EF4-FFF2-40B4-BE49-F238E27FC236}">
                <a16:creationId xmlns="" xmlns:a16="http://schemas.microsoft.com/office/drawing/2014/main" id="{92356C8C-3436-0F40-8914-72D9C83C6CCA}"/>
              </a:ext>
            </a:extLst>
          </p:cNvPr>
          <p:cNvSpPr>
            <a:spLocks noGrp="1" noRot="1" noChangeAspect="1" noChangeArrowheads="1" noTextEdit="1"/>
          </p:cNvSpPr>
          <p:nvPr>
            <p:ph type="sldImg"/>
          </p:nvPr>
        </p:nvSpPr>
        <p:spPr>
          <a:solidFill>
            <a:srgbClr val="FFFFFF"/>
          </a:solidFill>
          <a:ln cap="flat"/>
        </p:spPr>
      </p:sp>
      <p:sp>
        <p:nvSpPr>
          <p:cNvPr id="207875" name="Rectangle 3">
            <a:extLst>
              <a:ext uri="{FF2B5EF4-FFF2-40B4-BE49-F238E27FC236}">
                <a16:creationId xmlns="" xmlns:a16="http://schemas.microsoft.com/office/drawing/2014/main" id="{E9DEF435-C61D-4847-9CC2-910CC4C2B64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91141830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5" name="Rectangle 7">
            <a:extLst>
              <a:ext uri="{FF2B5EF4-FFF2-40B4-BE49-F238E27FC236}">
                <a16:creationId xmlns="" xmlns:a16="http://schemas.microsoft.com/office/drawing/2014/main" id="{B5FB89A8-DD82-1E42-9AA1-21D0495A4AE8}"/>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B902349-CA2C-DB4E-B6F1-D8DFA11DB6BF}" type="slidenum">
              <a:rPr lang="en-US" altLang="en-US" sz="1200"/>
              <a:pPr/>
              <a:t>194</a:t>
            </a:fld>
            <a:endParaRPr lang="en-US" altLang="en-US" sz="1200"/>
          </a:p>
        </p:txBody>
      </p:sp>
      <p:sp>
        <p:nvSpPr>
          <p:cNvPr id="210946" name="Rectangle 2">
            <a:extLst>
              <a:ext uri="{FF2B5EF4-FFF2-40B4-BE49-F238E27FC236}">
                <a16:creationId xmlns="" xmlns:a16="http://schemas.microsoft.com/office/drawing/2014/main" id="{15B68779-82F6-A347-B665-8B4C4488943C}"/>
              </a:ext>
            </a:extLst>
          </p:cNvPr>
          <p:cNvSpPr>
            <a:spLocks noGrp="1" noRot="1" noChangeAspect="1" noChangeArrowheads="1" noTextEdit="1"/>
          </p:cNvSpPr>
          <p:nvPr>
            <p:ph type="sldImg"/>
          </p:nvPr>
        </p:nvSpPr>
        <p:spPr>
          <a:ln cap="flat"/>
        </p:spPr>
      </p:sp>
      <p:sp>
        <p:nvSpPr>
          <p:cNvPr id="210947" name="Rectangle 3">
            <a:extLst>
              <a:ext uri="{FF2B5EF4-FFF2-40B4-BE49-F238E27FC236}">
                <a16:creationId xmlns="" xmlns:a16="http://schemas.microsoft.com/office/drawing/2014/main" id="{666C3C19-53C1-F842-A52D-7F2118B32E0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252978296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7" name="Rectangle 7">
            <a:extLst>
              <a:ext uri="{FF2B5EF4-FFF2-40B4-BE49-F238E27FC236}">
                <a16:creationId xmlns="" xmlns:a16="http://schemas.microsoft.com/office/drawing/2014/main" id="{7A850132-D1E1-B84F-AE51-6B3AEA0EDB8D}"/>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46F2F43-55DF-8140-9309-4B4B8AC10048}" type="slidenum">
              <a:rPr lang="en-US" altLang="en-US" sz="1200"/>
              <a:pPr/>
              <a:t>196</a:t>
            </a:fld>
            <a:endParaRPr lang="en-US" altLang="en-US" sz="1200"/>
          </a:p>
        </p:txBody>
      </p:sp>
      <p:sp>
        <p:nvSpPr>
          <p:cNvPr id="214018" name="Rectangle 2">
            <a:extLst>
              <a:ext uri="{FF2B5EF4-FFF2-40B4-BE49-F238E27FC236}">
                <a16:creationId xmlns="" xmlns:a16="http://schemas.microsoft.com/office/drawing/2014/main" id="{D9A8CAF8-549B-4647-AD82-62987E11ADEC}"/>
              </a:ext>
            </a:extLst>
          </p:cNvPr>
          <p:cNvSpPr>
            <a:spLocks noGrp="1" noRot="1" noChangeAspect="1" noChangeArrowheads="1" noTextEdit="1"/>
          </p:cNvSpPr>
          <p:nvPr>
            <p:ph type="sldImg"/>
          </p:nvPr>
        </p:nvSpPr>
        <p:spPr>
          <a:ln cap="flat"/>
        </p:spPr>
      </p:sp>
      <p:sp>
        <p:nvSpPr>
          <p:cNvPr id="214019" name="Rectangle 3">
            <a:extLst>
              <a:ext uri="{FF2B5EF4-FFF2-40B4-BE49-F238E27FC236}">
                <a16:creationId xmlns="" xmlns:a16="http://schemas.microsoft.com/office/drawing/2014/main" id="{F77D21F5-EB92-F947-9AC4-952A90C476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57306676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Rectangle 7">
            <a:extLst>
              <a:ext uri="{FF2B5EF4-FFF2-40B4-BE49-F238E27FC236}">
                <a16:creationId xmlns="" xmlns:a16="http://schemas.microsoft.com/office/drawing/2014/main" id="{7B8F399F-8FF6-2342-BFE3-D081B09DCF40}"/>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4D3A4DD-B616-FD4A-B190-E8D49712EF10}" type="slidenum">
              <a:rPr lang="en-US" altLang="en-US" sz="1200"/>
              <a:pPr/>
              <a:t>198</a:t>
            </a:fld>
            <a:endParaRPr lang="en-US" altLang="en-US" sz="1200"/>
          </a:p>
        </p:txBody>
      </p:sp>
      <p:sp>
        <p:nvSpPr>
          <p:cNvPr id="217090" name="Rectangle 2">
            <a:extLst>
              <a:ext uri="{FF2B5EF4-FFF2-40B4-BE49-F238E27FC236}">
                <a16:creationId xmlns="" xmlns:a16="http://schemas.microsoft.com/office/drawing/2014/main" id="{CE88E33F-0F89-3B4B-922F-2CD4F52B58B3}"/>
              </a:ext>
            </a:extLst>
          </p:cNvPr>
          <p:cNvSpPr>
            <a:spLocks noGrp="1" noRot="1" noChangeAspect="1" noChangeArrowheads="1" noTextEdit="1"/>
          </p:cNvSpPr>
          <p:nvPr>
            <p:ph type="sldImg"/>
          </p:nvPr>
        </p:nvSpPr>
        <p:spPr>
          <a:ln cap="flat"/>
        </p:spPr>
      </p:sp>
      <p:sp>
        <p:nvSpPr>
          <p:cNvPr id="217091" name="Rectangle 3">
            <a:extLst>
              <a:ext uri="{FF2B5EF4-FFF2-40B4-BE49-F238E27FC236}">
                <a16:creationId xmlns="" xmlns:a16="http://schemas.microsoft.com/office/drawing/2014/main" id="{65B24FA3-5E08-BD45-9099-A7E468F156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119524873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7" name="Rectangle 7">
            <a:extLst>
              <a:ext uri="{FF2B5EF4-FFF2-40B4-BE49-F238E27FC236}">
                <a16:creationId xmlns="" xmlns:a16="http://schemas.microsoft.com/office/drawing/2014/main" id="{19B311B6-F71B-5A41-98DB-73A8DA82BFE4}"/>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DBA41B4-1333-204E-ADAC-51346403A34D}" type="slidenum">
              <a:rPr lang="en-US" altLang="en-US" sz="1200"/>
              <a:pPr/>
              <a:t>199</a:t>
            </a:fld>
            <a:endParaRPr lang="en-US" altLang="en-US" sz="1200"/>
          </a:p>
        </p:txBody>
      </p:sp>
      <p:sp>
        <p:nvSpPr>
          <p:cNvPr id="219138" name="Rectangle 2">
            <a:extLst>
              <a:ext uri="{FF2B5EF4-FFF2-40B4-BE49-F238E27FC236}">
                <a16:creationId xmlns="" xmlns:a16="http://schemas.microsoft.com/office/drawing/2014/main" id="{6E61AD6F-EEF6-AE4C-9F69-18022C64C07D}"/>
              </a:ext>
            </a:extLst>
          </p:cNvPr>
          <p:cNvSpPr>
            <a:spLocks noGrp="1" noRot="1" noChangeAspect="1" noChangeArrowheads="1" noTextEdit="1"/>
          </p:cNvSpPr>
          <p:nvPr>
            <p:ph type="sldImg"/>
          </p:nvPr>
        </p:nvSpPr>
        <p:spPr>
          <a:ln cap="flat"/>
        </p:spPr>
      </p:sp>
      <p:sp>
        <p:nvSpPr>
          <p:cNvPr id="219139" name="Rectangle 3">
            <a:extLst>
              <a:ext uri="{FF2B5EF4-FFF2-40B4-BE49-F238E27FC236}">
                <a16:creationId xmlns="" xmlns:a16="http://schemas.microsoft.com/office/drawing/2014/main" id="{9508878C-480F-4340-8871-8D0A29F9D25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186628944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09" name="Rectangle 7">
            <a:extLst>
              <a:ext uri="{FF2B5EF4-FFF2-40B4-BE49-F238E27FC236}">
                <a16:creationId xmlns="" xmlns:a16="http://schemas.microsoft.com/office/drawing/2014/main" id="{ADB936A8-E5F6-9E4D-ACD3-186DA59D009F}"/>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72B1DED-8956-2849-9E32-28D9781301E1}" type="slidenum">
              <a:rPr lang="en-US" altLang="en-US" sz="1200"/>
              <a:pPr/>
              <a:t>201</a:t>
            </a:fld>
            <a:endParaRPr lang="en-US" altLang="en-US" sz="1200"/>
          </a:p>
        </p:txBody>
      </p:sp>
      <p:sp>
        <p:nvSpPr>
          <p:cNvPr id="222210" name="Rectangle 2">
            <a:extLst>
              <a:ext uri="{FF2B5EF4-FFF2-40B4-BE49-F238E27FC236}">
                <a16:creationId xmlns="" xmlns:a16="http://schemas.microsoft.com/office/drawing/2014/main" id="{C9AE63D0-EF2B-154E-9040-9D8E78154BEC}"/>
              </a:ext>
            </a:extLst>
          </p:cNvPr>
          <p:cNvSpPr>
            <a:spLocks noGrp="1" noRot="1" noChangeAspect="1" noChangeArrowheads="1" noTextEdit="1"/>
          </p:cNvSpPr>
          <p:nvPr>
            <p:ph type="sldImg"/>
          </p:nvPr>
        </p:nvSpPr>
        <p:spPr>
          <a:solidFill>
            <a:srgbClr val="FFFFFF"/>
          </a:solidFill>
          <a:ln cap="flat"/>
        </p:spPr>
      </p:sp>
      <p:sp>
        <p:nvSpPr>
          <p:cNvPr id="222211" name="Rectangle 3">
            <a:extLst>
              <a:ext uri="{FF2B5EF4-FFF2-40B4-BE49-F238E27FC236}">
                <a16:creationId xmlns="" xmlns:a16="http://schemas.microsoft.com/office/drawing/2014/main" id="{6CEDB8E1-ADE3-2846-A6EB-2FA92D5668F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p>
        </p:txBody>
      </p:sp>
    </p:spTree>
    <p:extLst>
      <p:ext uri="{BB962C8B-B14F-4D97-AF65-F5344CB8AC3E}">
        <p14:creationId xmlns:p14="http://schemas.microsoft.com/office/powerpoint/2010/main" val="10308792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317FA4A0-AEEF-FA41-8A07-64F8935EC8E9}"/>
              </a:ext>
            </a:extLst>
          </p:cNvPr>
          <p:cNvSpPr/>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 xmlns:a16="http://schemas.microsoft.com/office/drawing/2014/main" id="{360B26A0-D99D-A84E-88FE-4AB8839ADA41}"/>
              </a:ext>
            </a:extLst>
          </p:cNvPr>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6" name="Rectangle 5">
            <a:extLst>
              <a:ext uri="{FF2B5EF4-FFF2-40B4-BE49-F238E27FC236}">
                <a16:creationId xmlns="" xmlns:a16="http://schemas.microsoft.com/office/drawing/2014/main" id="{3EAAA116-1D72-6343-A021-F7421EC3FA45}"/>
              </a:ext>
            </a:extLst>
          </p:cNvPr>
          <p:cNvSpPr/>
          <p:nvPr/>
        </p:nvSpPr>
        <p:spPr>
          <a:xfrm>
            <a:off x="1087438" y="1385888"/>
            <a:ext cx="6969125" cy="4086225"/>
          </a:xfrm>
          <a:prstGeom prst="rect">
            <a:avLst/>
          </a:prstGeom>
          <a:noFill/>
          <a:ln w="6350" cap="sq" cmpd="sng" algn="ctr">
            <a:solidFill>
              <a:schemeClr val="tx1">
                <a:lumMod val="75000"/>
                <a:lumOff val="25000"/>
              </a:schemeClr>
            </a:solidFill>
            <a:prstDash val="solid"/>
            <a:miter lim="800000"/>
          </a:ln>
          <a:effectLst/>
        </p:spPr>
      </p:sp>
      <p:sp>
        <p:nvSpPr>
          <p:cNvPr id="7" name="Rectangle 6">
            <a:extLst>
              <a:ext uri="{FF2B5EF4-FFF2-40B4-BE49-F238E27FC236}">
                <a16:creationId xmlns="" xmlns:a16="http://schemas.microsoft.com/office/drawing/2014/main" id="{51730DBA-28D2-BA44-A329-B304605F3433}"/>
              </a:ext>
            </a:extLst>
          </p:cNvPr>
          <p:cNvSpPr/>
          <p:nvPr/>
        </p:nvSpPr>
        <p:spPr>
          <a:xfrm>
            <a:off x="3794125" y="1268413"/>
            <a:ext cx="1555750" cy="63976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8" name="Group 11">
            <a:extLst>
              <a:ext uri="{FF2B5EF4-FFF2-40B4-BE49-F238E27FC236}">
                <a16:creationId xmlns="" xmlns:a16="http://schemas.microsoft.com/office/drawing/2014/main" id="{D24D2EB7-B0DB-9A4E-A272-ADC2426063F3}"/>
              </a:ext>
            </a:extLst>
          </p:cNvPr>
          <p:cNvGrpSpPr>
            <a:grpSpLocks/>
          </p:cNvGrpSpPr>
          <p:nvPr/>
        </p:nvGrpSpPr>
        <p:grpSpPr bwMode="auto">
          <a:xfrm>
            <a:off x="3886200" y="1268413"/>
            <a:ext cx="1371600" cy="547687"/>
            <a:chOff x="5318306" y="1386268"/>
            <a:chExt cx="1567331" cy="645295"/>
          </a:xfrm>
        </p:grpSpPr>
        <p:cxnSp>
          <p:nvCxnSpPr>
            <p:cNvPr id="9" name="Straight Connector 8">
              <a:extLst>
                <a:ext uri="{FF2B5EF4-FFF2-40B4-BE49-F238E27FC236}">
                  <a16:creationId xmlns="" xmlns:a16="http://schemas.microsoft.com/office/drawing/2014/main" id="{2DB26E81-4BE4-6944-BF90-8F6A50B68DE0}"/>
                </a:ext>
              </a:extLst>
            </p:cNvPr>
            <p:cNvCxnSpPr/>
            <p:nvPr/>
          </p:nvCxnSpPr>
          <p:spPr>
            <a:xfrm>
              <a:off x="5318306" y="1386268"/>
              <a:ext cx="0" cy="639684"/>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 xmlns:a16="http://schemas.microsoft.com/office/drawing/2014/main" id="{4182D981-E081-5946-B8F2-0DBF2C12DA33}"/>
                </a:ext>
              </a:extLst>
            </p:cNvPr>
            <p:cNvCxnSpPr/>
            <p:nvPr/>
          </p:nvCxnSpPr>
          <p:spPr>
            <a:xfrm>
              <a:off x="6885637" y="1386268"/>
              <a:ext cx="0" cy="639684"/>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 xmlns:a16="http://schemas.microsoft.com/office/drawing/2014/main" id="{A9B7FEF1-AD7C-D443-9B74-65413493107E}"/>
                </a:ext>
              </a:extLst>
            </p:cNvPr>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171575" y="4682062"/>
            <a:ext cx="6803136" cy="502920"/>
          </a:xfrm>
        </p:spPr>
        <p:txBody>
          <a:bodyPr>
            <a:normAutofit/>
          </a:bodyPr>
          <a:lstStyle>
            <a:lvl1pPr marL="0" indent="0" algn="ctr">
              <a:spcBef>
                <a:spcPts val="0"/>
              </a:spcBef>
              <a:buNone/>
              <a:defRPr sz="1400" spc="80" baseline="0">
                <a:solidFill>
                  <a:schemeClr val="tx1"/>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a:t>Click to edit Master subtitle style</a:t>
            </a:r>
            <a:endParaRPr lang="en-US" dirty="0"/>
          </a:p>
        </p:txBody>
      </p:sp>
      <p:sp>
        <p:nvSpPr>
          <p:cNvPr id="12" name="Date Placeholder 19">
            <a:extLst>
              <a:ext uri="{FF2B5EF4-FFF2-40B4-BE49-F238E27FC236}">
                <a16:creationId xmlns="" xmlns:a16="http://schemas.microsoft.com/office/drawing/2014/main" id="{DE1CBD39-FA21-5343-B955-ED39628402FD}"/>
              </a:ext>
            </a:extLst>
          </p:cNvPr>
          <p:cNvSpPr>
            <a:spLocks noGrp="1"/>
          </p:cNvSpPr>
          <p:nvPr>
            <p:ph type="dt" sz="half" idx="10"/>
          </p:nvPr>
        </p:nvSpPr>
        <p:spPr>
          <a:xfrm>
            <a:off x="3932238" y="1327150"/>
            <a:ext cx="1279525" cy="457200"/>
          </a:xfrm>
        </p:spPr>
        <p:txBody>
          <a:bodyPr/>
          <a:lstStyle>
            <a:lvl1pPr algn="ctr">
              <a:defRPr sz="1100" spc="0" baseline="0" smtClean="0">
                <a:solidFill>
                  <a:schemeClr val="tx1"/>
                </a:solidFill>
                <a:latin typeface="+mn-lt"/>
              </a:defRPr>
            </a:lvl1pPr>
          </a:lstStyle>
          <a:p>
            <a:pPr>
              <a:defRPr/>
            </a:pPr>
            <a:fld id="{4B63078F-CDA3-5D4C-AF6B-3ACAE72739EA}" type="datetimeFigureOut">
              <a:rPr lang="en-US"/>
              <a:pPr>
                <a:defRPr/>
              </a:pPr>
              <a:t>3/27/2018</a:t>
            </a:fld>
            <a:endParaRPr lang="en-US" dirty="0"/>
          </a:p>
        </p:txBody>
      </p:sp>
      <p:sp>
        <p:nvSpPr>
          <p:cNvPr id="13" name="Footer Placeholder 20">
            <a:extLst>
              <a:ext uri="{FF2B5EF4-FFF2-40B4-BE49-F238E27FC236}">
                <a16:creationId xmlns="" xmlns:a16="http://schemas.microsoft.com/office/drawing/2014/main" id="{8B9C3301-542D-B74B-A1EF-3FAD526E2375}"/>
              </a:ext>
            </a:extLst>
          </p:cNvPr>
          <p:cNvSpPr>
            <a:spLocks noGrp="1"/>
          </p:cNvSpPr>
          <p:nvPr>
            <p:ph type="ftr" sz="quarter" idx="11"/>
          </p:nvPr>
        </p:nvSpPr>
        <p:spPr>
          <a:xfrm>
            <a:off x="1104900" y="5211763"/>
            <a:ext cx="4429125" cy="228600"/>
          </a:xfrm>
        </p:spPr>
        <p:txBody>
          <a:bodyPr/>
          <a:lstStyle>
            <a:lvl1pPr algn="l">
              <a:defRPr sz="900" dirty="0">
                <a:solidFill>
                  <a:schemeClr val="tx1">
                    <a:lumMod val="75000"/>
                    <a:lumOff val="25000"/>
                  </a:schemeClr>
                </a:solidFill>
              </a:defRPr>
            </a:lvl1pPr>
          </a:lstStyle>
          <a:p>
            <a:pPr>
              <a:defRPr/>
            </a:pPr>
            <a:endParaRPr lang="en-US"/>
          </a:p>
        </p:txBody>
      </p:sp>
      <p:sp>
        <p:nvSpPr>
          <p:cNvPr id="14" name="Slide Number Placeholder 21">
            <a:extLst>
              <a:ext uri="{FF2B5EF4-FFF2-40B4-BE49-F238E27FC236}">
                <a16:creationId xmlns="" xmlns:a16="http://schemas.microsoft.com/office/drawing/2014/main" id="{CD71DD14-13E4-324D-8CEB-6F2379FD3278}"/>
              </a:ext>
            </a:extLst>
          </p:cNvPr>
          <p:cNvSpPr>
            <a:spLocks noGrp="1"/>
          </p:cNvSpPr>
          <p:nvPr>
            <p:ph type="sldNum" sz="quarter" idx="12"/>
          </p:nvPr>
        </p:nvSpPr>
        <p:spPr>
          <a:xfrm>
            <a:off x="6454775" y="5211763"/>
            <a:ext cx="1584325" cy="228600"/>
          </a:xfrm>
        </p:spPr>
        <p:txBody>
          <a:bodyPr/>
          <a:lstStyle>
            <a:lvl1pPr>
              <a:defRPr smtClean="0">
                <a:solidFill>
                  <a:schemeClr val="tx1">
                    <a:lumMod val="75000"/>
                    <a:lumOff val="25000"/>
                  </a:schemeClr>
                </a:solidFill>
              </a:defRPr>
            </a:lvl1pPr>
          </a:lstStyle>
          <a:p>
            <a:pPr>
              <a:defRPr/>
            </a:pPr>
            <a:fld id="{AAF717BF-17F4-FB4A-820C-FDD3193F5C7A}" type="slidenum">
              <a:rPr lang="en-US"/>
              <a:pPr>
                <a:defRPr/>
              </a:pPr>
              <a:t>‹#›</a:t>
            </a:fld>
            <a:endParaRPr lang="en-US" dirty="0"/>
          </a:p>
        </p:txBody>
      </p:sp>
    </p:spTree>
    <p:extLst>
      <p:ext uri="{BB962C8B-B14F-4D97-AF65-F5344CB8AC3E}">
        <p14:creationId xmlns:p14="http://schemas.microsoft.com/office/powerpoint/2010/main" val="1057215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 xmlns:a16="http://schemas.microsoft.com/office/drawing/2014/main" id="{6B62CF40-166D-F541-BB58-B5E5F0AA9485}"/>
              </a:ext>
            </a:extLst>
          </p:cNvPr>
          <p:cNvSpPr>
            <a:spLocks noGrp="1"/>
          </p:cNvSpPr>
          <p:nvPr>
            <p:ph type="dt" sz="half" idx="10"/>
          </p:nvPr>
        </p:nvSpPr>
        <p:spPr/>
        <p:txBody>
          <a:bodyPr/>
          <a:lstStyle>
            <a:lvl1pPr>
              <a:defRPr/>
            </a:lvl1pPr>
          </a:lstStyle>
          <a:p>
            <a:pPr>
              <a:defRPr/>
            </a:pPr>
            <a:fld id="{E96A0F21-3F52-EC49-B15A-74AB825CD8C7}" type="datetimeFigureOut">
              <a:rPr lang="en-US"/>
              <a:pPr>
                <a:defRPr/>
              </a:pPr>
              <a:t>3/27/2018</a:t>
            </a:fld>
            <a:endParaRPr lang="en-US" dirty="0"/>
          </a:p>
        </p:txBody>
      </p:sp>
      <p:sp>
        <p:nvSpPr>
          <p:cNvPr id="5" name="Footer Placeholder 4">
            <a:extLst>
              <a:ext uri="{FF2B5EF4-FFF2-40B4-BE49-F238E27FC236}">
                <a16:creationId xmlns="" xmlns:a16="http://schemas.microsoft.com/office/drawing/2014/main" id="{48283E8E-3028-CD46-8809-7B78EEF4711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 xmlns:a16="http://schemas.microsoft.com/office/drawing/2014/main" id="{D05A7BE6-E0E6-D549-95F5-10A05F6962FC}"/>
              </a:ext>
            </a:extLst>
          </p:cNvPr>
          <p:cNvSpPr>
            <a:spLocks noGrp="1"/>
          </p:cNvSpPr>
          <p:nvPr>
            <p:ph type="sldNum" sz="quarter" idx="12"/>
          </p:nvPr>
        </p:nvSpPr>
        <p:spPr/>
        <p:txBody>
          <a:bodyPr/>
          <a:lstStyle>
            <a:lvl1pPr>
              <a:defRPr/>
            </a:lvl1pPr>
          </a:lstStyle>
          <a:p>
            <a:pPr>
              <a:defRPr/>
            </a:pPr>
            <a:fld id="{05F1DE58-DBE1-0046-83ED-C61FFB1935BB}" type="slidenum">
              <a:rPr lang="en-US"/>
              <a:pPr>
                <a:defRPr/>
              </a:pPr>
              <a:t>‹#›</a:t>
            </a:fld>
            <a:endParaRPr lang="en-US" dirty="0"/>
          </a:p>
        </p:txBody>
      </p:sp>
    </p:spTree>
    <p:extLst>
      <p:ext uri="{BB962C8B-B14F-4D97-AF65-F5344CB8AC3E}">
        <p14:creationId xmlns:p14="http://schemas.microsoft.com/office/powerpoint/2010/main" val="1354523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B175EEAE-FC4F-7541-9C42-8BA1779095C3}"/>
              </a:ext>
            </a:extLst>
          </p:cNvPr>
          <p:cNvSpPr/>
          <p:nvPr/>
        </p:nvSpPr>
        <p:spPr>
          <a:xfrm>
            <a:off x="0" y="0"/>
            <a:ext cx="9144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 xmlns:a16="http://schemas.microsoft.com/office/drawing/2014/main" id="{A55A8310-48A3-B64F-B784-774C9A0F8123}"/>
              </a:ext>
            </a:extLst>
          </p:cNvPr>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6" name="Rectangle 5">
            <a:extLst>
              <a:ext uri="{FF2B5EF4-FFF2-40B4-BE49-F238E27FC236}">
                <a16:creationId xmlns="" xmlns:a16="http://schemas.microsoft.com/office/drawing/2014/main" id="{2CAF45F2-35A2-9B45-804B-C5C5225C5E6F}"/>
              </a:ext>
            </a:extLst>
          </p:cNvPr>
          <p:cNvSpPr/>
          <p:nvPr/>
        </p:nvSpPr>
        <p:spPr>
          <a:xfrm>
            <a:off x="1087438" y="1385888"/>
            <a:ext cx="6969125" cy="4086225"/>
          </a:xfrm>
          <a:prstGeom prst="rect">
            <a:avLst/>
          </a:prstGeom>
          <a:noFill/>
          <a:ln w="6350" cap="sq" cmpd="sng" algn="ctr">
            <a:solidFill>
              <a:schemeClr val="tx1">
                <a:lumMod val="75000"/>
                <a:lumOff val="25000"/>
              </a:schemeClr>
            </a:solidFill>
            <a:prstDash val="solid"/>
            <a:miter lim="800000"/>
          </a:ln>
          <a:effectLst/>
        </p:spPr>
      </p:sp>
      <p:sp>
        <p:nvSpPr>
          <p:cNvPr id="7" name="Rectangle 6">
            <a:extLst>
              <a:ext uri="{FF2B5EF4-FFF2-40B4-BE49-F238E27FC236}">
                <a16:creationId xmlns="" xmlns:a16="http://schemas.microsoft.com/office/drawing/2014/main" id="{94F52C7B-3719-1247-A27D-25CE612E30DC}"/>
              </a:ext>
            </a:extLst>
          </p:cNvPr>
          <p:cNvSpPr/>
          <p:nvPr/>
        </p:nvSpPr>
        <p:spPr>
          <a:xfrm>
            <a:off x="3794125" y="1268413"/>
            <a:ext cx="1555750" cy="63976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8" name="Group 11">
            <a:extLst>
              <a:ext uri="{FF2B5EF4-FFF2-40B4-BE49-F238E27FC236}">
                <a16:creationId xmlns="" xmlns:a16="http://schemas.microsoft.com/office/drawing/2014/main" id="{FD550173-F663-E940-A3B3-DC208C1FB7B9}"/>
              </a:ext>
            </a:extLst>
          </p:cNvPr>
          <p:cNvGrpSpPr>
            <a:grpSpLocks/>
          </p:cNvGrpSpPr>
          <p:nvPr/>
        </p:nvGrpSpPr>
        <p:grpSpPr bwMode="auto">
          <a:xfrm>
            <a:off x="3886200" y="1268413"/>
            <a:ext cx="1371600" cy="547687"/>
            <a:chOff x="5318306" y="1386268"/>
            <a:chExt cx="1567331" cy="645295"/>
          </a:xfrm>
        </p:grpSpPr>
        <p:cxnSp>
          <p:nvCxnSpPr>
            <p:cNvPr id="9" name="Straight Connector 8">
              <a:extLst>
                <a:ext uri="{FF2B5EF4-FFF2-40B4-BE49-F238E27FC236}">
                  <a16:creationId xmlns="" xmlns:a16="http://schemas.microsoft.com/office/drawing/2014/main" id="{C5E47DC7-F5A7-4342-ADCB-0E046274679E}"/>
                </a:ext>
              </a:extLst>
            </p:cNvPr>
            <p:cNvCxnSpPr/>
            <p:nvPr/>
          </p:nvCxnSpPr>
          <p:spPr>
            <a:xfrm>
              <a:off x="5318306" y="1386268"/>
              <a:ext cx="0" cy="639684"/>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 xmlns:a16="http://schemas.microsoft.com/office/drawing/2014/main" id="{8A145C28-5E09-CF4D-8E02-3E975AE63C43}"/>
                </a:ext>
              </a:extLst>
            </p:cNvPr>
            <p:cNvCxnSpPr/>
            <p:nvPr/>
          </p:nvCxnSpPr>
          <p:spPr>
            <a:xfrm>
              <a:off x="6885637" y="1386268"/>
              <a:ext cx="0" cy="639684"/>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 xmlns:a16="http://schemas.microsoft.com/office/drawing/2014/main" id="{79031C4F-5E53-1E42-9C0B-370B1C77E535}"/>
                </a:ext>
              </a:extLst>
            </p:cNvPr>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172718" y="4682062"/>
            <a:ext cx="6803136" cy="502920"/>
          </a:xfrm>
        </p:spPr>
        <p:txBody>
          <a:bodyPr>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2" name="Date Placeholder 3">
            <a:extLst>
              <a:ext uri="{FF2B5EF4-FFF2-40B4-BE49-F238E27FC236}">
                <a16:creationId xmlns="" xmlns:a16="http://schemas.microsoft.com/office/drawing/2014/main" id="{32029DF5-D95F-AD41-8AA6-F8AEC193F8EC}"/>
              </a:ext>
            </a:extLst>
          </p:cNvPr>
          <p:cNvSpPr>
            <a:spLocks noGrp="1"/>
          </p:cNvSpPr>
          <p:nvPr>
            <p:ph type="dt" sz="half" idx="10"/>
          </p:nvPr>
        </p:nvSpPr>
        <p:spPr>
          <a:xfrm>
            <a:off x="3932238" y="1325563"/>
            <a:ext cx="1279525" cy="457200"/>
          </a:xfrm>
        </p:spPr>
        <p:txBody>
          <a:bodyPr/>
          <a:lstStyle>
            <a:lvl1pPr algn="ctr">
              <a:defRPr lang="en-US" sz="1100" kern="1200" spc="0" baseline="0" smtClean="0">
                <a:solidFill>
                  <a:schemeClr val="tx1"/>
                </a:solidFill>
                <a:latin typeface="+mn-lt"/>
                <a:ea typeface="+mn-ea"/>
                <a:cs typeface="+mn-cs"/>
              </a:defRPr>
            </a:lvl1pPr>
          </a:lstStyle>
          <a:p>
            <a:pPr>
              <a:defRPr/>
            </a:pPr>
            <a:fld id="{06441A85-6856-A444-8591-D975011821F5}" type="datetimeFigureOut">
              <a:rPr lang="en-US"/>
              <a:pPr>
                <a:defRPr/>
              </a:pPr>
              <a:t>3/27/2018</a:t>
            </a:fld>
            <a:endParaRPr dirty="0"/>
          </a:p>
        </p:txBody>
      </p:sp>
      <p:sp>
        <p:nvSpPr>
          <p:cNvPr id="13" name="Footer Placeholder 4">
            <a:extLst>
              <a:ext uri="{FF2B5EF4-FFF2-40B4-BE49-F238E27FC236}">
                <a16:creationId xmlns="" xmlns:a16="http://schemas.microsoft.com/office/drawing/2014/main" id="{56DB77D1-63EA-9F41-AE81-626F0771C8B0}"/>
              </a:ext>
            </a:extLst>
          </p:cNvPr>
          <p:cNvSpPr>
            <a:spLocks noGrp="1"/>
          </p:cNvSpPr>
          <p:nvPr>
            <p:ph type="ftr" sz="quarter" idx="11"/>
          </p:nvPr>
        </p:nvSpPr>
        <p:spPr>
          <a:xfrm>
            <a:off x="1104900" y="5211763"/>
            <a:ext cx="4430713" cy="228600"/>
          </a:xfrm>
        </p:spPr>
        <p:txBody>
          <a:bodyPr/>
          <a:lstStyle>
            <a:lvl1pPr algn="l">
              <a:defRPr dirty="0"/>
            </a:lvl1pPr>
          </a:lstStyle>
          <a:p>
            <a:pPr>
              <a:defRPr/>
            </a:pPr>
            <a:endParaRPr lang="en-US"/>
          </a:p>
        </p:txBody>
      </p:sp>
      <p:sp>
        <p:nvSpPr>
          <p:cNvPr id="14" name="Slide Number Placeholder 5">
            <a:extLst>
              <a:ext uri="{FF2B5EF4-FFF2-40B4-BE49-F238E27FC236}">
                <a16:creationId xmlns="" xmlns:a16="http://schemas.microsoft.com/office/drawing/2014/main" id="{221F9245-E9F1-A946-ACBC-19FDA050078D}"/>
              </a:ext>
            </a:extLst>
          </p:cNvPr>
          <p:cNvSpPr>
            <a:spLocks noGrp="1"/>
          </p:cNvSpPr>
          <p:nvPr>
            <p:ph type="sldNum" sz="quarter" idx="12"/>
          </p:nvPr>
        </p:nvSpPr>
        <p:spPr>
          <a:xfrm>
            <a:off x="6453188" y="5211763"/>
            <a:ext cx="1584325" cy="228600"/>
          </a:xfrm>
        </p:spPr>
        <p:txBody>
          <a:bodyPr/>
          <a:lstStyle>
            <a:lvl1pPr>
              <a:defRPr/>
            </a:lvl1pPr>
          </a:lstStyle>
          <a:p>
            <a:pPr>
              <a:defRPr/>
            </a:pPr>
            <a:fld id="{20E1F36C-B8A0-184F-97E7-BD3E9108AD72}" type="slidenum">
              <a:rPr lang="en-US"/>
              <a:pPr>
                <a:defRPr/>
              </a:pPr>
              <a:t>‹#›</a:t>
            </a:fld>
            <a:endParaRPr lang="en-US" dirty="0"/>
          </a:p>
        </p:txBody>
      </p:sp>
    </p:spTree>
    <p:extLst>
      <p:ext uri="{BB962C8B-B14F-4D97-AF65-F5344CB8AC3E}">
        <p14:creationId xmlns:p14="http://schemas.microsoft.com/office/powerpoint/2010/main" val="3914245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 xmlns:a16="http://schemas.microsoft.com/office/drawing/2014/main" id="{FE4A4C9A-A3E9-6E48-8959-B190105C516B}"/>
              </a:ext>
            </a:extLst>
          </p:cNvPr>
          <p:cNvSpPr>
            <a:spLocks noGrp="1"/>
          </p:cNvSpPr>
          <p:nvPr>
            <p:ph type="dt" sz="half" idx="10"/>
          </p:nvPr>
        </p:nvSpPr>
        <p:spPr/>
        <p:txBody>
          <a:bodyPr/>
          <a:lstStyle>
            <a:lvl1pPr>
              <a:defRPr/>
            </a:lvl1pPr>
          </a:lstStyle>
          <a:p>
            <a:pPr>
              <a:defRPr/>
            </a:pPr>
            <a:fld id="{3410DB72-20D2-E24C-B3DC-AAA67D34D79A}" type="datetimeFigureOut">
              <a:rPr lang="en-US"/>
              <a:pPr>
                <a:defRPr/>
              </a:pPr>
              <a:t>3/27/2018</a:t>
            </a:fld>
            <a:endParaRPr lang="en-US" dirty="0"/>
          </a:p>
        </p:txBody>
      </p:sp>
      <p:sp>
        <p:nvSpPr>
          <p:cNvPr id="6" name="Footer Placeholder 4">
            <a:extLst>
              <a:ext uri="{FF2B5EF4-FFF2-40B4-BE49-F238E27FC236}">
                <a16:creationId xmlns="" xmlns:a16="http://schemas.microsoft.com/office/drawing/2014/main" id="{8EDBDF32-67AD-6449-B54C-22C24A94C4C2}"/>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 xmlns:a16="http://schemas.microsoft.com/office/drawing/2014/main" id="{03CB1DB8-3F4F-C34B-9201-8DF0AD001DE8}"/>
              </a:ext>
            </a:extLst>
          </p:cNvPr>
          <p:cNvSpPr>
            <a:spLocks noGrp="1"/>
          </p:cNvSpPr>
          <p:nvPr>
            <p:ph type="sldNum" sz="quarter" idx="12"/>
          </p:nvPr>
        </p:nvSpPr>
        <p:spPr/>
        <p:txBody>
          <a:bodyPr/>
          <a:lstStyle>
            <a:lvl1pPr>
              <a:defRPr/>
            </a:lvl1pPr>
          </a:lstStyle>
          <a:p>
            <a:pPr>
              <a:defRPr/>
            </a:pPr>
            <a:fld id="{412F9C26-C5B7-4E4E-B9CA-64161C564FB0}" type="slidenum">
              <a:rPr lang="en-US"/>
              <a:pPr>
                <a:defRPr/>
              </a:pPr>
              <a:t>‹#›</a:t>
            </a:fld>
            <a:endParaRPr lang="en-US" dirty="0"/>
          </a:p>
        </p:txBody>
      </p:sp>
    </p:spTree>
    <p:extLst>
      <p:ext uri="{BB962C8B-B14F-4D97-AF65-F5344CB8AC3E}">
        <p14:creationId xmlns:p14="http://schemas.microsoft.com/office/powerpoint/2010/main" val="666137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731520" y="2074334"/>
            <a:ext cx="36576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31520" y="2755898"/>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2074334"/>
            <a:ext cx="36576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754880" y="2756581"/>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 xmlns:a16="http://schemas.microsoft.com/office/drawing/2014/main" id="{1638E088-D6C2-1D44-900D-F12191A9649F}"/>
              </a:ext>
            </a:extLst>
          </p:cNvPr>
          <p:cNvSpPr>
            <a:spLocks noGrp="1"/>
          </p:cNvSpPr>
          <p:nvPr>
            <p:ph type="dt" sz="half" idx="10"/>
          </p:nvPr>
        </p:nvSpPr>
        <p:spPr/>
        <p:txBody>
          <a:bodyPr/>
          <a:lstStyle>
            <a:lvl1pPr>
              <a:defRPr/>
            </a:lvl1pPr>
          </a:lstStyle>
          <a:p>
            <a:pPr>
              <a:defRPr/>
            </a:pPr>
            <a:fld id="{5030687E-59DD-F740-B11E-A7972F840642}" type="datetimeFigureOut">
              <a:rPr lang="en-US"/>
              <a:pPr>
                <a:defRPr/>
              </a:pPr>
              <a:t>3/27/2018</a:t>
            </a:fld>
            <a:endParaRPr lang="en-US" dirty="0"/>
          </a:p>
        </p:txBody>
      </p:sp>
      <p:sp>
        <p:nvSpPr>
          <p:cNvPr id="8" name="Footer Placeholder 4">
            <a:extLst>
              <a:ext uri="{FF2B5EF4-FFF2-40B4-BE49-F238E27FC236}">
                <a16:creationId xmlns="" xmlns:a16="http://schemas.microsoft.com/office/drawing/2014/main" id="{964F5605-DD56-3446-85A0-C8DC7401EB28}"/>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 xmlns:a16="http://schemas.microsoft.com/office/drawing/2014/main" id="{ED9CB662-D76F-1F4A-9C54-51A58E1281BB}"/>
              </a:ext>
            </a:extLst>
          </p:cNvPr>
          <p:cNvSpPr>
            <a:spLocks noGrp="1"/>
          </p:cNvSpPr>
          <p:nvPr>
            <p:ph type="sldNum" sz="quarter" idx="12"/>
          </p:nvPr>
        </p:nvSpPr>
        <p:spPr/>
        <p:txBody>
          <a:bodyPr/>
          <a:lstStyle>
            <a:lvl1pPr>
              <a:defRPr/>
            </a:lvl1pPr>
          </a:lstStyle>
          <a:p>
            <a:pPr>
              <a:defRPr/>
            </a:pPr>
            <a:fld id="{B02CA414-E3F6-DF43-8F5C-F3044DF7284A}" type="slidenum">
              <a:rPr lang="en-US"/>
              <a:pPr>
                <a:defRPr/>
              </a:pPr>
              <a:t>‹#›</a:t>
            </a:fld>
            <a:endParaRPr lang="en-US" dirty="0"/>
          </a:p>
        </p:txBody>
      </p:sp>
    </p:spTree>
    <p:extLst>
      <p:ext uri="{BB962C8B-B14F-4D97-AF65-F5344CB8AC3E}">
        <p14:creationId xmlns:p14="http://schemas.microsoft.com/office/powerpoint/2010/main" val="53863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 xmlns:a16="http://schemas.microsoft.com/office/drawing/2014/main" id="{A2D5FB39-BEF2-F549-96BB-FF876AFCE2B8}"/>
              </a:ext>
            </a:extLst>
          </p:cNvPr>
          <p:cNvSpPr>
            <a:spLocks noGrp="1"/>
          </p:cNvSpPr>
          <p:nvPr>
            <p:ph type="dt" sz="half" idx="10"/>
          </p:nvPr>
        </p:nvSpPr>
        <p:spPr/>
        <p:txBody>
          <a:bodyPr/>
          <a:lstStyle>
            <a:lvl1pPr>
              <a:defRPr/>
            </a:lvl1pPr>
          </a:lstStyle>
          <a:p>
            <a:pPr>
              <a:defRPr/>
            </a:pPr>
            <a:fld id="{0A6A2790-C755-1D49-8453-F853BEC12709}" type="datetimeFigureOut">
              <a:rPr lang="en-US"/>
              <a:pPr>
                <a:defRPr/>
              </a:pPr>
              <a:t>3/27/2018</a:t>
            </a:fld>
            <a:endParaRPr lang="en-US" dirty="0"/>
          </a:p>
        </p:txBody>
      </p:sp>
      <p:sp>
        <p:nvSpPr>
          <p:cNvPr id="4" name="Footer Placeholder 4">
            <a:extLst>
              <a:ext uri="{FF2B5EF4-FFF2-40B4-BE49-F238E27FC236}">
                <a16:creationId xmlns="" xmlns:a16="http://schemas.microsoft.com/office/drawing/2014/main" id="{186218BA-0A07-2E43-A8E2-9A79050951CD}"/>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 xmlns:a16="http://schemas.microsoft.com/office/drawing/2014/main" id="{43383BA4-8394-2E4B-AEA0-87D7D362E743}"/>
              </a:ext>
            </a:extLst>
          </p:cNvPr>
          <p:cNvSpPr>
            <a:spLocks noGrp="1"/>
          </p:cNvSpPr>
          <p:nvPr>
            <p:ph type="sldNum" sz="quarter" idx="12"/>
          </p:nvPr>
        </p:nvSpPr>
        <p:spPr/>
        <p:txBody>
          <a:bodyPr/>
          <a:lstStyle>
            <a:lvl1pPr>
              <a:defRPr/>
            </a:lvl1pPr>
          </a:lstStyle>
          <a:p>
            <a:pPr>
              <a:defRPr/>
            </a:pPr>
            <a:fld id="{D1973EFD-3C4E-674C-B1CB-9F86F51BBBBC}" type="slidenum">
              <a:rPr lang="en-US"/>
              <a:pPr>
                <a:defRPr/>
              </a:pPr>
              <a:t>‹#›</a:t>
            </a:fld>
            <a:endParaRPr lang="en-US" dirty="0"/>
          </a:p>
        </p:txBody>
      </p:sp>
    </p:spTree>
    <p:extLst>
      <p:ext uri="{BB962C8B-B14F-4D97-AF65-F5344CB8AC3E}">
        <p14:creationId xmlns:p14="http://schemas.microsoft.com/office/powerpoint/2010/main" val="2308986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49F8FFDB-A244-414D-9D50-93A1BAF9E491}"/>
              </a:ext>
            </a:extLst>
          </p:cNvPr>
          <p:cNvSpPr>
            <a:spLocks noGrp="1"/>
          </p:cNvSpPr>
          <p:nvPr>
            <p:ph type="dt" sz="half" idx="10"/>
          </p:nvPr>
        </p:nvSpPr>
        <p:spPr/>
        <p:txBody>
          <a:bodyPr/>
          <a:lstStyle>
            <a:lvl1pPr>
              <a:defRPr/>
            </a:lvl1pPr>
          </a:lstStyle>
          <a:p>
            <a:pPr>
              <a:defRPr/>
            </a:pPr>
            <a:fld id="{EB440F46-D5F2-9E43-99B4-8F457FA97F85}" type="datetimeFigureOut">
              <a:rPr lang="en-US"/>
              <a:pPr>
                <a:defRPr/>
              </a:pPr>
              <a:t>3/27/2018</a:t>
            </a:fld>
            <a:endParaRPr lang="en-US" dirty="0"/>
          </a:p>
        </p:txBody>
      </p:sp>
      <p:sp>
        <p:nvSpPr>
          <p:cNvPr id="3" name="Footer Placeholder 4">
            <a:extLst>
              <a:ext uri="{FF2B5EF4-FFF2-40B4-BE49-F238E27FC236}">
                <a16:creationId xmlns="" xmlns:a16="http://schemas.microsoft.com/office/drawing/2014/main" id="{656B42E8-90F7-A049-81D0-960DEB2A3116}"/>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 xmlns:a16="http://schemas.microsoft.com/office/drawing/2014/main" id="{B8456CE6-6556-5946-ACB7-7D4A874C9A77}"/>
              </a:ext>
            </a:extLst>
          </p:cNvPr>
          <p:cNvSpPr>
            <a:spLocks noGrp="1"/>
          </p:cNvSpPr>
          <p:nvPr>
            <p:ph type="sldNum" sz="quarter" idx="12"/>
          </p:nvPr>
        </p:nvSpPr>
        <p:spPr/>
        <p:txBody>
          <a:bodyPr/>
          <a:lstStyle>
            <a:lvl1pPr>
              <a:defRPr/>
            </a:lvl1pPr>
          </a:lstStyle>
          <a:p>
            <a:pPr>
              <a:defRPr/>
            </a:pPr>
            <a:fld id="{62064DBF-DC9B-454D-B97A-295C5641BBAA}" type="slidenum">
              <a:rPr lang="en-US"/>
              <a:pPr>
                <a:defRPr/>
              </a:pPr>
              <a:t>‹#›</a:t>
            </a:fld>
            <a:endParaRPr lang="en-US" dirty="0"/>
          </a:p>
        </p:txBody>
      </p:sp>
    </p:spTree>
    <p:extLst>
      <p:ext uri="{BB962C8B-B14F-4D97-AF65-F5344CB8AC3E}">
        <p14:creationId xmlns:p14="http://schemas.microsoft.com/office/powerpoint/2010/main" val="2972724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 xmlns:a16="http://schemas.microsoft.com/office/drawing/2014/main" id="{A984B6B3-1CF5-DB4C-9757-04D162964DA2}"/>
              </a:ext>
            </a:extLst>
          </p:cNvPr>
          <p:cNvSpPr/>
          <p:nvPr/>
        </p:nvSpPr>
        <p:spPr>
          <a:xfrm>
            <a:off x="184150" y="173038"/>
            <a:ext cx="6399213" cy="651192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 xmlns:a16="http://schemas.microsoft.com/office/drawing/2014/main" id="{1669A654-13A8-2D45-A952-9CA528D17485}"/>
              </a:ext>
            </a:extLst>
          </p:cNvPr>
          <p:cNvSpPr/>
          <p:nvPr/>
        </p:nvSpPr>
        <p:spPr>
          <a:xfrm>
            <a:off x="6765925" y="173038"/>
            <a:ext cx="2193925" cy="65119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a:extLst>
              <a:ext uri="{FF2B5EF4-FFF2-40B4-BE49-F238E27FC236}">
                <a16:creationId xmlns="" xmlns:a16="http://schemas.microsoft.com/office/drawing/2014/main" id="{3840BADB-3B92-8643-9EB5-5341A1DD4648}"/>
              </a:ext>
            </a:extLst>
          </p:cNvPr>
          <p:cNvSpPr/>
          <p:nvPr/>
        </p:nvSpPr>
        <p:spPr>
          <a:xfrm>
            <a:off x="6867525" y="274638"/>
            <a:ext cx="1989138" cy="6308725"/>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68976" y="907143"/>
            <a:ext cx="5428856"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72300" y="2286000"/>
            <a:ext cx="1823085" cy="3505200"/>
          </a:xfrm>
        </p:spPr>
        <p:txBody>
          <a:bodyPr>
            <a:normAutofit/>
          </a:bodyPr>
          <a:lstStyle>
            <a:lvl1pPr marL="0" indent="0">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a:extLst>
              <a:ext uri="{FF2B5EF4-FFF2-40B4-BE49-F238E27FC236}">
                <a16:creationId xmlns="" xmlns:a16="http://schemas.microsoft.com/office/drawing/2014/main" id="{863E7011-C59B-B447-9CC6-4200799C5316}"/>
              </a:ext>
            </a:extLst>
          </p:cNvPr>
          <p:cNvSpPr>
            <a:spLocks noGrp="1"/>
          </p:cNvSpPr>
          <p:nvPr>
            <p:ph type="dt" sz="half" idx="10"/>
          </p:nvPr>
        </p:nvSpPr>
        <p:spPr/>
        <p:txBody>
          <a:bodyPr/>
          <a:lstStyle>
            <a:lvl1pPr>
              <a:defRPr/>
            </a:lvl1pPr>
          </a:lstStyle>
          <a:p>
            <a:pPr>
              <a:defRPr/>
            </a:pPr>
            <a:fld id="{6172DC5A-F6BD-C54C-A3D9-2898009C031C}" type="datetimeFigureOut">
              <a:rPr lang="en-US"/>
              <a:pPr>
                <a:defRPr/>
              </a:pPr>
              <a:t>3/27/2018</a:t>
            </a:fld>
            <a:endParaRPr lang="en-US" dirty="0"/>
          </a:p>
        </p:txBody>
      </p:sp>
      <p:sp>
        <p:nvSpPr>
          <p:cNvPr id="9" name="Footer Placeholder 8">
            <a:extLst>
              <a:ext uri="{FF2B5EF4-FFF2-40B4-BE49-F238E27FC236}">
                <a16:creationId xmlns="" xmlns:a16="http://schemas.microsoft.com/office/drawing/2014/main" id="{4D8B78EF-0F11-A24C-BE82-A6FABF80E016}"/>
              </a:ext>
            </a:extLst>
          </p:cNvPr>
          <p:cNvSpPr>
            <a:spLocks noGrp="1"/>
          </p:cNvSpPr>
          <p:nvPr>
            <p:ph type="ftr" sz="quarter" idx="11"/>
          </p:nvPr>
        </p:nvSpPr>
        <p:spPr/>
        <p:txBody>
          <a:bodyPr/>
          <a:lstStyle>
            <a:lvl1pPr algn="r">
              <a:defRPr dirty="0"/>
            </a:lvl1pPr>
          </a:lstStyle>
          <a:p>
            <a:pPr>
              <a:defRPr/>
            </a:pPr>
            <a:endParaRPr lang="en-US"/>
          </a:p>
        </p:txBody>
      </p:sp>
      <p:sp>
        <p:nvSpPr>
          <p:cNvPr id="10" name="Slide Number Placeholder 10">
            <a:extLst>
              <a:ext uri="{FF2B5EF4-FFF2-40B4-BE49-F238E27FC236}">
                <a16:creationId xmlns="" xmlns:a16="http://schemas.microsoft.com/office/drawing/2014/main" id="{7CF6CE51-49E4-DC4A-8851-C41A2F6F2F52}"/>
              </a:ext>
            </a:extLst>
          </p:cNvPr>
          <p:cNvSpPr>
            <a:spLocks noGrp="1"/>
          </p:cNvSpPr>
          <p:nvPr>
            <p:ph type="sldNum" sz="quarter" idx="12"/>
          </p:nvPr>
        </p:nvSpPr>
        <p:spPr>
          <a:xfrm>
            <a:off x="7794625" y="6310313"/>
            <a:ext cx="1098550" cy="274637"/>
          </a:xfrm>
        </p:spPr>
        <p:txBody>
          <a:bodyPr/>
          <a:lstStyle>
            <a:lvl1pPr>
              <a:defRPr smtClean="0">
                <a:solidFill>
                  <a:srgbClr val="FFFFFF"/>
                </a:solidFill>
              </a:defRPr>
            </a:lvl1pPr>
          </a:lstStyle>
          <a:p>
            <a:pPr>
              <a:defRPr/>
            </a:pPr>
            <a:fld id="{A7EAD6AF-3F83-6543-BF8F-F411F0774735}" type="slidenum">
              <a:rPr lang="en-US"/>
              <a:pPr>
                <a:defRPr/>
              </a:pPr>
              <a:t>‹#›</a:t>
            </a:fld>
            <a:endParaRPr lang="en-US" dirty="0"/>
          </a:p>
        </p:txBody>
      </p:sp>
    </p:spTree>
    <p:extLst>
      <p:ext uri="{BB962C8B-B14F-4D97-AF65-F5344CB8AC3E}">
        <p14:creationId xmlns:p14="http://schemas.microsoft.com/office/powerpoint/2010/main" val="927270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 xmlns:a16="http://schemas.microsoft.com/office/drawing/2014/main" id="{832C9647-2D48-124D-9434-8BE8C99C65B0}"/>
              </a:ext>
            </a:extLst>
          </p:cNvPr>
          <p:cNvSpPr/>
          <p:nvPr/>
        </p:nvSpPr>
        <p:spPr>
          <a:xfrm>
            <a:off x="6765925" y="173038"/>
            <a:ext cx="2193925" cy="65119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 xmlns:a16="http://schemas.microsoft.com/office/drawing/2014/main" id="{E4C360B6-2312-804A-9050-993A50AAA91C}"/>
              </a:ext>
            </a:extLst>
          </p:cNvPr>
          <p:cNvSpPr/>
          <p:nvPr/>
        </p:nvSpPr>
        <p:spPr>
          <a:xfrm>
            <a:off x="6867525" y="274638"/>
            <a:ext cx="1989138" cy="6308725"/>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anchor="b">
            <a:noAutofit/>
          </a:bodyPr>
          <a:lstStyle>
            <a:lvl1pPr algn="l">
              <a:defRPr sz="24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71449" y="173736"/>
            <a:ext cx="6398514" cy="6510528"/>
          </a:xfrm>
          <a:solidFill>
            <a:schemeClr val="accent1">
              <a:lumMod val="60000"/>
              <a:lumOff val="40000"/>
            </a:schemeClr>
          </a:solidFill>
          <a:ln>
            <a:noFill/>
          </a:ln>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972300" y="2286000"/>
            <a:ext cx="1824228" cy="3502152"/>
          </a:xfrm>
        </p:spPr>
        <p:txBody>
          <a:bodyPr>
            <a:normAutofit/>
          </a:bodyPr>
          <a:lstStyle>
            <a:lvl1pPr marL="0" indent="0" algn="l">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a:extLst>
              <a:ext uri="{FF2B5EF4-FFF2-40B4-BE49-F238E27FC236}">
                <a16:creationId xmlns="" xmlns:a16="http://schemas.microsoft.com/office/drawing/2014/main" id="{C896DE09-F623-3E41-8CA7-E4A8FBD9A56A}"/>
              </a:ext>
            </a:extLst>
          </p:cNvPr>
          <p:cNvSpPr>
            <a:spLocks noGrp="1"/>
          </p:cNvSpPr>
          <p:nvPr>
            <p:ph type="dt" sz="half" idx="10"/>
          </p:nvPr>
        </p:nvSpPr>
        <p:spPr/>
        <p:txBody>
          <a:bodyPr/>
          <a:lstStyle>
            <a:lvl1pPr>
              <a:defRPr smtClean="0">
                <a:solidFill>
                  <a:srgbClr val="FFFFFF"/>
                </a:solidFill>
                <a:effectLst>
                  <a:outerShdw blurRad="12700" dist="6350" dir="2700000" algn="tl" rotWithShape="0">
                    <a:prstClr val="black">
                      <a:alpha val="40000"/>
                    </a:prstClr>
                  </a:outerShdw>
                </a:effectLst>
              </a:defRPr>
            </a:lvl1pPr>
          </a:lstStyle>
          <a:p>
            <a:pPr>
              <a:defRPr/>
            </a:pPr>
            <a:fld id="{FE407F4E-1434-1D4A-98ED-A1D0E8D4A56E}" type="datetimeFigureOut">
              <a:rPr lang="en-US"/>
              <a:pPr>
                <a:defRPr/>
              </a:pPr>
              <a:t>3/27/2018</a:t>
            </a:fld>
            <a:endParaRPr lang="en-US" dirty="0"/>
          </a:p>
        </p:txBody>
      </p:sp>
      <p:sp>
        <p:nvSpPr>
          <p:cNvPr id="8" name="Footer Placeholder 5">
            <a:extLst>
              <a:ext uri="{FF2B5EF4-FFF2-40B4-BE49-F238E27FC236}">
                <a16:creationId xmlns="" xmlns:a16="http://schemas.microsoft.com/office/drawing/2014/main" id="{5EF92FE1-452A-014C-8280-6A3A17A1412B}"/>
              </a:ext>
            </a:extLst>
          </p:cNvPr>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pPr>
              <a:defRPr/>
            </a:pPr>
            <a:endParaRPr/>
          </a:p>
        </p:txBody>
      </p:sp>
      <p:sp>
        <p:nvSpPr>
          <p:cNvPr id="9" name="Slide Number Placeholder 6">
            <a:extLst>
              <a:ext uri="{FF2B5EF4-FFF2-40B4-BE49-F238E27FC236}">
                <a16:creationId xmlns="" xmlns:a16="http://schemas.microsoft.com/office/drawing/2014/main" id="{BBEFE7DD-E208-B544-A479-075738E429C3}"/>
              </a:ext>
            </a:extLst>
          </p:cNvPr>
          <p:cNvSpPr>
            <a:spLocks noGrp="1"/>
          </p:cNvSpPr>
          <p:nvPr>
            <p:ph type="sldNum" sz="quarter" idx="12"/>
          </p:nvPr>
        </p:nvSpPr>
        <p:spPr>
          <a:xfrm>
            <a:off x="7797800" y="6308725"/>
            <a:ext cx="1096963" cy="274638"/>
          </a:xfrm>
        </p:spPr>
        <p:txBody>
          <a:bodyPr/>
          <a:lstStyle>
            <a:lvl1pPr>
              <a:defRPr smtClean="0">
                <a:solidFill>
                  <a:srgbClr val="FFFFFF"/>
                </a:solidFill>
              </a:defRPr>
            </a:lvl1pPr>
          </a:lstStyle>
          <a:p>
            <a:pPr>
              <a:defRPr/>
            </a:pPr>
            <a:fld id="{A3B9C360-5658-D342-A6E3-EC226F50D5FA}" type="slidenum">
              <a:rPr lang="en-US"/>
              <a:pPr>
                <a:defRPr/>
              </a:pPr>
              <a:t>‹#›</a:t>
            </a:fld>
            <a:endParaRPr lang="en-US" dirty="0"/>
          </a:p>
        </p:txBody>
      </p:sp>
    </p:spTree>
    <p:extLst>
      <p:ext uri="{BB962C8B-B14F-4D97-AF65-F5344CB8AC3E}">
        <p14:creationId xmlns:p14="http://schemas.microsoft.com/office/powerpoint/2010/main" val="472053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 xmlns:a16="http://schemas.microsoft.com/office/drawing/2014/main" id="{041144FC-795C-0A47-99A5-365148773CC7}"/>
              </a:ext>
            </a:extLst>
          </p:cNvPr>
          <p:cNvSpPr>
            <a:spLocks noGrp="1"/>
          </p:cNvSpPr>
          <p:nvPr>
            <p:ph type="dt" sz="half" idx="10"/>
          </p:nvPr>
        </p:nvSpPr>
        <p:spPr/>
        <p:txBody>
          <a:bodyPr/>
          <a:lstStyle>
            <a:lvl1pPr>
              <a:defRPr/>
            </a:lvl1pPr>
          </a:lstStyle>
          <a:p>
            <a:pPr>
              <a:defRPr/>
            </a:pPr>
            <a:fld id="{E96A3D78-386A-5B4C-B859-BB40433A79FA}" type="datetimeFigureOut">
              <a:rPr lang="en-US"/>
              <a:pPr>
                <a:defRPr/>
              </a:pPr>
              <a:t>3/27/2018</a:t>
            </a:fld>
            <a:endParaRPr lang="en-US" dirty="0"/>
          </a:p>
        </p:txBody>
      </p:sp>
      <p:sp>
        <p:nvSpPr>
          <p:cNvPr id="5" name="Footer Placeholder 4">
            <a:extLst>
              <a:ext uri="{FF2B5EF4-FFF2-40B4-BE49-F238E27FC236}">
                <a16:creationId xmlns="" xmlns:a16="http://schemas.microsoft.com/office/drawing/2014/main" id="{BE76B958-22B9-5E45-A61E-0BB709D05DD8}"/>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 xmlns:a16="http://schemas.microsoft.com/office/drawing/2014/main" id="{5C7C5942-7F91-4C45-8185-BA578FE0FDF2}"/>
              </a:ext>
            </a:extLst>
          </p:cNvPr>
          <p:cNvSpPr>
            <a:spLocks noGrp="1"/>
          </p:cNvSpPr>
          <p:nvPr>
            <p:ph type="sldNum" sz="quarter" idx="12"/>
          </p:nvPr>
        </p:nvSpPr>
        <p:spPr/>
        <p:txBody>
          <a:bodyPr/>
          <a:lstStyle>
            <a:lvl1pPr>
              <a:defRPr/>
            </a:lvl1pPr>
          </a:lstStyle>
          <a:p>
            <a:pPr>
              <a:defRPr/>
            </a:pPr>
            <a:fld id="{7901A966-909B-CB48-BE00-5CDAA978E6D6}" type="slidenum">
              <a:rPr lang="en-US"/>
              <a:pPr>
                <a:defRPr/>
              </a:pPr>
              <a:t>‹#›</a:t>
            </a:fld>
            <a:endParaRPr lang="en-US" dirty="0"/>
          </a:p>
        </p:txBody>
      </p:sp>
    </p:spTree>
    <p:extLst>
      <p:ext uri="{BB962C8B-B14F-4D97-AF65-F5344CB8AC3E}">
        <p14:creationId xmlns:p14="http://schemas.microsoft.com/office/powerpoint/2010/main" val="1271876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762000"/>
            <a:ext cx="60579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 xmlns:a16="http://schemas.microsoft.com/office/drawing/2014/main" id="{22F64BA4-1D39-AF4C-ACDB-712D7D10EC8E}"/>
              </a:ext>
            </a:extLst>
          </p:cNvPr>
          <p:cNvSpPr>
            <a:spLocks noGrp="1"/>
          </p:cNvSpPr>
          <p:nvPr>
            <p:ph type="dt" sz="half" idx="10"/>
          </p:nvPr>
        </p:nvSpPr>
        <p:spPr/>
        <p:txBody>
          <a:bodyPr/>
          <a:lstStyle>
            <a:lvl1pPr>
              <a:defRPr/>
            </a:lvl1pPr>
          </a:lstStyle>
          <a:p>
            <a:pPr>
              <a:defRPr/>
            </a:pPr>
            <a:fld id="{4439235D-777A-744C-8212-2E2158BA5992}" type="datetimeFigureOut">
              <a:rPr lang="en-US"/>
              <a:pPr>
                <a:defRPr/>
              </a:pPr>
              <a:t>3/27/2018</a:t>
            </a:fld>
            <a:endParaRPr lang="en-US" dirty="0"/>
          </a:p>
        </p:txBody>
      </p:sp>
      <p:sp>
        <p:nvSpPr>
          <p:cNvPr id="5" name="Footer Placeholder 4">
            <a:extLst>
              <a:ext uri="{FF2B5EF4-FFF2-40B4-BE49-F238E27FC236}">
                <a16:creationId xmlns="" xmlns:a16="http://schemas.microsoft.com/office/drawing/2014/main" id="{F2CB4242-13A5-E248-B517-F7335657E801}"/>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 xmlns:a16="http://schemas.microsoft.com/office/drawing/2014/main" id="{B867FC1D-368C-6244-B40B-E4C04BF56033}"/>
              </a:ext>
            </a:extLst>
          </p:cNvPr>
          <p:cNvSpPr>
            <a:spLocks noGrp="1"/>
          </p:cNvSpPr>
          <p:nvPr>
            <p:ph type="sldNum" sz="quarter" idx="12"/>
          </p:nvPr>
        </p:nvSpPr>
        <p:spPr/>
        <p:txBody>
          <a:bodyPr/>
          <a:lstStyle>
            <a:lvl1pPr>
              <a:defRPr/>
            </a:lvl1pPr>
          </a:lstStyle>
          <a:p>
            <a:pPr>
              <a:defRPr/>
            </a:pPr>
            <a:fld id="{BC570742-6764-274B-AB10-644C4CF22726}" type="slidenum">
              <a:rPr lang="en-US"/>
              <a:pPr>
                <a:defRPr/>
              </a:pPr>
              <a:t>‹#›</a:t>
            </a:fld>
            <a:endParaRPr lang="en-US" dirty="0"/>
          </a:p>
        </p:txBody>
      </p:sp>
    </p:spTree>
    <p:extLst>
      <p:ext uri="{BB962C8B-B14F-4D97-AF65-F5344CB8AC3E}">
        <p14:creationId xmlns:p14="http://schemas.microsoft.com/office/powerpoint/2010/main" val="18516763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90600" y="457200"/>
            <a:ext cx="7772400" cy="1143000"/>
          </a:xfrm>
        </p:spPr>
        <p:txBody>
          <a:bodyPr/>
          <a:lstStyle/>
          <a:p>
            <a:r>
              <a:rPr lang="en-US"/>
              <a:t>Click to edit Master title style</a:t>
            </a:r>
          </a:p>
        </p:txBody>
      </p:sp>
      <p:sp>
        <p:nvSpPr>
          <p:cNvPr id="3" name="Text Placeholder 2"/>
          <p:cNvSpPr>
            <a:spLocks noGrp="1"/>
          </p:cNvSpPr>
          <p:nvPr>
            <p:ph type="body" sz="half" idx="1"/>
          </p:nvPr>
        </p:nvSpPr>
        <p:spPr>
          <a:xfrm>
            <a:off x="990600" y="18288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953000" y="1828800"/>
            <a:ext cx="3810000" cy="4114800"/>
          </a:xfrm>
        </p:spPr>
        <p:txBody>
          <a:bodyPr rtlCol="0">
            <a:normAutofit/>
          </a:bodyPr>
          <a:lstStyle/>
          <a:p>
            <a:pPr lvl="0"/>
            <a:endParaRPr lang="en-US" noProof="0"/>
          </a:p>
        </p:txBody>
      </p:sp>
      <p:sp>
        <p:nvSpPr>
          <p:cNvPr id="5" name="Rectangle 8">
            <a:extLst>
              <a:ext uri="{FF2B5EF4-FFF2-40B4-BE49-F238E27FC236}">
                <a16:creationId xmlns="" xmlns:a16="http://schemas.microsoft.com/office/drawing/2014/main" id="{C6FA5AD0-65B7-274F-ABB3-F5C423CF39E3}"/>
              </a:ext>
            </a:extLst>
          </p:cNvPr>
          <p:cNvSpPr>
            <a:spLocks noGrp="1" noChangeArrowheads="1"/>
          </p:cNvSpPr>
          <p:nvPr>
            <p:ph type="dt" sz="half" idx="10"/>
          </p:nvPr>
        </p:nvSpPr>
        <p:spPr/>
        <p:txBody>
          <a:bodyPr/>
          <a:lstStyle>
            <a:lvl1pPr>
              <a:defRPr/>
            </a:lvl1pPr>
          </a:lstStyle>
          <a:p>
            <a:pPr>
              <a:defRPr/>
            </a:pPr>
            <a:endParaRPr lang="en-US"/>
          </a:p>
        </p:txBody>
      </p:sp>
      <p:sp>
        <p:nvSpPr>
          <p:cNvPr id="6" name="Rectangle 9">
            <a:extLst>
              <a:ext uri="{FF2B5EF4-FFF2-40B4-BE49-F238E27FC236}">
                <a16:creationId xmlns="" xmlns:a16="http://schemas.microsoft.com/office/drawing/2014/main" id="{4526C758-970F-8042-B31D-BD51DDDEE583}"/>
              </a:ext>
            </a:extLst>
          </p:cNvPr>
          <p:cNvSpPr>
            <a:spLocks noGrp="1" noChangeArrowheads="1"/>
          </p:cNvSpPr>
          <p:nvPr>
            <p:ph type="ftr" sz="quarter" idx="11"/>
          </p:nvPr>
        </p:nvSpPr>
        <p:spPr/>
        <p:txBody>
          <a:bodyPr/>
          <a:lstStyle>
            <a:lvl1pPr>
              <a:defRPr/>
            </a:lvl1pPr>
          </a:lstStyle>
          <a:p>
            <a:pPr>
              <a:defRPr/>
            </a:pPr>
            <a:r>
              <a:rPr lang="en-US"/>
              <a:t>Management Fundamentals - Chapter 3</a:t>
            </a:r>
          </a:p>
        </p:txBody>
      </p:sp>
      <p:sp>
        <p:nvSpPr>
          <p:cNvPr id="7" name="Rectangle 10">
            <a:extLst>
              <a:ext uri="{FF2B5EF4-FFF2-40B4-BE49-F238E27FC236}">
                <a16:creationId xmlns="" xmlns:a16="http://schemas.microsoft.com/office/drawing/2014/main" id="{7D74005B-E1C3-5744-9575-0054EAD6BF98}"/>
              </a:ext>
            </a:extLst>
          </p:cNvPr>
          <p:cNvSpPr>
            <a:spLocks noGrp="1" noChangeArrowheads="1"/>
          </p:cNvSpPr>
          <p:nvPr>
            <p:ph type="sldNum" sz="quarter" idx="12"/>
          </p:nvPr>
        </p:nvSpPr>
        <p:spPr/>
        <p:txBody>
          <a:bodyPr/>
          <a:lstStyle>
            <a:lvl1pPr>
              <a:defRPr/>
            </a:lvl1pPr>
          </a:lstStyle>
          <a:p>
            <a:pPr>
              <a:defRPr/>
            </a:pPr>
            <a:fld id="{9FD277FC-B45E-484F-8CBF-0C0A0A442FBA}" type="slidenum">
              <a:rPr lang="en-US" altLang="en-US"/>
              <a:pPr>
                <a:defRPr/>
              </a:pPr>
              <a:t>‹#›</a:t>
            </a:fld>
            <a:endParaRPr lang="en-US" altLang="en-US"/>
          </a:p>
        </p:txBody>
      </p:sp>
    </p:spTree>
    <p:extLst>
      <p:ext uri="{BB962C8B-B14F-4D97-AF65-F5344CB8AC3E}">
        <p14:creationId xmlns:p14="http://schemas.microsoft.com/office/powerpoint/2010/main" val="1159257655"/>
      </p:ext>
    </p:extLst>
  </p:cSld>
  <p:clrMapOvr>
    <a:masterClrMapping/>
  </p:clrMapOvr>
  <p:transition spd="med">
    <p:random/>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706668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444324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969265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254807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416303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649499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026383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450339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645646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526594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737916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416001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503714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360094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042839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574405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536988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275164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2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396188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356823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2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683176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2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895414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2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780442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2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90535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2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480931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2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951376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551458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2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4028590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3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81815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3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698662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3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448078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3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966535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3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746171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3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963942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3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015580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3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090554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3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882837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3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27804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4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467956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4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562314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4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466361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4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58250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4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213261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4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404107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4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534292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4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4114555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4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678943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4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359965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5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741199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5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024887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5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753911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5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095091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5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545206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5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920616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5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730002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5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327075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5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829802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5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786865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6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153984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6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698969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3.xml><?xml version="1.0" encoding="utf-8"?>
<p:sldLayout xmlns:a="http://schemas.openxmlformats.org/drawingml/2006/main" xmlns:r="http://schemas.openxmlformats.org/officeDocument/2006/relationships" xmlns:p="http://schemas.openxmlformats.org/presentationml/2006/main" userDrawn="1">
  <p:cSld name="6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869832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6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552613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6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572309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6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569377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7.xml><?xml version="1.0" encoding="utf-8"?>
<p:sldLayout xmlns:a="http://schemas.openxmlformats.org/drawingml/2006/main" xmlns:r="http://schemas.openxmlformats.org/officeDocument/2006/relationships" xmlns:p="http://schemas.openxmlformats.org/presentationml/2006/main" userDrawn="1">
  <p:cSld name="6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627973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8.xml><?xml version="1.0" encoding="utf-8"?>
<p:sldLayout xmlns:a="http://schemas.openxmlformats.org/drawingml/2006/main" xmlns:r="http://schemas.openxmlformats.org/officeDocument/2006/relationships" xmlns:p="http://schemas.openxmlformats.org/presentationml/2006/main" userDrawn="1">
  <p:cSld name="6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374887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6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812089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6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435160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7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079356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2.xml><?xml version="1.0" encoding="utf-8"?>
<p:sldLayout xmlns:a="http://schemas.openxmlformats.org/drawingml/2006/main" xmlns:r="http://schemas.openxmlformats.org/officeDocument/2006/relationships" xmlns:p="http://schemas.openxmlformats.org/presentationml/2006/main" userDrawn="1">
  <p:cSld name="7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696764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3.xml><?xml version="1.0" encoding="utf-8"?>
<p:sldLayout xmlns:a="http://schemas.openxmlformats.org/drawingml/2006/main" xmlns:r="http://schemas.openxmlformats.org/officeDocument/2006/relationships" xmlns:p="http://schemas.openxmlformats.org/presentationml/2006/main" userDrawn="1">
  <p:cSld name="7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892070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4.xml><?xml version="1.0" encoding="utf-8"?>
<p:sldLayout xmlns:a="http://schemas.openxmlformats.org/drawingml/2006/main" xmlns:r="http://schemas.openxmlformats.org/officeDocument/2006/relationships" xmlns:p="http://schemas.openxmlformats.org/presentationml/2006/main" userDrawn="1">
  <p:cSld name="7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977580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5.xml><?xml version="1.0" encoding="utf-8"?>
<p:sldLayout xmlns:a="http://schemas.openxmlformats.org/drawingml/2006/main" xmlns:r="http://schemas.openxmlformats.org/officeDocument/2006/relationships" xmlns:p="http://schemas.openxmlformats.org/presentationml/2006/main" userDrawn="1">
  <p:cSld name="7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660828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6.xml><?xml version="1.0" encoding="utf-8"?>
<p:sldLayout xmlns:a="http://schemas.openxmlformats.org/drawingml/2006/main" xmlns:r="http://schemas.openxmlformats.org/officeDocument/2006/relationships" xmlns:p="http://schemas.openxmlformats.org/presentationml/2006/main" userDrawn="1">
  <p:cSld name="7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960874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7.xml><?xml version="1.0" encoding="utf-8"?>
<p:sldLayout xmlns:a="http://schemas.openxmlformats.org/drawingml/2006/main" xmlns:r="http://schemas.openxmlformats.org/officeDocument/2006/relationships" xmlns:p="http://schemas.openxmlformats.org/presentationml/2006/main" userDrawn="1">
  <p:cSld name="7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270043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8.xml><?xml version="1.0" encoding="utf-8"?>
<p:sldLayout xmlns:a="http://schemas.openxmlformats.org/drawingml/2006/main" xmlns:r="http://schemas.openxmlformats.org/officeDocument/2006/relationships" xmlns:p="http://schemas.openxmlformats.org/presentationml/2006/main" userDrawn="1">
  <p:cSld name="7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715526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9.xml><?xml version="1.0" encoding="utf-8"?>
<p:sldLayout xmlns:a="http://schemas.openxmlformats.org/drawingml/2006/main" xmlns:r="http://schemas.openxmlformats.org/officeDocument/2006/relationships" xmlns:p="http://schemas.openxmlformats.org/presentationml/2006/main" userDrawn="1">
  <p:cSld name="7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4027664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0.xml><?xml version="1.0" encoding="utf-8"?>
<p:sldLayout xmlns:a="http://schemas.openxmlformats.org/drawingml/2006/main" xmlns:r="http://schemas.openxmlformats.org/officeDocument/2006/relationships" xmlns:p="http://schemas.openxmlformats.org/presentationml/2006/main" userDrawn="1">
  <p:cSld name="7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1418007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1.xml><?xml version="1.0" encoding="utf-8"?>
<p:sldLayout xmlns:a="http://schemas.openxmlformats.org/drawingml/2006/main" xmlns:r="http://schemas.openxmlformats.org/officeDocument/2006/relationships" xmlns:p="http://schemas.openxmlformats.org/presentationml/2006/main" userDrawn="1">
  <p:cSld name="8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3502984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2.xml><?xml version="1.0" encoding="utf-8"?>
<p:sldLayout xmlns:a="http://schemas.openxmlformats.org/drawingml/2006/main" xmlns:r="http://schemas.openxmlformats.org/officeDocument/2006/relationships" xmlns:p="http://schemas.openxmlformats.org/presentationml/2006/main" userDrawn="1">
  <p:cSld name="8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403967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76" Type="http://schemas.openxmlformats.org/officeDocument/2006/relationships/slideLayout" Target="../slideLayouts/slideLayout76.xml"/><Relationship Id="rId84" Type="http://schemas.openxmlformats.org/officeDocument/2006/relationships/slideLayout" Target="../slideLayouts/slideLayout84.xml"/><Relationship Id="rId89" Type="http://schemas.openxmlformats.org/officeDocument/2006/relationships/slideLayout" Target="../slideLayouts/slideLayout89.xml"/><Relationship Id="rId7" Type="http://schemas.openxmlformats.org/officeDocument/2006/relationships/slideLayout" Target="../slideLayouts/slideLayout7.xml"/><Relationship Id="rId71" Type="http://schemas.openxmlformats.org/officeDocument/2006/relationships/slideLayout" Target="../slideLayouts/slideLayout71.xml"/><Relationship Id="rId92" Type="http://schemas.openxmlformats.org/officeDocument/2006/relationships/slideLayout" Target="../slideLayouts/slideLayout92.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87" Type="http://schemas.openxmlformats.org/officeDocument/2006/relationships/slideLayout" Target="../slideLayouts/slideLayout87.xml"/><Relationship Id="rId5" Type="http://schemas.openxmlformats.org/officeDocument/2006/relationships/slideLayout" Target="../slideLayouts/slideLayout5.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90" Type="http://schemas.openxmlformats.org/officeDocument/2006/relationships/slideLayout" Target="../slideLayouts/slideLayout90.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77" Type="http://schemas.openxmlformats.org/officeDocument/2006/relationships/slideLayout" Target="../slideLayouts/slideLayout77.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80" Type="http://schemas.openxmlformats.org/officeDocument/2006/relationships/slideLayout" Target="../slideLayouts/slideLayout80.xml"/><Relationship Id="rId85" Type="http://schemas.openxmlformats.org/officeDocument/2006/relationships/slideLayout" Target="../slideLayouts/slideLayout85.xml"/><Relationship Id="rId93"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83" Type="http://schemas.openxmlformats.org/officeDocument/2006/relationships/slideLayout" Target="../slideLayouts/slideLayout83.xml"/><Relationship Id="rId88" Type="http://schemas.openxmlformats.org/officeDocument/2006/relationships/slideLayout" Target="../slideLayouts/slideLayout88.xml"/><Relationship Id="rId91" Type="http://schemas.openxmlformats.org/officeDocument/2006/relationships/slideLayout" Target="../slideLayouts/slideLayout9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81" Type="http://schemas.openxmlformats.org/officeDocument/2006/relationships/slideLayout" Target="../slideLayouts/slideLayout81.xml"/><Relationship Id="rId86" Type="http://schemas.openxmlformats.org/officeDocument/2006/relationships/slideLayout" Target="../slideLayouts/slideLayout86.xml"/><Relationship Id="rId94"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94"/>
          <a:srcRect/>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AA868B-8EFA-5C4F-B7A7-2C40FA17042D}"/>
              </a:ext>
            </a:extLst>
          </p:cNvPr>
          <p:cNvSpPr/>
          <p:nvPr/>
        </p:nvSpPr>
        <p:spPr>
          <a:xfrm>
            <a:off x="176022" y="173736"/>
            <a:ext cx="8791956" cy="6510528"/>
          </a:xfrm>
          <a:prstGeom prst="rect">
            <a:avLst/>
          </a:prstGeom>
          <a:solidFill>
            <a:schemeClr val="bg2"/>
          </a:solidFill>
          <a:ln w="6350" cap="flat" cmpd="sng" algn="ctr">
            <a:noFill/>
            <a:prstDash val="solid"/>
          </a:ln>
          <a:effectLst>
            <a:softEdge rad="0"/>
          </a:effectLst>
        </p:spPr>
      </p:sp>
      <p:sp>
        <p:nvSpPr>
          <p:cNvPr id="301061" name="Title Placeholder 1">
            <a:extLst>
              <a:ext uri="{FF2B5EF4-FFF2-40B4-BE49-F238E27FC236}">
                <a16:creationId xmlns="" xmlns:a16="http://schemas.microsoft.com/office/drawing/2014/main" id="{73BF7A37-91A8-774A-B2E2-23C205B56E3E}"/>
              </a:ext>
            </a:extLst>
          </p:cNvPr>
          <p:cNvSpPr>
            <a:spLocks noGrp="1" noChangeArrowheads="1"/>
          </p:cNvSpPr>
          <p:nvPr>
            <p:ph type="title"/>
          </p:nvPr>
        </p:nvSpPr>
        <p:spPr bwMode="auto">
          <a:xfrm>
            <a:off x="731838" y="642938"/>
            <a:ext cx="7680325"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301062" name="Text Placeholder 2">
            <a:extLst>
              <a:ext uri="{FF2B5EF4-FFF2-40B4-BE49-F238E27FC236}">
                <a16:creationId xmlns="" xmlns:a16="http://schemas.microsoft.com/office/drawing/2014/main" id="{0D68AF60-96D3-8C4F-A520-FA6DD35F70BA}"/>
              </a:ext>
            </a:extLst>
          </p:cNvPr>
          <p:cNvSpPr>
            <a:spLocks noGrp="1" noChangeArrowheads="1"/>
          </p:cNvSpPr>
          <p:nvPr>
            <p:ph type="body" idx="1"/>
          </p:nvPr>
        </p:nvSpPr>
        <p:spPr bwMode="auto">
          <a:xfrm>
            <a:off x="731838" y="2103438"/>
            <a:ext cx="7680325" cy="393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 xmlns:a16="http://schemas.microsoft.com/office/drawing/2014/main" id="{4D2510F5-D479-1847-B16F-9031A92BC03F}"/>
              </a:ext>
            </a:extLst>
          </p:cNvPr>
          <p:cNvSpPr>
            <a:spLocks noGrp="1"/>
          </p:cNvSpPr>
          <p:nvPr>
            <p:ph type="dt" sz="half" idx="2"/>
          </p:nvPr>
        </p:nvSpPr>
        <p:spPr>
          <a:xfrm>
            <a:off x="234950" y="6308725"/>
            <a:ext cx="2057400" cy="274638"/>
          </a:xfrm>
          <a:prstGeom prst="rect">
            <a:avLst/>
          </a:prstGeom>
        </p:spPr>
        <p:txBody>
          <a:bodyPr vert="horz" lIns="91440" tIns="45720" rIns="91440" bIns="45720" rtlCol="0" anchor="b"/>
          <a:lstStyle>
            <a:lvl1pPr algn="l">
              <a:defRPr sz="900" smtClean="0">
                <a:solidFill>
                  <a:schemeClr val="tx1">
                    <a:lumMod val="75000"/>
                    <a:lumOff val="25000"/>
                  </a:schemeClr>
                </a:solidFill>
              </a:defRPr>
            </a:lvl1pPr>
          </a:lstStyle>
          <a:p>
            <a:pPr>
              <a:defRPr/>
            </a:pPr>
            <a:fld id="{6DBCD77E-BBA7-4044-AD57-A08AD079392F}" type="datetimeFigureOut">
              <a:rPr lang="en-US"/>
              <a:pPr>
                <a:defRPr/>
              </a:pPr>
              <a:t>3/27/2018</a:t>
            </a:fld>
            <a:endParaRPr lang="en-US" dirty="0"/>
          </a:p>
        </p:txBody>
      </p:sp>
      <p:sp>
        <p:nvSpPr>
          <p:cNvPr id="5" name="Footer Placeholder 4">
            <a:extLst>
              <a:ext uri="{FF2B5EF4-FFF2-40B4-BE49-F238E27FC236}">
                <a16:creationId xmlns="" xmlns:a16="http://schemas.microsoft.com/office/drawing/2014/main" id="{E2946677-D317-9D4A-A275-E94CF20AC067}"/>
              </a:ext>
            </a:extLst>
          </p:cNvPr>
          <p:cNvSpPr>
            <a:spLocks noGrp="1"/>
          </p:cNvSpPr>
          <p:nvPr>
            <p:ph type="ftr" sz="quarter" idx="3"/>
          </p:nvPr>
        </p:nvSpPr>
        <p:spPr>
          <a:xfrm>
            <a:off x="2597150" y="6308725"/>
            <a:ext cx="3949700" cy="274638"/>
          </a:xfrm>
          <a:prstGeom prst="rect">
            <a:avLst/>
          </a:prstGeom>
        </p:spPr>
        <p:txBody>
          <a:bodyPr vert="horz" lIns="91440" tIns="45720" rIns="91440" bIns="45720" rtlCol="0" anchor="b"/>
          <a:lstStyle>
            <a:lvl1pPr algn="ctr">
              <a:defRPr sz="900" dirty="0">
                <a:solidFill>
                  <a:schemeClr val="tx1">
                    <a:lumMod val="75000"/>
                    <a:lumOff val="25000"/>
                  </a:schemeClr>
                </a:solidFill>
              </a:defRPr>
            </a:lvl1pPr>
          </a:lstStyle>
          <a:p>
            <a:pPr>
              <a:defRPr/>
            </a:pPr>
            <a:endParaRPr lang="en-US"/>
          </a:p>
        </p:txBody>
      </p:sp>
      <p:sp>
        <p:nvSpPr>
          <p:cNvPr id="6" name="Slide Number Placeholder 5">
            <a:extLst>
              <a:ext uri="{FF2B5EF4-FFF2-40B4-BE49-F238E27FC236}">
                <a16:creationId xmlns="" xmlns:a16="http://schemas.microsoft.com/office/drawing/2014/main" id="{53D7A515-12F5-1047-A650-35B8E6DA607E}"/>
              </a:ext>
            </a:extLst>
          </p:cNvPr>
          <p:cNvSpPr>
            <a:spLocks noGrp="1"/>
          </p:cNvSpPr>
          <p:nvPr>
            <p:ph type="sldNum" sz="quarter" idx="4"/>
          </p:nvPr>
        </p:nvSpPr>
        <p:spPr>
          <a:xfrm>
            <a:off x="7823200" y="6308725"/>
            <a:ext cx="1096963" cy="274638"/>
          </a:xfrm>
          <a:prstGeom prst="rect">
            <a:avLst/>
          </a:prstGeom>
        </p:spPr>
        <p:txBody>
          <a:bodyPr vert="horz" lIns="91440" tIns="45720" rIns="91440" bIns="45720" rtlCol="0" anchor="b"/>
          <a:lstStyle>
            <a:lvl1pPr algn="r">
              <a:defRPr sz="900" smtClean="0">
                <a:solidFill>
                  <a:schemeClr val="tx1">
                    <a:lumMod val="75000"/>
                    <a:lumOff val="25000"/>
                  </a:schemeClr>
                </a:solidFill>
              </a:defRPr>
            </a:lvl1pPr>
          </a:lstStyle>
          <a:p>
            <a:pPr>
              <a:defRPr/>
            </a:pPr>
            <a:fld id="{8B4C5507-5376-8649-A8B1-6AC940890C82}" type="slidenum">
              <a:rPr lang="en-US"/>
              <a:pPr>
                <a:defRPr/>
              </a:pPr>
              <a:t>‹#›</a:t>
            </a:fld>
            <a:endParaRPr lang="en-US" dirty="0"/>
          </a:p>
        </p:txBody>
      </p:sp>
    </p:spTree>
  </p:cSld>
  <p:clrMap bg1="lt1" tx1="dk1" bg2="lt2" tx2="dk2" accent1="accent1" accent2="accent2" accent3="accent3" accent4="accent4" accent5="accent5" accent6="accent6" hlink="hlink" folHlink="folHlink"/>
  <p:sldLayoutIdLst>
    <p:sldLayoutId id="2147483794" r:id="rId1"/>
    <p:sldLayoutId id="2147483787" r:id="rId2"/>
    <p:sldLayoutId id="2147483795" r:id="rId3"/>
    <p:sldLayoutId id="2147483788" r:id="rId4"/>
    <p:sldLayoutId id="2147483789" r:id="rId5"/>
    <p:sldLayoutId id="2147483790" r:id="rId6"/>
    <p:sldLayoutId id="2147483791" r:id="rId7"/>
    <p:sldLayoutId id="2147483796" r:id="rId8"/>
    <p:sldLayoutId id="2147483797" r:id="rId9"/>
    <p:sldLayoutId id="2147483792" r:id="rId10"/>
    <p:sldLayoutId id="2147483793" r:id="rId11"/>
    <p:sldLayoutId id="2147483798" r:id="rId12"/>
    <p:sldLayoutId id="2147483800" r:id="rId13"/>
    <p:sldLayoutId id="2147483801" r:id="rId14"/>
    <p:sldLayoutId id="2147483802" r:id="rId15"/>
    <p:sldLayoutId id="2147483803" r:id="rId16"/>
    <p:sldLayoutId id="2147483804" r:id="rId17"/>
    <p:sldLayoutId id="2147483805" r:id="rId18"/>
    <p:sldLayoutId id="2147483806" r:id="rId19"/>
    <p:sldLayoutId id="2147483807" r:id="rId20"/>
    <p:sldLayoutId id="2147483808" r:id="rId21"/>
    <p:sldLayoutId id="2147483809" r:id="rId22"/>
    <p:sldLayoutId id="2147483810" r:id="rId23"/>
    <p:sldLayoutId id="2147483811" r:id="rId24"/>
    <p:sldLayoutId id="2147483812" r:id="rId25"/>
    <p:sldLayoutId id="2147483813" r:id="rId26"/>
    <p:sldLayoutId id="2147483814" r:id="rId27"/>
    <p:sldLayoutId id="2147483815" r:id="rId28"/>
    <p:sldLayoutId id="2147483816" r:id="rId29"/>
    <p:sldLayoutId id="2147483817" r:id="rId30"/>
    <p:sldLayoutId id="2147483818" r:id="rId31"/>
    <p:sldLayoutId id="2147483819" r:id="rId32"/>
    <p:sldLayoutId id="2147483820" r:id="rId33"/>
    <p:sldLayoutId id="2147483821" r:id="rId34"/>
    <p:sldLayoutId id="2147483822" r:id="rId35"/>
    <p:sldLayoutId id="2147483823" r:id="rId36"/>
    <p:sldLayoutId id="2147483824" r:id="rId37"/>
    <p:sldLayoutId id="2147483825" r:id="rId38"/>
    <p:sldLayoutId id="2147483826" r:id="rId39"/>
    <p:sldLayoutId id="2147483827" r:id="rId40"/>
    <p:sldLayoutId id="2147483828" r:id="rId41"/>
    <p:sldLayoutId id="2147483829" r:id="rId42"/>
    <p:sldLayoutId id="2147483830" r:id="rId43"/>
    <p:sldLayoutId id="2147483831" r:id="rId44"/>
    <p:sldLayoutId id="2147483832" r:id="rId45"/>
    <p:sldLayoutId id="2147483833" r:id="rId46"/>
    <p:sldLayoutId id="2147483834" r:id="rId47"/>
    <p:sldLayoutId id="2147483835" r:id="rId48"/>
    <p:sldLayoutId id="2147483836" r:id="rId49"/>
    <p:sldLayoutId id="2147483837" r:id="rId50"/>
    <p:sldLayoutId id="2147483838" r:id="rId51"/>
    <p:sldLayoutId id="2147483839" r:id="rId52"/>
    <p:sldLayoutId id="2147483840" r:id="rId53"/>
    <p:sldLayoutId id="2147483841" r:id="rId54"/>
    <p:sldLayoutId id="2147483842" r:id="rId55"/>
    <p:sldLayoutId id="2147483843" r:id="rId56"/>
    <p:sldLayoutId id="2147483844" r:id="rId57"/>
    <p:sldLayoutId id="2147483845" r:id="rId58"/>
    <p:sldLayoutId id="2147483846" r:id="rId59"/>
    <p:sldLayoutId id="2147483847" r:id="rId60"/>
    <p:sldLayoutId id="2147483848" r:id="rId61"/>
    <p:sldLayoutId id="2147483849" r:id="rId62"/>
    <p:sldLayoutId id="2147483850" r:id="rId63"/>
    <p:sldLayoutId id="2147483851" r:id="rId64"/>
    <p:sldLayoutId id="2147483852" r:id="rId65"/>
    <p:sldLayoutId id="2147483853" r:id="rId66"/>
    <p:sldLayoutId id="2147483854" r:id="rId67"/>
    <p:sldLayoutId id="2147483855" r:id="rId68"/>
    <p:sldLayoutId id="2147483856" r:id="rId69"/>
    <p:sldLayoutId id="2147483857" r:id="rId70"/>
    <p:sldLayoutId id="2147483858" r:id="rId71"/>
    <p:sldLayoutId id="2147483859" r:id="rId72"/>
    <p:sldLayoutId id="2147483860" r:id="rId73"/>
    <p:sldLayoutId id="2147483861" r:id="rId74"/>
    <p:sldLayoutId id="2147483862" r:id="rId75"/>
    <p:sldLayoutId id="2147483863" r:id="rId76"/>
    <p:sldLayoutId id="2147483864" r:id="rId77"/>
    <p:sldLayoutId id="2147483865" r:id="rId78"/>
    <p:sldLayoutId id="2147483866" r:id="rId79"/>
    <p:sldLayoutId id="2147483867" r:id="rId80"/>
    <p:sldLayoutId id="2147483868" r:id="rId81"/>
    <p:sldLayoutId id="2147483869" r:id="rId82"/>
    <p:sldLayoutId id="2147483870" r:id="rId83"/>
    <p:sldLayoutId id="2147483871" r:id="rId84"/>
    <p:sldLayoutId id="2147483872" r:id="rId85"/>
    <p:sldLayoutId id="2147483873" r:id="rId86"/>
    <p:sldLayoutId id="2147483874" r:id="rId87"/>
    <p:sldLayoutId id="2147483875" r:id="rId88"/>
    <p:sldLayoutId id="2147483876" r:id="rId89"/>
    <p:sldLayoutId id="2147483877" r:id="rId90"/>
    <p:sldLayoutId id="2147483878" r:id="rId91"/>
    <p:sldLayoutId id="2147483879" r:id="rId92"/>
  </p:sldLayoutIdLst>
  <p:txStyles>
    <p:titleStyle>
      <a:lvl1pPr algn="l" rtl="0" fontAlgn="base">
        <a:lnSpc>
          <a:spcPct val="90000"/>
        </a:lnSpc>
        <a:spcBef>
          <a:spcPct val="0"/>
        </a:spcBef>
        <a:spcAft>
          <a:spcPct val="0"/>
        </a:spcAft>
        <a:defRPr lang="en-US" sz="4000" kern="1200" dirty="0">
          <a:solidFill>
            <a:srgbClr val="262626"/>
          </a:solidFill>
          <a:latin typeface="+mj-lt"/>
          <a:ea typeface="+mn-ea"/>
          <a:cs typeface="+mn-cs"/>
        </a:defRPr>
      </a:lvl1pPr>
      <a:lvl2pPr algn="l" rtl="0" fontAlgn="base">
        <a:lnSpc>
          <a:spcPct val="90000"/>
        </a:lnSpc>
        <a:spcBef>
          <a:spcPct val="0"/>
        </a:spcBef>
        <a:spcAft>
          <a:spcPct val="0"/>
        </a:spcAft>
        <a:defRPr sz="4000">
          <a:solidFill>
            <a:srgbClr val="262626"/>
          </a:solidFill>
          <a:latin typeface="Century Gothic" panose="020B0502020202020204" pitchFamily="34" charset="0"/>
        </a:defRPr>
      </a:lvl2pPr>
      <a:lvl3pPr algn="l" rtl="0" fontAlgn="base">
        <a:lnSpc>
          <a:spcPct val="90000"/>
        </a:lnSpc>
        <a:spcBef>
          <a:spcPct val="0"/>
        </a:spcBef>
        <a:spcAft>
          <a:spcPct val="0"/>
        </a:spcAft>
        <a:defRPr sz="4000">
          <a:solidFill>
            <a:srgbClr val="262626"/>
          </a:solidFill>
          <a:latin typeface="Century Gothic" panose="020B0502020202020204" pitchFamily="34" charset="0"/>
        </a:defRPr>
      </a:lvl3pPr>
      <a:lvl4pPr algn="l" rtl="0" fontAlgn="base">
        <a:lnSpc>
          <a:spcPct val="90000"/>
        </a:lnSpc>
        <a:spcBef>
          <a:spcPct val="0"/>
        </a:spcBef>
        <a:spcAft>
          <a:spcPct val="0"/>
        </a:spcAft>
        <a:defRPr sz="4000">
          <a:solidFill>
            <a:srgbClr val="262626"/>
          </a:solidFill>
          <a:latin typeface="Century Gothic" panose="020B0502020202020204" pitchFamily="34" charset="0"/>
        </a:defRPr>
      </a:lvl4pPr>
      <a:lvl5pPr algn="l" rtl="0" fontAlgn="base">
        <a:lnSpc>
          <a:spcPct val="90000"/>
        </a:lnSpc>
        <a:spcBef>
          <a:spcPct val="0"/>
        </a:spcBef>
        <a:spcAft>
          <a:spcPct val="0"/>
        </a:spcAft>
        <a:defRPr sz="4000">
          <a:solidFill>
            <a:srgbClr val="262626"/>
          </a:solidFill>
          <a:latin typeface="Century Gothic" panose="020B0502020202020204" pitchFamily="34" charset="0"/>
        </a:defRPr>
      </a:lvl5pPr>
      <a:lvl6pPr marL="457200" algn="l" rtl="0" fontAlgn="base">
        <a:lnSpc>
          <a:spcPct val="90000"/>
        </a:lnSpc>
        <a:spcBef>
          <a:spcPct val="0"/>
        </a:spcBef>
        <a:spcAft>
          <a:spcPct val="0"/>
        </a:spcAft>
        <a:defRPr sz="4000">
          <a:solidFill>
            <a:srgbClr val="262626"/>
          </a:solidFill>
          <a:latin typeface="Century Gothic" panose="020B0502020202020204" pitchFamily="34" charset="0"/>
        </a:defRPr>
      </a:lvl6pPr>
      <a:lvl7pPr marL="914400" algn="l" rtl="0" fontAlgn="base">
        <a:lnSpc>
          <a:spcPct val="90000"/>
        </a:lnSpc>
        <a:spcBef>
          <a:spcPct val="0"/>
        </a:spcBef>
        <a:spcAft>
          <a:spcPct val="0"/>
        </a:spcAft>
        <a:defRPr sz="4000">
          <a:solidFill>
            <a:srgbClr val="262626"/>
          </a:solidFill>
          <a:latin typeface="Century Gothic" panose="020B0502020202020204" pitchFamily="34" charset="0"/>
        </a:defRPr>
      </a:lvl7pPr>
      <a:lvl8pPr marL="1371600" algn="l" rtl="0" fontAlgn="base">
        <a:lnSpc>
          <a:spcPct val="90000"/>
        </a:lnSpc>
        <a:spcBef>
          <a:spcPct val="0"/>
        </a:spcBef>
        <a:spcAft>
          <a:spcPct val="0"/>
        </a:spcAft>
        <a:defRPr sz="4000">
          <a:solidFill>
            <a:srgbClr val="262626"/>
          </a:solidFill>
          <a:latin typeface="Century Gothic" panose="020B0502020202020204" pitchFamily="34" charset="0"/>
        </a:defRPr>
      </a:lvl8pPr>
      <a:lvl9pPr marL="1828800" algn="l" rtl="0" fontAlgn="base">
        <a:lnSpc>
          <a:spcPct val="90000"/>
        </a:lnSpc>
        <a:spcBef>
          <a:spcPct val="0"/>
        </a:spcBef>
        <a:spcAft>
          <a:spcPct val="0"/>
        </a:spcAft>
        <a:defRPr sz="4000">
          <a:solidFill>
            <a:srgbClr val="262626"/>
          </a:solidFill>
          <a:latin typeface="Century Gothic" panose="020B0502020202020204" pitchFamily="34" charset="0"/>
        </a:defRPr>
      </a:lvl9pPr>
    </p:titleStyle>
    <p:bodyStyle>
      <a:lvl1pPr marL="182563" indent="-182563" algn="l" rtl="0" fontAlgn="base">
        <a:spcBef>
          <a:spcPts val="900"/>
        </a:spcBef>
        <a:spcAft>
          <a:spcPct val="0"/>
        </a:spcAft>
        <a:buClr>
          <a:srgbClr val="262626"/>
        </a:buClr>
        <a:buFont typeface="Garamond" panose="02020404030301010803" pitchFamily="18" charset="0"/>
        <a:buChar char="◦"/>
        <a:defRPr kern="1200">
          <a:solidFill>
            <a:schemeClr val="tx1"/>
          </a:solidFill>
          <a:latin typeface="+mn-lt"/>
          <a:ea typeface="+mn-ea"/>
          <a:cs typeface="+mn-cs"/>
        </a:defRPr>
      </a:lvl1pPr>
      <a:lvl2pPr marL="457200" indent="-182563" algn="l" rtl="0" fontAlgn="base">
        <a:spcBef>
          <a:spcPts val="500"/>
        </a:spcBef>
        <a:spcAft>
          <a:spcPct val="0"/>
        </a:spcAft>
        <a:buClr>
          <a:srgbClr val="262626"/>
        </a:buClr>
        <a:buFont typeface="Garamond" panose="02020404030301010803" pitchFamily="18" charset="0"/>
        <a:buChar char="◦"/>
        <a:defRPr sz="1600" kern="1200">
          <a:solidFill>
            <a:schemeClr val="tx1"/>
          </a:solidFill>
          <a:latin typeface="+mn-lt"/>
          <a:ea typeface="+mn-ea"/>
          <a:cs typeface="+mn-cs"/>
        </a:defRPr>
      </a:lvl2pPr>
      <a:lvl3pPr marL="730250" indent="-182563" algn="l" rtl="0" fontAlgn="base">
        <a:spcBef>
          <a:spcPts val="500"/>
        </a:spcBef>
        <a:spcAft>
          <a:spcPct val="0"/>
        </a:spcAft>
        <a:buClr>
          <a:srgbClr val="262626"/>
        </a:buClr>
        <a:buFont typeface="Garamond" panose="02020404030301010803" pitchFamily="18" charset="0"/>
        <a:buChar char="◦"/>
        <a:defRPr sz="1400" kern="1200">
          <a:solidFill>
            <a:schemeClr val="tx1"/>
          </a:solidFill>
          <a:latin typeface="+mn-lt"/>
          <a:ea typeface="+mn-ea"/>
          <a:cs typeface="+mn-cs"/>
        </a:defRPr>
      </a:lvl3pPr>
      <a:lvl4pPr marL="1004888" indent="-182563" algn="l" rtl="0" fontAlgn="base">
        <a:spcBef>
          <a:spcPts val="500"/>
        </a:spcBef>
        <a:spcAft>
          <a:spcPct val="0"/>
        </a:spcAft>
        <a:buClr>
          <a:srgbClr val="262626"/>
        </a:buClr>
        <a:buFont typeface="Garamond" panose="02020404030301010803" pitchFamily="18" charset="0"/>
        <a:buChar char="◦"/>
        <a:defRPr sz="1400" kern="1200">
          <a:solidFill>
            <a:schemeClr val="tx1"/>
          </a:solidFill>
          <a:latin typeface="+mn-lt"/>
          <a:ea typeface="+mn-ea"/>
          <a:cs typeface="+mn-cs"/>
        </a:defRPr>
      </a:lvl4pPr>
      <a:lvl5pPr marL="1279525" indent="-182563" algn="l" rtl="0" fontAlgn="base">
        <a:spcBef>
          <a:spcPts val="500"/>
        </a:spcBef>
        <a:spcAft>
          <a:spcPct val="0"/>
        </a:spcAft>
        <a:buClr>
          <a:srgbClr val="262626"/>
        </a:buClr>
        <a:buFont typeface="Garamond" panose="02020404030301010803"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hyperlink" Target="https://www.theguardian.com/news/series/cambridge-analytica-file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bbc.co.uk/iplayer/episode/b09xpb3d/the-andrew-marr-show-25032018"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image" Target="../media/image12.tif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2.tiff"/><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ruor.uottawa.ca/bitstream/10393/35578/1/Chen_Ashley_Lai_Ming_2016_thesis.pdf" TargetMode="External"/><Relationship Id="rId2" Type="http://schemas.openxmlformats.org/officeDocument/2006/relationships/hyperlink" Target="http://www.aabri.com/manuscripts/131642.pdf"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8.tiff"/><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hyperlink" Target="http://www.independent.co.uk/news/media/press/the-sun-front-page-on-british-muslims-sympathy-for-jihadis-attracts-record-complaints-a6745756.html" TargetMode="External"/><Relationship Id="rId1" Type="http://schemas.openxmlformats.org/officeDocument/2006/relationships/slideLayout" Target="../slideLayouts/slideLayout19.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8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8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9.xml"/></Relationships>
</file>

<file path=ppt/slides/_rels/slide8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4.xml"/><Relationship Id="rId5" Type="http://schemas.openxmlformats.org/officeDocument/2006/relationships/image" Target="../media/image45.png"/><Relationship Id="rId4" Type="http://schemas.openxmlformats.org/officeDocument/2006/relationships/image" Target="../media/image44.jpeg"/></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6.xml"/></Relationships>
</file>

<file path=ppt/slides/_rels/slide93.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3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9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39.xml"/></Relationships>
</file>

<file path=ppt/slides/_rels/slide9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0.xml"/></Relationships>
</file>

<file path=ppt/slides/_rels/slide9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41.xml"/></Relationships>
</file>

<file path=ppt/slides/_rels/slide9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42.xml"/></Relationships>
</file>

<file path=ppt/slides/_rels/slide9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43.xml"/></Relationships>
</file>

<file path=ppt/slides/_rels/slide10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7.xml"/><Relationship Id="rId1" Type="http://schemas.openxmlformats.org/officeDocument/2006/relationships/slideLayout" Target="../slideLayouts/slideLayout44.xml"/></Relationships>
</file>

<file path=ppt/slides/_rels/slide10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8.xml"/><Relationship Id="rId1" Type="http://schemas.openxmlformats.org/officeDocument/2006/relationships/slideLayout" Target="../slideLayouts/slideLayout45.xml"/></Relationships>
</file>

<file path=ppt/slides/_rels/slide10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46.xml"/></Relationships>
</file>

<file path=ppt/slides/_rels/slide103.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47.xml"/></Relationships>
</file>

<file path=ppt/slides/_rels/slide10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48.xml"/></Relationships>
</file>

<file path=ppt/slides/_rels/slide10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49.xml"/></Relationships>
</file>

<file path=ppt/slides/_rels/slide10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50.xml"/></Relationships>
</file>

<file path=ppt/slides/_rels/slide10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51.xml"/></Relationships>
</file>

<file path=ppt/slides/_rels/slide108.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112.xml.rels><?xml version="1.0" encoding="UTF-8" standalone="yes"?>
<Relationships xmlns="http://schemas.openxmlformats.org/package/2006/relationships"><Relationship Id="rId2" Type="http://schemas.openxmlformats.org/officeDocument/2006/relationships/hyperlink" Target="http://www.dlapipershiftinglandscapes.com/export/sites/shifting" TargetMode="External"/><Relationship Id="rId1" Type="http://schemas.openxmlformats.org/officeDocument/2006/relationships/slideLayout" Target="../slideLayouts/slideLayout55.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1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126.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60.xml"/></Relationships>
</file>

<file path=ppt/slides/_rels/slide129.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63.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65.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66.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67.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143.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7.xml"/></Relationships>
</file>

<file path=ppt/slides/_rels/slide144.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145.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149.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76.xml"/></Relationships>
</file>

<file path=ppt/slides/_rels/slide150.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7.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77.xml"/></Relationships>
</file>

<file path=ppt/slides/_rels/slide15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8.xml"/></Relationships>
</file>

<file path=ppt/slides/_rels/slide15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15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9.xml"/></Relationships>
</file>

<file path=ppt/slides/_rels/slide15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80.xml"/></Relationships>
</file>

<file path=ppt/slides/_rels/slide15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1.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2.xml"/></Relationships>
</file>

<file path=ppt/slides/_rels/slide159.xml.rels><?xml version="1.0" encoding="UTF-8" standalone="yes"?>
<Relationships xmlns="http://schemas.openxmlformats.org/package/2006/relationships"><Relationship Id="rId3" Type="http://schemas.openxmlformats.org/officeDocument/2006/relationships/image" Target="../media/image83.emf"/><Relationship Id="rId2" Type="http://schemas.openxmlformats.org/officeDocument/2006/relationships/notesSlide" Target="../notesSlides/notesSlide25.xml"/><Relationship Id="rId1" Type="http://schemas.openxmlformats.org/officeDocument/2006/relationships/slideLayout" Target="../slideLayouts/slideLayout83.xml"/></Relationships>
</file>

<file path=ppt/slides/_rels/slide16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84.xml"/></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85.xml"/></Relationships>
</file>

<file path=ppt/slides/_rels/slide16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86.xml"/></Relationships>
</file>

<file path=ppt/slides/_rels/slide163.xml.rels><?xml version="1.0" encoding="UTF-8" standalone="yes"?>
<Relationships xmlns="http://schemas.openxmlformats.org/package/2006/relationships"><Relationship Id="rId3" Type="http://schemas.openxmlformats.org/officeDocument/2006/relationships/image" Target="../media/image84.emf"/><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87.xml"/></Relationships>
</file>

<file path=ppt/slides/_rels/slide16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88.xml"/></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89.xml"/></Relationships>
</file>

<file path=ppt/slides/_rels/slide16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90.xml"/></Relationships>
</file>

<file path=ppt/slides/_rels/slide16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91.xml"/></Relationships>
</file>

<file path=ppt/slides/_rels/slide16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92.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 Id="rId4" Type="http://schemas.openxmlformats.org/officeDocument/2006/relationships/image" Target="../media/image85.png"/></Relationships>
</file>

<file path=ppt/slides/_rels/slide17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6.xml"/><Relationship Id="rId1" Type="http://schemas.openxmlformats.org/officeDocument/2006/relationships/vmlDrawing" Target="../drawings/vmlDrawing2.vml"/><Relationship Id="rId4" Type="http://schemas.openxmlformats.org/officeDocument/2006/relationships/image" Target="../media/image86.png"/></Relationships>
</file>

<file path=ppt/slides/_rels/slide179.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181.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2.xml"/></Relationships>
</file>

<file path=ppt/slides/_rels/slide182.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18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6.xml"/><Relationship Id="rId1" Type="http://schemas.openxmlformats.org/officeDocument/2006/relationships/vmlDrawing" Target="../drawings/vmlDrawing3.vml"/><Relationship Id="rId4" Type="http://schemas.openxmlformats.org/officeDocument/2006/relationships/image" Target="../media/image87.png"/></Relationships>
</file>

<file path=ppt/slides/_rels/slide1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18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18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18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18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19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19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19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6.xml"/><Relationship Id="rId1" Type="http://schemas.openxmlformats.org/officeDocument/2006/relationships/vmlDrawing" Target="../drawings/vmlDrawing4.vml"/><Relationship Id="rId4" Type="http://schemas.openxmlformats.org/officeDocument/2006/relationships/image" Target="../media/image88.png"/></Relationships>
</file>

<file path=ppt/slides/_rels/slide196.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197.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6.xml"/><Relationship Id="rId1" Type="http://schemas.openxmlformats.org/officeDocument/2006/relationships/vmlDrawing" Target="../drawings/vmlDrawing5.vml"/><Relationship Id="rId4" Type="http://schemas.openxmlformats.org/officeDocument/2006/relationships/image" Target="../media/image89.png"/></Relationships>
</file>

<file path=ppt/slides/_rels/slide198.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199.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200.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6.xml"/><Relationship Id="rId1" Type="http://schemas.openxmlformats.org/officeDocument/2006/relationships/vmlDrawing" Target="../drawings/vmlDrawing6.vml"/><Relationship Id="rId4" Type="http://schemas.openxmlformats.org/officeDocument/2006/relationships/image" Target="../media/image90.png"/></Relationships>
</file>

<file path=ppt/slides/_rels/slide201.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a:extLst>
              <a:ext uri="{FF2B5EF4-FFF2-40B4-BE49-F238E27FC236}">
                <a16:creationId xmlns="" xmlns:a16="http://schemas.microsoft.com/office/drawing/2014/main" id="{263F4A4F-E661-A841-8F5C-C557F30251D9}"/>
              </a:ext>
            </a:extLst>
          </p:cNvPr>
          <p:cNvSpPr>
            <a:spLocks noGrp="1" noChangeArrowheads="1"/>
          </p:cNvSpPr>
          <p:nvPr>
            <p:ph type="ctrTitle"/>
          </p:nvPr>
        </p:nvSpPr>
        <p:spPr>
          <a:xfrm>
            <a:off x="1171575" y="2090738"/>
            <a:ext cx="6800850" cy="2590800"/>
          </a:xfrm>
        </p:spPr>
        <p:txBody>
          <a:bodyPr rtlCol="0">
            <a:normAutofit/>
          </a:bodyPr>
          <a:lstStyle/>
          <a:p>
            <a:pPr fontAlgn="auto">
              <a:spcAft>
                <a:spcPts val="0"/>
              </a:spcAft>
              <a:defRPr/>
            </a:pPr>
            <a:r>
              <a:rPr altLang="en-US" sz="4400" dirty="0"/>
              <a:t/>
            </a:r>
            <a:br>
              <a:rPr altLang="en-US" sz="4400" dirty="0"/>
            </a:br>
            <a:r>
              <a:rPr altLang="en-US" sz="4400" dirty="0"/>
              <a:t>relativism, absolutism and pluralism</a:t>
            </a:r>
            <a:br>
              <a:rPr altLang="en-US" sz="4400" dirty="0"/>
            </a:br>
            <a:r>
              <a:rPr altLang="en-US" sz="4400" dirty="0"/>
              <a:t>plus </a:t>
            </a:r>
            <a:r>
              <a:rPr altLang="en-US" sz="4400" dirty="0" smtClean="0"/>
              <a:t>general</a:t>
            </a:r>
            <a:endParaRPr altLang="en-US" sz="4400" dirty="0"/>
          </a:p>
        </p:txBody>
      </p:sp>
      <p:sp>
        <p:nvSpPr>
          <p:cNvPr id="3" name="Subtitle 2">
            <a:extLst>
              <a:ext uri="{FF2B5EF4-FFF2-40B4-BE49-F238E27FC236}">
                <a16:creationId xmlns="" xmlns:a16="http://schemas.microsoft.com/office/drawing/2014/main" id="{27972918-DD5C-664D-B081-67422B2B6F27}"/>
              </a:ext>
            </a:extLst>
          </p:cNvPr>
          <p:cNvSpPr>
            <a:spLocks noGrp="1"/>
          </p:cNvSpPr>
          <p:nvPr>
            <p:ph type="subTitle" idx="1"/>
          </p:nvPr>
        </p:nvSpPr>
        <p:spPr>
          <a:xfrm>
            <a:off x="1171575" y="4681538"/>
            <a:ext cx="6802438" cy="503237"/>
          </a:xfrm>
        </p:spPr>
        <p:txBody>
          <a:bodyPr rtlCol="0">
            <a:normAutofit/>
          </a:bodyPr>
          <a:lstStyle/>
          <a:p>
            <a:pPr fontAlgn="auto">
              <a:spcAft>
                <a:spcPts val="0"/>
              </a:spcAft>
              <a:buClr>
                <a:schemeClr val="tx1">
                  <a:lumMod val="85000"/>
                  <a:lumOff val="15000"/>
                </a:schemeClr>
              </a:buClr>
              <a:defRPr/>
            </a:pPr>
            <a:r>
              <a:rPr lang="en-US" dirty="0" smtClean="0"/>
              <a:t>Dr Caroline </a:t>
            </a:r>
            <a:r>
              <a:rPr lang="en-US" dirty="0"/>
              <a:t>Jawad 2018</a:t>
            </a: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 xmlns:a16="http://schemas.microsoft.com/office/drawing/2014/main" id="{41E2B4E9-1BCE-D948-9DA8-2F32BB1E667B}"/>
              </a:ext>
            </a:extLst>
          </p:cNvPr>
          <p:cNvPicPr>
            <a:picLocks noGrp="1" noChangeAspect="1"/>
          </p:cNvPicPr>
          <p:nvPr>
            <p:ph idx="1"/>
          </p:nvPr>
        </p:nvPicPr>
        <p:blipFill rotWithShape="1">
          <a:blip r:embed="rId2">
            <a:alphaModFix amt="35000"/>
            <a:extLst/>
          </a:blip>
          <a:srcRect t="18973" r="-1" b="-1"/>
          <a:stretch/>
        </p:blipFill>
        <p:spPr>
          <a:xfrm>
            <a:off x="-1" y="857229"/>
            <a:ext cx="9144000" cy="5141969"/>
          </a:xfrm>
          <a:prstGeom prst="rect">
            <a:avLst/>
          </a:prstGeom>
        </p:spPr>
      </p:pic>
      <p:sp>
        <p:nvSpPr>
          <p:cNvPr id="10" name="Freeform: Shape 9">
            <a:extLst>
              <a:ext uri="{FF2B5EF4-FFF2-40B4-BE49-F238E27FC236}">
                <a16:creationId xmlns="" xmlns:a16="http://schemas.microsoft.com/office/drawing/2014/main" id="{BCC55ACC-A2F6-403C-A3A4-D59B3734D45F}"/>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392984" y="1143000"/>
            <a:ext cx="4751017" cy="485775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pic>
        <p:nvPicPr>
          <p:cNvPr id="5" name="Picture 4">
            <a:extLst>
              <a:ext uri="{FF2B5EF4-FFF2-40B4-BE49-F238E27FC236}">
                <a16:creationId xmlns="" xmlns:a16="http://schemas.microsoft.com/office/drawing/2014/main" id="{058C0E52-F18A-C74F-9CB4-A8D9E8E88FD0}"/>
              </a:ext>
            </a:extLst>
          </p:cNvPr>
          <p:cNvPicPr>
            <a:picLocks noChangeAspect="1"/>
          </p:cNvPicPr>
          <p:nvPr/>
        </p:nvPicPr>
        <p:blipFill rotWithShape="1">
          <a:blip r:embed="rId3"/>
          <a:srcRect r="-2" b="25461"/>
          <a:stretch/>
        </p:blipFill>
        <p:spPr>
          <a:xfrm>
            <a:off x="4515814" y="1265852"/>
            <a:ext cx="4628186" cy="4734919"/>
          </a:xfrm>
          <a:custGeom>
            <a:avLst/>
            <a:gdLst>
              <a:gd name="connsiteX0" fmla="*/ 3397813 w 6170914"/>
              <a:gd name="connsiteY0" fmla="*/ 0 h 6313225"/>
              <a:gd name="connsiteX1" fmla="*/ 6019731 w 6170914"/>
              <a:gd name="connsiteY1" fmla="*/ 1236489 h 6313225"/>
              <a:gd name="connsiteX2" fmla="*/ 6170914 w 6170914"/>
              <a:gd name="connsiteY2" fmla="*/ 1438663 h 6313225"/>
              <a:gd name="connsiteX3" fmla="*/ 6170914 w 6170914"/>
              <a:gd name="connsiteY3" fmla="*/ 5356963 h 6313225"/>
              <a:gd name="connsiteX4" fmla="*/ 6019731 w 6170914"/>
              <a:gd name="connsiteY4" fmla="*/ 5559138 h 6313225"/>
              <a:gd name="connsiteX5" fmla="*/ 5194591 w 6170914"/>
              <a:gd name="connsiteY5" fmla="*/ 6282226 h 6313225"/>
              <a:gd name="connsiteX6" fmla="*/ 5141791 w 6170914"/>
              <a:gd name="connsiteY6" fmla="*/ 6313225 h 6313225"/>
              <a:gd name="connsiteX7" fmla="*/ 1659199 w 6170914"/>
              <a:gd name="connsiteY7" fmla="*/ 6313225 h 6313225"/>
              <a:gd name="connsiteX8" fmla="*/ 1498064 w 6170914"/>
              <a:gd name="connsiteY8" fmla="*/ 6215333 h 6313225"/>
              <a:gd name="connsiteX9" fmla="*/ 0 w 6170914"/>
              <a:gd name="connsiteY9" fmla="*/ 3397813 h 6313225"/>
              <a:gd name="connsiteX10" fmla="*/ 3397813 w 6170914"/>
              <a:gd name="connsiteY10" fmla="*/ 0 h 63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
        <p:nvSpPr>
          <p:cNvPr id="2" name="Title 1">
            <a:extLst>
              <a:ext uri="{FF2B5EF4-FFF2-40B4-BE49-F238E27FC236}">
                <a16:creationId xmlns="" xmlns:a16="http://schemas.microsoft.com/office/drawing/2014/main" id="{08C426B3-3488-4245-9101-A7C003B784EF}"/>
              </a:ext>
            </a:extLst>
          </p:cNvPr>
          <p:cNvSpPr>
            <a:spLocks noGrp="1"/>
          </p:cNvSpPr>
          <p:nvPr>
            <p:ph type="title"/>
          </p:nvPr>
        </p:nvSpPr>
        <p:spPr>
          <a:xfrm>
            <a:off x="482601" y="3347895"/>
            <a:ext cx="3499853" cy="1557250"/>
          </a:xfrm>
        </p:spPr>
        <p:txBody>
          <a:bodyPr vert="horz" wrap="square" lIns="68580" tIns="34290" rIns="68580" bIns="34290" numCol="1" rtlCol="0" anchor="t" anchorCtr="0" compatLnSpc="1">
            <a:prstTxWarp prst="textNoShape">
              <a:avLst/>
            </a:prstTxWarp>
            <a:normAutofit/>
          </a:bodyPr>
          <a:lstStyle/>
          <a:p>
            <a:r>
              <a:rPr lang="en-US" sz="3600">
                <a:solidFill>
                  <a:schemeClr val="tx1"/>
                </a:solidFill>
                <a:ea typeface="+mj-ea"/>
                <a:cs typeface="+mj-cs"/>
              </a:rPr>
              <a:t>Bancroft, Smith, Warner</a:t>
            </a:r>
          </a:p>
        </p:txBody>
      </p:sp>
    </p:spTree>
    <p:extLst>
      <p:ext uri="{BB962C8B-B14F-4D97-AF65-F5344CB8AC3E}">
        <p14:creationId xmlns:p14="http://schemas.microsoft.com/office/powerpoint/2010/main" val="2398722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 xmlns:a16="http://schemas.microsoft.com/office/drawing/2014/main" id="{5F0F0C73-F043-1B44-B418-1D87847A184B}"/>
              </a:ext>
            </a:extLst>
          </p:cNvPr>
          <p:cNvPicPr>
            <a:picLocks noChangeAspect="1"/>
          </p:cNvPicPr>
          <p:nvPr/>
        </p:nvPicPr>
        <p:blipFill>
          <a:blip r:embed="rId2"/>
          <a:stretch>
            <a:fillRect/>
          </a:stretch>
        </p:blipFill>
        <p:spPr>
          <a:xfrm>
            <a:off x="786885" y="1088049"/>
            <a:ext cx="2998228" cy="2998228"/>
          </a:xfrm>
          <a:prstGeom prst="rect">
            <a:avLst/>
          </a:prstGeom>
        </p:spPr>
      </p:pic>
      <p:pic>
        <p:nvPicPr>
          <p:cNvPr id="11" name="Content Placeholder 10">
            <a:extLst>
              <a:ext uri="{FF2B5EF4-FFF2-40B4-BE49-F238E27FC236}">
                <a16:creationId xmlns="" xmlns:a16="http://schemas.microsoft.com/office/drawing/2014/main" id="{41F3C4F9-0917-A04A-BC71-73AC328C5951}"/>
              </a:ext>
            </a:extLst>
          </p:cNvPr>
          <p:cNvPicPr>
            <a:picLocks noGrp="1" noChangeAspect="1"/>
          </p:cNvPicPr>
          <p:nvPr>
            <p:ph idx="1"/>
          </p:nvPr>
        </p:nvPicPr>
        <p:blipFill>
          <a:blip r:embed="rId3"/>
          <a:stretch>
            <a:fillRect/>
          </a:stretch>
        </p:blipFill>
        <p:spPr>
          <a:xfrm>
            <a:off x="4812033" y="1312033"/>
            <a:ext cx="4091938" cy="2550257"/>
          </a:xfrm>
          <a:prstGeom prst="rect">
            <a:avLst/>
          </a:prstGeom>
        </p:spPr>
      </p:pic>
      <p:sp>
        <p:nvSpPr>
          <p:cNvPr id="2" name="Title 1">
            <a:extLst>
              <a:ext uri="{FF2B5EF4-FFF2-40B4-BE49-F238E27FC236}">
                <a16:creationId xmlns="" xmlns:a16="http://schemas.microsoft.com/office/drawing/2014/main" id="{F92D614D-10AB-764C-A693-5FBA36415B95}"/>
              </a:ext>
            </a:extLst>
          </p:cNvPr>
          <p:cNvSpPr>
            <a:spLocks noGrp="1"/>
          </p:cNvSpPr>
          <p:nvPr>
            <p:ph type="title"/>
          </p:nvPr>
        </p:nvSpPr>
        <p:spPr>
          <a:xfrm>
            <a:off x="395653" y="4424729"/>
            <a:ext cx="8354891" cy="697835"/>
          </a:xfrm>
          <a:prstGeom prst="ellipse">
            <a:avLst/>
          </a:prstGeom>
        </p:spPr>
        <p:txBody>
          <a:bodyPr vert="horz" wrap="square" lIns="68580" tIns="34290" rIns="68580" bIns="34290" numCol="1" rtlCol="0" anchor="b" anchorCtr="0" compatLnSpc="1">
            <a:prstTxWarp prst="textNoShape">
              <a:avLst/>
            </a:prstTxWarp>
            <a:normAutofit/>
          </a:bodyPr>
          <a:lstStyle/>
          <a:p>
            <a:pPr algn="ctr"/>
            <a:r>
              <a:rPr lang="en-US" sz="2850">
                <a:solidFill>
                  <a:schemeClr val="bg1"/>
                </a:solidFill>
              </a:rPr>
              <a:t>We know the meaning yes?</a:t>
            </a:r>
          </a:p>
        </p:txBody>
      </p:sp>
    </p:spTree>
    <p:extLst>
      <p:ext uri="{BB962C8B-B14F-4D97-AF65-F5344CB8AC3E}">
        <p14:creationId xmlns:p14="http://schemas.microsoft.com/office/powerpoint/2010/main" val="934833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DC51BE9-23E2-4F40-B947-88B00736D9B9}"/>
              </a:ext>
            </a:extLst>
          </p:cNvPr>
          <p:cNvSpPr>
            <a:spLocks noGrp="1"/>
          </p:cNvSpPr>
          <p:nvPr>
            <p:ph type="title"/>
          </p:nvPr>
        </p:nvSpPr>
        <p:spPr/>
        <p:txBody>
          <a:bodyPr>
            <a:normAutofit fontScale="90000"/>
          </a:bodyPr>
          <a:lstStyle/>
          <a:p>
            <a:r>
              <a:rPr lang="en-US" dirty="0">
                <a:hlinkClick r:id="rId2"/>
              </a:rPr>
              <a:t/>
            </a:r>
            <a:br>
              <a:rPr lang="en-US" dirty="0">
                <a:hlinkClick r:id="rId2"/>
              </a:rPr>
            </a:br>
            <a:r>
              <a:rPr lang="en-US" dirty="0">
                <a:hlinkClick r:id="rId2"/>
              </a:rPr>
              <a:t>https://www.theguardian.com/news/series/cambridge-analytica-files</a:t>
            </a:r>
            <a:r>
              <a:rPr lang="en-US" dirty="0"/>
              <a:t/>
            </a:r>
            <a:br>
              <a:rPr lang="en-US" dirty="0"/>
            </a:br>
            <a:r>
              <a:rPr lang="en-US" dirty="0"/>
              <a:t/>
            </a:r>
            <a:br>
              <a:rPr lang="en-US" dirty="0"/>
            </a:br>
            <a:endParaRPr lang="en-US" dirty="0"/>
          </a:p>
        </p:txBody>
      </p:sp>
      <p:sp>
        <p:nvSpPr>
          <p:cNvPr id="3" name="Content Placeholder 2">
            <a:extLst>
              <a:ext uri="{FF2B5EF4-FFF2-40B4-BE49-F238E27FC236}">
                <a16:creationId xmlns="" xmlns:a16="http://schemas.microsoft.com/office/drawing/2014/main" id="{452A61F3-8A01-644D-A7DF-3474E7B26B4D}"/>
              </a:ext>
            </a:extLst>
          </p:cNvPr>
          <p:cNvSpPr>
            <a:spLocks noGrp="1"/>
          </p:cNvSpPr>
          <p:nvPr>
            <p:ph idx="1"/>
          </p:nvPr>
        </p:nvSpPr>
        <p:spPr/>
        <p:txBody>
          <a:bodyPr/>
          <a:lstStyle/>
          <a:p>
            <a:r>
              <a:rPr lang="en-US" dirty="0" err="1"/>
              <a:t>Shahmir</a:t>
            </a:r>
            <a:r>
              <a:rPr lang="en-US" dirty="0"/>
              <a:t> </a:t>
            </a:r>
            <a:r>
              <a:rPr lang="en-US" dirty="0" err="1"/>
              <a:t>Sanni</a:t>
            </a:r>
            <a:endParaRPr lang="en-US" dirty="0"/>
          </a:p>
        </p:txBody>
      </p:sp>
      <p:pic>
        <p:nvPicPr>
          <p:cNvPr id="4" name="Picture 3">
            <a:extLst>
              <a:ext uri="{FF2B5EF4-FFF2-40B4-BE49-F238E27FC236}">
                <a16:creationId xmlns="" xmlns:a16="http://schemas.microsoft.com/office/drawing/2014/main" id="{830D7BF0-8734-4844-9F52-EEDA5F95F005}"/>
              </a:ext>
            </a:extLst>
          </p:cNvPr>
          <p:cNvPicPr>
            <a:picLocks noChangeAspect="1"/>
          </p:cNvPicPr>
          <p:nvPr/>
        </p:nvPicPr>
        <p:blipFill>
          <a:blip r:embed="rId3"/>
          <a:stretch>
            <a:fillRect/>
          </a:stretch>
        </p:blipFill>
        <p:spPr>
          <a:xfrm>
            <a:off x="3541014" y="2226469"/>
            <a:ext cx="4686300" cy="2811780"/>
          </a:xfrm>
          <a:prstGeom prst="rect">
            <a:avLst/>
          </a:prstGeom>
        </p:spPr>
      </p:pic>
    </p:spTree>
    <p:extLst>
      <p:ext uri="{BB962C8B-B14F-4D97-AF65-F5344CB8AC3E}">
        <p14:creationId xmlns:p14="http://schemas.microsoft.com/office/powerpoint/2010/main" val="253800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94C576C-E76D-5641-98E2-68A5C8F394A0}"/>
              </a:ext>
            </a:extLst>
          </p:cNvPr>
          <p:cNvSpPr>
            <a:spLocks noGrp="1"/>
          </p:cNvSpPr>
          <p:nvPr>
            <p:ph type="title"/>
          </p:nvPr>
        </p:nvSpPr>
        <p:spPr/>
        <p:txBody>
          <a:bodyPr/>
          <a:lstStyle/>
          <a:p>
            <a:r>
              <a:rPr lang="en-US" dirty="0"/>
              <a:t>Marr</a:t>
            </a:r>
          </a:p>
        </p:txBody>
      </p:sp>
      <p:sp>
        <p:nvSpPr>
          <p:cNvPr id="3" name="Content Placeholder 2">
            <a:extLst>
              <a:ext uri="{FF2B5EF4-FFF2-40B4-BE49-F238E27FC236}">
                <a16:creationId xmlns="" xmlns:a16="http://schemas.microsoft.com/office/drawing/2014/main" id="{F2BB95C0-13D4-C642-ACF4-B3A0CDB94909}"/>
              </a:ext>
            </a:extLst>
          </p:cNvPr>
          <p:cNvSpPr>
            <a:spLocks noGrp="1"/>
          </p:cNvSpPr>
          <p:nvPr>
            <p:ph idx="1"/>
          </p:nvPr>
        </p:nvSpPr>
        <p:spPr/>
        <p:txBody>
          <a:bodyPr/>
          <a:lstStyle/>
          <a:p>
            <a:r>
              <a:rPr lang="en-US" dirty="0">
                <a:hlinkClick r:id="rId2"/>
              </a:rPr>
              <a:t>https://www.bbc.co.uk/iplayer/episode/b09xpb3d/the-andrew-marr-show-25032018</a:t>
            </a:r>
            <a:endParaRPr lang="en-US" dirty="0"/>
          </a:p>
          <a:p>
            <a:r>
              <a:rPr lang="en-US" dirty="0"/>
              <a:t>7 mins</a:t>
            </a:r>
          </a:p>
          <a:p>
            <a:r>
              <a:rPr lang="en-US" dirty="0"/>
              <a:t>19 mins 30 secs</a:t>
            </a:r>
          </a:p>
        </p:txBody>
      </p:sp>
    </p:spTree>
    <p:extLst>
      <p:ext uri="{BB962C8B-B14F-4D97-AF65-F5344CB8AC3E}">
        <p14:creationId xmlns:p14="http://schemas.microsoft.com/office/powerpoint/2010/main" val="2937828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5EBB6DD0-B092-A140-808A-B8B27630BF84}"/>
              </a:ext>
            </a:extLst>
          </p:cNvPr>
          <p:cNvPicPr>
            <a:picLocks noChangeAspect="1"/>
          </p:cNvPicPr>
          <p:nvPr/>
        </p:nvPicPr>
        <p:blipFill rotWithShape="1">
          <a:blip r:embed="rId2"/>
          <a:srcRect t="4033"/>
          <a:stretch/>
        </p:blipFill>
        <p:spPr>
          <a:xfrm>
            <a:off x="3840480" y="2285461"/>
            <a:ext cx="4674870" cy="3204511"/>
          </a:xfrm>
          <a:prstGeom prst="rect">
            <a:avLst/>
          </a:prstGeom>
        </p:spPr>
      </p:pic>
      <p:sp>
        <p:nvSpPr>
          <p:cNvPr id="2" name="Title 1">
            <a:extLst>
              <a:ext uri="{FF2B5EF4-FFF2-40B4-BE49-F238E27FC236}">
                <a16:creationId xmlns="" xmlns:a16="http://schemas.microsoft.com/office/drawing/2014/main" id="{D6A59E26-B069-0E44-8489-C8A49D64DE99}"/>
              </a:ext>
            </a:extLst>
          </p:cNvPr>
          <p:cNvSpPr>
            <a:spLocks noGrp="1"/>
          </p:cNvSpPr>
          <p:nvPr>
            <p:ph type="title"/>
          </p:nvPr>
        </p:nvSpPr>
        <p:spPr>
          <a:xfrm>
            <a:off x="628650" y="1131094"/>
            <a:ext cx="7886700" cy="994172"/>
          </a:xfrm>
        </p:spPr>
        <p:txBody>
          <a:bodyPr>
            <a:normAutofit/>
          </a:bodyPr>
          <a:lstStyle/>
          <a:p>
            <a:r>
              <a:rPr lang="en-US" dirty="0"/>
              <a:t>Moral framing</a:t>
            </a:r>
          </a:p>
        </p:txBody>
      </p:sp>
      <p:sp>
        <p:nvSpPr>
          <p:cNvPr id="3" name="Content Placeholder 2">
            <a:extLst>
              <a:ext uri="{FF2B5EF4-FFF2-40B4-BE49-F238E27FC236}">
                <a16:creationId xmlns="" xmlns:a16="http://schemas.microsoft.com/office/drawing/2014/main" id="{4DC6587D-B5E4-F944-B171-7825BD4D14DE}"/>
              </a:ext>
            </a:extLst>
          </p:cNvPr>
          <p:cNvSpPr>
            <a:spLocks noGrp="1"/>
          </p:cNvSpPr>
          <p:nvPr>
            <p:ph idx="1"/>
          </p:nvPr>
        </p:nvSpPr>
        <p:spPr>
          <a:xfrm>
            <a:off x="628651" y="2226469"/>
            <a:ext cx="2848355" cy="3263504"/>
          </a:xfrm>
        </p:spPr>
        <p:txBody>
          <a:bodyPr>
            <a:normAutofit/>
          </a:bodyPr>
          <a:lstStyle/>
          <a:p>
            <a:r>
              <a:rPr lang="en-GB" sz="1500"/>
              <a:t>A frame of reference, or point of view, refers to the way we look at a given situation. How a person views that situation can affect her understanding of the facts and influence how she determines right from wrong.</a:t>
            </a:r>
          </a:p>
          <a:p>
            <a:endParaRPr lang="en-US" sz="1500"/>
          </a:p>
        </p:txBody>
      </p:sp>
    </p:spTree>
    <p:extLst>
      <p:ext uri="{BB962C8B-B14F-4D97-AF65-F5344CB8AC3E}">
        <p14:creationId xmlns:p14="http://schemas.microsoft.com/office/powerpoint/2010/main" val="2077932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 xmlns:a16="http://schemas.microsoft.com/office/drawing/2014/main" id="{65A8895B-7921-0F42-8235-546B92C45FBB}"/>
              </a:ext>
            </a:extLst>
          </p:cNvPr>
          <p:cNvPicPr>
            <a:picLocks noGrp="1" noChangeAspect="1"/>
          </p:cNvPicPr>
          <p:nvPr>
            <p:ph idx="1"/>
          </p:nvPr>
        </p:nvPicPr>
        <p:blipFill rotWithShape="1">
          <a:blip r:embed="rId2"/>
          <a:srcRect l="1225" r="3221" b="-3"/>
          <a:stretch/>
        </p:blipFill>
        <p:spPr>
          <a:xfrm>
            <a:off x="4572000" y="856740"/>
            <a:ext cx="4572001" cy="3189911"/>
          </a:xfrm>
          <a:prstGeom prst="rect">
            <a:avLst/>
          </a:prstGeom>
        </p:spPr>
      </p:pic>
      <p:pic>
        <p:nvPicPr>
          <p:cNvPr id="5" name="Picture 4">
            <a:extLst>
              <a:ext uri="{FF2B5EF4-FFF2-40B4-BE49-F238E27FC236}">
                <a16:creationId xmlns="" xmlns:a16="http://schemas.microsoft.com/office/drawing/2014/main" id="{F24FAE92-263F-EC4F-BE17-1E5FBC6BDC80}"/>
              </a:ext>
            </a:extLst>
          </p:cNvPr>
          <p:cNvPicPr>
            <a:picLocks noChangeAspect="1"/>
          </p:cNvPicPr>
          <p:nvPr/>
        </p:nvPicPr>
        <p:blipFill rotWithShape="1">
          <a:blip r:embed="rId3"/>
          <a:srcRect l="15283" r="4174" b="1"/>
          <a:stretch/>
        </p:blipFill>
        <p:spPr>
          <a:xfrm>
            <a:off x="15" y="857257"/>
            <a:ext cx="4571981" cy="3189392"/>
          </a:xfrm>
          <a:prstGeom prst="rect">
            <a:avLst/>
          </a:prstGeom>
        </p:spPr>
      </p:pic>
      <p:cxnSp>
        <p:nvCxnSpPr>
          <p:cNvPr id="10" name="Straight Connector 9">
            <a:extLst>
              <a:ext uri="{FF2B5EF4-FFF2-40B4-BE49-F238E27FC236}">
                <a16:creationId xmlns="" xmlns:a16="http://schemas.microsoft.com/office/drawing/2014/main" id="{EBAD6A72-88E8-42F7-88B9-CAF744536BE4}"/>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572000" y="856740"/>
            <a:ext cx="0" cy="3182112"/>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 xmlns:a16="http://schemas.microsoft.com/office/drawing/2014/main" id="{C800968E-0A99-46C4-A9B2-6A63AC66F4B0}"/>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2" y="4038852"/>
            <a:ext cx="9144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D9FC3639-9FD8-9346-B18A-738BE575BA1D}"/>
              </a:ext>
            </a:extLst>
          </p:cNvPr>
          <p:cNvSpPr>
            <a:spLocks noGrp="1"/>
          </p:cNvSpPr>
          <p:nvPr>
            <p:ph type="title"/>
          </p:nvPr>
        </p:nvSpPr>
        <p:spPr>
          <a:xfrm>
            <a:off x="457201" y="4146050"/>
            <a:ext cx="8192729" cy="988232"/>
          </a:xfrm>
        </p:spPr>
        <p:txBody>
          <a:bodyPr vert="horz" wrap="square" lIns="68580" tIns="34290" rIns="68580" bIns="34290" numCol="1" rtlCol="0" anchor="b" anchorCtr="0" compatLnSpc="1">
            <a:prstTxWarp prst="textNoShape">
              <a:avLst/>
            </a:prstTxWarp>
            <a:normAutofit fontScale="90000"/>
          </a:bodyPr>
          <a:lstStyle/>
          <a:p>
            <a:r>
              <a:rPr lang="en-GB" dirty="0"/>
              <a:t>Some frames minimize or even omit the ethical aspects of a decision.</a:t>
            </a:r>
            <a:endParaRPr lang="en-US" sz="4500" dirty="0">
              <a:solidFill>
                <a:schemeClr val="tx1"/>
              </a:solidFill>
              <a:ea typeface="+mj-ea"/>
              <a:cs typeface="+mj-cs"/>
            </a:endParaRPr>
          </a:p>
        </p:txBody>
      </p:sp>
    </p:spTree>
    <p:extLst>
      <p:ext uri="{BB962C8B-B14F-4D97-AF65-F5344CB8AC3E}">
        <p14:creationId xmlns:p14="http://schemas.microsoft.com/office/powerpoint/2010/main" val="2825094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reeform: Shape 12">
            <a:extLst>
              <a:ext uri="{FF2B5EF4-FFF2-40B4-BE49-F238E27FC236}">
                <a16:creationId xmlns="" xmlns:a16="http://schemas.microsoft.com/office/drawing/2014/main" id="{432691CC-4AB8-48AF-B822-EBF7F4E9E6CD}"/>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43555" y="857251"/>
            <a:ext cx="3360420" cy="1885495"/>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15" name="Freeform: Shape 14">
            <a:extLst>
              <a:ext uri="{FF2B5EF4-FFF2-40B4-BE49-F238E27FC236}">
                <a16:creationId xmlns="" xmlns:a16="http://schemas.microsoft.com/office/drawing/2014/main" id="{D6A8E1B4-B839-4C58-B08A-F0B09458080B}"/>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418847" y="3039358"/>
            <a:ext cx="3725153" cy="2961392"/>
          </a:xfrm>
          <a:custGeom>
            <a:avLst/>
            <a:gdLst>
              <a:gd name="connsiteX0" fmla="*/ 2748962 w 4966870"/>
              <a:gd name="connsiteY0" fmla="*/ 0 h 3948522"/>
              <a:gd name="connsiteX1" fmla="*/ 4870195 w 4966870"/>
              <a:gd name="connsiteY1" fmla="*/ 1000367 h 3948522"/>
              <a:gd name="connsiteX2" fmla="*/ 4966870 w 4966870"/>
              <a:gd name="connsiteY2" fmla="*/ 1129649 h 3948522"/>
              <a:gd name="connsiteX3" fmla="*/ 4966870 w 4966870"/>
              <a:gd name="connsiteY3" fmla="*/ 3948522 h 3948522"/>
              <a:gd name="connsiteX4" fmla="*/ 278430 w 4966870"/>
              <a:gd name="connsiteY4" fmla="*/ 3948522 h 3948522"/>
              <a:gd name="connsiteX5" fmla="*/ 216027 w 4966870"/>
              <a:gd name="connsiteY5" fmla="*/ 3818982 h 3948522"/>
              <a:gd name="connsiteX6" fmla="*/ 0 w 4966870"/>
              <a:gd name="connsiteY6" fmla="*/ 2748962 h 3948522"/>
              <a:gd name="connsiteX7" fmla="*/ 2748962 w 4966870"/>
              <a:gd name="connsiteY7" fmla="*/ 0 h 394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6870" h="3948522">
                <a:moveTo>
                  <a:pt x="2748962" y="0"/>
                </a:moveTo>
                <a:cubicBezTo>
                  <a:pt x="3602955" y="0"/>
                  <a:pt x="4365995" y="389418"/>
                  <a:pt x="4870195" y="1000367"/>
                </a:cubicBezTo>
                <a:lnTo>
                  <a:pt x="4966870" y="1129649"/>
                </a:lnTo>
                <a:lnTo>
                  <a:pt x="4966870" y="3948522"/>
                </a:lnTo>
                <a:lnTo>
                  <a:pt x="278430" y="3948522"/>
                </a:lnTo>
                <a:lnTo>
                  <a:pt x="216027" y="3818982"/>
                </a:lnTo>
                <a:cubicBezTo>
                  <a:pt x="76922" y="3490101"/>
                  <a:pt x="0" y="3128515"/>
                  <a:pt x="0" y="2748962"/>
                </a:cubicBezTo>
                <a:cubicBezTo>
                  <a:pt x="0" y="1230752"/>
                  <a:pt x="1230752" y="0"/>
                  <a:pt x="274896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pic>
        <p:nvPicPr>
          <p:cNvPr id="8" name="Picture 7">
            <a:extLst>
              <a:ext uri="{FF2B5EF4-FFF2-40B4-BE49-F238E27FC236}">
                <a16:creationId xmlns="" xmlns:a16="http://schemas.microsoft.com/office/drawing/2014/main" id="{7BB496EB-7B93-5B45-87B6-D0FB906A956E}"/>
              </a:ext>
            </a:extLst>
          </p:cNvPr>
          <p:cNvPicPr>
            <a:picLocks noChangeAspect="1"/>
          </p:cNvPicPr>
          <p:nvPr/>
        </p:nvPicPr>
        <p:blipFill rotWithShape="1">
          <a:blip r:embed="rId2"/>
          <a:srcRect t="13867" r="1" b="1089"/>
          <a:stretch/>
        </p:blipFill>
        <p:spPr>
          <a:xfrm>
            <a:off x="4766999" y="857251"/>
            <a:ext cx="3113532" cy="1762051"/>
          </a:xfrm>
          <a:custGeom>
            <a:avLst/>
            <a:gdLst>
              <a:gd name="connsiteX0" fmla="*/ 20101 w 4151376"/>
              <a:gd name="connsiteY0" fmla="*/ 0 h 2349401"/>
              <a:gd name="connsiteX1" fmla="*/ 4131276 w 4151376"/>
              <a:gd name="connsiteY1" fmla="*/ 0 h 2349401"/>
              <a:gd name="connsiteX2" fmla="*/ 4140659 w 4151376"/>
              <a:gd name="connsiteY2" fmla="*/ 61486 h 2349401"/>
              <a:gd name="connsiteX3" fmla="*/ 4151376 w 4151376"/>
              <a:gd name="connsiteY3" fmla="*/ 273713 h 2349401"/>
              <a:gd name="connsiteX4" fmla="*/ 2075688 w 4151376"/>
              <a:gd name="connsiteY4" fmla="*/ 2349401 h 2349401"/>
              <a:gd name="connsiteX5" fmla="*/ 0 w 4151376"/>
              <a:gd name="connsiteY5" fmla="*/ 273713 h 2349401"/>
              <a:gd name="connsiteX6" fmla="*/ 10717 w 4151376"/>
              <a:gd name="connsiteY6" fmla="*/ 61486 h 2349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p:spPr>
      </p:pic>
      <p:pic>
        <p:nvPicPr>
          <p:cNvPr id="5" name="Picture 4">
            <a:extLst>
              <a:ext uri="{FF2B5EF4-FFF2-40B4-BE49-F238E27FC236}">
                <a16:creationId xmlns="" xmlns:a16="http://schemas.microsoft.com/office/drawing/2014/main" id="{27D2C8D2-07EB-E64C-8BA5-23C0230B35EC}"/>
              </a:ext>
            </a:extLst>
          </p:cNvPr>
          <p:cNvPicPr>
            <a:picLocks noChangeAspect="1"/>
          </p:cNvPicPr>
          <p:nvPr/>
        </p:nvPicPr>
        <p:blipFill rotWithShape="1">
          <a:blip r:embed="rId3"/>
          <a:srcRect l="9044" r="19642" b="-1"/>
          <a:stretch/>
        </p:blipFill>
        <p:spPr>
          <a:xfrm>
            <a:off x="5543184" y="3163695"/>
            <a:ext cx="3600816" cy="2837056"/>
          </a:xfrm>
          <a:custGeom>
            <a:avLst/>
            <a:gdLst>
              <a:gd name="connsiteX0" fmla="*/ 2583180 w 4801088"/>
              <a:gd name="connsiteY0" fmla="*/ 0 h 3782741"/>
              <a:gd name="connsiteX1" fmla="*/ 4725194 w 4801088"/>
              <a:gd name="connsiteY1" fmla="*/ 1138900 h 3782741"/>
              <a:gd name="connsiteX2" fmla="*/ 4801088 w 4801088"/>
              <a:gd name="connsiteY2" fmla="*/ 1263826 h 3782741"/>
              <a:gd name="connsiteX3" fmla="*/ 4801088 w 4801088"/>
              <a:gd name="connsiteY3" fmla="*/ 3782741 h 3782741"/>
              <a:gd name="connsiteX4" fmla="*/ 296488 w 4801088"/>
              <a:gd name="connsiteY4" fmla="*/ 3782741 h 3782741"/>
              <a:gd name="connsiteX5" fmla="*/ 202999 w 4801088"/>
              <a:gd name="connsiteY5" fmla="*/ 3588671 h 3782741"/>
              <a:gd name="connsiteX6" fmla="*/ 0 w 4801088"/>
              <a:gd name="connsiteY6" fmla="*/ 2583180 h 3782741"/>
              <a:gd name="connsiteX7" fmla="*/ 2583180 w 4801088"/>
              <a:gd name="connsiteY7" fmla="*/ 0 h 3782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01088" h="3782741">
                <a:moveTo>
                  <a:pt x="2583180" y="0"/>
                </a:moveTo>
                <a:cubicBezTo>
                  <a:pt x="3474837" y="0"/>
                  <a:pt x="4260977" y="451769"/>
                  <a:pt x="4725194" y="1138900"/>
                </a:cubicBezTo>
                <a:lnTo>
                  <a:pt x="4801088" y="1263826"/>
                </a:lnTo>
                <a:lnTo>
                  <a:pt x="4801088" y="3782741"/>
                </a:lnTo>
                <a:lnTo>
                  <a:pt x="296488" y="3782741"/>
                </a:lnTo>
                <a:lnTo>
                  <a:pt x="202999" y="3588671"/>
                </a:lnTo>
                <a:cubicBezTo>
                  <a:pt x="72283" y="3279623"/>
                  <a:pt x="0" y="2939843"/>
                  <a:pt x="0" y="2583180"/>
                </a:cubicBezTo>
                <a:cubicBezTo>
                  <a:pt x="0" y="1156529"/>
                  <a:pt x="1156529" y="0"/>
                  <a:pt x="2583180" y="0"/>
                </a:cubicBezTo>
                <a:close/>
              </a:path>
            </a:pathLst>
          </a:custGeom>
        </p:spPr>
      </p:pic>
      <p:sp>
        <p:nvSpPr>
          <p:cNvPr id="2" name="Title 1">
            <a:extLst>
              <a:ext uri="{FF2B5EF4-FFF2-40B4-BE49-F238E27FC236}">
                <a16:creationId xmlns="" xmlns:a16="http://schemas.microsoft.com/office/drawing/2014/main" id="{3AC702BC-0A1F-E647-928C-04551A6586CB}"/>
              </a:ext>
            </a:extLst>
          </p:cNvPr>
          <p:cNvSpPr>
            <a:spLocks noGrp="1"/>
          </p:cNvSpPr>
          <p:nvPr>
            <p:ph type="title" idx="4294967295"/>
          </p:nvPr>
        </p:nvSpPr>
        <p:spPr>
          <a:xfrm>
            <a:off x="600824" y="1904467"/>
            <a:ext cx="3958000" cy="994172"/>
          </a:xfrm>
        </p:spPr>
        <p:txBody>
          <a:bodyPr vert="horz" wrap="square" lIns="68580" tIns="34290" rIns="68580" bIns="34290" numCol="1" rtlCol="0" anchor="ctr" anchorCtr="0" compatLnSpc="1">
            <a:prstTxWarp prst="textNoShape">
              <a:avLst/>
            </a:prstTxWarp>
            <a:normAutofit fontScale="90000"/>
          </a:bodyPr>
          <a:lstStyle/>
          <a:p>
            <a:r>
              <a:rPr lang="en-US" sz="1575">
                <a:solidFill>
                  <a:schemeClr val="tx1"/>
                </a:solidFill>
                <a:ea typeface="+mj-ea"/>
                <a:cs typeface="+mj-cs"/>
              </a:rPr>
              <a:t>For example, studies show that if people are prompted to frame a situation only in terms of money or economic interests, they often leave out ethical considerations.</a:t>
            </a:r>
          </a:p>
        </p:txBody>
      </p:sp>
      <p:sp>
        <p:nvSpPr>
          <p:cNvPr id="3" name="Content Placeholder 2">
            <a:extLst>
              <a:ext uri="{FF2B5EF4-FFF2-40B4-BE49-F238E27FC236}">
                <a16:creationId xmlns="" xmlns:a16="http://schemas.microsoft.com/office/drawing/2014/main" id="{9BDA4431-6E7D-EC42-9680-2CCBE3EE5336}"/>
              </a:ext>
            </a:extLst>
          </p:cNvPr>
          <p:cNvSpPr>
            <a:spLocks noGrp="1"/>
          </p:cNvSpPr>
          <p:nvPr>
            <p:ph idx="4294967295"/>
          </p:nvPr>
        </p:nvSpPr>
        <p:spPr>
          <a:xfrm>
            <a:off x="604157" y="3011237"/>
            <a:ext cx="3954666" cy="2386263"/>
          </a:xfrm>
        </p:spPr>
        <p:txBody>
          <a:bodyPr vert="horz" wrap="square" lIns="68580" tIns="34290" rIns="68580" bIns="34290" numCol="1" rtlCol="0" anchor="t" anchorCtr="0" compatLnSpc="1">
            <a:prstTxWarp prst="textNoShape">
              <a:avLst/>
            </a:prstTxWarp>
            <a:normAutofit/>
          </a:bodyPr>
          <a:lstStyle/>
          <a:p>
            <a:endParaRPr lang="en-US" sz="1350"/>
          </a:p>
          <a:p>
            <a:endParaRPr lang="en-US" sz="1350"/>
          </a:p>
        </p:txBody>
      </p:sp>
    </p:spTree>
    <p:extLst>
      <p:ext uri="{BB962C8B-B14F-4D97-AF65-F5344CB8AC3E}">
        <p14:creationId xmlns:p14="http://schemas.microsoft.com/office/powerpoint/2010/main" val="1836520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5B95C629-E86C-3C4A-A23F-D446C0D60D43}"/>
              </a:ext>
            </a:extLst>
          </p:cNvPr>
          <p:cNvPicPr>
            <a:picLocks noChangeAspect="1"/>
          </p:cNvPicPr>
          <p:nvPr/>
        </p:nvPicPr>
        <p:blipFill rotWithShape="1">
          <a:blip r:embed="rId2"/>
          <a:srcRect l="22253" r="16611" b="1"/>
          <a:stretch/>
        </p:blipFill>
        <p:spPr>
          <a:xfrm>
            <a:off x="3840480" y="2285461"/>
            <a:ext cx="4674870" cy="3204511"/>
          </a:xfrm>
          <a:prstGeom prst="rect">
            <a:avLst/>
          </a:prstGeom>
        </p:spPr>
      </p:pic>
      <p:sp>
        <p:nvSpPr>
          <p:cNvPr id="2" name="Title 1">
            <a:extLst>
              <a:ext uri="{FF2B5EF4-FFF2-40B4-BE49-F238E27FC236}">
                <a16:creationId xmlns="" xmlns:a16="http://schemas.microsoft.com/office/drawing/2014/main" id="{1F70FF48-FA3D-164F-A6CB-D2F2348BADD2}"/>
              </a:ext>
            </a:extLst>
          </p:cNvPr>
          <p:cNvSpPr>
            <a:spLocks noGrp="1"/>
          </p:cNvSpPr>
          <p:nvPr>
            <p:ph type="title"/>
          </p:nvPr>
        </p:nvSpPr>
        <p:spPr>
          <a:xfrm>
            <a:off x="628650" y="1131094"/>
            <a:ext cx="7886700" cy="994172"/>
          </a:xfrm>
        </p:spPr>
        <p:txBody>
          <a:bodyPr>
            <a:normAutofit/>
          </a:bodyPr>
          <a:lstStyle/>
          <a:p>
            <a:r>
              <a:rPr lang="en-US" sz="2325" dirty="0"/>
              <a:t>http://</a:t>
            </a:r>
            <a:r>
              <a:rPr lang="en-US" sz="2325" dirty="0" err="1"/>
              <a:t>rady.ucsd.edu</a:t>
            </a:r>
            <a:r>
              <a:rPr lang="en-US" sz="2325" dirty="0"/>
              <a:t>/faculty/directory/</a:t>
            </a:r>
            <a:r>
              <a:rPr lang="en-US" sz="2325" dirty="0" err="1"/>
              <a:t>gneezy</a:t>
            </a:r>
            <a:r>
              <a:rPr lang="en-US" sz="2325" dirty="0"/>
              <a:t>/pub/docs/</a:t>
            </a:r>
            <a:r>
              <a:rPr lang="en-US" sz="2325" dirty="0" err="1"/>
              <a:t>fine.pdf</a:t>
            </a:r>
            <a:endParaRPr lang="en-US" sz="2325" dirty="0"/>
          </a:p>
        </p:txBody>
      </p:sp>
      <p:sp>
        <p:nvSpPr>
          <p:cNvPr id="3" name="Content Placeholder 2">
            <a:extLst>
              <a:ext uri="{FF2B5EF4-FFF2-40B4-BE49-F238E27FC236}">
                <a16:creationId xmlns="" xmlns:a16="http://schemas.microsoft.com/office/drawing/2014/main" id="{324049B1-C952-6042-A8D4-513EB217FEC9}"/>
              </a:ext>
            </a:extLst>
          </p:cNvPr>
          <p:cNvSpPr>
            <a:spLocks noGrp="1"/>
          </p:cNvSpPr>
          <p:nvPr>
            <p:ph idx="1"/>
          </p:nvPr>
        </p:nvSpPr>
        <p:spPr>
          <a:xfrm>
            <a:off x="628651" y="2226469"/>
            <a:ext cx="2848355" cy="3263504"/>
          </a:xfrm>
        </p:spPr>
        <p:txBody>
          <a:bodyPr>
            <a:normAutofit/>
          </a:bodyPr>
          <a:lstStyle/>
          <a:p>
            <a:r>
              <a:rPr lang="en-GB" sz="1500"/>
              <a:t>In a famous study, a day care center having difficulty with parents picking up their children on time started charging a fine for being late. </a:t>
            </a:r>
            <a:endParaRPr lang="en-US" sz="1500"/>
          </a:p>
        </p:txBody>
      </p:sp>
    </p:spTree>
    <p:extLst>
      <p:ext uri="{BB962C8B-B14F-4D97-AF65-F5344CB8AC3E}">
        <p14:creationId xmlns:p14="http://schemas.microsoft.com/office/powerpoint/2010/main" val="456596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8">
            <a:extLst>
              <a:ext uri="{FF2B5EF4-FFF2-40B4-BE49-F238E27FC236}">
                <a16:creationId xmlns="" xmlns:a16="http://schemas.microsoft.com/office/drawing/2014/main" id="{BCC55ACC-A2F6-403C-A3A4-D59B3734D45F}"/>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392984" y="1143000"/>
            <a:ext cx="4751017" cy="485775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pic>
        <p:nvPicPr>
          <p:cNvPr id="4" name="Content Placeholder 3">
            <a:extLst>
              <a:ext uri="{FF2B5EF4-FFF2-40B4-BE49-F238E27FC236}">
                <a16:creationId xmlns="" xmlns:a16="http://schemas.microsoft.com/office/drawing/2014/main" id="{64844D39-4D52-4444-8002-707D38733C89}"/>
              </a:ext>
            </a:extLst>
          </p:cNvPr>
          <p:cNvPicPr>
            <a:picLocks noGrp="1" noChangeAspect="1"/>
          </p:cNvPicPr>
          <p:nvPr>
            <p:ph idx="1"/>
          </p:nvPr>
        </p:nvPicPr>
        <p:blipFill rotWithShape="1">
          <a:blip r:embed="rId2"/>
          <a:srcRect r="2255" b="1"/>
          <a:stretch/>
        </p:blipFill>
        <p:spPr>
          <a:xfrm>
            <a:off x="4515814" y="1265833"/>
            <a:ext cx="4628186" cy="4734919"/>
          </a:xfrm>
          <a:custGeom>
            <a:avLst/>
            <a:gdLst>
              <a:gd name="connsiteX0" fmla="*/ 3397813 w 6170914"/>
              <a:gd name="connsiteY0" fmla="*/ 0 h 6313225"/>
              <a:gd name="connsiteX1" fmla="*/ 6019731 w 6170914"/>
              <a:gd name="connsiteY1" fmla="*/ 1236489 h 6313225"/>
              <a:gd name="connsiteX2" fmla="*/ 6170914 w 6170914"/>
              <a:gd name="connsiteY2" fmla="*/ 1438663 h 6313225"/>
              <a:gd name="connsiteX3" fmla="*/ 6170914 w 6170914"/>
              <a:gd name="connsiteY3" fmla="*/ 5356963 h 6313225"/>
              <a:gd name="connsiteX4" fmla="*/ 6019731 w 6170914"/>
              <a:gd name="connsiteY4" fmla="*/ 5559138 h 6313225"/>
              <a:gd name="connsiteX5" fmla="*/ 5194591 w 6170914"/>
              <a:gd name="connsiteY5" fmla="*/ 6282226 h 6313225"/>
              <a:gd name="connsiteX6" fmla="*/ 5141791 w 6170914"/>
              <a:gd name="connsiteY6" fmla="*/ 6313225 h 6313225"/>
              <a:gd name="connsiteX7" fmla="*/ 1659199 w 6170914"/>
              <a:gd name="connsiteY7" fmla="*/ 6313225 h 6313225"/>
              <a:gd name="connsiteX8" fmla="*/ 1498064 w 6170914"/>
              <a:gd name="connsiteY8" fmla="*/ 6215333 h 6313225"/>
              <a:gd name="connsiteX9" fmla="*/ 0 w 6170914"/>
              <a:gd name="connsiteY9" fmla="*/ 3397813 h 6313225"/>
              <a:gd name="connsiteX10" fmla="*/ 3397813 w 6170914"/>
              <a:gd name="connsiteY10" fmla="*/ 0 h 63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
        <p:nvSpPr>
          <p:cNvPr id="2" name="Title 1">
            <a:extLst>
              <a:ext uri="{FF2B5EF4-FFF2-40B4-BE49-F238E27FC236}">
                <a16:creationId xmlns="" xmlns:a16="http://schemas.microsoft.com/office/drawing/2014/main" id="{64F30BB5-91A6-4141-BA1C-BA5A3E15AF04}"/>
              </a:ext>
            </a:extLst>
          </p:cNvPr>
          <p:cNvSpPr>
            <a:spLocks noGrp="1"/>
          </p:cNvSpPr>
          <p:nvPr>
            <p:ph type="title"/>
          </p:nvPr>
        </p:nvSpPr>
        <p:spPr>
          <a:xfrm>
            <a:off x="603505" y="3347895"/>
            <a:ext cx="3393730" cy="1557250"/>
          </a:xfrm>
        </p:spPr>
        <p:txBody>
          <a:bodyPr vert="horz" wrap="square" lIns="68580" tIns="34290" rIns="68580" bIns="34290" numCol="1" rtlCol="0" anchor="t" anchorCtr="0" compatLnSpc="1">
            <a:prstTxWarp prst="textNoShape">
              <a:avLst/>
            </a:prstTxWarp>
            <a:normAutofit/>
          </a:bodyPr>
          <a:lstStyle/>
          <a:p>
            <a:r>
              <a:rPr lang="en-US" sz="1725">
                <a:solidFill>
                  <a:schemeClr val="tx1"/>
                </a:solidFill>
                <a:ea typeface="+mj-ea"/>
                <a:cs typeface="+mj-cs"/>
              </a:rPr>
              <a:t>Parents then reframed the issue from an ethical one (“It’s not nice of me to burden the staff in this way”) to a business one (“I can buy the staff’s time by paying this fine”). </a:t>
            </a:r>
          </a:p>
        </p:txBody>
      </p:sp>
    </p:spTree>
    <p:extLst>
      <p:ext uri="{BB962C8B-B14F-4D97-AF65-F5344CB8AC3E}">
        <p14:creationId xmlns:p14="http://schemas.microsoft.com/office/powerpoint/2010/main" val="2168404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59AE206-7EBA-4D33-8BC9-9D8158553F0E}"/>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cxnSp>
        <p:nvCxnSpPr>
          <p:cNvPr id="10" name="Straight Connector 9">
            <a:extLst>
              <a:ext uri="{FF2B5EF4-FFF2-40B4-BE49-F238E27FC236}">
                <a16:creationId xmlns="" xmlns:a16="http://schemas.microsoft.com/office/drawing/2014/main" id="{9E8E38ED-369A-44C2-B635-0BED0E48A6E8}"/>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850294" y="4251260"/>
            <a:ext cx="0" cy="130302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 xmlns:a16="http://schemas.microsoft.com/office/drawing/2014/main" id="{B672F332-AF08-46C6-94F0-77684310D7B7}"/>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546251" y="2707204"/>
            <a:ext cx="721796" cy="72179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14" name="Oval 13">
            <a:extLst>
              <a:ext uri="{FF2B5EF4-FFF2-40B4-BE49-F238E27FC236}">
                <a16:creationId xmlns="" xmlns:a16="http://schemas.microsoft.com/office/drawing/2014/main" id="{34244EF8-D73A-40E1-BE73-D46E6B4B04ED}"/>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844372" y="2603242"/>
            <a:ext cx="220271" cy="220271"/>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16" name="Freeform: Shape 15">
            <a:extLst>
              <a:ext uri="{FF2B5EF4-FFF2-40B4-BE49-F238E27FC236}">
                <a16:creationId xmlns="" xmlns:a16="http://schemas.microsoft.com/office/drawing/2014/main" id="{AB84D7E8-4ECB-42D7-ADBF-01689B0F24AE}"/>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869085" y="857250"/>
            <a:ext cx="4274915" cy="3044433"/>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18" name="Oval 17">
            <a:extLst>
              <a:ext uri="{FF2B5EF4-FFF2-40B4-BE49-F238E27FC236}">
                <a16:creationId xmlns="" xmlns:a16="http://schemas.microsoft.com/office/drawing/2014/main" id="{6437D937-A7F1-4011-92B4-328E5BE1B166}"/>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1425" y="1322610"/>
            <a:ext cx="1682850" cy="168284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2" name="Title 1">
            <a:extLst>
              <a:ext uri="{FF2B5EF4-FFF2-40B4-BE49-F238E27FC236}">
                <a16:creationId xmlns="" xmlns:a16="http://schemas.microsoft.com/office/drawing/2014/main" id="{BEE6C680-9F37-D044-9794-F71D7AA83CA8}"/>
              </a:ext>
            </a:extLst>
          </p:cNvPr>
          <p:cNvSpPr>
            <a:spLocks noGrp="1"/>
          </p:cNvSpPr>
          <p:nvPr>
            <p:ph type="title"/>
          </p:nvPr>
        </p:nvSpPr>
        <p:spPr>
          <a:xfrm>
            <a:off x="481693" y="4251260"/>
            <a:ext cx="5204792" cy="1303020"/>
          </a:xfrm>
        </p:spPr>
        <p:txBody>
          <a:bodyPr vert="horz" wrap="square" lIns="68580" tIns="34290" rIns="68580" bIns="34290" numCol="1" rtlCol="0" anchor="ctr" anchorCtr="0" compatLnSpc="1">
            <a:prstTxWarp prst="textNoShape">
              <a:avLst/>
            </a:prstTxWarp>
            <a:normAutofit fontScale="90000"/>
          </a:bodyPr>
          <a:lstStyle/>
          <a:p>
            <a:pPr algn="r"/>
            <a:r>
              <a:rPr lang="en-US" sz="2850">
                <a:solidFill>
                  <a:schemeClr val="tx1"/>
                </a:solidFill>
                <a:ea typeface="+mj-ea"/>
                <a:cs typeface="+mj-cs"/>
              </a:rPr>
              <a:t>Did late pick-ups increase of decrease due to the change in parents’ frame of time ?</a:t>
            </a:r>
          </a:p>
        </p:txBody>
      </p:sp>
    </p:spTree>
    <p:extLst>
      <p:ext uri="{BB962C8B-B14F-4D97-AF65-F5344CB8AC3E}">
        <p14:creationId xmlns:p14="http://schemas.microsoft.com/office/powerpoint/2010/main" val="3911659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45660" y="4286250"/>
            <a:ext cx="5293730" cy="1473200"/>
          </a:xfrm>
          <a:prstGeom prst="rect">
            <a:avLst/>
          </a:prstGeom>
          <a:solidFill>
            <a:srgbClr val="3359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11" name="Rectangle 10">
            <a:extLst>
              <a:ext uri="{FF2B5EF4-FFF2-40B4-BE49-F238E27FC236}">
                <a16:creationId xmlns="" xmlns:a16="http://schemas.microsoft.com/office/drawing/2014/main"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650992" y="1098549"/>
            <a:ext cx="3251710" cy="4660901"/>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pic>
        <p:nvPicPr>
          <p:cNvPr id="4" name="Picture 3">
            <a:extLst>
              <a:ext uri="{FF2B5EF4-FFF2-40B4-BE49-F238E27FC236}">
                <a16:creationId xmlns="" xmlns:a16="http://schemas.microsoft.com/office/drawing/2014/main" id="{67A9AAFA-94DC-E645-BCCC-0F4B890CEA73}"/>
              </a:ext>
            </a:extLst>
          </p:cNvPr>
          <p:cNvPicPr>
            <a:picLocks noChangeAspect="1"/>
          </p:cNvPicPr>
          <p:nvPr/>
        </p:nvPicPr>
        <p:blipFill rotWithShape="1">
          <a:blip r:embed="rId2"/>
          <a:srcRect t="12552" r="2" b="2"/>
          <a:stretch/>
        </p:blipFill>
        <p:spPr>
          <a:xfrm>
            <a:off x="245660" y="1098550"/>
            <a:ext cx="5293730" cy="3080544"/>
          </a:xfrm>
          <a:prstGeom prst="rect">
            <a:avLst/>
          </a:prstGeom>
        </p:spPr>
      </p:pic>
      <p:sp>
        <p:nvSpPr>
          <p:cNvPr id="2" name="Title 1">
            <a:extLst>
              <a:ext uri="{FF2B5EF4-FFF2-40B4-BE49-F238E27FC236}">
                <a16:creationId xmlns="" xmlns:a16="http://schemas.microsoft.com/office/drawing/2014/main" id="{D8C7ED51-F9B7-514E-8D15-DD45A08E0AE7}"/>
              </a:ext>
            </a:extLst>
          </p:cNvPr>
          <p:cNvSpPr>
            <a:spLocks noGrp="1"/>
          </p:cNvSpPr>
          <p:nvPr>
            <p:ph type="title"/>
          </p:nvPr>
        </p:nvSpPr>
        <p:spPr>
          <a:xfrm>
            <a:off x="393192" y="4432554"/>
            <a:ext cx="4945642" cy="1218908"/>
          </a:xfrm>
        </p:spPr>
        <p:txBody>
          <a:bodyPr>
            <a:normAutofit/>
          </a:bodyPr>
          <a:lstStyle/>
          <a:p>
            <a:pPr algn="r"/>
            <a:r>
              <a:rPr lang="en-US" dirty="0">
                <a:solidFill>
                  <a:srgbClr val="FFFFFF"/>
                </a:solidFill>
              </a:rPr>
              <a:t>Rana Plaza Fire</a:t>
            </a:r>
          </a:p>
        </p:txBody>
      </p:sp>
      <p:sp>
        <p:nvSpPr>
          <p:cNvPr id="3" name="Content Placeholder 2">
            <a:extLst>
              <a:ext uri="{FF2B5EF4-FFF2-40B4-BE49-F238E27FC236}">
                <a16:creationId xmlns="" xmlns:a16="http://schemas.microsoft.com/office/drawing/2014/main" id="{046D2FC7-B99C-4248-B558-DF6D10BD1A33}"/>
              </a:ext>
            </a:extLst>
          </p:cNvPr>
          <p:cNvSpPr>
            <a:spLocks noGrp="1"/>
          </p:cNvSpPr>
          <p:nvPr>
            <p:ph idx="1"/>
          </p:nvPr>
        </p:nvSpPr>
        <p:spPr>
          <a:xfrm>
            <a:off x="6021990" y="1545544"/>
            <a:ext cx="2568554" cy="3639272"/>
          </a:xfrm>
        </p:spPr>
        <p:txBody>
          <a:bodyPr anchor="ctr">
            <a:normAutofit/>
          </a:bodyPr>
          <a:lstStyle/>
          <a:p>
            <a:r>
              <a:rPr lang="en-US" sz="1500" dirty="0">
                <a:solidFill>
                  <a:srgbClr val="FFFFFF"/>
                </a:solidFill>
              </a:rPr>
              <a:t>Is it important to </a:t>
            </a:r>
            <a:r>
              <a:rPr lang="en-GB" sz="1500" dirty="0">
                <a:solidFill>
                  <a:srgbClr val="FFFFFF"/>
                </a:solidFill>
              </a:rPr>
              <a:t>remember to consider the ethical implications of any situation, in order to keep ethics in our frame of reference when making decisions.</a:t>
            </a:r>
            <a:endParaRPr lang="en-US" sz="1500" dirty="0">
              <a:solidFill>
                <a:srgbClr val="FFFFFF"/>
              </a:solidFill>
            </a:endParaRPr>
          </a:p>
        </p:txBody>
      </p:sp>
    </p:spTree>
    <p:extLst>
      <p:ext uri="{BB962C8B-B14F-4D97-AF65-F5344CB8AC3E}">
        <p14:creationId xmlns:p14="http://schemas.microsoft.com/office/powerpoint/2010/main" val="263561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45660" y="4286250"/>
            <a:ext cx="5293730" cy="1473200"/>
          </a:xfrm>
          <a:prstGeom prst="rect">
            <a:avLst/>
          </a:prstGeom>
          <a:solidFill>
            <a:srgbClr val="5F5F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11" name="Rectangle 10">
            <a:extLst>
              <a:ext uri="{FF2B5EF4-FFF2-40B4-BE49-F238E27FC236}">
                <a16:creationId xmlns="" xmlns:a16="http://schemas.microsoft.com/office/drawing/2014/main"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650992" y="1098549"/>
            <a:ext cx="3251710" cy="4660901"/>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pic>
        <p:nvPicPr>
          <p:cNvPr id="4" name="Picture 3">
            <a:extLst>
              <a:ext uri="{FF2B5EF4-FFF2-40B4-BE49-F238E27FC236}">
                <a16:creationId xmlns="" xmlns:a16="http://schemas.microsoft.com/office/drawing/2014/main" id="{4E09A63A-8388-5744-90B6-F9EA21EA0AB5}"/>
              </a:ext>
            </a:extLst>
          </p:cNvPr>
          <p:cNvPicPr>
            <a:picLocks noChangeAspect="1"/>
          </p:cNvPicPr>
          <p:nvPr/>
        </p:nvPicPr>
        <p:blipFill rotWithShape="1">
          <a:blip r:embed="rId2"/>
          <a:srcRect l="1476" r="2292" b="1"/>
          <a:stretch/>
        </p:blipFill>
        <p:spPr>
          <a:xfrm>
            <a:off x="245660" y="1098550"/>
            <a:ext cx="5293730" cy="3080544"/>
          </a:xfrm>
          <a:prstGeom prst="rect">
            <a:avLst/>
          </a:prstGeom>
        </p:spPr>
      </p:pic>
      <p:sp>
        <p:nvSpPr>
          <p:cNvPr id="2" name="Title 1">
            <a:extLst>
              <a:ext uri="{FF2B5EF4-FFF2-40B4-BE49-F238E27FC236}">
                <a16:creationId xmlns="" xmlns:a16="http://schemas.microsoft.com/office/drawing/2014/main" id="{3C3DF95E-3A1E-8545-82C9-0542AE82226C}"/>
              </a:ext>
            </a:extLst>
          </p:cNvPr>
          <p:cNvSpPr>
            <a:spLocks noGrp="1"/>
          </p:cNvSpPr>
          <p:nvPr>
            <p:ph type="title"/>
          </p:nvPr>
        </p:nvSpPr>
        <p:spPr>
          <a:xfrm>
            <a:off x="393192" y="4432554"/>
            <a:ext cx="4945642" cy="1218908"/>
          </a:xfrm>
        </p:spPr>
        <p:txBody>
          <a:bodyPr>
            <a:normAutofit/>
          </a:bodyPr>
          <a:lstStyle/>
          <a:p>
            <a:pPr algn="r"/>
            <a:r>
              <a:rPr lang="en-US">
                <a:solidFill>
                  <a:srgbClr val="FFFFFF"/>
                </a:solidFill>
              </a:rPr>
              <a:t>Ethical frading</a:t>
            </a:r>
          </a:p>
        </p:txBody>
      </p:sp>
      <p:sp>
        <p:nvSpPr>
          <p:cNvPr id="3" name="Content Placeholder 2">
            <a:extLst>
              <a:ext uri="{FF2B5EF4-FFF2-40B4-BE49-F238E27FC236}">
                <a16:creationId xmlns="" xmlns:a16="http://schemas.microsoft.com/office/drawing/2014/main" id="{2A06F75E-A743-5D4F-B161-17AAA6DCB450}"/>
              </a:ext>
            </a:extLst>
          </p:cNvPr>
          <p:cNvSpPr>
            <a:spLocks noGrp="1"/>
          </p:cNvSpPr>
          <p:nvPr>
            <p:ph idx="1"/>
          </p:nvPr>
        </p:nvSpPr>
        <p:spPr>
          <a:xfrm>
            <a:off x="6021990" y="1545544"/>
            <a:ext cx="2568554" cy="3639272"/>
          </a:xfrm>
        </p:spPr>
        <p:txBody>
          <a:bodyPr anchor="ctr">
            <a:normAutofit/>
          </a:bodyPr>
          <a:lstStyle/>
          <a:p>
            <a:r>
              <a:rPr lang="en-GB" sz="1500">
                <a:solidFill>
                  <a:srgbClr val="FFFFFF"/>
                </a:solidFill>
              </a:rPr>
              <a:t>Ethical fading occurs when the ethical aspects of a decision disappear from view.</a:t>
            </a:r>
          </a:p>
          <a:p>
            <a:endParaRPr lang="en-US" sz="1500">
              <a:solidFill>
                <a:srgbClr val="FFFFFF"/>
              </a:solidFill>
            </a:endParaRPr>
          </a:p>
        </p:txBody>
      </p:sp>
    </p:spTree>
    <p:extLst>
      <p:ext uri="{BB962C8B-B14F-4D97-AF65-F5344CB8AC3E}">
        <p14:creationId xmlns:p14="http://schemas.microsoft.com/office/powerpoint/2010/main" val="31980085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8">
            <a:extLst>
              <a:ext uri="{FF2B5EF4-FFF2-40B4-BE49-F238E27FC236}">
                <a16:creationId xmlns="" xmlns:a16="http://schemas.microsoft.com/office/drawing/2014/main"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45660" y="4286250"/>
            <a:ext cx="5293730" cy="1473200"/>
          </a:xfrm>
          <a:prstGeom prst="rect">
            <a:avLst/>
          </a:prstGeom>
          <a:solidFill>
            <a:srgbClr val="5F5F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14" name="Rectangle 10">
            <a:extLst>
              <a:ext uri="{FF2B5EF4-FFF2-40B4-BE49-F238E27FC236}">
                <a16:creationId xmlns="" xmlns:a16="http://schemas.microsoft.com/office/drawing/2014/main"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650992" y="1098549"/>
            <a:ext cx="3251710" cy="4660901"/>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pic>
        <p:nvPicPr>
          <p:cNvPr id="4" name="Picture 3">
            <a:extLst>
              <a:ext uri="{FF2B5EF4-FFF2-40B4-BE49-F238E27FC236}">
                <a16:creationId xmlns="" xmlns:a16="http://schemas.microsoft.com/office/drawing/2014/main" id="{9A3BD3F4-1AC5-C349-BA03-8788882E9BD5}"/>
              </a:ext>
            </a:extLst>
          </p:cNvPr>
          <p:cNvPicPr>
            <a:picLocks noChangeAspect="1"/>
          </p:cNvPicPr>
          <p:nvPr/>
        </p:nvPicPr>
        <p:blipFill rotWithShape="1">
          <a:blip r:embed="rId2"/>
          <a:srcRect l="1476" r="2292" b="1"/>
          <a:stretch/>
        </p:blipFill>
        <p:spPr>
          <a:xfrm>
            <a:off x="245660" y="1098550"/>
            <a:ext cx="5293730" cy="3080544"/>
          </a:xfrm>
          <a:prstGeom prst="rect">
            <a:avLst/>
          </a:prstGeom>
        </p:spPr>
      </p:pic>
      <p:sp>
        <p:nvSpPr>
          <p:cNvPr id="2" name="Title 1">
            <a:extLst>
              <a:ext uri="{FF2B5EF4-FFF2-40B4-BE49-F238E27FC236}">
                <a16:creationId xmlns="" xmlns:a16="http://schemas.microsoft.com/office/drawing/2014/main" id="{81552804-3E5D-804F-A0F9-99E57A480EDD}"/>
              </a:ext>
            </a:extLst>
          </p:cNvPr>
          <p:cNvSpPr>
            <a:spLocks noGrp="1"/>
          </p:cNvSpPr>
          <p:nvPr>
            <p:ph type="title"/>
          </p:nvPr>
        </p:nvSpPr>
        <p:spPr>
          <a:xfrm>
            <a:off x="393192" y="4432554"/>
            <a:ext cx="4945642" cy="1218908"/>
          </a:xfrm>
        </p:spPr>
        <p:txBody>
          <a:bodyPr>
            <a:normAutofit/>
          </a:bodyPr>
          <a:lstStyle/>
          <a:p>
            <a:pPr algn="r"/>
            <a:r>
              <a:rPr lang="en-GB" sz="1800">
                <a:solidFill>
                  <a:srgbClr val="FFFFFF"/>
                </a:solidFill>
              </a:rPr>
              <a:t>This happens when people focus heavily on some other aspect of a decision, such as profitability or winning</a:t>
            </a:r>
            <a:r>
              <a:rPr lang="en-US" sz="1800">
                <a:solidFill>
                  <a:srgbClr val="FFFFFF"/>
                </a:solidFill>
              </a:rPr>
              <a:t/>
            </a:r>
            <a:br>
              <a:rPr lang="en-US" sz="1800">
                <a:solidFill>
                  <a:srgbClr val="FFFFFF"/>
                </a:solidFill>
              </a:rPr>
            </a:br>
            <a:endParaRPr lang="en-US" sz="1800">
              <a:solidFill>
                <a:srgbClr val="FFFFFF"/>
              </a:solidFill>
            </a:endParaRPr>
          </a:p>
        </p:txBody>
      </p:sp>
      <p:sp>
        <p:nvSpPr>
          <p:cNvPr id="3" name="Content Placeholder 2">
            <a:extLst>
              <a:ext uri="{FF2B5EF4-FFF2-40B4-BE49-F238E27FC236}">
                <a16:creationId xmlns="" xmlns:a16="http://schemas.microsoft.com/office/drawing/2014/main" id="{7D46B571-B4C8-2C4F-A938-958CA6D2F88B}"/>
              </a:ext>
            </a:extLst>
          </p:cNvPr>
          <p:cNvSpPr>
            <a:spLocks noGrp="1"/>
          </p:cNvSpPr>
          <p:nvPr>
            <p:ph idx="1"/>
          </p:nvPr>
        </p:nvSpPr>
        <p:spPr>
          <a:xfrm>
            <a:off x="6021990" y="1545544"/>
            <a:ext cx="2568554" cy="3639272"/>
          </a:xfrm>
        </p:spPr>
        <p:txBody>
          <a:bodyPr anchor="ctr">
            <a:normAutofit/>
          </a:bodyPr>
          <a:lstStyle/>
          <a:p>
            <a:r>
              <a:rPr lang="en-GB" sz="1500" dirty="0">
                <a:solidFill>
                  <a:srgbClr val="FFFFFF"/>
                </a:solidFill>
              </a:rPr>
              <a:t>People tend to see what they are looking for, and if they are not looking for an ethical issue, they may miss it altogether.</a:t>
            </a:r>
          </a:p>
          <a:p>
            <a:endParaRPr lang="en-US" sz="1500" dirty="0">
              <a:solidFill>
                <a:srgbClr val="FFFFFF"/>
              </a:solidFill>
            </a:endParaRPr>
          </a:p>
        </p:txBody>
      </p:sp>
    </p:spTree>
    <p:extLst>
      <p:ext uri="{BB962C8B-B14F-4D97-AF65-F5344CB8AC3E}">
        <p14:creationId xmlns:p14="http://schemas.microsoft.com/office/powerpoint/2010/main" val="4846282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823AC064-BC96-4F32-8AE1-B2FD38754823}"/>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283551" y="4332410"/>
            <a:ext cx="8579095" cy="1383192"/>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cxnSp>
        <p:nvCxnSpPr>
          <p:cNvPr id="12" name="Straight Connector 11">
            <a:extLst>
              <a:ext uri="{FF2B5EF4-FFF2-40B4-BE49-F238E27FC236}">
                <a16:creationId xmlns="" xmlns:a16="http://schemas.microsoft.com/office/drawing/2014/main" id="{7E7C77BC-7138-40B1-A15B-20F57A494629}"/>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1657350" y="5161268"/>
            <a:ext cx="5829300" cy="0"/>
          </a:xfrm>
          <a:prstGeom prst="line">
            <a:avLst/>
          </a:prstGeom>
          <a:ln w="2222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 xmlns:a16="http://schemas.microsoft.com/office/drawing/2014/main" id="{DB146403-F3D6-484B-B2ED-97F9565D0370}"/>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572000" y="1215562"/>
            <a:ext cx="0" cy="2743200"/>
          </a:xfrm>
          <a:prstGeom prst="line">
            <a:avLst/>
          </a:prstGeom>
          <a:ln w="101600" cmpd="dbl">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 xmlns:a16="http://schemas.microsoft.com/office/drawing/2014/main" id="{1CA6142D-BF74-F949-9241-454DC6A40EBC}"/>
              </a:ext>
            </a:extLst>
          </p:cNvPr>
          <p:cNvPicPr>
            <a:picLocks noChangeAspect="1"/>
          </p:cNvPicPr>
          <p:nvPr/>
        </p:nvPicPr>
        <p:blipFill>
          <a:blip r:embed="rId2"/>
          <a:stretch>
            <a:fillRect/>
          </a:stretch>
        </p:blipFill>
        <p:spPr>
          <a:xfrm>
            <a:off x="240030" y="1225663"/>
            <a:ext cx="4091938" cy="2722998"/>
          </a:xfrm>
          <a:prstGeom prst="rect">
            <a:avLst/>
          </a:prstGeom>
        </p:spPr>
      </p:pic>
      <p:pic>
        <p:nvPicPr>
          <p:cNvPr id="4" name="Content Placeholder 3">
            <a:extLst>
              <a:ext uri="{FF2B5EF4-FFF2-40B4-BE49-F238E27FC236}">
                <a16:creationId xmlns="" xmlns:a16="http://schemas.microsoft.com/office/drawing/2014/main" id="{9DC11575-2BA1-FF43-A86F-B625C8D18204}"/>
              </a:ext>
            </a:extLst>
          </p:cNvPr>
          <p:cNvPicPr>
            <a:picLocks noGrp="1" noChangeAspect="1"/>
          </p:cNvPicPr>
          <p:nvPr>
            <p:ph idx="1"/>
          </p:nvPr>
        </p:nvPicPr>
        <p:blipFill>
          <a:blip r:embed="rId3"/>
          <a:stretch>
            <a:fillRect/>
          </a:stretch>
        </p:blipFill>
        <p:spPr>
          <a:xfrm>
            <a:off x="4812033" y="1231366"/>
            <a:ext cx="4091938" cy="2711591"/>
          </a:xfrm>
          <a:prstGeom prst="rect">
            <a:avLst/>
          </a:prstGeom>
        </p:spPr>
      </p:pic>
      <p:sp>
        <p:nvSpPr>
          <p:cNvPr id="2" name="Title 1">
            <a:extLst>
              <a:ext uri="{FF2B5EF4-FFF2-40B4-BE49-F238E27FC236}">
                <a16:creationId xmlns="" xmlns:a16="http://schemas.microsoft.com/office/drawing/2014/main" id="{7B422068-0A35-4547-809F-950F100060CF}"/>
              </a:ext>
            </a:extLst>
          </p:cNvPr>
          <p:cNvSpPr>
            <a:spLocks noGrp="1"/>
          </p:cNvSpPr>
          <p:nvPr>
            <p:ph type="title"/>
          </p:nvPr>
        </p:nvSpPr>
        <p:spPr>
          <a:xfrm>
            <a:off x="395653" y="4424729"/>
            <a:ext cx="8354891" cy="697835"/>
          </a:xfrm>
        </p:spPr>
        <p:txBody>
          <a:bodyPr vert="horz" wrap="square" lIns="68580" tIns="34290" rIns="68580" bIns="34290" numCol="1" rtlCol="0" anchor="b" anchorCtr="0" compatLnSpc="1">
            <a:prstTxWarp prst="textNoShape">
              <a:avLst/>
            </a:prstTxWarp>
            <a:normAutofit/>
          </a:bodyPr>
          <a:lstStyle/>
          <a:p>
            <a:pPr algn="ctr"/>
            <a:r>
              <a:rPr lang="en-US" sz="4050" dirty="0">
                <a:solidFill>
                  <a:schemeClr val="bg1"/>
                </a:solidFill>
              </a:rPr>
              <a:t>?</a:t>
            </a:r>
          </a:p>
        </p:txBody>
      </p:sp>
    </p:spTree>
    <p:extLst>
      <p:ext uri="{BB962C8B-B14F-4D97-AF65-F5344CB8AC3E}">
        <p14:creationId xmlns:p14="http://schemas.microsoft.com/office/powerpoint/2010/main" val="794396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45660" y="4286250"/>
            <a:ext cx="5293730" cy="1473200"/>
          </a:xfrm>
          <a:prstGeom prst="rect">
            <a:avLst/>
          </a:prstGeom>
          <a:solidFill>
            <a:srgbClr val="5E5D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11" name="Rectangle 10">
            <a:extLst>
              <a:ext uri="{FF2B5EF4-FFF2-40B4-BE49-F238E27FC236}">
                <a16:creationId xmlns="" xmlns:a16="http://schemas.microsoft.com/office/drawing/2014/main"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650992" y="1098549"/>
            <a:ext cx="3251710" cy="4660901"/>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pic>
        <p:nvPicPr>
          <p:cNvPr id="4" name="Picture 3">
            <a:extLst>
              <a:ext uri="{FF2B5EF4-FFF2-40B4-BE49-F238E27FC236}">
                <a16:creationId xmlns="" xmlns:a16="http://schemas.microsoft.com/office/drawing/2014/main" id="{E190F191-8CAB-A24C-9553-309991DD7BB9}"/>
              </a:ext>
            </a:extLst>
          </p:cNvPr>
          <p:cNvPicPr>
            <a:picLocks noChangeAspect="1"/>
          </p:cNvPicPr>
          <p:nvPr/>
        </p:nvPicPr>
        <p:blipFill rotWithShape="1">
          <a:blip r:embed="rId2"/>
          <a:srcRect l="3767" r="1" b="1"/>
          <a:stretch/>
        </p:blipFill>
        <p:spPr>
          <a:xfrm>
            <a:off x="245660" y="1098550"/>
            <a:ext cx="5293730" cy="3080544"/>
          </a:xfrm>
          <a:prstGeom prst="rect">
            <a:avLst/>
          </a:prstGeom>
        </p:spPr>
      </p:pic>
      <p:sp>
        <p:nvSpPr>
          <p:cNvPr id="2" name="Title 1">
            <a:extLst>
              <a:ext uri="{FF2B5EF4-FFF2-40B4-BE49-F238E27FC236}">
                <a16:creationId xmlns="" xmlns:a16="http://schemas.microsoft.com/office/drawing/2014/main" id="{BA9DBA09-32E2-A440-AFC9-6F8C50EFB211}"/>
              </a:ext>
            </a:extLst>
          </p:cNvPr>
          <p:cNvSpPr>
            <a:spLocks noGrp="1"/>
          </p:cNvSpPr>
          <p:nvPr>
            <p:ph type="title"/>
          </p:nvPr>
        </p:nvSpPr>
        <p:spPr>
          <a:xfrm>
            <a:off x="393192" y="4432554"/>
            <a:ext cx="4945642" cy="1218908"/>
          </a:xfrm>
        </p:spPr>
        <p:txBody>
          <a:bodyPr>
            <a:normAutofit/>
          </a:bodyPr>
          <a:lstStyle/>
          <a:p>
            <a:pPr algn="r"/>
            <a:endParaRPr lang="en-US" dirty="0">
              <a:solidFill>
                <a:srgbClr val="FFFFFF"/>
              </a:solidFill>
            </a:endParaRPr>
          </a:p>
        </p:txBody>
      </p:sp>
      <p:sp>
        <p:nvSpPr>
          <p:cNvPr id="3" name="Content Placeholder 2">
            <a:extLst>
              <a:ext uri="{FF2B5EF4-FFF2-40B4-BE49-F238E27FC236}">
                <a16:creationId xmlns="" xmlns:a16="http://schemas.microsoft.com/office/drawing/2014/main" id="{3300D88F-5BDD-774F-A9F7-082F33CA7A51}"/>
              </a:ext>
            </a:extLst>
          </p:cNvPr>
          <p:cNvSpPr>
            <a:spLocks noGrp="1"/>
          </p:cNvSpPr>
          <p:nvPr>
            <p:ph idx="1"/>
          </p:nvPr>
        </p:nvSpPr>
        <p:spPr>
          <a:xfrm>
            <a:off x="6021990" y="1545544"/>
            <a:ext cx="2568554" cy="3639272"/>
          </a:xfrm>
        </p:spPr>
        <p:txBody>
          <a:bodyPr anchor="ctr">
            <a:normAutofit fontScale="92500" lnSpcReduction="10000"/>
          </a:bodyPr>
          <a:lstStyle/>
          <a:p>
            <a:r>
              <a:rPr lang="en-GB" sz="1500">
                <a:solidFill>
                  <a:srgbClr val="FFFFFF"/>
                </a:solidFill>
              </a:rPr>
              <a:t>Psychologist Anne Tenbrunsel and colleagues find that innate psychological tendencies often cause us to engage in self-deception, which blinds us to the ethical components of a decision.</a:t>
            </a:r>
          </a:p>
          <a:p>
            <a:r>
              <a:rPr lang="en-GB" sz="1500">
                <a:solidFill>
                  <a:srgbClr val="FFFFFF"/>
                </a:solidFill>
              </a:rPr>
              <a:t>For example, euphemisms like “We didn’t bribe anyone… we just ‘greased the wheels,’” help people disguise and overlook their own wrongdoing.</a:t>
            </a:r>
            <a:endParaRPr lang="en-US" sz="1500">
              <a:solidFill>
                <a:srgbClr val="FFFFFF"/>
              </a:solidFill>
            </a:endParaRPr>
          </a:p>
          <a:p>
            <a:endParaRPr lang="en-US" sz="1500">
              <a:solidFill>
                <a:srgbClr val="FFFFFF"/>
              </a:solidFill>
            </a:endParaRPr>
          </a:p>
        </p:txBody>
      </p:sp>
    </p:spTree>
    <p:extLst>
      <p:ext uri="{BB962C8B-B14F-4D97-AF65-F5344CB8AC3E}">
        <p14:creationId xmlns:p14="http://schemas.microsoft.com/office/powerpoint/2010/main" val="24875231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AB011E9B-7CFF-7A4B-B189-E3BEBB34B0EC}"/>
              </a:ext>
            </a:extLst>
          </p:cNvPr>
          <p:cNvPicPr>
            <a:picLocks noChangeAspect="1"/>
          </p:cNvPicPr>
          <p:nvPr/>
        </p:nvPicPr>
        <p:blipFill rotWithShape="1">
          <a:blip r:embed="rId2"/>
          <a:srcRect t="11097" r="1" b="623"/>
          <a:stretch/>
        </p:blipFill>
        <p:spPr>
          <a:xfrm>
            <a:off x="3840480" y="2285461"/>
            <a:ext cx="4674870" cy="3204511"/>
          </a:xfrm>
          <a:prstGeom prst="rect">
            <a:avLst/>
          </a:prstGeom>
        </p:spPr>
      </p:pic>
      <p:sp>
        <p:nvSpPr>
          <p:cNvPr id="2" name="Title 1">
            <a:extLst>
              <a:ext uri="{FF2B5EF4-FFF2-40B4-BE49-F238E27FC236}">
                <a16:creationId xmlns="" xmlns:a16="http://schemas.microsoft.com/office/drawing/2014/main" id="{64776CDF-4688-E049-AC02-1BED73B6BF00}"/>
              </a:ext>
            </a:extLst>
          </p:cNvPr>
          <p:cNvSpPr>
            <a:spLocks noGrp="1"/>
          </p:cNvSpPr>
          <p:nvPr>
            <p:ph type="title"/>
          </p:nvPr>
        </p:nvSpPr>
        <p:spPr>
          <a:xfrm>
            <a:off x="628650" y="1131094"/>
            <a:ext cx="7886700" cy="994172"/>
          </a:xfrm>
        </p:spPr>
        <p:txBody>
          <a:bodyPr>
            <a:normAutofit fontScale="90000"/>
          </a:bodyPr>
          <a:lstStyle/>
          <a:p>
            <a:r>
              <a:rPr lang="en-GB" dirty="0"/>
              <a:t>Ethical fading is similar to moral disengagement. </a:t>
            </a:r>
            <a:endParaRPr lang="en-US" dirty="0"/>
          </a:p>
        </p:txBody>
      </p:sp>
      <p:sp>
        <p:nvSpPr>
          <p:cNvPr id="3" name="Content Placeholder 2">
            <a:extLst>
              <a:ext uri="{FF2B5EF4-FFF2-40B4-BE49-F238E27FC236}">
                <a16:creationId xmlns="" xmlns:a16="http://schemas.microsoft.com/office/drawing/2014/main" id="{15E207DB-161E-6A46-9276-4AD192B77960}"/>
              </a:ext>
            </a:extLst>
          </p:cNvPr>
          <p:cNvSpPr>
            <a:spLocks noGrp="1"/>
          </p:cNvSpPr>
          <p:nvPr>
            <p:ph idx="1"/>
          </p:nvPr>
        </p:nvSpPr>
        <p:spPr>
          <a:xfrm>
            <a:off x="628651" y="2226469"/>
            <a:ext cx="2848355" cy="3263504"/>
          </a:xfrm>
        </p:spPr>
        <p:txBody>
          <a:bodyPr>
            <a:normAutofit/>
          </a:bodyPr>
          <a:lstStyle/>
          <a:p>
            <a:r>
              <a:rPr lang="en-GB" sz="1500"/>
              <a:t>Moral disengagement is when people restructure reality in order to make their own actions seem less harmful than they actually are. </a:t>
            </a:r>
          </a:p>
          <a:p>
            <a:endParaRPr lang="en-US" sz="1500"/>
          </a:p>
        </p:txBody>
      </p:sp>
    </p:spTree>
    <p:extLst>
      <p:ext uri="{BB962C8B-B14F-4D97-AF65-F5344CB8AC3E}">
        <p14:creationId xmlns:p14="http://schemas.microsoft.com/office/powerpoint/2010/main" val="31920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A9C826AD-D3FE-4841-B498-707AE073B139}"/>
              </a:ext>
            </a:extLst>
          </p:cNvPr>
          <p:cNvPicPr>
            <a:picLocks noChangeAspect="1"/>
          </p:cNvPicPr>
          <p:nvPr/>
        </p:nvPicPr>
        <p:blipFill rotWithShape="1">
          <a:blip r:embed="rId2"/>
          <a:srcRect r="3986" b="-1"/>
          <a:stretch/>
        </p:blipFill>
        <p:spPr>
          <a:xfrm>
            <a:off x="3840480" y="2285461"/>
            <a:ext cx="4674870" cy="3204511"/>
          </a:xfrm>
          <a:prstGeom prst="rect">
            <a:avLst/>
          </a:prstGeom>
        </p:spPr>
      </p:pic>
      <p:sp>
        <p:nvSpPr>
          <p:cNvPr id="2" name="Title 1">
            <a:extLst>
              <a:ext uri="{FF2B5EF4-FFF2-40B4-BE49-F238E27FC236}">
                <a16:creationId xmlns="" xmlns:a16="http://schemas.microsoft.com/office/drawing/2014/main" id="{7B51D33F-7583-BF49-86F7-D1159BA1DCE9}"/>
              </a:ext>
            </a:extLst>
          </p:cNvPr>
          <p:cNvSpPr>
            <a:spLocks noGrp="1"/>
          </p:cNvSpPr>
          <p:nvPr>
            <p:ph type="title"/>
          </p:nvPr>
        </p:nvSpPr>
        <p:spPr>
          <a:xfrm>
            <a:off x="628650" y="1131094"/>
            <a:ext cx="7886700" cy="994172"/>
          </a:xfrm>
        </p:spPr>
        <p:txBody>
          <a:bodyPr>
            <a:normAutofit/>
          </a:bodyPr>
          <a:lstStyle/>
          <a:p>
            <a:r>
              <a:rPr lang="en-US" dirty="0"/>
              <a:t>The same but different</a:t>
            </a:r>
          </a:p>
        </p:txBody>
      </p:sp>
      <p:graphicFrame>
        <p:nvGraphicFramePr>
          <p:cNvPr id="5" name="Content Placeholder 2">
            <a:extLst>
              <a:ext uri="{FF2B5EF4-FFF2-40B4-BE49-F238E27FC236}">
                <a16:creationId xmlns="" xmlns:a16="http://schemas.microsoft.com/office/drawing/2014/main" id="{18604931-2F85-4852-8CCE-8B0AD75C4953}"/>
              </a:ext>
            </a:extLst>
          </p:cNvPr>
          <p:cNvGraphicFramePr>
            <a:graphicFrameLocks noGrp="1"/>
          </p:cNvGraphicFramePr>
          <p:nvPr>
            <p:ph idx="1"/>
            <p:extLst/>
          </p:nvPr>
        </p:nvGraphicFramePr>
        <p:xfrm>
          <a:off x="628651" y="2226469"/>
          <a:ext cx="2848355"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46701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3">
            <a:extLst>
              <a:ext uri="{FF2B5EF4-FFF2-40B4-BE49-F238E27FC236}">
                <a16:creationId xmlns="" xmlns:a16="http://schemas.microsoft.com/office/drawing/2014/main" id="{9EBBA40A-4858-0C49-814B-161DDF8F430F}"/>
              </a:ext>
            </a:extLst>
          </p:cNvPr>
          <p:cNvSpPr>
            <a:spLocks noGrp="1" noChangeArrowheads="1"/>
          </p:cNvSpPr>
          <p:nvPr>
            <p:ph type="body" idx="1"/>
          </p:nvPr>
        </p:nvSpPr>
        <p:spPr>
          <a:xfrm>
            <a:off x="990600" y="1828800"/>
            <a:ext cx="7467600" cy="4114800"/>
          </a:xfrm>
        </p:spPr>
        <p:txBody>
          <a:bodyPr/>
          <a:lstStyle/>
          <a:p>
            <a:pPr>
              <a:lnSpc>
                <a:spcPct val="120000"/>
              </a:lnSpc>
              <a:spcAft>
                <a:spcPts val="600"/>
              </a:spcAft>
            </a:pPr>
            <a:r>
              <a:rPr lang="en-US" altLang="en-US" sz="2000"/>
              <a:t>Please fill in the gaps:</a:t>
            </a:r>
          </a:p>
          <a:p>
            <a:pPr lvl="1">
              <a:lnSpc>
                <a:spcPct val="120000"/>
              </a:lnSpc>
              <a:spcAft>
                <a:spcPts val="600"/>
              </a:spcAft>
            </a:pPr>
            <a:r>
              <a:rPr lang="en-US" altLang="en-US" sz="2000"/>
              <a:t>__ is wrong</a:t>
            </a:r>
          </a:p>
          <a:p>
            <a:pPr lvl="1">
              <a:lnSpc>
                <a:spcPct val="120000"/>
              </a:lnSpc>
              <a:spcAft>
                <a:spcPts val="600"/>
              </a:spcAft>
            </a:pPr>
            <a:r>
              <a:rPr lang="en-US" altLang="en-US" sz="2000"/>
              <a:t>__ is right</a:t>
            </a:r>
          </a:p>
          <a:p>
            <a:pPr lvl="1">
              <a:lnSpc>
                <a:spcPct val="120000"/>
              </a:lnSpc>
              <a:spcAft>
                <a:spcPts val="600"/>
              </a:spcAft>
            </a:pPr>
            <a:r>
              <a:rPr lang="en-US" altLang="en-US" sz="2000"/>
              <a:t>__ is obligatory</a:t>
            </a:r>
          </a:p>
          <a:p>
            <a:pPr lvl="1">
              <a:lnSpc>
                <a:spcPct val="120000"/>
              </a:lnSpc>
              <a:spcAft>
                <a:spcPts val="600"/>
              </a:spcAft>
            </a:pPr>
            <a:r>
              <a:rPr lang="en-US" altLang="en-US" sz="2000"/>
              <a:t>__ is good</a:t>
            </a:r>
          </a:p>
          <a:p>
            <a:pPr lvl="1">
              <a:lnSpc>
                <a:spcPct val="120000"/>
              </a:lnSpc>
              <a:spcAft>
                <a:spcPts val="600"/>
              </a:spcAft>
            </a:pPr>
            <a:r>
              <a:rPr lang="en-US" altLang="en-US" sz="2000"/>
              <a:t>__ is bad</a:t>
            </a:r>
          </a:p>
        </p:txBody>
      </p:sp>
      <p:sp>
        <p:nvSpPr>
          <p:cNvPr id="7170" name="Rectangle 2">
            <a:extLst>
              <a:ext uri="{FF2B5EF4-FFF2-40B4-BE49-F238E27FC236}">
                <a16:creationId xmlns="" xmlns:a16="http://schemas.microsoft.com/office/drawing/2014/main" id="{0671E981-8773-764B-83DD-2F52C3B7F7AC}"/>
              </a:ext>
            </a:extLst>
          </p:cNvPr>
          <p:cNvSpPr>
            <a:spLocks noGrp="1" noChangeArrowheads="1"/>
          </p:cNvSpPr>
          <p:nvPr>
            <p:ph type="title"/>
          </p:nvPr>
        </p:nvSpPr>
        <p:spPr>
          <a:xfrm>
            <a:off x="685800" y="533400"/>
            <a:ext cx="7772400" cy="1143000"/>
          </a:xfrm>
        </p:spPr>
        <p:txBody>
          <a:bodyPr/>
          <a:lstStyle/>
          <a:p>
            <a:r>
              <a:rPr altLang="en-US"/>
              <a:t>True universal moral judgments</a:t>
            </a:r>
          </a:p>
        </p:txBody>
      </p:sp>
      <p:pic>
        <p:nvPicPr>
          <p:cNvPr id="7171" name="Picture 1">
            <a:extLst>
              <a:ext uri="{FF2B5EF4-FFF2-40B4-BE49-F238E27FC236}">
                <a16:creationId xmlns="" xmlns:a16="http://schemas.microsoft.com/office/drawing/2014/main" id="{82104FEA-D535-E543-A974-AC10622E280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03725" y="2852738"/>
            <a:ext cx="4038600" cy="2503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294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2946">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2946">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2946">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2946">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294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a:extLst>
              <a:ext uri="{FF2B5EF4-FFF2-40B4-BE49-F238E27FC236}">
                <a16:creationId xmlns="" xmlns:a16="http://schemas.microsoft.com/office/drawing/2014/main" id="{D027521D-2DE4-CE4B-94BD-687197E12BD5}"/>
              </a:ext>
            </a:extLst>
          </p:cNvPr>
          <p:cNvSpPr>
            <a:spLocks noGrp="1" noChangeArrowheads="1"/>
          </p:cNvSpPr>
          <p:nvPr>
            <p:ph type="title"/>
          </p:nvPr>
        </p:nvSpPr>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altLang="en-US"/>
              <a:t>Three approaches and your examples</a:t>
            </a:r>
          </a:p>
        </p:txBody>
      </p:sp>
      <p:sp>
        <p:nvSpPr>
          <p:cNvPr id="6146" name="Rectangle 2">
            <a:extLst>
              <a:ext uri="{FF2B5EF4-FFF2-40B4-BE49-F238E27FC236}">
                <a16:creationId xmlns="" xmlns:a16="http://schemas.microsoft.com/office/drawing/2014/main" id="{E5FE7CD2-5123-C04A-9B79-545F88A8F570}"/>
              </a:ext>
            </a:extLst>
          </p:cNvPr>
          <p:cNvSpPr>
            <a:spLocks noGrp="1" noChangeArrowheads="1"/>
          </p:cNvSpPr>
          <p:nvPr>
            <p:ph idx="1"/>
          </p:nvPr>
        </p:nvSpPr>
        <p:spPr/>
        <p:txBody>
          <a:bodyPr rtlCol="0">
            <a:normAutofit/>
          </a:bodyPr>
          <a:lstStyle/>
          <a:p>
            <a:pPr marL="341313" indent="-341313" fontAlgn="auto">
              <a:lnSpc>
                <a:spcPct val="90000"/>
              </a:lnSpc>
              <a:spcBef>
                <a:spcPts val="7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800" dirty="0" smtClean="0">
                <a:solidFill>
                  <a:srgbClr val="000514"/>
                </a:solidFill>
              </a:rPr>
              <a:t>1. Ethical </a:t>
            </a:r>
            <a:r>
              <a:rPr lang="en-US" altLang="en-US" sz="2800" dirty="0">
                <a:solidFill>
                  <a:srgbClr val="000514"/>
                </a:solidFill>
              </a:rPr>
              <a:t>absolutists...there is a single standard in terms of assessments that can be made, and that standard is usually their own</a:t>
            </a:r>
            <a:r>
              <a:rPr lang="en-US" altLang="en-US" sz="2800" dirty="0" smtClean="0">
                <a:solidFill>
                  <a:srgbClr val="000514"/>
                </a:solidFill>
              </a:rPr>
              <a:t>.</a:t>
            </a:r>
          </a:p>
          <a:p>
            <a:pPr marL="341313" indent="-341313" fontAlgn="auto">
              <a:lnSpc>
                <a:spcPct val="90000"/>
              </a:lnSpc>
              <a:spcBef>
                <a:spcPts val="7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800" dirty="0" smtClean="0">
                <a:solidFill>
                  <a:srgbClr val="000514"/>
                </a:solidFill>
              </a:rPr>
              <a:t>Kant, Plato, Aristotle.</a:t>
            </a:r>
            <a:endParaRPr lang="en-US" altLang="en-US" sz="2800" dirty="0">
              <a:solidFill>
                <a:srgbClr val="000514"/>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r>
              <a:rPr lang="en-GB" dirty="0" smtClean="0"/>
              <a:t>If </a:t>
            </a:r>
            <a:r>
              <a:rPr lang="en-GB" dirty="0"/>
              <a:t>you believe that someone who kills another should themselves be killed in all cases, you are an ethical absolutist, although note that this position is hypocritical since you would also have to kill the executioner, and his executioner, and so on. </a:t>
            </a:r>
            <a:endParaRPr lang="en-GB" dirty="0" smtClean="0"/>
          </a:p>
          <a:p>
            <a:r>
              <a:rPr lang="en-GB" dirty="0" smtClean="0"/>
              <a:t>That’s </a:t>
            </a:r>
            <a:r>
              <a:rPr lang="en-GB" dirty="0"/>
              <a:t>a problem with absolutism: it often becomes absurd when applied to complex reality.</a:t>
            </a:r>
          </a:p>
        </p:txBody>
      </p:sp>
    </p:spTree>
    <p:extLst>
      <p:ext uri="{BB962C8B-B14F-4D97-AF65-F5344CB8AC3E}">
        <p14:creationId xmlns:p14="http://schemas.microsoft.com/office/powerpoint/2010/main" val="204613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Absolutism</a:t>
            </a:r>
            <a:endParaRPr lang="en-GB" dirty="0"/>
          </a:p>
        </p:txBody>
      </p:sp>
      <p:sp>
        <p:nvSpPr>
          <p:cNvPr id="3" name="Content Placeholder 2"/>
          <p:cNvSpPr>
            <a:spLocks noGrp="1"/>
          </p:cNvSpPr>
          <p:nvPr>
            <p:ph idx="1"/>
          </p:nvPr>
        </p:nvSpPr>
        <p:spPr/>
        <p:txBody>
          <a:bodyPr/>
          <a:lstStyle/>
          <a:p>
            <a:r>
              <a:rPr lang="en-GB" dirty="0" smtClean="0"/>
              <a:t>Global organisations should apply their values everywhere they do business.</a:t>
            </a:r>
          </a:p>
          <a:p>
            <a:r>
              <a:rPr lang="en-GB" dirty="0" smtClean="0"/>
              <a:t>Bribery ?</a:t>
            </a:r>
          </a:p>
          <a:p>
            <a:endParaRPr lang="en-GB" dirty="0"/>
          </a:p>
        </p:txBody>
      </p:sp>
    </p:spTree>
    <p:extLst>
      <p:ext uri="{BB962C8B-B14F-4D97-AF65-F5344CB8AC3E}">
        <p14:creationId xmlns:p14="http://schemas.microsoft.com/office/powerpoint/2010/main" val="22800304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relativists </a:t>
            </a:r>
          </a:p>
        </p:txBody>
      </p:sp>
      <p:sp>
        <p:nvSpPr>
          <p:cNvPr id="3" name="Content Placeholder 2"/>
          <p:cNvSpPr>
            <a:spLocks noGrp="1"/>
          </p:cNvSpPr>
          <p:nvPr>
            <p:ph idx="1"/>
          </p:nvPr>
        </p:nvSpPr>
        <p:spPr/>
        <p:txBody>
          <a:bodyPr/>
          <a:lstStyle/>
          <a:p>
            <a:pPr marL="341313" indent="-341313" fontAlgn="auto">
              <a:lnSpc>
                <a:spcPct val="90000"/>
              </a:lnSpc>
              <a:spcBef>
                <a:spcPts val="7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dirty="0" smtClean="0"/>
              <a:t>2. Ethical </a:t>
            </a:r>
            <a:r>
              <a:rPr lang="en-US" altLang="en-US" dirty="0"/>
              <a:t>relativists see each culture as an island unto itself, right in its own world and they deny there is any overarching standard in terms of which conflicting culture can be judged</a:t>
            </a:r>
            <a:r>
              <a:rPr lang="en-US" altLang="en-US" dirty="0" smtClean="0"/>
              <a:t>.</a:t>
            </a:r>
          </a:p>
          <a:p>
            <a:pPr marL="341313" indent="-341313" fontAlgn="auto">
              <a:lnSpc>
                <a:spcPct val="90000"/>
              </a:lnSpc>
              <a:spcBef>
                <a:spcPts val="7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dirty="0" smtClean="0"/>
              <a:t>No one view of ethics can be said to be right since it must always e relative to the historical, social and cultural context.</a:t>
            </a:r>
            <a:endParaRPr lang="en-US" altLang="en-US" dirty="0"/>
          </a:p>
          <a:p>
            <a:endParaRPr lang="en-GB" dirty="0"/>
          </a:p>
        </p:txBody>
      </p:sp>
    </p:spTree>
    <p:extLst>
      <p:ext uri="{BB962C8B-B14F-4D97-AF65-F5344CB8AC3E}">
        <p14:creationId xmlns:p14="http://schemas.microsoft.com/office/powerpoint/2010/main" val="8467704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lstStyle/>
          <a:p>
            <a:r>
              <a:rPr lang="en-GB" dirty="0" smtClean="0"/>
              <a:t>Bull-fighting</a:t>
            </a:r>
          </a:p>
          <a:p>
            <a:r>
              <a:rPr lang="en-GB" dirty="0" smtClean="0"/>
              <a:t>Hijab</a:t>
            </a:r>
          </a:p>
          <a:p>
            <a:endParaRPr lang="en-GB" dirty="0"/>
          </a:p>
        </p:txBody>
      </p:sp>
    </p:spTree>
    <p:extLst>
      <p:ext uri="{BB962C8B-B14F-4D97-AF65-F5344CB8AC3E}">
        <p14:creationId xmlns:p14="http://schemas.microsoft.com/office/powerpoint/2010/main" val="4514199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pluralists</a:t>
            </a:r>
          </a:p>
        </p:txBody>
      </p:sp>
      <p:sp>
        <p:nvSpPr>
          <p:cNvPr id="3" name="Content Placeholder 2"/>
          <p:cNvSpPr>
            <a:spLocks noGrp="1"/>
          </p:cNvSpPr>
          <p:nvPr>
            <p:ph idx="1"/>
          </p:nvPr>
        </p:nvSpPr>
        <p:spPr/>
        <p:txBody>
          <a:bodyPr/>
          <a:lstStyle/>
          <a:p>
            <a:r>
              <a:rPr lang="en-GB" dirty="0" smtClean="0"/>
              <a:t>3. Ethical </a:t>
            </a:r>
            <a:r>
              <a:rPr lang="en-GB" dirty="0"/>
              <a:t>pluralists acknowledge that cultures can legitimately pass judgments on one another and encourages us to listen to what other cultures say about us as well as what we say about them. </a:t>
            </a:r>
          </a:p>
          <a:p>
            <a:endParaRPr lang="en-GB" dirty="0"/>
          </a:p>
        </p:txBody>
      </p:sp>
    </p:spTree>
    <p:extLst>
      <p:ext uri="{BB962C8B-B14F-4D97-AF65-F5344CB8AC3E}">
        <p14:creationId xmlns:p14="http://schemas.microsoft.com/office/powerpoint/2010/main" val="27080002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7" name="Title 1">
            <a:extLst>
              <a:ext uri="{FF2B5EF4-FFF2-40B4-BE49-F238E27FC236}">
                <a16:creationId xmlns="" xmlns:a16="http://schemas.microsoft.com/office/drawing/2014/main" id="{70ECF8AC-B2B2-B543-9475-34B45DF2A10C}"/>
              </a:ext>
            </a:extLst>
          </p:cNvPr>
          <p:cNvSpPr>
            <a:spLocks noGrp="1" noChangeArrowheads="1"/>
          </p:cNvSpPr>
          <p:nvPr>
            <p:ph type="title"/>
          </p:nvPr>
        </p:nvSpPr>
        <p:spPr/>
        <p:txBody>
          <a:bodyPr/>
          <a:lstStyle/>
          <a:p>
            <a:r>
              <a:rPr altLang="en-US"/>
              <a:t>Applied to actual cases</a:t>
            </a:r>
          </a:p>
        </p:txBody>
      </p:sp>
      <p:sp>
        <p:nvSpPr>
          <p:cNvPr id="306178" name="Content Placeholder 2">
            <a:extLst>
              <a:ext uri="{FF2B5EF4-FFF2-40B4-BE49-F238E27FC236}">
                <a16:creationId xmlns="" xmlns:a16="http://schemas.microsoft.com/office/drawing/2014/main" id="{71722F77-DA3A-3F47-8E5F-43ABF0D7DEA0}"/>
              </a:ext>
            </a:extLst>
          </p:cNvPr>
          <p:cNvSpPr>
            <a:spLocks noGrp="1" noChangeArrowheads="1"/>
          </p:cNvSpPr>
          <p:nvPr>
            <p:ph idx="1"/>
          </p:nvPr>
        </p:nvSpPr>
        <p:spPr/>
        <p:txBody>
          <a:bodyPr/>
          <a:lstStyle/>
          <a:p>
            <a:r>
              <a:rPr lang="en-US" altLang="en-US"/>
              <a:t>What happens when something that is legally and morally permissible in one culture is illegal and immoral in another?</a:t>
            </a:r>
          </a:p>
          <a:p>
            <a:endParaRPr lang="en-US"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047C8CCB-F95D-4249-92DD-651249D3535A}"/>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1510168" cy="5143500"/>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4" name="Content Placeholder 3">
            <a:extLst>
              <a:ext uri="{FF2B5EF4-FFF2-40B4-BE49-F238E27FC236}">
                <a16:creationId xmlns="" xmlns:a16="http://schemas.microsoft.com/office/drawing/2014/main" id="{33B9AFF6-0021-B449-AEA4-139A92818439}"/>
              </a:ext>
            </a:extLst>
          </p:cNvPr>
          <p:cNvPicPr>
            <a:picLocks noGrp="1" noChangeAspect="1"/>
          </p:cNvPicPr>
          <p:nvPr>
            <p:ph idx="1"/>
          </p:nvPr>
        </p:nvPicPr>
        <p:blipFill>
          <a:blip r:embed="rId2"/>
          <a:stretch>
            <a:fillRect/>
          </a:stretch>
        </p:blipFill>
        <p:spPr>
          <a:xfrm>
            <a:off x="3028951" y="1672696"/>
            <a:ext cx="5391149" cy="3510065"/>
          </a:xfrm>
          <a:prstGeom prst="rect">
            <a:avLst/>
          </a:prstGeom>
        </p:spPr>
      </p:pic>
      <p:sp>
        <p:nvSpPr>
          <p:cNvPr id="5" name="Title 4">
            <a:extLst>
              <a:ext uri="{FF2B5EF4-FFF2-40B4-BE49-F238E27FC236}">
                <a16:creationId xmlns="" xmlns:a16="http://schemas.microsoft.com/office/drawing/2014/main" id="{51BA3407-F13D-7A40-9341-D198386F5CC4}"/>
              </a:ext>
            </a:extLst>
          </p:cNvPr>
          <p:cNvSpPr>
            <a:spLocks noGrp="1"/>
          </p:cNvSpPr>
          <p:nvPr>
            <p:ph type="title"/>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wrap="square" lIns="68580" tIns="34290" rIns="68580" bIns="34290" numCol="1" rtlCol="0" anchor="ctr" anchorCtr="0" compatLnSpc="1">
            <a:prstTxWarp prst="textNoShape">
              <a:avLst/>
            </a:prstTxWarp>
            <a:normAutofit/>
          </a:bodyPr>
          <a:lstStyle/>
          <a:p>
            <a:pPr algn="ctr"/>
            <a:r>
              <a:rPr lang="en-US" sz="1950">
                <a:solidFill>
                  <a:schemeClr val="bg1"/>
                </a:solidFill>
                <a:ea typeface="+mj-ea"/>
                <a:cs typeface="+mj-cs"/>
              </a:rPr>
              <a:t>Where ?</a:t>
            </a:r>
          </a:p>
        </p:txBody>
      </p:sp>
    </p:spTree>
    <p:extLst>
      <p:ext uri="{BB962C8B-B14F-4D97-AF65-F5344CB8AC3E}">
        <p14:creationId xmlns:p14="http://schemas.microsoft.com/office/powerpoint/2010/main" val="26243116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047C8CCB-F95D-4249-92DD-651249D3535A}"/>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1510168" cy="5143500"/>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pic>
        <p:nvPicPr>
          <p:cNvPr id="4" name="Content Placeholder 3">
            <a:extLst>
              <a:ext uri="{FF2B5EF4-FFF2-40B4-BE49-F238E27FC236}">
                <a16:creationId xmlns="" xmlns:a16="http://schemas.microsoft.com/office/drawing/2014/main" id="{9D6DE0FB-AB97-F645-A3DD-B700A05911C1}"/>
              </a:ext>
            </a:extLst>
          </p:cNvPr>
          <p:cNvPicPr>
            <a:picLocks noGrp="1" noChangeAspect="1"/>
          </p:cNvPicPr>
          <p:nvPr>
            <p:ph idx="1"/>
          </p:nvPr>
        </p:nvPicPr>
        <p:blipFill>
          <a:blip r:embed="rId2"/>
          <a:stretch>
            <a:fillRect/>
          </a:stretch>
        </p:blipFill>
        <p:spPr>
          <a:xfrm>
            <a:off x="3028951" y="1633948"/>
            <a:ext cx="5391149" cy="3587564"/>
          </a:xfrm>
          <a:prstGeom prst="rect">
            <a:avLst/>
          </a:prstGeom>
        </p:spPr>
      </p:pic>
      <p:sp>
        <p:nvSpPr>
          <p:cNvPr id="2" name="Title 1">
            <a:extLst>
              <a:ext uri="{FF2B5EF4-FFF2-40B4-BE49-F238E27FC236}">
                <a16:creationId xmlns="" xmlns:a16="http://schemas.microsoft.com/office/drawing/2014/main" id="{BEE30CF4-53E0-BB4F-AAAF-E74BEEB6E32D}"/>
              </a:ext>
            </a:extLst>
          </p:cNvPr>
          <p:cNvSpPr>
            <a:spLocks noGrp="1"/>
          </p:cNvSpPr>
          <p:nvPr>
            <p:ph type="title"/>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wrap="square" lIns="68580" tIns="34290" rIns="68580" bIns="34290" numCol="1" rtlCol="0" anchor="ctr" anchorCtr="0" compatLnSpc="1">
            <a:prstTxWarp prst="textNoShape">
              <a:avLst/>
            </a:prstTxWarp>
            <a:normAutofit/>
          </a:bodyPr>
          <a:lstStyle/>
          <a:p>
            <a:pPr algn="ctr"/>
            <a:r>
              <a:rPr lang="en-US" sz="1950">
                <a:solidFill>
                  <a:schemeClr val="bg1"/>
                </a:solidFill>
                <a:ea typeface="+mj-ea"/>
                <a:cs typeface="+mj-cs"/>
              </a:rPr>
              <a:t>Primark</a:t>
            </a:r>
          </a:p>
        </p:txBody>
      </p:sp>
    </p:spTree>
    <p:extLst>
      <p:ext uri="{BB962C8B-B14F-4D97-AF65-F5344CB8AC3E}">
        <p14:creationId xmlns:p14="http://schemas.microsoft.com/office/powerpoint/2010/main" val="10561710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559AE206-7EBA-4D33-8BC9-9D8158553F0E}"/>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cxnSp>
        <p:nvCxnSpPr>
          <p:cNvPr id="10" name="Straight Connector 9">
            <a:extLst>
              <a:ext uri="{FF2B5EF4-FFF2-40B4-BE49-F238E27FC236}">
                <a16:creationId xmlns="" xmlns:a16="http://schemas.microsoft.com/office/drawing/2014/main" id="{9E8E38ED-369A-44C2-B635-0BED0E48A6E8}"/>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5850294" y="4251260"/>
            <a:ext cx="0" cy="130302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 xmlns:a16="http://schemas.microsoft.com/office/drawing/2014/main" id="{B672F332-AF08-46C6-94F0-77684310D7B7}"/>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546251" y="2707204"/>
            <a:ext cx="721796" cy="72179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14" name="Oval 13">
            <a:extLst>
              <a:ext uri="{FF2B5EF4-FFF2-40B4-BE49-F238E27FC236}">
                <a16:creationId xmlns="" xmlns:a16="http://schemas.microsoft.com/office/drawing/2014/main" id="{34244EF8-D73A-40E1-BE73-D46E6B4B04ED}"/>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844372" y="2603242"/>
            <a:ext cx="220271" cy="220271"/>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16" name="Freeform: Shape 15">
            <a:extLst>
              <a:ext uri="{FF2B5EF4-FFF2-40B4-BE49-F238E27FC236}">
                <a16:creationId xmlns="" xmlns:a16="http://schemas.microsoft.com/office/drawing/2014/main" id="{AB84D7E8-4ECB-42D7-ADBF-01689B0F24AE}"/>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869085" y="857250"/>
            <a:ext cx="4274915" cy="3044433"/>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18" name="Oval 17">
            <a:extLst>
              <a:ext uri="{FF2B5EF4-FFF2-40B4-BE49-F238E27FC236}">
                <a16:creationId xmlns="" xmlns:a16="http://schemas.microsoft.com/office/drawing/2014/main" id="{6437D937-A7F1-4011-92B4-328E5BE1B166}"/>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1425" y="1322610"/>
            <a:ext cx="1682850" cy="168284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2" name="Title 1">
            <a:extLst>
              <a:ext uri="{FF2B5EF4-FFF2-40B4-BE49-F238E27FC236}">
                <a16:creationId xmlns="" xmlns:a16="http://schemas.microsoft.com/office/drawing/2014/main" id="{9A88DED2-DA0B-BE4B-AEE3-8E7D0A7C1E80}"/>
              </a:ext>
            </a:extLst>
          </p:cNvPr>
          <p:cNvSpPr>
            <a:spLocks noGrp="1"/>
          </p:cNvSpPr>
          <p:nvPr>
            <p:ph type="title"/>
          </p:nvPr>
        </p:nvSpPr>
        <p:spPr>
          <a:xfrm>
            <a:off x="481693" y="4251260"/>
            <a:ext cx="5204792" cy="1303020"/>
          </a:xfrm>
        </p:spPr>
        <p:txBody>
          <a:bodyPr vert="horz" wrap="square" lIns="68580" tIns="34290" rIns="68580" bIns="34290" numCol="1" rtlCol="0" anchor="ctr" anchorCtr="0" compatLnSpc="1">
            <a:prstTxWarp prst="textNoShape">
              <a:avLst/>
            </a:prstTxWarp>
            <a:normAutofit/>
          </a:bodyPr>
          <a:lstStyle/>
          <a:p>
            <a:pPr algn="r"/>
            <a:r>
              <a:rPr lang="en-US" sz="4500">
                <a:solidFill>
                  <a:schemeClr val="tx1"/>
                </a:solidFill>
                <a:ea typeface="+mj-ea"/>
                <a:cs typeface="+mj-cs"/>
              </a:rPr>
              <a:t>Link</a:t>
            </a:r>
          </a:p>
        </p:txBody>
      </p:sp>
      <p:sp>
        <p:nvSpPr>
          <p:cNvPr id="3" name="Content Placeholder 2">
            <a:extLst>
              <a:ext uri="{FF2B5EF4-FFF2-40B4-BE49-F238E27FC236}">
                <a16:creationId xmlns="" xmlns:a16="http://schemas.microsoft.com/office/drawing/2014/main" id="{F843CB1F-383A-2F42-A4E2-0B2681F94DF4}"/>
              </a:ext>
            </a:extLst>
          </p:cNvPr>
          <p:cNvSpPr>
            <a:spLocks noGrp="1"/>
          </p:cNvSpPr>
          <p:nvPr>
            <p:ph idx="1"/>
          </p:nvPr>
        </p:nvSpPr>
        <p:spPr>
          <a:xfrm>
            <a:off x="6038072" y="4251260"/>
            <a:ext cx="2408466" cy="1303020"/>
          </a:xfrm>
        </p:spPr>
        <p:txBody>
          <a:bodyPr vert="horz" wrap="square" lIns="68580" tIns="34290" rIns="68580" bIns="34290" numCol="1" rtlCol="0" anchor="ctr" anchorCtr="0" compatLnSpc="1">
            <a:prstTxWarp prst="textNoShape">
              <a:avLst/>
            </a:prstTxWarp>
            <a:normAutofit/>
          </a:bodyPr>
          <a:lstStyle/>
          <a:p>
            <a:pPr marL="0" indent="0">
              <a:buNone/>
            </a:pPr>
            <a:r>
              <a:rPr lang="en-US"/>
              <a:t>https://www.youtube.com/watch?v=9Fkhzdc4ybw</a:t>
            </a:r>
          </a:p>
        </p:txBody>
      </p:sp>
    </p:spTree>
    <p:extLst>
      <p:ext uri="{BB962C8B-B14F-4D97-AF65-F5344CB8AC3E}">
        <p14:creationId xmlns:p14="http://schemas.microsoft.com/office/powerpoint/2010/main" val="37723679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29CD1D8-25C0-DD44-8551-6230BD688B9A}"/>
              </a:ext>
            </a:extLst>
          </p:cNvPr>
          <p:cNvSpPr>
            <a:spLocks noGrp="1"/>
          </p:cNvSpPr>
          <p:nvPr>
            <p:ph type="title"/>
          </p:nvPr>
        </p:nvSpPr>
        <p:spPr/>
        <p:txBody>
          <a:bodyPr/>
          <a:lstStyle/>
          <a:p>
            <a:r>
              <a:rPr lang="en-US" dirty="0"/>
              <a:t>Resources</a:t>
            </a:r>
          </a:p>
        </p:txBody>
      </p:sp>
      <p:sp>
        <p:nvSpPr>
          <p:cNvPr id="3" name="Content Placeholder 2">
            <a:extLst>
              <a:ext uri="{FF2B5EF4-FFF2-40B4-BE49-F238E27FC236}">
                <a16:creationId xmlns="" xmlns:a16="http://schemas.microsoft.com/office/drawing/2014/main" id="{365C99F4-2860-B54F-AB64-14096F09E33D}"/>
              </a:ext>
            </a:extLst>
          </p:cNvPr>
          <p:cNvSpPr>
            <a:spLocks noGrp="1"/>
          </p:cNvSpPr>
          <p:nvPr>
            <p:ph idx="1"/>
          </p:nvPr>
        </p:nvSpPr>
        <p:spPr/>
        <p:txBody>
          <a:bodyPr/>
          <a:lstStyle/>
          <a:p>
            <a:r>
              <a:rPr lang="en-US" dirty="0">
                <a:hlinkClick r:id="rId2"/>
              </a:rPr>
              <a:t>http://www.aabri.com/manuscripts/131642.pdf</a:t>
            </a:r>
            <a:endParaRPr lang="en-US" dirty="0"/>
          </a:p>
          <a:p>
            <a:endParaRPr lang="en-US" dirty="0"/>
          </a:p>
          <a:p>
            <a:r>
              <a:rPr lang="en-US" dirty="0">
                <a:hlinkClick r:id="rId3"/>
              </a:rPr>
              <a:t>https://ruor.uottawa.ca/bitstream/10393/35578/1/Chen_Ashley_Lai_Ming_2016_thesis.pdf</a:t>
            </a:r>
            <a:r>
              <a:rPr lang="en-US" dirty="0"/>
              <a:t> p 21</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5935770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2F010AB-60AB-4643-AFAC-928DA8A4A667}"/>
              </a:ext>
            </a:extLst>
          </p:cNvPr>
          <p:cNvSpPr>
            <a:spLocks noGrp="1"/>
          </p:cNvSpPr>
          <p:nvPr>
            <p:ph type="title"/>
          </p:nvPr>
        </p:nvSpPr>
        <p:spPr/>
        <p:txBody>
          <a:bodyPr/>
          <a:lstStyle/>
          <a:p>
            <a:r>
              <a:rPr lang="en-US" dirty="0"/>
              <a:t>TASK</a:t>
            </a:r>
          </a:p>
        </p:txBody>
      </p:sp>
      <p:sp>
        <p:nvSpPr>
          <p:cNvPr id="3" name="Content Placeholder 2">
            <a:extLst>
              <a:ext uri="{FF2B5EF4-FFF2-40B4-BE49-F238E27FC236}">
                <a16:creationId xmlns="" xmlns:a16="http://schemas.microsoft.com/office/drawing/2014/main" id="{0AAB71F2-F92F-0646-8AA8-1356E4DACF01}"/>
              </a:ext>
            </a:extLst>
          </p:cNvPr>
          <p:cNvSpPr>
            <a:spLocks noGrp="1"/>
          </p:cNvSpPr>
          <p:nvPr>
            <p:ph idx="1"/>
          </p:nvPr>
        </p:nvSpPr>
        <p:spPr/>
        <p:txBody>
          <a:bodyPr/>
          <a:lstStyle/>
          <a:p>
            <a:r>
              <a:rPr lang="en-GB" dirty="0"/>
              <a:t>1. GATHER THE FACTS</a:t>
            </a:r>
          </a:p>
          <a:p>
            <a:r>
              <a:rPr lang="en-GB" dirty="0"/>
              <a:t>2. IDENTIFY THE RELEVANT ETHICAL ISSUES/POINTS OF ETHICAL CONFLICT </a:t>
            </a:r>
          </a:p>
          <a:p>
            <a:r>
              <a:rPr lang="en-GB" dirty="0"/>
              <a:t>3. IDENTIFY THE </a:t>
            </a:r>
            <a:r>
              <a:rPr lang="en-GB"/>
              <a:t>RELEVANT STAKEHOLDERS </a:t>
            </a:r>
            <a:endParaRPr lang="en-GB" dirty="0"/>
          </a:p>
          <a:p>
            <a:r>
              <a:rPr lang="en-GB" dirty="0"/>
              <a:t>4. IDENTIFY THE POSSIBLE CONSEQUENCES OF ALTERNATIVE COURSES OF ACTION </a:t>
            </a:r>
          </a:p>
          <a:p>
            <a:r>
              <a:rPr lang="en-GB" dirty="0"/>
              <a:t>5. IDENTIFY RESPONSIBILITY</a:t>
            </a:r>
          </a:p>
          <a:p>
            <a:r>
              <a:rPr lang="en-GB" dirty="0"/>
              <a:t>6. WHAT ARE YOUR RECOMMENDATIONS FOR ….</a:t>
            </a:r>
          </a:p>
          <a:p>
            <a:endParaRPr lang="en-GB" dirty="0"/>
          </a:p>
          <a:p>
            <a:endParaRPr lang="en-GB" dirty="0"/>
          </a:p>
          <a:p>
            <a:endParaRPr lang="en-US" dirty="0"/>
          </a:p>
        </p:txBody>
      </p:sp>
    </p:spTree>
    <p:extLst>
      <p:ext uri="{BB962C8B-B14F-4D97-AF65-F5344CB8AC3E}">
        <p14:creationId xmlns:p14="http://schemas.microsoft.com/office/powerpoint/2010/main" val="22598453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Title 1">
            <a:extLst>
              <a:ext uri="{FF2B5EF4-FFF2-40B4-BE49-F238E27FC236}">
                <a16:creationId xmlns="" xmlns:a16="http://schemas.microsoft.com/office/drawing/2014/main" id="{59C44100-E44E-494E-BB91-0894B7028312}"/>
              </a:ext>
            </a:extLst>
          </p:cNvPr>
          <p:cNvSpPr>
            <a:spLocks noGrp="1" noChangeArrowheads="1"/>
          </p:cNvSpPr>
          <p:nvPr>
            <p:ph type="title"/>
          </p:nvPr>
        </p:nvSpPr>
        <p:spPr/>
        <p:txBody>
          <a:bodyPr/>
          <a:lstStyle/>
          <a:p>
            <a:r>
              <a:rPr altLang="en-US"/>
              <a:t>Pick something </a:t>
            </a:r>
          </a:p>
        </p:txBody>
      </p:sp>
      <p:sp>
        <p:nvSpPr>
          <p:cNvPr id="11266" name="Rectangle 2">
            <a:extLst>
              <a:ext uri="{FF2B5EF4-FFF2-40B4-BE49-F238E27FC236}">
                <a16:creationId xmlns="" xmlns:a16="http://schemas.microsoft.com/office/drawing/2014/main" id="{3B291505-8AB7-F746-91AA-A720D39FE838}"/>
              </a:ext>
            </a:extLst>
          </p:cNvPr>
          <p:cNvSpPr>
            <a:spLocks noGrp="1" noChangeArrowheads="1"/>
          </p:cNvSpPr>
          <p:nvPr>
            <p:ph idx="1"/>
          </p:nvPr>
        </p:nvSpPr>
        <p:spPr/>
        <p:txBody>
          <a:bodyPr/>
          <a:lstStyle/>
          <a:p>
            <a:pPr marL="341313" indent="-341313">
              <a:lnSpc>
                <a:spcPct val="90000"/>
              </a:lnSpc>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Ethical relativist - Each culture is right unto itself, so such practices would be morally permissible in some countries and morally wrong in the </a:t>
            </a:r>
            <a:r>
              <a:rPr lang="en-US" altLang="en-US" dirty="0" smtClean="0"/>
              <a:t>UK/US/Bahrain/China.</a:t>
            </a:r>
            <a:endParaRPr lang="en-US" altLang="en-US" dirty="0"/>
          </a:p>
          <a:p>
            <a:pPr marL="341313" indent="-341313">
              <a:lnSpc>
                <a:spcPct val="90000"/>
              </a:lnSpc>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Ethical absolutists - There is a single moral truth in terms of which all cultures and individuals are to be judged.</a:t>
            </a:r>
          </a:p>
          <a:p>
            <a:pPr marL="341313" indent="-341313">
              <a:lnSpc>
                <a:spcPct val="90000"/>
              </a:lnSpc>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Pluralists - Try to find some middle ground </a:t>
            </a:r>
            <a:r>
              <a:rPr lang="en-US" altLang="en-US" dirty="0" smtClean="0"/>
              <a:t>- in </a:t>
            </a:r>
            <a:r>
              <a:rPr lang="en-US" altLang="en-US" dirty="0"/>
              <a:t>some situations this practice may make sense, less judgmental.</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 xmlns:a16="http://schemas.microsoft.com/office/drawing/2014/main" id="{96040322-3084-DC40-A58D-9F3AA2BB8A6A}"/>
              </a:ext>
            </a:extLst>
          </p:cNvPr>
          <p:cNvSpPr>
            <a:spLocks noGrp="1" noChangeArrowheads="1"/>
          </p:cNvSpPr>
          <p:nvPr>
            <p:ph type="title"/>
          </p:nvPr>
        </p:nvSpPr>
        <p:spPr/>
        <p:txBody>
          <a:bodyPr/>
          <a:lstStyle/>
          <a:p>
            <a:r>
              <a:rPr altLang="en-US"/>
              <a:t>This you know</a:t>
            </a:r>
          </a:p>
        </p:txBody>
      </p:sp>
      <p:sp>
        <p:nvSpPr>
          <p:cNvPr id="15362" name="Rectangle 2">
            <a:extLst>
              <a:ext uri="{FF2B5EF4-FFF2-40B4-BE49-F238E27FC236}">
                <a16:creationId xmlns="" xmlns:a16="http://schemas.microsoft.com/office/drawing/2014/main" id="{B102FF36-2481-054B-878D-7A09D7E747ED}"/>
              </a:ext>
            </a:extLst>
          </p:cNvPr>
          <p:cNvSpPr>
            <a:spLocks noGrp="1" noChangeArrowheads="1"/>
          </p:cNvSpPr>
          <p:nvPr>
            <p:ph idx="1"/>
          </p:nvPr>
        </p:nvSpPr>
        <p:spPr/>
        <p:txBody>
          <a:bodyPr/>
          <a:lstStyle/>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b="1" dirty="0">
                <a:solidFill>
                  <a:srgbClr val="A886E0"/>
                </a:solidFill>
              </a:rPr>
              <a:t>Utilitarian</a:t>
            </a:r>
            <a:r>
              <a:rPr lang="en-US" altLang="en-US" dirty="0"/>
              <a:t>– Should act in such a way as to produce the greatest overall amount of pleasure or happiness.</a:t>
            </a:r>
          </a:p>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b="1" dirty="0">
                <a:solidFill>
                  <a:srgbClr val="A886E0"/>
                </a:solidFill>
              </a:rPr>
              <a:t>Kantian ethics</a:t>
            </a:r>
            <a:r>
              <a:rPr lang="en-US" altLang="en-US" dirty="0"/>
              <a:t> —Act in ways that respect the autonomy and dignity of ourselves and others persons.</a:t>
            </a:r>
          </a:p>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b="1" dirty="0">
                <a:solidFill>
                  <a:srgbClr val="A886E0"/>
                </a:solidFill>
              </a:rPr>
              <a:t>Rights theorists</a:t>
            </a:r>
            <a:r>
              <a:rPr lang="en-US" altLang="en-US" b="1" dirty="0"/>
              <a:t> </a:t>
            </a:r>
            <a:r>
              <a:rPr lang="en-US" altLang="en-US" dirty="0"/>
              <a:t>—content that there is a certain universal moral minimum with which all people must comply.</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a:extLst>
              <a:ext uri="{FF2B5EF4-FFF2-40B4-BE49-F238E27FC236}">
                <a16:creationId xmlns="" xmlns:a16="http://schemas.microsoft.com/office/drawing/2014/main" id="{C572BEA8-CEDC-5444-94D2-189FBF946707}"/>
              </a:ext>
            </a:extLst>
          </p:cNvPr>
          <p:cNvSpPr>
            <a:spLocks noGrp="1" noChangeArrowheads="1"/>
          </p:cNvSpPr>
          <p:nvPr>
            <p:ph type="title"/>
          </p:nvPr>
        </p:nvSpPr>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altLang="en-US"/>
              <a:t>How different cultures have different moral codes</a:t>
            </a:r>
          </a:p>
        </p:txBody>
      </p:sp>
      <p:sp>
        <p:nvSpPr>
          <p:cNvPr id="19458" name="Rectangle 2">
            <a:extLst>
              <a:ext uri="{FF2B5EF4-FFF2-40B4-BE49-F238E27FC236}">
                <a16:creationId xmlns="" xmlns:a16="http://schemas.microsoft.com/office/drawing/2014/main" id="{DFDA9CC7-10E4-B94E-B426-CCEF1DB96161}"/>
              </a:ext>
            </a:extLst>
          </p:cNvPr>
          <p:cNvSpPr>
            <a:spLocks noGrp="1" noChangeArrowheads="1"/>
          </p:cNvSpPr>
          <p:nvPr>
            <p:ph idx="1"/>
          </p:nvPr>
        </p:nvSpPr>
        <p:spPr/>
        <p:txBody>
          <a:bodyPr/>
          <a:lstStyle/>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Different cultures have different moral codes. What is right within one group maybe abhorrent to another </a:t>
            </a:r>
          </a:p>
          <a:p>
            <a:pPr marL="741363" lvl="1" indent="-284163">
              <a:buClr>
                <a:srgbClr val="A886E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Treatment of the dead</a:t>
            </a:r>
          </a:p>
          <a:p>
            <a:pPr marL="741363" lvl="1" indent="-284163">
              <a:buClr>
                <a:srgbClr val="A886E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Polygamy</a:t>
            </a:r>
          </a:p>
          <a:p>
            <a:pPr marL="741363" lvl="1" indent="-284163">
              <a:buClr>
                <a:srgbClr val="A886E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Sharing of wives</a:t>
            </a:r>
          </a:p>
          <a:p>
            <a:pPr marL="741363" lvl="1" indent="-284163">
              <a:buClr>
                <a:srgbClr val="A886E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Infanticide</a:t>
            </a:r>
          </a:p>
          <a:p>
            <a:pPr marL="741363" lvl="1" indent="-284163">
              <a:buClr>
                <a:srgbClr val="A886E0"/>
              </a:buClr>
              <a:buSzPct val="70000"/>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a:p>
          <a:p>
            <a:pPr marL="741363" lvl="1" indent="-284163">
              <a:buClr>
                <a:srgbClr val="A886E0"/>
              </a:buClr>
              <a:buSzPct val="70000"/>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
            <a:extLst>
              <a:ext uri="{FF2B5EF4-FFF2-40B4-BE49-F238E27FC236}">
                <a16:creationId xmlns="" xmlns:a16="http://schemas.microsoft.com/office/drawing/2014/main" id="{59E0EFB7-FD16-E446-AACB-051FD45966A0}"/>
              </a:ext>
            </a:extLst>
          </p:cNvPr>
          <p:cNvSpPr>
            <a:spLocks noGrp="1" noChangeArrowheads="1"/>
          </p:cNvSpPr>
          <p:nvPr>
            <p:ph type="title"/>
          </p:nvPr>
        </p:nvSpPr>
        <p:spPr>
          <a:xfrm>
            <a:off x="457200" y="274638"/>
            <a:ext cx="8229600" cy="1143000"/>
          </a:xfrm>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altLang="en-US"/>
              <a:t>Exercise: </a:t>
            </a:r>
          </a:p>
        </p:txBody>
      </p:sp>
      <p:sp>
        <p:nvSpPr>
          <p:cNvPr id="21506" name="Rectangle 2">
            <a:extLst>
              <a:ext uri="{FF2B5EF4-FFF2-40B4-BE49-F238E27FC236}">
                <a16:creationId xmlns="" xmlns:a16="http://schemas.microsoft.com/office/drawing/2014/main" id="{C6C2AA93-5D1E-F547-A24F-B87D0F10E351}"/>
              </a:ext>
            </a:extLst>
          </p:cNvPr>
          <p:cNvSpPr>
            <a:spLocks noGrp="1" noChangeArrowheads="1"/>
          </p:cNvSpPr>
          <p:nvPr>
            <p:ph sz="quarter" idx="4294967295"/>
          </p:nvPr>
        </p:nvSpPr>
        <p:spPr>
          <a:xfrm>
            <a:off x="457200" y="1600200"/>
            <a:ext cx="8229600" cy="4525963"/>
          </a:xfrm>
        </p:spPr>
        <p:txBody>
          <a:bodyPr/>
          <a:lstStyle/>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Provide 5 examples of differing moral codes, customs, or behaviours…</a:t>
            </a:r>
          </a:p>
          <a:p>
            <a:pPr marL="341313" indent="-341313">
              <a:buClr>
                <a:srgbClr val="FFCC00"/>
              </a:buClr>
              <a:buSzPct val="70000"/>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a:p>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What makes them unique, odd or different?</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1">
            <a:extLst>
              <a:ext uri="{FF2B5EF4-FFF2-40B4-BE49-F238E27FC236}">
                <a16:creationId xmlns="" xmlns:a16="http://schemas.microsoft.com/office/drawing/2014/main" id="{B7D06B45-D788-F545-B31E-EE80ACAED3D6}"/>
              </a:ext>
            </a:extLst>
          </p:cNvPr>
          <p:cNvSpPr>
            <a:spLocks noGrp="1" noChangeArrowheads="1"/>
          </p:cNvSpPr>
          <p:nvPr>
            <p:ph type="title"/>
          </p:nvPr>
        </p:nvSpPr>
        <p:spPr/>
        <p:txBody>
          <a:bodyPr rtlCol="0">
            <a:normAutofit fontScale="90000"/>
          </a:bodyPr>
          <a:lstStyle/>
          <a:p>
            <a:pPr fontAlgn="auto">
              <a:spcAft>
                <a:spcPts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altLang="en-US">
                <a:solidFill>
                  <a:schemeClr val="tx1">
                    <a:lumMod val="85000"/>
                    <a:lumOff val="15000"/>
                  </a:schemeClr>
                </a:solidFill>
              </a:rPr>
              <a:t>What is our reaction to “strange or different” customs?</a:t>
            </a:r>
          </a:p>
        </p:txBody>
      </p:sp>
      <p:sp>
        <p:nvSpPr>
          <p:cNvPr id="15362" name="Rectangle 2">
            <a:extLst>
              <a:ext uri="{FF2B5EF4-FFF2-40B4-BE49-F238E27FC236}">
                <a16:creationId xmlns="" xmlns:a16="http://schemas.microsoft.com/office/drawing/2014/main" id="{539E2FED-8612-EA42-BFD8-15E77B3CAF5A}"/>
              </a:ext>
            </a:extLst>
          </p:cNvPr>
          <p:cNvSpPr>
            <a:spLocks noGrp="1" noChangeArrowheads="1"/>
          </p:cNvSpPr>
          <p:nvPr>
            <p:ph idx="1"/>
          </p:nvPr>
        </p:nvSpPr>
        <p:spPr/>
        <p:txBody>
          <a:bodyPr/>
          <a:lstStyle/>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Label them as backward, uneducated or natives</a:t>
            </a:r>
          </a:p>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Primitive</a:t>
            </a:r>
          </a:p>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Heathens</a:t>
            </a:r>
          </a:p>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Non-Christians</a:t>
            </a:r>
          </a:p>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Poke fun of them…discriminate or harass</a:t>
            </a:r>
          </a:p>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Convert them to “our” custom or thought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additive="repl">
                                        <p:cTn id="6" dur="1" fill="hold">
                                          <p:stCondLst>
                                            <p:cond delay="0"/>
                                          </p:stCondLst>
                                        </p:cTn>
                                        <p:tgtEl>
                                          <p:spTgt spid="15362">
                                            <p:txEl>
                                              <p:pRg st="0" end="0"/>
                                            </p:txEl>
                                          </p:spTgt>
                                        </p:tgtEl>
                                        <p:attrNameLst>
                                          <p:attrName>style.visibility</p:attrName>
                                        </p:attrNameLst>
                                      </p:cBhvr>
                                      <p:to>
                                        <p:strVal val="visible"/>
                                      </p:to>
                                    </p:set>
                                    <p:animEffect transition="in" filter="wipe(left)">
                                      <p:cBhvr additive="repl">
                                        <p:cTn id="7" dur="500"/>
                                        <p:tgtEl>
                                          <p:spTgt spid="1536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additive="repl">
                                        <p:cTn id="11" dur="1" fill="hold">
                                          <p:stCondLst>
                                            <p:cond delay="0"/>
                                          </p:stCondLst>
                                        </p:cTn>
                                        <p:tgtEl>
                                          <p:spTgt spid="15362">
                                            <p:txEl>
                                              <p:pRg st="1" end="1"/>
                                            </p:txEl>
                                          </p:spTgt>
                                        </p:tgtEl>
                                        <p:attrNameLst>
                                          <p:attrName>style.visibility</p:attrName>
                                        </p:attrNameLst>
                                      </p:cBhvr>
                                      <p:to>
                                        <p:strVal val="visible"/>
                                      </p:to>
                                    </p:set>
                                    <p:animEffect transition="in" filter="wipe(left)">
                                      <p:cBhvr additive="repl">
                                        <p:cTn id="12" dur="500"/>
                                        <p:tgtEl>
                                          <p:spTgt spid="1536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additive="repl">
                                        <p:cTn id="16" dur="1" fill="hold">
                                          <p:stCondLst>
                                            <p:cond delay="0"/>
                                          </p:stCondLst>
                                        </p:cTn>
                                        <p:tgtEl>
                                          <p:spTgt spid="15362">
                                            <p:txEl>
                                              <p:pRg st="2" end="2"/>
                                            </p:txEl>
                                          </p:spTgt>
                                        </p:tgtEl>
                                        <p:attrNameLst>
                                          <p:attrName>style.visibility</p:attrName>
                                        </p:attrNameLst>
                                      </p:cBhvr>
                                      <p:to>
                                        <p:strVal val="visible"/>
                                      </p:to>
                                    </p:set>
                                    <p:animEffect transition="in" filter="wipe(left)">
                                      <p:cBhvr additive="repl">
                                        <p:cTn id="17" dur="500"/>
                                        <p:tgtEl>
                                          <p:spTgt spid="15362">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additive="repl">
                                        <p:cTn id="21" dur="1" fill="hold">
                                          <p:stCondLst>
                                            <p:cond delay="0"/>
                                          </p:stCondLst>
                                        </p:cTn>
                                        <p:tgtEl>
                                          <p:spTgt spid="15362">
                                            <p:txEl>
                                              <p:pRg st="3" end="3"/>
                                            </p:txEl>
                                          </p:spTgt>
                                        </p:tgtEl>
                                        <p:attrNameLst>
                                          <p:attrName>style.visibility</p:attrName>
                                        </p:attrNameLst>
                                      </p:cBhvr>
                                      <p:to>
                                        <p:strVal val="visible"/>
                                      </p:to>
                                    </p:set>
                                    <p:animEffect transition="in" filter="wipe(left)">
                                      <p:cBhvr additive="repl">
                                        <p:cTn id="22" dur="500"/>
                                        <p:tgtEl>
                                          <p:spTgt spid="15362">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additive="repl">
                                        <p:cTn id="26" dur="1" fill="hold">
                                          <p:stCondLst>
                                            <p:cond delay="0"/>
                                          </p:stCondLst>
                                        </p:cTn>
                                        <p:tgtEl>
                                          <p:spTgt spid="15362">
                                            <p:txEl>
                                              <p:pRg st="4" end="4"/>
                                            </p:txEl>
                                          </p:spTgt>
                                        </p:tgtEl>
                                        <p:attrNameLst>
                                          <p:attrName>style.visibility</p:attrName>
                                        </p:attrNameLst>
                                      </p:cBhvr>
                                      <p:to>
                                        <p:strVal val="visible"/>
                                      </p:to>
                                    </p:set>
                                    <p:animEffect transition="in" filter="wipe(left)">
                                      <p:cBhvr additive="repl">
                                        <p:cTn id="27" dur="500"/>
                                        <p:tgtEl>
                                          <p:spTgt spid="15362">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additive="repl">
                                        <p:cTn id="31" dur="1" fill="hold">
                                          <p:stCondLst>
                                            <p:cond delay="0"/>
                                          </p:stCondLst>
                                        </p:cTn>
                                        <p:tgtEl>
                                          <p:spTgt spid="15362">
                                            <p:txEl>
                                              <p:pRg st="5" end="5"/>
                                            </p:txEl>
                                          </p:spTgt>
                                        </p:tgtEl>
                                        <p:attrNameLst>
                                          <p:attrName>style.visibility</p:attrName>
                                        </p:attrNameLst>
                                      </p:cBhvr>
                                      <p:to>
                                        <p:strVal val="visible"/>
                                      </p:to>
                                    </p:set>
                                    <p:animEffect transition="in" filter="wipe(left)">
                                      <p:cBhvr additive="repl">
                                        <p:cTn id="32" dur="500"/>
                                        <p:tgtEl>
                                          <p:spTgt spid="1536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01" name="Picture 3">
            <a:extLst>
              <a:ext uri="{FF2B5EF4-FFF2-40B4-BE49-F238E27FC236}">
                <a16:creationId xmlns="" xmlns:a16="http://schemas.microsoft.com/office/drawing/2014/main" id="{14477F33-AE6E-9A44-B2AA-2965CC6BA0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750" y="1123950"/>
            <a:ext cx="8064500" cy="461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225" name="Picture 1">
            <a:extLst>
              <a:ext uri="{FF2B5EF4-FFF2-40B4-BE49-F238E27FC236}">
                <a16:creationId xmlns="" xmlns:a16="http://schemas.microsoft.com/office/drawing/2014/main" id="{68717DB7-0198-0C43-A68C-332830BA59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7000" y="996950"/>
            <a:ext cx="6350000" cy="486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9249" name="Picture 1">
            <a:extLst>
              <a:ext uri="{FF2B5EF4-FFF2-40B4-BE49-F238E27FC236}">
                <a16:creationId xmlns="" xmlns:a16="http://schemas.microsoft.com/office/drawing/2014/main" id="{4677835D-CDCB-BC47-891F-7865B6D80F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1350" y="0"/>
            <a:ext cx="53213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0273" name="Picture 1">
            <a:extLst>
              <a:ext uri="{FF2B5EF4-FFF2-40B4-BE49-F238E27FC236}">
                <a16:creationId xmlns="" xmlns:a16="http://schemas.microsoft.com/office/drawing/2014/main" id="{90454447-C0E5-5442-BA4A-E7A0843EC6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5663"/>
            <a:ext cx="9144000" cy="514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1">
            <a:extLst>
              <a:ext uri="{FF2B5EF4-FFF2-40B4-BE49-F238E27FC236}">
                <a16:creationId xmlns="" xmlns:a16="http://schemas.microsoft.com/office/drawing/2014/main" id="{8DDDEBFF-1645-1D47-907D-FA9F9F6EEF42}"/>
              </a:ext>
            </a:extLst>
          </p:cNvPr>
          <p:cNvSpPr>
            <a:spLocks noGrp="1" noChangeArrowheads="1"/>
          </p:cNvSpPr>
          <p:nvPr>
            <p:ph type="title"/>
          </p:nvPr>
        </p:nvSpPr>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altLang="en-US"/>
              <a:t> Cultural Relativism</a:t>
            </a:r>
          </a:p>
        </p:txBody>
      </p:sp>
      <p:sp>
        <p:nvSpPr>
          <p:cNvPr id="16386" name="Rectangle 2">
            <a:extLst>
              <a:ext uri="{FF2B5EF4-FFF2-40B4-BE49-F238E27FC236}">
                <a16:creationId xmlns="" xmlns:a16="http://schemas.microsoft.com/office/drawing/2014/main" id="{251BF65E-A9F5-E44A-AE23-B487D0DC688D}"/>
              </a:ext>
            </a:extLst>
          </p:cNvPr>
          <p:cNvSpPr>
            <a:spLocks noGrp="1" noChangeArrowheads="1"/>
          </p:cNvSpPr>
          <p:nvPr>
            <p:ph idx="1"/>
          </p:nvPr>
        </p:nvSpPr>
        <p:spPr/>
        <p:txBody>
          <a:bodyPr rtlCol="0">
            <a:normAutofit fontScale="92500"/>
          </a:bodyPr>
          <a:lstStyle/>
          <a:p>
            <a:pPr marL="182880" indent="-341313" fontAlgn="auto">
              <a:lnSpc>
                <a:spcPct val="80000"/>
              </a:lnSpc>
              <a:spcBef>
                <a:spcPts val="600"/>
              </a:spcBef>
              <a:spcAft>
                <a:spcPts val="0"/>
              </a:spcAft>
              <a:buClrTx/>
              <a:buSzPct val="70000"/>
              <a:buFontTx/>
              <a:buNone/>
              <a:tabLst>
                <a:tab pos="912813" algn="l"/>
                <a:tab pos="1827213" algn="l"/>
                <a:tab pos="2741613" algn="l"/>
                <a:tab pos="3656013" algn="l"/>
                <a:tab pos="4570413" algn="l"/>
                <a:tab pos="5484813" algn="l"/>
                <a:tab pos="6399213" algn="l"/>
                <a:tab pos="7313613" algn="l"/>
                <a:tab pos="8228013" algn="l"/>
                <a:tab pos="9142413" algn="l"/>
                <a:tab pos="10056813" algn="l"/>
              </a:tabLst>
              <a:defRPr/>
            </a:pPr>
            <a:r>
              <a:rPr lang="en-US" altLang="en-US" sz="2400"/>
              <a:t>What are some examples of Cultural Relativism?</a:t>
            </a:r>
          </a:p>
          <a:p>
            <a:pPr marL="182880" indent="-341313" fontAlgn="auto">
              <a:lnSpc>
                <a:spcPct val="80000"/>
              </a:lnSpc>
              <a:spcBef>
                <a:spcPts val="600"/>
              </a:spcBef>
              <a:spcAft>
                <a:spcPts val="0"/>
              </a:spcAft>
              <a:buClrTx/>
              <a:buSzPct val="70000"/>
              <a:buFontTx/>
              <a:buNone/>
              <a:tabLst>
                <a:tab pos="912813" algn="l"/>
                <a:tab pos="1827213" algn="l"/>
                <a:tab pos="2741613" algn="l"/>
                <a:tab pos="3656013" algn="l"/>
                <a:tab pos="4570413" algn="l"/>
                <a:tab pos="5484813" algn="l"/>
                <a:tab pos="6399213" algn="l"/>
                <a:tab pos="7313613" algn="l"/>
                <a:tab pos="8228013" algn="l"/>
                <a:tab pos="9142413" algn="l"/>
                <a:tab pos="10056813" algn="l"/>
              </a:tabLst>
              <a:defRPr/>
            </a:pPr>
            <a:endParaRPr lang="en-US" altLang="en-US" sz="2400"/>
          </a:p>
          <a:p>
            <a:pPr marL="182880" indent="-341313" fontAlgn="auto">
              <a:lnSpc>
                <a:spcPct val="80000"/>
              </a:lnSpc>
              <a:spcBef>
                <a:spcPts val="600"/>
              </a:spcBef>
              <a:spcAft>
                <a:spcPts val="0"/>
              </a:spcAft>
              <a:buClrTx/>
              <a:buSzPct val="70000"/>
              <a:buFontTx/>
              <a:buNone/>
              <a:tabLst>
                <a:tab pos="912813" algn="l"/>
                <a:tab pos="1827213" algn="l"/>
                <a:tab pos="2741613" algn="l"/>
                <a:tab pos="3656013" algn="l"/>
                <a:tab pos="4570413" algn="l"/>
                <a:tab pos="5484813" algn="l"/>
                <a:tab pos="6399213" algn="l"/>
                <a:tab pos="7313613" algn="l"/>
                <a:tab pos="8228013" algn="l"/>
                <a:tab pos="9142413" algn="l"/>
                <a:tab pos="10056813" algn="l"/>
              </a:tabLst>
              <a:defRPr/>
            </a:pPr>
            <a:r>
              <a:rPr lang="en-US" altLang="en-US" sz="2400"/>
              <a:t>Hasidic Jews in Postville</a:t>
            </a:r>
          </a:p>
          <a:p>
            <a:pPr marL="182880" indent="-341313" fontAlgn="auto">
              <a:lnSpc>
                <a:spcPct val="80000"/>
              </a:lnSpc>
              <a:spcBef>
                <a:spcPts val="600"/>
              </a:spcBef>
              <a:spcAft>
                <a:spcPts val="0"/>
              </a:spcAft>
              <a:buClrTx/>
              <a:buSzPct val="70000"/>
              <a:buFontTx/>
              <a:buNone/>
              <a:tabLst>
                <a:tab pos="912813" algn="l"/>
                <a:tab pos="1827213" algn="l"/>
                <a:tab pos="2741613" algn="l"/>
                <a:tab pos="3656013" algn="l"/>
                <a:tab pos="4570413" algn="l"/>
                <a:tab pos="5484813" algn="l"/>
                <a:tab pos="6399213" algn="l"/>
                <a:tab pos="7313613" algn="l"/>
                <a:tab pos="8228013" algn="l"/>
                <a:tab pos="9142413" algn="l"/>
                <a:tab pos="10056813" algn="l"/>
              </a:tabLst>
              <a:defRPr/>
            </a:pPr>
            <a:r>
              <a:rPr lang="en-US" altLang="en-US" sz="2400"/>
              <a:t>Amish lifestyles</a:t>
            </a:r>
          </a:p>
          <a:p>
            <a:pPr marL="182880" indent="-341313" fontAlgn="auto">
              <a:lnSpc>
                <a:spcPct val="80000"/>
              </a:lnSpc>
              <a:spcBef>
                <a:spcPts val="600"/>
              </a:spcBef>
              <a:spcAft>
                <a:spcPts val="0"/>
              </a:spcAft>
              <a:buClrTx/>
              <a:buSzPct val="70000"/>
              <a:buFontTx/>
              <a:buNone/>
              <a:tabLst>
                <a:tab pos="912813" algn="l"/>
                <a:tab pos="1827213" algn="l"/>
                <a:tab pos="2741613" algn="l"/>
                <a:tab pos="3656013" algn="l"/>
                <a:tab pos="4570413" algn="l"/>
                <a:tab pos="5484813" algn="l"/>
                <a:tab pos="6399213" algn="l"/>
                <a:tab pos="7313613" algn="l"/>
                <a:tab pos="8228013" algn="l"/>
                <a:tab pos="9142413" algn="l"/>
                <a:tab pos="10056813" algn="l"/>
              </a:tabLst>
              <a:defRPr/>
            </a:pPr>
            <a:r>
              <a:rPr lang="en-US" altLang="en-US" sz="2400"/>
              <a:t>Religious traditions—baptisms, communion services</a:t>
            </a:r>
          </a:p>
          <a:p>
            <a:pPr marL="182880" indent="-341313" fontAlgn="auto">
              <a:lnSpc>
                <a:spcPct val="80000"/>
              </a:lnSpc>
              <a:spcBef>
                <a:spcPts val="600"/>
              </a:spcBef>
              <a:spcAft>
                <a:spcPts val="0"/>
              </a:spcAft>
              <a:buClrTx/>
              <a:buSzPct val="70000"/>
              <a:buFontTx/>
              <a:buNone/>
              <a:tabLst>
                <a:tab pos="912813" algn="l"/>
                <a:tab pos="1827213" algn="l"/>
                <a:tab pos="2741613" algn="l"/>
                <a:tab pos="3656013" algn="l"/>
                <a:tab pos="4570413" algn="l"/>
                <a:tab pos="5484813" algn="l"/>
                <a:tab pos="6399213" algn="l"/>
                <a:tab pos="7313613" algn="l"/>
                <a:tab pos="8228013" algn="l"/>
                <a:tab pos="9142413" algn="l"/>
                <a:tab pos="10056813" algn="l"/>
              </a:tabLst>
              <a:defRPr/>
            </a:pPr>
            <a:r>
              <a:rPr lang="en-US" altLang="en-US" sz="2400"/>
              <a:t>Celebrations—Santa Claus, Easter Bunny, Halloween</a:t>
            </a:r>
          </a:p>
          <a:p>
            <a:pPr marL="182880" indent="-341313" fontAlgn="auto">
              <a:lnSpc>
                <a:spcPct val="80000"/>
              </a:lnSpc>
              <a:spcBef>
                <a:spcPts val="600"/>
              </a:spcBef>
              <a:spcAft>
                <a:spcPts val="0"/>
              </a:spcAft>
              <a:buClrTx/>
              <a:buSzPct val="70000"/>
              <a:buFontTx/>
              <a:buNone/>
              <a:tabLst>
                <a:tab pos="912813" algn="l"/>
                <a:tab pos="1827213" algn="l"/>
                <a:tab pos="2741613" algn="l"/>
                <a:tab pos="3656013" algn="l"/>
                <a:tab pos="4570413" algn="l"/>
                <a:tab pos="5484813" algn="l"/>
                <a:tab pos="6399213" algn="l"/>
                <a:tab pos="7313613" algn="l"/>
                <a:tab pos="8228013" algn="l"/>
                <a:tab pos="9142413" algn="l"/>
                <a:tab pos="10056813" algn="l"/>
              </a:tabLst>
              <a:defRPr/>
            </a:pPr>
            <a:r>
              <a:rPr lang="en-US" altLang="en-US" sz="2400"/>
              <a:t>Parties:  when, where and how </a:t>
            </a:r>
          </a:p>
          <a:p>
            <a:pPr marL="182880" indent="-341313" fontAlgn="auto">
              <a:lnSpc>
                <a:spcPct val="80000"/>
              </a:lnSpc>
              <a:spcBef>
                <a:spcPts val="600"/>
              </a:spcBef>
              <a:spcAft>
                <a:spcPts val="0"/>
              </a:spcAft>
              <a:buClrTx/>
              <a:buSzPct val="70000"/>
              <a:buFontTx/>
              <a:buNone/>
              <a:tabLst>
                <a:tab pos="912813" algn="l"/>
                <a:tab pos="1827213" algn="l"/>
                <a:tab pos="2741613" algn="l"/>
                <a:tab pos="3656013" algn="l"/>
                <a:tab pos="4570413" algn="l"/>
                <a:tab pos="5484813" algn="l"/>
                <a:tab pos="6399213" algn="l"/>
                <a:tab pos="7313613" algn="l"/>
                <a:tab pos="8228013" algn="l"/>
                <a:tab pos="9142413" algn="l"/>
                <a:tab pos="10056813" algn="l"/>
              </a:tabLst>
              <a:defRPr/>
            </a:pPr>
            <a:r>
              <a:rPr lang="en-US" altLang="en-US" sz="2400"/>
              <a:t>Issues of privacy</a:t>
            </a:r>
          </a:p>
          <a:p>
            <a:pPr marL="182880" indent="-341313" fontAlgn="auto">
              <a:lnSpc>
                <a:spcPct val="80000"/>
              </a:lnSpc>
              <a:spcBef>
                <a:spcPts val="600"/>
              </a:spcBef>
              <a:spcAft>
                <a:spcPts val="0"/>
              </a:spcAft>
              <a:buClrTx/>
              <a:buSzPct val="70000"/>
              <a:buFontTx/>
              <a:buNone/>
              <a:tabLst>
                <a:tab pos="912813" algn="l"/>
                <a:tab pos="1827213" algn="l"/>
                <a:tab pos="2741613" algn="l"/>
                <a:tab pos="3656013" algn="l"/>
                <a:tab pos="4570413" algn="l"/>
                <a:tab pos="5484813" algn="l"/>
                <a:tab pos="6399213" algn="l"/>
                <a:tab pos="7313613" algn="l"/>
                <a:tab pos="8228013" algn="l"/>
                <a:tab pos="9142413" algn="l"/>
                <a:tab pos="10056813" algn="l"/>
              </a:tabLst>
              <a:defRPr/>
            </a:pPr>
            <a:r>
              <a:rPr lang="en-US" altLang="en-US" sz="2400"/>
              <a:t>Housing style</a:t>
            </a:r>
          </a:p>
          <a:p>
            <a:pPr marL="182880" indent="-341313" fontAlgn="auto">
              <a:lnSpc>
                <a:spcPct val="80000"/>
              </a:lnSpc>
              <a:spcBef>
                <a:spcPts val="600"/>
              </a:spcBef>
              <a:spcAft>
                <a:spcPts val="0"/>
              </a:spcAft>
              <a:buClrTx/>
              <a:buSzPct val="70000"/>
              <a:buFontTx/>
              <a:buNone/>
              <a:tabLst>
                <a:tab pos="912813" algn="l"/>
                <a:tab pos="1827213" algn="l"/>
                <a:tab pos="2741613" algn="l"/>
                <a:tab pos="3656013" algn="l"/>
                <a:tab pos="4570413" algn="l"/>
                <a:tab pos="5484813" algn="l"/>
                <a:tab pos="6399213" algn="l"/>
                <a:tab pos="7313613" algn="l"/>
                <a:tab pos="8228013" algn="l"/>
                <a:tab pos="9142413" algn="l"/>
                <a:tab pos="10056813" algn="l"/>
              </a:tabLst>
              <a:defRPr/>
            </a:pPr>
            <a:r>
              <a:rPr lang="en-US" altLang="en-US" sz="2400"/>
              <a:t>Personal hygiene</a:t>
            </a:r>
          </a:p>
          <a:p>
            <a:pPr marL="182880" indent="-341313" fontAlgn="auto">
              <a:lnSpc>
                <a:spcPct val="80000"/>
              </a:lnSpc>
              <a:spcBef>
                <a:spcPts val="600"/>
              </a:spcBef>
              <a:spcAft>
                <a:spcPts val="0"/>
              </a:spcAft>
              <a:buClrTx/>
              <a:buSzPct val="70000"/>
              <a:buFontTx/>
              <a:buNone/>
              <a:tabLst>
                <a:tab pos="912813" algn="l"/>
                <a:tab pos="1827213" algn="l"/>
                <a:tab pos="2741613" algn="l"/>
                <a:tab pos="3656013" algn="l"/>
                <a:tab pos="4570413" algn="l"/>
                <a:tab pos="5484813" algn="l"/>
                <a:tab pos="6399213" algn="l"/>
                <a:tab pos="7313613" algn="l"/>
                <a:tab pos="8228013" algn="l"/>
                <a:tab pos="9142413" algn="l"/>
                <a:tab pos="10056813" algn="l"/>
              </a:tabLst>
              <a:defRPr/>
            </a:pPr>
            <a:r>
              <a:rPr lang="en-US" altLang="en-US" sz="2400"/>
              <a:t>Role of children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additive="repl">
                                        <p:cTn id="6" dur="1" fill="hold">
                                          <p:stCondLst>
                                            <p:cond delay="0"/>
                                          </p:stCondLst>
                                        </p:cTn>
                                        <p:tgtEl>
                                          <p:spTgt spid="16386">
                                            <p:txEl>
                                              <p:pRg st="0" end="0"/>
                                            </p:txEl>
                                          </p:spTgt>
                                        </p:tgtEl>
                                        <p:attrNameLst>
                                          <p:attrName>style.visibility</p:attrName>
                                        </p:attrNameLst>
                                      </p:cBhvr>
                                      <p:to>
                                        <p:strVal val="visible"/>
                                      </p:to>
                                    </p:set>
                                    <p:animEffect transition="in" filter="wipe(left)">
                                      <p:cBhvr additive="repl">
                                        <p:cTn id="7" dur="500"/>
                                        <p:tgtEl>
                                          <p:spTgt spid="1638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additive="repl">
                                        <p:cTn id="11" dur="1" fill="hold">
                                          <p:stCondLst>
                                            <p:cond delay="0"/>
                                          </p:stCondLst>
                                        </p:cTn>
                                        <p:tgtEl>
                                          <p:spTgt spid="16386">
                                            <p:txEl>
                                              <p:pRg st="2" end="2"/>
                                            </p:txEl>
                                          </p:spTgt>
                                        </p:tgtEl>
                                        <p:attrNameLst>
                                          <p:attrName>style.visibility</p:attrName>
                                        </p:attrNameLst>
                                      </p:cBhvr>
                                      <p:to>
                                        <p:strVal val="visible"/>
                                      </p:to>
                                    </p:set>
                                    <p:animEffect transition="in" filter="wipe(left)">
                                      <p:cBhvr additive="repl">
                                        <p:cTn id="12" dur="500"/>
                                        <p:tgtEl>
                                          <p:spTgt spid="16386">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additive="repl">
                                        <p:cTn id="16" dur="1" fill="hold">
                                          <p:stCondLst>
                                            <p:cond delay="0"/>
                                          </p:stCondLst>
                                        </p:cTn>
                                        <p:tgtEl>
                                          <p:spTgt spid="16386">
                                            <p:txEl>
                                              <p:pRg st="3" end="3"/>
                                            </p:txEl>
                                          </p:spTgt>
                                        </p:tgtEl>
                                        <p:attrNameLst>
                                          <p:attrName>style.visibility</p:attrName>
                                        </p:attrNameLst>
                                      </p:cBhvr>
                                      <p:to>
                                        <p:strVal val="visible"/>
                                      </p:to>
                                    </p:set>
                                    <p:animEffect transition="in" filter="wipe(left)">
                                      <p:cBhvr additive="repl">
                                        <p:cTn id="17" dur="500"/>
                                        <p:tgtEl>
                                          <p:spTgt spid="16386">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additive="repl">
                                        <p:cTn id="21" dur="1" fill="hold">
                                          <p:stCondLst>
                                            <p:cond delay="0"/>
                                          </p:stCondLst>
                                        </p:cTn>
                                        <p:tgtEl>
                                          <p:spTgt spid="16386">
                                            <p:txEl>
                                              <p:pRg st="4" end="4"/>
                                            </p:txEl>
                                          </p:spTgt>
                                        </p:tgtEl>
                                        <p:attrNameLst>
                                          <p:attrName>style.visibility</p:attrName>
                                        </p:attrNameLst>
                                      </p:cBhvr>
                                      <p:to>
                                        <p:strVal val="visible"/>
                                      </p:to>
                                    </p:set>
                                    <p:animEffect transition="in" filter="wipe(left)">
                                      <p:cBhvr additive="repl">
                                        <p:cTn id="22" dur="500"/>
                                        <p:tgtEl>
                                          <p:spTgt spid="16386">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additive="repl">
                                        <p:cTn id="26" dur="1" fill="hold">
                                          <p:stCondLst>
                                            <p:cond delay="0"/>
                                          </p:stCondLst>
                                        </p:cTn>
                                        <p:tgtEl>
                                          <p:spTgt spid="16386">
                                            <p:txEl>
                                              <p:pRg st="5" end="5"/>
                                            </p:txEl>
                                          </p:spTgt>
                                        </p:tgtEl>
                                        <p:attrNameLst>
                                          <p:attrName>style.visibility</p:attrName>
                                        </p:attrNameLst>
                                      </p:cBhvr>
                                      <p:to>
                                        <p:strVal val="visible"/>
                                      </p:to>
                                    </p:set>
                                    <p:animEffect transition="in" filter="wipe(left)">
                                      <p:cBhvr additive="repl">
                                        <p:cTn id="27" dur="500"/>
                                        <p:tgtEl>
                                          <p:spTgt spid="16386">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additive="repl">
                                        <p:cTn id="31" dur="1" fill="hold">
                                          <p:stCondLst>
                                            <p:cond delay="0"/>
                                          </p:stCondLst>
                                        </p:cTn>
                                        <p:tgtEl>
                                          <p:spTgt spid="16386">
                                            <p:txEl>
                                              <p:pRg st="6" end="6"/>
                                            </p:txEl>
                                          </p:spTgt>
                                        </p:tgtEl>
                                        <p:attrNameLst>
                                          <p:attrName>style.visibility</p:attrName>
                                        </p:attrNameLst>
                                      </p:cBhvr>
                                      <p:to>
                                        <p:strVal val="visible"/>
                                      </p:to>
                                    </p:set>
                                    <p:animEffect transition="in" filter="wipe(left)">
                                      <p:cBhvr additive="repl">
                                        <p:cTn id="32" dur="500"/>
                                        <p:tgtEl>
                                          <p:spTgt spid="16386">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nodeType="clickEffect">
                                  <p:stCondLst>
                                    <p:cond delay="0"/>
                                  </p:stCondLst>
                                  <p:childTnLst>
                                    <p:set>
                                      <p:cBhvr additive="repl">
                                        <p:cTn id="36" dur="1" fill="hold">
                                          <p:stCondLst>
                                            <p:cond delay="0"/>
                                          </p:stCondLst>
                                        </p:cTn>
                                        <p:tgtEl>
                                          <p:spTgt spid="16386">
                                            <p:txEl>
                                              <p:pRg st="7" end="7"/>
                                            </p:txEl>
                                          </p:spTgt>
                                        </p:tgtEl>
                                        <p:attrNameLst>
                                          <p:attrName>style.visibility</p:attrName>
                                        </p:attrNameLst>
                                      </p:cBhvr>
                                      <p:to>
                                        <p:strVal val="visible"/>
                                      </p:to>
                                    </p:set>
                                    <p:animEffect transition="in" filter="wipe(left)">
                                      <p:cBhvr additive="repl">
                                        <p:cTn id="37" dur="500"/>
                                        <p:tgtEl>
                                          <p:spTgt spid="16386">
                                            <p:txEl>
                                              <p:pRg st="7" end="7"/>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nodeType="clickEffect">
                                  <p:stCondLst>
                                    <p:cond delay="0"/>
                                  </p:stCondLst>
                                  <p:childTnLst>
                                    <p:set>
                                      <p:cBhvr additive="repl">
                                        <p:cTn id="41" dur="1" fill="hold">
                                          <p:stCondLst>
                                            <p:cond delay="0"/>
                                          </p:stCondLst>
                                        </p:cTn>
                                        <p:tgtEl>
                                          <p:spTgt spid="16386">
                                            <p:txEl>
                                              <p:pRg st="8" end="8"/>
                                            </p:txEl>
                                          </p:spTgt>
                                        </p:tgtEl>
                                        <p:attrNameLst>
                                          <p:attrName>style.visibility</p:attrName>
                                        </p:attrNameLst>
                                      </p:cBhvr>
                                      <p:to>
                                        <p:strVal val="visible"/>
                                      </p:to>
                                    </p:set>
                                    <p:animEffect transition="in" filter="wipe(left)">
                                      <p:cBhvr additive="repl">
                                        <p:cTn id="42" dur="500"/>
                                        <p:tgtEl>
                                          <p:spTgt spid="16386">
                                            <p:txEl>
                                              <p:pRg st="8" end="8"/>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nodeType="clickEffect">
                                  <p:stCondLst>
                                    <p:cond delay="0"/>
                                  </p:stCondLst>
                                  <p:childTnLst>
                                    <p:set>
                                      <p:cBhvr additive="repl">
                                        <p:cTn id="46" dur="1" fill="hold">
                                          <p:stCondLst>
                                            <p:cond delay="0"/>
                                          </p:stCondLst>
                                        </p:cTn>
                                        <p:tgtEl>
                                          <p:spTgt spid="16386">
                                            <p:txEl>
                                              <p:pRg st="9" end="9"/>
                                            </p:txEl>
                                          </p:spTgt>
                                        </p:tgtEl>
                                        <p:attrNameLst>
                                          <p:attrName>style.visibility</p:attrName>
                                        </p:attrNameLst>
                                      </p:cBhvr>
                                      <p:to>
                                        <p:strVal val="visible"/>
                                      </p:to>
                                    </p:set>
                                    <p:animEffect transition="in" filter="wipe(left)">
                                      <p:cBhvr additive="repl">
                                        <p:cTn id="47" dur="500"/>
                                        <p:tgtEl>
                                          <p:spTgt spid="16386">
                                            <p:txEl>
                                              <p:pRg st="9" end="9"/>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nodeType="clickEffect">
                                  <p:stCondLst>
                                    <p:cond delay="0"/>
                                  </p:stCondLst>
                                  <p:childTnLst>
                                    <p:set>
                                      <p:cBhvr additive="repl">
                                        <p:cTn id="51" dur="1" fill="hold">
                                          <p:stCondLst>
                                            <p:cond delay="0"/>
                                          </p:stCondLst>
                                        </p:cTn>
                                        <p:tgtEl>
                                          <p:spTgt spid="16386">
                                            <p:txEl>
                                              <p:pRg st="10" end="10"/>
                                            </p:txEl>
                                          </p:spTgt>
                                        </p:tgtEl>
                                        <p:attrNameLst>
                                          <p:attrName>style.visibility</p:attrName>
                                        </p:attrNameLst>
                                      </p:cBhvr>
                                      <p:to>
                                        <p:strVal val="visible"/>
                                      </p:to>
                                    </p:set>
                                    <p:animEffect transition="in" filter="wipe(left)">
                                      <p:cBhvr additive="repl">
                                        <p:cTn id="52" dur="500"/>
                                        <p:tgtEl>
                                          <p:spTgt spid="16386">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1297" name="Title 1">
            <a:extLst>
              <a:ext uri="{FF2B5EF4-FFF2-40B4-BE49-F238E27FC236}">
                <a16:creationId xmlns="" xmlns:a16="http://schemas.microsoft.com/office/drawing/2014/main" id="{DE4173BD-2F65-D54D-AEDC-2E573A166669}"/>
              </a:ext>
            </a:extLst>
          </p:cNvPr>
          <p:cNvSpPr>
            <a:spLocks noGrp="1" noChangeArrowheads="1"/>
          </p:cNvSpPr>
          <p:nvPr>
            <p:ph type="title"/>
          </p:nvPr>
        </p:nvSpPr>
        <p:spPr/>
        <p:txBody>
          <a:bodyPr/>
          <a:lstStyle/>
          <a:p>
            <a:r>
              <a:rPr altLang="en-US"/>
              <a:t>Cultural relativism</a:t>
            </a:r>
          </a:p>
        </p:txBody>
      </p:sp>
      <p:sp>
        <p:nvSpPr>
          <p:cNvPr id="311298" name="Content Placeholder 2">
            <a:extLst>
              <a:ext uri="{FF2B5EF4-FFF2-40B4-BE49-F238E27FC236}">
                <a16:creationId xmlns="" xmlns:a16="http://schemas.microsoft.com/office/drawing/2014/main" id="{94A83BB4-5D23-FE4B-9072-06C585CC80E5}"/>
              </a:ext>
            </a:extLst>
          </p:cNvPr>
          <p:cNvSpPr>
            <a:spLocks noGrp="1" noChangeArrowheads="1"/>
          </p:cNvSpPr>
          <p:nvPr>
            <p:ph idx="1"/>
          </p:nvPr>
        </p:nvSpPr>
        <p:spPr/>
        <p:txBody>
          <a:bodyPr/>
          <a:lstStyle/>
          <a:p>
            <a:r>
              <a:rPr lang="en-GB" altLang="en-US"/>
              <a:t>Many oil companies, for example, operate in the United States which professes that men and women should be treated as equals and where bribery is considered wrong, while simultaneously operating in several Middle Eastern countries where women are regarded as subordinate to men and bribery is widely accepted. </a:t>
            </a:r>
          </a:p>
          <a:p>
            <a:r>
              <a:rPr lang="en-GB" altLang="en-US"/>
              <a:t>How is the manager to deal with such differences?</a:t>
            </a:r>
          </a:p>
          <a:p>
            <a:r>
              <a:rPr lang="en-GB" altLang="en-US"/>
              <a:t>What you gonna do ?</a:t>
            </a:r>
            <a:endParaRPr lang="en-US" alt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1">
            <a:extLst>
              <a:ext uri="{FF2B5EF4-FFF2-40B4-BE49-F238E27FC236}">
                <a16:creationId xmlns="" xmlns:a16="http://schemas.microsoft.com/office/drawing/2014/main" id="{3BD97FEF-3C26-2C43-961F-156A4FEA6B6A}"/>
              </a:ext>
            </a:extLst>
          </p:cNvPr>
          <p:cNvSpPr>
            <a:spLocks noGrp="1" noChangeArrowheads="1"/>
          </p:cNvSpPr>
          <p:nvPr>
            <p:ph type="title"/>
          </p:nvPr>
        </p:nvSpPr>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altLang="en-US"/>
              <a:t>William Graham Sumner</a:t>
            </a:r>
          </a:p>
        </p:txBody>
      </p:sp>
      <p:sp>
        <p:nvSpPr>
          <p:cNvPr id="17410" name="Rectangle 2">
            <a:extLst>
              <a:ext uri="{FF2B5EF4-FFF2-40B4-BE49-F238E27FC236}">
                <a16:creationId xmlns="" xmlns:a16="http://schemas.microsoft.com/office/drawing/2014/main" id="{C3A2270B-60E7-754E-A734-5DDD81BBAC53}"/>
              </a:ext>
            </a:extLst>
          </p:cNvPr>
          <p:cNvSpPr>
            <a:spLocks noGrp="1" noChangeArrowheads="1"/>
          </p:cNvSpPr>
          <p:nvPr>
            <p:ph idx="1"/>
          </p:nvPr>
        </p:nvSpPr>
        <p:spPr/>
        <p:txBody>
          <a:bodyPr rtlCol="0">
            <a:normAutofit fontScale="92500"/>
          </a:bodyPr>
          <a:lstStyle/>
          <a:p>
            <a:pPr marL="341313" indent="-341313" fontAlgn="auto">
              <a:spcBef>
                <a:spcPts val="7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800"/>
              <a:t>“The right way” is the way which the ancestors used and which has been handed down. The tradition is its own warrant. It is not held subject to verification by experience. The notion of right is in the folkways. ….”</a:t>
            </a:r>
          </a:p>
          <a:p>
            <a:pPr marL="341313" indent="-341313" fontAlgn="auto">
              <a:spcBef>
                <a:spcPts val="7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800"/>
              <a:t>This line of thought has probably persuaded more people to be skeptical about ethics than any other single statement.</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FC00E68-B86A-704D-9BFA-373573B0B07C}"/>
              </a:ext>
            </a:extLst>
          </p:cNvPr>
          <p:cNvSpPr>
            <a:spLocks noGrp="1"/>
          </p:cNvSpPr>
          <p:nvPr>
            <p:ph type="title"/>
          </p:nvPr>
        </p:nvSpPr>
        <p:spPr/>
        <p:txBody>
          <a:bodyPr rtlCol="0">
            <a:normAutofit fontScale="90000"/>
          </a:bodyPr>
          <a:lstStyle/>
          <a:p>
            <a:pPr fontAlgn="auto">
              <a:spcAft>
                <a:spcPts val="0"/>
              </a:spcAft>
              <a:defRPr/>
            </a:pPr>
            <a:r>
              <a:rPr altLang="en-US">
                <a:solidFill>
                  <a:schemeClr val="tx1">
                    <a:lumMod val="85000"/>
                    <a:lumOff val="15000"/>
                  </a:schemeClr>
                </a:solidFill>
              </a:rPr>
              <a:t>“If we assume that our ethical ideas will be shared by all people at all times, we are merely naïve”  </a:t>
            </a:r>
            <a:br>
              <a:rPr altLang="en-US">
                <a:solidFill>
                  <a:schemeClr val="tx1">
                    <a:lumMod val="85000"/>
                    <a:lumOff val="15000"/>
                  </a:schemeClr>
                </a:solidFill>
              </a:rPr>
            </a:br>
            <a:endParaRPr>
              <a:solidFill>
                <a:schemeClr val="tx1">
                  <a:lumMod val="85000"/>
                  <a:lumOff val="15000"/>
                </a:schemeClr>
              </a:solidFill>
            </a:endParaRPr>
          </a:p>
        </p:txBody>
      </p:sp>
      <p:sp>
        <p:nvSpPr>
          <p:cNvPr id="18434" name="Rectangle 2">
            <a:extLst>
              <a:ext uri="{FF2B5EF4-FFF2-40B4-BE49-F238E27FC236}">
                <a16:creationId xmlns="" xmlns:a16="http://schemas.microsoft.com/office/drawing/2014/main" id="{19F4876B-3267-6448-8972-9FA58193A7E3}"/>
              </a:ext>
            </a:extLst>
          </p:cNvPr>
          <p:cNvSpPr>
            <a:spLocks noGrp="1" noChangeArrowheads="1"/>
          </p:cNvSpPr>
          <p:nvPr>
            <p:ph idx="1"/>
          </p:nvPr>
        </p:nvSpPr>
        <p:spPr/>
        <p:txBody>
          <a:bodyPr/>
          <a:lstStyle/>
          <a:p>
            <a:pPr indent="-341313">
              <a:buClrTx/>
              <a:buSzPct val="70000"/>
              <a:buFontTx/>
              <a:buNone/>
              <a:tabLst>
                <a:tab pos="912813" algn="l"/>
                <a:tab pos="1827213" algn="l"/>
                <a:tab pos="2741613" algn="l"/>
                <a:tab pos="3656013" algn="l"/>
                <a:tab pos="4570413" algn="l"/>
                <a:tab pos="5484813" algn="l"/>
                <a:tab pos="6399213" algn="l"/>
                <a:tab pos="7313613" algn="l"/>
                <a:tab pos="8228013" algn="l"/>
                <a:tab pos="9142413" algn="l"/>
                <a:tab pos="10056813" algn="l"/>
              </a:tabLst>
            </a:pPr>
            <a:endParaRPr lang="en-US" altLang="en-US"/>
          </a:p>
          <a:p>
            <a:pPr indent="-341313">
              <a:buClrTx/>
              <a:buSzPct val="70000"/>
              <a:buFontTx/>
              <a:buNone/>
              <a:tabLst>
                <a:tab pos="912813" algn="l"/>
                <a:tab pos="1827213" algn="l"/>
                <a:tab pos="2741613" algn="l"/>
                <a:tab pos="3656013" algn="l"/>
                <a:tab pos="4570413" algn="l"/>
                <a:tab pos="5484813" algn="l"/>
                <a:tab pos="6399213" algn="l"/>
                <a:tab pos="7313613" algn="l"/>
                <a:tab pos="8228013" algn="l"/>
                <a:tab pos="9142413" algn="l"/>
                <a:tab pos="10056813" algn="l"/>
              </a:tabLst>
            </a:pPr>
            <a:r>
              <a:rPr lang="en-US" altLang="en-US"/>
              <a:t>Provide examples where ethical ideas in our society may have changed over the years?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additive="repl">
                                        <p:cTn id="6" dur="1" fill="hold">
                                          <p:stCondLst>
                                            <p:cond delay="0"/>
                                          </p:stCondLst>
                                        </p:cTn>
                                        <p:tgtEl>
                                          <p:spTgt spid="18434">
                                            <p:txEl>
                                              <p:pRg st="1" end="1"/>
                                            </p:txEl>
                                          </p:spTgt>
                                        </p:tgtEl>
                                        <p:attrNameLst>
                                          <p:attrName>style.visibility</p:attrName>
                                        </p:attrNameLst>
                                      </p:cBhvr>
                                      <p:to>
                                        <p:strVal val="visible"/>
                                      </p:to>
                                    </p:set>
                                    <p:animEffect transition="in" filter="wipe(left)">
                                      <p:cBhvr additive="repl">
                                        <p:cTn id="7" dur="500"/>
                                        <p:tgtEl>
                                          <p:spTgt spid="1843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a:extLst>
              <a:ext uri="{FF2B5EF4-FFF2-40B4-BE49-F238E27FC236}">
                <a16:creationId xmlns="" xmlns:a16="http://schemas.microsoft.com/office/drawing/2014/main" id="{0F571E4B-0CD4-A346-8EBA-B871772BAD10}"/>
              </a:ext>
            </a:extLst>
          </p:cNvPr>
          <p:cNvSpPr>
            <a:spLocks noGrp="1" noChangeArrowheads="1"/>
          </p:cNvSpPr>
          <p:nvPr>
            <p:ph type="title"/>
          </p:nvPr>
        </p:nvSpPr>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altLang="en-US" sz="2000"/>
              <a:t>Examples where ethical/moral ideas have changed over the years</a:t>
            </a:r>
          </a:p>
        </p:txBody>
      </p:sp>
      <p:sp>
        <p:nvSpPr>
          <p:cNvPr id="19458" name="Rectangle 2">
            <a:extLst>
              <a:ext uri="{FF2B5EF4-FFF2-40B4-BE49-F238E27FC236}">
                <a16:creationId xmlns="" xmlns:a16="http://schemas.microsoft.com/office/drawing/2014/main" id="{6C98F10A-FE28-AD4F-9F6C-73D78B5C5CAB}"/>
              </a:ext>
            </a:extLst>
          </p:cNvPr>
          <p:cNvSpPr>
            <a:spLocks noGrp="1" noChangeArrowheads="1"/>
          </p:cNvSpPr>
          <p:nvPr>
            <p:ph idx="1"/>
          </p:nvPr>
        </p:nvSpPr>
        <p:spPr/>
        <p:txBody>
          <a:bodyPr rtlCol="0">
            <a:normAutofit fontScale="92500" lnSpcReduction="20000"/>
          </a:bodyPr>
          <a:lstStyle/>
          <a:p>
            <a:pPr marL="341313" indent="-341313" fontAlgn="auto">
              <a:spcBef>
                <a:spcPts val="5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000" dirty="0"/>
              <a:t>Divorce, Living together, Mixed race marriages, Allowing same sex marriages</a:t>
            </a:r>
          </a:p>
          <a:p>
            <a:pPr marL="341313" indent="-341313" fontAlgn="auto">
              <a:spcBef>
                <a:spcPts val="5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000" dirty="0"/>
              <a:t>Gambling, casinos, internet poker</a:t>
            </a:r>
          </a:p>
          <a:p>
            <a:pPr marL="341313" indent="-341313" fontAlgn="auto">
              <a:spcBef>
                <a:spcPts val="5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000" dirty="0"/>
              <a:t>Internet dating</a:t>
            </a:r>
          </a:p>
          <a:p>
            <a:pPr marL="341313" indent="-341313" fontAlgn="auto">
              <a:spcBef>
                <a:spcPts val="5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000" dirty="0"/>
              <a:t>Women in the workforce, women operating farm equipment, firewomen, truck drivers</a:t>
            </a:r>
          </a:p>
          <a:p>
            <a:pPr marL="341313" indent="-341313" fontAlgn="auto">
              <a:spcBef>
                <a:spcPts val="5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000" dirty="0"/>
              <a:t>Smacking/punishment of children</a:t>
            </a:r>
          </a:p>
          <a:p>
            <a:pPr marL="341313" indent="-341313" fontAlgn="auto">
              <a:spcBef>
                <a:spcPts val="5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000" dirty="0"/>
              <a:t>Acceptance of cremation for the dead</a:t>
            </a:r>
          </a:p>
          <a:p>
            <a:pPr marL="341313" indent="-341313" fontAlgn="auto">
              <a:spcBef>
                <a:spcPts val="5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000" dirty="0"/>
              <a:t>Competition vs cooperation in farming, relying on neighbors help vs outbidding the </a:t>
            </a:r>
            <a:r>
              <a:rPr lang="en-US" altLang="en-US" sz="2000" dirty="0" err="1"/>
              <a:t>neighbour</a:t>
            </a:r>
            <a:endParaRPr lang="en-US" altLang="en-US" sz="2000" dirty="0"/>
          </a:p>
          <a:p>
            <a:pPr marL="341313" indent="-341313" fontAlgn="auto">
              <a:spcBef>
                <a:spcPts val="5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000" dirty="0"/>
              <a:t>Animal welfare, </a:t>
            </a:r>
            <a:r>
              <a:rPr lang="en-US" altLang="en-US" sz="2000" dirty="0" err="1"/>
              <a:t>recognising</a:t>
            </a:r>
            <a:r>
              <a:rPr lang="en-US" altLang="en-US" sz="2000" dirty="0"/>
              <a:t> that animals have certain rights</a:t>
            </a:r>
          </a:p>
          <a:p>
            <a:pPr marL="341313" indent="-341313" fontAlgn="auto">
              <a:spcBef>
                <a:spcPts val="5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000" dirty="0"/>
              <a:t>Natural resource protection</a:t>
            </a:r>
          </a:p>
          <a:p>
            <a:pPr marL="341313" indent="-341313" fontAlgn="auto">
              <a:spcBef>
                <a:spcPts val="5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000" dirty="0"/>
              <a:t>Taming “mother nature” vs “living with nature”</a:t>
            </a:r>
          </a:p>
          <a:p>
            <a:pPr marL="341313" indent="-341313" fontAlgn="auto">
              <a:spcBef>
                <a:spcPts val="500"/>
              </a:spcBef>
              <a:spcAft>
                <a:spcPts val="0"/>
              </a:spcAft>
              <a:buClr>
                <a:srgbClr val="FFCC00"/>
              </a:buClr>
              <a:buSzPct val="70000"/>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US" altLang="en-US" sz="2000" dirty="0"/>
          </a:p>
          <a:p>
            <a:pPr marL="341313" indent="-341313" fontAlgn="auto">
              <a:spcBef>
                <a:spcPts val="700"/>
              </a:spcBef>
              <a:spcAft>
                <a:spcPts val="0"/>
              </a:spcAft>
              <a:buClrTx/>
              <a:buSzPct val="70000"/>
              <a:buFontTx/>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US" altLang="en-US" sz="2800" dirty="0"/>
          </a:p>
          <a:p>
            <a:pPr marL="341313" indent="-341313" fontAlgn="auto">
              <a:spcBef>
                <a:spcPts val="700"/>
              </a:spcBef>
              <a:spcAft>
                <a:spcPts val="0"/>
              </a:spcAft>
              <a:buClr>
                <a:srgbClr val="FFCC00"/>
              </a:buClr>
              <a:buSzPct val="70000"/>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US" altLang="en-US" sz="2800" dirty="0"/>
          </a:p>
          <a:p>
            <a:pPr marL="341313" indent="-341313" fontAlgn="auto">
              <a:spcBef>
                <a:spcPts val="700"/>
              </a:spcBef>
              <a:spcAft>
                <a:spcPts val="0"/>
              </a:spcAft>
              <a:buClr>
                <a:srgbClr val="FFCC00"/>
              </a:buClr>
              <a:buSzPct val="70000"/>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defRPr/>
            </a:pPr>
            <a:endParaRPr lang="en-US" altLang="en-US" sz="28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fill="hold" nodeType="withEffect">
                                  <p:stCondLst>
                                    <p:cond delay="0"/>
                                  </p:stCondLst>
                                  <p:childTnLst>
                                    <p:set>
                                      <p:cBhvr additive="repl">
                                        <p:cTn id="6" dur="1" fill="hold">
                                          <p:stCondLst>
                                            <p:cond delay="0"/>
                                          </p:stCondLst>
                                        </p:cTn>
                                        <p:tgtEl>
                                          <p:spTgt spid="19457"/>
                                        </p:tgtEl>
                                        <p:attrNameLst>
                                          <p:attrName>style.visibility</p:attrName>
                                        </p:attrNameLst>
                                      </p:cBhvr>
                                      <p:to>
                                        <p:strVal val="visible"/>
                                      </p:to>
                                    </p:set>
                                    <p:animEffect transition="in" filter="fade">
                                      <p:cBhvr additive="repl">
                                        <p:cTn id="7" dur="2000"/>
                                        <p:tgtEl>
                                          <p:spTgt spid="1945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additive="repl">
                                        <p:cTn id="11" dur="1" fill="hold">
                                          <p:stCondLst>
                                            <p:cond delay="0"/>
                                          </p:stCondLst>
                                        </p:cTn>
                                        <p:tgtEl>
                                          <p:spTgt spid="19458">
                                            <p:txEl>
                                              <p:pRg st="0" end="0"/>
                                            </p:txEl>
                                          </p:spTgt>
                                        </p:tgtEl>
                                        <p:attrNameLst>
                                          <p:attrName>style.visibility</p:attrName>
                                        </p:attrNameLst>
                                      </p:cBhvr>
                                      <p:to>
                                        <p:strVal val="visible"/>
                                      </p:to>
                                    </p:set>
                                    <p:animEffect transition="in" filter="wipe(left)">
                                      <p:cBhvr additive="repl">
                                        <p:cTn id="12" dur="500"/>
                                        <p:tgtEl>
                                          <p:spTgt spid="19458">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additive="repl">
                                        <p:cTn id="16" dur="1" fill="hold">
                                          <p:stCondLst>
                                            <p:cond delay="0"/>
                                          </p:stCondLst>
                                        </p:cTn>
                                        <p:tgtEl>
                                          <p:spTgt spid="19458">
                                            <p:txEl>
                                              <p:pRg st="1" end="1"/>
                                            </p:txEl>
                                          </p:spTgt>
                                        </p:tgtEl>
                                        <p:attrNameLst>
                                          <p:attrName>style.visibility</p:attrName>
                                        </p:attrNameLst>
                                      </p:cBhvr>
                                      <p:to>
                                        <p:strVal val="visible"/>
                                      </p:to>
                                    </p:set>
                                    <p:animEffect transition="in" filter="wipe(left)">
                                      <p:cBhvr additive="repl">
                                        <p:cTn id="17" dur="500"/>
                                        <p:tgtEl>
                                          <p:spTgt spid="19458">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additive="repl">
                                        <p:cTn id="21" dur="1" fill="hold">
                                          <p:stCondLst>
                                            <p:cond delay="0"/>
                                          </p:stCondLst>
                                        </p:cTn>
                                        <p:tgtEl>
                                          <p:spTgt spid="19458">
                                            <p:txEl>
                                              <p:pRg st="2" end="2"/>
                                            </p:txEl>
                                          </p:spTgt>
                                        </p:tgtEl>
                                        <p:attrNameLst>
                                          <p:attrName>style.visibility</p:attrName>
                                        </p:attrNameLst>
                                      </p:cBhvr>
                                      <p:to>
                                        <p:strVal val="visible"/>
                                      </p:to>
                                    </p:set>
                                    <p:animEffect transition="in" filter="wipe(left)">
                                      <p:cBhvr additive="repl">
                                        <p:cTn id="22" dur="500"/>
                                        <p:tgtEl>
                                          <p:spTgt spid="19458">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additive="repl">
                                        <p:cTn id="26" dur="1" fill="hold">
                                          <p:stCondLst>
                                            <p:cond delay="0"/>
                                          </p:stCondLst>
                                        </p:cTn>
                                        <p:tgtEl>
                                          <p:spTgt spid="19458">
                                            <p:txEl>
                                              <p:pRg st="3" end="3"/>
                                            </p:txEl>
                                          </p:spTgt>
                                        </p:tgtEl>
                                        <p:attrNameLst>
                                          <p:attrName>style.visibility</p:attrName>
                                        </p:attrNameLst>
                                      </p:cBhvr>
                                      <p:to>
                                        <p:strVal val="visible"/>
                                      </p:to>
                                    </p:set>
                                    <p:animEffect transition="in" filter="wipe(left)">
                                      <p:cBhvr additive="repl">
                                        <p:cTn id="27" dur="500"/>
                                        <p:tgtEl>
                                          <p:spTgt spid="19458">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additive="repl">
                                        <p:cTn id="31" dur="1" fill="hold">
                                          <p:stCondLst>
                                            <p:cond delay="0"/>
                                          </p:stCondLst>
                                        </p:cTn>
                                        <p:tgtEl>
                                          <p:spTgt spid="19458">
                                            <p:txEl>
                                              <p:pRg st="4" end="4"/>
                                            </p:txEl>
                                          </p:spTgt>
                                        </p:tgtEl>
                                        <p:attrNameLst>
                                          <p:attrName>style.visibility</p:attrName>
                                        </p:attrNameLst>
                                      </p:cBhvr>
                                      <p:to>
                                        <p:strVal val="visible"/>
                                      </p:to>
                                    </p:set>
                                    <p:animEffect transition="in" filter="wipe(left)">
                                      <p:cBhvr additive="repl">
                                        <p:cTn id="32" dur="500"/>
                                        <p:tgtEl>
                                          <p:spTgt spid="19458">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nodeType="clickEffect">
                                  <p:stCondLst>
                                    <p:cond delay="0"/>
                                  </p:stCondLst>
                                  <p:childTnLst>
                                    <p:set>
                                      <p:cBhvr additive="repl">
                                        <p:cTn id="36" dur="1" fill="hold">
                                          <p:stCondLst>
                                            <p:cond delay="0"/>
                                          </p:stCondLst>
                                        </p:cTn>
                                        <p:tgtEl>
                                          <p:spTgt spid="19458">
                                            <p:txEl>
                                              <p:pRg st="5" end="5"/>
                                            </p:txEl>
                                          </p:spTgt>
                                        </p:tgtEl>
                                        <p:attrNameLst>
                                          <p:attrName>style.visibility</p:attrName>
                                        </p:attrNameLst>
                                      </p:cBhvr>
                                      <p:to>
                                        <p:strVal val="visible"/>
                                      </p:to>
                                    </p:set>
                                    <p:animEffect transition="in" filter="wipe(left)">
                                      <p:cBhvr additive="repl">
                                        <p:cTn id="37" dur="500"/>
                                        <p:tgtEl>
                                          <p:spTgt spid="19458">
                                            <p:txEl>
                                              <p:pRg st="5" end="5"/>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nodeType="clickEffect">
                                  <p:stCondLst>
                                    <p:cond delay="0"/>
                                  </p:stCondLst>
                                  <p:childTnLst>
                                    <p:set>
                                      <p:cBhvr additive="repl">
                                        <p:cTn id="41" dur="1" fill="hold">
                                          <p:stCondLst>
                                            <p:cond delay="0"/>
                                          </p:stCondLst>
                                        </p:cTn>
                                        <p:tgtEl>
                                          <p:spTgt spid="19458">
                                            <p:txEl>
                                              <p:pRg st="6" end="6"/>
                                            </p:txEl>
                                          </p:spTgt>
                                        </p:tgtEl>
                                        <p:attrNameLst>
                                          <p:attrName>style.visibility</p:attrName>
                                        </p:attrNameLst>
                                      </p:cBhvr>
                                      <p:to>
                                        <p:strVal val="visible"/>
                                      </p:to>
                                    </p:set>
                                    <p:animEffect transition="in" filter="wipe(left)">
                                      <p:cBhvr additive="repl">
                                        <p:cTn id="42" dur="500"/>
                                        <p:tgtEl>
                                          <p:spTgt spid="19458">
                                            <p:txEl>
                                              <p:pRg st="6" end="6"/>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nodeType="clickEffect">
                                  <p:stCondLst>
                                    <p:cond delay="0"/>
                                  </p:stCondLst>
                                  <p:childTnLst>
                                    <p:set>
                                      <p:cBhvr additive="repl">
                                        <p:cTn id="46" dur="1" fill="hold">
                                          <p:stCondLst>
                                            <p:cond delay="0"/>
                                          </p:stCondLst>
                                        </p:cTn>
                                        <p:tgtEl>
                                          <p:spTgt spid="19458">
                                            <p:txEl>
                                              <p:pRg st="7" end="7"/>
                                            </p:txEl>
                                          </p:spTgt>
                                        </p:tgtEl>
                                        <p:attrNameLst>
                                          <p:attrName>style.visibility</p:attrName>
                                        </p:attrNameLst>
                                      </p:cBhvr>
                                      <p:to>
                                        <p:strVal val="visible"/>
                                      </p:to>
                                    </p:set>
                                    <p:animEffect transition="in" filter="wipe(left)">
                                      <p:cBhvr additive="repl">
                                        <p:cTn id="47" dur="500"/>
                                        <p:tgtEl>
                                          <p:spTgt spid="19458">
                                            <p:txEl>
                                              <p:pRg st="7" end="7"/>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nodeType="clickEffect">
                                  <p:stCondLst>
                                    <p:cond delay="0"/>
                                  </p:stCondLst>
                                  <p:childTnLst>
                                    <p:set>
                                      <p:cBhvr additive="repl">
                                        <p:cTn id="51" dur="1" fill="hold">
                                          <p:stCondLst>
                                            <p:cond delay="0"/>
                                          </p:stCondLst>
                                        </p:cTn>
                                        <p:tgtEl>
                                          <p:spTgt spid="19458">
                                            <p:txEl>
                                              <p:pRg st="8" end="8"/>
                                            </p:txEl>
                                          </p:spTgt>
                                        </p:tgtEl>
                                        <p:attrNameLst>
                                          <p:attrName>style.visibility</p:attrName>
                                        </p:attrNameLst>
                                      </p:cBhvr>
                                      <p:to>
                                        <p:strVal val="visible"/>
                                      </p:to>
                                    </p:set>
                                    <p:animEffect transition="in" filter="wipe(left)">
                                      <p:cBhvr additive="repl">
                                        <p:cTn id="52" dur="500"/>
                                        <p:tgtEl>
                                          <p:spTgt spid="19458">
                                            <p:txEl>
                                              <p:pRg st="8" end="8"/>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22" presetClass="entr" presetSubtype="8" fill="hold" nodeType="clickEffect">
                                  <p:stCondLst>
                                    <p:cond delay="0"/>
                                  </p:stCondLst>
                                  <p:childTnLst>
                                    <p:set>
                                      <p:cBhvr additive="repl">
                                        <p:cTn id="56" dur="1" fill="hold">
                                          <p:stCondLst>
                                            <p:cond delay="0"/>
                                          </p:stCondLst>
                                        </p:cTn>
                                        <p:tgtEl>
                                          <p:spTgt spid="19458">
                                            <p:txEl>
                                              <p:pRg st="9" end="9"/>
                                            </p:txEl>
                                          </p:spTgt>
                                        </p:tgtEl>
                                        <p:attrNameLst>
                                          <p:attrName>style.visibility</p:attrName>
                                        </p:attrNameLst>
                                      </p:cBhvr>
                                      <p:to>
                                        <p:strVal val="visible"/>
                                      </p:to>
                                    </p:set>
                                    <p:animEffect transition="in" filter="wipe(left)">
                                      <p:cBhvr additive="repl">
                                        <p:cTn id="57" dur="500"/>
                                        <p:tgtEl>
                                          <p:spTgt spid="19458">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1">
            <a:extLst>
              <a:ext uri="{FF2B5EF4-FFF2-40B4-BE49-F238E27FC236}">
                <a16:creationId xmlns="" xmlns:a16="http://schemas.microsoft.com/office/drawing/2014/main" id="{62F94D01-717D-C14F-B8AE-1F7AD8A3F022}"/>
              </a:ext>
            </a:extLst>
          </p:cNvPr>
          <p:cNvSpPr>
            <a:spLocks noGrp="1" noChangeArrowheads="1"/>
          </p:cNvSpPr>
          <p:nvPr>
            <p:ph type="title"/>
          </p:nvPr>
        </p:nvSpPr>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altLang="en-US"/>
              <a:t>Cultural Relativism</a:t>
            </a:r>
          </a:p>
        </p:txBody>
      </p:sp>
      <p:sp>
        <p:nvSpPr>
          <p:cNvPr id="20482" name="Rectangle 2">
            <a:extLst>
              <a:ext uri="{FF2B5EF4-FFF2-40B4-BE49-F238E27FC236}">
                <a16:creationId xmlns="" xmlns:a16="http://schemas.microsoft.com/office/drawing/2014/main" id="{9DB735B7-4592-3247-9932-3C7F090DA023}"/>
              </a:ext>
            </a:extLst>
          </p:cNvPr>
          <p:cNvSpPr>
            <a:spLocks noGrp="1" noChangeArrowheads="1"/>
          </p:cNvSpPr>
          <p:nvPr>
            <p:ph idx="1"/>
          </p:nvPr>
        </p:nvSpPr>
        <p:spPr/>
        <p:txBody>
          <a:bodyPr rtlCol="0">
            <a:normAutofit fontScale="92500" lnSpcReduction="10000"/>
          </a:bodyPr>
          <a:lstStyle/>
          <a:p>
            <a:pPr marL="341313" indent="-341313" fontAlgn="auto">
              <a:lnSpc>
                <a:spcPct val="90000"/>
              </a:lnSpc>
              <a:spcBef>
                <a:spcPts val="7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800" dirty="0"/>
              <a:t>“Different cultures have different moral codes” often is used as a key to understanding morality.  Proponents argue that there is not as universal truth in ethics; there are only the various cultural codes and nothing more. The customs of different societies is all that exist.  </a:t>
            </a:r>
          </a:p>
          <a:p>
            <a:pPr marL="341313" indent="-341313" fontAlgn="auto">
              <a:lnSpc>
                <a:spcPct val="90000"/>
              </a:lnSpc>
              <a:spcBef>
                <a:spcPts val="7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800" dirty="0"/>
              <a:t>Proponents would argue that customs can not be judged as correct or incorrect. </a:t>
            </a:r>
          </a:p>
          <a:p>
            <a:pPr marL="341313" indent="-341313" fontAlgn="auto">
              <a:lnSpc>
                <a:spcPct val="90000"/>
              </a:lnSpc>
              <a:spcBef>
                <a:spcPts val="700"/>
              </a:spcBef>
              <a:spcAft>
                <a:spcPts val="0"/>
              </a:spcAft>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pPr>
            <a:r>
              <a:rPr lang="en-US" altLang="en-US" sz="2800" dirty="0"/>
              <a:t>Our own code of ethics has no special status, it is merely one among many.</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1">
            <a:extLst>
              <a:ext uri="{FF2B5EF4-FFF2-40B4-BE49-F238E27FC236}">
                <a16:creationId xmlns="" xmlns:a16="http://schemas.microsoft.com/office/drawing/2014/main" id="{A0CA750E-D9DA-8046-8176-863FEFCF0DDA}"/>
              </a:ext>
            </a:extLst>
          </p:cNvPr>
          <p:cNvSpPr>
            <a:spLocks noGrp="1" noChangeArrowheads="1"/>
          </p:cNvSpPr>
          <p:nvPr>
            <p:ph type="title"/>
          </p:nvPr>
        </p:nvSpPr>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altLang="en-US"/>
              <a:t>Cultural relativism</a:t>
            </a:r>
          </a:p>
        </p:txBody>
      </p:sp>
      <p:sp>
        <p:nvSpPr>
          <p:cNvPr id="21506" name="Rectangle 2">
            <a:extLst>
              <a:ext uri="{FF2B5EF4-FFF2-40B4-BE49-F238E27FC236}">
                <a16:creationId xmlns="" xmlns:a16="http://schemas.microsoft.com/office/drawing/2014/main" id="{EC4DF6AC-3C33-EB49-89AE-8FBDEDA7B396}"/>
              </a:ext>
            </a:extLst>
          </p:cNvPr>
          <p:cNvSpPr>
            <a:spLocks noGrp="1" noChangeArrowheads="1"/>
          </p:cNvSpPr>
          <p:nvPr>
            <p:ph idx="1"/>
          </p:nvPr>
        </p:nvSpPr>
        <p:spPr/>
        <p:txBody>
          <a:bodyPr/>
          <a:lstStyle/>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Challenges our ordinary belief in the objectivity and universality of moral truths.</a:t>
            </a:r>
          </a:p>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It says in effect that there is no such thing as a universal truth in ethics, there are only cultural codes and nothing more</a:t>
            </a:r>
          </a:p>
          <a:p>
            <a:pPr marL="341313" indent="-341313">
              <a:buClr>
                <a:srgbClr val="FFCC00"/>
              </a:buClr>
              <a:buSzPct val="70000"/>
              <a:buFont typeface="Wingdings"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a:t>Your own code of ethics offers nothing special, it is merely one among many.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additive="repl">
                                        <p:cTn id="6" dur="1" fill="hold">
                                          <p:stCondLst>
                                            <p:cond delay="0"/>
                                          </p:stCondLst>
                                        </p:cTn>
                                        <p:tgtEl>
                                          <p:spTgt spid="21506">
                                            <p:txEl>
                                              <p:pRg st="0" end="0"/>
                                            </p:txEl>
                                          </p:spTgt>
                                        </p:tgtEl>
                                        <p:attrNameLst>
                                          <p:attrName>style.visibility</p:attrName>
                                        </p:attrNameLst>
                                      </p:cBhvr>
                                      <p:to>
                                        <p:strVal val="visible"/>
                                      </p:to>
                                    </p:set>
                                    <p:animEffect transition="in" filter="wipe(left)">
                                      <p:cBhvr additive="repl">
                                        <p:cTn id="7" dur="500"/>
                                        <p:tgtEl>
                                          <p:spTgt spid="2150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additive="repl">
                                        <p:cTn id="11" dur="1" fill="hold">
                                          <p:stCondLst>
                                            <p:cond delay="0"/>
                                          </p:stCondLst>
                                        </p:cTn>
                                        <p:tgtEl>
                                          <p:spTgt spid="21506">
                                            <p:txEl>
                                              <p:pRg st="1" end="1"/>
                                            </p:txEl>
                                          </p:spTgt>
                                        </p:tgtEl>
                                        <p:attrNameLst>
                                          <p:attrName>style.visibility</p:attrName>
                                        </p:attrNameLst>
                                      </p:cBhvr>
                                      <p:to>
                                        <p:strVal val="visible"/>
                                      </p:to>
                                    </p:set>
                                    <p:animEffect transition="in" filter="wipe(left)">
                                      <p:cBhvr additive="repl">
                                        <p:cTn id="12" dur="500"/>
                                        <p:tgtEl>
                                          <p:spTgt spid="2150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additive="repl">
                                        <p:cTn id="16" dur="1" fill="hold">
                                          <p:stCondLst>
                                            <p:cond delay="0"/>
                                          </p:stCondLst>
                                        </p:cTn>
                                        <p:tgtEl>
                                          <p:spTgt spid="21506">
                                            <p:txEl>
                                              <p:pRg st="2" end="2"/>
                                            </p:txEl>
                                          </p:spTgt>
                                        </p:tgtEl>
                                        <p:attrNameLst>
                                          <p:attrName>style.visibility</p:attrName>
                                        </p:attrNameLst>
                                      </p:cBhvr>
                                      <p:to>
                                        <p:strVal val="visible"/>
                                      </p:to>
                                    </p:set>
                                    <p:animEffect transition="in" filter="wipe(left)">
                                      <p:cBhvr additive="repl">
                                        <p:cTn id="17" dur="500"/>
                                        <p:tgtEl>
                                          <p:spTgt spid="2150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1">
            <a:extLst>
              <a:ext uri="{FF2B5EF4-FFF2-40B4-BE49-F238E27FC236}">
                <a16:creationId xmlns="" xmlns:a16="http://schemas.microsoft.com/office/drawing/2014/main" id="{FA256D15-932D-7649-8B79-A21DCFE7BA9E}"/>
              </a:ext>
            </a:extLst>
          </p:cNvPr>
          <p:cNvSpPr>
            <a:spLocks noGrp="1" noChangeArrowheads="1"/>
          </p:cNvSpPr>
          <p:nvPr>
            <p:ph type="title"/>
          </p:nvPr>
        </p:nvSpPr>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altLang="en-US"/>
              <a:t>Claims of Cultural Relativists</a:t>
            </a:r>
          </a:p>
        </p:txBody>
      </p:sp>
      <p:sp>
        <p:nvSpPr>
          <p:cNvPr id="22530" name="Rectangle 2">
            <a:extLst>
              <a:ext uri="{FF2B5EF4-FFF2-40B4-BE49-F238E27FC236}">
                <a16:creationId xmlns="" xmlns:a16="http://schemas.microsoft.com/office/drawing/2014/main" id="{3105CD5B-1612-8642-9340-DE6CDCC19D15}"/>
              </a:ext>
            </a:extLst>
          </p:cNvPr>
          <p:cNvSpPr>
            <a:spLocks noGrp="1" noChangeArrowheads="1"/>
          </p:cNvSpPr>
          <p:nvPr>
            <p:ph idx="1"/>
          </p:nvPr>
        </p:nvSpPr>
        <p:spPr/>
        <p:txBody>
          <a:bodyPr rtlCol="0">
            <a:normAutofit fontScale="85000" lnSpcReduction="20000"/>
          </a:bodyPr>
          <a:lstStyle/>
          <a:p>
            <a:pPr marL="608013" indent="-608013" fontAlgn="auto">
              <a:lnSpc>
                <a:spcPct val="90000"/>
              </a:lnSpc>
              <a:spcBef>
                <a:spcPts val="700"/>
              </a:spcBef>
              <a:spcAft>
                <a:spcPts val="0"/>
              </a:spcAft>
              <a:buClr>
                <a:srgbClr val="FFCC00"/>
              </a:buClr>
              <a:buSzPct val="70000"/>
              <a:buFont typeface="Times New Roman" panose="02020603050405020304" pitchFamily="18" charset="0"/>
              <a:buAutoNum type="arabicPeriod"/>
              <a:tabLst>
                <a:tab pos="1177925" algn="l"/>
                <a:tab pos="2092325" algn="l"/>
                <a:tab pos="3006725" algn="l"/>
                <a:tab pos="3921125" algn="l"/>
                <a:tab pos="4835525" algn="l"/>
                <a:tab pos="5749925" algn="l"/>
                <a:tab pos="6664325" algn="l"/>
                <a:tab pos="7578725" algn="l"/>
                <a:tab pos="8493125" algn="l"/>
                <a:tab pos="9407525" algn="l"/>
                <a:tab pos="10321925" algn="l"/>
              </a:tabLst>
              <a:defRPr/>
            </a:pPr>
            <a:r>
              <a:rPr lang="en-US" altLang="en-US" sz="2800" dirty="0"/>
              <a:t>Different societies have different moral codes.</a:t>
            </a:r>
          </a:p>
          <a:p>
            <a:pPr marL="608013" indent="-608013" fontAlgn="auto">
              <a:lnSpc>
                <a:spcPct val="90000"/>
              </a:lnSpc>
              <a:spcBef>
                <a:spcPts val="700"/>
              </a:spcBef>
              <a:spcAft>
                <a:spcPts val="0"/>
              </a:spcAft>
              <a:buClr>
                <a:srgbClr val="FFCC00"/>
              </a:buClr>
              <a:buSzPct val="70000"/>
              <a:buFont typeface="Times New Roman" panose="02020603050405020304" pitchFamily="18" charset="0"/>
              <a:buAutoNum type="arabicPeriod"/>
              <a:tabLst>
                <a:tab pos="1177925" algn="l"/>
                <a:tab pos="2092325" algn="l"/>
                <a:tab pos="3006725" algn="l"/>
                <a:tab pos="3921125" algn="l"/>
                <a:tab pos="4835525" algn="l"/>
                <a:tab pos="5749925" algn="l"/>
                <a:tab pos="6664325" algn="l"/>
                <a:tab pos="7578725" algn="l"/>
                <a:tab pos="8493125" algn="l"/>
                <a:tab pos="9407525" algn="l"/>
                <a:tab pos="10321925" algn="l"/>
              </a:tabLst>
              <a:defRPr/>
            </a:pPr>
            <a:r>
              <a:rPr lang="en-US" altLang="en-US" sz="2800" dirty="0"/>
              <a:t>The moral code of a society determines what is right within that society.</a:t>
            </a:r>
          </a:p>
          <a:p>
            <a:pPr marL="608013" indent="-608013" fontAlgn="auto">
              <a:lnSpc>
                <a:spcPct val="90000"/>
              </a:lnSpc>
              <a:spcBef>
                <a:spcPts val="700"/>
              </a:spcBef>
              <a:spcAft>
                <a:spcPts val="0"/>
              </a:spcAft>
              <a:buClr>
                <a:srgbClr val="FFCC00"/>
              </a:buClr>
              <a:buSzPct val="70000"/>
              <a:buFont typeface="Times New Roman" panose="02020603050405020304" pitchFamily="18" charset="0"/>
              <a:buAutoNum type="arabicPeriod"/>
              <a:tabLst>
                <a:tab pos="1177925" algn="l"/>
                <a:tab pos="2092325" algn="l"/>
                <a:tab pos="3006725" algn="l"/>
                <a:tab pos="3921125" algn="l"/>
                <a:tab pos="4835525" algn="l"/>
                <a:tab pos="5749925" algn="l"/>
                <a:tab pos="6664325" algn="l"/>
                <a:tab pos="7578725" algn="l"/>
                <a:tab pos="8493125" algn="l"/>
                <a:tab pos="9407525" algn="l"/>
                <a:tab pos="10321925" algn="l"/>
              </a:tabLst>
              <a:defRPr/>
            </a:pPr>
            <a:r>
              <a:rPr lang="en-US" altLang="en-US" sz="2800" dirty="0"/>
              <a:t>There is no objective standard that can be used to judge one societies code as better than another.</a:t>
            </a:r>
          </a:p>
          <a:p>
            <a:pPr marL="608013" indent="-608013" fontAlgn="auto">
              <a:lnSpc>
                <a:spcPct val="90000"/>
              </a:lnSpc>
              <a:spcBef>
                <a:spcPts val="700"/>
              </a:spcBef>
              <a:spcAft>
                <a:spcPts val="0"/>
              </a:spcAft>
              <a:buClr>
                <a:srgbClr val="FFCC00"/>
              </a:buClr>
              <a:buSzPct val="70000"/>
              <a:buFont typeface="Times New Roman" panose="02020603050405020304" pitchFamily="18" charset="0"/>
              <a:buAutoNum type="arabicPeriod"/>
              <a:tabLst>
                <a:tab pos="1177925" algn="l"/>
                <a:tab pos="2092325" algn="l"/>
                <a:tab pos="3006725" algn="l"/>
                <a:tab pos="3921125" algn="l"/>
                <a:tab pos="4835525" algn="l"/>
                <a:tab pos="5749925" algn="l"/>
                <a:tab pos="6664325" algn="l"/>
                <a:tab pos="7578725" algn="l"/>
                <a:tab pos="8493125" algn="l"/>
                <a:tab pos="9407525" algn="l"/>
                <a:tab pos="10321925" algn="l"/>
              </a:tabLst>
              <a:defRPr/>
            </a:pPr>
            <a:r>
              <a:rPr lang="en-US" altLang="en-US" sz="2800" dirty="0"/>
              <a:t>The moral code of our society offers nothing special.</a:t>
            </a:r>
          </a:p>
          <a:p>
            <a:pPr marL="608013" indent="-608013" fontAlgn="auto">
              <a:lnSpc>
                <a:spcPct val="90000"/>
              </a:lnSpc>
              <a:spcBef>
                <a:spcPts val="700"/>
              </a:spcBef>
              <a:spcAft>
                <a:spcPts val="0"/>
              </a:spcAft>
              <a:buClr>
                <a:srgbClr val="FFCC00"/>
              </a:buClr>
              <a:buSzPct val="70000"/>
              <a:buFont typeface="Times New Roman" panose="02020603050405020304" pitchFamily="18" charset="0"/>
              <a:buAutoNum type="arabicPeriod"/>
              <a:tabLst>
                <a:tab pos="1177925" algn="l"/>
                <a:tab pos="2092325" algn="l"/>
                <a:tab pos="3006725" algn="l"/>
                <a:tab pos="3921125" algn="l"/>
                <a:tab pos="4835525" algn="l"/>
                <a:tab pos="5749925" algn="l"/>
                <a:tab pos="6664325" algn="l"/>
                <a:tab pos="7578725" algn="l"/>
                <a:tab pos="8493125" algn="l"/>
                <a:tab pos="9407525" algn="l"/>
                <a:tab pos="10321925" algn="l"/>
              </a:tabLst>
              <a:defRPr/>
            </a:pPr>
            <a:r>
              <a:rPr lang="en-US" altLang="en-US" sz="2800" dirty="0"/>
              <a:t>There is no universal truth in ethics…</a:t>
            </a:r>
          </a:p>
          <a:p>
            <a:pPr marL="608013" indent="-608013" fontAlgn="auto">
              <a:lnSpc>
                <a:spcPct val="90000"/>
              </a:lnSpc>
              <a:spcBef>
                <a:spcPts val="700"/>
              </a:spcBef>
              <a:spcAft>
                <a:spcPts val="0"/>
              </a:spcAft>
              <a:buClr>
                <a:srgbClr val="FFCC00"/>
              </a:buClr>
              <a:buSzPct val="70000"/>
              <a:buFont typeface="Times New Roman" panose="02020603050405020304" pitchFamily="18" charset="0"/>
              <a:buAutoNum type="arabicPeriod"/>
              <a:tabLst>
                <a:tab pos="1177925" algn="l"/>
                <a:tab pos="2092325" algn="l"/>
                <a:tab pos="3006725" algn="l"/>
                <a:tab pos="3921125" algn="l"/>
                <a:tab pos="4835525" algn="l"/>
                <a:tab pos="5749925" algn="l"/>
                <a:tab pos="6664325" algn="l"/>
                <a:tab pos="7578725" algn="l"/>
                <a:tab pos="8493125" algn="l"/>
                <a:tab pos="9407525" algn="l"/>
                <a:tab pos="10321925" algn="l"/>
              </a:tabLst>
              <a:defRPr/>
            </a:pPr>
            <a:r>
              <a:rPr lang="en-US" altLang="en-US" sz="2800" dirty="0"/>
              <a:t>It is arrogant to judge the conduct of other societies, we should adopt an attitude of tolerance.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fill="hold" nodeType="clickEffect">
                                  <p:stCondLst>
                                    <p:cond delay="0"/>
                                  </p:stCondLst>
                                  <p:childTnLst>
                                    <p:set>
                                      <p:cBhvr additive="repl">
                                        <p:cTn id="6" dur="1" fill="hold">
                                          <p:stCondLst>
                                            <p:cond delay="0"/>
                                          </p:stCondLst>
                                        </p:cTn>
                                        <p:tgtEl>
                                          <p:spTgt spid="2253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fill="hold" nodeType="clickEffect">
                                  <p:stCondLst>
                                    <p:cond delay="0"/>
                                  </p:stCondLst>
                                  <p:childTnLst>
                                    <p:set>
                                      <p:cBhvr additive="repl">
                                        <p:cTn id="10" dur="1" fill="hold">
                                          <p:stCondLst>
                                            <p:cond delay="0"/>
                                          </p:stCondLst>
                                        </p:cTn>
                                        <p:tgtEl>
                                          <p:spTgt spid="22530">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fill="hold" nodeType="clickEffect">
                                  <p:stCondLst>
                                    <p:cond delay="0"/>
                                  </p:stCondLst>
                                  <p:childTnLst>
                                    <p:set>
                                      <p:cBhvr additive="repl">
                                        <p:cTn id="14" dur="1" fill="hold">
                                          <p:stCondLst>
                                            <p:cond delay="0"/>
                                          </p:stCondLst>
                                        </p:cTn>
                                        <p:tgtEl>
                                          <p:spTgt spid="22530">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fill="hold" nodeType="clickEffect">
                                  <p:stCondLst>
                                    <p:cond delay="0"/>
                                  </p:stCondLst>
                                  <p:childTnLst>
                                    <p:set>
                                      <p:cBhvr additive="repl">
                                        <p:cTn id="18" dur="1" fill="hold">
                                          <p:stCondLst>
                                            <p:cond delay="0"/>
                                          </p:stCondLst>
                                        </p:cTn>
                                        <p:tgtEl>
                                          <p:spTgt spid="22530">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fill="hold" nodeType="clickEffect">
                                  <p:stCondLst>
                                    <p:cond delay="0"/>
                                  </p:stCondLst>
                                  <p:childTnLst>
                                    <p:set>
                                      <p:cBhvr additive="repl">
                                        <p:cTn id="22" dur="1" fill="hold">
                                          <p:stCondLst>
                                            <p:cond delay="0"/>
                                          </p:stCondLst>
                                        </p:cTn>
                                        <p:tgtEl>
                                          <p:spTgt spid="22530">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fill="hold" nodeType="clickEffect">
                                  <p:stCondLst>
                                    <p:cond delay="0"/>
                                  </p:stCondLst>
                                  <p:childTnLst>
                                    <p:set>
                                      <p:cBhvr additive="repl">
                                        <p:cTn id="26" dur="1" fill="hold">
                                          <p:stCondLst>
                                            <p:cond delay="0"/>
                                          </p:stCondLst>
                                        </p:cTn>
                                        <p:tgtEl>
                                          <p:spTgt spid="2253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1">
            <a:extLst>
              <a:ext uri="{FF2B5EF4-FFF2-40B4-BE49-F238E27FC236}">
                <a16:creationId xmlns="" xmlns:a16="http://schemas.microsoft.com/office/drawing/2014/main" id="{86DF5B8E-DDAF-1B43-928F-2EF0576698F4}"/>
              </a:ext>
            </a:extLst>
          </p:cNvPr>
          <p:cNvSpPr>
            <a:spLocks noGrp="1" noChangeArrowheads="1"/>
          </p:cNvSpPr>
          <p:nvPr>
            <p:ph type="title"/>
          </p:nvPr>
        </p:nvSpPr>
        <p:spPr>
          <a:xfrm>
            <a:off x="457200" y="274638"/>
            <a:ext cx="8229600" cy="1143000"/>
          </a:xfrm>
        </p:spPr>
        <p:txBody>
          <a:bodyPr rtlCol="0">
            <a:normAutofit fontScale="90000"/>
          </a:bodyPr>
          <a:lstStyle/>
          <a:p>
            <a:pPr fontAlgn="auto">
              <a:spcAft>
                <a:spcPts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altLang="en-US">
                <a:solidFill>
                  <a:schemeClr val="tx1">
                    <a:lumMod val="85000"/>
                    <a:lumOff val="15000"/>
                  </a:schemeClr>
                </a:solidFill>
              </a:rPr>
              <a:t> The Cultural Differences Argument</a:t>
            </a:r>
          </a:p>
        </p:txBody>
      </p:sp>
      <p:sp>
        <p:nvSpPr>
          <p:cNvPr id="23554" name="Rectangle 2">
            <a:extLst>
              <a:ext uri="{FF2B5EF4-FFF2-40B4-BE49-F238E27FC236}">
                <a16:creationId xmlns="" xmlns:a16="http://schemas.microsoft.com/office/drawing/2014/main" id="{FBE63B09-3BED-7F4D-B5F7-96954CD990BC}"/>
              </a:ext>
            </a:extLst>
          </p:cNvPr>
          <p:cNvSpPr>
            <a:spLocks noGrp="1" noChangeArrowheads="1"/>
          </p:cNvSpPr>
          <p:nvPr>
            <p:ph sz="quarter" idx="4294967295"/>
          </p:nvPr>
        </p:nvSpPr>
        <p:spPr>
          <a:xfrm>
            <a:off x="457200" y="1600200"/>
            <a:ext cx="8229600" cy="4525963"/>
          </a:xfrm>
        </p:spPr>
        <p:txBody>
          <a:bodyPr/>
          <a:lstStyle/>
          <a:p>
            <a:pPr marL="609600" indent="-608013" fontAlgn="auto">
              <a:spcAft>
                <a:spcPts val="0"/>
              </a:spcAft>
              <a:buClrTx/>
              <a:buSzPct val="70000"/>
              <a:buFontTx/>
              <a:buNone/>
              <a:tabLst>
                <a:tab pos="1179513" algn="l"/>
                <a:tab pos="2093913" algn="l"/>
                <a:tab pos="3008313" algn="l"/>
                <a:tab pos="3922713" algn="l"/>
                <a:tab pos="4837113" algn="l"/>
                <a:tab pos="5751513" algn="l"/>
                <a:tab pos="6665913" algn="l"/>
                <a:tab pos="7580313" algn="l"/>
                <a:tab pos="8494713" algn="l"/>
                <a:tab pos="9409113" algn="l"/>
                <a:tab pos="10323513" algn="l"/>
              </a:tabLst>
              <a:defRPr/>
            </a:pPr>
            <a:r>
              <a:rPr lang="en-US" altLang="en-US" dirty="0"/>
              <a:t>Is a theory </a:t>
            </a:r>
            <a:r>
              <a:rPr lang="en-US" altLang="en-US" dirty="0">
                <a:highlight>
                  <a:srgbClr val="FF00FF"/>
                </a:highlight>
              </a:rPr>
              <a:t>about the nature of morality</a:t>
            </a:r>
          </a:p>
          <a:p>
            <a:pPr marL="609600" indent="-608013" fontAlgn="auto">
              <a:spcAft>
                <a:spcPts val="0"/>
              </a:spcAft>
              <a:buClrTx/>
              <a:buSzPct val="70000"/>
              <a:buFontTx/>
              <a:buNone/>
              <a:tabLst>
                <a:tab pos="1179513" algn="l"/>
                <a:tab pos="2093913" algn="l"/>
                <a:tab pos="3008313" algn="l"/>
                <a:tab pos="3922713" algn="l"/>
                <a:tab pos="4837113" algn="l"/>
                <a:tab pos="5751513" algn="l"/>
                <a:tab pos="6665913" algn="l"/>
                <a:tab pos="7580313" algn="l"/>
                <a:tab pos="8494713" algn="l"/>
                <a:tab pos="9409113" algn="l"/>
                <a:tab pos="10323513" algn="l"/>
              </a:tabLst>
              <a:defRPr/>
            </a:pPr>
            <a:r>
              <a:rPr lang="en-US" altLang="en-US" dirty="0">
                <a:highlight>
                  <a:srgbClr val="FF00FF"/>
                </a:highlight>
              </a:rPr>
              <a:t>At the heart of the Cultural Relativism is the form of their argument.  They argue from facts about differences between cultural outlooks to making conclusions about the status of morality</a:t>
            </a:r>
          </a:p>
          <a:p>
            <a:pPr marL="609600" indent="-608013" fontAlgn="auto">
              <a:spcAft>
                <a:spcPts val="0"/>
              </a:spcAft>
              <a:buClrTx/>
              <a:buSzPct val="70000"/>
              <a:buFontTx/>
              <a:buNone/>
              <a:tabLst>
                <a:tab pos="1179513" algn="l"/>
                <a:tab pos="2093913" algn="l"/>
                <a:tab pos="3008313" algn="l"/>
                <a:tab pos="3922713" algn="l"/>
                <a:tab pos="4837113" algn="l"/>
                <a:tab pos="5751513" algn="l"/>
                <a:tab pos="6665913" algn="l"/>
                <a:tab pos="7580313" algn="l"/>
                <a:tab pos="8494713" algn="l"/>
                <a:tab pos="9409113" algn="l"/>
                <a:tab pos="10323513" algn="l"/>
              </a:tabLst>
              <a:defRPr/>
            </a:pPr>
            <a:endParaRPr lang="en-US" altLang="en-US" i="1" dirty="0"/>
          </a:p>
          <a:p>
            <a:pPr marL="609600" indent="-608013" fontAlgn="auto">
              <a:spcAft>
                <a:spcPts val="0"/>
              </a:spcAft>
              <a:buClr>
                <a:srgbClr val="FFCC00"/>
              </a:buClr>
              <a:buSzPct val="70000"/>
              <a:buFont typeface="Wingdings" pitchFamily="2" charset="2"/>
              <a:buNone/>
              <a:tabLst>
                <a:tab pos="1179513" algn="l"/>
                <a:tab pos="2093913" algn="l"/>
                <a:tab pos="3008313" algn="l"/>
                <a:tab pos="3922713" algn="l"/>
                <a:tab pos="4837113" algn="l"/>
                <a:tab pos="5751513" algn="l"/>
                <a:tab pos="6665913" algn="l"/>
                <a:tab pos="7580313" algn="l"/>
                <a:tab pos="8494713" algn="l"/>
                <a:tab pos="9409113" algn="l"/>
                <a:tab pos="10323513" algn="l"/>
              </a:tabLst>
              <a:defRPr/>
            </a:pPr>
            <a:endParaRPr lang="en-US" altLang="en-US" i="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additive="repl">
                                        <p:cTn id="6" dur="1" fill="hold">
                                          <p:stCondLst>
                                            <p:cond delay="0"/>
                                          </p:stCondLst>
                                        </p:cTn>
                                        <p:tgtEl>
                                          <p:spTgt spid="23554">
                                            <p:txEl>
                                              <p:pRg st="0" end="0"/>
                                            </p:txEl>
                                          </p:spTgt>
                                        </p:tgtEl>
                                        <p:attrNameLst>
                                          <p:attrName>style.visibility</p:attrName>
                                        </p:attrNameLst>
                                      </p:cBhvr>
                                      <p:to>
                                        <p:strVal val="visible"/>
                                      </p:to>
                                    </p:set>
                                    <p:animEffect transition="in" filter="wipe(left)">
                                      <p:cBhvr additive="repl">
                                        <p:cTn id="7" dur="500"/>
                                        <p:tgtEl>
                                          <p:spTgt spid="2355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additive="repl">
                                        <p:cTn id="11" dur="1" fill="hold">
                                          <p:stCondLst>
                                            <p:cond delay="0"/>
                                          </p:stCondLst>
                                        </p:cTn>
                                        <p:tgtEl>
                                          <p:spTgt spid="23554">
                                            <p:txEl>
                                              <p:pRg st="1" end="1"/>
                                            </p:txEl>
                                          </p:spTgt>
                                        </p:tgtEl>
                                        <p:attrNameLst>
                                          <p:attrName>style.visibility</p:attrName>
                                        </p:attrNameLst>
                                      </p:cBhvr>
                                      <p:to>
                                        <p:strVal val="visible"/>
                                      </p:to>
                                    </p:set>
                                    <p:animEffect transition="in" filter="wipe(left)">
                                      <p:cBhvr additive="repl">
                                        <p:cTn id="12" dur="500"/>
                                        <p:tgtEl>
                                          <p:spTgt spid="2355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4">
            <a:extLst>
              <a:ext uri="{FF2B5EF4-FFF2-40B4-BE49-F238E27FC236}">
                <a16:creationId xmlns="" xmlns:a16="http://schemas.microsoft.com/office/drawing/2014/main" id="{7D67C874-EB47-BF49-949E-986FF1629117}"/>
              </a:ext>
            </a:extLst>
          </p:cNvPr>
          <p:cNvSpPr>
            <a:spLocks noGrp="1" noChangeArrowheads="1"/>
          </p:cNvSpPr>
          <p:nvPr>
            <p:ph type="title"/>
          </p:nvPr>
        </p:nvSpPr>
        <p:spPr>
          <a:noFill/>
        </p:spPr>
        <p:txBody>
          <a:bodyPr/>
          <a:lstStyle/>
          <a:p>
            <a:pPr>
              <a:lnSpc>
                <a:spcPct val="80000"/>
              </a:lnSpc>
            </a:pPr>
            <a:r>
              <a:rPr altLang="en-US"/>
              <a:t>Introduction (Cont.)</a:t>
            </a:r>
          </a:p>
        </p:txBody>
      </p:sp>
      <p:sp>
        <p:nvSpPr>
          <p:cNvPr id="99330" name="Rectangle 5">
            <a:extLst>
              <a:ext uri="{FF2B5EF4-FFF2-40B4-BE49-F238E27FC236}">
                <a16:creationId xmlns="" xmlns:a16="http://schemas.microsoft.com/office/drawing/2014/main" id="{809E2CEF-52B0-1148-A2E6-3B5B07D05EE0}"/>
              </a:ext>
            </a:extLst>
          </p:cNvPr>
          <p:cNvSpPr>
            <a:spLocks noGrp="1" noChangeArrowheads="1"/>
          </p:cNvSpPr>
          <p:nvPr>
            <p:ph idx="1"/>
          </p:nvPr>
        </p:nvSpPr>
        <p:spPr/>
        <p:txBody>
          <a:bodyPr/>
          <a:lstStyle/>
          <a:p>
            <a:r>
              <a:rPr lang="en-US" altLang="en-US"/>
              <a:t>Gallup opinion polls about ethical behaviour</a:t>
            </a:r>
          </a:p>
          <a:p>
            <a:pPr lvl="1">
              <a:lnSpc>
                <a:spcPct val="90000"/>
              </a:lnSpc>
            </a:pPr>
            <a:r>
              <a:rPr lang="en-US" altLang="en-US"/>
              <a:t>Pharmacists ranked highest</a:t>
            </a:r>
          </a:p>
          <a:p>
            <a:pPr lvl="1">
              <a:lnSpc>
                <a:spcPct val="90000"/>
              </a:lnSpc>
            </a:pPr>
            <a:r>
              <a:rPr lang="en-US" altLang="en-US"/>
              <a:t>Car salespeople ranked lowest</a:t>
            </a:r>
          </a:p>
          <a:p>
            <a:pPr lvl="1">
              <a:lnSpc>
                <a:spcPct val="90000"/>
              </a:lnSpc>
            </a:pPr>
            <a:r>
              <a:rPr lang="en-US" altLang="en-US"/>
              <a:t>Business executives ranked near the middle</a:t>
            </a:r>
          </a:p>
          <a:p>
            <a:pPr lvl="1">
              <a:lnSpc>
                <a:spcPct val="90000"/>
              </a:lnSpc>
            </a:pPr>
            <a:r>
              <a:rPr lang="en-US" altLang="en-US"/>
              <a:t>People in the United States do not have a positive view of ethics and behaviour in organisations</a:t>
            </a:r>
          </a:p>
        </p:txBody>
      </p:sp>
    </p:spTree>
  </p:cSld>
  <p:clrMapOvr>
    <a:masterClrMapping/>
  </p:clrMapOvr>
  <p:transition spd="slow"/>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1028">
            <a:extLst>
              <a:ext uri="{FF2B5EF4-FFF2-40B4-BE49-F238E27FC236}">
                <a16:creationId xmlns="" xmlns:a16="http://schemas.microsoft.com/office/drawing/2014/main" id="{8E3C7AA2-666E-9345-8C61-81FE8E0B90DB}"/>
              </a:ext>
            </a:extLst>
          </p:cNvPr>
          <p:cNvSpPr>
            <a:spLocks noGrp="1" noChangeArrowheads="1"/>
          </p:cNvSpPr>
          <p:nvPr>
            <p:ph type="title"/>
          </p:nvPr>
        </p:nvSpPr>
        <p:spPr>
          <a:noFill/>
        </p:spPr>
        <p:txBody>
          <a:bodyPr/>
          <a:lstStyle/>
          <a:p>
            <a:r>
              <a:rPr altLang="en-US"/>
              <a:t>Ethical and</a:t>
            </a:r>
            <a:br>
              <a:rPr altLang="en-US"/>
            </a:br>
            <a:r>
              <a:rPr altLang="en-US"/>
              <a:t>Unethical behaviour</a:t>
            </a:r>
          </a:p>
        </p:txBody>
      </p:sp>
      <p:sp>
        <p:nvSpPr>
          <p:cNvPr id="100354" name="Rectangle 1029">
            <a:extLst>
              <a:ext uri="{FF2B5EF4-FFF2-40B4-BE49-F238E27FC236}">
                <a16:creationId xmlns="" xmlns:a16="http://schemas.microsoft.com/office/drawing/2014/main" id="{15D768CD-2E28-184F-B23B-A0EEC77988D7}"/>
              </a:ext>
            </a:extLst>
          </p:cNvPr>
          <p:cNvSpPr>
            <a:spLocks noGrp="1" noChangeArrowheads="1"/>
          </p:cNvSpPr>
          <p:nvPr>
            <p:ph idx="1"/>
          </p:nvPr>
        </p:nvSpPr>
        <p:spPr/>
        <p:txBody>
          <a:bodyPr/>
          <a:lstStyle/>
          <a:p>
            <a:r>
              <a:rPr lang="en-US" altLang="en-US" b="1"/>
              <a:t>Ethical behaviour</a:t>
            </a:r>
            <a:r>
              <a:rPr lang="en-US" altLang="en-US"/>
              <a:t> is good, right, just, honorable, and praiseworthy</a:t>
            </a:r>
          </a:p>
          <a:p>
            <a:r>
              <a:rPr lang="en-US" altLang="en-US" b="1"/>
              <a:t>Unethical behaviour</a:t>
            </a:r>
            <a:r>
              <a:rPr lang="en-US" altLang="en-US"/>
              <a:t> is wrong, reprehensible, or fails to meet an obligation</a:t>
            </a:r>
          </a:p>
          <a:p>
            <a:r>
              <a:rPr lang="en-US" altLang="en-US"/>
              <a:t>Judgment of behaviour is based on a specific moral philosophy or ethical theory</a:t>
            </a:r>
          </a:p>
        </p:txBody>
      </p:sp>
    </p:spTree>
  </p:cSld>
  <p:clrMapOvr>
    <a:masterClrMapping/>
  </p:clrMapOvr>
  <p:transition spd="slow"/>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4">
            <a:extLst>
              <a:ext uri="{FF2B5EF4-FFF2-40B4-BE49-F238E27FC236}">
                <a16:creationId xmlns="" xmlns:a16="http://schemas.microsoft.com/office/drawing/2014/main" id="{F5599F39-75CC-3F42-AFF1-9F90DD0DF835}"/>
              </a:ext>
            </a:extLst>
          </p:cNvPr>
          <p:cNvSpPr>
            <a:spLocks noGrp="1" noChangeArrowheads="1"/>
          </p:cNvSpPr>
          <p:nvPr>
            <p:ph type="title"/>
          </p:nvPr>
        </p:nvSpPr>
        <p:spPr>
          <a:noFill/>
        </p:spPr>
        <p:txBody>
          <a:bodyPr/>
          <a:lstStyle/>
          <a:p>
            <a:r>
              <a:rPr altLang="en-US"/>
              <a:t>Ethical and</a:t>
            </a:r>
            <a:br>
              <a:rPr altLang="en-US"/>
            </a:br>
            <a:r>
              <a:rPr altLang="en-US"/>
              <a:t>Unethical behaviour (Cont.)</a:t>
            </a:r>
          </a:p>
        </p:txBody>
      </p:sp>
      <p:sp>
        <p:nvSpPr>
          <p:cNvPr id="101378" name="Rectangle 5">
            <a:extLst>
              <a:ext uri="{FF2B5EF4-FFF2-40B4-BE49-F238E27FC236}">
                <a16:creationId xmlns="" xmlns:a16="http://schemas.microsoft.com/office/drawing/2014/main" id="{BDB61383-B2F0-7841-A75E-1D668802CA81}"/>
              </a:ext>
            </a:extLst>
          </p:cNvPr>
          <p:cNvSpPr>
            <a:spLocks noGrp="1" noChangeArrowheads="1"/>
          </p:cNvSpPr>
          <p:nvPr>
            <p:ph idx="1"/>
          </p:nvPr>
        </p:nvSpPr>
        <p:spPr/>
        <p:txBody>
          <a:bodyPr/>
          <a:lstStyle/>
          <a:p>
            <a:r>
              <a:rPr lang="en-US" altLang="en-US"/>
              <a:t>Nagging issues</a:t>
            </a:r>
          </a:p>
          <a:p>
            <a:pPr lvl="1"/>
            <a:r>
              <a:rPr lang="en-US" altLang="en-US"/>
              <a:t>Finding a standard of judgment with which all reasonable people can agree</a:t>
            </a:r>
          </a:p>
          <a:p>
            <a:pPr lvl="1"/>
            <a:r>
              <a:rPr lang="en-US" altLang="en-US"/>
              <a:t>Defining the meaning of “good,” “bad,” “right”, and “wrong”</a:t>
            </a:r>
          </a:p>
          <a:p>
            <a:pPr lvl="1"/>
            <a:r>
              <a:rPr lang="en-US" altLang="en-US"/>
              <a:t>Add the nasty issue of cross-cultural ethical behaviour</a:t>
            </a:r>
          </a:p>
        </p:txBody>
      </p:sp>
    </p:spTree>
  </p:cSld>
  <p:clrMapOvr>
    <a:masterClrMapping/>
  </p:clrMapOvr>
  <p:transition spd="slow"/>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4">
            <a:extLst>
              <a:ext uri="{FF2B5EF4-FFF2-40B4-BE49-F238E27FC236}">
                <a16:creationId xmlns="" xmlns:a16="http://schemas.microsoft.com/office/drawing/2014/main" id="{89003382-310B-2F44-B84D-15CC7724D8F7}"/>
              </a:ext>
            </a:extLst>
          </p:cNvPr>
          <p:cNvSpPr>
            <a:spLocks noGrp="1" noChangeArrowheads="1"/>
          </p:cNvSpPr>
          <p:nvPr>
            <p:ph type="title"/>
          </p:nvPr>
        </p:nvSpPr>
        <p:spPr>
          <a:noFill/>
        </p:spPr>
        <p:txBody>
          <a:bodyPr/>
          <a:lstStyle/>
          <a:p>
            <a:r>
              <a:rPr altLang="en-US"/>
              <a:t>Ethical and</a:t>
            </a:r>
            <a:br>
              <a:rPr altLang="en-US"/>
            </a:br>
            <a:r>
              <a:rPr altLang="en-US"/>
              <a:t>Unethical behaviour (Cont.)</a:t>
            </a:r>
          </a:p>
        </p:txBody>
      </p:sp>
      <p:sp>
        <p:nvSpPr>
          <p:cNvPr id="102402" name="Rectangle 5">
            <a:extLst>
              <a:ext uri="{FF2B5EF4-FFF2-40B4-BE49-F238E27FC236}">
                <a16:creationId xmlns="" xmlns:a16="http://schemas.microsoft.com/office/drawing/2014/main" id="{498D0B0B-CEEB-A64C-8CBE-EB04B2FC2501}"/>
              </a:ext>
            </a:extLst>
          </p:cNvPr>
          <p:cNvSpPr>
            <a:spLocks noGrp="1" noChangeArrowheads="1"/>
          </p:cNvSpPr>
          <p:nvPr>
            <p:ph idx="1"/>
          </p:nvPr>
        </p:nvSpPr>
        <p:spPr/>
        <p:txBody>
          <a:bodyPr/>
          <a:lstStyle/>
          <a:p>
            <a:pPr>
              <a:lnSpc>
                <a:spcPct val="80000"/>
              </a:lnSpc>
            </a:pPr>
            <a:r>
              <a:rPr lang="en-US" altLang="en-US" b="1"/>
              <a:t>Subjectively ethical (or unethical):</a:t>
            </a:r>
            <a:r>
              <a:rPr lang="en-US" altLang="en-US"/>
              <a:t>  person believes he or she acted ethically according to his or her ethical philosophy (or not)</a:t>
            </a:r>
          </a:p>
          <a:p>
            <a:pPr>
              <a:lnSpc>
                <a:spcPct val="80000"/>
              </a:lnSpc>
            </a:pPr>
            <a:r>
              <a:rPr lang="en-US" altLang="en-US" b="1"/>
              <a:t>Objectively ethical (or unethical):</a:t>
            </a:r>
            <a:r>
              <a:rPr lang="en-US" altLang="en-US"/>
              <a:t>  person acted according to a rule or law (or not)</a:t>
            </a:r>
          </a:p>
          <a:p>
            <a:pPr>
              <a:lnSpc>
                <a:spcPct val="80000"/>
              </a:lnSpc>
            </a:pPr>
            <a:r>
              <a:rPr lang="en-US" altLang="en-US"/>
              <a:t>Example:  a manager pays bribes because he believes it is ethical in a particular country (subjectively ethical) violates his employer's policies (objectively unethical)</a:t>
            </a:r>
          </a:p>
        </p:txBody>
      </p:sp>
    </p:spTree>
  </p:cSld>
  <p:clrMapOvr>
    <a:masterClrMapping/>
  </p:clrMapOvr>
  <p:transition spd="slow"/>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2">
            <a:extLst>
              <a:ext uri="{FF2B5EF4-FFF2-40B4-BE49-F238E27FC236}">
                <a16:creationId xmlns="" xmlns:a16="http://schemas.microsoft.com/office/drawing/2014/main" id="{295EA8B7-27E8-1B4E-8CC5-07E1A48DE3F4}"/>
              </a:ext>
            </a:extLst>
          </p:cNvPr>
          <p:cNvSpPr>
            <a:spLocks noGrp="1" noChangeArrowheads="1"/>
          </p:cNvSpPr>
          <p:nvPr>
            <p:ph type="title"/>
          </p:nvPr>
        </p:nvSpPr>
        <p:spPr>
          <a:noFill/>
        </p:spPr>
        <p:txBody>
          <a:bodyPr/>
          <a:lstStyle/>
          <a:p>
            <a:r>
              <a:rPr altLang="en-US"/>
              <a:t>Ethical and </a:t>
            </a:r>
            <a:br>
              <a:rPr altLang="en-US"/>
            </a:br>
            <a:r>
              <a:rPr altLang="en-US"/>
              <a:t>Unethical behaviour  (Cont.)</a:t>
            </a:r>
          </a:p>
        </p:txBody>
      </p:sp>
      <p:sp>
        <p:nvSpPr>
          <p:cNvPr id="103426" name="Rectangle 3">
            <a:extLst>
              <a:ext uri="{FF2B5EF4-FFF2-40B4-BE49-F238E27FC236}">
                <a16:creationId xmlns="" xmlns:a16="http://schemas.microsoft.com/office/drawing/2014/main" id="{4CFED0F7-C595-AF47-B491-99D53A779241}"/>
              </a:ext>
            </a:extLst>
          </p:cNvPr>
          <p:cNvSpPr>
            <a:spLocks noChangeArrowheads="1"/>
          </p:cNvSpPr>
          <p:nvPr/>
        </p:nvSpPr>
        <p:spPr bwMode="auto">
          <a:xfrm>
            <a:off x="990600" y="3262313"/>
            <a:ext cx="1550988"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Find 1 cent</a:t>
            </a:r>
          </a:p>
        </p:txBody>
      </p:sp>
      <p:sp>
        <p:nvSpPr>
          <p:cNvPr id="103427" name="Rectangle 4">
            <a:extLst>
              <a:ext uri="{FF2B5EF4-FFF2-40B4-BE49-F238E27FC236}">
                <a16:creationId xmlns="" xmlns:a16="http://schemas.microsoft.com/office/drawing/2014/main" id="{8F177147-0CD4-6042-9ECC-289AA25AE3CF}"/>
              </a:ext>
            </a:extLst>
          </p:cNvPr>
          <p:cNvSpPr>
            <a:spLocks noChangeArrowheads="1"/>
          </p:cNvSpPr>
          <p:nvPr/>
        </p:nvSpPr>
        <p:spPr bwMode="auto">
          <a:xfrm>
            <a:off x="6727825" y="3319463"/>
            <a:ext cx="1120775"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Find $1</a:t>
            </a:r>
          </a:p>
        </p:txBody>
      </p:sp>
      <p:sp>
        <p:nvSpPr>
          <p:cNvPr id="103428" name="Rectangle 5">
            <a:extLst>
              <a:ext uri="{FF2B5EF4-FFF2-40B4-BE49-F238E27FC236}">
                <a16:creationId xmlns="" xmlns:a16="http://schemas.microsoft.com/office/drawing/2014/main" id="{381A5175-D2B0-9143-BC01-4079CA4B377B}"/>
              </a:ext>
            </a:extLst>
          </p:cNvPr>
          <p:cNvSpPr>
            <a:spLocks noChangeArrowheads="1"/>
          </p:cNvSpPr>
          <p:nvPr/>
        </p:nvSpPr>
        <p:spPr bwMode="auto">
          <a:xfrm>
            <a:off x="947738" y="4481513"/>
            <a:ext cx="3090862" cy="819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Find wallet with $1,000</a:t>
            </a:r>
          </a:p>
          <a:p>
            <a:r>
              <a:rPr lang="en-US" altLang="en-US"/>
              <a:t>and no identification.</a:t>
            </a:r>
          </a:p>
        </p:txBody>
      </p:sp>
      <p:sp>
        <p:nvSpPr>
          <p:cNvPr id="103429" name="Rectangle 6">
            <a:extLst>
              <a:ext uri="{FF2B5EF4-FFF2-40B4-BE49-F238E27FC236}">
                <a16:creationId xmlns="" xmlns:a16="http://schemas.microsoft.com/office/drawing/2014/main" id="{052FB64B-5655-5F4B-8E64-A589CC6AD60C}"/>
              </a:ext>
            </a:extLst>
          </p:cNvPr>
          <p:cNvSpPr>
            <a:spLocks noChangeArrowheads="1"/>
          </p:cNvSpPr>
          <p:nvPr/>
        </p:nvSpPr>
        <p:spPr bwMode="auto">
          <a:xfrm>
            <a:off x="4800600" y="4497388"/>
            <a:ext cx="3090863" cy="819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Find wallet with $1,000</a:t>
            </a:r>
          </a:p>
          <a:p>
            <a:r>
              <a:rPr lang="en-US" altLang="en-US"/>
              <a:t>and identification.</a:t>
            </a:r>
          </a:p>
        </p:txBody>
      </p:sp>
      <p:sp>
        <p:nvSpPr>
          <p:cNvPr id="103430" name="Line 7">
            <a:extLst>
              <a:ext uri="{FF2B5EF4-FFF2-40B4-BE49-F238E27FC236}">
                <a16:creationId xmlns="" xmlns:a16="http://schemas.microsoft.com/office/drawing/2014/main" id="{3684C417-BA4B-334A-B0C1-B822AA46B61C}"/>
              </a:ext>
            </a:extLst>
          </p:cNvPr>
          <p:cNvSpPr>
            <a:spLocks noChangeShapeType="1"/>
          </p:cNvSpPr>
          <p:nvPr/>
        </p:nvSpPr>
        <p:spPr bwMode="auto">
          <a:xfrm>
            <a:off x="1081088" y="4114800"/>
            <a:ext cx="6691312"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03431" name="Line 8">
            <a:extLst>
              <a:ext uri="{FF2B5EF4-FFF2-40B4-BE49-F238E27FC236}">
                <a16:creationId xmlns="" xmlns:a16="http://schemas.microsoft.com/office/drawing/2014/main" id="{D1DA247B-7967-5B45-909C-8EA1ECE50EA3}"/>
              </a:ext>
            </a:extLst>
          </p:cNvPr>
          <p:cNvSpPr>
            <a:spLocks noChangeShapeType="1"/>
          </p:cNvSpPr>
          <p:nvPr/>
        </p:nvSpPr>
        <p:spPr bwMode="auto">
          <a:xfrm>
            <a:off x="4572000" y="2833688"/>
            <a:ext cx="0" cy="2957512"/>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03432" name="Text Box 9">
            <a:extLst>
              <a:ext uri="{FF2B5EF4-FFF2-40B4-BE49-F238E27FC236}">
                <a16:creationId xmlns="" xmlns:a16="http://schemas.microsoft.com/office/drawing/2014/main" id="{A74A88AA-8C84-374F-8030-36BBD1CDBB87}"/>
              </a:ext>
            </a:extLst>
          </p:cNvPr>
          <p:cNvSpPr txBox="1">
            <a:spLocks noChangeArrowheads="1"/>
          </p:cNvSpPr>
          <p:nvPr/>
        </p:nvSpPr>
        <p:spPr bwMode="auto">
          <a:xfrm>
            <a:off x="4479925" y="5222875"/>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03433" name="Text Box 12">
            <a:extLst>
              <a:ext uri="{FF2B5EF4-FFF2-40B4-BE49-F238E27FC236}">
                <a16:creationId xmlns="" xmlns:a16="http://schemas.microsoft.com/office/drawing/2014/main" id="{ED7EC357-50CD-CA4D-8621-08B301FF6252}"/>
              </a:ext>
            </a:extLst>
          </p:cNvPr>
          <p:cNvSpPr txBox="1">
            <a:spLocks noChangeArrowheads="1"/>
          </p:cNvSpPr>
          <p:nvPr/>
        </p:nvSpPr>
        <p:spPr bwMode="auto">
          <a:xfrm>
            <a:off x="3419475" y="2057400"/>
            <a:ext cx="23034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71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u="sng"/>
              <a:t>Ethical dilemmas</a:t>
            </a:r>
            <a:endParaRPr lang="en-US" altLang="en-US"/>
          </a:p>
        </p:txBody>
      </p:sp>
    </p:spTree>
  </p:cSld>
  <p:clrMapOvr>
    <a:masterClrMapping/>
  </p:clrMapOvr>
  <p:transition spd="slow"/>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4">
            <a:extLst>
              <a:ext uri="{FF2B5EF4-FFF2-40B4-BE49-F238E27FC236}">
                <a16:creationId xmlns="" xmlns:a16="http://schemas.microsoft.com/office/drawing/2014/main" id="{8CA978A6-A97F-3A41-A143-5A6D2A87A8EF}"/>
              </a:ext>
            </a:extLst>
          </p:cNvPr>
          <p:cNvSpPr>
            <a:spLocks noGrp="1" noChangeArrowheads="1"/>
          </p:cNvSpPr>
          <p:nvPr>
            <p:ph type="title"/>
          </p:nvPr>
        </p:nvSpPr>
        <p:spPr/>
        <p:txBody>
          <a:bodyPr rtlCol="0">
            <a:normAutofit fontScale="90000"/>
          </a:bodyPr>
          <a:lstStyle/>
          <a:p>
            <a:pPr fontAlgn="auto">
              <a:spcAft>
                <a:spcPts val="0"/>
              </a:spcAft>
              <a:defRPr/>
            </a:pPr>
            <a:r>
              <a:rPr altLang="en-US">
                <a:solidFill>
                  <a:schemeClr val="tx1">
                    <a:lumMod val="85000"/>
                    <a:lumOff val="15000"/>
                  </a:schemeClr>
                </a:solidFill>
              </a:rPr>
              <a:t>Legal Versus Ethical </a:t>
            </a:r>
            <a:r>
              <a:rPr altLang="en-US" err="1">
                <a:solidFill>
                  <a:schemeClr val="tx1">
                    <a:lumMod val="85000"/>
                    <a:lumOff val="15000"/>
                  </a:schemeClr>
                </a:solidFill>
              </a:rPr>
              <a:t>behaviour</a:t>
            </a:r>
            <a:r>
              <a:rPr altLang="en-US">
                <a:solidFill>
                  <a:schemeClr val="tx1">
                    <a:lumMod val="85000"/>
                    <a:lumOff val="15000"/>
                  </a:schemeClr>
                </a:solidFill>
              </a:rPr>
              <a:t>:</a:t>
            </a:r>
            <a:br>
              <a:rPr altLang="en-US">
                <a:solidFill>
                  <a:schemeClr val="tx1">
                    <a:lumMod val="85000"/>
                    <a:lumOff val="15000"/>
                  </a:schemeClr>
                </a:solidFill>
              </a:rPr>
            </a:br>
            <a:r>
              <a:rPr altLang="en-US">
                <a:solidFill>
                  <a:schemeClr val="tx1">
                    <a:lumMod val="85000"/>
                    <a:lumOff val="15000"/>
                  </a:schemeClr>
                </a:solidFill>
              </a:rPr>
              <a:t>The Issue of Lying</a:t>
            </a:r>
          </a:p>
        </p:txBody>
      </p:sp>
      <p:sp>
        <p:nvSpPr>
          <p:cNvPr id="104450" name="Rectangle 5">
            <a:extLst>
              <a:ext uri="{FF2B5EF4-FFF2-40B4-BE49-F238E27FC236}">
                <a16:creationId xmlns="" xmlns:a16="http://schemas.microsoft.com/office/drawing/2014/main" id="{4CDB6FBC-330F-274B-A0BD-9BF81D8BCB60}"/>
              </a:ext>
            </a:extLst>
          </p:cNvPr>
          <p:cNvSpPr>
            <a:spLocks noChangeArrowheads="1"/>
          </p:cNvSpPr>
          <p:nvPr/>
        </p:nvSpPr>
        <p:spPr bwMode="auto">
          <a:xfrm>
            <a:off x="5919788" y="2566988"/>
            <a:ext cx="2409825" cy="1114425"/>
          </a:xfrm>
          <a:prstGeom prst="rect">
            <a:avLst/>
          </a:prstGeom>
          <a:solidFill>
            <a:schemeClr val="accent1"/>
          </a:solidFill>
          <a:ln w="508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3200">
                <a:solidFill>
                  <a:schemeClr val="bg1"/>
                </a:solidFill>
              </a:rPr>
              <a:t>Ethical behaviour</a:t>
            </a:r>
          </a:p>
        </p:txBody>
      </p:sp>
      <p:sp>
        <p:nvSpPr>
          <p:cNvPr id="104451" name="Rectangle 6">
            <a:extLst>
              <a:ext uri="{FF2B5EF4-FFF2-40B4-BE49-F238E27FC236}">
                <a16:creationId xmlns="" xmlns:a16="http://schemas.microsoft.com/office/drawing/2014/main" id="{045076FB-BAB8-E04E-914D-9E057DF58FB8}"/>
              </a:ext>
            </a:extLst>
          </p:cNvPr>
          <p:cNvSpPr>
            <a:spLocks noChangeArrowheads="1"/>
          </p:cNvSpPr>
          <p:nvPr/>
        </p:nvSpPr>
        <p:spPr bwMode="auto">
          <a:xfrm>
            <a:off x="738188" y="2566988"/>
            <a:ext cx="2257425" cy="1114425"/>
          </a:xfrm>
          <a:prstGeom prst="rect">
            <a:avLst/>
          </a:prstGeom>
          <a:solidFill>
            <a:schemeClr val="accent1"/>
          </a:solidFill>
          <a:ln w="508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3200">
                <a:solidFill>
                  <a:schemeClr val="bg1"/>
                </a:solidFill>
              </a:rPr>
              <a:t>Legal behaviour</a:t>
            </a:r>
          </a:p>
        </p:txBody>
      </p:sp>
      <p:sp>
        <p:nvSpPr>
          <p:cNvPr id="104452" name="Rectangle 7">
            <a:extLst>
              <a:ext uri="{FF2B5EF4-FFF2-40B4-BE49-F238E27FC236}">
                <a16:creationId xmlns="" xmlns:a16="http://schemas.microsoft.com/office/drawing/2014/main" id="{25C10891-552D-EF40-BC09-968CD5EF36BC}"/>
              </a:ext>
            </a:extLst>
          </p:cNvPr>
          <p:cNvSpPr>
            <a:spLocks noChangeArrowheads="1"/>
          </p:cNvSpPr>
          <p:nvPr/>
        </p:nvSpPr>
        <p:spPr bwMode="auto">
          <a:xfrm>
            <a:off x="4064000" y="2006600"/>
            <a:ext cx="1016000" cy="3454400"/>
          </a:xfrm>
          <a:prstGeom prst="rect">
            <a:avLst/>
          </a:prstGeom>
          <a:solidFill>
            <a:schemeClr val="folHlink"/>
          </a:solidFill>
          <a:ln w="50800">
            <a:solidFill>
              <a:schemeClr val="hlink"/>
            </a:solidFill>
            <a:prstDash val="lgDash"/>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04453" name="Line 8">
            <a:extLst>
              <a:ext uri="{FF2B5EF4-FFF2-40B4-BE49-F238E27FC236}">
                <a16:creationId xmlns="" xmlns:a16="http://schemas.microsoft.com/office/drawing/2014/main" id="{11497427-C032-3F41-AB18-27C0926B9761}"/>
              </a:ext>
            </a:extLst>
          </p:cNvPr>
          <p:cNvSpPr>
            <a:spLocks noChangeShapeType="1"/>
          </p:cNvSpPr>
          <p:nvPr/>
        </p:nvSpPr>
        <p:spPr bwMode="auto">
          <a:xfrm flipV="1">
            <a:off x="2971800" y="3124200"/>
            <a:ext cx="2971800" cy="0"/>
          </a:xfrm>
          <a:prstGeom prst="line">
            <a:avLst/>
          </a:prstGeom>
          <a:noFill/>
          <a:ln w="508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04454" name="Rectangle 9">
            <a:extLst>
              <a:ext uri="{FF2B5EF4-FFF2-40B4-BE49-F238E27FC236}">
                <a16:creationId xmlns="" xmlns:a16="http://schemas.microsoft.com/office/drawing/2014/main" id="{475832EE-4470-A447-B899-AEA738450EE4}"/>
              </a:ext>
            </a:extLst>
          </p:cNvPr>
          <p:cNvSpPr>
            <a:spLocks noChangeArrowheads="1"/>
          </p:cNvSpPr>
          <p:nvPr/>
        </p:nvSpPr>
        <p:spPr bwMode="auto">
          <a:xfrm>
            <a:off x="609600" y="4481513"/>
            <a:ext cx="2201863" cy="819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Testifying under</a:t>
            </a:r>
            <a:br>
              <a:rPr lang="en-US" altLang="en-US"/>
            </a:br>
            <a:r>
              <a:rPr lang="en-US" altLang="en-US"/>
              <a:t>oath in court.</a:t>
            </a:r>
          </a:p>
        </p:txBody>
      </p:sp>
      <p:sp>
        <p:nvSpPr>
          <p:cNvPr id="104455" name="Rectangle 10">
            <a:extLst>
              <a:ext uri="{FF2B5EF4-FFF2-40B4-BE49-F238E27FC236}">
                <a16:creationId xmlns="" xmlns:a16="http://schemas.microsoft.com/office/drawing/2014/main" id="{F9AF4576-C255-6949-9252-AF4CFAA9AB0B}"/>
              </a:ext>
            </a:extLst>
          </p:cNvPr>
          <p:cNvSpPr>
            <a:spLocks noChangeArrowheads="1"/>
          </p:cNvSpPr>
          <p:nvPr/>
        </p:nvSpPr>
        <p:spPr bwMode="auto">
          <a:xfrm>
            <a:off x="1524000" y="5895975"/>
            <a:ext cx="6088063" cy="454025"/>
          </a:xfrm>
          <a:prstGeom prst="rect">
            <a:avLst/>
          </a:prstGeom>
          <a:solidFill>
            <a:schemeClr val="bg2"/>
          </a:solidFill>
          <a:ln>
            <a:noFill/>
          </a:ln>
          <a:effectLst/>
          <a:extLst>
            <a:ext uri="{91240B29-F687-4F45-9708-019B960494DF}">
              <a14:hiddenLine xmlns:a14="http://schemas.microsoft.com/office/drawing/2010/main" w="508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solidFill>
                  <a:schemeClr val="bg1"/>
                </a:solidFill>
              </a:rPr>
              <a:t>Lying:  deliberate misrepresentation of the truth.</a:t>
            </a:r>
          </a:p>
        </p:txBody>
      </p:sp>
      <p:sp>
        <p:nvSpPr>
          <p:cNvPr id="104456" name="Rectangle 11">
            <a:extLst>
              <a:ext uri="{FF2B5EF4-FFF2-40B4-BE49-F238E27FC236}">
                <a16:creationId xmlns="" xmlns:a16="http://schemas.microsoft.com/office/drawing/2014/main" id="{A0437E85-8A21-2246-9983-AEC7B818F9CE}"/>
              </a:ext>
            </a:extLst>
          </p:cNvPr>
          <p:cNvSpPr>
            <a:spLocks noChangeArrowheads="1"/>
          </p:cNvSpPr>
          <p:nvPr/>
        </p:nvSpPr>
        <p:spPr bwMode="auto">
          <a:xfrm>
            <a:off x="5791200" y="4329113"/>
            <a:ext cx="2624138" cy="1184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Lying to a customer</a:t>
            </a:r>
            <a:br>
              <a:rPr lang="en-US" altLang="en-US"/>
            </a:br>
            <a:r>
              <a:rPr lang="en-US" altLang="en-US"/>
              <a:t>about the safety of</a:t>
            </a:r>
            <a:br>
              <a:rPr lang="en-US" altLang="en-US"/>
            </a:br>
            <a:r>
              <a:rPr lang="en-US" altLang="en-US"/>
              <a:t>a product.</a:t>
            </a:r>
          </a:p>
        </p:txBody>
      </p:sp>
      <p:sp>
        <p:nvSpPr>
          <p:cNvPr id="104457" name="Rectangle 12">
            <a:extLst>
              <a:ext uri="{FF2B5EF4-FFF2-40B4-BE49-F238E27FC236}">
                <a16:creationId xmlns="" xmlns:a16="http://schemas.microsoft.com/office/drawing/2014/main" id="{77064BD8-3094-2D40-BCCD-E89A5FDD9033}"/>
              </a:ext>
            </a:extLst>
          </p:cNvPr>
          <p:cNvSpPr>
            <a:spLocks noChangeArrowheads="1"/>
          </p:cNvSpPr>
          <p:nvPr/>
        </p:nvSpPr>
        <p:spPr bwMode="auto">
          <a:xfrm>
            <a:off x="3567113" y="4557713"/>
            <a:ext cx="2009775" cy="819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a:t>“How does my</a:t>
            </a:r>
            <a:br>
              <a:rPr lang="en-US" altLang="en-US"/>
            </a:br>
            <a:r>
              <a:rPr lang="en-US" altLang="en-US"/>
              <a:t>hair look?”</a:t>
            </a:r>
          </a:p>
        </p:txBody>
      </p:sp>
    </p:spTree>
  </p:cSld>
  <p:clrMapOvr>
    <a:masterClrMapping/>
  </p:clrMapOvr>
  <p:transition spd="slow"/>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Rectangle 1028">
            <a:extLst>
              <a:ext uri="{FF2B5EF4-FFF2-40B4-BE49-F238E27FC236}">
                <a16:creationId xmlns="" xmlns:a16="http://schemas.microsoft.com/office/drawing/2014/main" id="{8BF61AF7-98D9-3749-B1F9-CB995FD15970}"/>
              </a:ext>
            </a:extLst>
          </p:cNvPr>
          <p:cNvSpPr>
            <a:spLocks noGrp="1" noChangeArrowheads="1"/>
          </p:cNvSpPr>
          <p:nvPr>
            <p:ph type="title"/>
          </p:nvPr>
        </p:nvSpPr>
        <p:spPr>
          <a:noFill/>
        </p:spPr>
        <p:txBody>
          <a:bodyPr/>
          <a:lstStyle/>
          <a:p>
            <a:r>
              <a:rPr altLang="en-US"/>
              <a:t>“It’s Good Business”</a:t>
            </a:r>
          </a:p>
        </p:txBody>
      </p:sp>
      <p:sp>
        <p:nvSpPr>
          <p:cNvPr id="105474" name="Rectangle 1029">
            <a:extLst>
              <a:ext uri="{FF2B5EF4-FFF2-40B4-BE49-F238E27FC236}">
                <a16:creationId xmlns="" xmlns:a16="http://schemas.microsoft.com/office/drawing/2014/main" id="{C989C138-E1C1-DF43-9245-5F1AB799A0D8}"/>
              </a:ext>
            </a:extLst>
          </p:cNvPr>
          <p:cNvSpPr>
            <a:spLocks noGrp="1" noChangeArrowheads="1"/>
          </p:cNvSpPr>
          <p:nvPr>
            <p:ph idx="1"/>
          </p:nvPr>
        </p:nvSpPr>
        <p:spPr/>
        <p:txBody>
          <a:bodyPr/>
          <a:lstStyle/>
          <a:p>
            <a:pPr>
              <a:lnSpc>
                <a:spcPct val="90000"/>
              </a:lnSpc>
            </a:pPr>
            <a:r>
              <a:rPr lang="en-US" altLang="en-US"/>
              <a:t>Ethical behaviour is the keystone for smooth, effective, and efficient operation of business organisations</a:t>
            </a:r>
          </a:p>
          <a:p>
            <a:pPr>
              <a:lnSpc>
                <a:spcPct val="90000"/>
              </a:lnSpc>
            </a:pPr>
            <a:r>
              <a:rPr lang="en-US" altLang="en-US"/>
              <a:t>The basis of trust in business transactions</a:t>
            </a:r>
          </a:p>
          <a:p>
            <a:pPr>
              <a:lnSpc>
                <a:spcPct val="90000"/>
              </a:lnSpc>
            </a:pPr>
            <a:r>
              <a:rPr lang="en-US" altLang="en-US"/>
              <a:t>Long-term positive effects of ethical behaviour:  trust, reputation, repeat business</a:t>
            </a:r>
          </a:p>
        </p:txBody>
      </p:sp>
    </p:spTree>
  </p:cSld>
  <p:clrMapOvr>
    <a:masterClrMapping/>
  </p:clrMapOvr>
  <p:transition spd="slow"/>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List YOUR top 5 trusted professions</a:t>
            </a:r>
          </a:p>
          <a:p>
            <a:r>
              <a:rPr lang="en-GB" dirty="0" smtClean="0"/>
              <a:t>Least 5 trusted professions</a:t>
            </a:r>
          </a:p>
          <a:p>
            <a:endParaRPr lang="en-GB" dirty="0"/>
          </a:p>
        </p:txBody>
      </p:sp>
      <p:sp>
        <p:nvSpPr>
          <p:cNvPr id="5" name="TextBox 4"/>
          <p:cNvSpPr txBox="1"/>
          <p:nvPr/>
        </p:nvSpPr>
        <p:spPr>
          <a:xfrm>
            <a:off x="575556" y="1052737"/>
            <a:ext cx="7884876" cy="507831"/>
          </a:xfrm>
          <a:prstGeom prst="rect">
            <a:avLst/>
          </a:prstGeom>
          <a:noFill/>
        </p:spPr>
        <p:txBody>
          <a:bodyPr wrap="square" rtlCol="0">
            <a:spAutoFit/>
          </a:bodyPr>
          <a:lstStyle/>
          <a:p>
            <a:r>
              <a:rPr lang="en-GB" sz="2700" dirty="0"/>
              <a:t>Some questions</a:t>
            </a:r>
          </a:p>
        </p:txBody>
      </p:sp>
    </p:spTree>
    <p:extLst>
      <p:ext uri="{BB962C8B-B14F-4D97-AF65-F5344CB8AC3E}">
        <p14:creationId xmlns:p14="http://schemas.microsoft.com/office/powerpoint/2010/main" val="198987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Link</a:t>
            </a:r>
            <a:endParaRPr lang="en-GB" dirty="0"/>
          </a:p>
        </p:txBody>
      </p:sp>
      <p:sp>
        <p:nvSpPr>
          <p:cNvPr id="4" name="Content Placeholder 3"/>
          <p:cNvSpPr>
            <a:spLocks noGrp="1"/>
          </p:cNvSpPr>
          <p:nvPr>
            <p:ph idx="1"/>
          </p:nvPr>
        </p:nvSpPr>
        <p:spPr/>
        <p:txBody>
          <a:bodyPr/>
          <a:lstStyle/>
          <a:p>
            <a:r>
              <a:rPr lang="en-GB" dirty="0"/>
              <a:t>https://www.ipsos.com/sites/default/files/ct/news/documents/2017-11/trust-in-professions-veracity-index-2017-slides.pdf</a:t>
            </a:r>
          </a:p>
        </p:txBody>
      </p:sp>
    </p:spTree>
    <p:extLst>
      <p:ext uri="{BB962C8B-B14F-4D97-AF65-F5344CB8AC3E}">
        <p14:creationId xmlns:p14="http://schemas.microsoft.com/office/powerpoint/2010/main" val="29197861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smtClean="0"/>
              <a:t>Journalism</a:t>
            </a:r>
            <a:endParaRPr lang="en-GB" dirty="0"/>
          </a:p>
        </p:txBody>
      </p:sp>
      <p:sp>
        <p:nvSpPr>
          <p:cNvPr id="3" name="Content Placeholder 2"/>
          <p:cNvSpPr>
            <a:spLocks noGrp="1"/>
          </p:cNvSpPr>
          <p:nvPr>
            <p:ph idx="1"/>
          </p:nvPr>
        </p:nvSpPr>
        <p:spPr/>
        <p:txBody>
          <a:bodyPr/>
          <a:lstStyle/>
          <a:p>
            <a:pPr eaLnBrk="0" hangingPunct="0"/>
            <a:r>
              <a:rPr lang="en-AU" altLang="en-US" dirty="0"/>
              <a:t>When we enter the area of journalistic ethics, we pass into a swamp of philosophical speculation where eerie mists of judgement hang low over a boggy terrain. (Merrill 1975, p.8</a:t>
            </a:r>
            <a:r>
              <a:rPr lang="en-AU" altLang="en-US" dirty="0" smtClean="0"/>
              <a:t>)</a:t>
            </a:r>
            <a:endParaRPr lang="en-AU" altLang="en-US" dirty="0"/>
          </a:p>
          <a:p>
            <a:pPr eaLnBrk="0" hangingPunct="0"/>
            <a:r>
              <a:rPr lang="en-AU" altLang="en-US" dirty="0"/>
              <a:t>Journalism is a cut-throat business, the unsavoury practicalities of which do not lend themselves to academic study. (</a:t>
            </a:r>
            <a:r>
              <a:rPr lang="en-AU" altLang="en-US" dirty="0" err="1"/>
              <a:t>Blackhurst</a:t>
            </a:r>
            <a:r>
              <a:rPr lang="en-AU" altLang="en-US" dirty="0"/>
              <a:t> 1997, p.23)</a:t>
            </a:r>
          </a:p>
          <a:p>
            <a:endParaRPr lang="en-GB" dirty="0"/>
          </a:p>
        </p:txBody>
      </p:sp>
    </p:spTree>
    <p:extLst>
      <p:ext uri="{BB962C8B-B14F-4D97-AF65-F5344CB8AC3E}">
        <p14:creationId xmlns:p14="http://schemas.microsoft.com/office/powerpoint/2010/main" val="2813002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smtClean="0"/>
              <a:t>Why is this so ?</a:t>
            </a:r>
            <a:endParaRPr lang="en-GB" dirty="0"/>
          </a:p>
        </p:txBody>
      </p:sp>
      <p:sp>
        <p:nvSpPr>
          <p:cNvPr id="184323" name="Rectangle 3"/>
          <p:cNvSpPr>
            <a:spLocks noGrp="1" noChangeArrowheads="1"/>
          </p:cNvSpPr>
          <p:nvPr>
            <p:ph idx="1"/>
          </p:nvPr>
        </p:nvSpPr>
        <p:spPr/>
        <p:txBody>
          <a:bodyPr>
            <a:normAutofit/>
          </a:bodyPr>
          <a:lstStyle/>
          <a:p>
            <a:pPr>
              <a:buFontTx/>
              <a:buNone/>
            </a:pPr>
            <a:endParaRPr lang="en-AU" altLang="en-US" dirty="0"/>
          </a:p>
          <a:p>
            <a:r>
              <a:rPr lang="en-AU" altLang="en-US" dirty="0"/>
              <a:t>H</a:t>
            </a:r>
            <a:r>
              <a:rPr lang="en-AU" altLang="en-US" dirty="0" smtClean="0"/>
              <a:t>istorical inheritance</a:t>
            </a:r>
            <a:endParaRPr lang="en-AU" altLang="en-US" dirty="0"/>
          </a:p>
          <a:p>
            <a:r>
              <a:rPr lang="en-AU" altLang="en-US" dirty="0"/>
              <a:t>U</a:t>
            </a:r>
            <a:r>
              <a:rPr lang="en-AU" altLang="en-US" dirty="0" smtClean="0"/>
              <a:t>ncertain </a:t>
            </a:r>
            <a:r>
              <a:rPr lang="en-AU" altLang="en-US" dirty="0"/>
              <a:t>relationship with the notion of </a:t>
            </a:r>
            <a:r>
              <a:rPr lang="en-AU" altLang="en-US" dirty="0" smtClean="0"/>
              <a:t>professionalism</a:t>
            </a:r>
          </a:p>
          <a:p>
            <a:pPr>
              <a:lnSpc>
                <a:spcPct val="80000"/>
              </a:lnSpc>
            </a:pPr>
            <a:r>
              <a:rPr lang="en-AU" altLang="en-US" dirty="0"/>
              <a:t>P</a:t>
            </a:r>
            <a:r>
              <a:rPr lang="en-AU" altLang="en-US" dirty="0" smtClean="0"/>
              <a:t>ublic </a:t>
            </a:r>
            <a:r>
              <a:rPr lang="en-AU" altLang="en-US" dirty="0"/>
              <a:t>nature of </a:t>
            </a:r>
            <a:r>
              <a:rPr lang="en-AU" altLang="en-US" dirty="0" smtClean="0"/>
              <a:t>journalism</a:t>
            </a:r>
            <a:endParaRPr lang="en-AU" altLang="en-US" dirty="0"/>
          </a:p>
          <a:p>
            <a:pPr>
              <a:lnSpc>
                <a:spcPct val="80000"/>
              </a:lnSpc>
            </a:pPr>
            <a:r>
              <a:rPr lang="en-AU" altLang="en-US" dirty="0"/>
              <a:t>W</a:t>
            </a:r>
            <a:r>
              <a:rPr lang="en-AU" altLang="en-US" dirty="0" smtClean="0"/>
              <a:t>orkplace </a:t>
            </a:r>
            <a:r>
              <a:rPr lang="en-AU" altLang="en-US" dirty="0"/>
              <a:t>culture - emphasises the immediate and the practical over the reflective and the theoretical</a:t>
            </a:r>
            <a:r>
              <a:rPr lang="en-AU" altLang="en-US" dirty="0" smtClean="0"/>
              <a:t>.</a:t>
            </a:r>
            <a:endParaRPr lang="en-AU" altLang="en-US" dirty="0"/>
          </a:p>
          <a:p>
            <a:pPr>
              <a:lnSpc>
                <a:spcPct val="80000"/>
              </a:lnSpc>
              <a:buFontTx/>
              <a:buNone/>
            </a:pPr>
            <a:r>
              <a:rPr lang="en-AU" altLang="en-US" dirty="0"/>
              <a:t>	</a:t>
            </a:r>
            <a:endParaRPr lang="en-AU" altLang="en-US" dirty="0" smtClean="0"/>
          </a:p>
          <a:p>
            <a:pPr>
              <a:lnSpc>
                <a:spcPct val="80000"/>
              </a:lnSpc>
              <a:buFontTx/>
              <a:buNone/>
            </a:pPr>
            <a:r>
              <a:rPr lang="en-AU" altLang="en-US" dirty="0"/>
              <a:t>	</a:t>
            </a:r>
            <a:r>
              <a:rPr lang="en-AU" altLang="en-US" dirty="0" smtClean="0"/>
              <a:t>‘</a:t>
            </a:r>
            <a:r>
              <a:rPr lang="en-AU" altLang="en-US" dirty="0"/>
              <a:t>Anyone who’s worked in a newsroom knows that the Code of Ethics is generally put up on the wall. There’s a lack of a culture where it’s actually talked about or discussed.’ (Elgar 1997)</a:t>
            </a:r>
          </a:p>
          <a:p>
            <a:endParaRPr lang="en-AU" altLang="en-US" dirty="0"/>
          </a:p>
          <a:p>
            <a:endParaRPr lang="en-AU" altLang="en-US" dirty="0"/>
          </a:p>
        </p:txBody>
      </p:sp>
    </p:spTree>
    <p:extLst>
      <p:ext uri="{BB962C8B-B14F-4D97-AF65-F5344CB8AC3E}">
        <p14:creationId xmlns:p14="http://schemas.microsoft.com/office/powerpoint/2010/main" val="3396770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smtClean="0"/>
              <a:t>Culture</a:t>
            </a:r>
            <a:endParaRPr lang="en-GB" dirty="0"/>
          </a:p>
        </p:txBody>
      </p:sp>
      <p:sp>
        <p:nvSpPr>
          <p:cNvPr id="194563" name="Rectangle 3"/>
          <p:cNvSpPr>
            <a:spLocks noGrp="1" noChangeArrowheads="1"/>
          </p:cNvSpPr>
          <p:nvPr>
            <p:ph idx="1"/>
          </p:nvPr>
        </p:nvSpPr>
        <p:spPr/>
        <p:txBody>
          <a:bodyPr/>
          <a:lstStyle/>
          <a:p>
            <a:pPr>
              <a:buFontTx/>
              <a:buNone/>
            </a:pPr>
            <a:r>
              <a:rPr lang="en-AU" altLang="en-US"/>
              <a:t>    “Our whole journalistic culture has been skewed this way, focusing on people's failures and weaknesses of character without the concomitant drive to understand why they have these faults, what the context is, and how they link up with their strengths and virtues”.</a:t>
            </a:r>
          </a:p>
          <a:p>
            <a:pPr>
              <a:buFontTx/>
              <a:buNone/>
            </a:pPr>
            <a:r>
              <a:rPr lang="en-AU" altLang="en-US"/>
              <a:t>						(Midgley, 1998) </a:t>
            </a:r>
          </a:p>
        </p:txBody>
      </p:sp>
    </p:spTree>
    <p:extLst>
      <p:ext uri="{BB962C8B-B14F-4D97-AF65-F5344CB8AC3E}">
        <p14:creationId xmlns:p14="http://schemas.microsoft.com/office/powerpoint/2010/main" val="3519278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smtClean="0"/>
              <a:t>Corporate</a:t>
            </a:r>
            <a:endParaRPr lang="en-GB" dirty="0"/>
          </a:p>
        </p:txBody>
      </p:sp>
      <p:sp>
        <p:nvSpPr>
          <p:cNvPr id="3" name="Content Placeholder 2"/>
          <p:cNvSpPr>
            <a:spLocks noGrp="1"/>
          </p:cNvSpPr>
          <p:nvPr>
            <p:ph idx="1"/>
          </p:nvPr>
        </p:nvSpPr>
        <p:spPr/>
        <p:txBody>
          <a:bodyPr/>
          <a:lstStyle/>
          <a:p>
            <a:r>
              <a:rPr lang="en-AU" altLang="en-US" dirty="0"/>
              <a:t>“In terms of content, there is no doubt that the consumer is more promiscuous than ever before, and that the only way to ensure that your relationship with him or her is more than a one night stand is to make the experience compelling. If all we do is report the news fairly and accurately, we haven’t got a chance.” (O’Reilly 1998)</a:t>
            </a:r>
          </a:p>
          <a:p>
            <a:endParaRPr lang="en-GB" dirty="0"/>
          </a:p>
        </p:txBody>
      </p:sp>
    </p:spTree>
    <p:extLst>
      <p:ext uri="{BB962C8B-B14F-4D97-AF65-F5344CB8AC3E}">
        <p14:creationId xmlns:p14="http://schemas.microsoft.com/office/powerpoint/2010/main" val="300942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smtClean="0"/>
              <a:t>Journalists</a:t>
            </a:r>
            <a:endParaRPr lang="en-GB" dirty="0"/>
          </a:p>
        </p:txBody>
      </p:sp>
      <p:sp>
        <p:nvSpPr>
          <p:cNvPr id="3" name="Content Placeholder 2"/>
          <p:cNvSpPr>
            <a:spLocks noGrp="1"/>
          </p:cNvSpPr>
          <p:nvPr>
            <p:ph idx="1"/>
          </p:nvPr>
        </p:nvSpPr>
        <p:spPr/>
        <p:txBody>
          <a:bodyPr/>
          <a:lstStyle/>
          <a:p>
            <a:r>
              <a:rPr lang="en-GB" dirty="0" smtClean="0"/>
              <a:t>Never enjoyed a high reputation for ethics / honesty</a:t>
            </a:r>
          </a:p>
          <a:p>
            <a:r>
              <a:rPr lang="en-GB" dirty="0" smtClean="0"/>
              <a:t>Examples ?</a:t>
            </a:r>
          </a:p>
          <a:p>
            <a:r>
              <a:rPr lang="en-GB" dirty="0" smtClean="0"/>
              <a:t>After the closure of the News of the World a number of surveys found a loss of trust in the media</a:t>
            </a:r>
          </a:p>
          <a:p>
            <a:r>
              <a:rPr lang="en-GB" dirty="0" smtClean="0"/>
              <a:t>Robinson (2011) more than half had lost trust in UK newspapers</a:t>
            </a:r>
          </a:p>
          <a:p>
            <a:r>
              <a:rPr lang="en-GB" dirty="0" err="1" smtClean="0"/>
              <a:t>Greenslade</a:t>
            </a:r>
            <a:r>
              <a:rPr lang="en-GB" dirty="0" smtClean="0"/>
              <a:t> (2012) ¾ of the British public wanted stricter regulation of newspapers and tighter control of media ownership </a:t>
            </a:r>
          </a:p>
          <a:p>
            <a:pPr marL="0" indent="0">
              <a:buNone/>
            </a:pPr>
            <a:endParaRPr lang="en-GB" dirty="0" smtClean="0"/>
          </a:p>
          <a:p>
            <a:endParaRPr lang="en-GB" dirty="0"/>
          </a:p>
        </p:txBody>
      </p:sp>
    </p:spTree>
    <p:extLst>
      <p:ext uri="{BB962C8B-B14F-4D97-AF65-F5344CB8AC3E}">
        <p14:creationId xmlns:p14="http://schemas.microsoft.com/office/powerpoint/2010/main" val="3426409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3024244" y="1428577"/>
            <a:ext cx="3095513" cy="4000847"/>
          </a:xfrm>
          <a:prstGeom prst="rect">
            <a:avLst/>
          </a:prstGeom>
        </p:spPr>
      </p:pic>
    </p:spTree>
    <p:extLst>
      <p:ext uri="{BB962C8B-B14F-4D97-AF65-F5344CB8AC3E}">
        <p14:creationId xmlns:p14="http://schemas.microsoft.com/office/powerpoint/2010/main" val="2702969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887072" y="1181668"/>
            <a:ext cx="3369856" cy="4494665"/>
          </a:xfrm>
          <a:prstGeom prst="rect">
            <a:avLst/>
          </a:prstGeom>
        </p:spPr>
      </p:pic>
    </p:spTree>
    <p:extLst>
      <p:ext uri="{BB962C8B-B14F-4D97-AF65-F5344CB8AC3E}">
        <p14:creationId xmlns:p14="http://schemas.microsoft.com/office/powerpoint/2010/main" val="3884218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24244" y="1183954"/>
            <a:ext cx="3095513" cy="4490093"/>
          </a:xfrm>
          <a:prstGeom prst="rect">
            <a:avLst/>
          </a:prstGeom>
        </p:spPr>
      </p:pic>
    </p:spTree>
    <p:extLst>
      <p:ext uri="{BB962C8B-B14F-4D97-AF65-F5344CB8AC3E}">
        <p14:creationId xmlns:p14="http://schemas.microsoft.com/office/powerpoint/2010/main" val="261922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800197" y="1172522"/>
            <a:ext cx="3543607" cy="4512956"/>
          </a:xfrm>
          <a:prstGeom prst="rect">
            <a:avLst/>
          </a:prstGeom>
        </p:spPr>
      </p:pic>
    </p:spTree>
    <p:extLst>
      <p:ext uri="{BB962C8B-B14F-4D97-AF65-F5344CB8AC3E}">
        <p14:creationId xmlns:p14="http://schemas.microsoft.com/office/powerpoint/2010/main" val="3470189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87496" y="1865241"/>
            <a:ext cx="4769009" cy="3127519"/>
          </a:xfrm>
          <a:prstGeom prst="rect">
            <a:avLst/>
          </a:prstGeom>
        </p:spPr>
      </p:pic>
    </p:spTree>
    <p:extLst>
      <p:ext uri="{BB962C8B-B14F-4D97-AF65-F5344CB8AC3E}">
        <p14:creationId xmlns:p14="http://schemas.microsoft.com/office/powerpoint/2010/main" val="653608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a:t>1</a:t>
            </a:r>
            <a:r>
              <a:rPr lang="en-GB" dirty="0" smtClean="0"/>
              <a:t> In 5</a:t>
            </a:r>
            <a:endParaRPr lang="en-GB" dirty="0"/>
          </a:p>
        </p:txBody>
      </p:sp>
      <p:sp>
        <p:nvSpPr>
          <p:cNvPr id="3" name="Content Placeholder 2"/>
          <p:cNvSpPr>
            <a:spLocks noGrp="1"/>
          </p:cNvSpPr>
          <p:nvPr>
            <p:ph idx="1"/>
          </p:nvPr>
        </p:nvSpPr>
        <p:spPr/>
        <p:txBody>
          <a:bodyPr/>
          <a:lstStyle/>
          <a:p>
            <a:r>
              <a:rPr lang="en-GB" dirty="0"/>
              <a:t>The Sun has been ordered to admit a controversial story that said one in five British Muslims had sympathy for Isis was "significantly misleading".</a:t>
            </a:r>
          </a:p>
          <a:p>
            <a:r>
              <a:rPr lang="en-GB" dirty="0"/>
              <a:t>Press watchdog the Independent Press Standards Organisation (Ipso) received </a:t>
            </a:r>
            <a:r>
              <a:rPr lang="en-GB" dirty="0">
                <a:hlinkClick r:id="rId2"/>
              </a:rPr>
              <a:t>an unprecedented 3,000 complaints</a:t>
            </a:r>
            <a:r>
              <a:rPr lang="en-GB" dirty="0"/>
              <a:t> over the article, which was headlined: ‘1 in 5 Brit Muslims’ sympathy for </a:t>
            </a:r>
            <a:r>
              <a:rPr lang="en-GB" dirty="0" err="1"/>
              <a:t>jihadis</a:t>
            </a:r>
            <a:r>
              <a:rPr lang="en-GB" dirty="0"/>
              <a:t>.’</a:t>
            </a:r>
          </a:p>
          <a:p>
            <a:endParaRPr lang="en-GB" dirty="0" smtClean="0"/>
          </a:p>
          <a:p>
            <a:endParaRPr lang="en-GB" dirty="0"/>
          </a:p>
        </p:txBody>
      </p:sp>
    </p:spTree>
    <p:extLst>
      <p:ext uri="{BB962C8B-B14F-4D97-AF65-F5344CB8AC3E}">
        <p14:creationId xmlns:p14="http://schemas.microsoft.com/office/powerpoint/2010/main" val="2373938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smtClean="0"/>
              <a:t>Accuracy</a:t>
            </a:r>
            <a:endParaRPr lang="en-GB" dirty="0"/>
          </a:p>
        </p:txBody>
      </p:sp>
      <p:sp>
        <p:nvSpPr>
          <p:cNvPr id="3" name="Content Placeholder 2"/>
          <p:cNvSpPr>
            <a:spLocks noGrp="1"/>
          </p:cNvSpPr>
          <p:nvPr>
            <p:ph idx="1"/>
          </p:nvPr>
        </p:nvSpPr>
        <p:spPr/>
        <p:txBody>
          <a:bodyPr/>
          <a:lstStyle/>
          <a:p>
            <a:r>
              <a:rPr lang="en-GB" dirty="0"/>
              <a:t>But an Ipso spokesman said: "The newspaper had provided various interpretations of the poll result which conflated important distinctions between those travelling to Syria and those already fighting in Syria; between 'sympathy' for these individuals and 'support for their actions; and between individuals attracted by the ideology of Isis, and the ideology of Isis itself.</a:t>
            </a:r>
          </a:p>
          <a:p>
            <a:r>
              <a:rPr lang="en-GB" dirty="0"/>
              <a:t>"The Complaints Committee deemed that the newspaper had failed to take appropriate care in its presentation of the poll results, and as a result the coverage was significantly misleading in breach of Clause 1 (Accuracy)."</a:t>
            </a:r>
          </a:p>
          <a:p>
            <a:endParaRPr lang="en-GB" dirty="0"/>
          </a:p>
        </p:txBody>
      </p:sp>
    </p:spTree>
    <p:extLst>
      <p:ext uri="{BB962C8B-B14F-4D97-AF65-F5344CB8AC3E}">
        <p14:creationId xmlns:p14="http://schemas.microsoft.com/office/powerpoint/2010/main" val="404464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33719" y="1754814"/>
            <a:ext cx="4862930" cy="2970330"/>
          </a:xfrm>
          <a:prstGeom prst="rect">
            <a:avLst/>
          </a:prstGeom>
        </p:spPr>
      </p:pic>
    </p:spTree>
    <p:extLst>
      <p:ext uri="{BB962C8B-B14F-4D97-AF65-F5344CB8AC3E}">
        <p14:creationId xmlns:p14="http://schemas.microsoft.com/office/powerpoint/2010/main" val="3471496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fontScale="90000"/>
          </a:bodyPr>
          <a:lstStyle/>
          <a:p>
            <a:r>
              <a:rPr lang="en-GB" b="1" dirty="0"/>
              <a:t>Questions to Consider:</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What </a:t>
            </a:r>
            <a:r>
              <a:rPr lang="en-GB" dirty="0"/>
              <a:t>do you expect this article to be about? (What is the issue being addressed? Identify the setting-Who is involved? What is the story?)</a:t>
            </a:r>
          </a:p>
          <a:p>
            <a:r>
              <a:rPr lang="en-GB" dirty="0"/>
              <a:t>What words in the headline helped you most with your prediction?</a:t>
            </a:r>
          </a:p>
          <a:p>
            <a:r>
              <a:rPr lang="en-GB" dirty="0"/>
              <a:t>What words in the headline presented you with the most difficulty? (Which words were ambiguous or counter-intuitive?)</a:t>
            </a:r>
          </a:p>
          <a:p>
            <a:r>
              <a:rPr lang="en-GB" dirty="0"/>
              <a:t>Based on the headline do you expect this article to be slanted in one way or another? </a:t>
            </a:r>
            <a:r>
              <a:rPr lang="en-GB" dirty="0" smtClean="0"/>
              <a:t>Politically</a:t>
            </a:r>
            <a:r>
              <a:rPr lang="en-GB" dirty="0"/>
              <a:t>? Sensationalist vs. Objective?</a:t>
            </a:r>
          </a:p>
          <a:p>
            <a:endParaRPr lang="en-GB" dirty="0"/>
          </a:p>
        </p:txBody>
      </p:sp>
    </p:spTree>
    <p:extLst>
      <p:ext uri="{BB962C8B-B14F-4D97-AF65-F5344CB8AC3E}">
        <p14:creationId xmlns:p14="http://schemas.microsoft.com/office/powerpoint/2010/main" val="3917767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smtClean="0"/>
              <a:t>Story</a:t>
            </a:r>
            <a:endParaRPr lang="en-GB" dirty="0"/>
          </a:p>
        </p:txBody>
      </p:sp>
      <p:sp>
        <p:nvSpPr>
          <p:cNvPr id="3" name="Content Placeholder 2"/>
          <p:cNvSpPr>
            <a:spLocks noGrp="1"/>
          </p:cNvSpPr>
          <p:nvPr>
            <p:ph idx="1"/>
          </p:nvPr>
        </p:nvSpPr>
        <p:spPr/>
        <p:txBody>
          <a:bodyPr>
            <a:normAutofit/>
          </a:bodyPr>
          <a:lstStyle/>
          <a:p>
            <a:r>
              <a:rPr lang="en-GB" dirty="0"/>
              <a:t>Four </a:t>
            </a:r>
            <a:r>
              <a:rPr lang="en-GB" dirty="0" err="1"/>
              <a:t>friendss</a:t>
            </a:r>
            <a:r>
              <a:rPr lang="en-GB" dirty="0"/>
              <a:t> parked their car by the Detroit River early Tuesday morning, where they said they sat reminiscing about high school. They pulled over near the Detroit Wastewater Treatment Plant on Jefferson and Dearborn Street. They had a laptop computer. And they are Arab Americans. </a:t>
            </a:r>
          </a:p>
          <a:p>
            <a:r>
              <a:rPr lang="en-GB" dirty="0">
                <a:solidFill>
                  <a:prstClr val="black"/>
                </a:solidFill>
              </a:rPr>
              <a:t>Soon, they were surrounded by five Detroit Police cars and had cops screaming in their faces. Five more cars arrived, then five more. </a:t>
            </a:r>
            <a:r>
              <a:rPr lang="en-GB" dirty="0" err="1">
                <a:solidFill>
                  <a:prstClr val="black"/>
                </a:solidFill>
              </a:rPr>
              <a:t>Assem</a:t>
            </a:r>
            <a:r>
              <a:rPr lang="en-GB" dirty="0">
                <a:solidFill>
                  <a:prstClr val="black"/>
                </a:solidFill>
              </a:rPr>
              <a:t> </a:t>
            </a:r>
            <a:r>
              <a:rPr lang="en-GB" dirty="0" err="1">
                <a:solidFill>
                  <a:prstClr val="black"/>
                </a:solidFill>
              </a:rPr>
              <a:t>Musaibli</a:t>
            </a:r>
            <a:r>
              <a:rPr lang="en-GB" dirty="0">
                <a:solidFill>
                  <a:prstClr val="black"/>
                </a:solidFill>
              </a:rPr>
              <a:t>, 21, said officers began insinuating that he and his friends had evil intentions. "They told us we fit a description," </a:t>
            </a:r>
            <a:r>
              <a:rPr lang="en-GB" dirty="0" err="1">
                <a:solidFill>
                  <a:prstClr val="black"/>
                </a:solidFill>
              </a:rPr>
              <a:t>Musaibli</a:t>
            </a:r>
            <a:r>
              <a:rPr lang="en-GB" dirty="0">
                <a:solidFill>
                  <a:prstClr val="black"/>
                </a:solidFill>
              </a:rPr>
              <a:t> recalled Wednesday from his Dearborn home. "I said, 'Why, because we're Middle Eastern?'</a:t>
            </a:r>
            <a:endParaRPr lang="en-GB" dirty="0"/>
          </a:p>
        </p:txBody>
      </p:sp>
    </p:spTree>
    <p:extLst>
      <p:ext uri="{BB962C8B-B14F-4D97-AF65-F5344CB8AC3E}">
        <p14:creationId xmlns:p14="http://schemas.microsoft.com/office/powerpoint/2010/main" val="2597910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idx="4294967295"/>
          </p:nvPr>
        </p:nvSpPr>
        <p:spPr>
          <a:xfrm>
            <a:off x="628650" y="1131094"/>
            <a:ext cx="7886700" cy="994172"/>
          </a:xfrm>
        </p:spPr>
        <p:txBody>
          <a:bodyPr/>
          <a:lstStyle/>
          <a:p>
            <a:r>
              <a:rPr lang="en-GB" dirty="0" smtClean="0"/>
              <a:t>Continued</a:t>
            </a:r>
            <a:endParaRPr lang="en-GB" dirty="0"/>
          </a:p>
        </p:txBody>
      </p:sp>
      <p:sp>
        <p:nvSpPr>
          <p:cNvPr id="3" name="Content Placeholder 2"/>
          <p:cNvSpPr>
            <a:spLocks noGrp="1"/>
          </p:cNvSpPr>
          <p:nvPr>
            <p:ph idx="1"/>
          </p:nvPr>
        </p:nvSpPr>
        <p:spPr/>
        <p:txBody>
          <a:bodyPr>
            <a:noAutofit/>
          </a:bodyPr>
          <a:lstStyle/>
          <a:p>
            <a:pPr lvl="0">
              <a:buClr>
                <a:prstClr val="black">
                  <a:lumMod val="85000"/>
                  <a:lumOff val="15000"/>
                </a:prstClr>
              </a:buClr>
            </a:pPr>
            <a:r>
              <a:rPr lang="en-GB" sz="1500" dirty="0">
                <a:solidFill>
                  <a:prstClr val="black"/>
                </a:solidFill>
              </a:rPr>
              <a:t>Meanwhile, I was born and raised here." Police said the men, who range in age from 19 to 21, parked in a poorly lit location, next to the plant's water intake facility. Officers noticed an open manhole cover and called the FBI. FBI agents sent the men home, although the laptop computer is being held as evidence. Investigators reported a strong odour of marijuana in the 2003 Pontiac Grand Am. Still, no drugs were found, there was no reason to hold the men and the only charge issued was a misdemeanour traffic warrant against </a:t>
            </a:r>
            <a:r>
              <a:rPr lang="en-GB" sz="1500" dirty="0" err="1">
                <a:solidFill>
                  <a:prstClr val="black"/>
                </a:solidFill>
              </a:rPr>
              <a:t>Musaibli</a:t>
            </a:r>
            <a:r>
              <a:rPr lang="en-GB" sz="1500" dirty="0">
                <a:solidFill>
                  <a:prstClr val="black"/>
                </a:solidFill>
              </a:rPr>
              <a:t>, police said. "It was four individuals that were found to be smoking marijuana and just parked their car in the wrong location to do that, near the water treatment plant," said FBI Special Agent Robert </a:t>
            </a:r>
            <a:r>
              <a:rPr lang="en-GB" sz="1500" dirty="0" err="1">
                <a:solidFill>
                  <a:prstClr val="black"/>
                </a:solidFill>
              </a:rPr>
              <a:t>Beeckman</a:t>
            </a:r>
            <a:r>
              <a:rPr lang="en-GB" sz="1500" dirty="0">
                <a:solidFill>
                  <a:prstClr val="black"/>
                </a:solidFill>
              </a:rPr>
              <a:t>. "There is nothing terrorism-related about it." </a:t>
            </a:r>
            <a:r>
              <a:rPr lang="en-GB" sz="1500" dirty="0" err="1">
                <a:solidFill>
                  <a:prstClr val="black"/>
                </a:solidFill>
              </a:rPr>
              <a:t>Musaibli</a:t>
            </a:r>
            <a:r>
              <a:rPr lang="en-GB" sz="1500" dirty="0">
                <a:solidFill>
                  <a:prstClr val="black"/>
                </a:solidFill>
              </a:rPr>
              <a:t> denies smoking marijuana. Two of his friends taken into questioning had arrived in another car before getting into the red Grand Am with him and the 19-year-old. </a:t>
            </a:r>
            <a:r>
              <a:rPr lang="en-GB" sz="1500" dirty="0" err="1">
                <a:solidFill>
                  <a:prstClr val="black"/>
                </a:solidFill>
              </a:rPr>
              <a:t>Musaibli's</a:t>
            </a:r>
            <a:r>
              <a:rPr lang="en-GB" sz="1500" dirty="0">
                <a:solidFill>
                  <a:prstClr val="black"/>
                </a:solidFill>
              </a:rPr>
              <a:t> explanation for the laptop is that his 19-year-old friend uses it to watch DVDs. </a:t>
            </a:r>
          </a:p>
        </p:txBody>
      </p:sp>
    </p:spTree>
    <p:extLst>
      <p:ext uri="{BB962C8B-B14F-4D97-AF65-F5344CB8AC3E}">
        <p14:creationId xmlns:p14="http://schemas.microsoft.com/office/powerpoint/2010/main" val="690140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628650" y="1131094"/>
            <a:ext cx="7886700" cy="994172"/>
          </a:xfrm>
        </p:spPr>
        <p:txBody>
          <a:bodyPr/>
          <a:lstStyle/>
          <a:p>
            <a:r>
              <a:rPr lang="en-GB" dirty="0" smtClean="0"/>
              <a:t>Continued</a:t>
            </a:r>
            <a:endParaRPr lang="en-GB" dirty="0"/>
          </a:p>
        </p:txBody>
      </p:sp>
      <p:sp>
        <p:nvSpPr>
          <p:cNvPr id="3" name="Content Placeholder 2"/>
          <p:cNvSpPr>
            <a:spLocks noGrp="1"/>
          </p:cNvSpPr>
          <p:nvPr>
            <p:ph idx="1"/>
          </p:nvPr>
        </p:nvSpPr>
        <p:spPr/>
        <p:txBody>
          <a:bodyPr>
            <a:noAutofit/>
          </a:bodyPr>
          <a:lstStyle/>
          <a:p>
            <a:pPr lvl="0">
              <a:buClr>
                <a:prstClr val="black">
                  <a:lumMod val="85000"/>
                  <a:lumOff val="15000"/>
                </a:prstClr>
              </a:buClr>
            </a:pPr>
            <a:r>
              <a:rPr lang="en-GB" sz="1500" dirty="0">
                <a:solidFill>
                  <a:prstClr val="black"/>
                </a:solidFill>
              </a:rPr>
              <a:t>Cmdr. Charles Barbieri of the 4th (Fort-Green) Precinct said the officers involved are assigned to the Detroit Police Mobile Field Force, created for the city's homeland security. The force patrols potential targets of terrorism, and officers were checking the water-intake facility as part of their patrol. "The officers did absolutely nothing wrong," Barbieri said. Even if the encounter was justified, </a:t>
            </a:r>
            <a:r>
              <a:rPr lang="en-GB" sz="1500" dirty="0" err="1">
                <a:solidFill>
                  <a:prstClr val="black"/>
                </a:solidFill>
              </a:rPr>
              <a:t>Musaibli</a:t>
            </a:r>
            <a:r>
              <a:rPr lang="en-GB" sz="1500" dirty="0">
                <a:solidFill>
                  <a:prstClr val="black"/>
                </a:solidFill>
              </a:rPr>
              <a:t> and his three friends, all Edsel Ford High School graduates, are shaken. "I'm mad that they viewed us as possible terrorists," </a:t>
            </a:r>
            <a:r>
              <a:rPr lang="en-GB" sz="1500" dirty="0" err="1">
                <a:solidFill>
                  <a:prstClr val="black"/>
                </a:solidFill>
              </a:rPr>
              <a:t>Musaibli</a:t>
            </a:r>
            <a:r>
              <a:rPr lang="en-GB" sz="1500" dirty="0">
                <a:solidFill>
                  <a:prstClr val="black"/>
                </a:solidFill>
              </a:rPr>
              <a:t> said. "Why can't we sit in a car? They kept telling us we were up to something. It's </a:t>
            </a:r>
            <a:r>
              <a:rPr lang="en-GB" sz="1500" dirty="0" err="1">
                <a:solidFill>
                  <a:prstClr val="black"/>
                </a:solidFill>
              </a:rPr>
              <a:t>racial."At</a:t>
            </a:r>
            <a:r>
              <a:rPr lang="en-GB" sz="1500" dirty="0">
                <a:solidFill>
                  <a:prstClr val="black"/>
                </a:solidFill>
              </a:rPr>
              <a:t> this time in the United States, Arab Americans are going to be profiled, said </a:t>
            </a:r>
            <a:r>
              <a:rPr lang="en-GB" sz="1500" dirty="0" err="1">
                <a:solidFill>
                  <a:prstClr val="black"/>
                </a:solidFill>
              </a:rPr>
              <a:t>Abdulbar</a:t>
            </a:r>
            <a:r>
              <a:rPr lang="en-GB" sz="1500" dirty="0">
                <a:solidFill>
                  <a:prstClr val="black"/>
                </a:solidFill>
              </a:rPr>
              <a:t> </a:t>
            </a:r>
            <a:r>
              <a:rPr lang="en-GB" sz="1500" dirty="0" err="1">
                <a:solidFill>
                  <a:prstClr val="black"/>
                </a:solidFill>
              </a:rPr>
              <a:t>Sofyan</a:t>
            </a:r>
            <a:r>
              <a:rPr lang="en-GB" sz="1500" dirty="0">
                <a:solidFill>
                  <a:prstClr val="black"/>
                </a:solidFill>
              </a:rPr>
              <a:t>, an uncle of one of the men questioned by FBI </a:t>
            </a:r>
            <a:r>
              <a:rPr lang="en-GB" sz="1500" dirty="0" err="1">
                <a:solidFill>
                  <a:prstClr val="black"/>
                </a:solidFill>
              </a:rPr>
              <a:t>agents."Hey</a:t>
            </a:r>
            <a:r>
              <a:rPr lang="en-GB" sz="1500" dirty="0">
                <a:solidFill>
                  <a:prstClr val="black"/>
                </a:solidFill>
              </a:rPr>
              <a:t>, we're in an orange alert. We're Arab Americans," said </a:t>
            </a:r>
            <a:r>
              <a:rPr lang="en-GB" sz="1500" dirty="0" err="1">
                <a:solidFill>
                  <a:prstClr val="black"/>
                </a:solidFill>
              </a:rPr>
              <a:t>Sofyan</a:t>
            </a:r>
            <a:r>
              <a:rPr lang="en-GB" sz="1500" dirty="0">
                <a:solidFill>
                  <a:prstClr val="black"/>
                </a:solidFill>
              </a:rPr>
              <a:t>, 28. "This kind of stuff is going to happen, and we have to deal with it and move on with our lives. If you're not doing anything wrong, you can't let it get to you." </a:t>
            </a:r>
          </a:p>
          <a:p>
            <a:pPr lvl="0">
              <a:buClr>
                <a:prstClr val="black">
                  <a:lumMod val="85000"/>
                  <a:lumOff val="15000"/>
                </a:prstClr>
              </a:buClr>
            </a:pPr>
            <a:endParaRPr lang="en-GB" sz="1500" dirty="0">
              <a:solidFill>
                <a:prstClr val="black"/>
              </a:solidFill>
            </a:endParaRPr>
          </a:p>
          <a:p>
            <a:pPr lvl="0">
              <a:buClr>
                <a:prstClr val="black">
                  <a:lumMod val="85000"/>
                  <a:lumOff val="15000"/>
                </a:prstClr>
              </a:buClr>
            </a:pPr>
            <a:endParaRPr lang="en-GB" sz="1500" dirty="0">
              <a:solidFill>
                <a:prstClr val="black"/>
              </a:solidFill>
            </a:endParaRPr>
          </a:p>
          <a:p>
            <a:endParaRPr lang="en-GB" sz="1500" dirty="0"/>
          </a:p>
        </p:txBody>
      </p:sp>
    </p:spTree>
    <p:extLst>
      <p:ext uri="{BB962C8B-B14F-4D97-AF65-F5344CB8AC3E}">
        <p14:creationId xmlns:p14="http://schemas.microsoft.com/office/powerpoint/2010/main" val="3137752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smtClean="0"/>
              <a:t>Follow-up questions</a:t>
            </a:r>
            <a:endParaRPr lang="en-GB" dirty="0"/>
          </a:p>
        </p:txBody>
      </p:sp>
      <p:sp>
        <p:nvSpPr>
          <p:cNvPr id="3" name="Content Placeholder 2"/>
          <p:cNvSpPr>
            <a:spLocks noGrp="1"/>
          </p:cNvSpPr>
          <p:nvPr>
            <p:ph idx="1"/>
          </p:nvPr>
        </p:nvSpPr>
        <p:spPr/>
        <p:txBody>
          <a:bodyPr>
            <a:normAutofit/>
          </a:bodyPr>
          <a:lstStyle/>
          <a:p>
            <a:r>
              <a:rPr lang="en-GB" dirty="0"/>
              <a:t>How did your prediction differ from the actual content of the article?</a:t>
            </a:r>
          </a:p>
          <a:p>
            <a:r>
              <a:rPr lang="en-GB" dirty="0"/>
              <a:t>What were you right about? </a:t>
            </a:r>
          </a:p>
          <a:p>
            <a:r>
              <a:rPr lang="en-GB" dirty="0"/>
              <a:t>What aspects of the headline may have been misleading? (Identify specific words, connotations, phrasing...)</a:t>
            </a:r>
          </a:p>
          <a:p>
            <a:r>
              <a:rPr lang="en-GB" dirty="0"/>
              <a:t>How much influence do headlines have upon a reader's perception of content?</a:t>
            </a:r>
          </a:p>
          <a:p>
            <a:endParaRPr lang="en-GB" dirty="0"/>
          </a:p>
        </p:txBody>
      </p:sp>
    </p:spTree>
    <p:extLst>
      <p:ext uri="{BB962C8B-B14F-4D97-AF65-F5344CB8AC3E}">
        <p14:creationId xmlns:p14="http://schemas.microsoft.com/office/powerpoint/2010/main" val="3170747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smtClean="0"/>
              <a:t>Why ?</a:t>
            </a:r>
            <a:endParaRPr lang="en-GB" dirty="0"/>
          </a:p>
        </p:txBody>
      </p:sp>
      <p:sp>
        <p:nvSpPr>
          <p:cNvPr id="3" name="Content Placeholder 2"/>
          <p:cNvSpPr>
            <a:spLocks noGrp="1"/>
          </p:cNvSpPr>
          <p:nvPr>
            <p:ph idx="1"/>
          </p:nvPr>
        </p:nvSpPr>
        <p:spPr/>
        <p:txBody>
          <a:bodyPr/>
          <a:lstStyle/>
          <a:p>
            <a:r>
              <a:rPr lang="en-GB" dirty="0" smtClean="0"/>
              <a:t>Misleading journalism</a:t>
            </a:r>
          </a:p>
          <a:p>
            <a:r>
              <a:rPr lang="en-GB" dirty="0" smtClean="0"/>
              <a:t>Political spin</a:t>
            </a:r>
          </a:p>
          <a:p>
            <a:r>
              <a:rPr lang="en-GB" dirty="0" smtClean="0"/>
              <a:t>Hoaxes</a:t>
            </a:r>
          </a:p>
          <a:p>
            <a:r>
              <a:rPr lang="en-GB" dirty="0" smtClean="0"/>
              <a:t>Fake news</a:t>
            </a:r>
            <a:endParaRPr lang="en-GB" dirty="0"/>
          </a:p>
        </p:txBody>
      </p:sp>
    </p:spTree>
    <p:extLst>
      <p:ext uri="{BB962C8B-B14F-4D97-AF65-F5344CB8AC3E}">
        <p14:creationId xmlns:p14="http://schemas.microsoft.com/office/powerpoint/2010/main" val="2446958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775347" y="1067991"/>
            <a:ext cx="3593306" cy="4722019"/>
          </a:xfrm>
          <a:prstGeom prst="rect">
            <a:avLst/>
          </a:prstGeom>
        </p:spPr>
      </p:pic>
    </p:spTree>
    <p:extLst>
      <p:ext uri="{BB962C8B-B14F-4D97-AF65-F5344CB8AC3E}">
        <p14:creationId xmlns:p14="http://schemas.microsoft.com/office/powerpoint/2010/main" val="1768783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14500" y="1521619"/>
            <a:ext cx="5715000" cy="3814763"/>
          </a:xfrm>
          <a:prstGeom prst="rect">
            <a:avLst/>
          </a:prstGeom>
        </p:spPr>
      </p:pic>
    </p:spTree>
    <p:extLst>
      <p:ext uri="{BB962C8B-B14F-4D97-AF65-F5344CB8AC3E}">
        <p14:creationId xmlns:p14="http://schemas.microsoft.com/office/powerpoint/2010/main" val="3980282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smtClean="0"/>
              <a:t>Language is key</a:t>
            </a:r>
            <a:endParaRPr lang="en-GB" dirty="0"/>
          </a:p>
        </p:txBody>
      </p:sp>
      <p:sp>
        <p:nvSpPr>
          <p:cNvPr id="3" name="Content Placeholder 2"/>
          <p:cNvSpPr>
            <a:spLocks noGrp="1"/>
          </p:cNvSpPr>
          <p:nvPr>
            <p:ph idx="1"/>
          </p:nvPr>
        </p:nvSpPr>
        <p:spPr/>
        <p:txBody>
          <a:bodyPr>
            <a:normAutofit/>
          </a:bodyPr>
          <a:lstStyle/>
          <a:p>
            <a:r>
              <a:rPr lang="en-GB" dirty="0" smtClean="0"/>
              <a:t>“Foreigners</a:t>
            </a:r>
            <a:r>
              <a:rPr lang="en-GB" dirty="0"/>
              <a:t>" and "migrants" (a term that </a:t>
            </a:r>
            <a:r>
              <a:rPr lang="en-GB" dirty="0" smtClean="0"/>
              <a:t>lost </a:t>
            </a:r>
            <a:r>
              <a:rPr lang="en-GB" dirty="0"/>
              <a:t>its neutrality in the reporting of the crisis) who were flooding Europe and on the way to "swarm" the </a:t>
            </a:r>
            <a:r>
              <a:rPr lang="en-GB" dirty="0" smtClean="0"/>
              <a:t>UK</a:t>
            </a:r>
          </a:p>
          <a:p>
            <a:r>
              <a:rPr lang="en-GB" dirty="0" smtClean="0"/>
              <a:t>Are these </a:t>
            </a:r>
            <a:r>
              <a:rPr lang="en-GB" dirty="0"/>
              <a:t>people are victims and refugees who need </a:t>
            </a:r>
            <a:r>
              <a:rPr lang="en-GB" dirty="0" smtClean="0"/>
              <a:t>saving?</a:t>
            </a:r>
          </a:p>
          <a:p>
            <a:r>
              <a:rPr lang="en-GB" dirty="0"/>
              <a:t>Katie Hopkins five months ago in which she referred to them as "cockroaches" and "feral </a:t>
            </a:r>
            <a:r>
              <a:rPr lang="en-GB" dirty="0" smtClean="0"/>
              <a:t>humans“</a:t>
            </a:r>
          </a:p>
          <a:p>
            <a:r>
              <a:rPr lang="en-GB" dirty="0" smtClean="0"/>
              <a:t>“Show </a:t>
            </a:r>
            <a:r>
              <a:rPr lang="en-GB" dirty="0"/>
              <a:t>me pictures of coffins, show me bodies floating in water, play violins and show me skinny people looking sad. I still don't care. Because in the next minute you'll show me pictures of aggressive young men at Calais, spreading like norovirus on a cruise ship. Make no mistake, these migrants are like </a:t>
            </a:r>
            <a:r>
              <a:rPr lang="en-GB" dirty="0" smtClean="0"/>
              <a:t>cockroaches”</a:t>
            </a:r>
            <a:endParaRPr lang="en-GB" dirty="0"/>
          </a:p>
          <a:p>
            <a:endParaRPr lang="en-GB" dirty="0"/>
          </a:p>
        </p:txBody>
      </p:sp>
    </p:spTree>
    <p:extLst>
      <p:ext uri="{BB962C8B-B14F-4D97-AF65-F5344CB8AC3E}">
        <p14:creationId xmlns:p14="http://schemas.microsoft.com/office/powerpoint/2010/main" val="3703301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564606" y="1932385"/>
            <a:ext cx="4014788" cy="2993231"/>
          </a:xfrm>
          <a:prstGeom prst="rect">
            <a:avLst/>
          </a:prstGeom>
        </p:spPr>
      </p:pic>
    </p:spTree>
    <p:extLst>
      <p:ext uri="{BB962C8B-B14F-4D97-AF65-F5344CB8AC3E}">
        <p14:creationId xmlns:p14="http://schemas.microsoft.com/office/powerpoint/2010/main" val="3774027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43075" y="1210866"/>
            <a:ext cx="5657850" cy="4436269"/>
          </a:xfrm>
          <a:prstGeom prst="rect">
            <a:avLst/>
          </a:prstGeom>
        </p:spPr>
      </p:pic>
    </p:spTree>
    <p:extLst>
      <p:ext uri="{BB962C8B-B14F-4D97-AF65-F5344CB8AC3E}">
        <p14:creationId xmlns:p14="http://schemas.microsoft.com/office/powerpoint/2010/main" val="2859184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smtClean="0"/>
              <a:t>Privacy</a:t>
            </a:r>
            <a:endParaRPr lang="en-GB" dirty="0"/>
          </a:p>
        </p:txBody>
      </p:sp>
      <p:sp>
        <p:nvSpPr>
          <p:cNvPr id="187395" name="Rectangle 3"/>
          <p:cNvSpPr>
            <a:spLocks noGrp="1" noChangeArrowheads="1"/>
          </p:cNvSpPr>
          <p:nvPr>
            <p:ph idx="1"/>
          </p:nvPr>
        </p:nvSpPr>
        <p:spPr/>
        <p:txBody>
          <a:bodyPr/>
          <a:lstStyle/>
          <a:p>
            <a:pPr>
              <a:lnSpc>
                <a:spcPct val="80000"/>
              </a:lnSpc>
              <a:buFontTx/>
              <a:buNone/>
            </a:pPr>
            <a:r>
              <a:rPr lang="en-AU" altLang="en-US" dirty="0" smtClean="0"/>
              <a:t>“</a:t>
            </a:r>
            <a:r>
              <a:rPr lang="en-AU" altLang="en-US" dirty="0"/>
              <a:t>The notion of the private delineates a sphere within which we are free to be </a:t>
            </a:r>
            <a:r>
              <a:rPr lang="en-AU" altLang="en-US" dirty="0" smtClean="0"/>
              <a:t>intimate with </a:t>
            </a:r>
            <a:r>
              <a:rPr lang="en-AU" altLang="en-US" dirty="0"/>
              <a:t>others and pursue goals and interests we have without being subject to the public gaze.” (Kieran 1997, p.76</a:t>
            </a:r>
            <a:r>
              <a:rPr lang="en-AU" altLang="en-US" dirty="0" smtClean="0"/>
              <a:t>)</a:t>
            </a:r>
          </a:p>
          <a:p>
            <a:pPr>
              <a:lnSpc>
                <a:spcPct val="80000"/>
              </a:lnSpc>
              <a:buFontTx/>
              <a:buNone/>
            </a:pPr>
            <a:endParaRPr lang="en-AU" altLang="en-US" dirty="0"/>
          </a:p>
          <a:p>
            <a:pPr>
              <a:lnSpc>
                <a:spcPct val="80000"/>
              </a:lnSpc>
              <a:buFontTx/>
              <a:buNone/>
            </a:pPr>
            <a:r>
              <a:rPr lang="en-AU" altLang="en-US" dirty="0"/>
              <a:t>Journalistic justifications for invasion:</a:t>
            </a:r>
          </a:p>
          <a:p>
            <a:pPr lvl="2">
              <a:lnSpc>
                <a:spcPct val="80000"/>
              </a:lnSpc>
            </a:pPr>
            <a:r>
              <a:rPr lang="en-AU" altLang="en-US" sz="2400" dirty="0"/>
              <a:t>freedom of speech</a:t>
            </a:r>
          </a:p>
          <a:p>
            <a:pPr lvl="2">
              <a:lnSpc>
                <a:spcPct val="80000"/>
              </a:lnSpc>
            </a:pPr>
            <a:r>
              <a:rPr lang="en-AU" altLang="en-US" sz="2400" dirty="0"/>
              <a:t>public interest</a:t>
            </a:r>
          </a:p>
          <a:p>
            <a:pPr lvl="2">
              <a:lnSpc>
                <a:spcPct val="80000"/>
              </a:lnSpc>
            </a:pPr>
            <a:r>
              <a:rPr lang="en-AU" altLang="en-US" sz="2400" dirty="0"/>
              <a:t>“open slather”</a:t>
            </a:r>
          </a:p>
          <a:p>
            <a:pPr lvl="2">
              <a:lnSpc>
                <a:spcPct val="80000"/>
              </a:lnSpc>
            </a:pPr>
            <a:r>
              <a:rPr lang="en-AU" altLang="en-US" sz="2400" dirty="0"/>
              <a:t>hypocrisy argument</a:t>
            </a:r>
          </a:p>
          <a:p>
            <a:pPr>
              <a:lnSpc>
                <a:spcPct val="80000"/>
              </a:lnSpc>
            </a:pPr>
            <a:endParaRPr lang="en-AU" altLang="en-US" dirty="0"/>
          </a:p>
          <a:p>
            <a:pPr>
              <a:lnSpc>
                <a:spcPct val="80000"/>
              </a:lnSpc>
              <a:buFontTx/>
              <a:buNone/>
            </a:pPr>
            <a:endParaRPr lang="en-AU" altLang="en-US" dirty="0"/>
          </a:p>
        </p:txBody>
      </p:sp>
    </p:spTree>
    <p:extLst>
      <p:ext uri="{BB962C8B-B14F-4D97-AF65-F5344CB8AC3E}">
        <p14:creationId xmlns:p14="http://schemas.microsoft.com/office/powerpoint/2010/main" val="139268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fontScale="90000"/>
          </a:bodyPr>
          <a:lstStyle/>
          <a:p>
            <a:r>
              <a:rPr lang="en-GB" dirty="0" smtClean="0"/>
              <a:t>Stoop to anything to get to a story</a:t>
            </a:r>
            <a:br>
              <a:rPr lang="en-GB" dirty="0" smtClean="0"/>
            </a:br>
            <a:r>
              <a:rPr lang="en-GB" dirty="0" smtClean="0"/>
              <a:t>68-year history Sunday</a:t>
            </a:r>
            <a:r>
              <a:rPr lang="en-GB" dirty="0"/>
              <a:t>, 10 July </a:t>
            </a:r>
            <a:r>
              <a:rPr lang="en-GB" dirty="0" smtClean="0"/>
              <a:t>2011 </a:t>
            </a:r>
            <a:r>
              <a:rPr lang="en-GB" dirty="0"/>
              <a:t/>
            </a:r>
            <a:br>
              <a:rPr lang="en-GB" dirty="0"/>
            </a:br>
            <a:endParaRPr lang="en-GB" dirty="0"/>
          </a:p>
        </p:txBody>
      </p:sp>
      <p:pic>
        <p:nvPicPr>
          <p:cNvPr id="5" name="Content Placeholder 4"/>
          <p:cNvPicPr>
            <a:picLocks noGrp="1" noChangeAspect="1"/>
          </p:cNvPicPr>
          <p:nvPr>
            <p:ph idx="1"/>
          </p:nvPr>
        </p:nvPicPr>
        <p:blipFill>
          <a:blip r:embed="rId2"/>
          <a:stretch>
            <a:fillRect/>
          </a:stretch>
        </p:blipFill>
        <p:spPr>
          <a:xfrm>
            <a:off x="1277634" y="2294874"/>
            <a:ext cx="2376264" cy="2826140"/>
          </a:xfrm>
          <a:prstGeom prst="rect">
            <a:avLst/>
          </a:prstGeom>
        </p:spPr>
      </p:pic>
      <p:pic>
        <p:nvPicPr>
          <p:cNvPr id="6" name="Content Placeholder 5"/>
          <p:cNvPicPr>
            <a:picLocks noGrp="1" noChangeAspect="1"/>
          </p:cNvPicPr>
          <p:nvPr>
            <p:ph sz="half" idx="4294967295"/>
          </p:nvPr>
        </p:nvPicPr>
        <p:blipFill>
          <a:blip r:embed="rId3"/>
          <a:stretch>
            <a:fillRect/>
          </a:stretch>
        </p:blipFill>
        <p:spPr>
          <a:xfrm>
            <a:off x="4950042" y="2078851"/>
            <a:ext cx="2376264" cy="3431885"/>
          </a:xfrm>
          <a:prstGeom prst="rect">
            <a:avLst/>
          </a:prstGeom>
        </p:spPr>
      </p:pic>
    </p:spTree>
    <p:extLst>
      <p:ext uri="{BB962C8B-B14F-4D97-AF65-F5344CB8AC3E}">
        <p14:creationId xmlns:p14="http://schemas.microsoft.com/office/powerpoint/2010/main" val="3856251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p:txBody>
          <a:bodyPr>
            <a:normAutofit lnSpcReduction="10000"/>
          </a:bodyPr>
          <a:lstStyle/>
          <a:p>
            <a:r>
              <a:rPr lang="en-GB" dirty="0" smtClean="0"/>
              <a:t>Watergate - ‘The Godfather’ Bob Woodward and Carl Bernstein, two reporters from the </a:t>
            </a:r>
            <a:r>
              <a:rPr lang="en-GB" i="1" dirty="0" smtClean="0"/>
              <a:t>Washington Post</a:t>
            </a:r>
            <a:r>
              <a:rPr lang="en-GB" dirty="0" smtClean="0"/>
              <a:t>, pulled a thread when investigating a reported break-in at the Democratic National Committee’s offices in the Watergate hotel complex and found that the more they pulled the more unravelled, exposing a vast conspiracy that went all the way up to Tricky Dicky in the White House.</a:t>
            </a:r>
            <a:endParaRPr lang="en-GB" dirty="0"/>
          </a:p>
        </p:txBody>
      </p:sp>
      <p:pic>
        <p:nvPicPr>
          <p:cNvPr id="13" name="Content Placeholder 12"/>
          <p:cNvPicPr>
            <a:picLocks noGrp="1" noChangeAspect="1"/>
          </p:cNvPicPr>
          <p:nvPr>
            <p:ph sz="half" idx="2"/>
          </p:nvPr>
        </p:nvPicPr>
        <p:blipFill>
          <a:blip r:embed="rId2"/>
          <a:stretch>
            <a:fillRect/>
          </a:stretch>
        </p:blipFill>
        <p:spPr>
          <a:xfrm>
            <a:off x="5490102" y="2942946"/>
            <a:ext cx="2398529" cy="1918823"/>
          </a:xfrm>
          <a:prstGeom prst="rect">
            <a:avLst/>
          </a:prstGeom>
        </p:spPr>
      </p:pic>
      <p:pic>
        <p:nvPicPr>
          <p:cNvPr id="8" name="Picture 7"/>
          <p:cNvPicPr>
            <a:picLocks noChangeAspect="1"/>
          </p:cNvPicPr>
          <p:nvPr/>
        </p:nvPicPr>
        <p:blipFill>
          <a:blip r:embed="rId3"/>
          <a:stretch>
            <a:fillRect/>
          </a:stretch>
        </p:blipFill>
        <p:spPr>
          <a:xfrm>
            <a:off x="963363" y="1800115"/>
            <a:ext cx="7887383" cy="992210"/>
          </a:xfrm>
          <a:prstGeom prst="rect">
            <a:avLst/>
          </a:prstGeom>
        </p:spPr>
      </p:pic>
      <p:pic>
        <p:nvPicPr>
          <p:cNvPr id="131074" name="Picture 2" descr="Image result for watergat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544" y="925116"/>
            <a:ext cx="2143125" cy="120015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p:cNvPicPr>
            <a:picLocks noChangeAspect="1"/>
          </p:cNvPicPr>
          <p:nvPr/>
        </p:nvPicPr>
        <p:blipFill>
          <a:blip r:embed="rId5"/>
          <a:stretch>
            <a:fillRect/>
          </a:stretch>
        </p:blipFill>
        <p:spPr>
          <a:xfrm>
            <a:off x="6462210" y="925116"/>
            <a:ext cx="2143125" cy="1200150"/>
          </a:xfrm>
          <a:prstGeom prst="rect">
            <a:avLst/>
          </a:prstGeom>
        </p:spPr>
      </p:pic>
    </p:spTree>
    <p:extLst>
      <p:ext uri="{BB962C8B-B14F-4D97-AF65-F5344CB8AC3E}">
        <p14:creationId xmlns:p14="http://schemas.microsoft.com/office/powerpoint/2010/main" val="3374651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628650" y="1131094"/>
            <a:ext cx="7886700" cy="994172"/>
          </a:xfrm>
        </p:spPr>
        <p:txBody>
          <a:bodyPr>
            <a:normAutofit fontScale="90000"/>
          </a:bodyPr>
          <a:lstStyle/>
          <a:p>
            <a:r>
              <a:rPr lang="en-GB" dirty="0" smtClean="0"/>
              <a:t>“Descended </a:t>
            </a:r>
            <a:r>
              <a:rPr lang="en-GB" dirty="0"/>
              <a:t>from the gutter to the </a:t>
            </a:r>
            <a:r>
              <a:rPr lang="en-GB" dirty="0" smtClean="0"/>
              <a:t>sewer”</a:t>
            </a:r>
            <a:endParaRPr lang="en-GB" dirty="0"/>
          </a:p>
        </p:txBody>
      </p:sp>
      <p:sp>
        <p:nvSpPr>
          <p:cNvPr id="6" name="Content Placeholder 5"/>
          <p:cNvSpPr>
            <a:spLocks noGrp="1"/>
          </p:cNvSpPr>
          <p:nvPr>
            <p:ph idx="1"/>
          </p:nvPr>
        </p:nvSpPr>
        <p:spPr/>
        <p:txBody>
          <a:bodyPr/>
          <a:lstStyle/>
          <a:p>
            <a:r>
              <a:rPr lang="en-GB" dirty="0"/>
              <a:t>This prompts the question: what failed? </a:t>
            </a:r>
            <a:br>
              <a:rPr lang="en-GB" dirty="0"/>
            </a:br>
            <a:r>
              <a:rPr lang="en-GB" dirty="0"/>
              <a:t/>
            </a:r>
            <a:br>
              <a:rPr lang="en-GB" dirty="0"/>
            </a:br>
            <a:r>
              <a:rPr lang="en-GB" dirty="0"/>
              <a:t>Given that ethical behaviour is mostly shaped by values, rules (including laws and regulations) and leadership, it would be fair to conclude that they all failed. Values were abandoned, rules and laws were ignored, and leadership did not provide guidance - all reflecting an approach of "results at any cost". </a:t>
            </a:r>
          </a:p>
        </p:txBody>
      </p:sp>
    </p:spTree>
    <p:extLst>
      <p:ext uri="{BB962C8B-B14F-4D97-AF65-F5344CB8AC3E}">
        <p14:creationId xmlns:p14="http://schemas.microsoft.com/office/powerpoint/2010/main" val="2325974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smtClean="0"/>
              <a:t>Consequences and costs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Sacked and or jailed</a:t>
            </a:r>
          </a:p>
          <a:p>
            <a:r>
              <a:rPr lang="en-GB" dirty="0" smtClean="0"/>
              <a:t>Falling </a:t>
            </a:r>
            <a:r>
              <a:rPr lang="en-GB" dirty="0"/>
              <a:t>share prices and huge financial costs in the form of fines or legal </a:t>
            </a:r>
            <a:r>
              <a:rPr lang="en-GB" dirty="0" smtClean="0"/>
              <a:t>settlements </a:t>
            </a:r>
          </a:p>
          <a:p>
            <a:r>
              <a:rPr lang="en-GB" dirty="0" smtClean="0"/>
              <a:t>Reputational </a:t>
            </a:r>
            <a:r>
              <a:rPr lang="en-GB" dirty="0"/>
              <a:t>costs </a:t>
            </a:r>
            <a:r>
              <a:rPr lang="en-GB" dirty="0" smtClean="0"/>
              <a:t>for individuals </a:t>
            </a:r>
            <a:r>
              <a:rPr lang="en-GB" dirty="0"/>
              <a:t>and </a:t>
            </a:r>
            <a:r>
              <a:rPr lang="en-GB" dirty="0" smtClean="0"/>
              <a:t>organisations</a:t>
            </a:r>
          </a:p>
          <a:p>
            <a:r>
              <a:rPr lang="en-GB" dirty="0" smtClean="0"/>
              <a:t>Andy Coulson </a:t>
            </a:r>
            <a:r>
              <a:rPr lang="en-GB" dirty="0"/>
              <a:t>was arrested for phone hacking and corruption allegations </a:t>
            </a:r>
            <a:endParaRPr lang="en-GB" dirty="0" smtClean="0"/>
          </a:p>
          <a:p>
            <a:r>
              <a:rPr lang="en-GB" dirty="0" smtClean="0"/>
              <a:t>Clive Goodman jailed in 2007for phone hacking </a:t>
            </a:r>
          </a:p>
          <a:p>
            <a:r>
              <a:rPr lang="en-GB" dirty="0" smtClean="0"/>
              <a:t>Rebekah </a:t>
            </a:r>
            <a:r>
              <a:rPr lang="en-GB" dirty="0" err="1"/>
              <a:t>Brooks's</a:t>
            </a:r>
            <a:r>
              <a:rPr lang="en-GB" dirty="0"/>
              <a:t> resignation was followed by her </a:t>
            </a:r>
            <a:r>
              <a:rPr lang="en-GB" dirty="0" smtClean="0"/>
              <a:t>arrest</a:t>
            </a:r>
          </a:p>
          <a:p>
            <a:r>
              <a:rPr lang="en-GB" dirty="0" smtClean="0"/>
              <a:t>Neil </a:t>
            </a:r>
            <a:r>
              <a:rPr lang="en-GB" dirty="0"/>
              <a:t>Wallis </a:t>
            </a:r>
            <a:r>
              <a:rPr lang="en-GB" dirty="0" smtClean="0"/>
              <a:t>arrested</a:t>
            </a:r>
          </a:p>
          <a:p>
            <a:r>
              <a:rPr lang="en-GB" dirty="0" smtClean="0"/>
              <a:t>Resignation </a:t>
            </a:r>
            <a:r>
              <a:rPr lang="en-GB" dirty="0"/>
              <a:t>of Sir Paul Stephenson, commissioner of the Metropolitan Police Service and Britain's most senior police </a:t>
            </a:r>
            <a:r>
              <a:rPr lang="en-GB" dirty="0" smtClean="0"/>
              <a:t>officer</a:t>
            </a:r>
          </a:p>
          <a:p>
            <a:r>
              <a:rPr lang="en-GB" dirty="0" smtClean="0"/>
              <a:t>Pressure </a:t>
            </a:r>
            <a:r>
              <a:rPr lang="en-GB" dirty="0"/>
              <a:t>from the public and parliament, Rupert Murdoch announced that News Corporation would withdraw its proposed takeover offer for British Sky Broadcasting Group (BSkyB</a:t>
            </a:r>
            <a:r>
              <a:rPr lang="en-GB" dirty="0" smtClean="0"/>
              <a:t>)</a:t>
            </a:r>
            <a:endParaRPr lang="en-GB" dirty="0"/>
          </a:p>
        </p:txBody>
      </p:sp>
    </p:spTree>
    <p:extLst>
      <p:ext uri="{BB962C8B-B14F-4D97-AF65-F5344CB8AC3E}">
        <p14:creationId xmlns:p14="http://schemas.microsoft.com/office/powerpoint/2010/main" val="3028182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smtClean="0"/>
              <a:t>Who else bears the cost?</a:t>
            </a:r>
            <a:endParaRPr lang="en-GB" dirty="0"/>
          </a:p>
        </p:txBody>
      </p:sp>
      <p:sp>
        <p:nvSpPr>
          <p:cNvPr id="3" name="Content Placeholder 2"/>
          <p:cNvSpPr>
            <a:spLocks noGrp="1"/>
          </p:cNvSpPr>
          <p:nvPr>
            <p:ph idx="1"/>
          </p:nvPr>
        </p:nvSpPr>
        <p:spPr/>
        <p:txBody>
          <a:bodyPr>
            <a:normAutofit/>
          </a:bodyPr>
          <a:lstStyle/>
          <a:p>
            <a:r>
              <a:rPr lang="en-GB" dirty="0" smtClean="0"/>
              <a:t>Risks tainting </a:t>
            </a:r>
            <a:r>
              <a:rPr lang="en-GB" dirty="0"/>
              <a:t>the </a:t>
            </a:r>
            <a:r>
              <a:rPr lang="en-GB" dirty="0" smtClean="0"/>
              <a:t>media, possibility </a:t>
            </a:r>
            <a:r>
              <a:rPr lang="en-GB" dirty="0"/>
              <a:t>of an over-reaction by the authorities, for example, in the form of regulation which will infringe the freedom of the </a:t>
            </a:r>
            <a:r>
              <a:rPr lang="en-GB" dirty="0" smtClean="0"/>
              <a:t>press</a:t>
            </a:r>
          </a:p>
          <a:p>
            <a:r>
              <a:rPr lang="en-GB" dirty="0"/>
              <a:t>E</a:t>
            </a:r>
            <a:r>
              <a:rPr lang="en-GB" dirty="0" smtClean="0"/>
              <a:t>rode </a:t>
            </a:r>
            <a:r>
              <a:rPr lang="en-GB" dirty="0"/>
              <a:t>public trust in the </a:t>
            </a:r>
            <a:r>
              <a:rPr lang="en-GB" dirty="0" smtClean="0"/>
              <a:t>press and media</a:t>
            </a:r>
          </a:p>
        </p:txBody>
      </p:sp>
    </p:spTree>
    <p:extLst>
      <p:ext uri="{BB962C8B-B14F-4D97-AF65-F5344CB8AC3E}">
        <p14:creationId xmlns:p14="http://schemas.microsoft.com/office/powerpoint/2010/main" val="4218166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fontScale="90000"/>
          </a:bodyPr>
          <a:lstStyle/>
          <a:p>
            <a:r>
              <a:rPr lang="en-GB" sz="3300" dirty="0"/>
              <a:t>Lead to business closure</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r>
              <a:rPr lang="en-GB" dirty="0" smtClean="0"/>
              <a:t>Employees </a:t>
            </a:r>
            <a:r>
              <a:rPr lang="en-GB" dirty="0"/>
              <a:t>who lose their jobs also bear the </a:t>
            </a:r>
            <a:r>
              <a:rPr lang="en-GB" dirty="0" smtClean="0"/>
              <a:t>cost</a:t>
            </a:r>
          </a:p>
          <a:p>
            <a:r>
              <a:rPr lang="en-GB" dirty="0" smtClean="0"/>
              <a:t>This </a:t>
            </a:r>
            <a:r>
              <a:rPr lang="en-GB" dirty="0"/>
              <a:t>illustrates a particularly pernicious consequence common to many ethical failures, namely that the cost extends beyond the perpetrators to innocent victims who effectively "share" the </a:t>
            </a:r>
            <a:r>
              <a:rPr lang="en-GB" dirty="0" smtClean="0"/>
              <a:t>cost</a:t>
            </a:r>
          </a:p>
          <a:p>
            <a:r>
              <a:rPr lang="en-GB" dirty="0"/>
              <a:t>P</a:t>
            </a:r>
            <a:r>
              <a:rPr lang="en-GB" dirty="0" smtClean="0"/>
              <a:t>eople </a:t>
            </a:r>
            <a:r>
              <a:rPr lang="en-GB" dirty="0"/>
              <a:t>whose phones were hacked are also innocent victims "sharing" the negative consequences of someone else's unethical </a:t>
            </a:r>
            <a:r>
              <a:rPr lang="en-GB" dirty="0" smtClean="0"/>
              <a:t>actions </a:t>
            </a:r>
          </a:p>
          <a:p>
            <a:r>
              <a:rPr lang="en-GB" dirty="0" smtClean="0"/>
              <a:t>This </a:t>
            </a:r>
            <a:r>
              <a:rPr lang="en-GB" dirty="0"/>
              <a:t>adds </a:t>
            </a:r>
            <a:r>
              <a:rPr lang="en-GB" dirty="0" smtClean="0"/>
              <a:t>to </a:t>
            </a:r>
            <a:r>
              <a:rPr lang="en-GB" dirty="0"/>
              <a:t>the public outrage and illustrates each time how much ethics </a:t>
            </a:r>
            <a:r>
              <a:rPr lang="en-GB" dirty="0" smtClean="0"/>
              <a:t>matters</a:t>
            </a:r>
          </a:p>
          <a:p>
            <a:endParaRPr lang="en-GB" dirty="0"/>
          </a:p>
        </p:txBody>
      </p:sp>
    </p:spTree>
    <p:extLst>
      <p:ext uri="{BB962C8B-B14F-4D97-AF65-F5344CB8AC3E}">
        <p14:creationId xmlns:p14="http://schemas.microsoft.com/office/powerpoint/2010/main" val="352187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lstStyle/>
          <a:p>
            <a:r>
              <a:rPr lang="en-GB" dirty="0" smtClean="0"/>
              <a:t>A start</a:t>
            </a:r>
            <a:endParaRPr lang="en-GB" dirty="0"/>
          </a:p>
        </p:txBody>
      </p:sp>
      <p:sp>
        <p:nvSpPr>
          <p:cNvPr id="3" name="Content Placeholder 2"/>
          <p:cNvSpPr>
            <a:spLocks noGrp="1"/>
          </p:cNvSpPr>
          <p:nvPr>
            <p:ph idx="1"/>
          </p:nvPr>
        </p:nvSpPr>
        <p:spPr/>
        <p:txBody>
          <a:bodyPr>
            <a:normAutofit/>
          </a:bodyPr>
          <a:lstStyle/>
          <a:p>
            <a:r>
              <a:rPr lang="en-GB" dirty="0"/>
              <a:t>Admitting it "lost its way" is a </a:t>
            </a:r>
            <a:r>
              <a:rPr lang="en-GB" dirty="0" smtClean="0"/>
              <a:t>start</a:t>
            </a:r>
          </a:p>
          <a:p>
            <a:r>
              <a:rPr lang="en-GB" dirty="0" smtClean="0"/>
              <a:t>Their </a:t>
            </a:r>
            <a:r>
              <a:rPr lang="en-GB" dirty="0"/>
              <a:t>rapid closure of the </a:t>
            </a:r>
            <a:r>
              <a:rPr lang="en-GB" dirty="0" err="1"/>
              <a:t>NoW</a:t>
            </a:r>
            <a:r>
              <a:rPr lang="en-GB" dirty="0"/>
              <a:t> is noteworthy </a:t>
            </a:r>
            <a:r>
              <a:rPr lang="en-GB" dirty="0" smtClean="0"/>
              <a:t>- although </a:t>
            </a:r>
            <a:r>
              <a:rPr lang="en-GB" dirty="0"/>
              <a:t>at a cost to </a:t>
            </a:r>
            <a:r>
              <a:rPr lang="en-GB" dirty="0" smtClean="0"/>
              <a:t>others</a:t>
            </a:r>
          </a:p>
          <a:p>
            <a:r>
              <a:rPr lang="en-GB" dirty="0" smtClean="0"/>
              <a:t>Questions over the </a:t>
            </a:r>
            <a:r>
              <a:rPr lang="en-GB" dirty="0"/>
              <a:t>leadership take responsibility for what happened on their watch, and what meaningful actions </a:t>
            </a:r>
            <a:r>
              <a:rPr lang="en-GB" dirty="0" smtClean="0"/>
              <a:t>can make amends</a:t>
            </a:r>
            <a:endParaRPr lang="en-GB" dirty="0"/>
          </a:p>
        </p:txBody>
      </p:sp>
    </p:spTree>
    <p:extLst>
      <p:ext uri="{BB962C8B-B14F-4D97-AF65-F5344CB8AC3E}">
        <p14:creationId xmlns:p14="http://schemas.microsoft.com/office/powerpoint/2010/main" val="831648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idx="4294967295"/>
          </p:nvPr>
        </p:nvSpPr>
        <p:spPr>
          <a:xfrm>
            <a:off x="628650" y="1131094"/>
            <a:ext cx="7886700" cy="994172"/>
          </a:xfrm>
        </p:spPr>
        <p:txBody>
          <a:bodyPr/>
          <a:lstStyle/>
          <a:p>
            <a:r>
              <a:rPr lang="en-GB" dirty="0" smtClean="0"/>
              <a:t>Social media</a:t>
            </a:r>
            <a:endParaRPr lang="en-GB" dirty="0"/>
          </a:p>
        </p:txBody>
      </p:sp>
      <p:sp>
        <p:nvSpPr>
          <p:cNvPr id="5" name="Content Placeholder 4"/>
          <p:cNvSpPr>
            <a:spLocks noGrp="1"/>
          </p:cNvSpPr>
          <p:nvPr>
            <p:ph idx="1"/>
          </p:nvPr>
        </p:nvSpPr>
        <p:spPr/>
        <p:txBody>
          <a:bodyPr/>
          <a:lstStyle/>
          <a:p>
            <a:r>
              <a:rPr lang="en-GB" dirty="0" smtClean="0"/>
              <a:t>Like never before</a:t>
            </a:r>
          </a:p>
          <a:p>
            <a:r>
              <a:rPr lang="en-GB" dirty="0" smtClean="0"/>
              <a:t>Though can let us fight back</a:t>
            </a:r>
            <a:endParaRPr lang="en-GB" dirty="0"/>
          </a:p>
        </p:txBody>
      </p:sp>
    </p:spTree>
    <p:extLst>
      <p:ext uri="{BB962C8B-B14F-4D97-AF65-F5344CB8AC3E}">
        <p14:creationId xmlns:p14="http://schemas.microsoft.com/office/powerpoint/2010/main" val="1399432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idx="4294967295"/>
          </p:nvPr>
        </p:nvSpPr>
        <p:spPr>
          <a:xfrm>
            <a:off x="628650" y="1131094"/>
            <a:ext cx="7886700" cy="994172"/>
          </a:xfrm>
        </p:spPr>
        <p:txBody>
          <a:bodyPr/>
          <a:lstStyle/>
          <a:p>
            <a:r>
              <a:rPr lang="en-GB" dirty="0" smtClean="0"/>
              <a:t>Social media and business</a:t>
            </a:r>
            <a:endParaRPr lang="en-GB" dirty="0"/>
          </a:p>
        </p:txBody>
      </p:sp>
      <p:pic>
        <p:nvPicPr>
          <p:cNvPr id="4099"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a:xfrm>
            <a:off x="2788834" y="2520846"/>
            <a:ext cx="3566332" cy="2674749"/>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01077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628650" y="1131094"/>
            <a:ext cx="7886700" cy="994172"/>
          </a:xfrm>
        </p:spPr>
        <p:txBody>
          <a:bodyPr/>
          <a:lstStyle/>
          <a:p>
            <a:r>
              <a:rPr lang="en-GB" altLang="en-US" smtClean="0">
                <a:ea typeface="ＭＳ Ｐゴシック" panose="020B0600070205080204" pitchFamily="34" charset="-128"/>
              </a:rPr>
              <a:t>And in China</a:t>
            </a:r>
          </a:p>
        </p:txBody>
      </p:sp>
      <p:pic>
        <p:nvPicPr>
          <p:cNvPr id="5123"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15718" y="2427185"/>
            <a:ext cx="4512564" cy="2862072"/>
          </a:xfrm>
        </p:spPr>
      </p:pic>
    </p:spTree>
    <p:extLst>
      <p:ext uri="{BB962C8B-B14F-4D97-AF65-F5344CB8AC3E}">
        <p14:creationId xmlns:p14="http://schemas.microsoft.com/office/powerpoint/2010/main" val="2380431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idx="4294967295"/>
          </p:nvPr>
        </p:nvSpPr>
        <p:spPr>
          <a:xfrm>
            <a:off x="628650" y="1131094"/>
            <a:ext cx="7886700" cy="994172"/>
          </a:xfrm>
        </p:spPr>
        <p:txBody>
          <a:bodyPr/>
          <a:lstStyle/>
          <a:p>
            <a:r>
              <a:rPr lang="en-US" altLang="en-US" smtClean="0">
                <a:ea typeface="ＭＳ Ｐゴシック" panose="020B0600070205080204" pitchFamily="34" charset="-128"/>
              </a:rPr>
              <a:t>Social media</a:t>
            </a:r>
          </a:p>
        </p:txBody>
      </p:sp>
      <p:sp>
        <p:nvSpPr>
          <p:cNvPr id="6147" name="Content Placeholder 2"/>
          <p:cNvSpPr>
            <a:spLocks noGrp="1"/>
          </p:cNvSpPr>
          <p:nvPr>
            <p:ph idx="1"/>
          </p:nvPr>
        </p:nvSpPr>
        <p:spPr/>
        <p:txBody>
          <a:bodyPr/>
          <a:lstStyle/>
          <a:p>
            <a:r>
              <a:rPr lang="en-US" altLang="en-US" smtClean="0">
                <a:ea typeface="ＭＳ Ｐゴシック" panose="020B0600070205080204" pitchFamily="34" charset="-128"/>
              </a:rPr>
              <a:t>Twitter, Facebook, Blogs, LinkedIn, etc., are some of the new tools in our online lives.  On the positive side, social media offers opportunities for networking, research, marketing, and information exchange.  On the negative side, it presents new opportunities for the unwary to engage in professional misconduct.  </a:t>
            </a:r>
          </a:p>
        </p:txBody>
      </p:sp>
    </p:spTree>
    <p:extLst>
      <p:ext uri="{BB962C8B-B14F-4D97-AF65-F5344CB8AC3E}">
        <p14:creationId xmlns:p14="http://schemas.microsoft.com/office/powerpoint/2010/main" val="656805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idx="4294967295"/>
          </p:nvPr>
        </p:nvSpPr>
        <p:spPr>
          <a:xfrm>
            <a:off x="628650" y="1131094"/>
            <a:ext cx="7886700" cy="994172"/>
          </a:xfrm>
        </p:spPr>
        <p:txBody>
          <a:bodyPr/>
          <a:lstStyle/>
          <a:p>
            <a:r>
              <a:rPr lang="en-GB" altLang="en-US" dirty="0" smtClean="0">
                <a:ea typeface="ＭＳ Ｐゴシック" panose="020B0600070205080204" pitchFamily="34" charset="-128"/>
              </a:rPr>
              <a:t>Facebook US$332.22b 2016</a:t>
            </a:r>
          </a:p>
        </p:txBody>
      </p:sp>
      <p:pic>
        <p:nvPicPr>
          <p:cNvPr id="3" name="Content Placeholder 2"/>
          <p:cNvPicPr>
            <a:picLocks noGrp="1" noChangeAspect="1"/>
          </p:cNvPicPr>
          <p:nvPr>
            <p:ph idx="1"/>
          </p:nvPr>
        </p:nvPicPr>
        <p:blipFill rotWithShape="1">
          <a:blip r:embed="rId2"/>
          <a:stretch/>
        </p:blipFill>
        <p:spPr>
          <a:xfrm>
            <a:off x="1671108" y="2226469"/>
            <a:ext cx="5801784" cy="3263504"/>
          </a:xfrm>
          <a:prstGeom prst="rect">
            <a:avLst/>
          </a:prstGeom>
        </p:spPr>
      </p:pic>
    </p:spTree>
    <p:extLst>
      <p:ext uri="{BB962C8B-B14F-4D97-AF65-F5344CB8AC3E}">
        <p14:creationId xmlns:p14="http://schemas.microsoft.com/office/powerpoint/2010/main" val="4249086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idx="4294967295"/>
          </p:nvPr>
        </p:nvSpPr>
        <p:spPr>
          <a:xfrm>
            <a:off x="628650" y="1131094"/>
            <a:ext cx="7886700" cy="994172"/>
          </a:xfrm>
        </p:spPr>
        <p:txBody>
          <a:bodyPr/>
          <a:lstStyle/>
          <a:p>
            <a:r>
              <a:rPr lang="en-GB" altLang="en-US" dirty="0" smtClean="0">
                <a:ea typeface="ＭＳ Ｐゴシック" panose="020B0600070205080204" pitchFamily="34" charset="-128"/>
              </a:rPr>
              <a:t>Facebook US$264b 2015</a:t>
            </a:r>
          </a:p>
        </p:txBody>
      </p:sp>
      <p:pic>
        <p:nvPicPr>
          <p:cNvPr id="7171"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a:xfrm>
            <a:off x="1671108" y="2226469"/>
            <a:ext cx="5801784" cy="3263504"/>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28884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628650" y="1131094"/>
            <a:ext cx="7886700" cy="994172"/>
          </a:xfrm>
        </p:spPr>
        <p:txBody>
          <a:bodyPr/>
          <a:lstStyle/>
          <a:p>
            <a:r>
              <a:rPr lang="en-GB" altLang="en-US" smtClean="0">
                <a:ea typeface="ＭＳ Ｐゴシック" panose="020B0600070205080204" pitchFamily="34" charset="-128"/>
              </a:rPr>
              <a:t>Marks and Spencer</a:t>
            </a:r>
          </a:p>
        </p:txBody>
      </p:sp>
      <p:pic>
        <p:nvPicPr>
          <p:cNvPr id="8195" name="Picture 2" descr="http://www.claimspower.com/wp-content/uploads/Marks-Spencer-PPI1.jpg"/>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2357438" y="2615208"/>
            <a:ext cx="4429125" cy="2486025"/>
          </a:xfrm>
          <a:noFill/>
        </p:spPr>
      </p:pic>
    </p:spTree>
    <p:extLst>
      <p:ext uri="{BB962C8B-B14F-4D97-AF65-F5344CB8AC3E}">
        <p14:creationId xmlns:p14="http://schemas.microsoft.com/office/powerpoint/2010/main" val="1795034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idx="4294967295"/>
          </p:nvPr>
        </p:nvSpPr>
        <p:spPr>
          <a:xfrm>
            <a:off x="628650" y="1131094"/>
            <a:ext cx="7886700" cy="994172"/>
          </a:xfrm>
        </p:spPr>
        <p:txBody>
          <a:bodyPr/>
          <a:lstStyle/>
          <a:p>
            <a:r>
              <a:rPr lang="en-GB" altLang="en-US" dirty="0" smtClean="0">
                <a:ea typeface="ＭＳ Ｐゴシック" panose="020B0600070205080204" pitchFamily="34" charset="-128"/>
              </a:rPr>
              <a:t>Marks and Spencer £5.38b 2016</a:t>
            </a:r>
          </a:p>
        </p:txBody>
      </p:sp>
      <p:pic>
        <p:nvPicPr>
          <p:cNvPr id="3" name="Content Placeholder 2"/>
          <p:cNvPicPr>
            <a:picLocks noGrp="1" noChangeAspect="1"/>
          </p:cNvPicPr>
          <p:nvPr>
            <p:ph idx="1"/>
          </p:nvPr>
        </p:nvPicPr>
        <p:blipFill rotWithShape="1">
          <a:blip r:embed="rId2"/>
          <a:stretch/>
        </p:blipFill>
        <p:spPr>
          <a:xfrm>
            <a:off x="1671108" y="2226469"/>
            <a:ext cx="5801784" cy="3263504"/>
          </a:xfrm>
          <a:prstGeom prst="rect">
            <a:avLst/>
          </a:prstGeom>
        </p:spPr>
      </p:pic>
    </p:spTree>
    <p:extLst>
      <p:ext uri="{BB962C8B-B14F-4D97-AF65-F5344CB8AC3E}">
        <p14:creationId xmlns:p14="http://schemas.microsoft.com/office/powerpoint/2010/main" val="1570483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idx="4294967295"/>
          </p:nvPr>
        </p:nvSpPr>
        <p:spPr>
          <a:xfrm>
            <a:off x="628650" y="1131094"/>
            <a:ext cx="7886700" cy="994172"/>
          </a:xfrm>
        </p:spPr>
        <p:txBody>
          <a:bodyPr>
            <a:normAutofit fontScale="90000"/>
          </a:bodyPr>
          <a:lstStyle/>
          <a:p>
            <a:r>
              <a:rPr lang="en-GB" altLang="en-US" dirty="0" smtClean="0">
                <a:ea typeface="ＭＳ Ｐゴシック" panose="020B0600070205080204" pitchFamily="34" charset="-128"/>
              </a:rPr>
              <a:t>Marks and Spencer US$12.8b 2015</a:t>
            </a:r>
            <a:br>
              <a:rPr lang="en-GB" altLang="en-US" dirty="0" smtClean="0">
                <a:ea typeface="ＭＳ Ｐゴシック" panose="020B0600070205080204" pitchFamily="34" charset="-128"/>
              </a:rPr>
            </a:br>
            <a:r>
              <a:rPr lang="en-GB" dirty="0" smtClean="0"/>
              <a:t>$12.9b £10.3b</a:t>
            </a:r>
            <a:endParaRPr lang="en-GB" altLang="en-US" dirty="0" smtClean="0">
              <a:ea typeface="ＭＳ Ｐゴシック" panose="020B0600070205080204" pitchFamily="34" charset="-128"/>
            </a:endParaRPr>
          </a:p>
        </p:txBody>
      </p:sp>
      <p:pic>
        <p:nvPicPr>
          <p:cNvPr id="9219"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671108" y="2226469"/>
            <a:ext cx="5801784" cy="3263504"/>
          </a:xfrm>
        </p:spPr>
      </p:pic>
    </p:spTree>
    <p:extLst>
      <p:ext uri="{BB962C8B-B14F-4D97-AF65-F5344CB8AC3E}">
        <p14:creationId xmlns:p14="http://schemas.microsoft.com/office/powerpoint/2010/main" val="3022995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idx="4294967295"/>
          </p:nvPr>
        </p:nvSpPr>
        <p:spPr>
          <a:xfrm>
            <a:off x="628650" y="1131094"/>
            <a:ext cx="7886700" cy="994172"/>
          </a:xfrm>
        </p:spPr>
        <p:txBody>
          <a:bodyPr/>
          <a:lstStyle/>
          <a:p>
            <a:r>
              <a:rPr lang="en-GB" altLang="en-US" dirty="0" smtClean="0">
                <a:ea typeface="ＭＳ Ｐゴシック" panose="020B0600070205080204" pitchFamily="34" charset="-128"/>
              </a:rPr>
              <a:t>Twitter US$13.8b 2016</a:t>
            </a:r>
          </a:p>
        </p:txBody>
      </p:sp>
      <p:pic>
        <p:nvPicPr>
          <p:cNvPr id="3" name="Content Placeholder 2"/>
          <p:cNvPicPr>
            <a:picLocks noGrp="1" noChangeAspect="1"/>
          </p:cNvPicPr>
          <p:nvPr>
            <p:ph idx="1"/>
          </p:nvPr>
        </p:nvPicPr>
        <p:blipFill rotWithShape="1">
          <a:blip r:embed="rId3"/>
          <a:stretch/>
        </p:blipFill>
        <p:spPr>
          <a:xfrm>
            <a:off x="1671108" y="2226469"/>
            <a:ext cx="5801784" cy="3263504"/>
          </a:xfrm>
          <a:prstGeom prst="rect">
            <a:avLst/>
          </a:prstGeom>
        </p:spPr>
      </p:pic>
    </p:spTree>
    <p:extLst>
      <p:ext uri="{BB962C8B-B14F-4D97-AF65-F5344CB8AC3E}">
        <p14:creationId xmlns:p14="http://schemas.microsoft.com/office/powerpoint/2010/main" val="4226630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idx="4294967295"/>
          </p:nvPr>
        </p:nvSpPr>
        <p:spPr>
          <a:xfrm>
            <a:off x="628650" y="1131094"/>
            <a:ext cx="7886700" cy="994172"/>
          </a:xfrm>
        </p:spPr>
        <p:txBody>
          <a:bodyPr/>
          <a:lstStyle/>
          <a:p>
            <a:r>
              <a:rPr lang="en-GB" altLang="en-US" dirty="0" smtClean="0">
                <a:ea typeface="ＭＳ Ｐゴシック" panose="020B0600070205080204" pitchFamily="34" charset="-128"/>
              </a:rPr>
              <a:t>Twitter US$20.3b 2015</a:t>
            </a:r>
          </a:p>
        </p:txBody>
      </p:sp>
      <p:pic>
        <p:nvPicPr>
          <p:cNvPr id="10243"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a:xfrm>
            <a:off x="1671108" y="2226469"/>
            <a:ext cx="5801784" cy="3263504"/>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99689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idx="4294967295"/>
          </p:nvPr>
        </p:nvSpPr>
        <p:spPr>
          <a:xfrm>
            <a:off x="628650" y="1131094"/>
            <a:ext cx="7886700" cy="994172"/>
          </a:xfrm>
        </p:spPr>
        <p:txBody>
          <a:bodyPr/>
          <a:lstStyle/>
          <a:p>
            <a:r>
              <a:rPr lang="en-GB" altLang="en-US" smtClean="0">
                <a:ea typeface="ＭＳ Ｐゴシック" panose="020B0600070205080204" pitchFamily="34" charset="-128"/>
              </a:rPr>
              <a:t>Vodafone</a:t>
            </a:r>
          </a:p>
        </p:txBody>
      </p:sp>
      <p:pic>
        <p:nvPicPr>
          <p:cNvPr id="12291" name="Picture 2" descr="http://cdn1.knowyourmobile.com/sites/knowyourmobilecom/files/0/87/vodafone-logo.jpg"/>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1933152" y="2226469"/>
            <a:ext cx="5277697" cy="3263504"/>
          </a:xfrm>
          <a:noFill/>
        </p:spPr>
      </p:pic>
    </p:spTree>
    <p:extLst>
      <p:ext uri="{BB962C8B-B14F-4D97-AF65-F5344CB8AC3E}">
        <p14:creationId xmlns:p14="http://schemas.microsoft.com/office/powerpoint/2010/main" val="478969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idx="4294967295"/>
          </p:nvPr>
        </p:nvSpPr>
        <p:spPr>
          <a:xfrm>
            <a:off x="628650" y="1131094"/>
            <a:ext cx="7886700" cy="994172"/>
          </a:xfrm>
        </p:spPr>
        <p:txBody>
          <a:bodyPr/>
          <a:lstStyle/>
          <a:p>
            <a:r>
              <a:rPr lang="en-GB" altLang="en-US" dirty="0" smtClean="0">
                <a:ea typeface="ＭＳ Ｐゴシック" panose="020B0600070205080204" pitchFamily="34" charset="-128"/>
              </a:rPr>
              <a:t>Vodafone $68.8 2016</a:t>
            </a:r>
          </a:p>
        </p:txBody>
      </p:sp>
      <p:pic>
        <p:nvPicPr>
          <p:cNvPr id="3" name="Content Placeholder 2"/>
          <p:cNvPicPr>
            <a:picLocks noGrp="1" noChangeAspect="1"/>
          </p:cNvPicPr>
          <p:nvPr>
            <p:ph idx="1"/>
          </p:nvPr>
        </p:nvPicPr>
        <p:blipFill rotWithShape="1">
          <a:blip r:embed="rId2"/>
          <a:stretch/>
        </p:blipFill>
        <p:spPr>
          <a:xfrm>
            <a:off x="1671108" y="2226469"/>
            <a:ext cx="5801784" cy="3263504"/>
          </a:xfrm>
          <a:prstGeom prst="rect">
            <a:avLst/>
          </a:prstGeom>
        </p:spPr>
      </p:pic>
    </p:spTree>
    <p:extLst>
      <p:ext uri="{BB962C8B-B14F-4D97-AF65-F5344CB8AC3E}">
        <p14:creationId xmlns:p14="http://schemas.microsoft.com/office/powerpoint/2010/main" val="146320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idx="4294967295"/>
          </p:nvPr>
        </p:nvSpPr>
        <p:spPr>
          <a:xfrm>
            <a:off x="628650" y="1131094"/>
            <a:ext cx="7886700" cy="994172"/>
          </a:xfrm>
        </p:spPr>
        <p:txBody>
          <a:bodyPr/>
          <a:lstStyle/>
          <a:p>
            <a:r>
              <a:rPr lang="en-GB" altLang="en-US" dirty="0" smtClean="0">
                <a:ea typeface="ＭＳ Ｐゴシック" panose="020B0600070205080204" pitchFamily="34" charset="-128"/>
              </a:rPr>
              <a:t>Vodafone US$95.8b 2015</a:t>
            </a:r>
          </a:p>
        </p:txBody>
      </p:sp>
      <p:pic>
        <p:nvPicPr>
          <p:cNvPr id="13315"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671108" y="2226469"/>
            <a:ext cx="5801784" cy="3263504"/>
          </a:xfrm>
        </p:spPr>
      </p:pic>
    </p:spTree>
    <p:extLst>
      <p:ext uri="{BB962C8B-B14F-4D97-AF65-F5344CB8AC3E}">
        <p14:creationId xmlns:p14="http://schemas.microsoft.com/office/powerpoint/2010/main" val="3767346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idx="4294967295"/>
          </p:nvPr>
        </p:nvSpPr>
        <p:spPr>
          <a:xfrm>
            <a:off x="628650" y="1131094"/>
            <a:ext cx="7886700" cy="994172"/>
          </a:xfrm>
        </p:spPr>
        <p:txBody>
          <a:bodyPr/>
          <a:lstStyle/>
          <a:p>
            <a:r>
              <a:rPr lang="en-GB" altLang="en-US" dirty="0" smtClean="0">
                <a:ea typeface="ＭＳ Ｐゴシック" panose="020B0600070205080204" pitchFamily="34" charset="-128"/>
              </a:rPr>
              <a:t>Weibo $8.92b 2016</a:t>
            </a:r>
          </a:p>
        </p:txBody>
      </p:sp>
      <p:pic>
        <p:nvPicPr>
          <p:cNvPr id="3" name="Content Placeholder 2"/>
          <p:cNvPicPr>
            <a:picLocks noGrp="1" noChangeAspect="1"/>
          </p:cNvPicPr>
          <p:nvPr>
            <p:ph idx="1"/>
          </p:nvPr>
        </p:nvPicPr>
        <p:blipFill rotWithShape="1">
          <a:blip r:embed="rId2"/>
          <a:stretch/>
        </p:blipFill>
        <p:spPr>
          <a:xfrm>
            <a:off x="1671108" y="2226469"/>
            <a:ext cx="5801784" cy="3263504"/>
          </a:xfrm>
          <a:prstGeom prst="rect">
            <a:avLst/>
          </a:prstGeom>
        </p:spPr>
      </p:pic>
    </p:spTree>
    <p:extLst>
      <p:ext uri="{BB962C8B-B14F-4D97-AF65-F5344CB8AC3E}">
        <p14:creationId xmlns:p14="http://schemas.microsoft.com/office/powerpoint/2010/main" val="772302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idx="4294967295"/>
          </p:nvPr>
        </p:nvSpPr>
        <p:spPr>
          <a:xfrm>
            <a:off x="628650" y="1131094"/>
            <a:ext cx="7886700" cy="994172"/>
          </a:xfrm>
        </p:spPr>
        <p:txBody>
          <a:bodyPr/>
          <a:lstStyle/>
          <a:p>
            <a:r>
              <a:rPr lang="en-GB" altLang="en-US" dirty="0" smtClean="0">
                <a:ea typeface="ＭＳ Ｐゴシック" panose="020B0600070205080204" pitchFamily="34" charset="-128"/>
              </a:rPr>
              <a:t>Weibo US$2.9b 2015</a:t>
            </a:r>
          </a:p>
        </p:txBody>
      </p:sp>
      <p:pic>
        <p:nvPicPr>
          <p:cNvPr id="14339"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a:xfrm>
            <a:off x="1671108" y="2226469"/>
            <a:ext cx="5801784" cy="3263504"/>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39144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idx="4294967295"/>
          </p:nvPr>
        </p:nvSpPr>
        <p:spPr>
          <a:xfrm>
            <a:off x="628650" y="1131094"/>
            <a:ext cx="7886700" cy="994172"/>
          </a:xfrm>
        </p:spPr>
        <p:txBody>
          <a:bodyPr/>
          <a:lstStyle/>
          <a:p>
            <a:r>
              <a:rPr lang="en-GB" altLang="en-US" smtClean="0">
                <a:ea typeface="ＭＳ Ｐゴシック" panose="020B0600070205080204" pitchFamily="34" charset="-128"/>
              </a:rPr>
              <a:t>Timeline of Social Media</a:t>
            </a:r>
          </a:p>
        </p:txBody>
      </p:sp>
      <p:pic>
        <p:nvPicPr>
          <p:cNvPr id="17411"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2396331" y="2226469"/>
            <a:ext cx="4351338" cy="3263504"/>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2030" y="1906191"/>
            <a:ext cx="377429" cy="3024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0205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6" name="Picture 4" descr="Image result for timeline of social medi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5796" y="1160748"/>
            <a:ext cx="3178969" cy="4493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7477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a:xfrm>
            <a:off x="628650" y="1131094"/>
            <a:ext cx="7886700" cy="994172"/>
          </a:xfrm>
        </p:spPr>
        <p:txBody>
          <a:bodyPr rtlCol="0">
            <a:normAutofit/>
          </a:bodyPr>
          <a:lstStyle/>
          <a:p>
            <a:pPr>
              <a:defRPr/>
            </a:pPr>
            <a:r>
              <a:rPr lang="nb-NO" sz="2700" dirty="0">
                <a:effectLst>
                  <a:outerShdw blurRad="38100" dist="38100" dir="2700000" algn="tl">
                    <a:srgbClr val="010199"/>
                  </a:outerShdw>
                </a:effectLst>
                <a:ea typeface="+mj-ea"/>
              </a:rPr>
              <a:t>New technology = new ethical problems</a:t>
            </a:r>
          </a:p>
        </p:txBody>
      </p:sp>
      <p:sp>
        <p:nvSpPr>
          <p:cNvPr id="18435" name="Rectangle 3"/>
          <p:cNvSpPr>
            <a:spLocks noGrp="1" noChangeArrowheads="1"/>
          </p:cNvSpPr>
          <p:nvPr>
            <p:ph idx="1"/>
          </p:nvPr>
        </p:nvSpPr>
        <p:spPr/>
        <p:txBody>
          <a:bodyPr/>
          <a:lstStyle/>
          <a:p>
            <a:pPr marL="335756" indent="-335756">
              <a:lnSpc>
                <a:spcPct val="80000"/>
              </a:lnSpc>
            </a:pPr>
            <a:r>
              <a:rPr lang="nb-NO" altLang="en-US" sz="2175">
                <a:ea typeface="ＭＳ Ｐゴシック" panose="020B0600070205080204" pitchFamily="34" charset="-128"/>
              </a:rPr>
              <a:t>Traditional rules of conduct are not always applicable to a new medium</a:t>
            </a:r>
          </a:p>
          <a:p>
            <a:pPr marL="335756" indent="-335756">
              <a:lnSpc>
                <a:spcPct val="80000"/>
              </a:lnSpc>
            </a:pPr>
            <a:endParaRPr lang="nb-NO" altLang="en-US" sz="2175">
              <a:ea typeface="ＭＳ Ｐゴシック" panose="020B0600070205080204" pitchFamily="34" charset="-128"/>
            </a:endParaRPr>
          </a:p>
          <a:p>
            <a:pPr marL="335756" indent="-335756">
              <a:lnSpc>
                <a:spcPct val="80000"/>
              </a:lnSpc>
            </a:pPr>
            <a:r>
              <a:rPr lang="nb-NO" altLang="en-US" sz="2175">
                <a:ea typeface="ＭＳ Ｐゴシック" panose="020B0600070205080204" pitchFamily="34" charset="-128"/>
              </a:rPr>
              <a:t>A question that often arises: Should a device, a technique or technology be restricted because people can use it for illegal or harmful actions as well as beneficial ones?</a:t>
            </a:r>
          </a:p>
          <a:p>
            <a:pPr marL="335756" indent="-335756">
              <a:lnSpc>
                <a:spcPct val="80000"/>
              </a:lnSpc>
            </a:pPr>
            <a:endParaRPr lang="nb-NO" altLang="en-US" sz="2175">
              <a:ea typeface="ＭＳ Ｐゴシック" panose="020B0600070205080204" pitchFamily="34" charset="-128"/>
            </a:endParaRPr>
          </a:p>
        </p:txBody>
      </p:sp>
      <p:sp>
        <p:nvSpPr>
          <p:cNvPr id="18436" name="Slide Number Placeholder 5"/>
          <p:cNvSpPr>
            <a:spLocks noGrp="1"/>
          </p:cNvSpPr>
          <p:nvPr>
            <p:ph type="sldNum" sz="quarter" idx="4294967295"/>
          </p:nvPr>
        </p:nvSpPr>
        <p:spPr bwMode="auto">
          <a:xfrm>
            <a:off x="6457950" y="5624513"/>
            <a:ext cx="2057400" cy="2738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1pPr>
            <a:lvl2pPr marL="28448794" indent="-28105894">
              <a:spcBef>
                <a:spcPct val="20000"/>
              </a:spcBef>
              <a:buFont typeface="Arial" panose="020B0604020202020204" pitchFamily="34" charset="0"/>
              <a:buChar char="–"/>
              <a:defRPr sz="2100">
                <a:solidFill>
                  <a:schemeClr val="tx1"/>
                </a:solidFill>
                <a:latin typeface="Calibri" panose="020F0502020204030204" pitchFamily="34" charset="0"/>
                <a:ea typeface="ＭＳ Ｐゴシック" panose="020B0600070205080204" pitchFamily="34" charset="-128"/>
              </a:defRPr>
            </a:lvl2pPr>
            <a:lvl3pPr marL="857250" indent="-171450">
              <a:spcBef>
                <a:spcPct val="20000"/>
              </a:spcBef>
              <a:buFont typeface="Arial" panose="020B0604020202020204" pitchFamily="34" charset="0"/>
              <a:buChar char="•"/>
              <a:defRPr sz="1800">
                <a:solidFill>
                  <a:schemeClr val="tx1"/>
                </a:solidFill>
                <a:latin typeface="Calibri" panose="020F0502020204030204" pitchFamily="34" charset="0"/>
                <a:ea typeface="ＭＳ Ｐゴシック" panose="020B0600070205080204" pitchFamily="34" charset="-128"/>
              </a:defRPr>
            </a:lvl3pPr>
            <a:lvl4pPr marL="1200150" indent="-171450">
              <a:spcBef>
                <a:spcPct val="20000"/>
              </a:spcBef>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4pPr>
            <a:lvl5pPr marL="1543050" indent="-171450">
              <a:spcBef>
                <a:spcPct val="20000"/>
              </a:spcBef>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fld id="{82BFD915-C4FF-4D15-B191-17184F8AAC5D}" type="slidenum">
              <a:rPr lang="en-US" altLang="en-US" sz="900">
                <a:solidFill>
                  <a:srgbClr val="898989"/>
                </a:solidFill>
                <a:latin typeface="Times New Roman" panose="02020603050405020304" pitchFamily="18" charset="0"/>
              </a:rPr>
              <a:pPr>
                <a:spcBef>
                  <a:spcPct val="0"/>
                </a:spcBef>
                <a:buFontTx/>
                <a:buNone/>
              </a:pPr>
              <a:t>109</a:t>
            </a:fld>
            <a:endParaRPr lang="en-US" altLang="en-US" sz="900">
              <a:solidFill>
                <a:srgbClr val="898989"/>
              </a:solidFill>
              <a:latin typeface="Times New Roman" panose="02020603050405020304" pitchFamily="18" charset="0"/>
            </a:endParaRPr>
          </a:p>
        </p:txBody>
      </p:sp>
    </p:spTree>
    <p:extLst>
      <p:ext uri="{BB962C8B-B14F-4D97-AF65-F5344CB8AC3E}">
        <p14:creationId xmlns:p14="http://schemas.microsoft.com/office/powerpoint/2010/main" val="473495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a:xfrm>
            <a:off x="628650" y="1131094"/>
            <a:ext cx="7886700" cy="994172"/>
          </a:xfrm>
        </p:spPr>
        <p:txBody>
          <a:bodyPr>
            <a:normAutofit fontScale="90000"/>
          </a:bodyPr>
          <a:lstStyle/>
          <a:p>
            <a:pPr eaLnBrk="1" hangingPunct="1">
              <a:defRPr/>
            </a:pPr>
            <a:r>
              <a:rPr lang="nb-NO" altLang="en-US" sz="3000">
                <a:effectLst>
                  <a:outerShdw blurRad="38100" dist="38100" dir="2700000" algn="tl">
                    <a:srgbClr val="C0C0C0"/>
                  </a:outerShdw>
                </a:effectLst>
              </a:rPr>
              <a:t/>
            </a:r>
            <a:br>
              <a:rPr lang="nb-NO" altLang="en-US" sz="3000">
                <a:effectLst>
                  <a:outerShdw blurRad="38100" dist="38100" dir="2700000" algn="tl">
                    <a:srgbClr val="C0C0C0"/>
                  </a:outerShdw>
                </a:effectLst>
              </a:rPr>
            </a:br>
            <a:r>
              <a:rPr lang="nb-NO" altLang="en-US" sz="3000">
                <a:effectLst>
                  <a:outerShdw blurRad="38100" dist="38100" dir="2700000" algn="tl">
                    <a:srgbClr val="C0C0C0"/>
                  </a:outerShdw>
                </a:effectLst>
              </a:rPr>
              <a:t>Example</a:t>
            </a:r>
            <a:r>
              <a:rPr lang="nb-NO" altLang="en-US" sz="3000"/>
              <a:t/>
            </a:r>
            <a:br>
              <a:rPr lang="nb-NO" altLang="en-US" sz="3000"/>
            </a:br>
            <a:endParaRPr lang="nb-NO" altLang="en-US" sz="3000"/>
          </a:p>
        </p:txBody>
      </p:sp>
      <p:sp>
        <p:nvSpPr>
          <p:cNvPr id="19459" name="Rectangle 3"/>
          <p:cNvSpPr>
            <a:spLocks noGrp="1" noChangeArrowheads="1"/>
          </p:cNvSpPr>
          <p:nvPr>
            <p:ph idx="1"/>
          </p:nvPr>
        </p:nvSpPr>
        <p:spPr/>
        <p:txBody>
          <a:bodyPr/>
          <a:lstStyle/>
          <a:p>
            <a:pPr eaLnBrk="1" hangingPunct="1">
              <a:buFont typeface="Wingdings" panose="05000000000000000000" pitchFamily="2" charset="2"/>
              <a:buNone/>
            </a:pPr>
            <a:r>
              <a:rPr lang="nb-NO" altLang="en-US" smtClean="0">
                <a:ea typeface="ＭＳ Ｐゴシック" panose="020B0600070205080204" pitchFamily="34" charset="-128"/>
              </a:rPr>
              <a:t>	</a:t>
            </a:r>
            <a:r>
              <a:rPr lang="nb-NO" altLang="en-US" sz="2100">
                <a:ea typeface="ＭＳ Ｐゴシック" panose="020B0600070205080204" pitchFamily="34" charset="-128"/>
              </a:rPr>
              <a:t>Mobile phones with cameras. Pupils at school take photos of other pupils in the shower, and publish the pictures on the Internet.</a:t>
            </a:r>
          </a:p>
          <a:p>
            <a:pPr eaLnBrk="1" hangingPunct="1">
              <a:buFont typeface="Wingdings" panose="05000000000000000000" pitchFamily="2" charset="2"/>
              <a:buNone/>
            </a:pPr>
            <a:endParaRPr lang="nb-NO" altLang="en-US" sz="2100">
              <a:ea typeface="ＭＳ Ｐゴシック" panose="020B0600070205080204" pitchFamily="34" charset="-128"/>
            </a:endParaRPr>
          </a:p>
          <a:p>
            <a:pPr lvl="1" eaLnBrk="1" hangingPunct="1"/>
            <a:r>
              <a:rPr lang="nb-NO" altLang="en-US" sz="1800" b="1">
                <a:ea typeface="ＭＳ Ｐゴシック" panose="020B0600070205080204" pitchFamily="34" charset="-128"/>
              </a:rPr>
              <a:t>Discuss</a:t>
            </a:r>
            <a:r>
              <a:rPr lang="nb-NO" altLang="en-US" sz="1800">
                <a:ea typeface="ＭＳ Ｐゴシック" panose="020B0600070205080204" pitchFamily="34" charset="-128"/>
              </a:rPr>
              <a:t>. How to deal with this?</a:t>
            </a:r>
          </a:p>
        </p:txBody>
      </p:sp>
      <p:sp>
        <p:nvSpPr>
          <p:cNvPr id="19460" name="Slide Number Placeholder 5"/>
          <p:cNvSpPr>
            <a:spLocks noGrp="1"/>
          </p:cNvSpPr>
          <p:nvPr>
            <p:ph type="sldNum" sz="quarter" idx="4294967295"/>
          </p:nvPr>
        </p:nvSpPr>
        <p:spPr bwMode="auto">
          <a:xfrm>
            <a:off x="6457950" y="5624513"/>
            <a:ext cx="2057400" cy="2738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1pPr>
            <a:lvl2pPr marL="28448794" indent="-28105894">
              <a:spcBef>
                <a:spcPct val="20000"/>
              </a:spcBef>
              <a:buFont typeface="Arial" panose="020B0604020202020204" pitchFamily="34" charset="0"/>
              <a:buChar char="–"/>
              <a:defRPr sz="2100">
                <a:solidFill>
                  <a:schemeClr val="tx1"/>
                </a:solidFill>
                <a:latin typeface="Calibri" panose="020F0502020204030204" pitchFamily="34" charset="0"/>
                <a:ea typeface="ＭＳ Ｐゴシック" panose="020B0600070205080204" pitchFamily="34" charset="-128"/>
              </a:defRPr>
            </a:lvl2pPr>
            <a:lvl3pPr marL="857250" indent="-171450">
              <a:spcBef>
                <a:spcPct val="20000"/>
              </a:spcBef>
              <a:buFont typeface="Arial" panose="020B0604020202020204" pitchFamily="34" charset="0"/>
              <a:buChar char="•"/>
              <a:defRPr sz="1800">
                <a:solidFill>
                  <a:schemeClr val="tx1"/>
                </a:solidFill>
                <a:latin typeface="Calibri" panose="020F0502020204030204" pitchFamily="34" charset="0"/>
                <a:ea typeface="ＭＳ Ｐゴシック" panose="020B0600070205080204" pitchFamily="34" charset="-128"/>
              </a:defRPr>
            </a:lvl3pPr>
            <a:lvl4pPr marL="1200150" indent="-171450">
              <a:spcBef>
                <a:spcPct val="20000"/>
              </a:spcBef>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4pPr>
            <a:lvl5pPr marL="1543050" indent="-171450">
              <a:spcBef>
                <a:spcPct val="20000"/>
              </a:spcBef>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fld id="{4A40285F-2725-4E6C-923E-6F80A4F4C475}" type="slidenum">
              <a:rPr lang="en-US" altLang="en-US" sz="900">
                <a:solidFill>
                  <a:srgbClr val="898989"/>
                </a:solidFill>
                <a:latin typeface="Times New Roman" panose="02020603050405020304" pitchFamily="18" charset="0"/>
              </a:rPr>
              <a:pPr>
                <a:spcBef>
                  <a:spcPct val="0"/>
                </a:spcBef>
                <a:buFontTx/>
                <a:buNone/>
              </a:pPr>
              <a:t>110</a:t>
            </a:fld>
            <a:endParaRPr lang="en-US" altLang="en-US" sz="900">
              <a:solidFill>
                <a:srgbClr val="898989"/>
              </a:solidFill>
              <a:latin typeface="Times New Roman" panose="02020603050405020304" pitchFamily="18" charset="0"/>
            </a:endParaRPr>
          </a:p>
        </p:txBody>
      </p:sp>
    </p:spTree>
    <p:extLst>
      <p:ext uri="{BB962C8B-B14F-4D97-AF65-F5344CB8AC3E}">
        <p14:creationId xmlns:p14="http://schemas.microsoft.com/office/powerpoint/2010/main" val="1797560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Social Media</a:t>
            </a:r>
          </a:p>
        </p:txBody>
      </p:sp>
      <p:sp>
        <p:nvSpPr>
          <p:cNvPr id="20483" name="Content Placeholder 2"/>
          <p:cNvSpPr>
            <a:spLocks noGrp="1"/>
          </p:cNvSpPr>
          <p:nvPr>
            <p:ph idx="1"/>
          </p:nvPr>
        </p:nvSpPr>
        <p:spPr/>
        <p:txBody>
          <a:bodyPr>
            <a:normAutofit/>
          </a:bodyPr>
          <a:lstStyle/>
          <a:p>
            <a:pPr eaLnBrk="1" hangingPunct="1">
              <a:lnSpc>
                <a:spcPct val="80000"/>
              </a:lnSpc>
            </a:pPr>
            <a:r>
              <a:rPr lang="en-US" altLang="en-US" sz="1875">
                <a:ea typeface="ＭＳ Ｐゴシック" panose="020B0600070205080204" pitchFamily="34" charset="-128"/>
              </a:rPr>
              <a:t>Unique characteristics when compared to traditional media forms. </a:t>
            </a:r>
          </a:p>
          <a:p>
            <a:pPr eaLnBrk="1" hangingPunct="1">
              <a:lnSpc>
                <a:spcPct val="80000"/>
              </a:lnSpc>
            </a:pPr>
            <a:r>
              <a:rPr lang="en-US" altLang="en-US" sz="1875">
                <a:ea typeface="ＭＳ Ｐゴシック" panose="020B0600070205080204" pitchFamily="34" charset="-128"/>
              </a:rPr>
              <a:t>Its speed  and scope means that once content is published it is available instantaneously, to a potentially global audience. </a:t>
            </a:r>
          </a:p>
          <a:p>
            <a:pPr eaLnBrk="1" hangingPunct="1">
              <a:lnSpc>
                <a:spcPct val="80000"/>
              </a:lnSpc>
            </a:pPr>
            <a:r>
              <a:rPr lang="en-US" altLang="en-US" sz="1875">
                <a:ea typeface="ＭＳ Ｐゴシック" panose="020B0600070205080204" pitchFamily="34" charset="-128"/>
              </a:rPr>
              <a:t>Social media tools tend to be free or available at a very low cost relative to other forms of media and do not require users to have much technical knowledge. </a:t>
            </a:r>
          </a:p>
          <a:p>
            <a:pPr eaLnBrk="1" hangingPunct="1">
              <a:lnSpc>
                <a:spcPct val="80000"/>
              </a:lnSpc>
            </a:pPr>
            <a:r>
              <a:rPr lang="en-US" altLang="en-US" sz="1875">
                <a:ea typeface="ＭＳ Ｐゴシック" panose="020B0600070205080204" pitchFamily="34" charset="-128"/>
              </a:rPr>
              <a:t>This allows larger numbers of individuals to access and publish material than with traditional media forms. </a:t>
            </a:r>
          </a:p>
          <a:p>
            <a:pPr eaLnBrk="1" hangingPunct="1">
              <a:lnSpc>
                <a:spcPct val="80000"/>
              </a:lnSpc>
            </a:pPr>
            <a:r>
              <a:rPr lang="en-US" altLang="en-US" sz="1875">
                <a:ea typeface="ＭＳ Ｐゴシック" panose="020B0600070205080204" pitchFamily="34" charset="-128"/>
              </a:rPr>
              <a:t>Social media is usually interactive in a way that traditional media is not, so users can comment on and edit published material, making it difficult to control content. </a:t>
            </a:r>
          </a:p>
          <a:p>
            <a:pPr eaLnBrk="1" hangingPunct="1">
              <a:lnSpc>
                <a:spcPct val="80000"/>
              </a:lnSpc>
            </a:pPr>
            <a:endParaRPr lang="en-US" altLang="en-US" sz="1875">
              <a:ea typeface="ＭＳ Ｐゴシック" panose="020B0600070205080204" pitchFamily="34" charset="-128"/>
            </a:endParaRPr>
          </a:p>
          <a:p>
            <a:pPr eaLnBrk="1" hangingPunct="1">
              <a:lnSpc>
                <a:spcPct val="80000"/>
              </a:lnSpc>
              <a:buFont typeface="Arial" panose="020B0604020202020204" pitchFamily="34" charset="0"/>
              <a:buNone/>
            </a:pPr>
            <a:endParaRPr lang="en-US" altLang="en-US" sz="1875">
              <a:ea typeface="ＭＳ Ｐゴシック" panose="020B0600070205080204" pitchFamily="34" charset="-128"/>
            </a:endParaRPr>
          </a:p>
          <a:p>
            <a:pPr eaLnBrk="1" hangingPunct="1">
              <a:lnSpc>
                <a:spcPct val="80000"/>
              </a:lnSpc>
            </a:pPr>
            <a:endParaRPr lang="en-US" altLang="en-US" sz="1875">
              <a:ea typeface="ＭＳ Ｐゴシック" panose="020B0600070205080204" pitchFamily="34" charset="-128"/>
            </a:endParaRPr>
          </a:p>
        </p:txBody>
      </p:sp>
    </p:spTree>
    <p:extLst>
      <p:ext uri="{BB962C8B-B14F-4D97-AF65-F5344CB8AC3E}">
        <p14:creationId xmlns:p14="http://schemas.microsoft.com/office/powerpoint/2010/main" val="3712320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Continued</a:t>
            </a:r>
          </a:p>
        </p:txBody>
      </p:sp>
      <p:sp>
        <p:nvSpPr>
          <p:cNvPr id="3" name="Content Placeholder 2"/>
          <p:cNvSpPr>
            <a:spLocks noGrp="1"/>
          </p:cNvSpPr>
          <p:nvPr>
            <p:ph idx="1"/>
          </p:nvPr>
        </p:nvSpPr>
        <p:spPr/>
        <p:txBody>
          <a:bodyPr rtlCol="0">
            <a:normAutofit/>
          </a:bodyPr>
          <a:lstStyle/>
          <a:p>
            <a:pPr>
              <a:buFont typeface="Arial"/>
              <a:buChar char="•"/>
              <a:defRPr/>
            </a:pPr>
            <a:r>
              <a:rPr lang="en-US" dirty="0" smtClean="0">
                <a:ea typeface="+mn-ea"/>
              </a:rPr>
              <a:t>Social media blurs private/public boundaries when individuals’ personal information and opinions enter the public domain. </a:t>
            </a:r>
          </a:p>
          <a:p>
            <a:pPr>
              <a:buFont typeface="Arial"/>
              <a:buChar char="•"/>
              <a:defRPr/>
            </a:pPr>
            <a:r>
              <a:rPr lang="en-US" dirty="0" smtClean="0">
                <a:ea typeface="+mn-ea"/>
              </a:rPr>
              <a:t>The boundaries between personal and work life also become blurred as companies make use of social media (originally designed for personal use) for business purposes, and likewise employees access personal sites while at work. </a:t>
            </a:r>
          </a:p>
          <a:p>
            <a:pPr>
              <a:buFont typeface="Arial"/>
              <a:buChar char="•"/>
              <a:defRPr/>
            </a:pPr>
            <a:r>
              <a:rPr lang="en-US" dirty="0" smtClean="0">
                <a:ea typeface="+mn-ea"/>
              </a:rPr>
              <a:t>A 2011 DLA Piper survey found social media is used for personal and work related activities by 95% of employees Available at: </a:t>
            </a:r>
          </a:p>
          <a:p>
            <a:pPr>
              <a:buFont typeface="Arial"/>
              <a:buChar char="•"/>
              <a:defRPr/>
            </a:pPr>
            <a:r>
              <a:rPr lang="en-US" dirty="0" smtClean="0">
                <a:ea typeface="+mn-ea"/>
                <a:hlinkClick r:id="rId2"/>
              </a:rPr>
              <a:t>http://www.dlapipershiftinglandscapes.com/export/sites/shifting</a:t>
            </a:r>
            <a:endParaRPr lang="en-US" dirty="0" smtClean="0">
              <a:ea typeface="+mn-ea"/>
            </a:endParaRPr>
          </a:p>
          <a:p>
            <a:pPr>
              <a:buFont typeface="Arial"/>
              <a:buChar char="•"/>
              <a:defRPr/>
            </a:pPr>
            <a:r>
              <a:rPr lang="en-US" dirty="0" err="1" smtClean="0">
                <a:ea typeface="+mn-ea"/>
              </a:rPr>
              <a:t>landscapesdownloads/Shifting_Landscapes_Social_Media.pdf</a:t>
            </a:r>
            <a:endParaRPr lang="en-US" dirty="0" smtClean="0">
              <a:ea typeface="+mn-ea"/>
            </a:endParaRPr>
          </a:p>
        </p:txBody>
      </p:sp>
    </p:spTree>
    <p:extLst>
      <p:ext uri="{BB962C8B-B14F-4D97-AF65-F5344CB8AC3E}">
        <p14:creationId xmlns:p14="http://schemas.microsoft.com/office/powerpoint/2010/main" val="1577569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rtlCol="0">
            <a:normAutofit fontScale="90000"/>
          </a:bodyPr>
          <a:lstStyle/>
          <a:p>
            <a:pPr>
              <a:defRPr/>
            </a:pPr>
            <a:r>
              <a:rPr lang="en-US" dirty="0" smtClean="0">
                <a:ea typeface="+mj-ea"/>
              </a:rPr>
              <a:t>Recent headlines relating to social media</a:t>
            </a:r>
          </a:p>
        </p:txBody>
      </p:sp>
      <p:sp>
        <p:nvSpPr>
          <p:cNvPr id="22531" name="Content Placeholder 2"/>
          <p:cNvSpPr>
            <a:spLocks noGrp="1"/>
          </p:cNvSpPr>
          <p:nvPr>
            <p:ph idx="1"/>
          </p:nvPr>
        </p:nvSpPr>
        <p:spPr/>
        <p:txBody>
          <a:bodyPr/>
          <a:lstStyle/>
          <a:p>
            <a:pPr eaLnBrk="1" hangingPunct="1"/>
            <a:r>
              <a:rPr lang="en-US" altLang="en-US" smtClean="0">
                <a:ea typeface="ＭＳ Ｐゴシック" panose="020B0600070205080204" pitchFamily="34" charset="-128"/>
              </a:rPr>
              <a:t>‘Cyber bullying more harmful’</a:t>
            </a:r>
          </a:p>
          <a:p>
            <a:pPr eaLnBrk="1" hangingPunct="1"/>
            <a:r>
              <a:rPr lang="en-US" altLang="en-US" smtClean="0">
                <a:ea typeface="ＭＳ Ｐゴシック" panose="020B0600070205080204" pitchFamily="34" charset="-128"/>
              </a:rPr>
              <a:t>‘Online monitoring of job candidates raises disturbing questions’</a:t>
            </a:r>
          </a:p>
          <a:p>
            <a:pPr eaLnBrk="1" hangingPunct="1"/>
            <a:r>
              <a:rPr lang="en-US" altLang="en-US" smtClean="0">
                <a:ea typeface="ＭＳ Ｐゴシック" panose="020B0600070205080204" pitchFamily="34" charset="-128"/>
              </a:rPr>
              <a:t>‘Third of firms forced to discipline workers over social media tweets and updates’</a:t>
            </a:r>
          </a:p>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95642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3" descr="Screen Shot 2015-03-08 at 22.20.3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1285875"/>
            <a:ext cx="6858000" cy="428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8473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1" descr="Screen Shot 2015-03-08 at 22.22.34.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1285875"/>
            <a:ext cx="6858000" cy="428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5452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1" descr="Screen Shot 2015-03-08 at 22.25.2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1285875"/>
            <a:ext cx="6858000" cy="428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2279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57250"/>
            <a:ext cx="9144000"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87938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57250"/>
            <a:ext cx="9144000"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69970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57250"/>
            <a:ext cx="9144000"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06124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57250"/>
            <a:ext cx="9144000"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980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57250"/>
            <a:ext cx="9144000"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234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57250"/>
            <a:ext cx="9144000"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785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57250"/>
            <a:ext cx="9144000"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4336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Ethical Challenges</a:t>
            </a:r>
          </a:p>
        </p:txBody>
      </p:sp>
      <p:sp>
        <p:nvSpPr>
          <p:cNvPr id="33795" name="Content Placeholder 2"/>
          <p:cNvSpPr>
            <a:spLocks noGrp="1"/>
          </p:cNvSpPr>
          <p:nvPr>
            <p:ph idx="1"/>
          </p:nvPr>
        </p:nvSpPr>
        <p:spPr/>
        <p:txBody>
          <a:bodyPr/>
          <a:lstStyle/>
          <a:p>
            <a:pPr eaLnBrk="1" hangingPunct="1"/>
            <a:r>
              <a:rPr lang="en-US" altLang="en-US" smtClean="0">
                <a:ea typeface="ＭＳ Ｐゴシック" panose="020B0600070205080204" pitchFamily="34" charset="-128"/>
              </a:rPr>
              <a:t>In an IBE survey of large companies 6 of 7 respondents identified integrity risk as the main ethical challenge with regard to social media. When an employee uses social media in an irresponsible way either on behalf of the company or through their personal social media account, it can undermine the company’s commitment to ethical practice and expose it to integrity risk.</a:t>
            </a:r>
          </a:p>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431873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Nestle</a:t>
            </a:r>
          </a:p>
        </p:txBody>
      </p:sp>
      <p:sp>
        <p:nvSpPr>
          <p:cNvPr id="34819" name="Content Placeholder 2"/>
          <p:cNvSpPr>
            <a:spLocks noGrp="1"/>
          </p:cNvSpPr>
          <p:nvPr>
            <p:ph idx="1"/>
          </p:nvPr>
        </p:nvSpPr>
        <p:spPr/>
        <p:txBody>
          <a:bodyPr>
            <a:normAutofit/>
          </a:bodyPr>
          <a:lstStyle/>
          <a:p>
            <a:pPr eaLnBrk="1" hangingPunct="1">
              <a:lnSpc>
                <a:spcPct val="90000"/>
              </a:lnSpc>
            </a:pPr>
            <a:r>
              <a:rPr lang="en-US" altLang="en-US" sz="2025">
                <a:ea typeface="ＭＳ Ｐゴシック" panose="020B0600070205080204" pitchFamily="34" charset="-128"/>
              </a:rPr>
              <a:t>In March 2011, an employee who was managing content on the  company’s Facebook Fan Page posted offensive comments in response to negative remarks by fans. </a:t>
            </a:r>
          </a:p>
          <a:p>
            <a:pPr eaLnBrk="1" hangingPunct="1">
              <a:lnSpc>
                <a:spcPct val="90000"/>
              </a:lnSpc>
            </a:pPr>
            <a:r>
              <a:rPr lang="en-US" altLang="en-US" sz="2025">
                <a:ea typeface="ＭＳ Ｐゴシック" panose="020B0600070205080204" pitchFamily="34" charset="-128"/>
              </a:rPr>
              <a:t>The employee’s behaviour violated the company’s business principle of integrity and their commitment to “avoid any conduct that could damage or risk Nestlé or its reputation” and provoked a consumer backlash. </a:t>
            </a:r>
          </a:p>
          <a:p>
            <a:pPr eaLnBrk="1" hangingPunct="1">
              <a:lnSpc>
                <a:spcPct val="90000"/>
              </a:lnSpc>
            </a:pPr>
            <a:r>
              <a:rPr lang="en-US" altLang="en-US" sz="2025">
                <a:ea typeface="ＭＳ Ｐゴシック" panose="020B0600070205080204" pitchFamily="34" charset="-128"/>
              </a:rPr>
              <a:t>Amidst calls to boycott Nestlé, members of the general public also joined the Fan Page specifically to criticise the Company.</a:t>
            </a:r>
          </a:p>
          <a:p>
            <a:pPr eaLnBrk="1" hangingPunct="1">
              <a:lnSpc>
                <a:spcPct val="90000"/>
              </a:lnSpc>
            </a:pPr>
            <a:endParaRPr lang="en-US" altLang="en-US" sz="2025">
              <a:ea typeface="ＭＳ Ｐゴシック" panose="020B0600070205080204" pitchFamily="34" charset="-128"/>
            </a:endParaRPr>
          </a:p>
        </p:txBody>
      </p:sp>
    </p:spTree>
    <p:extLst>
      <p:ext uri="{BB962C8B-B14F-4D97-AF65-F5344CB8AC3E}">
        <p14:creationId xmlns:p14="http://schemas.microsoft.com/office/powerpoint/2010/main" val="1215842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57250"/>
            <a:ext cx="9144000"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4890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Continued</a:t>
            </a:r>
          </a:p>
        </p:txBody>
      </p:sp>
      <p:sp>
        <p:nvSpPr>
          <p:cNvPr id="36867" name="Content Placeholder 2"/>
          <p:cNvSpPr>
            <a:spLocks noGrp="1"/>
          </p:cNvSpPr>
          <p:nvPr>
            <p:ph idx="1"/>
          </p:nvPr>
        </p:nvSpPr>
        <p:spPr/>
        <p:txBody>
          <a:bodyPr/>
          <a:lstStyle/>
          <a:p>
            <a:pPr eaLnBrk="1" hangingPunct="1"/>
            <a:r>
              <a:rPr lang="en-US" altLang="en-US" smtClean="0">
                <a:ea typeface="ＭＳ Ｐゴシック" panose="020B0600070205080204" pitchFamily="34" charset="-128"/>
              </a:rPr>
              <a:t>Alternatively, employees might post negative comments about the company on their personal social media profile. This is harder for companies to control. </a:t>
            </a:r>
          </a:p>
          <a:p>
            <a:pPr eaLnBrk="1" hangingPunct="1"/>
            <a:r>
              <a:rPr lang="en-US" altLang="en-US" smtClean="0">
                <a:ea typeface="ＭＳ Ｐゴシック" panose="020B0600070205080204" pitchFamily="34" charset="-128"/>
              </a:rPr>
              <a:t>The DLA Piper survey found that one third of employers had disciplined staff for inappropriate comments about the company on social media sites</a:t>
            </a:r>
          </a:p>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2953228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Serco</a:t>
            </a:r>
          </a:p>
        </p:txBody>
      </p:sp>
      <p:sp>
        <p:nvSpPr>
          <p:cNvPr id="37891" name="Content Placeholder 2"/>
          <p:cNvSpPr>
            <a:spLocks noGrp="1"/>
          </p:cNvSpPr>
          <p:nvPr>
            <p:ph idx="1"/>
          </p:nvPr>
        </p:nvSpPr>
        <p:spPr/>
        <p:txBody>
          <a:bodyPr/>
          <a:lstStyle/>
          <a:p>
            <a:pPr eaLnBrk="1" hangingPunct="1">
              <a:lnSpc>
                <a:spcPct val="90000"/>
              </a:lnSpc>
            </a:pPr>
            <a:r>
              <a:rPr lang="en-US" altLang="en-US" smtClean="0">
                <a:ea typeface="ＭＳ Ｐゴシック" panose="020B0600070205080204" pitchFamily="34" charset="-128"/>
              </a:rPr>
              <a:t>To ensure that work related discussion amongst employees is internal to the organisation, Serco Group, a large UK listed international services company, has developed an internal Facebook. </a:t>
            </a:r>
          </a:p>
          <a:p>
            <a:pPr eaLnBrk="1" hangingPunct="1">
              <a:lnSpc>
                <a:spcPct val="90000"/>
              </a:lnSpc>
            </a:pPr>
            <a:r>
              <a:rPr lang="en-US" altLang="en-US" smtClean="0">
                <a:ea typeface="ＭＳ Ｐゴシック" panose="020B0600070205080204" pitchFamily="34" charset="-128"/>
              </a:rPr>
              <a:t>This is for staff to use to discuss work topics with colleagues rather than using public forums, as a way of dealing with integrity risk. </a:t>
            </a:r>
          </a:p>
          <a:p>
            <a:pPr eaLnBrk="1" hangingPunct="1">
              <a:lnSpc>
                <a:spcPct val="90000"/>
              </a:lnSpc>
            </a:pPr>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2226074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3" descr="Screen Shot 2015-03-08 at 22.27.45.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1285875"/>
            <a:ext cx="6858000" cy="428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1313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rtlCol="0">
            <a:normAutofit fontScale="90000"/>
          </a:bodyPr>
          <a:lstStyle/>
          <a:p>
            <a:pPr>
              <a:defRPr/>
            </a:pPr>
            <a:r>
              <a:rPr lang="en-US" dirty="0" smtClean="0">
                <a:ea typeface="+mj-ea"/>
              </a:rPr>
              <a:t>Advertising and marketing practices</a:t>
            </a:r>
          </a:p>
        </p:txBody>
      </p:sp>
      <p:sp>
        <p:nvSpPr>
          <p:cNvPr id="39939" name="Content Placeholder 2"/>
          <p:cNvSpPr>
            <a:spLocks noGrp="1"/>
          </p:cNvSpPr>
          <p:nvPr>
            <p:ph idx="1"/>
          </p:nvPr>
        </p:nvSpPr>
        <p:spPr/>
        <p:txBody>
          <a:bodyPr>
            <a:normAutofit/>
          </a:bodyPr>
          <a:lstStyle/>
          <a:p>
            <a:pPr eaLnBrk="1" hangingPunct="1">
              <a:lnSpc>
                <a:spcPct val="90000"/>
              </a:lnSpc>
            </a:pPr>
            <a:r>
              <a:rPr lang="en-US" altLang="en-US" sz="2250">
                <a:ea typeface="ＭＳ Ｐゴシック" panose="020B0600070205080204" pitchFamily="34" charset="-128"/>
              </a:rPr>
              <a:t>The scope and speed of social media make it an effective medium through which companies market themselves and their products/services. </a:t>
            </a:r>
          </a:p>
          <a:p>
            <a:pPr eaLnBrk="1" hangingPunct="1">
              <a:lnSpc>
                <a:spcPct val="90000"/>
              </a:lnSpc>
            </a:pPr>
            <a:r>
              <a:rPr lang="en-US" altLang="en-US" sz="2250">
                <a:ea typeface="ＭＳ Ｐゴシック" panose="020B0600070205080204" pitchFamily="34" charset="-128"/>
              </a:rPr>
              <a:t>With any form of marketing, companies have a duty to market responsibly. </a:t>
            </a:r>
          </a:p>
          <a:p>
            <a:pPr eaLnBrk="1" hangingPunct="1">
              <a:lnSpc>
                <a:spcPct val="90000"/>
              </a:lnSpc>
            </a:pPr>
            <a:r>
              <a:rPr lang="en-US" altLang="en-US" sz="2250">
                <a:ea typeface="ＭＳ Ｐゴシック" panose="020B0600070205080204" pitchFamily="34" charset="-128"/>
              </a:rPr>
              <a:t>The interactive nature of social media provides companies with the ability to engage with customers more directly than other forms of media. </a:t>
            </a:r>
          </a:p>
          <a:p>
            <a:pPr eaLnBrk="1" hangingPunct="1">
              <a:lnSpc>
                <a:spcPct val="90000"/>
              </a:lnSpc>
            </a:pPr>
            <a:r>
              <a:rPr lang="en-US" altLang="en-US" sz="2250">
                <a:ea typeface="ＭＳ Ｐゴシック" panose="020B0600070205080204" pitchFamily="34" charset="-128"/>
              </a:rPr>
              <a:t>This poses new ethical challenges.</a:t>
            </a:r>
          </a:p>
          <a:p>
            <a:pPr eaLnBrk="1" hangingPunct="1">
              <a:lnSpc>
                <a:spcPct val="90000"/>
              </a:lnSpc>
            </a:pPr>
            <a:endParaRPr lang="en-US" altLang="en-US" sz="2250">
              <a:ea typeface="ＭＳ Ｐゴシック" panose="020B0600070205080204" pitchFamily="34" charset="-128"/>
            </a:endParaRPr>
          </a:p>
        </p:txBody>
      </p:sp>
    </p:spTree>
    <p:extLst>
      <p:ext uri="{BB962C8B-B14F-4D97-AF65-F5344CB8AC3E}">
        <p14:creationId xmlns:p14="http://schemas.microsoft.com/office/powerpoint/2010/main" val="611387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Continued</a:t>
            </a:r>
          </a:p>
        </p:txBody>
      </p:sp>
      <p:sp>
        <p:nvSpPr>
          <p:cNvPr id="40963" name="Content Placeholder 2"/>
          <p:cNvSpPr>
            <a:spLocks noGrp="1"/>
          </p:cNvSpPr>
          <p:nvPr>
            <p:ph idx="1"/>
          </p:nvPr>
        </p:nvSpPr>
        <p:spPr/>
        <p:txBody>
          <a:bodyPr>
            <a:normAutofit/>
          </a:bodyPr>
          <a:lstStyle/>
          <a:p>
            <a:pPr eaLnBrk="1" hangingPunct="1">
              <a:lnSpc>
                <a:spcPct val="80000"/>
              </a:lnSpc>
            </a:pPr>
            <a:r>
              <a:rPr lang="en-US" altLang="en-US" sz="1875">
                <a:ea typeface="ＭＳ Ｐゴシック" panose="020B0600070205080204" pitchFamily="34" charset="-128"/>
              </a:rPr>
              <a:t>It has become common practice for companies to create profiles on social networking sites to advertise their goods and services. </a:t>
            </a:r>
          </a:p>
          <a:p>
            <a:pPr eaLnBrk="1" hangingPunct="1">
              <a:lnSpc>
                <a:spcPct val="80000"/>
              </a:lnSpc>
            </a:pPr>
            <a:r>
              <a:rPr lang="en-US" altLang="en-US" sz="1875">
                <a:ea typeface="ＭＳ Ｐゴシック" panose="020B0600070205080204" pitchFamily="34" charset="-128"/>
              </a:rPr>
              <a:t>To avoid misleading consumers, employees can declare that they are representing/have an interest in the company e.g. if writing product reviews.</a:t>
            </a:r>
          </a:p>
          <a:p>
            <a:pPr eaLnBrk="1" hangingPunct="1">
              <a:lnSpc>
                <a:spcPct val="80000"/>
              </a:lnSpc>
            </a:pPr>
            <a:r>
              <a:rPr lang="en-US" altLang="en-US" sz="1875">
                <a:ea typeface="ＭＳ Ｐゴシック" panose="020B0600070205080204" pitchFamily="34" charset="-128"/>
              </a:rPr>
              <a:t>A company’s ability to meet fair competition guidelines can be jeopardised by employees using social media on behalf of the company; for example, if an employee, whilst representing the company, takes matters into their own hands and uses social media unethically, to discredit the reputation of their employer’s competitors. </a:t>
            </a:r>
          </a:p>
          <a:p>
            <a:pPr eaLnBrk="1" hangingPunct="1">
              <a:lnSpc>
                <a:spcPct val="80000"/>
              </a:lnSpc>
            </a:pPr>
            <a:endParaRPr lang="en-US" altLang="en-US" sz="1875">
              <a:ea typeface="ＭＳ Ｐゴシック" panose="020B0600070205080204" pitchFamily="34" charset="-128"/>
            </a:endParaRPr>
          </a:p>
        </p:txBody>
      </p:sp>
    </p:spTree>
    <p:extLst>
      <p:ext uri="{BB962C8B-B14F-4D97-AF65-F5344CB8AC3E}">
        <p14:creationId xmlns:p14="http://schemas.microsoft.com/office/powerpoint/2010/main" val="804250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Recruitment practices</a:t>
            </a:r>
          </a:p>
        </p:txBody>
      </p:sp>
      <p:sp>
        <p:nvSpPr>
          <p:cNvPr id="41987" name="Content Placeholder 2"/>
          <p:cNvSpPr>
            <a:spLocks noGrp="1"/>
          </p:cNvSpPr>
          <p:nvPr>
            <p:ph idx="1"/>
          </p:nvPr>
        </p:nvSpPr>
        <p:spPr/>
        <p:txBody>
          <a:bodyPr>
            <a:normAutofit/>
          </a:bodyPr>
          <a:lstStyle/>
          <a:p>
            <a:pPr eaLnBrk="1" hangingPunct="1">
              <a:lnSpc>
                <a:spcPct val="80000"/>
              </a:lnSpc>
            </a:pPr>
            <a:r>
              <a:rPr lang="en-US" altLang="en-US" sz="1875">
                <a:ea typeface="ＭＳ Ｐゴシック" panose="020B0600070205080204" pitchFamily="34" charset="-128"/>
              </a:rPr>
              <a:t>A 2011 survey of 800 recruiters and HR professionals found that 64% make use of two or more social networks as part of their assessment practices when recruiting employees. </a:t>
            </a:r>
          </a:p>
          <a:p>
            <a:pPr eaLnBrk="1" hangingPunct="1">
              <a:lnSpc>
                <a:spcPct val="80000"/>
              </a:lnSpc>
            </a:pPr>
            <a:r>
              <a:rPr lang="en-US" altLang="en-US" sz="1875">
                <a:ea typeface="ＭＳ Ｐゴシック" panose="020B0600070205080204" pitchFamily="34" charset="-128"/>
              </a:rPr>
              <a:t>There are also specialist organisations that provide social media employment screening services. </a:t>
            </a:r>
          </a:p>
          <a:p>
            <a:pPr eaLnBrk="1" hangingPunct="1">
              <a:lnSpc>
                <a:spcPct val="80000"/>
              </a:lnSpc>
            </a:pPr>
            <a:r>
              <a:rPr lang="en-US" altLang="en-US" sz="1875">
                <a:ea typeface="ＭＳ Ｐゴシック" panose="020B0600070205080204" pitchFamily="34" charset="-128"/>
              </a:rPr>
              <a:t>This raises ethical challenges for employers around employees’ right to privacy and fairness. Is it ethical or fair to judge an individual’s ability to fulfill their employee responsibilities based on information about their personal lives, gained from their social media profile? </a:t>
            </a:r>
          </a:p>
          <a:p>
            <a:pPr eaLnBrk="1" hangingPunct="1">
              <a:lnSpc>
                <a:spcPct val="80000"/>
              </a:lnSpc>
            </a:pPr>
            <a:r>
              <a:rPr lang="en-US" altLang="en-US" sz="1875">
                <a:ea typeface="ＭＳ Ｐゴシック" panose="020B0600070205080204" pitchFamily="34" charset="-128"/>
              </a:rPr>
              <a:t>In some cases, the information may relate to past activities in a job candidate’s personal life.</a:t>
            </a:r>
          </a:p>
          <a:p>
            <a:pPr eaLnBrk="1" hangingPunct="1">
              <a:lnSpc>
                <a:spcPct val="80000"/>
              </a:lnSpc>
            </a:pPr>
            <a:endParaRPr lang="en-US" altLang="en-US" sz="1875">
              <a:ea typeface="ＭＳ Ｐゴシック" panose="020B0600070205080204" pitchFamily="34" charset="-128"/>
            </a:endParaRPr>
          </a:p>
          <a:p>
            <a:pPr eaLnBrk="1" hangingPunct="1">
              <a:lnSpc>
                <a:spcPct val="80000"/>
              </a:lnSpc>
            </a:pPr>
            <a:endParaRPr lang="en-US" altLang="en-US" sz="1875">
              <a:ea typeface="ＭＳ Ｐゴシック" panose="020B0600070205080204" pitchFamily="34" charset="-128"/>
            </a:endParaRPr>
          </a:p>
        </p:txBody>
      </p:sp>
    </p:spTree>
    <p:extLst>
      <p:ext uri="{BB962C8B-B14F-4D97-AF65-F5344CB8AC3E}">
        <p14:creationId xmlns:p14="http://schemas.microsoft.com/office/powerpoint/2010/main" val="2188885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Continued</a:t>
            </a:r>
          </a:p>
        </p:txBody>
      </p:sp>
      <p:sp>
        <p:nvSpPr>
          <p:cNvPr id="43011" name="Content Placeholder 2"/>
          <p:cNvSpPr>
            <a:spLocks noGrp="1"/>
          </p:cNvSpPr>
          <p:nvPr>
            <p:ph idx="1"/>
          </p:nvPr>
        </p:nvSpPr>
        <p:spPr/>
        <p:txBody>
          <a:bodyPr/>
          <a:lstStyle/>
          <a:p>
            <a:pPr eaLnBrk="1" hangingPunct="1">
              <a:lnSpc>
                <a:spcPct val="90000"/>
              </a:lnSpc>
            </a:pPr>
            <a:r>
              <a:rPr lang="en-US" altLang="en-US" smtClean="0">
                <a:ea typeface="ＭＳ Ｐゴシック" panose="020B0600070205080204" pitchFamily="34" charset="-128"/>
              </a:rPr>
              <a:t>An Ethikos article cited a case where an individual was denied a job due to his activities posted online 20 years previously.</a:t>
            </a:r>
          </a:p>
          <a:p>
            <a:pPr eaLnBrk="1" hangingPunct="1">
              <a:lnSpc>
                <a:spcPct val="90000"/>
              </a:lnSpc>
            </a:pPr>
            <a:r>
              <a:rPr lang="en-US" altLang="en-US" smtClean="0">
                <a:ea typeface="ＭＳ Ｐゴシック" panose="020B0600070205080204" pitchFamily="34" charset="-128"/>
              </a:rPr>
              <a:t>Where an employer does use social media in recruitment screening/assessment of potential employees, whether this is done directly or outsourced, the company should have a clear policy and be open about it. </a:t>
            </a:r>
          </a:p>
          <a:p>
            <a:pPr eaLnBrk="1" hangingPunct="1">
              <a:lnSpc>
                <a:spcPct val="90000"/>
              </a:lnSpc>
            </a:pPr>
            <a:r>
              <a:rPr lang="en-US" altLang="en-US" smtClean="0">
                <a:ea typeface="ＭＳ Ｐゴシック" panose="020B0600070205080204" pitchFamily="34" charset="-128"/>
              </a:rPr>
              <a:t>Do you agree ?</a:t>
            </a:r>
          </a:p>
          <a:p>
            <a:pPr eaLnBrk="1" hangingPunct="1">
              <a:lnSpc>
                <a:spcPct val="90000"/>
              </a:lnSpc>
            </a:pPr>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3403663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Duty of care</a:t>
            </a:r>
          </a:p>
        </p:txBody>
      </p:sp>
      <p:sp>
        <p:nvSpPr>
          <p:cNvPr id="44035" name="Content Placeholder 2"/>
          <p:cNvSpPr>
            <a:spLocks noGrp="1"/>
          </p:cNvSpPr>
          <p:nvPr>
            <p:ph idx="1"/>
          </p:nvPr>
        </p:nvSpPr>
        <p:spPr/>
        <p:txBody>
          <a:bodyPr>
            <a:normAutofit/>
          </a:bodyPr>
          <a:lstStyle/>
          <a:p>
            <a:pPr eaLnBrk="1" hangingPunct="1"/>
            <a:r>
              <a:rPr lang="en-US" altLang="en-US" sz="2250">
                <a:ea typeface="ＭＳ Ｐゴシック" panose="020B0600070205080204" pitchFamily="34" charset="-128"/>
              </a:rPr>
              <a:t>As highlighted previously, social media blurs the boundaries between personal and work life. </a:t>
            </a:r>
          </a:p>
          <a:p>
            <a:pPr eaLnBrk="1" hangingPunct="1"/>
            <a:r>
              <a:rPr lang="en-US" altLang="en-US" sz="2250">
                <a:ea typeface="ＭＳ Ｐゴシック" panose="020B0600070205080204" pitchFamily="34" charset="-128"/>
              </a:rPr>
              <a:t>When personal opinions expressed through social media (either on a personal profile or an online forum) refer to a company, it raises an ethical challenge. </a:t>
            </a:r>
          </a:p>
          <a:p>
            <a:pPr eaLnBrk="1" hangingPunct="1"/>
            <a:r>
              <a:rPr lang="en-US" altLang="en-US" sz="2250">
                <a:ea typeface="ＭＳ Ｐゴシック" panose="020B0600070205080204" pitchFamily="34" charset="-128"/>
              </a:rPr>
              <a:t>It is unclear what control, if any, the company has over comments communicated in this way and what action it can/should take. </a:t>
            </a:r>
          </a:p>
          <a:p>
            <a:pPr eaLnBrk="1" hangingPunct="1"/>
            <a:endParaRPr lang="en-US" altLang="en-US" sz="2250">
              <a:ea typeface="ＭＳ Ｐゴシック" panose="020B0600070205080204" pitchFamily="34" charset="-128"/>
            </a:endParaRPr>
          </a:p>
        </p:txBody>
      </p:sp>
    </p:spTree>
    <p:extLst>
      <p:ext uri="{BB962C8B-B14F-4D97-AF65-F5344CB8AC3E}">
        <p14:creationId xmlns:p14="http://schemas.microsoft.com/office/powerpoint/2010/main" val="3794351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Continued</a:t>
            </a:r>
          </a:p>
        </p:txBody>
      </p:sp>
      <p:sp>
        <p:nvSpPr>
          <p:cNvPr id="45059" name="Content Placeholder 2"/>
          <p:cNvSpPr>
            <a:spLocks noGrp="1"/>
          </p:cNvSpPr>
          <p:nvPr>
            <p:ph idx="1"/>
          </p:nvPr>
        </p:nvSpPr>
        <p:spPr/>
        <p:txBody>
          <a:bodyPr>
            <a:normAutofit/>
          </a:bodyPr>
          <a:lstStyle/>
          <a:p>
            <a:pPr eaLnBrk="1" hangingPunct="1">
              <a:lnSpc>
                <a:spcPct val="80000"/>
              </a:lnSpc>
            </a:pPr>
            <a:r>
              <a:rPr lang="en-US" altLang="en-US" sz="2025">
                <a:ea typeface="ＭＳ Ｐゴシック" panose="020B0600070205080204" pitchFamily="34" charset="-128"/>
              </a:rPr>
              <a:t>The blurring of personal and work life boundaries can make it difficult for companies to uphold their duty of care to employees. For example, it is hard to monitor cases of ‘cyberbullying, particularly where employees use their personal social media account. One in ten UK workers believes that workplace cyberbullying is a problem and a fifth of employers have had to discipline staff for posting nasty comments about a colleague online (Reference ACAS Research Paper (2009), Workplaces and Social Networking: The implications for employment relations, pp.28, by Andrea Broughton, Tom Higgins, Ben Hicks and Annette Cox, The Institute for Employment Studies).</a:t>
            </a:r>
          </a:p>
          <a:p>
            <a:pPr eaLnBrk="1" hangingPunct="1">
              <a:lnSpc>
                <a:spcPct val="80000"/>
              </a:lnSpc>
            </a:pPr>
            <a:endParaRPr lang="en-US" altLang="en-US" sz="2025">
              <a:ea typeface="ＭＳ Ｐゴシック" panose="020B0600070205080204" pitchFamily="34" charset="-128"/>
            </a:endParaRPr>
          </a:p>
          <a:p>
            <a:pPr eaLnBrk="1" hangingPunct="1">
              <a:lnSpc>
                <a:spcPct val="80000"/>
              </a:lnSpc>
            </a:pPr>
            <a:endParaRPr lang="en-US" altLang="en-US" sz="2025">
              <a:ea typeface="ＭＳ Ｐゴシック" panose="020B0600070205080204" pitchFamily="34" charset="-128"/>
            </a:endParaRPr>
          </a:p>
        </p:txBody>
      </p:sp>
    </p:spTree>
    <p:extLst>
      <p:ext uri="{BB962C8B-B14F-4D97-AF65-F5344CB8AC3E}">
        <p14:creationId xmlns:p14="http://schemas.microsoft.com/office/powerpoint/2010/main" val="2585702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Continued</a:t>
            </a:r>
          </a:p>
        </p:txBody>
      </p:sp>
      <p:sp>
        <p:nvSpPr>
          <p:cNvPr id="46083" name="Content Placeholder 2"/>
          <p:cNvSpPr>
            <a:spLocks noGrp="1"/>
          </p:cNvSpPr>
          <p:nvPr>
            <p:ph idx="1"/>
          </p:nvPr>
        </p:nvSpPr>
        <p:spPr/>
        <p:txBody>
          <a:bodyPr/>
          <a:lstStyle/>
          <a:p>
            <a:pPr eaLnBrk="1" hangingPunct="1"/>
            <a:r>
              <a:rPr lang="en-US" altLang="en-US" smtClean="0">
                <a:ea typeface="ＭＳ Ｐゴシック" panose="020B0600070205080204" pitchFamily="34" charset="-128"/>
              </a:rPr>
              <a:t>The same survey found bullying and harassment and discrimination were two of the top five risks of social media for the workplace.</a:t>
            </a:r>
          </a:p>
          <a:p>
            <a:pPr eaLnBrk="1" hangingPunct="1"/>
            <a:r>
              <a:rPr lang="en-US" altLang="en-US" smtClean="0">
                <a:ea typeface="ＭＳ Ｐゴシック" panose="020B0600070205080204" pitchFamily="34" charset="-128"/>
              </a:rPr>
              <a:t>The challenge for companies is identifying acceptable levels of monitoring employees‟ personal use of social media, without being seen to limit their freedom of expression.</a:t>
            </a:r>
          </a:p>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3718933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Continued</a:t>
            </a:r>
          </a:p>
        </p:txBody>
      </p:sp>
      <p:sp>
        <p:nvSpPr>
          <p:cNvPr id="47107" name="Content Placeholder 2"/>
          <p:cNvSpPr>
            <a:spLocks noGrp="1"/>
          </p:cNvSpPr>
          <p:nvPr>
            <p:ph idx="1"/>
          </p:nvPr>
        </p:nvSpPr>
        <p:spPr/>
        <p:txBody>
          <a:bodyPr/>
          <a:lstStyle/>
          <a:p>
            <a:pPr eaLnBrk="1" hangingPunct="1"/>
            <a:r>
              <a:rPr lang="en-US" altLang="en-US" smtClean="0">
                <a:ea typeface="ＭＳ Ｐゴシック" panose="020B0600070205080204" pitchFamily="34" charset="-128"/>
              </a:rPr>
              <a:t>Companies which choose to monitor employees’ personal use of social media need to communicate their policy to employees so that they are aware of the practice, what it means for employees, and why it is necessary. </a:t>
            </a:r>
          </a:p>
          <a:p>
            <a:pPr eaLnBrk="1" hangingPunct="1"/>
            <a:r>
              <a:rPr lang="en-US" altLang="en-US" smtClean="0">
                <a:ea typeface="ＭＳ Ｐゴシック" panose="020B0600070205080204" pitchFamily="34" charset="-128"/>
              </a:rPr>
              <a:t>Clear guidance is needed to help regulate monitoring and set its boundaries to avoid potential abuses. </a:t>
            </a:r>
          </a:p>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634417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idx="4294967295"/>
          </p:nvPr>
        </p:nvSpPr>
        <p:spPr>
          <a:xfrm>
            <a:off x="628650" y="1131094"/>
            <a:ext cx="7886700" cy="994172"/>
          </a:xfrm>
        </p:spPr>
        <p:txBody>
          <a:bodyPr/>
          <a:lstStyle/>
          <a:p>
            <a:pPr eaLnBrk="1" hangingPunct="1"/>
            <a:r>
              <a:rPr lang="en-GB" altLang="en-US" smtClean="0">
                <a:ea typeface="ＭＳ Ｐゴシック" panose="020B0600070205080204" pitchFamily="34" charset="-128"/>
              </a:rPr>
              <a:t>Cyberbullying stats 2014</a:t>
            </a:r>
          </a:p>
        </p:txBody>
      </p:sp>
      <p:sp>
        <p:nvSpPr>
          <p:cNvPr id="48131" name="Content Placeholder 2"/>
          <p:cNvSpPr>
            <a:spLocks noGrp="1"/>
          </p:cNvSpPr>
          <p:nvPr>
            <p:ph idx="1"/>
          </p:nvPr>
        </p:nvSpPr>
        <p:spPr/>
        <p:txBody>
          <a:bodyPr>
            <a:normAutofit/>
          </a:bodyPr>
          <a:lstStyle/>
          <a:p>
            <a:pPr eaLnBrk="1" hangingPunct="1"/>
            <a:r>
              <a:rPr lang="en-GB" altLang="en-US">
                <a:ea typeface="ＭＳ Ｐゴシック" panose="020B0600070205080204" pitchFamily="34" charset="-128"/>
              </a:rPr>
              <a:t>25 percent of teenagers report that they have experienced repeated bullying via their cell phone or on the internet.</a:t>
            </a:r>
          </a:p>
          <a:p>
            <a:pPr eaLnBrk="1" hangingPunct="1"/>
            <a:r>
              <a:rPr lang="en-GB" altLang="en-US">
                <a:ea typeface="ＭＳ Ｐゴシック" panose="020B0600070205080204" pitchFamily="34" charset="-128"/>
              </a:rPr>
              <a:t>Over half (52 percent) off young people report being cyber bullied.</a:t>
            </a:r>
          </a:p>
          <a:p>
            <a:pPr eaLnBrk="1" hangingPunct="1"/>
            <a:r>
              <a:rPr lang="en-GB" altLang="en-US">
                <a:ea typeface="ＭＳ Ｐゴシック" panose="020B0600070205080204" pitchFamily="34" charset="-128"/>
              </a:rPr>
              <a:t>Embarrassing or damaging photographs taken without the knowledge or consent of the subject has been reported by 11 percent of adolescents and teens.</a:t>
            </a:r>
          </a:p>
          <a:p>
            <a:pPr eaLnBrk="1" hangingPunct="1"/>
            <a:r>
              <a:rPr lang="en-GB" altLang="en-US">
                <a:ea typeface="ＭＳ Ｐゴシック" panose="020B0600070205080204" pitchFamily="34" charset="-128"/>
              </a:rPr>
              <a:t>Of the young people who reported cyber bullying incidents against them, one-third (33 percent) of them reported that their bullies issued online threats.</a:t>
            </a:r>
          </a:p>
        </p:txBody>
      </p:sp>
    </p:spTree>
    <p:extLst>
      <p:ext uri="{BB962C8B-B14F-4D97-AF65-F5344CB8AC3E}">
        <p14:creationId xmlns:p14="http://schemas.microsoft.com/office/powerpoint/2010/main" val="2969204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idx="4294967295"/>
          </p:nvPr>
        </p:nvSpPr>
        <p:spPr>
          <a:xfrm>
            <a:off x="628650" y="1131094"/>
            <a:ext cx="7886700" cy="994172"/>
          </a:xfrm>
        </p:spPr>
        <p:txBody>
          <a:bodyPr/>
          <a:lstStyle/>
          <a:p>
            <a:pPr eaLnBrk="1" hangingPunct="1"/>
            <a:r>
              <a:rPr lang="en-GB" altLang="en-US" smtClean="0">
                <a:ea typeface="ＭＳ Ｐゴシック" panose="020B0600070205080204" pitchFamily="34" charset="-128"/>
              </a:rPr>
              <a:t>Continued</a:t>
            </a:r>
          </a:p>
        </p:txBody>
      </p:sp>
      <p:sp>
        <p:nvSpPr>
          <p:cNvPr id="49155" name="Content Placeholder 2"/>
          <p:cNvSpPr>
            <a:spLocks noGrp="1"/>
          </p:cNvSpPr>
          <p:nvPr>
            <p:ph idx="1"/>
          </p:nvPr>
        </p:nvSpPr>
        <p:spPr/>
        <p:txBody>
          <a:bodyPr>
            <a:normAutofit/>
          </a:bodyPr>
          <a:lstStyle/>
          <a:p>
            <a:pPr eaLnBrk="1" hangingPunct="1"/>
            <a:r>
              <a:rPr lang="en-GB" altLang="en-US" sz="2100">
                <a:ea typeface="ＭＳ Ｐゴシック" panose="020B0600070205080204" pitchFamily="34" charset="-128"/>
              </a:rPr>
              <a:t>Often, both bullies and cyber bullies turn to hate speech to victimize their target. One-tenth of all middle school and high school students have been on the receiving end of ‘hate terms’ hurled against them.</a:t>
            </a:r>
          </a:p>
          <a:p>
            <a:pPr eaLnBrk="1" hangingPunct="1"/>
            <a:r>
              <a:rPr lang="en-GB" altLang="en-US" sz="2100">
                <a:ea typeface="ＭＳ Ｐゴシック" panose="020B0600070205080204" pitchFamily="34" charset="-128"/>
              </a:rPr>
              <a:t>Over half (55%) of all teens who use social media have witnessed outright bullying via that medium.</a:t>
            </a:r>
          </a:p>
          <a:p>
            <a:pPr eaLnBrk="1" hangingPunct="1"/>
            <a:r>
              <a:rPr lang="en-GB" altLang="en-US" sz="2100">
                <a:ea typeface="ＭＳ Ｐゴシック" panose="020B0600070205080204" pitchFamily="34" charset="-128"/>
              </a:rPr>
              <a:t>An astounding 95% of teens who witnessed bullying on social media report that others, like them, have ignored the behaviour.</a:t>
            </a:r>
          </a:p>
        </p:txBody>
      </p:sp>
    </p:spTree>
    <p:extLst>
      <p:ext uri="{BB962C8B-B14F-4D97-AF65-F5344CB8AC3E}">
        <p14:creationId xmlns:p14="http://schemas.microsoft.com/office/powerpoint/2010/main" val="2509076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idx="4294967295"/>
          </p:nvPr>
        </p:nvSpPr>
        <p:spPr>
          <a:xfrm>
            <a:off x="628650" y="1131094"/>
            <a:ext cx="7886700" cy="994172"/>
          </a:xfrm>
        </p:spPr>
        <p:txBody>
          <a:bodyPr/>
          <a:lstStyle/>
          <a:p>
            <a:pPr eaLnBrk="1" hangingPunct="1"/>
            <a:r>
              <a:rPr lang="en-GB" altLang="en-US" smtClean="0">
                <a:ea typeface="ＭＳ Ｐゴシック" panose="020B0600070205080204" pitchFamily="34" charset="-128"/>
              </a:rPr>
              <a:t>Continued</a:t>
            </a:r>
          </a:p>
        </p:txBody>
      </p:sp>
      <p:sp>
        <p:nvSpPr>
          <p:cNvPr id="50179" name="Content Placeholder 2"/>
          <p:cNvSpPr>
            <a:spLocks noGrp="1"/>
          </p:cNvSpPr>
          <p:nvPr>
            <p:ph idx="1"/>
          </p:nvPr>
        </p:nvSpPr>
        <p:spPr/>
        <p:txBody>
          <a:bodyPr>
            <a:normAutofit/>
          </a:bodyPr>
          <a:lstStyle/>
          <a:p>
            <a:pPr eaLnBrk="1" hangingPunct="1"/>
            <a:r>
              <a:rPr lang="en-GB" altLang="en-US" sz="2100">
                <a:ea typeface="ＭＳ Ｐゴシック" panose="020B0600070205080204" pitchFamily="34" charset="-128"/>
              </a:rPr>
              <a:t>Unfortunately, victims of cyber bullying sometimes, in an attempt to fight back, can shift roles, becoming the aggressor. Often, this happens as a sort of back-and-forth between victim and aggressor which tends to continue the behaviour.</a:t>
            </a:r>
          </a:p>
          <a:p>
            <a:pPr eaLnBrk="1" hangingPunct="1"/>
            <a:r>
              <a:rPr lang="en-GB" altLang="en-US" sz="2100">
                <a:ea typeface="ＭＳ Ｐゴシック" panose="020B0600070205080204" pitchFamily="34" charset="-128"/>
              </a:rPr>
              <a:t>More than half of young people surveyed say that they never confide in their parents when cyber bullying happens to them.</a:t>
            </a:r>
          </a:p>
          <a:p>
            <a:pPr eaLnBrk="1" hangingPunct="1"/>
            <a:r>
              <a:rPr lang="en-GB" altLang="en-US" sz="2100">
                <a:ea typeface="ＭＳ Ｐゴシック" panose="020B0600070205080204" pitchFamily="34" charset="-128"/>
              </a:rPr>
              <a:t>Only one out of every six parents of adolescents and teens are even aware of the scope and intensity involved with cyber bullying.</a:t>
            </a:r>
          </a:p>
        </p:txBody>
      </p:sp>
    </p:spTree>
    <p:extLst>
      <p:ext uri="{BB962C8B-B14F-4D97-AF65-F5344CB8AC3E}">
        <p14:creationId xmlns:p14="http://schemas.microsoft.com/office/powerpoint/2010/main" val="146825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idx="4294967295"/>
          </p:nvPr>
        </p:nvSpPr>
        <p:spPr>
          <a:xfrm>
            <a:off x="628650" y="1131094"/>
            <a:ext cx="7886700" cy="994172"/>
          </a:xfrm>
        </p:spPr>
        <p:txBody>
          <a:bodyPr/>
          <a:lstStyle/>
          <a:p>
            <a:pPr eaLnBrk="1" hangingPunct="1"/>
            <a:r>
              <a:rPr lang="en-GB" altLang="en-US" smtClean="0">
                <a:ea typeface="ＭＳ Ｐゴシック" panose="020B0600070205080204" pitchFamily="34" charset="-128"/>
              </a:rPr>
              <a:t>Continued</a:t>
            </a:r>
          </a:p>
        </p:txBody>
      </p:sp>
      <p:sp>
        <p:nvSpPr>
          <p:cNvPr id="51203" name="Content Placeholder 2"/>
          <p:cNvSpPr>
            <a:spLocks noGrp="1"/>
          </p:cNvSpPr>
          <p:nvPr>
            <p:ph idx="1"/>
          </p:nvPr>
        </p:nvSpPr>
        <p:spPr/>
        <p:txBody>
          <a:bodyPr>
            <a:normAutofit/>
          </a:bodyPr>
          <a:lstStyle/>
          <a:p>
            <a:pPr eaLnBrk="1" hangingPunct="1"/>
            <a:r>
              <a:rPr lang="en-GB" altLang="en-US" sz="2100">
                <a:ea typeface="ＭＳ Ｐゴシック" panose="020B0600070205080204" pitchFamily="34" charset="-128"/>
              </a:rPr>
              <a:t>More than 80% of teens regularly use cell phones, making them the most popular form of technology and therefore a common medium for cyber bullying</a:t>
            </a:r>
          </a:p>
          <a:p>
            <a:pPr eaLnBrk="1" hangingPunct="1"/>
            <a:r>
              <a:rPr lang="en-GB" altLang="en-US" sz="2100">
                <a:ea typeface="ＭＳ Ｐゴシック" panose="020B0600070205080204" pitchFamily="34" charset="-128"/>
              </a:rPr>
              <a:t>About half of young people have experienced some form of cyber bullying; among them, between 10 and 20 percent experience cyber bullying regularly.</a:t>
            </a:r>
          </a:p>
          <a:p>
            <a:pPr eaLnBrk="1" hangingPunct="1"/>
            <a:r>
              <a:rPr lang="en-GB" altLang="en-US" sz="2100">
                <a:ea typeface="ＭＳ Ｐゴシック" panose="020B0600070205080204" pitchFamily="34" charset="-128"/>
              </a:rPr>
              <a:t>The most common types of cyber bullying tactics reported are mean, hurtful comments as well as the spreading of rumours.</a:t>
            </a:r>
          </a:p>
        </p:txBody>
      </p:sp>
    </p:spTree>
    <p:extLst>
      <p:ext uri="{BB962C8B-B14F-4D97-AF65-F5344CB8AC3E}">
        <p14:creationId xmlns:p14="http://schemas.microsoft.com/office/powerpoint/2010/main" val="2153977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idx="4294967295"/>
          </p:nvPr>
        </p:nvSpPr>
        <p:spPr>
          <a:xfrm>
            <a:off x="628650" y="1131094"/>
            <a:ext cx="7886700" cy="994172"/>
          </a:xfrm>
        </p:spPr>
        <p:txBody>
          <a:bodyPr/>
          <a:lstStyle/>
          <a:p>
            <a:pPr eaLnBrk="1" hangingPunct="1"/>
            <a:r>
              <a:rPr lang="en-GB" altLang="en-US" smtClean="0">
                <a:ea typeface="ＭＳ Ｐゴシック" panose="020B0600070205080204" pitchFamily="34" charset="-128"/>
              </a:rPr>
              <a:t>Continued</a:t>
            </a:r>
          </a:p>
        </p:txBody>
      </p:sp>
      <p:sp>
        <p:nvSpPr>
          <p:cNvPr id="52227" name="Content Placeholder 2"/>
          <p:cNvSpPr>
            <a:spLocks noGrp="1"/>
          </p:cNvSpPr>
          <p:nvPr>
            <p:ph idx="1"/>
          </p:nvPr>
        </p:nvSpPr>
        <p:spPr/>
        <p:txBody>
          <a:bodyPr/>
          <a:lstStyle/>
          <a:p>
            <a:pPr eaLnBrk="1" hangingPunct="1"/>
            <a:r>
              <a:rPr lang="en-GB" altLang="en-US" smtClean="0">
                <a:ea typeface="ＭＳ Ｐゴシック" panose="020B0600070205080204" pitchFamily="34" charset="-128"/>
              </a:rPr>
              <a:t>Girls are at least as likely as boys to either be cyber bullies or to be targeted as cyber bullying victims.</a:t>
            </a:r>
          </a:p>
          <a:p>
            <a:pPr eaLnBrk="1" hangingPunct="1"/>
            <a:r>
              <a:rPr lang="en-GB" altLang="en-US" smtClean="0">
                <a:ea typeface="ＭＳ Ｐゴシック" panose="020B0600070205080204" pitchFamily="34" charset="-128"/>
              </a:rPr>
              <a:t>Boys are more likely to be threatened by cyber bullies than girls.</a:t>
            </a:r>
          </a:p>
          <a:p>
            <a:pPr eaLnBrk="1" hangingPunct="1"/>
            <a:r>
              <a:rPr lang="en-GB" altLang="en-US" smtClean="0">
                <a:ea typeface="ＭＳ Ｐゴシック" panose="020B0600070205080204" pitchFamily="34" charset="-128"/>
              </a:rPr>
              <a:t>Cyber bullying affects all races.</a:t>
            </a:r>
          </a:p>
          <a:p>
            <a:pPr eaLnBrk="1" hangingPunct="1"/>
            <a:r>
              <a:rPr lang="en-GB" altLang="en-US" smtClean="0">
                <a:ea typeface="ＭＳ Ｐゴシック" panose="020B0600070205080204" pitchFamily="34" charset="-128"/>
              </a:rPr>
              <a:t>Victims of cyber bullying are more likely to suffer from low self-esteem and to consider suicide as a result.</a:t>
            </a:r>
          </a:p>
        </p:txBody>
      </p:sp>
    </p:spTree>
    <p:extLst>
      <p:ext uri="{BB962C8B-B14F-4D97-AF65-F5344CB8AC3E}">
        <p14:creationId xmlns:p14="http://schemas.microsoft.com/office/powerpoint/2010/main" val="2709729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21631" y="1293019"/>
            <a:ext cx="5900738" cy="427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6404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57250"/>
            <a:ext cx="9144000"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7717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1580" y="350658"/>
            <a:ext cx="9144000"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4091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538" y="-81390"/>
            <a:ext cx="9144000"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22641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Monitoring social media use</a:t>
            </a:r>
          </a:p>
        </p:txBody>
      </p:sp>
      <p:sp>
        <p:nvSpPr>
          <p:cNvPr id="57347" name="Content Placeholder 2"/>
          <p:cNvSpPr>
            <a:spLocks noGrp="1"/>
          </p:cNvSpPr>
          <p:nvPr>
            <p:ph idx="1"/>
          </p:nvPr>
        </p:nvSpPr>
        <p:spPr/>
        <p:txBody>
          <a:bodyPr>
            <a:normAutofit/>
          </a:bodyPr>
          <a:lstStyle/>
          <a:p>
            <a:pPr eaLnBrk="1" hangingPunct="1">
              <a:lnSpc>
                <a:spcPct val="80000"/>
              </a:lnSpc>
            </a:pPr>
            <a:r>
              <a:rPr lang="en-US" altLang="en-US" sz="1650">
                <a:ea typeface="ＭＳ Ｐゴシック" panose="020B0600070205080204" pitchFamily="34" charset="-128"/>
              </a:rPr>
              <a:t>Serco Group The key question is can we and should we (ethically) be enforcing our corporate policies relating to our employees (linked in many cases to our core values as an organisation) outside of work?</a:t>
            </a:r>
          </a:p>
          <a:p>
            <a:pPr eaLnBrk="1" hangingPunct="1">
              <a:lnSpc>
                <a:spcPct val="80000"/>
              </a:lnSpc>
            </a:pPr>
            <a:r>
              <a:rPr lang="en-US" altLang="en-US" sz="1650">
                <a:ea typeface="ＭＳ Ｐゴシック" panose="020B0600070205080204" pitchFamily="34" charset="-128"/>
              </a:rPr>
              <a:t>In a recent case a member of the public complained to us that the views on an employee‟s Facebook page (potentially racist) were not in line with our company values and because they had listed us as their employer, basically the question was What are we going to do about it? </a:t>
            </a:r>
          </a:p>
          <a:p>
            <a:pPr eaLnBrk="1" hangingPunct="1">
              <a:lnSpc>
                <a:spcPct val="80000"/>
              </a:lnSpc>
            </a:pPr>
            <a:r>
              <a:rPr lang="en-US" altLang="en-US" sz="1650">
                <a:ea typeface="ＭＳ Ｐゴシック" panose="020B0600070205080204" pitchFamily="34" charset="-128"/>
              </a:rPr>
              <a:t>The information in that case was clearly not being discussed in a work context, the only link being that the individual worked for us BUT, where do you draw the line? </a:t>
            </a:r>
          </a:p>
          <a:p>
            <a:pPr eaLnBrk="1" hangingPunct="1">
              <a:lnSpc>
                <a:spcPct val="80000"/>
              </a:lnSpc>
            </a:pPr>
            <a:r>
              <a:rPr lang="en-US" altLang="en-US" sz="1650">
                <a:ea typeface="ＭＳ Ｐゴシック" panose="020B0600070205080204" pitchFamily="34" charset="-128"/>
              </a:rPr>
              <a:t>Should our policies prevent them from working for us?</a:t>
            </a:r>
          </a:p>
          <a:p>
            <a:pPr eaLnBrk="1" hangingPunct="1">
              <a:lnSpc>
                <a:spcPct val="80000"/>
              </a:lnSpc>
            </a:pPr>
            <a:r>
              <a:rPr lang="en-US" altLang="en-US" sz="1650">
                <a:ea typeface="ＭＳ Ｐゴシック" panose="020B0600070205080204" pitchFamily="34" charset="-128"/>
              </a:rPr>
              <a:t>Therefore the Company has reserved the right to monitor such activity, and this is now highlighted in our code of conduct.</a:t>
            </a:r>
          </a:p>
          <a:p>
            <a:pPr eaLnBrk="1" hangingPunct="1">
              <a:lnSpc>
                <a:spcPct val="80000"/>
              </a:lnSpc>
            </a:pPr>
            <a:endParaRPr lang="en-US" altLang="en-US" sz="1650">
              <a:ea typeface="ＭＳ Ｐゴシック" panose="020B0600070205080204" pitchFamily="34" charset="-128"/>
            </a:endParaRPr>
          </a:p>
        </p:txBody>
      </p:sp>
    </p:spTree>
    <p:extLst>
      <p:ext uri="{BB962C8B-B14F-4D97-AF65-F5344CB8AC3E}">
        <p14:creationId xmlns:p14="http://schemas.microsoft.com/office/powerpoint/2010/main" val="437498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idx="4294967295"/>
          </p:nvPr>
        </p:nvSpPr>
        <p:spPr>
          <a:xfrm>
            <a:off x="628650" y="1131094"/>
            <a:ext cx="7886700" cy="994172"/>
          </a:xfrm>
        </p:spPr>
        <p:txBody>
          <a:bodyPr/>
          <a:lstStyle/>
          <a:p>
            <a:pPr eaLnBrk="1" hangingPunct="1"/>
            <a:r>
              <a:rPr lang="en-US" altLang="en-US" smtClean="0">
                <a:ea typeface="ＭＳ Ｐゴシック" panose="020B0600070205080204" pitchFamily="34" charset="-128"/>
              </a:rPr>
              <a:t>Argos</a:t>
            </a:r>
          </a:p>
        </p:txBody>
      </p:sp>
      <p:sp>
        <p:nvSpPr>
          <p:cNvPr id="58371" name="Content Placeholder 2"/>
          <p:cNvSpPr>
            <a:spLocks noGrp="1"/>
          </p:cNvSpPr>
          <p:nvPr>
            <p:ph idx="1"/>
          </p:nvPr>
        </p:nvSpPr>
        <p:spPr/>
        <p:txBody>
          <a:bodyPr/>
          <a:lstStyle/>
          <a:p>
            <a:pPr eaLnBrk="1" hangingPunct="1">
              <a:lnSpc>
                <a:spcPct val="90000"/>
              </a:lnSpc>
            </a:pPr>
            <a:r>
              <a:rPr lang="en-US" altLang="en-US" smtClean="0">
                <a:ea typeface="ＭＳ Ｐゴシック" panose="020B0600070205080204" pitchFamily="34" charset="-128"/>
              </a:rPr>
              <a:t>In August 2011 Argos, the catalogue retail company, fired an employee for gross misconduct after he complained about his job on his Facebook page. </a:t>
            </a:r>
          </a:p>
          <a:p>
            <a:pPr eaLnBrk="1" hangingPunct="1">
              <a:lnSpc>
                <a:spcPct val="90000"/>
              </a:lnSpc>
            </a:pPr>
            <a:r>
              <a:rPr lang="en-US" altLang="en-US" smtClean="0">
                <a:ea typeface="ＭＳ Ｐゴシック" panose="020B0600070205080204" pitchFamily="34" charset="-128"/>
              </a:rPr>
              <a:t>The employee did not mention his employer in the comments, but the Company maintained the comments breach the Argos social networking policy and could “damage the reputation of the company".</a:t>
            </a:r>
          </a:p>
          <a:p>
            <a:pPr eaLnBrk="1" hangingPunct="1">
              <a:lnSpc>
                <a:spcPct val="90000"/>
              </a:lnSpc>
            </a:pPr>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3611120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526" y="350658"/>
            <a:ext cx="9144000"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5579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57250"/>
            <a:ext cx="9144000" cy="731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03761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4" descr="Screen Shot 2015-03-08 at 22.29.08.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1285875"/>
            <a:ext cx="6858000" cy="428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280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idx="4294967295"/>
          </p:nvPr>
        </p:nvSpPr>
        <p:spPr>
          <a:xfrm>
            <a:off x="628650" y="1131094"/>
            <a:ext cx="7886700" cy="994172"/>
          </a:xfrm>
        </p:spPr>
        <p:txBody>
          <a:bodyPr/>
          <a:lstStyle/>
          <a:p>
            <a:r>
              <a:rPr lang="en-GB" altLang="en-US" smtClean="0">
                <a:ea typeface="ＭＳ Ｐゴシック" panose="020B0600070205080204" pitchFamily="34" charset="-128"/>
              </a:rPr>
              <a:t>To conclude</a:t>
            </a:r>
          </a:p>
        </p:txBody>
      </p:sp>
      <p:sp>
        <p:nvSpPr>
          <p:cNvPr id="3" name="Content Placeholder 2"/>
          <p:cNvSpPr>
            <a:spLocks noGrp="1"/>
          </p:cNvSpPr>
          <p:nvPr>
            <p:ph idx="1"/>
          </p:nvPr>
        </p:nvSpPr>
        <p:spPr/>
        <p:txBody>
          <a:bodyPr/>
          <a:lstStyle/>
          <a:p>
            <a:pPr>
              <a:defRPr/>
            </a:pPr>
            <a:r>
              <a:rPr lang="en-GB" dirty="0" smtClean="0"/>
              <a:t>What responsibilities do organisations have ?</a:t>
            </a:r>
          </a:p>
          <a:p>
            <a:pPr>
              <a:defRPr/>
            </a:pPr>
            <a:r>
              <a:rPr lang="en-GB" dirty="0" smtClean="0"/>
              <a:t>To make as much money </a:t>
            </a:r>
            <a:r>
              <a:rPr lang="en-GB" smtClean="0"/>
              <a:t>as possible ?</a:t>
            </a:r>
          </a:p>
          <a:p>
            <a:pPr marL="0" indent="0">
              <a:buNone/>
              <a:defRPr/>
            </a:pPr>
            <a:endParaRPr lang="en-GB"/>
          </a:p>
        </p:txBody>
      </p:sp>
    </p:spTree>
    <p:extLst>
      <p:ext uri="{BB962C8B-B14F-4D97-AF65-F5344CB8AC3E}">
        <p14:creationId xmlns:p14="http://schemas.microsoft.com/office/powerpoint/2010/main" val="4172161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943100" y="971550"/>
            <a:ext cx="5953539" cy="4857750"/>
          </a:xfrm>
          <a:prstGeom prst="rect">
            <a:avLst/>
          </a:prstGeom>
          <a:solidFill>
            <a:schemeClr val="bg1"/>
          </a:solidFill>
          <a:ln w="38100" cap="rnd">
            <a:noFill/>
            <a:round/>
          </a:ln>
          <a:effectLst>
            <a:outerShdw blurRad="88900" dist="889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idx="4294967295"/>
          </p:nvPr>
        </p:nvSpPr>
        <p:spPr>
          <a:xfrm>
            <a:off x="628650" y="1131094"/>
            <a:ext cx="7886700" cy="994172"/>
          </a:xfrm>
        </p:spPr>
        <p:txBody>
          <a:bodyPr>
            <a:normAutofit/>
          </a:bodyPr>
          <a:lstStyle/>
          <a:p>
            <a:r>
              <a:rPr lang="en-US" sz="3000" dirty="0"/>
              <a:t>The Ethical Decision Making Process</a:t>
            </a:r>
          </a:p>
        </p:txBody>
      </p:sp>
      <p:sp>
        <p:nvSpPr>
          <p:cNvPr id="3" name="Subtitle 2"/>
          <p:cNvSpPr>
            <a:spLocks noGrp="1"/>
          </p:cNvSpPr>
          <p:nvPr>
            <p:ph idx="1"/>
          </p:nvPr>
        </p:nvSpPr>
        <p:spPr/>
        <p:txBody>
          <a:bodyPr anchor="ctr">
            <a:normAutofit/>
          </a:bodyPr>
          <a:lstStyle/>
          <a:p>
            <a:pPr algn="l"/>
            <a:r>
              <a:rPr lang="en-US" dirty="0" smtClean="0">
                <a:solidFill>
                  <a:schemeClr val="tx1"/>
                </a:solidFill>
              </a:rPr>
              <a:t>In business, people make decisions differently than at home</a:t>
            </a:r>
          </a:p>
          <a:p>
            <a:pPr lvl="1" algn="l"/>
            <a:r>
              <a:rPr lang="en-US" sz="1800" dirty="0"/>
              <a:t>Organizational pressures have a strong influence</a:t>
            </a:r>
          </a:p>
          <a:p>
            <a:pPr algn="l"/>
            <a:r>
              <a:rPr lang="en-US" sz="2100" dirty="0"/>
              <a:t>The ethical decision making process includes</a:t>
            </a:r>
          </a:p>
          <a:p>
            <a:pPr lvl="1" algn="l"/>
            <a:r>
              <a:rPr lang="en-US" sz="1800" dirty="0"/>
              <a:t>Ethical issue intensity</a:t>
            </a:r>
          </a:p>
          <a:p>
            <a:pPr lvl="1" algn="l"/>
            <a:r>
              <a:rPr lang="en-US" sz="1800" dirty="0"/>
              <a:t>Individual factors</a:t>
            </a:r>
          </a:p>
          <a:p>
            <a:pPr lvl="1" algn="l"/>
            <a:r>
              <a:rPr lang="en-US" sz="1800" dirty="0"/>
              <a:t>Organizational factors</a:t>
            </a:r>
          </a:p>
          <a:p>
            <a:pPr algn="l"/>
            <a:r>
              <a:rPr lang="en-US" sz="2100" dirty="0"/>
              <a:t>The framework for ethical decision making does not describe how to make ethical decisions</a:t>
            </a:r>
          </a:p>
          <a:p>
            <a:pPr lvl="1" algn="l"/>
            <a:r>
              <a:rPr lang="en-US" sz="1800" dirty="0"/>
              <a:t>Outlines the factors and processes related to ethical decision making</a:t>
            </a:r>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4294967295"/>
          </p:nvPr>
        </p:nvSpPr>
        <p:spPr>
          <a:xfrm>
            <a:off x="6457950" y="5624513"/>
            <a:ext cx="2057400" cy="273844"/>
          </a:xfrm>
        </p:spPr>
        <p:txBody>
          <a:bodyPr/>
          <a:lstStyle/>
          <a:p>
            <a:fld id="{2A7F9223-B69B-4AA9-B6C4-9B69EF94F2BD}" type="slidenum">
              <a:rPr lang="en-US" sz="600">
                <a:solidFill>
                  <a:schemeClr val="accent1"/>
                </a:solidFill>
              </a:rPr>
              <a:pPr/>
              <a:t>153</a:t>
            </a:fld>
            <a:endParaRPr lang="en-US" sz="600" dirty="0">
              <a:solidFill>
                <a:schemeClr val="accent1"/>
              </a:solidFill>
            </a:endParaRPr>
          </a:p>
        </p:txBody>
      </p:sp>
    </p:spTree>
    <p:extLst>
      <p:ext uri="{BB962C8B-B14F-4D97-AF65-F5344CB8AC3E}">
        <p14:creationId xmlns:p14="http://schemas.microsoft.com/office/powerpoint/2010/main" val="2212909875"/>
      </p:ext>
    </p:extLst>
  </p:cSld>
  <p:clrMapOvr>
    <a:masterClrMapping/>
  </p:clrMapOvr>
  <p:transition spd="slow">
    <p:fade/>
  </p:transition>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6"/>
          <p:cNvSpPr>
            <a:spLocks noGrp="1"/>
          </p:cNvSpPr>
          <p:nvPr>
            <p:ph type="ftr" sz="quarter" idx="11"/>
          </p:nvPr>
        </p:nvSpPr>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12"/>
          </p:nvPr>
        </p:nvSpPr>
        <p:spPr/>
        <p:txBody>
          <a:bodyPr/>
          <a:lstStyle/>
          <a:p>
            <a:fld id="{2A7F9223-B69B-4AA9-B6C4-9B69EF94F2BD}" type="slidenum">
              <a:rPr lang="en-US" sz="600">
                <a:solidFill>
                  <a:schemeClr val="accent1"/>
                </a:solidFill>
              </a:rPr>
              <a:pPr/>
              <a:t>154</a:t>
            </a:fld>
            <a:endParaRPr lang="en-US" sz="600" dirty="0">
              <a:solidFill>
                <a:schemeClr val="accent1"/>
              </a:solidFill>
            </a:endParaRPr>
          </a:p>
        </p:txBody>
      </p:sp>
      <p:sp>
        <p:nvSpPr>
          <p:cNvPr id="2" name="Title 1"/>
          <p:cNvSpPr>
            <a:spLocks noGrp="1"/>
          </p:cNvSpPr>
          <p:nvPr>
            <p:ph type="title" idx="4294967295"/>
          </p:nvPr>
        </p:nvSpPr>
        <p:spPr>
          <a:xfrm>
            <a:off x="0" y="1131094"/>
            <a:ext cx="7886700" cy="994172"/>
          </a:xfrm>
        </p:spPr>
        <p:txBody>
          <a:bodyPr>
            <a:normAutofit fontScale="90000"/>
          </a:bodyPr>
          <a:lstStyle/>
          <a:p>
            <a:r>
              <a:rPr lang="en-US" dirty="0"/>
              <a:t> </a:t>
            </a:r>
            <a:r>
              <a:rPr lang="en-US" dirty="0" smtClean="0"/>
              <a:t/>
            </a:r>
            <a:br>
              <a:rPr lang="en-US" dirty="0" smtClean="0"/>
            </a:br>
            <a:endParaRPr lang="en-US" dirty="0"/>
          </a:p>
        </p:txBody>
      </p:sp>
      <p:sp>
        <p:nvSpPr>
          <p:cNvPr id="11" name="Title 1"/>
          <p:cNvSpPr txBox="1">
            <a:spLocks/>
          </p:cNvSpPr>
          <p:nvPr/>
        </p:nvSpPr>
        <p:spPr>
          <a:xfrm>
            <a:off x="791580" y="1162051"/>
            <a:ext cx="6923671" cy="626627"/>
          </a:xfrm>
          <a:prstGeom prst="rect">
            <a:avLst/>
          </a:prstGeom>
        </p:spPr>
        <p:txBody>
          <a:bodyPr vert="horz" lIns="68580" tIns="34290" rIns="68580" bIns="34290" rtlCol="0" anchor="ctr">
            <a:normAutofit fontScale="7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000" dirty="0">
                <a:solidFill>
                  <a:schemeClr val="accent3">
                    <a:lumMod val="50000"/>
                  </a:schemeClr>
                </a:solidFill>
                <a:effectLst>
                  <a:outerShdw blurRad="38100" dist="38100" dir="2700000" algn="tl">
                    <a:srgbClr val="000000">
                      <a:alpha val="43137"/>
                    </a:srgbClr>
                  </a:outerShdw>
                </a:effectLst>
                <a:latin typeface="Georgia" pitchFamily="18" charset="0"/>
              </a:rPr>
              <a:t>Framework for Understanding Ethical Decision Making in Business</a:t>
            </a: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1580" y="2240868"/>
            <a:ext cx="5756222" cy="28729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3683703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a:bodyPr>
          <a:lstStyle/>
          <a:p>
            <a:r>
              <a:rPr lang="en-US" sz="3000" dirty="0"/>
              <a:t>Ethical Issue Intensity </a:t>
            </a:r>
          </a:p>
        </p:txBody>
      </p:sp>
      <p:sp>
        <p:nvSpPr>
          <p:cNvPr id="3" name="Subtitle 2"/>
          <p:cNvSpPr>
            <a:spLocks noGrp="1"/>
          </p:cNvSpPr>
          <p:nvPr>
            <p:ph idx="1"/>
          </p:nvPr>
        </p:nvSpPr>
        <p:spPr>
          <a:xfrm>
            <a:off x="628650" y="2226469"/>
            <a:ext cx="6157596" cy="3263504"/>
          </a:xfrm>
        </p:spPr>
        <p:txBody>
          <a:bodyPr anchor="ctr">
            <a:normAutofit fontScale="70000" lnSpcReduction="20000"/>
          </a:bodyPr>
          <a:lstStyle/>
          <a:p>
            <a:pPr algn="l"/>
            <a:r>
              <a:rPr lang="en-US" dirty="0" smtClean="0">
                <a:solidFill>
                  <a:schemeClr val="tx1"/>
                </a:solidFill>
              </a:rPr>
              <a:t>The perceived relevance or importance of an ethical issue to the individual, work group, and/or organization</a:t>
            </a:r>
          </a:p>
          <a:p>
            <a:pPr algn="l"/>
            <a:r>
              <a:rPr lang="en-US" sz="1950" dirty="0"/>
              <a:t>Reflects the ethical sensitivity of the individual and/or work group</a:t>
            </a:r>
          </a:p>
          <a:p>
            <a:pPr algn="l"/>
            <a:r>
              <a:rPr lang="en-US" sz="1950" dirty="0"/>
              <a:t>Triggers the ethical decision making process</a:t>
            </a:r>
          </a:p>
          <a:p>
            <a:pPr algn="l"/>
            <a:r>
              <a:rPr lang="en-US" sz="1950" dirty="0"/>
              <a:t>Individuals are subject to six spheres of influence</a:t>
            </a:r>
          </a:p>
          <a:p>
            <a:pPr lvl="1"/>
            <a:r>
              <a:rPr lang="en-US" sz="1800" dirty="0"/>
              <a:t>Workplace</a:t>
            </a:r>
            <a:endParaRPr lang="en-US" dirty="0" smtClean="0"/>
          </a:p>
          <a:p>
            <a:pPr lvl="1"/>
            <a:r>
              <a:rPr lang="en-US" sz="1800" dirty="0"/>
              <a:t>Legal system</a:t>
            </a:r>
          </a:p>
          <a:p>
            <a:pPr lvl="1"/>
            <a:r>
              <a:rPr lang="en-US" sz="1800" dirty="0"/>
              <a:t>Family</a:t>
            </a:r>
            <a:endParaRPr lang="en-US" dirty="0" smtClean="0"/>
          </a:p>
          <a:p>
            <a:pPr lvl="1"/>
            <a:r>
              <a:rPr lang="en-US" sz="1800" dirty="0"/>
              <a:t>Community</a:t>
            </a:r>
          </a:p>
          <a:p>
            <a:pPr lvl="1"/>
            <a:r>
              <a:rPr lang="en-US" sz="1800" dirty="0"/>
              <a:t>Religion</a:t>
            </a:r>
            <a:endParaRPr lang="en-US" dirty="0" smtClean="0"/>
          </a:p>
          <a:p>
            <a:pPr lvl="1"/>
            <a:r>
              <a:rPr lang="en-US" sz="1800" dirty="0"/>
              <a:t>Profession</a:t>
            </a:r>
          </a:p>
          <a:p>
            <a:pPr algn="l"/>
            <a:r>
              <a:rPr lang="en-US" sz="2100" b="1" i="1" dirty="0"/>
              <a:t>Moral intensity</a:t>
            </a:r>
            <a:r>
              <a:rPr lang="en-US" sz="2100" i="1" dirty="0"/>
              <a:t>: Relates to a person’s perception of social pressure and the harm his/her decision will have on others</a:t>
            </a:r>
            <a:endParaRPr lang="en-US" sz="2100" b="1" i="1" dirty="0"/>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4294967295"/>
          </p:nvPr>
        </p:nvSpPr>
        <p:spPr>
          <a:xfrm>
            <a:off x="6457950" y="5624513"/>
            <a:ext cx="2057400" cy="273844"/>
          </a:xfrm>
        </p:spPr>
        <p:txBody>
          <a:bodyPr/>
          <a:lstStyle/>
          <a:p>
            <a:fld id="{2A7F9223-B69B-4AA9-B6C4-9B69EF94F2BD}" type="slidenum">
              <a:rPr lang="en-US" sz="600">
                <a:solidFill>
                  <a:schemeClr val="accent1"/>
                </a:solidFill>
              </a:rPr>
              <a:pPr/>
              <a:t>155</a:t>
            </a:fld>
            <a:endParaRPr lang="en-US" sz="600" dirty="0">
              <a:solidFill>
                <a:schemeClr val="accent1"/>
              </a:solidFill>
            </a:endParaRPr>
          </a:p>
        </p:txBody>
      </p:sp>
    </p:spTree>
    <p:extLst>
      <p:ext uri="{BB962C8B-B14F-4D97-AF65-F5344CB8AC3E}">
        <p14:creationId xmlns:p14="http://schemas.microsoft.com/office/powerpoint/2010/main" val="3963431260"/>
      </p:ext>
    </p:extLst>
  </p:cSld>
  <p:clrMapOvr>
    <a:masterClrMapping/>
  </p:clrMapOvr>
  <p:transition spd="slow">
    <p:fade/>
  </p:transition>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a:bodyPr>
          <a:lstStyle/>
          <a:p>
            <a:r>
              <a:rPr lang="en-US" sz="3000" dirty="0"/>
              <a:t>Locus of Control</a:t>
            </a:r>
          </a:p>
        </p:txBody>
      </p:sp>
      <p:sp>
        <p:nvSpPr>
          <p:cNvPr id="3" name="Subtitle 2"/>
          <p:cNvSpPr>
            <a:spLocks noGrp="1"/>
          </p:cNvSpPr>
          <p:nvPr>
            <p:ph idx="1"/>
          </p:nvPr>
        </p:nvSpPr>
        <p:spPr/>
        <p:txBody>
          <a:bodyPr anchor="ctr">
            <a:normAutofit/>
          </a:bodyPr>
          <a:lstStyle/>
          <a:p>
            <a:r>
              <a:rPr lang="en-US" dirty="0" smtClean="0">
                <a:solidFill>
                  <a:schemeClr val="tx1"/>
                </a:solidFill>
              </a:rPr>
              <a:t>Relates to individual differences in relation to a general belief about how one is affected by internal versus external events or reinforcements</a:t>
            </a:r>
          </a:p>
          <a:p>
            <a:r>
              <a:rPr lang="en-US" sz="2100" dirty="0"/>
              <a:t>Managers with </a:t>
            </a:r>
          </a:p>
          <a:p>
            <a:pPr lvl="1"/>
            <a:r>
              <a:rPr lang="en-US" sz="1800" b="1" dirty="0"/>
              <a:t>External locus of control</a:t>
            </a:r>
            <a:r>
              <a:rPr lang="en-US" sz="1800" dirty="0"/>
              <a:t> go with the flow because that’s all they can do</a:t>
            </a:r>
            <a:endParaRPr lang="en-US" sz="1800" b="1" dirty="0"/>
          </a:p>
          <a:p>
            <a:pPr lvl="1"/>
            <a:r>
              <a:rPr lang="en-US" sz="1800" b="1" dirty="0"/>
              <a:t>Internal locus of control</a:t>
            </a:r>
            <a:r>
              <a:rPr lang="en-US" sz="1800" dirty="0"/>
              <a:t> believe they can control events; are masters of their destinies and trust in their capacity to influence their environment</a:t>
            </a:r>
            <a:endParaRPr lang="en-US" sz="1800" b="1" dirty="0"/>
          </a:p>
          <a:p>
            <a:r>
              <a:rPr lang="en-US" dirty="0" smtClean="0">
                <a:solidFill>
                  <a:schemeClr val="tx1"/>
                </a:solidFill>
              </a:rPr>
              <a:t>	</a:t>
            </a:r>
            <a:r>
              <a:rPr lang="en-US" i="1" dirty="0" smtClean="0">
                <a:solidFill>
                  <a:schemeClr val="tx1"/>
                </a:solidFill>
              </a:rPr>
              <a:t>Unclear relationship between locus of control and ethical decision making</a:t>
            </a:r>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4294967295"/>
          </p:nvPr>
        </p:nvSpPr>
        <p:spPr>
          <a:xfrm>
            <a:off x="6457950" y="5624513"/>
            <a:ext cx="2057400" cy="273844"/>
          </a:xfrm>
        </p:spPr>
        <p:txBody>
          <a:bodyPr/>
          <a:lstStyle/>
          <a:p>
            <a:fld id="{2A7F9223-B69B-4AA9-B6C4-9B69EF94F2BD}" type="slidenum">
              <a:rPr lang="en-US" sz="600">
                <a:solidFill>
                  <a:schemeClr val="accent1"/>
                </a:solidFill>
              </a:rPr>
              <a:pPr/>
              <a:t>156</a:t>
            </a:fld>
            <a:endParaRPr lang="en-US" sz="600" dirty="0">
              <a:solidFill>
                <a:schemeClr val="accent1"/>
              </a:solidFill>
            </a:endParaRPr>
          </a:p>
        </p:txBody>
      </p:sp>
    </p:spTree>
    <p:extLst>
      <p:ext uri="{BB962C8B-B14F-4D97-AF65-F5344CB8AC3E}">
        <p14:creationId xmlns:p14="http://schemas.microsoft.com/office/powerpoint/2010/main" val="1143375396"/>
      </p:ext>
    </p:extLst>
  </p:cSld>
  <p:clrMapOvr>
    <a:masterClrMapping/>
  </p:clrMapOvr>
  <p:transition spd="slow">
    <p:fade/>
  </p:transition>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a:bodyPr>
          <a:lstStyle/>
          <a:p>
            <a:r>
              <a:rPr lang="en-US" sz="3000" dirty="0"/>
              <a:t>Organizational Factors</a:t>
            </a:r>
          </a:p>
        </p:txBody>
      </p:sp>
      <p:sp>
        <p:nvSpPr>
          <p:cNvPr id="3" name="Subtitle 2"/>
          <p:cNvSpPr>
            <a:spLocks noGrp="1"/>
          </p:cNvSpPr>
          <p:nvPr>
            <p:ph idx="1"/>
          </p:nvPr>
        </p:nvSpPr>
        <p:spPr/>
        <p:txBody>
          <a:bodyPr anchor="ctr">
            <a:normAutofit/>
          </a:bodyPr>
          <a:lstStyle/>
          <a:p>
            <a:r>
              <a:rPr lang="en-US" dirty="0" smtClean="0">
                <a:solidFill>
                  <a:schemeClr val="tx1"/>
                </a:solidFill>
              </a:rPr>
              <a:t>Organizational culture has a stronger influence on employees than individual values</a:t>
            </a:r>
          </a:p>
          <a:p>
            <a:r>
              <a:rPr lang="en-US" sz="2100" b="1" dirty="0"/>
              <a:t>Corporate culture</a:t>
            </a:r>
            <a:r>
              <a:rPr lang="en-US" sz="2100" dirty="0"/>
              <a:t>: A set of values, norms, and artifacts that members of an organization share</a:t>
            </a:r>
            <a:endParaRPr lang="en-US" sz="2100" b="1" dirty="0"/>
          </a:p>
          <a:p>
            <a:pPr lvl="1"/>
            <a:r>
              <a:rPr lang="en-US" sz="1800" b="1" dirty="0"/>
              <a:t>Ethical culture</a:t>
            </a:r>
            <a:r>
              <a:rPr lang="en-US" sz="1800" dirty="0"/>
              <a:t>: Reflects whether the firm has an ethical conscience; is a function of many factors</a:t>
            </a:r>
            <a:endParaRPr lang="en-US" sz="1800" b="1" dirty="0"/>
          </a:p>
          <a:p>
            <a:r>
              <a:rPr lang="en-US" sz="2100" b="1" dirty="0"/>
              <a:t>Significant others</a:t>
            </a:r>
            <a:r>
              <a:rPr lang="en-US" sz="2100" dirty="0"/>
              <a:t>: Those who have influence in a work group</a:t>
            </a:r>
          </a:p>
          <a:p>
            <a:r>
              <a:rPr lang="en-US" sz="2100" b="1" dirty="0"/>
              <a:t>Obedience to authority</a:t>
            </a:r>
            <a:r>
              <a:rPr lang="en-US" sz="2100" dirty="0"/>
              <a:t>: Helps to explain why many employees unquestioningly follow superior’s orders</a:t>
            </a:r>
            <a:endParaRPr lang="en-US" sz="2100" b="1" dirty="0"/>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4294967295"/>
          </p:nvPr>
        </p:nvSpPr>
        <p:spPr>
          <a:xfrm>
            <a:off x="6457950" y="5624513"/>
            <a:ext cx="2057400" cy="273844"/>
          </a:xfrm>
        </p:spPr>
        <p:txBody>
          <a:bodyPr/>
          <a:lstStyle/>
          <a:p>
            <a:fld id="{2A7F9223-B69B-4AA9-B6C4-9B69EF94F2BD}" type="slidenum">
              <a:rPr lang="en-US" sz="600">
                <a:solidFill>
                  <a:schemeClr val="accent1"/>
                </a:solidFill>
              </a:rPr>
              <a:pPr/>
              <a:t>157</a:t>
            </a:fld>
            <a:endParaRPr lang="en-US" sz="600" dirty="0">
              <a:solidFill>
                <a:schemeClr val="accent1"/>
              </a:solidFill>
            </a:endParaRPr>
          </a:p>
        </p:txBody>
      </p:sp>
    </p:spTree>
    <p:extLst>
      <p:ext uri="{BB962C8B-B14F-4D97-AF65-F5344CB8AC3E}">
        <p14:creationId xmlns:p14="http://schemas.microsoft.com/office/powerpoint/2010/main" val="3644595447"/>
      </p:ext>
    </p:extLst>
  </p:cSld>
  <p:clrMapOvr>
    <a:masterClrMapping/>
  </p:clrMapOvr>
  <p:transition spd="slow">
    <p:fade/>
  </p:transition>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a:bodyPr>
          <a:lstStyle/>
          <a:p>
            <a:r>
              <a:rPr lang="en-US" sz="3000" dirty="0"/>
              <a:t>Opportunity</a:t>
            </a:r>
          </a:p>
        </p:txBody>
      </p:sp>
      <p:sp>
        <p:nvSpPr>
          <p:cNvPr id="3" name="Subtitle 2"/>
          <p:cNvSpPr>
            <a:spLocks noGrp="1"/>
          </p:cNvSpPr>
          <p:nvPr>
            <p:ph idx="1"/>
          </p:nvPr>
        </p:nvSpPr>
        <p:spPr/>
        <p:txBody>
          <a:bodyPr anchor="ctr">
            <a:normAutofit lnSpcReduction="10000"/>
          </a:bodyPr>
          <a:lstStyle/>
          <a:p>
            <a:pPr algn="l"/>
            <a:r>
              <a:rPr lang="en-US" dirty="0" smtClean="0">
                <a:solidFill>
                  <a:schemeClr val="tx1"/>
                </a:solidFill>
              </a:rPr>
              <a:t>The conditions in an organization that limit/permit ethical/unethical behavior</a:t>
            </a:r>
          </a:p>
          <a:p>
            <a:pPr marL="342900" indent="-342900">
              <a:buFont typeface="Wingdings" pitchFamily="2" charset="2"/>
              <a:buChar char="v"/>
            </a:pPr>
            <a:r>
              <a:rPr lang="en-US" sz="2100" b="1" dirty="0"/>
              <a:t>Immediate job context</a:t>
            </a:r>
            <a:r>
              <a:rPr lang="en-US" sz="2100" dirty="0"/>
              <a:t>: Where employees work, with whom they work, and the nature of the work</a:t>
            </a:r>
          </a:p>
          <a:p>
            <a:pPr marL="342900" indent="-342900">
              <a:buFont typeface="Wingdings" pitchFamily="2" charset="2"/>
              <a:buChar char="v"/>
            </a:pPr>
            <a:r>
              <a:rPr lang="en-US" sz="2100" dirty="0"/>
              <a:t>Opportunities for misconduct can be reduced by establishing formal codes, policies, and rules</a:t>
            </a:r>
          </a:p>
          <a:p>
            <a:pPr marL="685800" lvl="1" indent="-342900">
              <a:buFont typeface="Wingdings" pitchFamily="2" charset="2"/>
              <a:buChar char="Ø"/>
            </a:pPr>
            <a:r>
              <a:rPr lang="en-US" sz="1800" dirty="0"/>
              <a:t>Aggressive enforcement is required</a:t>
            </a:r>
          </a:p>
          <a:p>
            <a:pPr marL="342900" indent="-342900"/>
            <a:r>
              <a:rPr lang="en-US" sz="2100" dirty="0"/>
              <a:t>	</a:t>
            </a:r>
            <a:r>
              <a:rPr lang="en-US" sz="2100" i="1" dirty="0"/>
              <a:t>Knowledge can sometimes lead to unethical behavior </a:t>
            </a:r>
          </a:p>
          <a:p>
            <a:pPr marL="685800" lvl="1" indent="-342900">
              <a:buFont typeface="Arial" pitchFamily="34" charset="0"/>
              <a:buChar char="•"/>
            </a:pPr>
            <a:r>
              <a:rPr lang="en-US" sz="1800" i="1" dirty="0"/>
              <a:t>A person who has an information base, expertise, or information about competition has an </a:t>
            </a:r>
            <a:r>
              <a:rPr lang="en-US" sz="1800" b="1" i="1" dirty="0"/>
              <a:t>opportunity</a:t>
            </a:r>
            <a:r>
              <a:rPr lang="en-US" sz="1800" i="1" dirty="0"/>
              <a:t> to exploit knowledge</a:t>
            </a:r>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4294967295"/>
          </p:nvPr>
        </p:nvSpPr>
        <p:spPr>
          <a:xfrm>
            <a:off x="6457950" y="5624513"/>
            <a:ext cx="2057400" cy="273844"/>
          </a:xfrm>
        </p:spPr>
        <p:txBody>
          <a:bodyPr/>
          <a:lstStyle/>
          <a:p>
            <a:fld id="{2A7F9223-B69B-4AA9-B6C4-9B69EF94F2BD}" type="slidenum">
              <a:rPr lang="en-US" sz="600">
                <a:solidFill>
                  <a:schemeClr val="accent1"/>
                </a:solidFill>
              </a:rPr>
              <a:pPr/>
              <a:t>158</a:t>
            </a:fld>
            <a:endParaRPr lang="en-US" sz="600" dirty="0">
              <a:solidFill>
                <a:schemeClr val="accent1"/>
              </a:solidFill>
            </a:endParaRPr>
          </a:p>
        </p:txBody>
      </p:sp>
    </p:spTree>
    <p:extLst>
      <p:ext uri="{BB962C8B-B14F-4D97-AF65-F5344CB8AC3E}">
        <p14:creationId xmlns:p14="http://schemas.microsoft.com/office/powerpoint/2010/main" val="1391494123"/>
      </p:ext>
    </p:extLst>
  </p:cSld>
  <p:clrMapOvr>
    <a:masterClrMapping/>
  </p:clrMapOvr>
  <p:transition spd="slow">
    <p:fade/>
  </p:transition>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fontScale="90000"/>
          </a:bodyPr>
          <a:lstStyle/>
          <a:p>
            <a:r>
              <a:rPr lang="en-US" dirty="0"/>
              <a:t> </a:t>
            </a:r>
            <a:r>
              <a:rPr lang="en-US" dirty="0" smtClean="0"/>
              <a:t/>
            </a:r>
            <a:br>
              <a:rPr lang="en-US" dirty="0" smtClean="0"/>
            </a:br>
            <a:endParaRPr lang="en-US" dirty="0"/>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4294967295"/>
          </p:nvPr>
        </p:nvSpPr>
        <p:spPr>
          <a:xfrm>
            <a:off x="6457950" y="5624513"/>
            <a:ext cx="2057400" cy="273844"/>
          </a:xfrm>
        </p:spPr>
        <p:txBody>
          <a:bodyPr/>
          <a:lstStyle/>
          <a:p>
            <a:fld id="{2A7F9223-B69B-4AA9-B6C4-9B69EF94F2BD}" type="slidenum">
              <a:rPr lang="en-US" sz="600">
                <a:solidFill>
                  <a:schemeClr val="accent1"/>
                </a:solidFill>
              </a:rPr>
              <a:pPr/>
              <a:t>159</a:t>
            </a:fld>
            <a:endParaRPr lang="en-US" sz="600" dirty="0">
              <a:solidFill>
                <a:schemeClr val="accent1"/>
              </a:solidFill>
            </a:endParaRPr>
          </a:p>
        </p:txBody>
      </p:sp>
      <p:sp>
        <p:nvSpPr>
          <p:cNvPr id="9" name="Rectangle 8"/>
          <p:cNvSpPr/>
          <p:nvPr/>
        </p:nvSpPr>
        <p:spPr>
          <a:xfrm>
            <a:off x="1943100" y="971550"/>
            <a:ext cx="5953539" cy="4857750"/>
          </a:xfrm>
          <a:prstGeom prst="rect">
            <a:avLst/>
          </a:prstGeom>
          <a:solidFill>
            <a:schemeClr val="bg1"/>
          </a:solidFill>
          <a:ln w="38100" cap="rnd">
            <a:noFill/>
            <a:round/>
          </a:ln>
          <a:effectLst>
            <a:outerShdw blurRad="88900" dist="889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1" name="Title 1"/>
          <p:cNvSpPr txBox="1">
            <a:spLocks/>
          </p:cNvSpPr>
          <p:nvPr/>
        </p:nvSpPr>
        <p:spPr>
          <a:xfrm>
            <a:off x="791580" y="1140829"/>
            <a:ext cx="5600700" cy="626627"/>
          </a:xfrm>
          <a:prstGeom prst="rect">
            <a:avLst/>
          </a:prstGeom>
        </p:spPr>
        <p:txBody>
          <a:bodyPr vert="horz" lIns="68580" tIns="34290" rIns="68580" bIns="34290" rtlCol="0" anchor="ctr">
            <a:normAutofit fontScale="7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000" dirty="0"/>
              <a:t>Office Supplies Reported Missing Most Often</a:t>
            </a:r>
          </a:p>
        </p:txBody>
      </p:sp>
      <p:pic>
        <p:nvPicPr>
          <p:cNvPr id="13" name="Picture 12"/>
          <p:cNvPicPr/>
          <p:nvPr/>
        </p:nvPicPr>
        <p:blipFill rotWithShape="1">
          <a:blip r:embed="rId3" cstate="print">
            <a:lum contrast="5000"/>
            <a:extLst>
              <a:ext uri="{28A0092B-C50C-407E-A947-70E740481C1C}">
                <a14:useLocalDpi xmlns:a14="http://schemas.microsoft.com/office/drawing/2010/main" val="0"/>
              </a:ext>
            </a:extLst>
          </a:blip>
          <a:srcRect l="18968" t="20000" r="17805" b="2025"/>
          <a:stretch/>
        </p:blipFill>
        <p:spPr bwMode="auto">
          <a:xfrm>
            <a:off x="1601670" y="2284810"/>
            <a:ext cx="4686300" cy="274320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7042064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a:bodyPr>
          <a:lstStyle/>
          <a:p>
            <a:r>
              <a:rPr lang="en-US" sz="3000" dirty="0"/>
              <a:t>Business Ethics Evaluations and Intentions</a:t>
            </a:r>
          </a:p>
        </p:txBody>
      </p:sp>
      <p:sp>
        <p:nvSpPr>
          <p:cNvPr id="3" name="Subtitle 2"/>
          <p:cNvSpPr>
            <a:spLocks noGrp="1"/>
          </p:cNvSpPr>
          <p:nvPr>
            <p:ph idx="1"/>
          </p:nvPr>
        </p:nvSpPr>
        <p:spPr>
          <a:xfrm>
            <a:off x="628650" y="2226469"/>
            <a:ext cx="6967686" cy="3263504"/>
          </a:xfrm>
        </p:spPr>
        <p:txBody>
          <a:bodyPr anchor="ctr">
            <a:normAutofit lnSpcReduction="10000"/>
          </a:bodyPr>
          <a:lstStyle/>
          <a:p>
            <a:r>
              <a:rPr lang="en-US" dirty="0" smtClean="0">
                <a:solidFill>
                  <a:schemeClr val="tx1"/>
                </a:solidFill>
              </a:rPr>
              <a:t>Ethical dilemmas involve situations where rules are vague or in conflict</a:t>
            </a:r>
          </a:p>
          <a:p>
            <a:r>
              <a:rPr lang="en-US" sz="2100" dirty="0"/>
              <a:t>Critical thinking skills and ability to take responsibility are important</a:t>
            </a:r>
          </a:p>
          <a:p>
            <a:r>
              <a:rPr lang="en-US" sz="2100" dirty="0"/>
              <a:t>The final step is deciding what action to take based on a person’s intentions </a:t>
            </a:r>
          </a:p>
          <a:p>
            <a:r>
              <a:rPr lang="en-US" sz="2100" dirty="0"/>
              <a:t>Guilt or uneasiness is the first sign that an unethical decision has occurred</a:t>
            </a:r>
          </a:p>
          <a:p>
            <a:r>
              <a:rPr lang="en-US" sz="2250" i="1" dirty="0"/>
              <a:t>Most businesspeople will make ethical mistakes </a:t>
            </a:r>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4294967295"/>
          </p:nvPr>
        </p:nvSpPr>
        <p:spPr>
          <a:xfrm>
            <a:off x="6457950" y="5624513"/>
            <a:ext cx="2057400" cy="273844"/>
          </a:xfrm>
        </p:spPr>
        <p:txBody>
          <a:bodyPr/>
          <a:lstStyle/>
          <a:p>
            <a:fld id="{2A7F9223-B69B-4AA9-B6C4-9B69EF94F2BD}" type="slidenum">
              <a:rPr lang="en-US" sz="600">
                <a:solidFill>
                  <a:schemeClr val="accent1"/>
                </a:solidFill>
              </a:rPr>
              <a:pPr/>
              <a:t>160</a:t>
            </a:fld>
            <a:endParaRPr lang="en-US" sz="600" dirty="0">
              <a:solidFill>
                <a:schemeClr val="accent1"/>
              </a:solidFill>
            </a:endParaRPr>
          </a:p>
        </p:txBody>
      </p:sp>
    </p:spTree>
    <p:extLst>
      <p:ext uri="{BB962C8B-B14F-4D97-AF65-F5344CB8AC3E}">
        <p14:creationId xmlns:p14="http://schemas.microsoft.com/office/powerpoint/2010/main" val="1129893877"/>
      </p:ext>
    </p:extLst>
  </p:cSld>
  <p:clrMapOvr>
    <a:masterClrMapping/>
  </p:clrMapOvr>
  <p:transition spd="slow">
    <p:fade/>
  </p:transition>
  <p:timing>
    <p:tnLst>
      <p:par>
        <p:cTn id="1" dur="indefinite" restart="never" nodeType="tmRoot"/>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a:bodyPr>
          <a:lstStyle/>
          <a:p>
            <a:r>
              <a:rPr lang="en-US" sz="3000" dirty="0"/>
              <a:t>Using the Framework to Improve Ethical Decisions</a:t>
            </a:r>
          </a:p>
        </p:txBody>
      </p:sp>
      <p:sp>
        <p:nvSpPr>
          <p:cNvPr id="3" name="Subtitle 2"/>
          <p:cNvSpPr>
            <a:spLocks noGrp="1"/>
          </p:cNvSpPr>
          <p:nvPr>
            <p:ph idx="1"/>
          </p:nvPr>
        </p:nvSpPr>
        <p:spPr/>
        <p:txBody>
          <a:bodyPr anchor="ctr">
            <a:normAutofit/>
          </a:bodyPr>
          <a:lstStyle/>
          <a:p>
            <a:r>
              <a:rPr lang="en-US" dirty="0" smtClean="0">
                <a:solidFill>
                  <a:schemeClr val="tx1"/>
                </a:solidFill>
              </a:rPr>
              <a:t>Impossible to objectively determine if a business decision is right or wrong</a:t>
            </a:r>
          </a:p>
          <a:p>
            <a:r>
              <a:rPr lang="en-US" sz="2100" dirty="0"/>
              <a:t>Understanding how ethical decisions are made will not solve ethical problems</a:t>
            </a:r>
          </a:p>
          <a:p>
            <a:pPr lvl="1"/>
            <a:r>
              <a:rPr lang="en-US" sz="1800" dirty="0"/>
              <a:t>Business ethics involves value judgments and collective agreement about acceptable patterns of behavior</a:t>
            </a:r>
          </a:p>
          <a:p>
            <a:r>
              <a:rPr lang="en-US" sz="2100" dirty="0"/>
              <a:t>Ethical decision making in business does not rely on personal values and morals</a:t>
            </a:r>
          </a:p>
          <a:p>
            <a:pPr lvl="1"/>
            <a:r>
              <a:rPr lang="en-US" sz="1800" dirty="0"/>
              <a:t>Organizations take on cultures of their own</a:t>
            </a:r>
          </a:p>
          <a:p>
            <a:pPr lvl="1"/>
            <a:r>
              <a:rPr lang="en-US" sz="1800" dirty="0"/>
              <a:t>Informal relationships enforce an ethical culture</a:t>
            </a:r>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Tree>
    <p:extLst>
      <p:ext uri="{BB962C8B-B14F-4D97-AF65-F5344CB8AC3E}">
        <p14:creationId xmlns:p14="http://schemas.microsoft.com/office/powerpoint/2010/main" val="2490654742"/>
      </p:ext>
    </p:extLst>
  </p:cSld>
  <p:clrMapOvr>
    <a:masterClrMapping/>
  </p:clrMapOvr>
  <p:transition spd="slow">
    <p:fade/>
  </p:transition>
  <p:timing>
    <p:tnLst>
      <p:par>
        <p:cTn id="1" dur="indefinite" restart="never" nodeType="tmRoot"/>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a:bodyPr>
          <a:lstStyle/>
          <a:p>
            <a:r>
              <a:rPr lang="en-US" sz="3000" dirty="0"/>
              <a:t>Leadership in Corporate Culture</a:t>
            </a:r>
          </a:p>
        </p:txBody>
      </p:sp>
      <p:sp>
        <p:nvSpPr>
          <p:cNvPr id="3" name="Subtitle 2"/>
          <p:cNvSpPr>
            <a:spLocks noGrp="1"/>
          </p:cNvSpPr>
          <p:nvPr>
            <p:ph idx="1"/>
          </p:nvPr>
        </p:nvSpPr>
        <p:spPr/>
        <p:txBody>
          <a:bodyPr anchor="ctr">
            <a:normAutofit/>
          </a:bodyPr>
          <a:lstStyle/>
          <a:p>
            <a:r>
              <a:rPr lang="en-US" sz="2100" b="1" dirty="0"/>
              <a:t>Leadership</a:t>
            </a:r>
            <a:r>
              <a:rPr lang="en-US" sz="2100" dirty="0"/>
              <a:t>: The ability or authority to guide and direct others toward achievement of a goal</a:t>
            </a:r>
            <a:endParaRPr lang="en-US" sz="2100" b="1" dirty="0"/>
          </a:p>
          <a:p>
            <a:pPr lvl="1"/>
            <a:r>
              <a:rPr lang="en-US" sz="1800" dirty="0"/>
              <a:t>Leaders provide a blueprint for an organization’s corporate culture and ethics</a:t>
            </a:r>
          </a:p>
          <a:p>
            <a:r>
              <a:rPr lang="en-US" sz="2100" dirty="0"/>
              <a:t>Leadership styles influence organizational behavior</a:t>
            </a:r>
          </a:p>
          <a:p>
            <a:pPr lvl="1"/>
            <a:r>
              <a:rPr lang="en-US" sz="1800" dirty="0"/>
              <a:t>Including employee’s acceptance of/adherence to organizational norms and values</a:t>
            </a:r>
          </a:p>
          <a:p>
            <a:pPr lvl="1"/>
            <a:r>
              <a:rPr lang="en-US" sz="1800" dirty="0"/>
              <a:t>A challenge for leaders is gaining trust and commitment</a:t>
            </a:r>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Tree>
    <p:extLst>
      <p:ext uri="{BB962C8B-B14F-4D97-AF65-F5344CB8AC3E}">
        <p14:creationId xmlns:p14="http://schemas.microsoft.com/office/powerpoint/2010/main" val="668872960"/>
      </p:ext>
    </p:extLst>
  </p:cSld>
  <p:clrMapOvr>
    <a:masterClrMapping/>
  </p:clrMapOvr>
  <p:transition spd="slow">
    <p:fade/>
  </p:transition>
  <p:timing>
    <p:tnLst>
      <p:par>
        <p:cTn id="1" dur="indefinite" restart="never" nodeType="tmRoot"/>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t> </a:t>
            </a:r>
            <a:r>
              <a:rPr lang="en-US" dirty="0" smtClean="0"/>
              <a:t/>
            </a:r>
            <a:br>
              <a:rPr lang="en-US" dirty="0" smtClean="0"/>
            </a:br>
            <a:endParaRPr lang="en-US" dirty="0"/>
          </a:p>
        </p:txBody>
      </p:sp>
      <p:sp>
        <p:nvSpPr>
          <p:cNvPr id="7" name="Footer Placeholder 6"/>
          <p:cNvSpPr>
            <a:spLocks noGrp="1"/>
          </p:cNvSpPr>
          <p:nvPr>
            <p:ph type="ftr" sz="quarter" idx="11"/>
          </p:nvPr>
        </p:nvSpPr>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12"/>
          </p:nvPr>
        </p:nvSpPr>
        <p:spPr/>
        <p:txBody>
          <a:bodyPr/>
          <a:lstStyle/>
          <a:p>
            <a:fld id="{2A7F9223-B69B-4AA9-B6C4-9B69EF94F2BD}" type="slidenum">
              <a:rPr lang="en-US" sz="600">
                <a:solidFill>
                  <a:schemeClr val="accent1"/>
                </a:solidFill>
              </a:rPr>
              <a:pPr/>
              <a:t>163</a:t>
            </a:fld>
            <a:endParaRPr lang="en-US" sz="600" dirty="0">
              <a:solidFill>
                <a:schemeClr val="accent1"/>
              </a:solidFill>
            </a:endParaRPr>
          </a:p>
        </p:txBody>
      </p:sp>
      <p:sp>
        <p:nvSpPr>
          <p:cNvPr id="11" name="Title 1"/>
          <p:cNvSpPr txBox="1">
            <a:spLocks/>
          </p:cNvSpPr>
          <p:nvPr/>
        </p:nvSpPr>
        <p:spPr>
          <a:xfrm>
            <a:off x="953598" y="1223218"/>
            <a:ext cx="5600700" cy="626627"/>
          </a:xfrm>
          <a:prstGeom prst="rect">
            <a:avLst/>
          </a:prstGeom>
        </p:spPr>
        <p:txBody>
          <a:bodyPr vert="horz" lIns="68580" tIns="34290" rIns="68580" bIns="34290" rtlCol="0" anchor="ctr">
            <a:normAutofit fontScale="7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000" dirty="0"/>
              <a:t>The Managerial Role in Developing Ethics Program Leadership</a:t>
            </a:r>
          </a:p>
        </p:txBody>
      </p:sp>
      <p:pic>
        <p:nvPicPr>
          <p:cNvPr id="13" name="Picture 12"/>
          <p:cNvPicPr/>
          <p:nvPr/>
        </p:nvPicPr>
        <p:blipFill rotWithShape="1">
          <a:blip r:embed="rId3" cstate="print">
            <a:lum contrast="5000"/>
            <a:extLst>
              <a:ext uri="{28A0092B-C50C-407E-A947-70E740481C1C}">
                <a14:useLocalDpi xmlns:a14="http://schemas.microsoft.com/office/drawing/2010/main" val="0"/>
              </a:ext>
            </a:extLst>
          </a:blip>
          <a:srcRect l="19313" t="33188" r="17690" b="20254"/>
          <a:stretch/>
        </p:blipFill>
        <p:spPr bwMode="auto">
          <a:xfrm>
            <a:off x="1168911" y="2186862"/>
            <a:ext cx="4946139" cy="2253630"/>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15053879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a:bodyPr>
          <a:lstStyle/>
          <a:p>
            <a:r>
              <a:rPr lang="en-US" sz="3000" dirty="0"/>
              <a:t>Leadership Styles</a:t>
            </a:r>
          </a:p>
        </p:txBody>
      </p:sp>
      <p:sp>
        <p:nvSpPr>
          <p:cNvPr id="3" name="Subtitle 2"/>
          <p:cNvSpPr>
            <a:spLocks noGrp="1"/>
          </p:cNvSpPr>
          <p:nvPr>
            <p:ph idx="1"/>
          </p:nvPr>
        </p:nvSpPr>
        <p:spPr/>
        <p:txBody>
          <a:bodyPr anchor="ctr">
            <a:normAutofit/>
          </a:bodyPr>
          <a:lstStyle/>
          <a:p>
            <a:r>
              <a:rPr lang="en-US" sz="2100" i="1" dirty="0"/>
              <a:t>Coercive leader</a:t>
            </a:r>
            <a:r>
              <a:rPr lang="en-US" sz="2100" dirty="0"/>
              <a:t>: Demands instant obedience and focuses on achievement, initiative, and self-control</a:t>
            </a:r>
          </a:p>
          <a:p>
            <a:r>
              <a:rPr lang="en-US" sz="2100" i="1" dirty="0"/>
              <a:t>Authoritative leader</a:t>
            </a:r>
            <a:r>
              <a:rPr lang="en-US" sz="2100" dirty="0"/>
              <a:t>: Inspires employees to follow a vision, facilitates change, and creates a strongly positive performance climate</a:t>
            </a:r>
          </a:p>
          <a:p>
            <a:r>
              <a:rPr lang="en-US" sz="2100" i="1" dirty="0" err="1"/>
              <a:t>Affiliative</a:t>
            </a:r>
            <a:r>
              <a:rPr lang="en-US" sz="2100" i="1" dirty="0"/>
              <a:t> leader</a:t>
            </a:r>
            <a:r>
              <a:rPr lang="en-US" sz="2100" dirty="0"/>
              <a:t>: Values people, their emotions and needs, and relies on friendship and trust to promote flexibility, innovation, and risk taking </a:t>
            </a:r>
            <a:endParaRPr lang="en-US" sz="2100" i="1" dirty="0"/>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4294967295"/>
          </p:nvPr>
        </p:nvSpPr>
        <p:spPr>
          <a:xfrm>
            <a:off x="6457950" y="5624513"/>
            <a:ext cx="2057400" cy="273844"/>
          </a:xfrm>
        </p:spPr>
        <p:txBody>
          <a:bodyPr/>
          <a:lstStyle/>
          <a:p>
            <a:fld id="{2A7F9223-B69B-4AA9-B6C4-9B69EF94F2BD}" type="slidenum">
              <a:rPr lang="en-US" sz="600">
                <a:solidFill>
                  <a:schemeClr val="accent1"/>
                </a:solidFill>
              </a:rPr>
              <a:pPr/>
              <a:t>164</a:t>
            </a:fld>
            <a:endParaRPr lang="en-US" sz="600" dirty="0">
              <a:solidFill>
                <a:schemeClr val="accent1"/>
              </a:solidFill>
            </a:endParaRPr>
          </a:p>
        </p:txBody>
      </p:sp>
    </p:spTree>
    <p:extLst>
      <p:ext uri="{BB962C8B-B14F-4D97-AF65-F5344CB8AC3E}">
        <p14:creationId xmlns:p14="http://schemas.microsoft.com/office/powerpoint/2010/main" val="2149282801"/>
      </p:ext>
    </p:extLst>
  </p:cSld>
  <p:clrMapOvr>
    <a:masterClrMapping/>
  </p:clrMapOvr>
  <p:transition spd="slow">
    <p:fade/>
  </p:transition>
  <p:timing>
    <p:tnLst>
      <p:par>
        <p:cT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a:bodyPr>
          <a:lstStyle/>
          <a:p>
            <a:r>
              <a:rPr lang="en-US" sz="3000" dirty="0"/>
              <a:t>Leadership Styles </a:t>
            </a:r>
            <a:r>
              <a:rPr lang="en-US" sz="1500" dirty="0"/>
              <a:t>(continued)</a:t>
            </a:r>
            <a:endParaRPr lang="en-US" sz="3000" dirty="0"/>
          </a:p>
        </p:txBody>
      </p:sp>
      <p:sp>
        <p:nvSpPr>
          <p:cNvPr id="3" name="Subtitle 2"/>
          <p:cNvSpPr>
            <a:spLocks noGrp="1"/>
          </p:cNvSpPr>
          <p:nvPr>
            <p:ph idx="1"/>
          </p:nvPr>
        </p:nvSpPr>
        <p:spPr/>
        <p:txBody>
          <a:bodyPr anchor="ctr">
            <a:normAutofit/>
          </a:bodyPr>
          <a:lstStyle/>
          <a:p>
            <a:r>
              <a:rPr lang="en-US" sz="2100" i="1" dirty="0"/>
              <a:t>Democratic leader</a:t>
            </a:r>
            <a:r>
              <a:rPr lang="en-US" sz="2100" dirty="0"/>
              <a:t>: Relies on participation and teamwork to reach collaborative decisions</a:t>
            </a:r>
          </a:p>
          <a:p>
            <a:r>
              <a:rPr lang="en-US" sz="2100" i="1" dirty="0"/>
              <a:t>Pacesetting leader</a:t>
            </a:r>
            <a:r>
              <a:rPr lang="en-US" sz="2100" dirty="0"/>
              <a:t>: Can create a negative climate because of the high standards that he/she sets</a:t>
            </a:r>
          </a:p>
          <a:p>
            <a:r>
              <a:rPr lang="en-US" sz="2100" i="1" dirty="0"/>
              <a:t>Coaching leader</a:t>
            </a:r>
            <a:r>
              <a:rPr lang="en-US" sz="2100" dirty="0"/>
              <a:t>: Builds a positive climate by developing skills to foster long-term success, delegating responsibility, and issuing challenging assignments</a:t>
            </a:r>
            <a:endParaRPr lang="en-US" sz="2100" i="1" dirty="0"/>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4294967295"/>
          </p:nvPr>
        </p:nvSpPr>
        <p:spPr>
          <a:xfrm>
            <a:off x="6457950" y="5624513"/>
            <a:ext cx="2057400" cy="273844"/>
          </a:xfrm>
        </p:spPr>
        <p:txBody>
          <a:bodyPr/>
          <a:lstStyle/>
          <a:p>
            <a:fld id="{2A7F9223-B69B-4AA9-B6C4-9B69EF94F2BD}" type="slidenum">
              <a:rPr lang="en-US" sz="600">
                <a:solidFill>
                  <a:schemeClr val="accent1"/>
                </a:solidFill>
              </a:rPr>
              <a:pPr/>
              <a:t>165</a:t>
            </a:fld>
            <a:endParaRPr lang="en-US" sz="600" dirty="0">
              <a:solidFill>
                <a:schemeClr val="accent1"/>
              </a:solidFill>
            </a:endParaRPr>
          </a:p>
        </p:txBody>
      </p:sp>
    </p:spTree>
    <p:extLst>
      <p:ext uri="{BB962C8B-B14F-4D97-AF65-F5344CB8AC3E}">
        <p14:creationId xmlns:p14="http://schemas.microsoft.com/office/powerpoint/2010/main" val="3263480633"/>
      </p:ext>
    </p:extLst>
  </p:cSld>
  <p:clrMapOvr>
    <a:masterClrMapping/>
  </p:clrMapOvr>
  <p:transition spd="slow">
    <p:fade/>
  </p:transition>
  <p:timing>
    <p:tnLst>
      <p:par>
        <p:cT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a:bodyPr>
          <a:lstStyle/>
          <a:p>
            <a:r>
              <a:rPr lang="en-US" sz="3000" dirty="0"/>
              <a:t>Leadership Styles </a:t>
            </a:r>
            <a:r>
              <a:rPr lang="en-US" sz="1500" dirty="0"/>
              <a:t>(continued)</a:t>
            </a:r>
            <a:endParaRPr lang="en-US" sz="3000" dirty="0"/>
          </a:p>
        </p:txBody>
      </p:sp>
      <p:sp>
        <p:nvSpPr>
          <p:cNvPr id="3" name="Subtitle 2"/>
          <p:cNvSpPr>
            <a:spLocks noGrp="1"/>
          </p:cNvSpPr>
          <p:nvPr>
            <p:ph idx="1"/>
          </p:nvPr>
        </p:nvSpPr>
        <p:spPr/>
        <p:txBody>
          <a:bodyPr anchor="ctr">
            <a:normAutofit/>
          </a:bodyPr>
          <a:lstStyle/>
          <a:p>
            <a:r>
              <a:rPr lang="en-US" sz="2100" b="1" dirty="0"/>
              <a:t>Transactional Leaders</a:t>
            </a:r>
            <a:r>
              <a:rPr lang="en-US" sz="2100" dirty="0"/>
              <a:t>: Create employee satisfaction through bartering for desired behaviors/performance</a:t>
            </a:r>
            <a:endParaRPr lang="en-US" sz="2100" b="1" dirty="0"/>
          </a:p>
          <a:p>
            <a:pPr lvl="1"/>
            <a:r>
              <a:rPr lang="en-US" sz="1800" dirty="0"/>
              <a:t>Best-suited for rapidly changing situations, including those requiring responses to ethical problems or issues</a:t>
            </a:r>
          </a:p>
          <a:p>
            <a:r>
              <a:rPr lang="en-US" sz="2100" b="1" dirty="0"/>
              <a:t>Transformational leaders</a:t>
            </a:r>
            <a:r>
              <a:rPr lang="en-US" sz="2100" dirty="0"/>
              <a:t>: Raise employees’ commitment and foster trust and motivation</a:t>
            </a:r>
            <a:endParaRPr lang="en-US" sz="2100" b="1" dirty="0"/>
          </a:p>
          <a:p>
            <a:pPr lvl="1"/>
            <a:r>
              <a:rPr lang="en-US" sz="1800" dirty="0"/>
              <a:t>Is best for organizations with high ethical commitment and strong stakeholder support</a:t>
            </a:r>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4294967295"/>
          </p:nvPr>
        </p:nvSpPr>
        <p:spPr>
          <a:xfrm>
            <a:off x="6457950" y="5624513"/>
            <a:ext cx="2057400" cy="273844"/>
          </a:xfrm>
        </p:spPr>
        <p:txBody>
          <a:bodyPr/>
          <a:lstStyle/>
          <a:p>
            <a:fld id="{2A7F9223-B69B-4AA9-B6C4-9B69EF94F2BD}" type="slidenum">
              <a:rPr lang="en-US" sz="600">
                <a:solidFill>
                  <a:schemeClr val="accent1"/>
                </a:solidFill>
              </a:rPr>
              <a:pPr/>
              <a:t>166</a:t>
            </a:fld>
            <a:endParaRPr lang="en-US" sz="600" dirty="0">
              <a:solidFill>
                <a:schemeClr val="accent1"/>
              </a:solidFill>
            </a:endParaRPr>
          </a:p>
        </p:txBody>
      </p:sp>
    </p:spTree>
    <p:extLst>
      <p:ext uri="{BB962C8B-B14F-4D97-AF65-F5344CB8AC3E}">
        <p14:creationId xmlns:p14="http://schemas.microsoft.com/office/powerpoint/2010/main" val="3162143116"/>
      </p:ext>
    </p:extLst>
  </p:cSld>
  <p:clrMapOvr>
    <a:masterClrMapping/>
  </p:clrMapOvr>
  <p:transition spd="slow">
    <p:fade/>
  </p:transition>
  <p:timing>
    <p:tnLst>
      <p:par>
        <p:cTn id="1" dur="indefinite" restart="never" nodeType="tmRoot"/>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a:bodyPr>
          <a:lstStyle/>
          <a:p>
            <a:r>
              <a:rPr lang="en-US" sz="3000" dirty="0"/>
              <a:t>Habits of Strong Ethical Leaders</a:t>
            </a:r>
          </a:p>
        </p:txBody>
      </p:sp>
      <p:sp>
        <p:nvSpPr>
          <p:cNvPr id="3" name="Subtitle 2"/>
          <p:cNvSpPr>
            <a:spLocks noGrp="1"/>
          </p:cNvSpPr>
          <p:nvPr>
            <p:ph idx="1"/>
          </p:nvPr>
        </p:nvSpPr>
        <p:spPr/>
        <p:txBody>
          <a:bodyPr anchor="ctr">
            <a:normAutofit/>
          </a:bodyPr>
          <a:lstStyle/>
          <a:p>
            <a:r>
              <a:rPr lang="en-US" dirty="0" smtClean="0">
                <a:solidFill>
                  <a:schemeClr val="tx1"/>
                </a:solidFill>
              </a:rPr>
              <a:t>Developed by Archie Carroll; based on Stephen Covey’s </a:t>
            </a:r>
            <a:r>
              <a:rPr lang="en-US" i="1" dirty="0" smtClean="0">
                <a:solidFill>
                  <a:schemeClr val="tx1"/>
                </a:solidFill>
              </a:rPr>
              <a:t>The 7 Habits of Highly Effective People</a:t>
            </a:r>
            <a:endParaRPr lang="en-US" dirty="0" smtClean="0">
              <a:solidFill>
                <a:schemeClr val="tx1"/>
              </a:solidFill>
            </a:endParaRPr>
          </a:p>
          <a:p>
            <a:r>
              <a:rPr lang="en-US" sz="2100" dirty="0"/>
              <a:t>Ethical leadership is based on holistic thinking that embraces the complex issues that companies face</a:t>
            </a:r>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4294967295"/>
          </p:nvPr>
        </p:nvSpPr>
        <p:spPr>
          <a:xfrm>
            <a:off x="6457950" y="5624513"/>
            <a:ext cx="2057400" cy="273844"/>
          </a:xfrm>
        </p:spPr>
        <p:txBody>
          <a:bodyPr/>
          <a:lstStyle/>
          <a:p>
            <a:fld id="{2A7F9223-B69B-4AA9-B6C4-9B69EF94F2BD}" type="slidenum">
              <a:rPr lang="en-US" sz="600">
                <a:solidFill>
                  <a:schemeClr val="accent1"/>
                </a:solidFill>
              </a:rPr>
              <a:pPr/>
              <a:t>167</a:t>
            </a:fld>
            <a:endParaRPr lang="en-US" sz="600" dirty="0">
              <a:solidFill>
                <a:schemeClr val="accent1"/>
              </a:solidFill>
            </a:endParaRPr>
          </a:p>
        </p:txBody>
      </p:sp>
    </p:spTree>
    <p:extLst>
      <p:ext uri="{BB962C8B-B14F-4D97-AF65-F5344CB8AC3E}">
        <p14:creationId xmlns:p14="http://schemas.microsoft.com/office/powerpoint/2010/main" val="4253939695"/>
      </p:ext>
    </p:extLst>
  </p:cSld>
  <p:clrMapOvr>
    <a:masterClrMapping/>
  </p:clrMapOvr>
  <p:transition spd="slow">
    <p:fade/>
  </p:transition>
  <p:timing>
    <p:tnLst>
      <p:par>
        <p:cTn id="1" dur="indefinite" restart="never" nodeType="tmRoot"/>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fontScale="90000"/>
          </a:bodyPr>
          <a:lstStyle/>
          <a:p>
            <a:r>
              <a:rPr lang="en-US" dirty="0"/>
              <a:t> </a:t>
            </a:r>
            <a:r>
              <a:rPr lang="en-US" dirty="0" smtClean="0"/>
              <a:t/>
            </a:r>
            <a:br>
              <a:rPr lang="en-US" dirty="0" smtClean="0"/>
            </a:br>
            <a:endParaRPr lang="en-US" dirty="0"/>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4294967295"/>
          </p:nvPr>
        </p:nvSpPr>
        <p:spPr>
          <a:xfrm>
            <a:off x="6457950" y="5624513"/>
            <a:ext cx="2057400" cy="273844"/>
          </a:xfrm>
        </p:spPr>
        <p:txBody>
          <a:bodyPr/>
          <a:lstStyle/>
          <a:p>
            <a:fld id="{2A7F9223-B69B-4AA9-B6C4-9B69EF94F2BD}" type="slidenum">
              <a:rPr lang="en-US" sz="600">
                <a:solidFill>
                  <a:schemeClr val="accent1"/>
                </a:solidFill>
              </a:rPr>
              <a:pPr/>
              <a:t>168</a:t>
            </a:fld>
            <a:endParaRPr lang="en-US" sz="600" dirty="0">
              <a:solidFill>
                <a:schemeClr val="accent1"/>
              </a:solidFill>
            </a:endParaRPr>
          </a:p>
        </p:txBody>
      </p:sp>
      <p:sp>
        <p:nvSpPr>
          <p:cNvPr id="11" name="Title 1"/>
          <p:cNvSpPr txBox="1">
            <a:spLocks/>
          </p:cNvSpPr>
          <p:nvPr/>
        </p:nvSpPr>
        <p:spPr>
          <a:xfrm>
            <a:off x="1007604" y="1140829"/>
            <a:ext cx="5600700" cy="626627"/>
          </a:xfrm>
          <a:prstGeom prst="rect">
            <a:avLst/>
          </a:prstGeom>
        </p:spPr>
        <p:txBody>
          <a:bodyPr vert="horz" lIns="68580" tIns="34290" rIns="68580" bIns="3429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000" dirty="0"/>
              <a:t>Habits of Strong Ethical Leaders</a:t>
            </a:r>
          </a:p>
        </p:txBody>
      </p:sp>
      <p:graphicFrame>
        <p:nvGraphicFramePr>
          <p:cNvPr id="3" name="Table 2"/>
          <p:cNvGraphicFramePr>
            <a:graphicFrameLocks noGrp="1"/>
          </p:cNvGraphicFramePr>
          <p:nvPr>
            <p:extLst/>
          </p:nvPr>
        </p:nvGraphicFramePr>
        <p:xfrm>
          <a:off x="1439652" y="2225041"/>
          <a:ext cx="5989849" cy="2824139"/>
        </p:xfrm>
        <a:graphic>
          <a:graphicData uri="http://schemas.openxmlformats.org/drawingml/2006/table">
            <a:tbl>
              <a:tblPr firstRow="1" bandRow="1">
                <a:tableStyleId>{8799B23B-EC83-4686-B30A-512413B5E67A}</a:tableStyleId>
              </a:tblPr>
              <a:tblGrid>
                <a:gridCol w="374366"/>
                <a:gridCol w="5615483"/>
              </a:tblGrid>
              <a:tr h="334136">
                <a:tc>
                  <a:txBody>
                    <a:bodyPr/>
                    <a:lstStyle/>
                    <a:p>
                      <a:r>
                        <a:rPr lang="en-US" sz="1400" b="0" dirty="0" smtClean="0"/>
                        <a:t>1</a:t>
                      </a:r>
                      <a:endParaRPr lang="en-US" sz="1400" b="0" dirty="0"/>
                    </a:p>
                  </a:txBody>
                  <a:tcPr marL="68580" marR="68580" marT="34290" marB="34290">
                    <a:lnL w="12700" cap="flat" cmpd="sng" algn="ctr">
                      <a:solidFill>
                        <a:schemeClr val="accent3"/>
                      </a:solidFill>
                      <a:prstDash val="solid"/>
                      <a:round/>
                      <a:headEnd type="none" w="med" len="med"/>
                      <a:tailEnd type="none" w="med" len="med"/>
                    </a:lnL>
                    <a:lnR w="12700" cmpd="sng">
                      <a:noFill/>
                    </a:lnR>
                    <a:lnT w="12700" cap="flat" cmpd="sng" algn="ctr">
                      <a:solidFill>
                        <a:schemeClr val="accent3"/>
                      </a:solidFill>
                      <a:prstDash val="solid"/>
                      <a:round/>
                      <a:headEnd type="none" w="med" len="med"/>
                      <a:tailEnd type="none" w="med" len="med"/>
                    </a:lnT>
                    <a:lnB w="25400" cmpd="sng">
                      <a:noFill/>
                    </a:lnB>
                    <a:lnTlToBr w="12700" cmpd="sng">
                      <a:noFill/>
                      <a:prstDash val="solid"/>
                    </a:lnTlToBr>
                    <a:lnBlToTr w="12700" cmpd="sng">
                      <a:noFill/>
                      <a:prstDash val="solid"/>
                    </a:lnBlToTr>
                    <a:solidFill>
                      <a:srgbClr val="FFFF99"/>
                    </a:solidFill>
                  </a:tcPr>
                </a:tc>
                <a:tc>
                  <a:txBody>
                    <a:bodyPr/>
                    <a:lstStyle/>
                    <a:p>
                      <a:r>
                        <a:rPr lang="en-US" sz="1400" b="0" dirty="0" smtClean="0"/>
                        <a:t>Ethical leaders</a:t>
                      </a:r>
                      <a:r>
                        <a:rPr lang="en-US" sz="1400" b="0" baseline="0" dirty="0" smtClean="0"/>
                        <a:t> have strong personal character.</a:t>
                      </a:r>
                      <a:endParaRPr lang="en-US" sz="1400" b="0" dirty="0"/>
                    </a:p>
                  </a:txBody>
                  <a:tcPr marL="68580" marR="68580" marT="34290" marB="34290">
                    <a:lnL w="12700" cmpd="sng">
                      <a:noFill/>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25400" cmpd="sng">
                      <a:noFill/>
                    </a:lnB>
                    <a:lnTlToBr w="12700" cmpd="sng">
                      <a:noFill/>
                      <a:prstDash val="solid"/>
                    </a:lnTlToBr>
                    <a:lnBlToTr w="12700" cmpd="sng">
                      <a:noFill/>
                      <a:prstDash val="solid"/>
                    </a:lnBlToTr>
                    <a:solidFill>
                      <a:srgbClr val="FFFF99"/>
                    </a:solidFill>
                  </a:tcPr>
                </a:tc>
              </a:tr>
              <a:tr h="334136">
                <a:tc>
                  <a:txBody>
                    <a:bodyPr/>
                    <a:lstStyle/>
                    <a:p>
                      <a:r>
                        <a:rPr lang="en-US" sz="1400" dirty="0" smtClean="0"/>
                        <a:t>2</a:t>
                      </a:r>
                      <a:endParaRPr lang="en-US" sz="1400" dirty="0"/>
                    </a:p>
                  </a:txBody>
                  <a:tcPr marL="68580" marR="68580" marT="34290" marB="34290">
                    <a:lnL w="12700" cap="flat" cmpd="sng" algn="ctr">
                      <a:solidFill>
                        <a:schemeClr val="accent3"/>
                      </a:solidFill>
                      <a:prstDash val="solid"/>
                      <a:round/>
                      <a:headEnd type="none" w="med" len="med"/>
                      <a:tailEnd type="none" w="med" len="med"/>
                    </a:lnL>
                    <a:lnR w="12700" cmpd="sng">
                      <a:noFill/>
                    </a:lnR>
                    <a:lnT w="25400" cmpd="sng">
                      <a:noFill/>
                    </a:lnT>
                    <a:lnB w="12700" cmpd="sng">
                      <a:noFill/>
                    </a:lnB>
                    <a:lnTlToBr w="12700" cmpd="sng">
                      <a:noFill/>
                      <a:prstDash val="solid"/>
                    </a:lnTlToBr>
                    <a:lnBlToTr w="12700" cmpd="sng">
                      <a:noFill/>
                      <a:prstDash val="solid"/>
                    </a:lnBlToTr>
                  </a:tcPr>
                </a:tc>
                <a:tc>
                  <a:txBody>
                    <a:bodyPr/>
                    <a:lstStyle/>
                    <a:p>
                      <a:r>
                        <a:rPr lang="en-US" sz="1400" dirty="0" smtClean="0"/>
                        <a:t>Ethical leaders have a passion to do right.</a:t>
                      </a:r>
                      <a:endParaRPr lang="en-US" sz="1400" dirty="0"/>
                    </a:p>
                  </a:txBody>
                  <a:tcPr marL="68580" marR="68580" marT="34290" marB="34290">
                    <a:lnL w="12700" cmpd="sng">
                      <a:noFill/>
                    </a:lnL>
                    <a:lnR w="12700" cap="flat" cmpd="sng" algn="ctr">
                      <a:solidFill>
                        <a:schemeClr val="accent3"/>
                      </a:solidFill>
                      <a:prstDash val="solid"/>
                      <a:round/>
                      <a:headEnd type="none" w="med" len="med"/>
                      <a:tailEnd type="none" w="med" len="med"/>
                    </a:lnR>
                    <a:lnT w="25400" cmpd="sng">
                      <a:noFill/>
                    </a:lnT>
                    <a:lnB w="12700" cmpd="sng">
                      <a:noFill/>
                    </a:lnB>
                    <a:lnTlToBr w="12700" cmpd="sng">
                      <a:noFill/>
                      <a:prstDash val="solid"/>
                    </a:lnTlToBr>
                    <a:lnBlToTr w="12700" cmpd="sng">
                      <a:noFill/>
                      <a:prstDash val="solid"/>
                    </a:lnBlToTr>
                    <a:solidFill>
                      <a:schemeClr val="accent3">
                        <a:lumMod val="60000"/>
                        <a:lumOff val="40000"/>
                        <a:alpha val="20000"/>
                      </a:schemeClr>
                    </a:solidFill>
                  </a:tcPr>
                </a:tc>
              </a:tr>
              <a:tr h="334136">
                <a:tc>
                  <a:txBody>
                    <a:bodyPr/>
                    <a:lstStyle/>
                    <a:p>
                      <a:r>
                        <a:rPr lang="en-US" sz="1400" dirty="0" smtClean="0"/>
                        <a:t>3</a:t>
                      </a:r>
                      <a:endParaRPr lang="en-US" sz="1400" dirty="0"/>
                    </a:p>
                  </a:txBody>
                  <a:tcPr marL="68580" marR="68580" marT="34290" marB="34290">
                    <a:lnL w="12700" cap="flat" cmpd="sng" algn="ctr">
                      <a:solidFill>
                        <a:schemeClr val="accent3"/>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FFFF99"/>
                    </a:solidFill>
                  </a:tcPr>
                </a:tc>
                <a:tc>
                  <a:txBody>
                    <a:bodyPr/>
                    <a:lstStyle/>
                    <a:p>
                      <a:r>
                        <a:rPr lang="en-US" sz="1400" dirty="0" smtClean="0"/>
                        <a:t>Ethical</a:t>
                      </a:r>
                      <a:r>
                        <a:rPr lang="en-US" sz="1400" baseline="0" dirty="0" smtClean="0"/>
                        <a:t> leaders are proactive.</a:t>
                      </a:r>
                      <a:endParaRPr lang="en-US" sz="1400" dirty="0"/>
                    </a:p>
                  </a:txBody>
                  <a:tcPr marL="68580" marR="68580" marT="34290" marB="34290">
                    <a:lnL w="12700" cmpd="sng">
                      <a:noFill/>
                    </a:lnL>
                    <a:lnR w="12700" cap="flat" cmpd="sng" algn="ctr">
                      <a:solidFill>
                        <a:schemeClr val="accent3"/>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99"/>
                    </a:solidFill>
                  </a:tcPr>
                </a:tc>
              </a:tr>
              <a:tr h="334136">
                <a:tc>
                  <a:txBody>
                    <a:bodyPr/>
                    <a:lstStyle/>
                    <a:p>
                      <a:r>
                        <a:rPr lang="en-US" sz="1400" dirty="0" smtClean="0"/>
                        <a:t>4</a:t>
                      </a:r>
                      <a:endParaRPr lang="en-US" sz="1400" dirty="0"/>
                    </a:p>
                  </a:txBody>
                  <a:tcPr marL="68580" marR="68580" marT="34290" marB="34290">
                    <a:lnL w="12700" cap="flat" cmpd="sng" algn="ctr">
                      <a:solidFill>
                        <a:schemeClr val="accent3"/>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FFCC66">
                        <a:alpha val="20000"/>
                      </a:srgbClr>
                    </a:solidFill>
                  </a:tcPr>
                </a:tc>
                <a:tc>
                  <a:txBody>
                    <a:bodyPr/>
                    <a:lstStyle/>
                    <a:p>
                      <a:r>
                        <a:rPr lang="en-US" sz="1400" dirty="0" smtClean="0"/>
                        <a:t>Ethical leaders consider stakeholders’ interests.</a:t>
                      </a:r>
                      <a:endParaRPr lang="en-US" sz="1400" dirty="0"/>
                    </a:p>
                  </a:txBody>
                  <a:tcPr marL="68580" marR="68580" marT="34290" marB="34290">
                    <a:lnL w="12700" cmpd="sng">
                      <a:noFill/>
                    </a:lnL>
                    <a:lnR w="12700" cap="flat" cmpd="sng" algn="ctr">
                      <a:solidFill>
                        <a:schemeClr val="accent3"/>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CC66">
                        <a:alpha val="20000"/>
                      </a:srgbClr>
                    </a:solidFill>
                  </a:tcPr>
                </a:tc>
              </a:tr>
              <a:tr h="334136">
                <a:tc>
                  <a:txBody>
                    <a:bodyPr/>
                    <a:lstStyle/>
                    <a:p>
                      <a:r>
                        <a:rPr lang="en-US" sz="1400" dirty="0" smtClean="0"/>
                        <a:t>5</a:t>
                      </a:r>
                      <a:endParaRPr lang="en-US" sz="1400" dirty="0"/>
                    </a:p>
                  </a:txBody>
                  <a:tcPr marL="68580" marR="68580" marT="34290" marB="34290">
                    <a:lnL w="12700" cap="flat" cmpd="sng" algn="ctr">
                      <a:solidFill>
                        <a:schemeClr val="accent3"/>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rgbClr val="FFFF99"/>
                    </a:solidFill>
                  </a:tcPr>
                </a:tc>
                <a:tc>
                  <a:txBody>
                    <a:bodyPr/>
                    <a:lstStyle/>
                    <a:p>
                      <a:r>
                        <a:rPr lang="en-US" sz="1400" dirty="0" smtClean="0"/>
                        <a:t>Ethical leaders are role models</a:t>
                      </a:r>
                      <a:r>
                        <a:rPr lang="en-US" sz="1400" baseline="0" dirty="0" smtClean="0"/>
                        <a:t> for the organization’s values.</a:t>
                      </a:r>
                      <a:endParaRPr lang="en-US" sz="1400" dirty="0"/>
                    </a:p>
                  </a:txBody>
                  <a:tcPr marL="68580" marR="68580" marT="34290" marB="34290">
                    <a:lnL w="12700" cmpd="sng">
                      <a:noFill/>
                    </a:lnL>
                    <a:lnR w="12700" cap="flat" cmpd="sng" algn="ctr">
                      <a:solidFill>
                        <a:schemeClr val="accent3"/>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FF99"/>
                    </a:solidFill>
                  </a:tcPr>
                </a:tc>
              </a:tr>
              <a:tr h="576729">
                <a:tc>
                  <a:txBody>
                    <a:bodyPr/>
                    <a:lstStyle/>
                    <a:p>
                      <a:r>
                        <a:rPr lang="en-US" sz="1400" dirty="0" smtClean="0"/>
                        <a:t>6</a:t>
                      </a:r>
                      <a:endParaRPr lang="en-US" sz="1400" dirty="0"/>
                    </a:p>
                  </a:txBody>
                  <a:tcPr marL="68580" marR="68580" marT="34290" marB="34290">
                    <a:lnL w="12700" cap="flat" cmpd="sng" algn="ctr">
                      <a:solidFill>
                        <a:schemeClr val="accent3"/>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US" sz="1400" dirty="0" smtClean="0"/>
                        <a:t>Ethical</a:t>
                      </a:r>
                      <a:r>
                        <a:rPr lang="en-US" sz="1400" baseline="0" dirty="0" smtClean="0"/>
                        <a:t> leaders are transparent and actively involved in organizational decision making.</a:t>
                      </a:r>
                      <a:endParaRPr lang="en-US" sz="1400" dirty="0"/>
                    </a:p>
                  </a:txBody>
                  <a:tcPr marL="68580" marR="68580" marT="34290" marB="34290">
                    <a:lnL w="12700" cmpd="sng">
                      <a:noFill/>
                    </a:lnL>
                    <a:lnR w="12700" cap="flat" cmpd="sng" algn="ctr">
                      <a:solidFill>
                        <a:schemeClr val="accent3"/>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r>
              <a:tr h="576729">
                <a:tc>
                  <a:txBody>
                    <a:bodyPr/>
                    <a:lstStyle/>
                    <a:p>
                      <a:r>
                        <a:rPr lang="en-US" sz="1400" dirty="0" smtClean="0"/>
                        <a:t>7</a:t>
                      </a:r>
                      <a:endParaRPr lang="en-US" sz="1400" dirty="0"/>
                    </a:p>
                  </a:txBody>
                  <a:tcPr marL="68580" marR="68580" marT="34290" marB="34290">
                    <a:lnL w="12700" cap="flat" cmpd="sng" algn="ctr">
                      <a:solidFill>
                        <a:schemeClr val="accent3"/>
                      </a:solidFill>
                      <a:prstDash val="solid"/>
                      <a:round/>
                      <a:headEnd type="none" w="med" len="med"/>
                      <a:tailEnd type="none" w="med" len="med"/>
                    </a:lnL>
                    <a:lnR w="12700" cmpd="sng">
                      <a:noFill/>
                    </a:lnR>
                    <a:lnT w="12700" cmpd="sng">
                      <a:noFill/>
                    </a:lnT>
                    <a:lnB w="1270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r>
                        <a:rPr lang="en-US" sz="1400" dirty="0" smtClean="0"/>
                        <a:t>Ethical leaders are competent managers who take a holistic view of the firm’s</a:t>
                      </a:r>
                      <a:r>
                        <a:rPr lang="en-US" sz="1400" baseline="0" dirty="0" smtClean="0"/>
                        <a:t> ethical culture.</a:t>
                      </a:r>
                      <a:endParaRPr lang="en-US" sz="1400" dirty="0"/>
                    </a:p>
                  </a:txBody>
                  <a:tcPr marL="68580" marR="68580" marT="34290" marB="34290">
                    <a:lnL w="12700" cmpd="sng">
                      <a:noFill/>
                    </a:lnL>
                    <a:lnR w="12700" cap="flat" cmpd="sng" algn="ctr">
                      <a:solidFill>
                        <a:schemeClr val="accent3"/>
                      </a:solidFill>
                      <a:prstDash val="solid"/>
                      <a:round/>
                      <a:headEnd type="none" w="med" len="med"/>
                      <a:tailEnd type="none" w="med" len="med"/>
                    </a:lnR>
                    <a:lnT w="12700" cmpd="sng">
                      <a:noFill/>
                    </a:lnT>
                    <a:lnB w="1270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r>
            </a:tbl>
          </a:graphicData>
        </a:graphic>
      </p:graphicFrame>
    </p:spTree>
    <p:extLst>
      <p:ext uri="{BB962C8B-B14F-4D97-AF65-F5344CB8AC3E}">
        <p14:creationId xmlns:p14="http://schemas.microsoft.com/office/powerpoint/2010/main" val="8823811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28650" y="1131094"/>
            <a:ext cx="7886700" cy="994172"/>
          </a:xfrm>
        </p:spPr>
        <p:txBody>
          <a:bodyPr>
            <a:normAutofit/>
          </a:bodyPr>
          <a:lstStyle/>
          <a:p>
            <a:r>
              <a:rPr lang="en-US" sz="3000" dirty="0"/>
              <a:t>Understanding Ethical Decision Making and the Role of Leadership</a:t>
            </a:r>
          </a:p>
        </p:txBody>
      </p:sp>
      <p:sp>
        <p:nvSpPr>
          <p:cNvPr id="3" name="Subtitle 2"/>
          <p:cNvSpPr>
            <a:spLocks noGrp="1"/>
          </p:cNvSpPr>
          <p:nvPr>
            <p:ph idx="1"/>
          </p:nvPr>
        </p:nvSpPr>
        <p:spPr/>
        <p:txBody>
          <a:bodyPr anchor="ctr">
            <a:normAutofit lnSpcReduction="10000"/>
          </a:bodyPr>
          <a:lstStyle/>
          <a:p>
            <a:r>
              <a:rPr lang="en-US" sz="2250" i="1" dirty="0"/>
              <a:t>Ethical</a:t>
            </a:r>
            <a:r>
              <a:rPr lang="en-US" sz="2250" dirty="0"/>
              <a:t> </a:t>
            </a:r>
            <a:r>
              <a:rPr lang="en-US" sz="2250" i="1" dirty="0"/>
              <a:t>issue</a:t>
            </a:r>
            <a:r>
              <a:rPr lang="en-US" sz="2250" dirty="0"/>
              <a:t> </a:t>
            </a:r>
            <a:r>
              <a:rPr lang="en-US" sz="2250" i="1" dirty="0"/>
              <a:t>intensity</a:t>
            </a:r>
            <a:r>
              <a:rPr lang="en-US" sz="2250" dirty="0"/>
              <a:t>, </a:t>
            </a:r>
            <a:r>
              <a:rPr lang="en-US" sz="2250" i="1" dirty="0"/>
              <a:t>individual</a:t>
            </a:r>
            <a:r>
              <a:rPr lang="en-US" sz="2250" dirty="0"/>
              <a:t> </a:t>
            </a:r>
            <a:r>
              <a:rPr lang="en-US" sz="2250" i="1" dirty="0"/>
              <a:t>factors</a:t>
            </a:r>
            <a:r>
              <a:rPr lang="en-US" sz="2250" dirty="0"/>
              <a:t>, and </a:t>
            </a:r>
            <a:r>
              <a:rPr lang="en-US" sz="2250" i="1" dirty="0"/>
              <a:t>opportunity</a:t>
            </a:r>
            <a:r>
              <a:rPr lang="en-US" sz="2250" dirty="0"/>
              <a:t> result in business ethics evaluations and decisions</a:t>
            </a:r>
          </a:p>
          <a:p>
            <a:r>
              <a:rPr lang="en-US" sz="1950" dirty="0"/>
              <a:t>An organizational ethical culture is shaped by effective leadership</a:t>
            </a:r>
          </a:p>
          <a:p>
            <a:pPr lvl="1"/>
            <a:r>
              <a:rPr lang="en-US" sz="1800" dirty="0"/>
              <a:t>Top level support is required for ethical behavior</a:t>
            </a:r>
          </a:p>
          <a:p>
            <a:r>
              <a:rPr lang="en-US" sz="1950" dirty="0"/>
              <a:t>An ethical corporate culture needs shared values and proper oversight</a:t>
            </a:r>
          </a:p>
          <a:p>
            <a:r>
              <a:rPr lang="en-US" sz="2100" dirty="0"/>
              <a:t>	</a:t>
            </a:r>
            <a:r>
              <a:rPr lang="en-US" sz="2100" i="1" dirty="0"/>
              <a:t>The more you know about ethical decision making, the more likely you will be to make good decisions</a:t>
            </a:r>
          </a:p>
        </p:txBody>
      </p:sp>
      <p:sp>
        <p:nvSpPr>
          <p:cNvPr id="7" name="Footer Placeholder 6"/>
          <p:cNvSpPr>
            <a:spLocks noGrp="1"/>
          </p:cNvSpPr>
          <p:nvPr>
            <p:ph type="ftr" sz="quarter" idx="4294967295"/>
          </p:nvPr>
        </p:nvSpPr>
        <p:spPr>
          <a:xfrm>
            <a:off x="3028950" y="5624513"/>
            <a:ext cx="3086100" cy="273844"/>
          </a:xfrm>
        </p:spPr>
        <p:txBody>
          <a:bodyPr/>
          <a:lstStyle/>
          <a:p>
            <a:pPr algn="l"/>
            <a:r>
              <a:rPr lang="en-US" sz="600" b="1" dirty="0">
                <a:solidFill>
                  <a:schemeClr val="bg1"/>
                </a:solidFill>
              </a:rPr>
              <a:t>© 2013 </a:t>
            </a:r>
            <a:r>
              <a:rPr lang="en-US" sz="600" b="1" dirty="0" err="1">
                <a:solidFill>
                  <a:schemeClr val="bg1"/>
                </a:solidFill>
              </a:rPr>
              <a:t>Cengage</a:t>
            </a:r>
            <a:r>
              <a:rPr lang="en-US" sz="600" b="1" dirty="0">
                <a:solidFill>
                  <a:schemeClr val="bg1"/>
                </a:solidFill>
              </a:rPr>
              <a:t> Learning. All Rights Reserved.  </a:t>
            </a:r>
          </a:p>
        </p:txBody>
      </p:sp>
      <p:sp>
        <p:nvSpPr>
          <p:cNvPr id="8" name="Slide Number Placeholder 7"/>
          <p:cNvSpPr>
            <a:spLocks noGrp="1"/>
          </p:cNvSpPr>
          <p:nvPr>
            <p:ph type="sldNum" sz="quarter" idx="4294967295"/>
          </p:nvPr>
        </p:nvSpPr>
        <p:spPr>
          <a:xfrm>
            <a:off x="6457950" y="5624513"/>
            <a:ext cx="2057400" cy="273844"/>
          </a:xfrm>
        </p:spPr>
        <p:txBody>
          <a:bodyPr/>
          <a:lstStyle/>
          <a:p>
            <a:fld id="{2A7F9223-B69B-4AA9-B6C4-9B69EF94F2BD}" type="slidenum">
              <a:rPr lang="en-US" sz="600">
                <a:solidFill>
                  <a:schemeClr val="accent1"/>
                </a:solidFill>
              </a:rPr>
              <a:pPr/>
              <a:t>169</a:t>
            </a:fld>
            <a:endParaRPr lang="en-US" sz="600" dirty="0">
              <a:solidFill>
                <a:schemeClr val="accent1"/>
              </a:solidFill>
            </a:endParaRPr>
          </a:p>
        </p:txBody>
      </p:sp>
    </p:spTree>
    <p:extLst>
      <p:ext uri="{BB962C8B-B14F-4D97-AF65-F5344CB8AC3E}">
        <p14:creationId xmlns:p14="http://schemas.microsoft.com/office/powerpoint/2010/main" val="1162508112"/>
      </p:ext>
    </p:extLst>
  </p:cSld>
  <p:clrMapOvr>
    <a:masterClrMapping/>
  </p:clrMapOvr>
  <p:transition spd="slow">
    <p:fade/>
  </p:transition>
  <p:timing>
    <p:tnLst>
      <p:par>
        <p:cTn id="1" dur="indefinite" restart="never" nodeType="tmRoot"/>
      </p:par>
    </p:tn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1026">
            <a:extLst>
              <a:ext uri="{FF2B5EF4-FFF2-40B4-BE49-F238E27FC236}">
                <a16:creationId xmlns="" xmlns:a16="http://schemas.microsoft.com/office/drawing/2014/main" id="{BD29BF41-97BF-9B4C-83CE-0EA908B68F31}"/>
              </a:ext>
            </a:extLst>
          </p:cNvPr>
          <p:cNvSpPr>
            <a:spLocks noGrp="1" noChangeArrowheads="1"/>
          </p:cNvSpPr>
          <p:nvPr>
            <p:ph type="title"/>
          </p:nvPr>
        </p:nvSpPr>
        <p:spPr/>
        <p:txBody>
          <a:bodyPr/>
          <a:lstStyle/>
          <a:p>
            <a:r>
              <a:rPr altLang="en-US"/>
              <a:t>“It’s Good Business” (Cont.)</a:t>
            </a:r>
          </a:p>
        </p:txBody>
      </p:sp>
      <p:sp>
        <p:nvSpPr>
          <p:cNvPr id="106498" name="Rectangle 1027">
            <a:extLst>
              <a:ext uri="{FF2B5EF4-FFF2-40B4-BE49-F238E27FC236}">
                <a16:creationId xmlns="" xmlns:a16="http://schemas.microsoft.com/office/drawing/2014/main" id="{5D1D7231-C3D9-7B41-815B-83066778C284}"/>
              </a:ext>
            </a:extLst>
          </p:cNvPr>
          <p:cNvSpPr>
            <a:spLocks noGrp="1" noChangeArrowheads="1"/>
          </p:cNvSpPr>
          <p:nvPr>
            <p:ph idx="1"/>
          </p:nvPr>
        </p:nvSpPr>
        <p:spPr/>
        <p:txBody>
          <a:bodyPr/>
          <a:lstStyle/>
          <a:p>
            <a:r>
              <a:rPr lang="en-US" altLang="en-US"/>
              <a:t>Behaving ethical can be more costly in the short term</a:t>
            </a:r>
          </a:p>
          <a:p>
            <a:r>
              <a:rPr lang="en-US" altLang="en-US"/>
              <a:t>Example:  adding safety equipment not required by law</a:t>
            </a:r>
          </a:p>
          <a:p>
            <a:r>
              <a:rPr lang="en-US" altLang="en-US"/>
              <a:t>Bears higher cost to do what the firm believes is right</a:t>
            </a:r>
          </a:p>
        </p:txBody>
      </p:sp>
    </p:spTree>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3074">
            <a:extLst>
              <a:ext uri="{FF2B5EF4-FFF2-40B4-BE49-F238E27FC236}">
                <a16:creationId xmlns="" xmlns:a16="http://schemas.microsoft.com/office/drawing/2014/main" id="{311E97FE-1F36-0B4A-A4BE-5812CCF995F2}"/>
              </a:ext>
            </a:extLst>
          </p:cNvPr>
          <p:cNvSpPr>
            <a:spLocks noGrp="1" noChangeArrowheads="1"/>
          </p:cNvSpPr>
          <p:nvPr>
            <p:ph type="title"/>
          </p:nvPr>
        </p:nvSpPr>
        <p:spPr/>
        <p:txBody>
          <a:bodyPr/>
          <a:lstStyle/>
          <a:p>
            <a:r>
              <a:rPr altLang="en-US"/>
              <a:t>Ethical Issues in</a:t>
            </a:r>
            <a:br>
              <a:rPr altLang="en-US"/>
            </a:br>
            <a:r>
              <a:rPr altLang="en-US"/>
              <a:t>organisational behaviour</a:t>
            </a:r>
          </a:p>
        </p:txBody>
      </p:sp>
      <p:sp>
        <p:nvSpPr>
          <p:cNvPr id="107522" name="Rectangle 3075">
            <a:extLst>
              <a:ext uri="{FF2B5EF4-FFF2-40B4-BE49-F238E27FC236}">
                <a16:creationId xmlns="" xmlns:a16="http://schemas.microsoft.com/office/drawing/2014/main" id="{7FF7A2F4-CE5A-5446-8AC1-937F6CC3A07D}"/>
              </a:ext>
            </a:extLst>
          </p:cNvPr>
          <p:cNvSpPr>
            <a:spLocks noGrp="1" noChangeArrowheads="1"/>
          </p:cNvSpPr>
          <p:nvPr>
            <p:ph idx="1"/>
          </p:nvPr>
        </p:nvSpPr>
        <p:spPr/>
        <p:txBody>
          <a:bodyPr/>
          <a:lstStyle/>
          <a:p>
            <a:r>
              <a:rPr lang="en-US" altLang="en-US"/>
              <a:t>Affect people’s behaviour without their consent and free will</a:t>
            </a:r>
          </a:p>
          <a:p>
            <a:r>
              <a:rPr lang="en-US" altLang="en-US"/>
              <a:t>Create situations with dysfunctional high stress for employees</a:t>
            </a:r>
          </a:p>
          <a:p>
            <a:r>
              <a:rPr lang="en-US" altLang="en-US"/>
              <a:t>Many areas:  each chapter discusses the ethical issues</a:t>
            </a:r>
          </a:p>
        </p:txBody>
      </p:sp>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Rectangle 4">
            <a:extLst>
              <a:ext uri="{FF2B5EF4-FFF2-40B4-BE49-F238E27FC236}">
                <a16:creationId xmlns="" xmlns:a16="http://schemas.microsoft.com/office/drawing/2014/main" id="{1B88B10D-86D6-C14E-B3B9-D1A8B76839A4}"/>
              </a:ext>
            </a:extLst>
          </p:cNvPr>
          <p:cNvSpPr>
            <a:spLocks noGrp="1" noChangeArrowheads="1"/>
          </p:cNvSpPr>
          <p:nvPr>
            <p:ph type="title"/>
          </p:nvPr>
        </p:nvSpPr>
        <p:spPr>
          <a:noFill/>
        </p:spPr>
        <p:txBody>
          <a:bodyPr/>
          <a:lstStyle/>
          <a:p>
            <a:r>
              <a:rPr altLang="en-US"/>
              <a:t>Ethics:  The Study of</a:t>
            </a:r>
            <a:br>
              <a:rPr altLang="en-US"/>
            </a:br>
            <a:r>
              <a:rPr altLang="en-US"/>
              <a:t>Moral Philosophy</a:t>
            </a:r>
          </a:p>
        </p:txBody>
      </p:sp>
      <p:sp>
        <p:nvSpPr>
          <p:cNvPr id="108546" name="Rectangle 5">
            <a:extLst>
              <a:ext uri="{FF2B5EF4-FFF2-40B4-BE49-F238E27FC236}">
                <a16:creationId xmlns="" xmlns:a16="http://schemas.microsoft.com/office/drawing/2014/main" id="{7183FA3C-22BA-9544-9585-42AD50DFC479}"/>
              </a:ext>
            </a:extLst>
          </p:cNvPr>
          <p:cNvSpPr>
            <a:spLocks noGrp="1" noChangeArrowheads="1"/>
          </p:cNvSpPr>
          <p:nvPr>
            <p:ph idx="1"/>
          </p:nvPr>
        </p:nvSpPr>
        <p:spPr/>
        <p:txBody>
          <a:bodyPr/>
          <a:lstStyle/>
          <a:p>
            <a:r>
              <a:rPr lang="en-US" altLang="en-US"/>
              <a:t>Ethics, or moral philosophy, seeks logical, systematic principles that define ethical behaviour</a:t>
            </a:r>
          </a:p>
          <a:p>
            <a:r>
              <a:rPr lang="en-US" altLang="en-US"/>
              <a:t>Describes the behaviour a person </a:t>
            </a:r>
            <a:r>
              <a:rPr lang="en-US" altLang="en-US" b="1" i="1"/>
              <a:t>ought</a:t>
            </a:r>
            <a:r>
              <a:rPr lang="en-US" altLang="en-US"/>
              <a:t> to choose as the right course of action</a:t>
            </a:r>
          </a:p>
          <a:p>
            <a:r>
              <a:rPr lang="en-US" altLang="en-US"/>
              <a:t>Ethicists distinguish between ethical absolutism and ethical relativism</a:t>
            </a:r>
          </a:p>
        </p:txBody>
      </p:sp>
    </p:spTree>
  </p:cSld>
  <p:clrMapOvr>
    <a:masterClrMapping/>
  </p:clrMapOvr>
  <p:transition spd="slow"/>
</p:sld>
</file>

<file path=ppt/slides/slide1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2033" name="Footer Placeholder 4">
            <a:extLst>
              <a:ext uri="{FF2B5EF4-FFF2-40B4-BE49-F238E27FC236}">
                <a16:creationId xmlns="" xmlns:a16="http://schemas.microsoft.com/office/drawing/2014/main" id="{7AB15DF2-60C3-9644-8E79-A5B93FE45857}"/>
              </a:ext>
            </a:extLst>
          </p:cNvPr>
          <p:cNvSpPr>
            <a:spLocks noGrp="1"/>
          </p:cNvSpPr>
          <p:nvPr>
            <p:ph type="ftr" sz="quarter" idx="11"/>
          </p:nvPr>
        </p:nvSpPr>
        <p:spPr bwMode="auto">
          <a:xfrm>
            <a:off x="2743200" y="6096000"/>
            <a:ext cx="3581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72034" name="Slide Number Placeholder 5">
            <a:extLst>
              <a:ext uri="{FF2B5EF4-FFF2-40B4-BE49-F238E27FC236}">
                <a16:creationId xmlns="" xmlns:a16="http://schemas.microsoft.com/office/drawing/2014/main" id="{F75E8075-9AB3-C44F-9D3F-FDF0422CA2B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30C5CD2-E3FD-D44D-8159-4586DFD82087}" type="slidenum">
              <a:rPr lang="en-US" altLang="en-US" sz="1400">
                <a:solidFill>
                  <a:schemeClr val="bg2"/>
                </a:solidFill>
              </a:rPr>
              <a:pPr/>
              <a:t>173</a:t>
            </a:fld>
            <a:endParaRPr lang="en-US" altLang="en-US" sz="1400">
              <a:solidFill>
                <a:schemeClr val="bg2"/>
              </a:solidFill>
            </a:endParaRPr>
          </a:p>
        </p:txBody>
      </p:sp>
      <p:sp>
        <p:nvSpPr>
          <p:cNvPr id="11266" name="Rectangle 2">
            <a:extLst>
              <a:ext uri="{FF2B5EF4-FFF2-40B4-BE49-F238E27FC236}">
                <a16:creationId xmlns="" xmlns:a16="http://schemas.microsoft.com/office/drawing/2014/main" id="{B7C049B8-CB0C-414B-8D4F-ACA72E7BED56}"/>
              </a:ext>
            </a:extLst>
          </p:cNvPr>
          <p:cNvSpPr>
            <a:spLocks noGrp="1" noChangeArrowheads="1"/>
          </p:cNvSpPr>
          <p:nvPr>
            <p:ph type="body" idx="1"/>
          </p:nvPr>
        </p:nvSpPr>
        <p:spPr>
          <a:noFill/>
        </p:spPr>
        <p:txBody>
          <a:bodyPr/>
          <a:lstStyle/>
          <a:p>
            <a:pPr>
              <a:lnSpc>
                <a:spcPct val="110000"/>
              </a:lnSpc>
              <a:buSzPct val="90000"/>
              <a:buFont typeface="Wingdings" pitchFamily="2" charset="2"/>
              <a:buChar char="Ø"/>
            </a:pPr>
            <a:r>
              <a:rPr lang="en-US" altLang="en-US"/>
              <a:t>Ethics </a:t>
            </a:r>
          </a:p>
          <a:p>
            <a:pPr lvl="1">
              <a:lnSpc>
                <a:spcPct val="110000"/>
              </a:lnSpc>
            </a:pPr>
            <a:r>
              <a:rPr lang="en-US" altLang="en-US"/>
              <a:t>Code of moral principles.</a:t>
            </a:r>
          </a:p>
          <a:p>
            <a:pPr lvl="1">
              <a:lnSpc>
                <a:spcPct val="110000"/>
              </a:lnSpc>
            </a:pPr>
            <a:r>
              <a:rPr lang="en-US" altLang="en-US"/>
              <a:t>Set standards of “good” and “bad” as opposed to “right” and “wrong.”</a:t>
            </a:r>
          </a:p>
          <a:p>
            <a:pPr>
              <a:lnSpc>
                <a:spcPct val="110000"/>
              </a:lnSpc>
              <a:buSzPct val="90000"/>
              <a:buFont typeface="Wingdings" pitchFamily="2" charset="2"/>
              <a:buChar char="Ø"/>
            </a:pPr>
            <a:r>
              <a:rPr lang="en-US" altLang="en-US"/>
              <a:t>Ethical behaviour </a:t>
            </a:r>
          </a:p>
          <a:p>
            <a:pPr lvl="1">
              <a:lnSpc>
                <a:spcPct val="110000"/>
              </a:lnSpc>
            </a:pPr>
            <a:r>
              <a:rPr lang="en-US" altLang="en-US"/>
              <a:t>What is accepted as good and right in the context of the governing moral code.</a:t>
            </a:r>
          </a:p>
        </p:txBody>
      </p:sp>
      <p:sp>
        <p:nvSpPr>
          <p:cNvPr id="12293" name="Rectangle 3">
            <a:extLst>
              <a:ext uri="{FF2B5EF4-FFF2-40B4-BE49-F238E27FC236}">
                <a16:creationId xmlns="" xmlns:a16="http://schemas.microsoft.com/office/drawing/2014/main" id="{A9434CBD-0452-1247-9FE1-EE383768E540}"/>
              </a:ext>
            </a:extLst>
          </p:cNvPr>
          <p:cNvSpPr>
            <a:spLocks noGrp="1" noChangeArrowheads="1"/>
          </p:cNvSpPr>
          <p:nvPr>
            <p:ph type="title"/>
          </p:nvPr>
        </p:nvSpPr>
        <p:spPr/>
        <p:txBody>
          <a:bodyPr rtlCol="0">
            <a:normAutofit fontScale="90000"/>
          </a:bodyPr>
          <a:lstStyle/>
          <a:p>
            <a:pPr fontAlgn="auto">
              <a:spcAft>
                <a:spcPts val="0"/>
              </a:spcAft>
              <a:defRPr/>
            </a:pPr>
            <a:r>
              <a:rPr altLang="en-US">
                <a:solidFill>
                  <a:schemeClr val="tx1">
                    <a:lumMod val="85000"/>
                    <a:lumOff val="15000"/>
                  </a:schemeClr>
                </a:solidFill>
              </a:rPr>
              <a:t/>
            </a:r>
            <a:br>
              <a:rPr altLang="en-US">
                <a:solidFill>
                  <a:schemeClr val="tx1">
                    <a:lumMod val="85000"/>
                    <a:lumOff val="15000"/>
                  </a:schemeClr>
                </a:solidFill>
              </a:rPr>
            </a:br>
            <a:r>
              <a:rPr altLang="en-US" sz="3200">
                <a:solidFill>
                  <a:schemeClr val="tx1">
                    <a:lumMod val="85000"/>
                    <a:lumOff val="15000"/>
                  </a:schemeClr>
                </a:solidFill>
              </a:rPr>
              <a:t>What is ethical </a:t>
            </a:r>
            <a:r>
              <a:rPr altLang="en-US" sz="3200" err="1">
                <a:solidFill>
                  <a:schemeClr val="tx1">
                    <a:lumMod val="85000"/>
                    <a:lumOff val="15000"/>
                  </a:schemeClr>
                </a:solidFill>
              </a:rPr>
              <a:t>behaviour</a:t>
            </a:r>
            <a:r>
              <a:rPr altLang="en-US" sz="3200">
                <a:solidFill>
                  <a:schemeClr val="tx1">
                    <a:lumMod val="85000"/>
                    <a:lumOff val="15000"/>
                  </a:schemeClr>
                </a:solidFill>
              </a:rPr>
              <a:t>?</a:t>
            </a:r>
            <a:br>
              <a:rPr altLang="en-US" sz="3200">
                <a:solidFill>
                  <a:schemeClr val="tx1">
                    <a:lumMod val="85000"/>
                    <a:lumOff val="15000"/>
                  </a:schemeClr>
                </a:solidFill>
              </a:rPr>
            </a:br>
            <a:endParaRPr altLang="en-US" sz="3200">
              <a:solidFill>
                <a:schemeClr val="tx1">
                  <a:lumMod val="85000"/>
                  <a:lumOff val="15000"/>
                </a:schemeClr>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animEffect transition="in" filter="dissolve">
                                      <p:cBhvr>
                                        <p:cTn id="7" dur="500"/>
                                        <p:tgtEl>
                                          <p:spTgt spid="11266">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1266">
                                            <p:txEl>
                                              <p:pRg st="1" end="1"/>
                                            </p:txEl>
                                          </p:spTgt>
                                        </p:tgtEl>
                                        <p:attrNameLst>
                                          <p:attrName>style.visibility</p:attrName>
                                        </p:attrNameLst>
                                      </p:cBhvr>
                                      <p:to>
                                        <p:strVal val="visible"/>
                                      </p:to>
                                    </p:set>
                                    <p:animEffect transition="in" filter="dissolve">
                                      <p:cBhvr>
                                        <p:cTn id="10" dur="500"/>
                                        <p:tgtEl>
                                          <p:spTgt spid="11266">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1266">
                                            <p:txEl>
                                              <p:pRg st="2" end="2"/>
                                            </p:txEl>
                                          </p:spTgt>
                                        </p:tgtEl>
                                        <p:attrNameLst>
                                          <p:attrName>style.visibility</p:attrName>
                                        </p:attrNameLst>
                                      </p:cBhvr>
                                      <p:to>
                                        <p:strVal val="visible"/>
                                      </p:to>
                                    </p:set>
                                    <p:animEffect transition="in" filter="dissolve">
                                      <p:cBhvr>
                                        <p:cTn id="13" dur="500"/>
                                        <p:tgtEl>
                                          <p:spTgt spid="11266">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1266">
                                            <p:txEl>
                                              <p:pRg st="3" end="3"/>
                                            </p:txEl>
                                          </p:spTgt>
                                        </p:tgtEl>
                                        <p:attrNameLst>
                                          <p:attrName>style.visibility</p:attrName>
                                        </p:attrNameLst>
                                      </p:cBhvr>
                                      <p:to>
                                        <p:strVal val="visible"/>
                                      </p:to>
                                    </p:set>
                                    <p:animEffect transition="in" filter="dissolve">
                                      <p:cBhvr>
                                        <p:cTn id="18" dur="500"/>
                                        <p:tgtEl>
                                          <p:spTgt spid="11266">
                                            <p:txEl>
                                              <p:pRg st="3" end="3"/>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11266">
                                            <p:txEl>
                                              <p:pRg st="4" end="4"/>
                                            </p:txEl>
                                          </p:spTgt>
                                        </p:tgtEl>
                                        <p:attrNameLst>
                                          <p:attrName>style.visibility</p:attrName>
                                        </p:attrNameLst>
                                      </p:cBhvr>
                                      <p:to>
                                        <p:strVal val="visible"/>
                                      </p:to>
                                    </p:set>
                                    <p:animEffect transition="in" filter="dissolve">
                                      <p:cBhvr>
                                        <p:cTn id="21" dur="500"/>
                                        <p:tgtEl>
                                          <p:spTgt spid="1126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build="p" autoUpdateAnimBg="0"/>
    </p:bldLst>
  </p:timing>
</p:sld>
</file>

<file path=ppt/slides/slide1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81" name="Footer Placeholder 4">
            <a:extLst>
              <a:ext uri="{FF2B5EF4-FFF2-40B4-BE49-F238E27FC236}">
                <a16:creationId xmlns="" xmlns:a16="http://schemas.microsoft.com/office/drawing/2014/main" id="{5BF29FFE-FD8F-BB4A-B86E-00BA5965810D}"/>
              </a:ext>
            </a:extLst>
          </p:cNvPr>
          <p:cNvSpPr>
            <a:spLocks noGrp="1"/>
          </p:cNvSpPr>
          <p:nvPr>
            <p:ph type="ftr" sz="quarter" idx="11"/>
          </p:nvPr>
        </p:nvSpPr>
        <p:spPr bwMode="auto">
          <a:xfrm>
            <a:off x="2971800" y="6096000"/>
            <a:ext cx="33528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74082" name="Slide Number Placeholder 5">
            <a:extLst>
              <a:ext uri="{FF2B5EF4-FFF2-40B4-BE49-F238E27FC236}">
                <a16:creationId xmlns="" xmlns:a16="http://schemas.microsoft.com/office/drawing/2014/main" id="{30689795-6149-C940-9DC1-6F46A346A9E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454235A-0DC8-1641-81EB-A334A2EDE78F}" type="slidenum">
              <a:rPr lang="en-US" altLang="en-US" sz="1400">
                <a:solidFill>
                  <a:schemeClr val="bg2"/>
                </a:solidFill>
              </a:rPr>
              <a:pPr/>
              <a:t>174</a:t>
            </a:fld>
            <a:endParaRPr lang="en-US" altLang="en-US" sz="1400">
              <a:solidFill>
                <a:schemeClr val="bg2"/>
              </a:solidFill>
            </a:endParaRPr>
          </a:p>
        </p:txBody>
      </p:sp>
      <p:sp>
        <p:nvSpPr>
          <p:cNvPr id="2" name="Rectangle 2">
            <a:extLst>
              <a:ext uri="{FF2B5EF4-FFF2-40B4-BE49-F238E27FC236}">
                <a16:creationId xmlns="" xmlns:a16="http://schemas.microsoft.com/office/drawing/2014/main" id="{F016C6D4-3BF1-6C45-B48F-F128F1591289}"/>
              </a:ext>
            </a:extLst>
          </p:cNvPr>
          <p:cNvSpPr>
            <a:spLocks noGrp="1" noChangeArrowheads="1"/>
          </p:cNvSpPr>
          <p:nvPr>
            <p:ph type="body" idx="1"/>
          </p:nvPr>
        </p:nvSpPr>
        <p:spPr>
          <a:noFill/>
        </p:spPr>
        <p:txBody>
          <a:bodyPr/>
          <a:lstStyle/>
          <a:p>
            <a:pPr>
              <a:lnSpc>
                <a:spcPct val="120000"/>
              </a:lnSpc>
              <a:buSzPct val="90000"/>
              <a:buFont typeface="Wingdings" pitchFamily="2" charset="2"/>
              <a:buChar char="Ø"/>
            </a:pPr>
            <a:r>
              <a:rPr lang="en-US" altLang="en-US"/>
              <a:t>Law, values, and ethical behaviour:</a:t>
            </a:r>
          </a:p>
          <a:p>
            <a:pPr lvl="1">
              <a:lnSpc>
                <a:spcPct val="120000"/>
              </a:lnSpc>
              <a:buSzPct val="90000"/>
            </a:pPr>
            <a:r>
              <a:rPr lang="en-US" altLang="en-US"/>
              <a:t>Legal behaviour is not necessarily ethical behaviour.</a:t>
            </a:r>
          </a:p>
          <a:p>
            <a:pPr lvl="1">
              <a:lnSpc>
                <a:spcPct val="120000"/>
              </a:lnSpc>
              <a:buSzPct val="90000"/>
            </a:pPr>
            <a:r>
              <a:rPr lang="en-US" altLang="en-US"/>
              <a:t>Personal values help determine individual ethical behaviour.</a:t>
            </a:r>
          </a:p>
          <a:p>
            <a:pPr lvl="2">
              <a:lnSpc>
                <a:spcPct val="120000"/>
              </a:lnSpc>
              <a:buSzPct val="90000"/>
            </a:pPr>
            <a:r>
              <a:rPr lang="en-US" altLang="en-US"/>
              <a:t>Terminal values</a:t>
            </a:r>
          </a:p>
          <a:p>
            <a:pPr lvl="2">
              <a:lnSpc>
                <a:spcPct val="120000"/>
              </a:lnSpc>
              <a:buSzPct val="90000"/>
            </a:pPr>
            <a:r>
              <a:rPr lang="en-US" altLang="en-US"/>
              <a:t>Instrumental values</a:t>
            </a:r>
          </a:p>
          <a:p>
            <a:pPr>
              <a:lnSpc>
                <a:spcPct val="120000"/>
              </a:lnSpc>
              <a:buSzPct val="90000"/>
              <a:buFont typeface="Monotype Sorts" pitchFamily="2" charset="2"/>
              <a:buNone/>
            </a:pPr>
            <a:endParaRPr lang="en-US" altLang="en-US" sz="2800"/>
          </a:p>
        </p:txBody>
      </p:sp>
      <p:sp>
        <p:nvSpPr>
          <p:cNvPr id="13317" name="Rectangle 3">
            <a:extLst>
              <a:ext uri="{FF2B5EF4-FFF2-40B4-BE49-F238E27FC236}">
                <a16:creationId xmlns="" xmlns:a16="http://schemas.microsoft.com/office/drawing/2014/main" id="{16492253-A228-1F48-9B51-5ED038EC8936}"/>
              </a:ext>
            </a:extLst>
          </p:cNvPr>
          <p:cNvSpPr>
            <a:spLocks noGrp="1" noChangeArrowheads="1"/>
          </p:cNvSpPr>
          <p:nvPr>
            <p:ph type="title"/>
          </p:nvPr>
        </p:nvSpPr>
        <p:spPr/>
        <p:txBody>
          <a:bodyPr rtlCol="0">
            <a:normAutofit fontScale="90000"/>
          </a:bodyPr>
          <a:lstStyle/>
          <a:p>
            <a:pPr fontAlgn="auto">
              <a:spcAft>
                <a:spcPts val="0"/>
              </a:spcAft>
              <a:defRPr/>
            </a:pPr>
            <a:r>
              <a:rPr altLang="en-US">
                <a:solidFill>
                  <a:schemeClr val="tx1">
                    <a:lumMod val="85000"/>
                    <a:lumOff val="15000"/>
                  </a:schemeClr>
                </a:solidFill>
              </a:rPr>
              <a:t/>
            </a:r>
            <a:br>
              <a:rPr altLang="en-US">
                <a:solidFill>
                  <a:schemeClr val="tx1">
                    <a:lumMod val="85000"/>
                    <a:lumOff val="15000"/>
                  </a:schemeClr>
                </a:solidFill>
              </a:rPr>
            </a:br>
            <a:r>
              <a:rPr altLang="en-US" sz="3200">
                <a:solidFill>
                  <a:schemeClr val="tx1">
                    <a:lumMod val="85000"/>
                    <a:lumOff val="15000"/>
                  </a:schemeClr>
                </a:solidFill>
              </a:rPr>
              <a:t>What is ethical </a:t>
            </a:r>
            <a:r>
              <a:rPr altLang="en-US" sz="3200" err="1">
                <a:solidFill>
                  <a:schemeClr val="tx1">
                    <a:lumMod val="85000"/>
                    <a:lumOff val="15000"/>
                  </a:schemeClr>
                </a:solidFill>
              </a:rPr>
              <a:t>behaviour</a:t>
            </a:r>
            <a:r>
              <a:rPr altLang="en-US" sz="3200">
                <a:solidFill>
                  <a:schemeClr val="tx1">
                    <a:lumMod val="85000"/>
                    <a:lumOff val="15000"/>
                  </a:schemeClr>
                </a:solidFill>
              </a:rPr>
              <a:t>?</a:t>
            </a:r>
            <a:br>
              <a:rPr altLang="en-US" sz="3200">
                <a:solidFill>
                  <a:schemeClr val="tx1">
                    <a:lumMod val="85000"/>
                    <a:lumOff val="15000"/>
                  </a:schemeClr>
                </a:solidFill>
              </a:rPr>
            </a:br>
            <a:endParaRPr altLang="en-US" sz="3200">
              <a:solidFill>
                <a:schemeClr val="tx1">
                  <a:lumMod val="85000"/>
                  <a:lumOff val="15000"/>
                </a:schemeClr>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dissolve">
                                      <p:cBhvr>
                                        <p:cTn id="7" dur="500"/>
                                        <p:tgtEl>
                                          <p:spTgt spid="2">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dissolve">
                                      <p:cBhvr>
                                        <p:cTn id="10" dur="500"/>
                                        <p:tgtEl>
                                          <p:spTgt spid="2">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dissolve">
                                      <p:cBhvr>
                                        <p:cTn id="13" dur="500"/>
                                        <p:tgtEl>
                                          <p:spTgt spid="2">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2">
                                            <p:txEl>
                                              <p:pRg st="3" end="3"/>
                                            </p:txEl>
                                          </p:spTgt>
                                        </p:tgtEl>
                                        <p:attrNameLst>
                                          <p:attrName>style.visibility</p:attrName>
                                        </p:attrNameLst>
                                      </p:cBhvr>
                                      <p:to>
                                        <p:strVal val="visible"/>
                                      </p:to>
                                    </p:set>
                                    <p:animEffect transition="in" filter="dissolve">
                                      <p:cBhvr>
                                        <p:cTn id="16" dur="500"/>
                                        <p:tgtEl>
                                          <p:spTgt spid="2">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Effect transition="in" filter="dissolve">
                                      <p:cBhvr>
                                        <p:cTn id="19"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utoUpdateAnimBg="0"/>
    </p:bldLst>
  </p:timing>
</p:sld>
</file>

<file path=ppt/slides/slide1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29" name="Footer Placeholder 4">
            <a:extLst>
              <a:ext uri="{FF2B5EF4-FFF2-40B4-BE49-F238E27FC236}">
                <a16:creationId xmlns="" xmlns:a16="http://schemas.microsoft.com/office/drawing/2014/main" id="{5B282C3F-06A3-3440-ADA1-2E7B55915E85}"/>
              </a:ext>
            </a:extLst>
          </p:cNvPr>
          <p:cNvSpPr>
            <a:spLocks noGrp="1"/>
          </p:cNvSpPr>
          <p:nvPr>
            <p:ph type="ftr" sz="quarter" idx="11"/>
          </p:nvPr>
        </p:nvSpPr>
        <p:spPr bwMode="auto">
          <a:xfrm>
            <a:off x="3124200" y="6096000"/>
            <a:ext cx="3200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76130" name="Slide Number Placeholder 5">
            <a:extLst>
              <a:ext uri="{FF2B5EF4-FFF2-40B4-BE49-F238E27FC236}">
                <a16:creationId xmlns="" xmlns:a16="http://schemas.microsoft.com/office/drawing/2014/main" id="{697A3B0E-A5B8-BC47-B194-9A7869C5E7D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604B4B1-4A8C-E841-8ECB-1BE8B51A398E}" type="slidenum">
              <a:rPr lang="en-US" altLang="en-US" sz="1400">
                <a:solidFill>
                  <a:schemeClr val="bg2"/>
                </a:solidFill>
              </a:rPr>
              <a:pPr/>
              <a:t>175</a:t>
            </a:fld>
            <a:endParaRPr lang="en-US" altLang="en-US" sz="1400">
              <a:solidFill>
                <a:schemeClr val="bg2"/>
              </a:solidFill>
            </a:endParaRPr>
          </a:p>
        </p:txBody>
      </p:sp>
      <p:sp>
        <p:nvSpPr>
          <p:cNvPr id="14340" name="Rectangle 2">
            <a:extLst>
              <a:ext uri="{FF2B5EF4-FFF2-40B4-BE49-F238E27FC236}">
                <a16:creationId xmlns="" xmlns:a16="http://schemas.microsoft.com/office/drawing/2014/main" id="{8D08DEF0-976F-E845-8546-477A700DCFDA}"/>
              </a:ext>
            </a:extLst>
          </p:cNvPr>
          <p:cNvSpPr>
            <a:spLocks noGrp="1" noChangeArrowheads="1"/>
          </p:cNvSpPr>
          <p:nvPr>
            <p:ph type="title"/>
          </p:nvPr>
        </p:nvSpPr>
        <p:spPr/>
        <p:txBody>
          <a:bodyPr rtlCol="0">
            <a:normAutofit fontScale="90000"/>
          </a:bodyPr>
          <a:lstStyle/>
          <a:p>
            <a:pPr fontAlgn="auto">
              <a:spcAft>
                <a:spcPts val="0"/>
              </a:spcAft>
              <a:defRPr/>
            </a:pPr>
            <a:r>
              <a:rPr altLang="en-US" sz="3600">
                <a:solidFill>
                  <a:schemeClr val="tx1">
                    <a:lumMod val="85000"/>
                    <a:lumOff val="15000"/>
                  </a:schemeClr>
                </a:solidFill>
              </a:rPr>
              <a:t/>
            </a:r>
            <a:br>
              <a:rPr altLang="en-US" sz="3600">
                <a:solidFill>
                  <a:schemeClr val="tx1">
                    <a:lumMod val="85000"/>
                    <a:lumOff val="15000"/>
                  </a:schemeClr>
                </a:solidFill>
              </a:rPr>
            </a:br>
            <a:r>
              <a:rPr altLang="en-US" sz="3200">
                <a:solidFill>
                  <a:schemeClr val="tx1">
                    <a:lumMod val="85000"/>
                    <a:lumOff val="15000"/>
                  </a:schemeClr>
                </a:solidFill>
              </a:rPr>
              <a:t>What is ethical </a:t>
            </a:r>
            <a:r>
              <a:rPr altLang="en-US" sz="3200" err="1">
                <a:solidFill>
                  <a:schemeClr val="tx1">
                    <a:lumMod val="85000"/>
                    <a:lumOff val="15000"/>
                  </a:schemeClr>
                </a:solidFill>
              </a:rPr>
              <a:t>behaviour</a:t>
            </a:r>
            <a:r>
              <a:rPr altLang="en-US" sz="3200">
                <a:solidFill>
                  <a:schemeClr val="tx1">
                    <a:lumMod val="85000"/>
                    <a:lumOff val="15000"/>
                  </a:schemeClr>
                </a:solidFill>
              </a:rPr>
              <a:t>?</a:t>
            </a:r>
            <a:br>
              <a:rPr altLang="en-US" sz="3200">
                <a:solidFill>
                  <a:schemeClr val="tx1">
                    <a:lumMod val="85000"/>
                    <a:lumOff val="15000"/>
                  </a:schemeClr>
                </a:solidFill>
              </a:rPr>
            </a:br>
            <a:endParaRPr altLang="en-US" sz="3200">
              <a:solidFill>
                <a:schemeClr val="tx1">
                  <a:lumMod val="85000"/>
                  <a:lumOff val="15000"/>
                </a:schemeClr>
              </a:solidFill>
            </a:endParaRPr>
          </a:p>
        </p:txBody>
      </p:sp>
      <p:sp>
        <p:nvSpPr>
          <p:cNvPr id="15363" name="Rectangle 3">
            <a:extLst>
              <a:ext uri="{FF2B5EF4-FFF2-40B4-BE49-F238E27FC236}">
                <a16:creationId xmlns="" xmlns:a16="http://schemas.microsoft.com/office/drawing/2014/main" id="{6DE82DC4-E9C6-5F42-A438-95892DCC3D4F}"/>
              </a:ext>
            </a:extLst>
          </p:cNvPr>
          <p:cNvSpPr>
            <a:spLocks noGrp="1" noChangeArrowheads="1"/>
          </p:cNvSpPr>
          <p:nvPr>
            <p:ph type="body" idx="1"/>
          </p:nvPr>
        </p:nvSpPr>
        <p:spPr/>
        <p:txBody>
          <a:bodyPr rtlCol="0">
            <a:normAutofit fontScale="92500" lnSpcReduction="10000"/>
          </a:bodyPr>
          <a:lstStyle/>
          <a:p>
            <a:pPr marL="182880" indent="-182880" fontAlgn="auto">
              <a:lnSpc>
                <a:spcPct val="90000"/>
              </a:lnSpc>
              <a:spcAft>
                <a:spcPts val="0"/>
              </a:spcAft>
              <a:buClr>
                <a:schemeClr val="tx1">
                  <a:lumMod val="85000"/>
                  <a:lumOff val="15000"/>
                </a:schemeClr>
              </a:buClr>
              <a:buSzPct val="90000"/>
              <a:buFont typeface="Wingdings" pitchFamily="2" charset="2"/>
              <a:buChar char="Ø"/>
              <a:defRPr/>
            </a:pPr>
            <a:r>
              <a:rPr lang="en-US" altLang="en-US" sz="2800"/>
              <a:t>Utilitarian view of ethics — greatest good to the greatest number of people.</a:t>
            </a:r>
          </a:p>
          <a:p>
            <a:pPr marL="182880" indent="-182880" fontAlgn="auto">
              <a:lnSpc>
                <a:spcPct val="90000"/>
              </a:lnSpc>
              <a:spcAft>
                <a:spcPts val="0"/>
              </a:spcAft>
              <a:buClr>
                <a:schemeClr val="tx1">
                  <a:lumMod val="85000"/>
                  <a:lumOff val="15000"/>
                </a:schemeClr>
              </a:buClr>
              <a:buSzPct val="90000"/>
              <a:buFont typeface="Wingdings" pitchFamily="2" charset="2"/>
              <a:buChar char="Ø"/>
              <a:defRPr/>
            </a:pPr>
            <a:r>
              <a:rPr lang="en-US" altLang="en-US" sz="2800"/>
              <a:t>Individualism view of ethics — primary commitment is to one’s long-term self-interests.</a:t>
            </a:r>
          </a:p>
          <a:p>
            <a:pPr marL="182880" indent="-182880" fontAlgn="auto">
              <a:lnSpc>
                <a:spcPct val="90000"/>
              </a:lnSpc>
              <a:spcAft>
                <a:spcPts val="0"/>
              </a:spcAft>
              <a:buClr>
                <a:schemeClr val="tx1">
                  <a:lumMod val="85000"/>
                  <a:lumOff val="15000"/>
                </a:schemeClr>
              </a:buClr>
              <a:buSzPct val="90000"/>
              <a:buFont typeface="Wingdings" pitchFamily="2" charset="2"/>
              <a:buChar char="Ø"/>
              <a:defRPr/>
            </a:pPr>
            <a:r>
              <a:rPr lang="en-US" altLang="en-US" sz="2800"/>
              <a:t>Moral-rights view of ethics — respects and protects the fundamental rights of all people.</a:t>
            </a:r>
          </a:p>
          <a:p>
            <a:pPr marL="182880" indent="-182880" fontAlgn="auto">
              <a:lnSpc>
                <a:spcPct val="90000"/>
              </a:lnSpc>
              <a:spcAft>
                <a:spcPts val="0"/>
              </a:spcAft>
              <a:buClr>
                <a:schemeClr val="tx1">
                  <a:lumMod val="85000"/>
                  <a:lumOff val="15000"/>
                </a:schemeClr>
              </a:buClr>
              <a:buSzPct val="90000"/>
              <a:buFont typeface="Wingdings" pitchFamily="2" charset="2"/>
              <a:buChar char="Ø"/>
              <a:defRPr/>
            </a:pPr>
            <a:r>
              <a:rPr lang="en-US" altLang="en-US" sz="2800"/>
              <a:t>Justice view of ethics — fair and impartial treatment of people according to legal rules and standards.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dissolve">
                                      <p:cBhvr>
                                        <p:cTn id="7" dur="500"/>
                                        <p:tgtEl>
                                          <p:spTgt spid="153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dissolve">
                                      <p:cBhvr>
                                        <p:cTn id="12" dur="500"/>
                                        <p:tgtEl>
                                          <p:spTgt spid="1536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dissolve">
                                      <p:cBhvr>
                                        <p:cTn id="17" dur="500"/>
                                        <p:tgtEl>
                                          <p:spTgt spid="1536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dissolve">
                                      <p:cBhvr>
                                        <p:cTn id="22" dur="500"/>
                                        <p:tgtEl>
                                          <p:spTgt spid="1536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7" name="Footer Placeholder 3">
            <a:extLst>
              <a:ext uri="{FF2B5EF4-FFF2-40B4-BE49-F238E27FC236}">
                <a16:creationId xmlns="" xmlns:a16="http://schemas.microsoft.com/office/drawing/2014/main" id="{408D83C5-CECF-4E48-A2E3-4E01663EDFDE}"/>
              </a:ext>
            </a:extLst>
          </p:cNvPr>
          <p:cNvSpPr>
            <a:spLocks noGrp="1"/>
          </p:cNvSpPr>
          <p:nvPr>
            <p:ph type="ftr" sz="quarter" idx="11"/>
          </p:nvPr>
        </p:nvSpPr>
        <p:spPr bwMode="auto">
          <a:xfrm>
            <a:off x="2743200" y="6096000"/>
            <a:ext cx="3581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78178" name="Slide Number Placeholder 4">
            <a:extLst>
              <a:ext uri="{FF2B5EF4-FFF2-40B4-BE49-F238E27FC236}">
                <a16:creationId xmlns="" xmlns:a16="http://schemas.microsoft.com/office/drawing/2014/main" id="{7F1E6DDC-69EB-934F-BD3F-3E2C2E36252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D03F293-74D7-7F47-9597-8AD469F3FCE4}" type="slidenum">
              <a:rPr lang="en-US" altLang="en-US" sz="1400">
                <a:solidFill>
                  <a:schemeClr val="bg2"/>
                </a:solidFill>
              </a:rPr>
              <a:pPr/>
              <a:t>176</a:t>
            </a:fld>
            <a:endParaRPr lang="en-US" altLang="en-US" sz="1400">
              <a:solidFill>
                <a:schemeClr val="bg2"/>
              </a:solidFill>
            </a:endParaRPr>
          </a:p>
        </p:txBody>
      </p:sp>
      <p:sp>
        <p:nvSpPr>
          <p:cNvPr id="178179" name="Rectangle 2">
            <a:extLst>
              <a:ext uri="{FF2B5EF4-FFF2-40B4-BE49-F238E27FC236}">
                <a16:creationId xmlns="" xmlns:a16="http://schemas.microsoft.com/office/drawing/2014/main" id="{0FC7313B-1C3E-B349-936D-7CDBF0714AF3}"/>
              </a:ext>
            </a:extLst>
          </p:cNvPr>
          <p:cNvSpPr>
            <a:spLocks noGrp="1" noChangeArrowheads="1"/>
          </p:cNvSpPr>
          <p:nvPr>
            <p:ph type="title"/>
          </p:nvPr>
        </p:nvSpPr>
        <p:spPr/>
        <p:txBody>
          <a:bodyPr/>
          <a:lstStyle/>
          <a:p>
            <a:r>
              <a:rPr altLang="en-US"/>
              <a:t>Figure 1 </a:t>
            </a:r>
            <a:r>
              <a:rPr altLang="en-US" sz="3200"/>
              <a:t>Four views of ethical behaviour.</a:t>
            </a:r>
          </a:p>
        </p:txBody>
      </p:sp>
      <p:graphicFrame>
        <p:nvGraphicFramePr>
          <p:cNvPr id="178180" name="Object 3">
            <a:extLst>
              <a:ext uri="{FF2B5EF4-FFF2-40B4-BE49-F238E27FC236}">
                <a16:creationId xmlns="" xmlns:a16="http://schemas.microsoft.com/office/drawing/2014/main" id="{C6F81DCD-48AA-B349-80B1-1C6D7A7C5190}"/>
              </a:ext>
            </a:extLst>
          </p:cNvPr>
          <p:cNvGraphicFramePr>
            <a:graphicFrameLocks noChangeAspect="1"/>
          </p:cNvGraphicFramePr>
          <p:nvPr/>
        </p:nvGraphicFramePr>
        <p:xfrm>
          <a:off x="1219200" y="1981200"/>
          <a:ext cx="7086600" cy="3657600"/>
        </p:xfrm>
        <a:graphic>
          <a:graphicData uri="http://schemas.openxmlformats.org/presentationml/2006/ole">
            <mc:AlternateContent xmlns:mc="http://schemas.openxmlformats.org/markup-compatibility/2006">
              <mc:Choice xmlns:v="urn:schemas-microsoft-com:vml" Requires="v">
                <p:oleObj spid="_x0000_s178186" name="Photo Editor Photo" r:id="rId3" imgW="15875000" imgH="6934200" progId="MSPhotoEd.3">
                  <p:embed/>
                </p:oleObj>
              </mc:Choice>
              <mc:Fallback>
                <p:oleObj name="Photo Editor Photo" r:id="rId3" imgW="15875000" imgH="6934200" progId="MSPhotoEd.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9200" y="1981200"/>
                        <a:ext cx="7086600" cy="365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slow"/>
</p:sld>
</file>

<file path=ppt/slides/slide1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9201" name="Footer Placeholder 4">
            <a:extLst>
              <a:ext uri="{FF2B5EF4-FFF2-40B4-BE49-F238E27FC236}">
                <a16:creationId xmlns="" xmlns:a16="http://schemas.microsoft.com/office/drawing/2014/main" id="{25BF849E-E7F2-DE4E-81A3-23747BE2195C}"/>
              </a:ext>
            </a:extLst>
          </p:cNvPr>
          <p:cNvSpPr>
            <a:spLocks noGrp="1"/>
          </p:cNvSpPr>
          <p:nvPr>
            <p:ph type="ftr" sz="quarter" idx="11"/>
          </p:nvPr>
        </p:nvSpPr>
        <p:spPr bwMode="auto">
          <a:xfrm>
            <a:off x="3048000" y="6096000"/>
            <a:ext cx="3276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79202" name="Slide Number Placeholder 5">
            <a:extLst>
              <a:ext uri="{FF2B5EF4-FFF2-40B4-BE49-F238E27FC236}">
                <a16:creationId xmlns="" xmlns:a16="http://schemas.microsoft.com/office/drawing/2014/main" id="{F6BDEFA6-04CE-9441-A931-8FBAB8F91D8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F500826-F338-EF44-AB50-9359B020DB2C}" type="slidenum">
              <a:rPr lang="en-US" altLang="en-US" sz="1400">
                <a:solidFill>
                  <a:schemeClr val="bg2"/>
                </a:solidFill>
              </a:rPr>
              <a:pPr/>
              <a:t>177</a:t>
            </a:fld>
            <a:endParaRPr lang="en-US" altLang="en-US" sz="1400">
              <a:solidFill>
                <a:schemeClr val="bg2"/>
              </a:solidFill>
            </a:endParaRPr>
          </a:p>
        </p:txBody>
      </p:sp>
      <p:sp>
        <p:nvSpPr>
          <p:cNvPr id="17410" name="Rectangle 2">
            <a:extLst>
              <a:ext uri="{FF2B5EF4-FFF2-40B4-BE49-F238E27FC236}">
                <a16:creationId xmlns="" xmlns:a16="http://schemas.microsoft.com/office/drawing/2014/main" id="{93E12B61-DA91-0641-8756-BE46C78AE60E}"/>
              </a:ext>
            </a:extLst>
          </p:cNvPr>
          <p:cNvSpPr>
            <a:spLocks noGrp="1" noChangeArrowheads="1"/>
          </p:cNvSpPr>
          <p:nvPr>
            <p:ph type="body" idx="1"/>
          </p:nvPr>
        </p:nvSpPr>
        <p:spPr>
          <a:noFill/>
        </p:spPr>
        <p:txBody>
          <a:bodyPr/>
          <a:lstStyle/>
          <a:p>
            <a:pPr>
              <a:lnSpc>
                <a:spcPct val="110000"/>
              </a:lnSpc>
              <a:buSzPct val="90000"/>
              <a:buFont typeface="Wingdings" pitchFamily="2" charset="2"/>
              <a:buChar char="Ø"/>
            </a:pPr>
            <a:r>
              <a:rPr lang="en-US" altLang="en-US"/>
              <a:t>Cultural issues in ethical behaviour:</a:t>
            </a:r>
          </a:p>
          <a:p>
            <a:pPr lvl="1">
              <a:lnSpc>
                <a:spcPct val="110000"/>
              </a:lnSpc>
              <a:buSzPct val="90000"/>
            </a:pPr>
            <a:r>
              <a:rPr lang="en-US" altLang="en-US"/>
              <a:t>Cultural relativism </a:t>
            </a:r>
          </a:p>
          <a:p>
            <a:pPr lvl="2">
              <a:lnSpc>
                <a:spcPct val="110000"/>
              </a:lnSpc>
            </a:pPr>
            <a:r>
              <a:rPr lang="en-US" altLang="en-US"/>
              <a:t>Ethical behaviour is always determined by cultural context.</a:t>
            </a:r>
          </a:p>
          <a:p>
            <a:pPr lvl="1">
              <a:lnSpc>
                <a:spcPct val="110000"/>
              </a:lnSpc>
              <a:buSzPct val="90000"/>
            </a:pPr>
            <a:r>
              <a:rPr lang="en-US" altLang="en-US"/>
              <a:t>Cultural universalism </a:t>
            </a:r>
          </a:p>
          <a:p>
            <a:pPr lvl="2">
              <a:lnSpc>
                <a:spcPct val="110000"/>
              </a:lnSpc>
            </a:pPr>
            <a:r>
              <a:rPr lang="en-US" altLang="en-US"/>
              <a:t>behaviour that is unacceptable in one’s home environment should not be acceptable anywhere else.</a:t>
            </a:r>
          </a:p>
        </p:txBody>
      </p:sp>
      <p:sp>
        <p:nvSpPr>
          <p:cNvPr id="15365" name="Rectangle 3">
            <a:extLst>
              <a:ext uri="{FF2B5EF4-FFF2-40B4-BE49-F238E27FC236}">
                <a16:creationId xmlns="" xmlns:a16="http://schemas.microsoft.com/office/drawing/2014/main" id="{AF4185FA-E5C4-B948-86B2-67E76A577AA2}"/>
              </a:ext>
            </a:extLst>
          </p:cNvPr>
          <p:cNvSpPr>
            <a:spLocks noGrp="1" noChangeArrowheads="1"/>
          </p:cNvSpPr>
          <p:nvPr>
            <p:ph type="title"/>
          </p:nvPr>
        </p:nvSpPr>
        <p:spPr/>
        <p:txBody>
          <a:bodyPr rtlCol="0">
            <a:normAutofit fontScale="90000"/>
          </a:bodyPr>
          <a:lstStyle/>
          <a:p>
            <a:pPr fontAlgn="auto">
              <a:spcAft>
                <a:spcPts val="0"/>
              </a:spcAft>
              <a:defRPr/>
            </a:pPr>
            <a:r>
              <a:rPr altLang="en-US">
                <a:solidFill>
                  <a:schemeClr val="tx1">
                    <a:lumMod val="85000"/>
                    <a:lumOff val="15000"/>
                  </a:schemeClr>
                </a:solidFill>
              </a:rPr>
              <a:t/>
            </a:r>
            <a:br>
              <a:rPr altLang="en-US">
                <a:solidFill>
                  <a:schemeClr val="tx1">
                    <a:lumMod val="85000"/>
                    <a:lumOff val="15000"/>
                  </a:schemeClr>
                </a:solidFill>
              </a:rPr>
            </a:br>
            <a:r>
              <a:rPr altLang="en-US" sz="3200">
                <a:solidFill>
                  <a:schemeClr val="tx1">
                    <a:lumMod val="85000"/>
                    <a:lumOff val="15000"/>
                  </a:schemeClr>
                </a:solidFill>
              </a:rPr>
              <a:t>What is ethical </a:t>
            </a:r>
            <a:r>
              <a:rPr altLang="en-US" sz="3200" err="1">
                <a:solidFill>
                  <a:schemeClr val="tx1">
                    <a:lumMod val="85000"/>
                    <a:lumOff val="15000"/>
                  </a:schemeClr>
                </a:solidFill>
              </a:rPr>
              <a:t>behaviour</a:t>
            </a:r>
            <a:r>
              <a:rPr altLang="en-US" sz="3200">
                <a:solidFill>
                  <a:schemeClr val="tx1">
                    <a:lumMod val="85000"/>
                    <a:lumOff val="15000"/>
                  </a:schemeClr>
                </a:solidFill>
              </a:rPr>
              <a:t>?</a:t>
            </a:r>
            <a:br>
              <a:rPr altLang="en-US" sz="3200">
                <a:solidFill>
                  <a:schemeClr val="tx1">
                    <a:lumMod val="85000"/>
                    <a:lumOff val="15000"/>
                  </a:schemeClr>
                </a:solidFill>
              </a:rPr>
            </a:br>
            <a:endParaRPr altLang="en-US" sz="3200">
              <a:solidFill>
                <a:schemeClr val="tx1">
                  <a:lumMod val="85000"/>
                  <a:lumOff val="15000"/>
                </a:schemeClr>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Effect transition="in" filter="dissolve">
                                      <p:cBhvr>
                                        <p:cTn id="7" dur="500"/>
                                        <p:tgtEl>
                                          <p:spTgt spid="17410">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7410">
                                            <p:txEl>
                                              <p:pRg st="1" end="1"/>
                                            </p:txEl>
                                          </p:spTgt>
                                        </p:tgtEl>
                                        <p:attrNameLst>
                                          <p:attrName>style.visibility</p:attrName>
                                        </p:attrNameLst>
                                      </p:cBhvr>
                                      <p:to>
                                        <p:strVal val="visible"/>
                                      </p:to>
                                    </p:set>
                                    <p:animEffect transition="in" filter="dissolve">
                                      <p:cBhvr>
                                        <p:cTn id="10" dur="500"/>
                                        <p:tgtEl>
                                          <p:spTgt spid="17410">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7410">
                                            <p:txEl>
                                              <p:pRg st="2" end="2"/>
                                            </p:txEl>
                                          </p:spTgt>
                                        </p:tgtEl>
                                        <p:attrNameLst>
                                          <p:attrName>style.visibility</p:attrName>
                                        </p:attrNameLst>
                                      </p:cBhvr>
                                      <p:to>
                                        <p:strVal val="visible"/>
                                      </p:to>
                                    </p:set>
                                    <p:animEffect transition="in" filter="dissolve">
                                      <p:cBhvr>
                                        <p:cTn id="13" dur="500"/>
                                        <p:tgtEl>
                                          <p:spTgt spid="17410">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17410">
                                            <p:txEl>
                                              <p:pRg st="3" end="3"/>
                                            </p:txEl>
                                          </p:spTgt>
                                        </p:tgtEl>
                                        <p:attrNameLst>
                                          <p:attrName>style.visibility</p:attrName>
                                        </p:attrNameLst>
                                      </p:cBhvr>
                                      <p:to>
                                        <p:strVal val="visible"/>
                                      </p:to>
                                    </p:set>
                                    <p:animEffect transition="in" filter="dissolve">
                                      <p:cBhvr>
                                        <p:cTn id="16" dur="500"/>
                                        <p:tgtEl>
                                          <p:spTgt spid="17410">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17410">
                                            <p:txEl>
                                              <p:pRg st="4" end="4"/>
                                            </p:txEl>
                                          </p:spTgt>
                                        </p:tgtEl>
                                        <p:attrNameLst>
                                          <p:attrName>style.visibility</p:attrName>
                                        </p:attrNameLst>
                                      </p:cBhvr>
                                      <p:to>
                                        <p:strVal val="visible"/>
                                      </p:to>
                                    </p:set>
                                    <p:animEffect transition="in" filter="dissolve">
                                      <p:cBhvr>
                                        <p:cTn id="19" dur="500"/>
                                        <p:tgtEl>
                                          <p:spTgt spid="174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49" name="Footer Placeholder 3">
            <a:extLst>
              <a:ext uri="{FF2B5EF4-FFF2-40B4-BE49-F238E27FC236}">
                <a16:creationId xmlns="" xmlns:a16="http://schemas.microsoft.com/office/drawing/2014/main" id="{60F8F8DE-99FC-6A4E-AAAC-954F4B267F23}"/>
              </a:ext>
            </a:extLst>
          </p:cNvPr>
          <p:cNvSpPr>
            <a:spLocks noGrp="1"/>
          </p:cNvSpPr>
          <p:nvPr>
            <p:ph type="ftr" sz="quarter" idx="11"/>
          </p:nvPr>
        </p:nvSpPr>
        <p:spPr bwMode="auto">
          <a:xfrm>
            <a:off x="2895600" y="6096000"/>
            <a:ext cx="34290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81250" name="Slide Number Placeholder 4">
            <a:extLst>
              <a:ext uri="{FF2B5EF4-FFF2-40B4-BE49-F238E27FC236}">
                <a16:creationId xmlns="" xmlns:a16="http://schemas.microsoft.com/office/drawing/2014/main" id="{F01CC394-0013-6349-A224-E2F33CBEB66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F346BC9-3A5D-CB4A-8542-7A8B431DDD3A}" type="slidenum">
              <a:rPr lang="en-US" altLang="en-US" sz="1400">
                <a:solidFill>
                  <a:schemeClr val="bg2"/>
                </a:solidFill>
              </a:rPr>
              <a:pPr/>
              <a:t>178</a:t>
            </a:fld>
            <a:endParaRPr lang="en-US" altLang="en-US" sz="1400">
              <a:solidFill>
                <a:schemeClr val="bg2"/>
              </a:solidFill>
            </a:endParaRPr>
          </a:p>
        </p:txBody>
      </p:sp>
      <p:sp>
        <p:nvSpPr>
          <p:cNvPr id="181251" name="Rectangle 2">
            <a:extLst>
              <a:ext uri="{FF2B5EF4-FFF2-40B4-BE49-F238E27FC236}">
                <a16:creationId xmlns="" xmlns:a16="http://schemas.microsoft.com/office/drawing/2014/main" id="{8B0B604A-BF3D-5641-8ECA-DE7596CAA5EE}"/>
              </a:ext>
            </a:extLst>
          </p:cNvPr>
          <p:cNvSpPr>
            <a:spLocks noGrp="1" noChangeArrowheads="1"/>
          </p:cNvSpPr>
          <p:nvPr>
            <p:ph type="title"/>
          </p:nvPr>
        </p:nvSpPr>
        <p:spPr>
          <a:xfrm>
            <a:off x="990600" y="381000"/>
            <a:ext cx="7772400" cy="1447800"/>
          </a:xfrm>
        </p:spPr>
        <p:txBody>
          <a:bodyPr/>
          <a:lstStyle/>
          <a:p>
            <a:r>
              <a:rPr altLang="en-US" sz="2800"/>
              <a:t>Figure 2 </a:t>
            </a:r>
            <a:r>
              <a:rPr altLang="en-US" sz="2400"/>
              <a:t>The extremes of cultural relativism and ethical imperialism in international business ethics.</a:t>
            </a:r>
          </a:p>
        </p:txBody>
      </p:sp>
      <p:graphicFrame>
        <p:nvGraphicFramePr>
          <p:cNvPr id="181252" name="Object 3">
            <a:extLst>
              <a:ext uri="{FF2B5EF4-FFF2-40B4-BE49-F238E27FC236}">
                <a16:creationId xmlns="" xmlns:a16="http://schemas.microsoft.com/office/drawing/2014/main" id="{82D27360-A045-5F45-A33A-7E88CBB30A1A}"/>
              </a:ext>
            </a:extLst>
          </p:cNvPr>
          <p:cNvGraphicFramePr>
            <a:graphicFrameLocks noChangeAspect="1"/>
          </p:cNvGraphicFramePr>
          <p:nvPr/>
        </p:nvGraphicFramePr>
        <p:xfrm>
          <a:off x="1066800" y="2286000"/>
          <a:ext cx="7620000" cy="2133600"/>
        </p:xfrm>
        <a:graphic>
          <a:graphicData uri="http://schemas.openxmlformats.org/presentationml/2006/ole">
            <mc:AlternateContent xmlns:mc="http://schemas.openxmlformats.org/markup-compatibility/2006">
              <mc:Choice xmlns:v="urn:schemas-microsoft-com:vml" Requires="v">
                <p:oleObj spid="_x0000_s181259" name="Photo Editor Photo" r:id="rId3" imgW="15875000" imgH="3289300" progId="MSPhotoEd.3">
                  <p:embed/>
                </p:oleObj>
              </mc:Choice>
              <mc:Fallback>
                <p:oleObj name="Photo Editor Photo" r:id="rId3" imgW="15875000" imgH="3289300" progId="MSPhotoEd.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6800" y="2286000"/>
                        <a:ext cx="7620000"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81253" name="Text Box 4">
            <a:extLst>
              <a:ext uri="{FF2B5EF4-FFF2-40B4-BE49-F238E27FC236}">
                <a16:creationId xmlns="" xmlns:a16="http://schemas.microsoft.com/office/drawing/2014/main" id="{9B23AF3A-3A5E-4C46-9BD4-86F86BC9B86F}"/>
              </a:ext>
            </a:extLst>
          </p:cNvPr>
          <p:cNvSpPr txBox="1">
            <a:spLocks noChangeArrowheads="1"/>
          </p:cNvSpPr>
          <p:nvPr/>
        </p:nvSpPr>
        <p:spPr bwMode="auto">
          <a:xfrm>
            <a:off x="1219200" y="5562600"/>
            <a:ext cx="72390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n-US" altLang="en-US" sz="1400" i="1"/>
              <a:t>Source</a:t>
            </a:r>
            <a:r>
              <a:rPr lang="en-US" altLang="en-US" sz="1400"/>
              <a:t>: Developed from Thomas Donaldson, “Values in Tension: Ethics Away from Home,” </a:t>
            </a:r>
            <a:r>
              <a:rPr lang="en-US" altLang="en-US" sz="1400" i="1"/>
              <a:t>Harvard Business Review</a:t>
            </a:r>
            <a:r>
              <a:rPr lang="en-US" altLang="en-US" sz="1400"/>
              <a:t>, vol. 74 (September-October 1996), pp. 48-62.</a:t>
            </a:r>
          </a:p>
        </p:txBody>
      </p:sp>
    </p:spTree>
  </p:cSld>
  <p:clrMapOvr>
    <a:masterClrMapping/>
  </p:clrMapOvr>
  <p:transition spd="slow"/>
</p:sld>
</file>

<file path=ppt/slides/slide1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2273" name="Footer Placeholder 4">
            <a:extLst>
              <a:ext uri="{FF2B5EF4-FFF2-40B4-BE49-F238E27FC236}">
                <a16:creationId xmlns="" xmlns:a16="http://schemas.microsoft.com/office/drawing/2014/main" id="{E9634040-6134-CF49-9C5A-27E16818521D}"/>
              </a:ext>
            </a:extLst>
          </p:cNvPr>
          <p:cNvSpPr>
            <a:spLocks noGrp="1"/>
          </p:cNvSpPr>
          <p:nvPr>
            <p:ph type="ftr" sz="quarter" idx="11"/>
          </p:nvPr>
        </p:nvSpPr>
        <p:spPr bwMode="auto">
          <a:xfrm>
            <a:off x="2819400" y="6096000"/>
            <a:ext cx="35052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82274" name="Slide Number Placeholder 5">
            <a:extLst>
              <a:ext uri="{FF2B5EF4-FFF2-40B4-BE49-F238E27FC236}">
                <a16:creationId xmlns="" xmlns:a16="http://schemas.microsoft.com/office/drawing/2014/main" id="{A5DCCFE3-15E9-C04A-A4E5-2B755B9BDA3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D8D3B3A-F3A7-0949-96A7-9BDBCD5E9395}" type="slidenum">
              <a:rPr lang="en-US" altLang="en-US" sz="1400">
                <a:solidFill>
                  <a:schemeClr val="bg2"/>
                </a:solidFill>
              </a:rPr>
              <a:pPr/>
              <a:t>179</a:t>
            </a:fld>
            <a:endParaRPr lang="en-US" altLang="en-US" sz="1400">
              <a:solidFill>
                <a:schemeClr val="bg2"/>
              </a:solidFill>
            </a:endParaRPr>
          </a:p>
        </p:txBody>
      </p:sp>
      <p:sp>
        <p:nvSpPr>
          <p:cNvPr id="16388" name="Rectangle 2">
            <a:extLst>
              <a:ext uri="{FF2B5EF4-FFF2-40B4-BE49-F238E27FC236}">
                <a16:creationId xmlns="" xmlns:a16="http://schemas.microsoft.com/office/drawing/2014/main" id="{299CB5E4-2B5D-6745-B309-4CADB873061C}"/>
              </a:ext>
            </a:extLst>
          </p:cNvPr>
          <p:cNvSpPr>
            <a:spLocks noGrp="1" noChangeArrowheads="1"/>
          </p:cNvSpPr>
          <p:nvPr>
            <p:ph type="title"/>
          </p:nvPr>
        </p:nvSpPr>
        <p:spPr/>
        <p:txBody>
          <a:bodyPr rtlCol="0">
            <a:normAutofit fontScale="90000"/>
          </a:bodyPr>
          <a:lstStyle/>
          <a:p>
            <a:pPr fontAlgn="auto">
              <a:spcAft>
                <a:spcPts val="0"/>
              </a:spcAft>
              <a:defRPr/>
            </a:pPr>
            <a:r>
              <a:rPr altLang="en-US" sz="3600">
                <a:solidFill>
                  <a:schemeClr val="tx1">
                    <a:lumMod val="85000"/>
                    <a:lumOff val="15000"/>
                  </a:schemeClr>
                </a:solidFill>
              </a:rPr>
              <a:t/>
            </a:r>
            <a:br>
              <a:rPr altLang="en-US" sz="3600">
                <a:solidFill>
                  <a:schemeClr val="tx1">
                    <a:lumMod val="85000"/>
                    <a:lumOff val="15000"/>
                  </a:schemeClr>
                </a:solidFill>
              </a:rPr>
            </a:br>
            <a:r>
              <a:rPr altLang="en-US" sz="3200">
                <a:solidFill>
                  <a:schemeClr val="tx1">
                    <a:lumMod val="85000"/>
                    <a:lumOff val="15000"/>
                  </a:schemeClr>
                </a:solidFill>
              </a:rPr>
              <a:t>What is ethical </a:t>
            </a:r>
            <a:r>
              <a:rPr altLang="en-US" sz="3200" err="1">
                <a:solidFill>
                  <a:schemeClr val="tx1">
                    <a:lumMod val="85000"/>
                    <a:lumOff val="15000"/>
                  </a:schemeClr>
                </a:solidFill>
              </a:rPr>
              <a:t>behaviour</a:t>
            </a:r>
            <a:r>
              <a:rPr altLang="en-US" sz="3200">
                <a:solidFill>
                  <a:schemeClr val="tx1">
                    <a:lumMod val="85000"/>
                    <a:lumOff val="15000"/>
                  </a:schemeClr>
                </a:solidFill>
              </a:rPr>
              <a:t>?</a:t>
            </a:r>
            <a:br>
              <a:rPr altLang="en-US" sz="3200">
                <a:solidFill>
                  <a:schemeClr val="tx1">
                    <a:lumMod val="85000"/>
                    <a:lumOff val="15000"/>
                  </a:schemeClr>
                </a:solidFill>
              </a:rPr>
            </a:br>
            <a:endParaRPr altLang="en-US" sz="3200">
              <a:solidFill>
                <a:schemeClr val="tx1">
                  <a:lumMod val="85000"/>
                  <a:lumOff val="15000"/>
                </a:schemeClr>
              </a:solidFill>
            </a:endParaRPr>
          </a:p>
        </p:txBody>
      </p:sp>
      <p:sp>
        <p:nvSpPr>
          <p:cNvPr id="19459" name="Rectangle 3">
            <a:extLst>
              <a:ext uri="{FF2B5EF4-FFF2-40B4-BE49-F238E27FC236}">
                <a16:creationId xmlns="" xmlns:a16="http://schemas.microsoft.com/office/drawing/2014/main" id="{929A27FF-9280-8A45-B5AA-909C8138446B}"/>
              </a:ext>
            </a:extLst>
          </p:cNvPr>
          <p:cNvSpPr>
            <a:spLocks noGrp="1" noChangeArrowheads="1"/>
          </p:cNvSpPr>
          <p:nvPr>
            <p:ph type="body" idx="1"/>
          </p:nvPr>
        </p:nvSpPr>
        <p:spPr/>
        <p:txBody>
          <a:bodyPr rtlCol="0">
            <a:normAutofit fontScale="85000" lnSpcReduction="10000"/>
          </a:bodyPr>
          <a:lstStyle/>
          <a:p>
            <a:pPr marL="182880" indent="-182880" fontAlgn="auto">
              <a:lnSpc>
                <a:spcPct val="90000"/>
              </a:lnSpc>
              <a:spcAft>
                <a:spcPts val="0"/>
              </a:spcAft>
              <a:buClr>
                <a:schemeClr val="tx1">
                  <a:lumMod val="85000"/>
                  <a:lumOff val="15000"/>
                </a:schemeClr>
              </a:buClr>
              <a:buFont typeface="Monotype Sorts" pitchFamily="2" charset="2"/>
              <a:buNone/>
              <a:defRPr/>
            </a:pPr>
            <a:r>
              <a:rPr lang="en-US" altLang="en-US" sz="2000" dirty="0"/>
              <a:t>How </a:t>
            </a:r>
            <a:r>
              <a:rPr lang="en-US" altLang="en-US" sz="2000" dirty="0" err="1"/>
              <a:t>organisations</a:t>
            </a:r>
            <a:r>
              <a:rPr lang="en-US" altLang="en-US" sz="2000" dirty="0"/>
              <a:t> can respect core or universal values:</a:t>
            </a:r>
            <a:endParaRPr lang="en-US" altLang="en-US" sz="2400" dirty="0"/>
          </a:p>
          <a:p>
            <a:pPr marL="182880" indent="-182880" fontAlgn="auto">
              <a:lnSpc>
                <a:spcPct val="90000"/>
              </a:lnSpc>
              <a:spcAft>
                <a:spcPts val="0"/>
              </a:spcAft>
              <a:buClr>
                <a:schemeClr val="tx1">
                  <a:lumMod val="85000"/>
                  <a:lumOff val="15000"/>
                </a:schemeClr>
              </a:buClr>
              <a:buFont typeface="Monotype Sorts" pitchFamily="2" charset="2"/>
              <a:buNone/>
              <a:defRPr/>
            </a:pPr>
            <a:r>
              <a:rPr lang="en-US" altLang="en-US" sz="2000" i="1" u="sng" dirty="0"/>
              <a:t>Respect for human dignity</a:t>
            </a:r>
            <a:endParaRPr lang="en-US" altLang="en-US" sz="2400" i="1" u="sng" dirty="0"/>
          </a:p>
          <a:p>
            <a:pPr marL="182880" indent="-182880" fontAlgn="auto">
              <a:lnSpc>
                <a:spcPct val="90000"/>
              </a:lnSpc>
              <a:spcAft>
                <a:spcPts val="0"/>
              </a:spcAft>
              <a:buClr>
                <a:schemeClr val="tx1">
                  <a:lumMod val="85000"/>
                  <a:lumOff val="15000"/>
                </a:schemeClr>
              </a:buClr>
              <a:buSzPct val="90000"/>
              <a:buFontTx/>
              <a:buChar char="•"/>
              <a:defRPr/>
            </a:pPr>
            <a:r>
              <a:rPr lang="en-US" altLang="en-US" sz="2000" dirty="0"/>
              <a:t>Create culture that values employees, customers, and suppliers.</a:t>
            </a:r>
          </a:p>
          <a:p>
            <a:pPr marL="182880" indent="-182880" fontAlgn="auto">
              <a:lnSpc>
                <a:spcPct val="90000"/>
              </a:lnSpc>
              <a:spcAft>
                <a:spcPts val="0"/>
              </a:spcAft>
              <a:buClr>
                <a:schemeClr val="tx1">
                  <a:lumMod val="85000"/>
                  <a:lumOff val="15000"/>
                </a:schemeClr>
              </a:buClr>
              <a:buSzPct val="90000"/>
              <a:buFontTx/>
              <a:buChar char="•"/>
              <a:defRPr/>
            </a:pPr>
            <a:r>
              <a:rPr lang="en-US" altLang="en-US" sz="2000" dirty="0"/>
              <a:t>Keep a safe workplace.</a:t>
            </a:r>
          </a:p>
          <a:p>
            <a:pPr marL="182880" indent="-182880" fontAlgn="auto">
              <a:lnSpc>
                <a:spcPct val="90000"/>
              </a:lnSpc>
              <a:spcAft>
                <a:spcPts val="0"/>
              </a:spcAft>
              <a:buClr>
                <a:schemeClr val="tx1">
                  <a:lumMod val="85000"/>
                  <a:lumOff val="15000"/>
                </a:schemeClr>
              </a:buClr>
              <a:buSzPct val="90000"/>
              <a:buFontTx/>
              <a:buChar char="•"/>
              <a:defRPr/>
            </a:pPr>
            <a:r>
              <a:rPr lang="en-US" altLang="en-US" sz="2000" dirty="0"/>
              <a:t>Produce safe products and services.</a:t>
            </a:r>
          </a:p>
          <a:p>
            <a:pPr marL="182880" indent="-182880" fontAlgn="auto">
              <a:lnSpc>
                <a:spcPct val="90000"/>
              </a:lnSpc>
              <a:spcAft>
                <a:spcPts val="0"/>
              </a:spcAft>
              <a:buClr>
                <a:schemeClr val="tx1">
                  <a:lumMod val="85000"/>
                  <a:lumOff val="15000"/>
                </a:schemeClr>
              </a:buClr>
              <a:buFont typeface="Monotype Sorts" pitchFamily="2" charset="2"/>
              <a:buNone/>
              <a:defRPr/>
            </a:pPr>
            <a:r>
              <a:rPr lang="en-US" altLang="en-US" sz="2000" i="1" u="sng" dirty="0"/>
              <a:t>Respect for basic rights</a:t>
            </a:r>
            <a:endParaRPr lang="en-US" altLang="en-US" sz="2400" i="1" u="sng" dirty="0"/>
          </a:p>
          <a:p>
            <a:pPr marL="182880" indent="-182880" fontAlgn="auto">
              <a:lnSpc>
                <a:spcPct val="90000"/>
              </a:lnSpc>
              <a:spcAft>
                <a:spcPts val="0"/>
              </a:spcAft>
              <a:buClr>
                <a:schemeClr val="tx1">
                  <a:lumMod val="85000"/>
                  <a:lumOff val="15000"/>
                </a:schemeClr>
              </a:buClr>
              <a:buSzPct val="90000"/>
              <a:buFontTx/>
              <a:buChar char="•"/>
              <a:defRPr/>
            </a:pPr>
            <a:r>
              <a:rPr lang="en-US" altLang="en-US" sz="2000" dirty="0"/>
              <a:t>Protect rights of employees, customers, and communities.</a:t>
            </a:r>
          </a:p>
          <a:p>
            <a:pPr marL="182880" indent="-182880" fontAlgn="auto">
              <a:lnSpc>
                <a:spcPct val="90000"/>
              </a:lnSpc>
              <a:spcAft>
                <a:spcPts val="0"/>
              </a:spcAft>
              <a:buClr>
                <a:schemeClr val="tx1">
                  <a:lumMod val="85000"/>
                  <a:lumOff val="15000"/>
                </a:schemeClr>
              </a:buClr>
              <a:buSzPct val="90000"/>
              <a:buFontTx/>
              <a:buChar char="•"/>
              <a:defRPr/>
            </a:pPr>
            <a:r>
              <a:rPr lang="en-US" altLang="en-US" sz="2000" dirty="0"/>
              <a:t>Avoid anything that threatening safety, health, education, and living standards.</a:t>
            </a:r>
          </a:p>
          <a:p>
            <a:pPr marL="182880" indent="-182880" fontAlgn="auto">
              <a:lnSpc>
                <a:spcPct val="90000"/>
              </a:lnSpc>
              <a:spcAft>
                <a:spcPts val="0"/>
              </a:spcAft>
              <a:buClr>
                <a:schemeClr val="tx1">
                  <a:lumMod val="85000"/>
                  <a:lumOff val="15000"/>
                </a:schemeClr>
              </a:buClr>
              <a:buFont typeface="Monotype Sorts" pitchFamily="2" charset="2"/>
              <a:buNone/>
              <a:defRPr/>
            </a:pPr>
            <a:r>
              <a:rPr lang="en-US" altLang="en-US" sz="2000" i="1" u="sng" dirty="0"/>
              <a:t>Be good citizens</a:t>
            </a:r>
            <a:endParaRPr lang="en-US" altLang="en-US" sz="2000" u="sng" dirty="0"/>
          </a:p>
          <a:p>
            <a:pPr marL="182880" indent="-182880" fontAlgn="auto">
              <a:lnSpc>
                <a:spcPct val="90000"/>
              </a:lnSpc>
              <a:spcAft>
                <a:spcPts val="0"/>
              </a:spcAft>
              <a:buClr>
                <a:schemeClr val="tx1">
                  <a:lumMod val="85000"/>
                  <a:lumOff val="15000"/>
                </a:schemeClr>
              </a:buClr>
              <a:buSzPct val="90000"/>
              <a:buFontTx/>
              <a:buChar char="•"/>
              <a:defRPr/>
            </a:pPr>
            <a:r>
              <a:rPr lang="en-US" altLang="en-US" sz="2000" dirty="0"/>
              <a:t>Support social institutions, including economic and educational systems.</a:t>
            </a:r>
          </a:p>
          <a:p>
            <a:pPr marL="182880" indent="-182880" fontAlgn="auto">
              <a:lnSpc>
                <a:spcPct val="90000"/>
              </a:lnSpc>
              <a:spcAft>
                <a:spcPts val="0"/>
              </a:spcAft>
              <a:buClr>
                <a:schemeClr val="tx1">
                  <a:lumMod val="85000"/>
                  <a:lumOff val="15000"/>
                </a:schemeClr>
              </a:buClr>
              <a:buSzPct val="90000"/>
              <a:buFontTx/>
              <a:buChar char="•"/>
              <a:defRPr/>
            </a:pPr>
            <a:r>
              <a:rPr lang="en-US" altLang="en-US" sz="2000" dirty="0"/>
              <a:t>Work with local government and institutions to protect environment.</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dissolve">
                                      <p:cBhvr>
                                        <p:cTn id="12" dur="500"/>
                                        <p:tgtEl>
                                          <p:spTgt spid="1945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Effect transition="in" filter="dissolve">
                                      <p:cBhvr>
                                        <p:cTn id="17" dur="500"/>
                                        <p:tgtEl>
                                          <p:spTgt spid="1945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9459">
                                            <p:txEl>
                                              <p:pRg st="3" end="3"/>
                                            </p:txEl>
                                          </p:spTgt>
                                        </p:tgtEl>
                                        <p:attrNameLst>
                                          <p:attrName>style.visibility</p:attrName>
                                        </p:attrNameLst>
                                      </p:cBhvr>
                                      <p:to>
                                        <p:strVal val="visible"/>
                                      </p:to>
                                    </p:set>
                                    <p:animEffect transition="in" filter="dissolve">
                                      <p:cBhvr>
                                        <p:cTn id="22" dur="500"/>
                                        <p:tgtEl>
                                          <p:spTgt spid="1945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9459">
                                            <p:txEl>
                                              <p:pRg st="4" end="4"/>
                                            </p:txEl>
                                          </p:spTgt>
                                        </p:tgtEl>
                                        <p:attrNameLst>
                                          <p:attrName>style.visibility</p:attrName>
                                        </p:attrNameLst>
                                      </p:cBhvr>
                                      <p:to>
                                        <p:strVal val="visible"/>
                                      </p:to>
                                    </p:set>
                                    <p:animEffect transition="in" filter="dissolve">
                                      <p:cBhvr>
                                        <p:cTn id="27" dur="500"/>
                                        <p:tgtEl>
                                          <p:spTgt spid="19459">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9459">
                                            <p:txEl>
                                              <p:pRg st="5" end="5"/>
                                            </p:txEl>
                                          </p:spTgt>
                                        </p:tgtEl>
                                        <p:attrNameLst>
                                          <p:attrName>style.visibility</p:attrName>
                                        </p:attrNameLst>
                                      </p:cBhvr>
                                      <p:to>
                                        <p:strVal val="visible"/>
                                      </p:to>
                                    </p:set>
                                    <p:animEffect transition="in" filter="dissolve">
                                      <p:cBhvr>
                                        <p:cTn id="32" dur="500"/>
                                        <p:tgtEl>
                                          <p:spTgt spid="19459">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9459">
                                            <p:txEl>
                                              <p:pRg st="6" end="6"/>
                                            </p:txEl>
                                          </p:spTgt>
                                        </p:tgtEl>
                                        <p:attrNameLst>
                                          <p:attrName>style.visibility</p:attrName>
                                        </p:attrNameLst>
                                      </p:cBhvr>
                                      <p:to>
                                        <p:strVal val="visible"/>
                                      </p:to>
                                    </p:set>
                                    <p:animEffect transition="in" filter="dissolve">
                                      <p:cBhvr>
                                        <p:cTn id="37" dur="500"/>
                                        <p:tgtEl>
                                          <p:spTgt spid="19459">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9459">
                                            <p:txEl>
                                              <p:pRg st="7" end="7"/>
                                            </p:txEl>
                                          </p:spTgt>
                                        </p:tgtEl>
                                        <p:attrNameLst>
                                          <p:attrName>style.visibility</p:attrName>
                                        </p:attrNameLst>
                                      </p:cBhvr>
                                      <p:to>
                                        <p:strVal val="visible"/>
                                      </p:to>
                                    </p:set>
                                    <p:animEffect transition="in" filter="dissolve">
                                      <p:cBhvr>
                                        <p:cTn id="42" dur="500"/>
                                        <p:tgtEl>
                                          <p:spTgt spid="19459">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19459">
                                            <p:txEl>
                                              <p:pRg st="8" end="8"/>
                                            </p:txEl>
                                          </p:spTgt>
                                        </p:tgtEl>
                                        <p:attrNameLst>
                                          <p:attrName>style.visibility</p:attrName>
                                        </p:attrNameLst>
                                      </p:cBhvr>
                                      <p:to>
                                        <p:strVal val="visible"/>
                                      </p:to>
                                    </p:set>
                                    <p:animEffect transition="in" filter="dissolve">
                                      <p:cBhvr>
                                        <p:cTn id="47" dur="500"/>
                                        <p:tgtEl>
                                          <p:spTgt spid="19459">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9459">
                                            <p:txEl>
                                              <p:pRg st="9" end="9"/>
                                            </p:txEl>
                                          </p:spTgt>
                                        </p:tgtEl>
                                        <p:attrNameLst>
                                          <p:attrName>style.visibility</p:attrName>
                                        </p:attrNameLst>
                                      </p:cBhvr>
                                      <p:to>
                                        <p:strVal val="visible"/>
                                      </p:to>
                                    </p:set>
                                    <p:animEffect transition="in" filter="dissolve">
                                      <p:cBhvr>
                                        <p:cTn id="52" dur="500"/>
                                        <p:tgtEl>
                                          <p:spTgt spid="19459">
                                            <p:txEl>
                                              <p:pRg st="9" end="9"/>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19459">
                                            <p:txEl>
                                              <p:pRg st="10" end="10"/>
                                            </p:txEl>
                                          </p:spTgt>
                                        </p:tgtEl>
                                        <p:attrNameLst>
                                          <p:attrName>style.visibility</p:attrName>
                                        </p:attrNameLst>
                                      </p:cBhvr>
                                      <p:to>
                                        <p:strVal val="visible"/>
                                      </p:to>
                                    </p:set>
                                    <p:animEffect transition="in" filter="dissolve">
                                      <p:cBhvr>
                                        <p:cTn id="57" dur="500"/>
                                        <p:tgtEl>
                                          <p:spTgt spid="1945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1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21" name="Footer Placeholder 4">
            <a:extLst>
              <a:ext uri="{FF2B5EF4-FFF2-40B4-BE49-F238E27FC236}">
                <a16:creationId xmlns="" xmlns:a16="http://schemas.microsoft.com/office/drawing/2014/main" id="{C5418E63-23AC-E547-9988-92A8ED999016}"/>
              </a:ext>
            </a:extLst>
          </p:cNvPr>
          <p:cNvSpPr>
            <a:spLocks noGrp="1"/>
          </p:cNvSpPr>
          <p:nvPr>
            <p:ph type="ftr" sz="quarter" idx="11"/>
          </p:nvPr>
        </p:nvSpPr>
        <p:spPr bwMode="auto">
          <a:xfrm>
            <a:off x="3048000" y="6096000"/>
            <a:ext cx="3276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84322" name="Slide Number Placeholder 5">
            <a:extLst>
              <a:ext uri="{FF2B5EF4-FFF2-40B4-BE49-F238E27FC236}">
                <a16:creationId xmlns="" xmlns:a16="http://schemas.microsoft.com/office/drawing/2014/main" id="{E145B22E-84D8-084A-9BCD-B30200B061D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0EE8170-C21F-3946-9390-00AB9027FA7A}" type="slidenum">
              <a:rPr lang="en-US" altLang="en-US" sz="1400">
                <a:solidFill>
                  <a:schemeClr val="bg2"/>
                </a:solidFill>
              </a:rPr>
              <a:pPr/>
              <a:t>180</a:t>
            </a:fld>
            <a:endParaRPr lang="en-US" altLang="en-US" sz="1400">
              <a:solidFill>
                <a:schemeClr val="bg2"/>
              </a:solidFill>
            </a:endParaRPr>
          </a:p>
        </p:txBody>
      </p:sp>
      <p:sp>
        <p:nvSpPr>
          <p:cNvPr id="48130" name="Rectangle 2050">
            <a:extLst>
              <a:ext uri="{FF2B5EF4-FFF2-40B4-BE49-F238E27FC236}">
                <a16:creationId xmlns="" xmlns:a16="http://schemas.microsoft.com/office/drawing/2014/main" id="{80D448B7-6A77-6B4F-B162-1C3B65621676}"/>
              </a:ext>
            </a:extLst>
          </p:cNvPr>
          <p:cNvSpPr>
            <a:spLocks noGrp="1" noChangeArrowheads="1"/>
          </p:cNvSpPr>
          <p:nvPr>
            <p:ph type="body" idx="1"/>
          </p:nvPr>
        </p:nvSpPr>
        <p:spPr/>
        <p:txBody>
          <a:bodyPr rtlCol="0">
            <a:normAutofit lnSpcReduction="10000"/>
          </a:bodyPr>
          <a:lstStyle/>
          <a:p>
            <a:pPr marL="182880" indent="-182880" fontAlgn="auto">
              <a:lnSpc>
                <a:spcPct val="90000"/>
              </a:lnSpc>
              <a:spcAft>
                <a:spcPts val="0"/>
              </a:spcAft>
              <a:buClr>
                <a:schemeClr val="tx1">
                  <a:lumMod val="85000"/>
                  <a:lumOff val="15000"/>
                </a:schemeClr>
              </a:buClr>
              <a:buSzPct val="90000"/>
              <a:buFont typeface="Wingdings" pitchFamily="2" charset="2"/>
              <a:buChar char="Ø"/>
              <a:defRPr/>
            </a:pPr>
            <a:r>
              <a:rPr lang="en-US" altLang="en-US" sz="2800" dirty="0"/>
              <a:t>An ethical dilemma occurs when choices, although having potential for personal and/or </a:t>
            </a:r>
            <a:r>
              <a:rPr lang="en-US" altLang="en-US" sz="2800" dirty="0" err="1"/>
              <a:t>organisational</a:t>
            </a:r>
            <a:r>
              <a:rPr lang="en-US" altLang="en-US" sz="2800" dirty="0"/>
              <a:t> benefit, may be considered unethical.</a:t>
            </a:r>
          </a:p>
          <a:p>
            <a:pPr marL="182880" indent="-182880" fontAlgn="auto">
              <a:lnSpc>
                <a:spcPct val="90000"/>
              </a:lnSpc>
              <a:spcAft>
                <a:spcPts val="0"/>
              </a:spcAft>
              <a:buClr>
                <a:schemeClr val="tx1">
                  <a:lumMod val="85000"/>
                  <a:lumOff val="15000"/>
                </a:schemeClr>
              </a:buClr>
              <a:buSzPct val="90000"/>
              <a:buFont typeface="Wingdings" pitchFamily="2" charset="2"/>
              <a:buChar char="Ø"/>
              <a:defRPr/>
            </a:pPr>
            <a:r>
              <a:rPr lang="en-US" altLang="en-US" sz="2800" dirty="0"/>
              <a:t>Ethical dilemmas include:</a:t>
            </a:r>
          </a:p>
          <a:p>
            <a:pPr lvl="1" indent="-182880" fontAlgn="auto">
              <a:lnSpc>
                <a:spcPct val="90000"/>
              </a:lnSpc>
              <a:spcAft>
                <a:spcPts val="0"/>
              </a:spcAft>
              <a:buClr>
                <a:schemeClr val="tx1">
                  <a:lumMod val="85000"/>
                  <a:lumOff val="15000"/>
                </a:schemeClr>
              </a:buClr>
              <a:buSzPct val="90000"/>
              <a:defRPr/>
            </a:pPr>
            <a:r>
              <a:rPr lang="en-US" altLang="en-US" sz="2400" dirty="0"/>
              <a:t>Discrimination</a:t>
            </a:r>
          </a:p>
          <a:p>
            <a:pPr lvl="1" indent="-182880" fontAlgn="auto">
              <a:lnSpc>
                <a:spcPct val="90000"/>
              </a:lnSpc>
              <a:spcAft>
                <a:spcPts val="0"/>
              </a:spcAft>
              <a:buClr>
                <a:schemeClr val="tx1">
                  <a:lumMod val="85000"/>
                  <a:lumOff val="15000"/>
                </a:schemeClr>
              </a:buClr>
              <a:buSzPct val="90000"/>
              <a:defRPr/>
            </a:pPr>
            <a:r>
              <a:rPr lang="en-US" altLang="en-US" sz="2400" dirty="0"/>
              <a:t>Sexual harassment</a:t>
            </a:r>
          </a:p>
          <a:p>
            <a:pPr lvl="1" indent="-182880" fontAlgn="auto">
              <a:lnSpc>
                <a:spcPct val="90000"/>
              </a:lnSpc>
              <a:spcAft>
                <a:spcPts val="0"/>
              </a:spcAft>
              <a:buClr>
                <a:schemeClr val="tx1">
                  <a:lumMod val="85000"/>
                  <a:lumOff val="15000"/>
                </a:schemeClr>
              </a:buClr>
              <a:buSzPct val="90000"/>
              <a:defRPr/>
            </a:pPr>
            <a:r>
              <a:rPr lang="en-US" altLang="en-US" sz="2400" dirty="0"/>
              <a:t>Conflicts of interest</a:t>
            </a:r>
          </a:p>
          <a:p>
            <a:pPr lvl="1" indent="-182880" fontAlgn="auto">
              <a:lnSpc>
                <a:spcPct val="90000"/>
              </a:lnSpc>
              <a:spcAft>
                <a:spcPts val="0"/>
              </a:spcAft>
              <a:buClr>
                <a:schemeClr val="tx1">
                  <a:lumMod val="85000"/>
                  <a:lumOff val="15000"/>
                </a:schemeClr>
              </a:buClr>
              <a:buSzPct val="90000"/>
              <a:defRPr/>
            </a:pPr>
            <a:r>
              <a:rPr lang="en-US" altLang="en-US" sz="2400" dirty="0"/>
              <a:t>Customer confidence</a:t>
            </a:r>
          </a:p>
          <a:p>
            <a:pPr lvl="1" indent="-182880" fontAlgn="auto">
              <a:lnSpc>
                <a:spcPct val="90000"/>
              </a:lnSpc>
              <a:spcAft>
                <a:spcPts val="0"/>
              </a:spcAft>
              <a:buClr>
                <a:schemeClr val="tx1">
                  <a:lumMod val="85000"/>
                  <a:lumOff val="15000"/>
                </a:schemeClr>
              </a:buClr>
              <a:buSzPct val="90000"/>
              <a:defRPr/>
            </a:pPr>
            <a:r>
              <a:rPr lang="en-US" altLang="en-US" sz="2400" dirty="0" err="1"/>
              <a:t>Organisational</a:t>
            </a:r>
            <a:r>
              <a:rPr lang="en-US" altLang="en-US" sz="2400" dirty="0"/>
              <a:t> resources</a:t>
            </a:r>
          </a:p>
        </p:txBody>
      </p:sp>
      <p:sp>
        <p:nvSpPr>
          <p:cNvPr id="17413" name="Rectangle 2051">
            <a:extLst>
              <a:ext uri="{FF2B5EF4-FFF2-40B4-BE49-F238E27FC236}">
                <a16:creationId xmlns="" xmlns:a16="http://schemas.microsoft.com/office/drawing/2014/main" id="{101A28B8-93AA-0549-8640-C6D9BEE94D23}"/>
              </a:ext>
            </a:extLst>
          </p:cNvPr>
          <p:cNvSpPr>
            <a:spLocks noGrp="1" noChangeArrowheads="1"/>
          </p:cNvSpPr>
          <p:nvPr>
            <p:ph type="title"/>
          </p:nvPr>
        </p:nvSpPr>
        <p:spPr/>
        <p:txBody>
          <a:bodyPr rtlCol="0">
            <a:normAutofit fontScale="90000"/>
          </a:bodyPr>
          <a:lstStyle/>
          <a:p>
            <a:pPr fontAlgn="auto">
              <a:lnSpc>
                <a:spcPct val="80000"/>
              </a:lnSpc>
              <a:spcAft>
                <a:spcPts val="0"/>
              </a:spcAft>
              <a:defRPr/>
            </a:pPr>
            <a:r>
              <a:rPr altLang="en-US">
                <a:solidFill>
                  <a:schemeClr val="tx1">
                    <a:lumMod val="85000"/>
                    <a:lumOff val="15000"/>
                  </a:schemeClr>
                </a:solidFill>
              </a:rPr>
              <a:t/>
            </a:r>
            <a:br>
              <a:rPr altLang="en-US">
                <a:solidFill>
                  <a:schemeClr val="tx1">
                    <a:lumMod val="85000"/>
                    <a:lumOff val="15000"/>
                  </a:schemeClr>
                </a:solidFill>
              </a:rPr>
            </a:br>
            <a:r>
              <a:rPr altLang="en-US" sz="3200">
                <a:solidFill>
                  <a:schemeClr val="tx1">
                    <a:lumMod val="85000"/>
                    <a:lumOff val="15000"/>
                  </a:schemeClr>
                </a:solidFill>
              </a:rPr>
              <a:t>How do ethical dilemmas complicate the workplace?</a:t>
            </a:r>
            <a:r>
              <a:rPr altLang="en-US">
                <a:solidFill>
                  <a:schemeClr val="tx1">
                    <a:lumMod val="85000"/>
                    <a:lumOff val="15000"/>
                  </a:schemeClr>
                </a:solidFill>
              </a:rPr>
              <a:t> </a:t>
            </a:r>
            <a:r>
              <a:rPr altLang="en-US" sz="3600">
                <a:solidFill>
                  <a:schemeClr val="tx1">
                    <a:lumMod val="85000"/>
                    <a:lumOff val="15000"/>
                  </a:schemeClr>
                </a:solidFill>
              </a:rPr>
              <a:t/>
            </a:r>
            <a:br>
              <a:rPr altLang="en-US" sz="3600">
                <a:solidFill>
                  <a:schemeClr val="tx1">
                    <a:lumMod val="85000"/>
                    <a:lumOff val="15000"/>
                  </a:schemeClr>
                </a:solidFill>
              </a:rPr>
            </a:br>
            <a:endParaRPr altLang="en-US" sz="3600">
              <a:solidFill>
                <a:schemeClr val="tx1">
                  <a:lumMod val="85000"/>
                  <a:lumOff val="15000"/>
                </a:schemeClr>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8130">
                                            <p:txEl>
                                              <p:pRg st="0" end="0"/>
                                            </p:txEl>
                                          </p:spTgt>
                                        </p:tgtEl>
                                        <p:attrNameLst>
                                          <p:attrName>style.visibility</p:attrName>
                                        </p:attrNameLst>
                                      </p:cBhvr>
                                      <p:to>
                                        <p:strVal val="visible"/>
                                      </p:to>
                                    </p:set>
                                    <p:animEffect transition="in" filter="dissolve">
                                      <p:cBhvr>
                                        <p:cTn id="7" dur="500"/>
                                        <p:tgtEl>
                                          <p:spTgt spid="4813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8130">
                                            <p:txEl>
                                              <p:pRg st="1" end="1"/>
                                            </p:txEl>
                                          </p:spTgt>
                                        </p:tgtEl>
                                        <p:attrNameLst>
                                          <p:attrName>style.visibility</p:attrName>
                                        </p:attrNameLst>
                                      </p:cBhvr>
                                      <p:to>
                                        <p:strVal val="visible"/>
                                      </p:to>
                                    </p:set>
                                    <p:animEffect transition="in" filter="dissolve">
                                      <p:cBhvr>
                                        <p:cTn id="12" dur="500"/>
                                        <p:tgtEl>
                                          <p:spTgt spid="48130">
                                            <p:txEl>
                                              <p:pRg st="1" end="1"/>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48130">
                                            <p:txEl>
                                              <p:pRg st="2" end="2"/>
                                            </p:txEl>
                                          </p:spTgt>
                                        </p:tgtEl>
                                        <p:attrNameLst>
                                          <p:attrName>style.visibility</p:attrName>
                                        </p:attrNameLst>
                                      </p:cBhvr>
                                      <p:to>
                                        <p:strVal val="visible"/>
                                      </p:to>
                                    </p:set>
                                    <p:animEffect transition="in" filter="dissolve">
                                      <p:cBhvr>
                                        <p:cTn id="15" dur="500"/>
                                        <p:tgtEl>
                                          <p:spTgt spid="48130">
                                            <p:txEl>
                                              <p:pRg st="2" end="2"/>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48130">
                                            <p:txEl>
                                              <p:pRg st="3" end="3"/>
                                            </p:txEl>
                                          </p:spTgt>
                                        </p:tgtEl>
                                        <p:attrNameLst>
                                          <p:attrName>style.visibility</p:attrName>
                                        </p:attrNameLst>
                                      </p:cBhvr>
                                      <p:to>
                                        <p:strVal val="visible"/>
                                      </p:to>
                                    </p:set>
                                    <p:animEffect transition="in" filter="dissolve">
                                      <p:cBhvr>
                                        <p:cTn id="18" dur="500"/>
                                        <p:tgtEl>
                                          <p:spTgt spid="48130">
                                            <p:txEl>
                                              <p:pRg st="3" end="3"/>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48130">
                                            <p:txEl>
                                              <p:pRg st="4" end="4"/>
                                            </p:txEl>
                                          </p:spTgt>
                                        </p:tgtEl>
                                        <p:attrNameLst>
                                          <p:attrName>style.visibility</p:attrName>
                                        </p:attrNameLst>
                                      </p:cBhvr>
                                      <p:to>
                                        <p:strVal val="visible"/>
                                      </p:to>
                                    </p:set>
                                    <p:animEffect transition="in" filter="dissolve">
                                      <p:cBhvr>
                                        <p:cTn id="21" dur="500"/>
                                        <p:tgtEl>
                                          <p:spTgt spid="48130">
                                            <p:txEl>
                                              <p:pRg st="4" end="4"/>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48130">
                                            <p:txEl>
                                              <p:pRg st="5" end="5"/>
                                            </p:txEl>
                                          </p:spTgt>
                                        </p:tgtEl>
                                        <p:attrNameLst>
                                          <p:attrName>style.visibility</p:attrName>
                                        </p:attrNameLst>
                                      </p:cBhvr>
                                      <p:to>
                                        <p:strVal val="visible"/>
                                      </p:to>
                                    </p:set>
                                    <p:animEffect transition="in" filter="dissolve">
                                      <p:cBhvr>
                                        <p:cTn id="24" dur="500"/>
                                        <p:tgtEl>
                                          <p:spTgt spid="48130">
                                            <p:txEl>
                                              <p:pRg st="5" end="5"/>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48130">
                                            <p:txEl>
                                              <p:pRg st="6" end="6"/>
                                            </p:txEl>
                                          </p:spTgt>
                                        </p:tgtEl>
                                        <p:attrNameLst>
                                          <p:attrName>style.visibility</p:attrName>
                                        </p:attrNameLst>
                                      </p:cBhvr>
                                      <p:to>
                                        <p:strVal val="visible"/>
                                      </p:to>
                                    </p:set>
                                    <p:animEffect transition="in" filter="dissolve">
                                      <p:cBhvr>
                                        <p:cTn id="27" dur="500"/>
                                        <p:tgtEl>
                                          <p:spTgt spid="4813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build="p" autoUpdateAnimBg="0"/>
    </p:bldLst>
  </p:timing>
</p:sld>
</file>

<file path=ppt/slides/slide1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6369" name="Footer Placeholder 5">
            <a:extLst>
              <a:ext uri="{FF2B5EF4-FFF2-40B4-BE49-F238E27FC236}">
                <a16:creationId xmlns="" xmlns:a16="http://schemas.microsoft.com/office/drawing/2014/main" id="{68C23EB0-6752-8441-9C9B-2B58080B6EDC}"/>
              </a:ext>
            </a:extLst>
          </p:cNvPr>
          <p:cNvSpPr>
            <a:spLocks noGrp="1"/>
          </p:cNvSpPr>
          <p:nvPr>
            <p:ph type="ftr" sz="quarter" idx="11"/>
          </p:nvPr>
        </p:nvSpPr>
        <p:spPr bwMode="auto">
          <a:xfrm>
            <a:off x="2895600" y="6096000"/>
            <a:ext cx="34290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86370" name="Slide Number Placeholder 6">
            <a:extLst>
              <a:ext uri="{FF2B5EF4-FFF2-40B4-BE49-F238E27FC236}">
                <a16:creationId xmlns="" xmlns:a16="http://schemas.microsoft.com/office/drawing/2014/main" id="{F7010DD3-27D0-7F46-9F78-46859C6FA7D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CBEE5D0-F4D3-7742-A6B8-49E282AB735D}" type="slidenum">
              <a:rPr lang="en-US" altLang="en-US" sz="1400" smtClean="0">
                <a:solidFill>
                  <a:schemeClr val="bg2"/>
                </a:solidFill>
              </a:rPr>
              <a:pPr/>
              <a:t>181</a:t>
            </a:fld>
            <a:endParaRPr lang="en-US" altLang="en-US" sz="1400">
              <a:solidFill>
                <a:schemeClr val="bg2"/>
              </a:solidFill>
            </a:endParaRPr>
          </a:p>
        </p:txBody>
      </p:sp>
      <p:sp>
        <p:nvSpPr>
          <p:cNvPr id="18436" name="Rectangle 2">
            <a:extLst>
              <a:ext uri="{FF2B5EF4-FFF2-40B4-BE49-F238E27FC236}">
                <a16:creationId xmlns="" xmlns:a16="http://schemas.microsoft.com/office/drawing/2014/main" id="{CCE26D93-3668-CD46-A099-300D6140CD8B}"/>
              </a:ext>
            </a:extLst>
          </p:cNvPr>
          <p:cNvSpPr>
            <a:spLocks noGrp="1" noChangeArrowheads="1"/>
          </p:cNvSpPr>
          <p:nvPr>
            <p:ph type="title"/>
          </p:nvPr>
        </p:nvSpPr>
        <p:spPr/>
        <p:txBody>
          <a:bodyPr rtlCol="0">
            <a:normAutofit fontScale="90000"/>
          </a:bodyPr>
          <a:lstStyle/>
          <a:p>
            <a:pPr fontAlgn="auto">
              <a:lnSpc>
                <a:spcPct val="80000"/>
              </a:lnSpc>
              <a:spcAft>
                <a:spcPts val="0"/>
              </a:spcAft>
              <a:defRPr/>
            </a:pPr>
            <a:r>
              <a:rPr altLang="en-US" sz="3200">
                <a:solidFill>
                  <a:schemeClr val="tx1">
                    <a:lumMod val="85000"/>
                    <a:lumOff val="15000"/>
                  </a:schemeClr>
                </a:solidFill>
              </a:rPr>
              <a:t/>
            </a:r>
            <a:br>
              <a:rPr altLang="en-US" sz="3200">
                <a:solidFill>
                  <a:schemeClr val="tx1">
                    <a:lumMod val="85000"/>
                    <a:lumOff val="15000"/>
                  </a:schemeClr>
                </a:solidFill>
              </a:rPr>
            </a:br>
            <a:r>
              <a:rPr altLang="en-US" sz="3200">
                <a:solidFill>
                  <a:schemeClr val="tx1">
                    <a:lumMod val="85000"/>
                    <a:lumOff val="15000"/>
                  </a:schemeClr>
                </a:solidFill>
              </a:rPr>
              <a:t>How do ethical dilemmas complicate the workplace?</a:t>
            </a:r>
            <a:r>
              <a:rPr altLang="en-US">
                <a:solidFill>
                  <a:schemeClr val="tx1">
                    <a:lumMod val="85000"/>
                    <a:lumOff val="15000"/>
                  </a:schemeClr>
                </a:solidFill>
              </a:rPr>
              <a:t> </a:t>
            </a:r>
            <a:r>
              <a:rPr altLang="en-US" sz="3600">
                <a:solidFill>
                  <a:schemeClr val="tx1">
                    <a:lumMod val="85000"/>
                    <a:lumOff val="15000"/>
                  </a:schemeClr>
                </a:solidFill>
              </a:rPr>
              <a:t/>
            </a:r>
            <a:br>
              <a:rPr altLang="en-US" sz="3600">
                <a:solidFill>
                  <a:schemeClr val="tx1">
                    <a:lumMod val="85000"/>
                    <a:lumOff val="15000"/>
                  </a:schemeClr>
                </a:solidFill>
              </a:rPr>
            </a:br>
            <a:endParaRPr altLang="en-US" sz="3600">
              <a:solidFill>
                <a:schemeClr val="tx1">
                  <a:lumMod val="85000"/>
                  <a:lumOff val="15000"/>
                </a:schemeClr>
              </a:solidFill>
            </a:endParaRPr>
          </a:p>
        </p:txBody>
      </p:sp>
      <p:sp>
        <p:nvSpPr>
          <p:cNvPr id="23555" name="Rectangle 3">
            <a:extLst>
              <a:ext uri="{FF2B5EF4-FFF2-40B4-BE49-F238E27FC236}">
                <a16:creationId xmlns="" xmlns:a16="http://schemas.microsoft.com/office/drawing/2014/main" id="{EDA5C1A1-AF33-1D41-B4DB-34F5F0C2ABB7}"/>
              </a:ext>
            </a:extLst>
          </p:cNvPr>
          <p:cNvSpPr>
            <a:spLocks noGrp="1" noChangeArrowheads="1"/>
          </p:cNvSpPr>
          <p:nvPr>
            <p:ph type="body" sz="half" idx="1"/>
          </p:nvPr>
        </p:nvSpPr>
        <p:spPr>
          <a:xfrm>
            <a:off x="990600" y="1828800"/>
            <a:ext cx="7772400" cy="4114800"/>
          </a:xfrm>
          <a:noFill/>
        </p:spPr>
        <p:txBody>
          <a:bodyPr/>
          <a:lstStyle/>
          <a:p>
            <a:pPr>
              <a:lnSpc>
                <a:spcPct val="150000"/>
              </a:lnSpc>
              <a:buSzPct val="90000"/>
              <a:buFont typeface="Wingdings" pitchFamily="2" charset="2"/>
              <a:buChar char="Ø"/>
            </a:pPr>
            <a:r>
              <a:rPr lang="en-US" altLang="en-US" sz="2800"/>
              <a:t>Ethical behaviour can be rationalized by convincing yourself that:</a:t>
            </a:r>
          </a:p>
          <a:p>
            <a:pPr lvl="1">
              <a:lnSpc>
                <a:spcPct val="150000"/>
              </a:lnSpc>
            </a:pPr>
            <a:r>
              <a:rPr lang="en-US" altLang="en-US" sz="2400"/>
              <a:t>Behaviour is not really illegal.</a:t>
            </a:r>
          </a:p>
          <a:p>
            <a:pPr lvl="1">
              <a:lnSpc>
                <a:spcPct val="150000"/>
              </a:lnSpc>
            </a:pPr>
            <a:r>
              <a:rPr lang="en-US" altLang="en-US" sz="2400"/>
              <a:t>Behaviour is really in everyone’s best interests.</a:t>
            </a:r>
          </a:p>
          <a:p>
            <a:pPr lvl="1">
              <a:lnSpc>
                <a:spcPct val="150000"/>
              </a:lnSpc>
            </a:pPr>
            <a:r>
              <a:rPr lang="en-US" altLang="en-US" sz="2400"/>
              <a:t>Nobody will ever find out.</a:t>
            </a:r>
          </a:p>
          <a:p>
            <a:pPr lvl="1">
              <a:lnSpc>
                <a:spcPct val="150000"/>
              </a:lnSpc>
            </a:pPr>
            <a:r>
              <a:rPr lang="en-US" altLang="en-US" sz="2400"/>
              <a:t>The organisation will “protect” you.</a:t>
            </a: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dissolve">
                                      <p:cBhvr>
                                        <p:cTn id="7" dur="500"/>
                                        <p:tgtEl>
                                          <p:spTgt spid="23555">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23555">
                                            <p:txEl>
                                              <p:pRg st="1" end="1"/>
                                            </p:txEl>
                                          </p:spTgt>
                                        </p:tgtEl>
                                        <p:attrNameLst>
                                          <p:attrName>style.visibility</p:attrName>
                                        </p:attrNameLst>
                                      </p:cBhvr>
                                      <p:to>
                                        <p:strVal val="visible"/>
                                      </p:to>
                                    </p:set>
                                    <p:animEffect transition="in" filter="dissolve">
                                      <p:cBhvr>
                                        <p:cTn id="10" dur="500"/>
                                        <p:tgtEl>
                                          <p:spTgt spid="23555">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Effect transition="in" filter="dissolve">
                                      <p:cBhvr>
                                        <p:cTn id="13" dur="500"/>
                                        <p:tgtEl>
                                          <p:spTgt spid="23555">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23555">
                                            <p:txEl>
                                              <p:pRg st="3" end="3"/>
                                            </p:txEl>
                                          </p:spTgt>
                                        </p:tgtEl>
                                        <p:attrNameLst>
                                          <p:attrName>style.visibility</p:attrName>
                                        </p:attrNameLst>
                                      </p:cBhvr>
                                      <p:to>
                                        <p:strVal val="visible"/>
                                      </p:to>
                                    </p:set>
                                    <p:animEffect transition="in" filter="dissolve">
                                      <p:cBhvr>
                                        <p:cTn id="16" dur="500"/>
                                        <p:tgtEl>
                                          <p:spTgt spid="23555">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animEffect transition="in" filter="dissolve">
                                      <p:cBhvr>
                                        <p:cTn id="19" dur="500"/>
                                        <p:tgtEl>
                                          <p:spTgt spid="235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autoUpdateAnimBg="0"/>
    </p:bldLst>
  </p:timing>
</p:sld>
</file>

<file path=ppt/slides/slide1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8417" name="Footer Placeholder 4">
            <a:extLst>
              <a:ext uri="{FF2B5EF4-FFF2-40B4-BE49-F238E27FC236}">
                <a16:creationId xmlns="" xmlns:a16="http://schemas.microsoft.com/office/drawing/2014/main" id="{110FBC7E-C0E7-3C4A-84CA-245D61333692}"/>
              </a:ext>
            </a:extLst>
          </p:cNvPr>
          <p:cNvSpPr>
            <a:spLocks noGrp="1"/>
          </p:cNvSpPr>
          <p:nvPr>
            <p:ph type="ftr" sz="quarter" idx="11"/>
          </p:nvPr>
        </p:nvSpPr>
        <p:spPr bwMode="auto">
          <a:xfrm>
            <a:off x="2971800" y="6096000"/>
            <a:ext cx="33528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88418" name="Slide Number Placeholder 5">
            <a:extLst>
              <a:ext uri="{FF2B5EF4-FFF2-40B4-BE49-F238E27FC236}">
                <a16:creationId xmlns="" xmlns:a16="http://schemas.microsoft.com/office/drawing/2014/main" id="{EEFA53F4-0B09-1E4D-9343-052C813008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A60D0E0-ABB3-724D-8B88-DBA14809E5BD}" type="slidenum">
              <a:rPr lang="en-US" altLang="en-US" sz="1400">
                <a:solidFill>
                  <a:schemeClr val="bg2"/>
                </a:solidFill>
              </a:rPr>
              <a:pPr/>
              <a:t>182</a:t>
            </a:fld>
            <a:endParaRPr lang="en-US" altLang="en-US" sz="1400">
              <a:solidFill>
                <a:schemeClr val="bg2"/>
              </a:solidFill>
            </a:endParaRPr>
          </a:p>
        </p:txBody>
      </p:sp>
      <p:sp>
        <p:nvSpPr>
          <p:cNvPr id="50178" name="Rectangle 2">
            <a:extLst>
              <a:ext uri="{FF2B5EF4-FFF2-40B4-BE49-F238E27FC236}">
                <a16:creationId xmlns="" xmlns:a16="http://schemas.microsoft.com/office/drawing/2014/main" id="{C24E33DC-9AF1-5741-A69C-1571AF5CA572}"/>
              </a:ext>
            </a:extLst>
          </p:cNvPr>
          <p:cNvSpPr>
            <a:spLocks noGrp="1" noChangeArrowheads="1"/>
          </p:cNvSpPr>
          <p:nvPr>
            <p:ph type="body" idx="1"/>
          </p:nvPr>
        </p:nvSpPr>
        <p:spPr/>
        <p:txBody>
          <a:bodyPr rtlCol="0">
            <a:normAutofit fontScale="92500" lnSpcReduction="20000"/>
          </a:bodyPr>
          <a:lstStyle/>
          <a:p>
            <a:pPr marL="182880" indent="-182880" fontAlgn="auto">
              <a:lnSpc>
                <a:spcPct val="110000"/>
              </a:lnSpc>
              <a:spcAft>
                <a:spcPts val="0"/>
              </a:spcAft>
              <a:buClr>
                <a:schemeClr val="tx1">
                  <a:lumMod val="85000"/>
                  <a:lumOff val="15000"/>
                </a:schemeClr>
              </a:buClr>
              <a:buSzPct val="90000"/>
              <a:buFont typeface="Wingdings" pitchFamily="2" charset="2"/>
              <a:buChar char="Ø"/>
              <a:defRPr/>
            </a:pPr>
            <a:r>
              <a:rPr lang="en-US" altLang="en-US" sz="2800" dirty="0"/>
              <a:t>Factors influencing ethical </a:t>
            </a:r>
            <a:r>
              <a:rPr lang="en-US" altLang="en-US" sz="2800" dirty="0" err="1"/>
              <a:t>behaviour</a:t>
            </a:r>
            <a:r>
              <a:rPr lang="en-US" altLang="en-US" sz="2800" dirty="0"/>
              <a:t> include:</a:t>
            </a:r>
          </a:p>
          <a:p>
            <a:pPr lvl="1" indent="-182880" fontAlgn="auto">
              <a:lnSpc>
                <a:spcPct val="110000"/>
              </a:lnSpc>
              <a:spcAft>
                <a:spcPts val="0"/>
              </a:spcAft>
              <a:buClr>
                <a:schemeClr val="tx1">
                  <a:lumMod val="85000"/>
                  <a:lumOff val="15000"/>
                </a:schemeClr>
              </a:buClr>
              <a:buSzPct val="90000"/>
              <a:defRPr/>
            </a:pPr>
            <a:r>
              <a:rPr lang="en-US" altLang="en-US" sz="2400" dirty="0"/>
              <a:t>The person</a:t>
            </a:r>
          </a:p>
          <a:p>
            <a:pPr marL="731520" lvl="2" indent="-182880" fontAlgn="auto">
              <a:lnSpc>
                <a:spcPct val="110000"/>
              </a:lnSpc>
              <a:spcAft>
                <a:spcPts val="0"/>
              </a:spcAft>
              <a:buClr>
                <a:schemeClr val="tx1">
                  <a:lumMod val="85000"/>
                  <a:lumOff val="15000"/>
                </a:schemeClr>
              </a:buClr>
              <a:buSzPct val="90000"/>
              <a:defRPr/>
            </a:pPr>
            <a:r>
              <a:rPr lang="en-US" altLang="en-US" sz="2000" dirty="0"/>
              <a:t>Family influences, religious values, personal standards, and personal needs.</a:t>
            </a:r>
          </a:p>
          <a:p>
            <a:pPr lvl="1" indent="-182880" fontAlgn="auto">
              <a:lnSpc>
                <a:spcPct val="110000"/>
              </a:lnSpc>
              <a:spcAft>
                <a:spcPts val="0"/>
              </a:spcAft>
              <a:buClr>
                <a:schemeClr val="tx1">
                  <a:lumMod val="85000"/>
                  <a:lumOff val="15000"/>
                </a:schemeClr>
              </a:buClr>
              <a:buSzPct val="90000"/>
              <a:defRPr/>
            </a:pPr>
            <a:r>
              <a:rPr lang="en-US" altLang="en-US" sz="2400" dirty="0"/>
              <a:t>The </a:t>
            </a:r>
            <a:r>
              <a:rPr lang="en-US" altLang="en-US" sz="2400" dirty="0" err="1"/>
              <a:t>organisation</a:t>
            </a:r>
            <a:endParaRPr lang="en-US" altLang="en-US" sz="2400" dirty="0"/>
          </a:p>
          <a:p>
            <a:pPr marL="731520" lvl="2" indent="-182880" fontAlgn="auto">
              <a:lnSpc>
                <a:spcPct val="110000"/>
              </a:lnSpc>
              <a:spcAft>
                <a:spcPts val="0"/>
              </a:spcAft>
              <a:buClr>
                <a:schemeClr val="tx1">
                  <a:lumMod val="85000"/>
                  <a:lumOff val="15000"/>
                </a:schemeClr>
              </a:buClr>
              <a:buSzPct val="90000"/>
              <a:defRPr/>
            </a:pPr>
            <a:r>
              <a:rPr lang="en-US" altLang="en-US" sz="2000" dirty="0"/>
              <a:t>Supervisory </a:t>
            </a:r>
            <a:r>
              <a:rPr lang="en-US" altLang="en-US" sz="2000" dirty="0" err="1"/>
              <a:t>behaviour</a:t>
            </a:r>
            <a:r>
              <a:rPr lang="en-US" altLang="en-US" sz="2000" dirty="0"/>
              <a:t>, peer group norms and </a:t>
            </a:r>
            <a:r>
              <a:rPr lang="en-US" altLang="en-US" sz="2000" dirty="0" err="1"/>
              <a:t>behaviour</a:t>
            </a:r>
            <a:r>
              <a:rPr lang="en-US" altLang="en-US" sz="2000" dirty="0"/>
              <a:t>, and policy statements and written rules.</a:t>
            </a:r>
          </a:p>
          <a:p>
            <a:pPr lvl="1" indent="-182880" fontAlgn="auto">
              <a:lnSpc>
                <a:spcPct val="110000"/>
              </a:lnSpc>
              <a:spcAft>
                <a:spcPts val="0"/>
              </a:spcAft>
              <a:buClr>
                <a:schemeClr val="tx1">
                  <a:lumMod val="85000"/>
                  <a:lumOff val="15000"/>
                </a:schemeClr>
              </a:buClr>
              <a:buSzPct val="90000"/>
              <a:defRPr/>
            </a:pPr>
            <a:r>
              <a:rPr lang="en-US" altLang="en-US" sz="2400" dirty="0"/>
              <a:t>The environment</a:t>
            </a:r>
          </a:p>
          <a:p>
            <a:pPr marL="731520" lvl="2" indent="-182880" fontAlgn="auto">
              <a:lnSpc>
                <a:spcPct val="110000"/>
              </a:lnSpc>
              <a:spcAft>
                <a:spcPts val="0"/>
              </a:spcAft>
              <a:buClr>
                <a:schemeClr val="tx1">
                  <a:lumMod val="85000"/>
                  <a:lumOff val="15000"/>
                </a:schemeClr>
              </a:buClr>
              <a:buSzPct val="90000"/>
              <a:defRPr/>
            </a:pPr>
            <a:r>
              <a:rPr lang="en-US" altLang="en-US" sz="2000" dirty="0"/>
              <a:t>Government laws and regulations, societal norms and values, and competitive climate in an industry.</a:t>
            </a:r>
          </a:p>
        </p:txBody>
      </p:sp>
      <p:sp>
        <p:nvSpPr>
          <p:cNvPr id="19461" name="Rectangle 3">
            <a:extLst>
              <a:ext uri="{FF2B5EF4-FFF2-40B4-BE49-F238E27FC236}">
                <a16:creationId xmlns="" xmlns:a16="http://schemas.microsoft.com/office/drawing/2014/main" id="{FCC3A445-BBDF-DA4A-B48D-3956CD0D833B}"/>
              </a:ext>
            </a:extLst>
          </p:cNvPr>
          <p:cNvSpPr>
            <a:spLocks noGrp="1" noChangeArrowheads="1"/>
          </p:cNvSpPr>
          <p:nvPr>
            <p:ph type="title"/>
          </p:nvPr>
        </p:nvSpPr>
        <p:spPr/>
        <p:txBody>
          <a:bodyPr rtlCol="0">
            <a:normAutofit fontScale="90000"/>
          </a:bodyPr>
          <a:lstStyle/>
          <a:p>
            <a:pPr fontAlgn="auto">
              <a:lnSpc>
                <a:spcPct val="70000"/>
              </a:lnSpc>
              <a:spcAft>
                <a:spcPts val="0"/>
              </a:spcAft>
              <a:defRPr/>
            </a:pPr>
            <a:r>
              <a:rPr altLang="en-US">
                <a:solidFill>
                  <a:schemeClr val="tx1">
                    <a:lumMod val="85000"/>
                    <a:lumOff val="15000"/>
                  </a:schemeClr>
                </a:solidFill>
              </a:rPr>
              <a:t/>
            </a:r>
            <a:br>
              <a:rPr altLang="en-US">
                <a:solidFill>
                  <a:schemeClr val="tx1">
                    <a:lumMod val="85000"/>
                    <a:lumOff val="15000"/>
                  </a:schemeClr>
                </a:solidFill>
              </a:rPr>
            </a:br>
            <a:r>
              <a:rPr altLang="en-US">
                <a:solidFill>
                  <a:schemeClr val="tx1">
                    <a:lumMod val="85000"/>
                    <a:lumOff val="15000"/>
                  </a:schemeClr>
                </a:solidFill>
              </a:rPr>
              <a:t/>
            </a:r>
            <a:br>
              <a:rPr altLang="en-US">
                <a:solidFill>
                  <a:schemeClr val="tx1">
                    <a:lumMod val="85000"/>
                    <a:lumOff val="15000"/>
                  </a:schemeClr>
                </a:solidFill>
              </a:rPr>
            </a:br>
            <a:r>
              <a:rPr altLang="en-US" sz="3200">
                <a:solidFill>
                  <a:schemeClr val="tx1">
                    <a:lumMod val="85000"/>
                    <a:lumOff val="15000"/>
                  </a:schemeClr>
                </a:solidFill>
              </a:rPr>
              <a:t>How do ethical dilemmas complicate the workplace?</a:t>
            </a:r>
            <a:r>
              <a:rPr altLang="en-US">
                <a:solidFill>
                  <a:schemeClr val="tx1">
                    <a:lumMod val="85000"/>
                    <a:lumOff val="15000"/>
                  </a:schemeClr>
                </a:solidFill>
              </a:rPr>
              <a:t> </a:t>
            </a:r>
            <a:r>
              <a:rPr altLang="en-US" sz="3600">
                <a:solidFill>
                  <a:schemeClr val="tx1">
                    <a:lumMod val="85000"/>
                    <a:lumOff val="15000"/>
                  </a:schemeClr>
                </a:solidFill>
              </a:rPr>
              <a:t/>
            </a:r>
            <a:br>
              <a:rPr altLang="en-US" sz="3600">
                <a:solidFill>
                  <a:schemeClr val="tx1">
                    <a:lumMod val="85000"/>
                    <a:lumOff val="15000"/>
                  </a:schemeClr>
                </a:solidFill>
              </a:rPr>
            </a:br>
            <a:r>
              <a:rPr altLang="en-US" sz="3600">
                <a:solidFill>
                  <a:schemeClr val="tx1">
                    <a:lumMod val="85000"/>
                    <a:lumOff val="15000"/>
                  </a:schemeClr>
                </a:solidFill>
              </a:rPr>
              <a:t/>
            </a:r>
            <a:br>
              <a:rPr altLang="en-US" sz="3600">
                <a:solidFill>
                  <a:schemeClr val="tx1">
                    <a:lumMod val="85000"/>
                    <a:lumOff val="15000"/>
                  </a:schemeClr>
                </a:solidFill>
              </a:rPr>
            </a:br>
            <a:endParaRPr altLang="en-US" sz="3600">
              <a:solidFill>
                <a:schemeClr val="tx1">
                  <a:lumMod val="85000"/>
                  <a:lumOff val="15000"/>
                </a:schemeClr>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0178">
                                            <p:txEl>
                                              <p:pRg st="0" end="0"/>
                                            </p:txEl>
                                          </p:spTgt>
                                        </p:tgtEl>
                                        <p:attrNameLst>
                                          <p:attrName>style.visibility</p:attrName>
                                        </p:attrNameLst>
                                      </p:cBhvr>
                                      <p:to>
                                        <p:strVal val="visible"/>
                                      </p:to>
                                    </p:set>
                                    <p:animEffect transition="in" filter="dissolve">
                                      <p:cBhvr>
                                        <p:cTn id="7" dur="500"/>
                                        <p:tgtEl>
                                          <p:spTgt spid="50178">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50178">
                                            <p:txEl>
                                              <p:pRg st="1" end="1"/>
                                            </p:txEl>
                                          </p:spTgt>
                                        </p:tgtEl>
                                        <p:attrNameLst>
                                          <p:attrName>style.visibility</p:attrName>
                                        </p:attrNameLst>
                                      </p:cBhvr>
                                      <p:to>
                                        <p:strVal val="visible"/>
                                      </p:to>
                                    </p:set>
                                    <p:animEffect transition="in" filter="dissolve">
                                      <p:cBhvr>
                                        <p:cTn id="10" dur="500"/>
                                        <p:tgtEl>
                                          <p:spTgt spid="50178">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50178">
                                            <p:txEl>
                                              <p:pRg st="2" end="2"/>
                                            </p:txEl>
                                          </p:spTgt>
                                        </p:tgtEl>
                                        <p:attrNameLst>
                                          <p:attrName>style.visibility</p:attrName>
                                        </p:attrNameLst>
                                      </p:cBhvr>
                                      <p:to>
                                        <p:strVal val="visible"/>
                                      </p:to>
                                    </p:set>
                                    <p:animEffect transition="in" filter="dissolve">
                                      <p:cBhvr>
                                        <p:cTn id="13" dur="500"/>
                                        <p:tgtEl>
                                          <p:spTgt spid="50178">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50178">
                                            <p:txEl>
                                              <p:pRg st="3" end="3"/>
                                            </p:txEl>
                                          </p:spTgt>
                                        </p:tgtEl>
                                        <p:attrNameLst>
                                          <p:attrName>style.visibility</p:attrName>
                                        </p:attrNameLst>
                                      </p:cBhvr>
                                      <p:to>
                                        <p:strVal val="visible"/>
                                      </p:to>
                                    </p:set>
                                    <p:animEffect transition="in" filter="dissolve">
                                      <p:cBhvr>
                                        <p:cTn id="16" dur="500"/>
                                        <p:tgtEl>
                                          <p:spTgt spid="50178">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50178">
                                            <p:txEl>
                                              <p:pRg st="4" end="4"/>
                                            </p:txEl>
                                          </p:spTgt>
                                        </p:tgtEl>
                                        <p:attrNameLst>
                                          <p:attrName>style.visibility</p:attrName>
                                        </p:attrNameLst>
                                      </p:cBhvr>
                                      <p:to>
                                        <p:strVal val="visible"/>
                                      </p:to>
                                    </p:set>
                                    <p:animEffect transition="in" filter="dissolve">
                                      <p:cBhvr>
                                        <p:cTn id="19" dur="500"/>
                                        <p:tgtEl>
                                          <p:spTgt spid="50178">
                                            <p:txEl>
                                              <p:pRg st="4" end="4"/>
                                            </p:txEl>
                                          </p:spTgt>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50178">
                                            <p:txEl>
                                              <p:pRg st="5" end="5"/>
                                            </p:txEl>
                                          </p:spTgt>
                                        </p:tgtEl>
                                        <p:attrNameLst>
                                          <p:attrName>style.visibility</p:attrName>
                                        </p:attrNameLst>
                                      </p:cBhvr>
                                      <p:to>
                                        <p:strVal val="visible"/>
                                      </p:to>
                                    </p:set>
                                    <p:animEffect transition="in" filter="dissolve">
                                      <p:cBhvr>
                                        <p:cTn id="22" dur="500"/>
                                        <p:tgtEl>
                                          <p:spTgt spid="50178">
                                            <p:txEl>
                                              <p:pRg st="5" end="5"/>
                                            </p:txEl>
                                          </p:spTgt>
                                        </p:tgtEl>
                                      </p:cBhvr>
                                    </p:animEffect>
                                  </p:childTnLst>
                                </p:cTn>
                              </p:par>
                              <p:par>
                                <p:cTn id="23" presetID="9" presetClass="entr" presetSubtype="0" fill="hold" grpId="0" nodeType="withEffect">
                                  <p:stCondLst>
                                    <p:cond delay="0"/>
                                  </p:stCondLst>
                                  <p:childTnLst>
                                    <p:set>
                                      <p:cBhvr>
                                        <p:cTn id="24" dur="1" fill="hold">
                                          <p:stCondLst>
                                            <p:cond delay="0"/>
                                          </p:stCondLst>
                                        </p:cTn>
                                        <p:tgtEl>
                                          <p:spTgt spid="50178">
                                            <p:txEl>
                                              <p:pRg st="6" end="6"/>
                                            </p:txEl>
                                          </p:spTgt>
                                        </p:tgtEl>
                                        <p:attrNameLst>
                                          <p:attrName>style.visibility</p:attrName>
                                        </p:attrNameLst>
                                      </p:cBhvr>
                                      <p:to>
                                        <p:strVal val="visible"/>
                                      </p:to>
                                    </p:set>
                                    <p:animEffect transition="in" filter="dissolve">
                                      <p:cBhvr>
                                        <p:cTn id="25" dur="500"/>
                                        <p:tgtEl>
                                          <p:spTgt spid="5017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build="p" autoUpdateAnimBg="0"/>
    </p:bldLst>
  </p:timing>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5" name="Footer Placeholder 3">
            <a:extLst>
              <a:ext uri="{FF2B5EF4-FFF2-40B4-BE49-F238E27FC236}">
                <a16:creationId xmlns="" xmlns:a16="http://schemas.microsoft.com/office/drawing/2014/main" id="{F1E984B3-1813-0C4F-8193-ECFB225FBD10}"/>
              </a:ext>
            </a:extLst>
          </p:cNvPr>
          <p:cNvSpPr>
            <a:spLocks noGrp="1"/>
          </p:cNvSpPr>
          <p:nvPr>
            <p:ph type="ftr" sz="quarter" idx="11"/>
          </p:nvPr>
        </p:nvSpPr>
        <p:spPr bwMode="auto">
          <a:xfrm>
            <a:off x="2895600" y="6096000"/>
            <a:ext cx="34290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90466" name="Slide Number Placeholder 4">
            <a:extLst>
              <a:ext uri="{FF2B5EF4-FFF2-40B4-BE49-F238E27FC236}">
                <a16:creationId xmlns="" xmlns:a16="http://schemas.microsoft.com/office/drawing/2014/main" id="{DFB454CE-7794-F34F-AE4D-839122D86F6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2B6D2B0-6E43-4848-AB7F-A83617831B30}" type="slidenum">
              <a:rPr lang="en-US" altLang="en-US" sz="1400">
                <a:solidFill>
                  <a:schemeClr val="bg2"/>
                </a:solidFill>
              </a:rPr>
              <a:pPr/>
              <a:t>183</a:t>
            </a:fld>
            <a:endParaRPr lang="en-US" altLang="en-US" sz="1400">
              <a:solidFill>
                <a:schemeClr val="bg2"/>
              </a:solidFill>
            </a:endParaRPr>
          </a:p>
        </p:txBody>
      </p:sp>
      <p:sp>
        <p:nvSpPr>
          <p:cNvPr id="190467" name="Rectangle 2">
            <a:extLst>
              <a:ext uri="{FF2B5EF4-FFF2-40B4-BE49-F238E27FC236}">
                <a16:creationId xmlns="" xmlns:a16="http://schemas.microsoft.com/office/drawing/2014/main" id="{60E9380E-AEB3-5542-8518-8EE5D6FF583B}"/>
              </a:ext>
            </a:extLst>
          </p:cNvPr>
          <p:cNvSpPr>
            <a:spLocks noGrp="1" noChangeArrowheads="1"/>
          </p:cNvSpPr>
          <p:nvPr>
            <p:ph type="title"/>
          </p:nvPr>
        </p:nvSpPr>
        <p:spPr>
          <a:xfrm>
            <a:off x="990600" y="381000"/>
            <a:ext cx="7772400" cy="1447800"/>
          </a:xfrm>
        </p:spPr>
        <p:txBody>
          <a:bodyPr/>
          <a:lstStyle/>
          <a:p>
            <a:r>
              <a:rPr altLang="en-US" sz="2800"/>
              <a:t>Figure 3 </a:t>
            </a:r>
            <a:r>
              <a:rPr altLang="en-US" sz="2400"/>
              <a:t>Factors influencing ethical managerial behaviour—the person, organisation, and environment.</a:t>
            </a:r>
          </a:p>
        </p:txBody>
      </p:sp>
      <p:graphicFrame>
        <p:nvGraphicFramePr>
          <p:cNvPr id="190468" name="Object 3">
            <a:extLst>
              <a:ext uri="{FF2B5EF4-FFF2-40B4-BE49-F238E27FC236}">
                <a16:creationId xmlns="" xmlns:a16="http://schemas.microsoft.com/office/drawing/2014/main" id="{B112B40D-4E85-5649-AE60-0F9E47F741ED}"/>
              </a:ext>
            </a:extLst>
          </p:cNvPr>
          <p:cNvGraphicFramePr>
            <a:graphicFrameLocks noChangeAspect="1"/>
          </p:cNvGraphicFramePr>
          <p:nvPr/>
        </p:nvGraphicFramePr>
        <p:xfrm>
          <a:off x="1143000" y="2438400"/>
          <a:ext cx="7391400" cy="2971800"/>
        </p:xfrm>
        <a:graphic>
          <a:graphicData uri="http://schemas.openxmlformats.org/presentationml/2006/ole">
            <mc:AlternateContent xmlns:mc="http://schemas.openxmlformats.org/markup-compatibility/2006">
              <mc:Choice xmlns:v="urn:schemas-microsoft-com:vml" Requires="v">
                <p:oleObj spid="_x0000_s190474" name="Photo Editor Photo" r:id="rId3" imgW="15875000" imgH="5930900" progId="MSPhotoEd.3">
                  <p:embed/>
                </p:oleObj>
              </mc:Choice>
              <mc:Fallback>
                <p:oleObj name="Photo Editor Photo" r:id="rId3" imgW="15875000" imgH="5930900" progId="MSPhotoEd.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3000" y="2438400"/>
                        <a:ext cx="7391400" cy="297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slow"/>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89" name="Footer Placeholder 4">
            <a:extLst>
              <a:ext uri="{FF2B5EF4-FFF2-40B4-BE49-F238E27FC236}">
                <a16:creationId xmlns="" xmlns:a16="http://schemas.microsoft.com/office/drawing/2014/main" id="{919EE9CF-89EC-5E4B-9C36-94F70DD42079}"/>
              </a:ext>
            </a:extLst>
          </p:cNvPr>
          <p:cNvSpPr>
            <a:spLocks noGrp="1"/>
          </p:cNvSpPr>
          <p:nvPr>
            <p:ph type="ftr" sz="quarter" idx="11"/>
          </p:nvPr>
        </p:nvSpPr>
        <p:spPr bwMode="auto">
          <a:xfrm>
            <a:off x="3048000" y="6096000"/>
            <a:ext cx="3276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91490" name="Slide Number Placeholder 5">
            <a:extLst>
              <a:ext uri="{FF2B5EF4-FFF2-40B4-BE49-F238E27FC236}">
                <a16:creationId xmlns="" xmlns:a16="http://schemas.microsoft.com/office/drawing/2014/main" id="{E505FCDC-7492-0946-9E23-119FEA07E46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ADE5B1A-6D2D-9346-8312-D89B68C5234A}" type="slidenum">
              <a:rPr lang="en-US" altLang="en-US" sz="1400">
                <a:solidFill>
                  <a:schemeClr val="bg2"/>
                </a:solidFill>
              </a:rPr>
              <a:pPr/>
              <a:t>184</a:t>
            </a:fld>
            <a:endParaRPr lang="en-US" altLang="en-US" sz="1400">
              <a:solidFill>
                <a:schemeClr val="bg2"/>
              </a:solidFill>
            </a:endParaRPr>
          </a:p>
        </p:txBody>
      </p:sp>
      <p:sp>
        <p:nvSpPr>
          <p:cNvPr id="191491" name="Rectangle 2">
            <a:extLst>
              <a:ext uri="{FF2B5EF4-FFF2-40B4-BE49-F238E27FC236}">
                <a16:creationId xmlns="" xmlns:a16="http://schemas.microsoft.com/office/drawing/2014/main" id="{17516799-1216-5145-8DEE-449AF71161F3}"/>
              </a:ext>
            </a:extLst>
          </p:cNvPr>
          <p:cNvSpPr>
            <a:spLocks noGrp="1" noChangeArrowheads="1"/>
          </p:cNvSpPr>
          <p:nvPr>
            <p:ph type="title"/>
          </p:nvPr>
        </p:nvSpPr>
        <p:spPr/>
        <p:txBody>
          <a:bodyPr/>
          <a:lstStyle/>
          <a:p>
            <a:r>
              <a:rPr altLang="en-US" sz="3200"/>
              <a:t>How can high ethical standards be maintained?</a:t>
            </a:r>
          </a:p>
        </p:txBody>
      </p:sp>
      <p:sp>
        <p:nvSpPr>
          <p:cNvPr id="20485" name="Rectangle 3">
            <a:extLst>
              <a:ext uri="{FF2B5EF4-FFF2-40B4-BE49-F238E27FC236}">
                <a16:creationId xmlns="" xmlns:a16="http://schemas.microsoft.com/office/drawing/2014/main" id="{8B4EEDA1-5E3D-614A-B72B-A53DF6170B07}"/>
              </a:ext>
            </a:extLst>
          </p:cNvPr>
          <p:cNvSpPr>
            <a:spLocks noGrp="1" noChangeArrowheads="1"/>
          </p:cNvSpPr>
          <p:nvPr>
            <p:ph type="body" idx="1"/>
          </p:nvPr>
        </p:nvSpPr>
        <p:spPr/>
        <p:txBody>
          <a:bodyPr rtlCol="0">
            <a:normAutofit lnSpcReduction="10000"/>
          </a:bodyPr>
          <a:lstStyle/>
          <a:p>
            <a:pPr marL="182880" indent="-182880" fontAlgn="auto">
              <a:lnSpc>
                <a:spcPct val="90000"/>
              </a:lnSpc>
              <a:spcAft>
                <a:spcPts val="0"/>
              </a:spcAft>
              <a:buClr>
                <a:schemeClr val="tx1">
                  <a:lumMod val="85000"/>
                  <a:lumOff val="15000"/>
                </a:schemeClr>
              </a:buClr>
              <a:buFont typeface="Monotype Sorts" pitchFamily="2" charset="2"/>
              <a:buNone/>
              <a:defRPr/>
            </a:pPr>
            <a:r>
              <a:rPr lang="en-US" altLang="en-US" sz="2400"/>
              <a:t>Checklist for dealing with ethical dilemmas</a:t>
            </a:r>
          </a:p>
          <a:p>
            <a:pPr marL="182880" indent="-182880" fontAlgn="auto">
              <a:lnSpc>
                <a:spcPct val="90000"/>
              </a:lnSpc>
              <a:spcAft>
                <a:spcPts val="0"/>
              </a:spcAft>
              <a:buClr>
                <a:schemeClr val="tx1">
                  <a:lumMod val="85000"/>
                  <a:lumOff val="15000"/>
                </a:schemeClr>
              </a:buClr>
              <a:buFont typeface="Monotype Sorts" pitchFamily="2" charset="2"/>
              <a:buNone/>
              <a:defRPr/>
            </a:pPr>
            <a:r>
              <a:rPr lang="en-US" altLang="en-US" sz="2000"/>
              <a:t>Step 1. Recognize the ethical dilemma</a:t>
            </a:r>
          </a:p>
          <a:p>
            <a:pPr marL="182880" indent="-182880" fontAlgn="auto">
              <a:lnSpc>
                <a:spcPct val="90000"/>
              </a:lnSpc>
              <a:spcAft>
                <a:spcPts val="0"/>
              </a:spcAft>
              <a:buClr>
                <a:schemeClr val="tx1">
                  <a:lumMod val="85000"/>
                  <a:lumOff val="15000"/>
                </a:schemeClr>
              </a:buClr>
              <a:buFont typeface="Monotype Sorts" pitchFamily="2" charset="2"/>
              <a:buNone/>
              <a:defRPr/>
            </a:pPr>
            <a:r>
              <a:rPr lang="en-US" altLang="en-US" sz="2000"/>
              <a:t>Step 2: Get the facts</a:t>
            </a:r>
          </a:p>
          <a:p>
            <a:pPr marL="182880" indent="-182880" fontAlgn="auto">
              <a:lnSpc>
                <a:spcPct val="90000"/>
              </a:lnSpc>
              <a:spcAft>
                <a:spcPts val="0"/>
              </a:spcAft>
              <a:buClr>
                <a:schemeClr val="tx1">
                  <a:lumMod val="85000"/>
                  <a:lumOff val="15000"/>
                </a:schemeClr>
              </a:buClr>
              <a:buFont typeface="Monotype Sorts" pitchFamily="2" charset="2"/>
              <a:buNone/>
              <a:defRPr/>
            </a:pPr>
            <a:r>
              <a:rPr lang="en-US" altLang="en-US" sz="2000"/>
              <a:t>Step 3. Identify your options</a:t>
            </a:r>
          </a:p>
          <a:p>
            <a:pPr marL="182880" indent="-182880" fontAlgn="auto">
              <a:lnSpc>
                <a:spcPct val="90000"/>
              </a:lnSpc>
              <a:spcAft>
                <a:spcPts val="0"/>
              </a:spcAft>
              <a:buClr>
                <a:schemeClr val="tx1">
                  <a:lumMod val="85000"/>
                  <a:lumOff val="15000"/>
                </a:schemeClr>
              </a:buClr>
              <a:buFont typeface="Monotype Sorts" pitchFamily="2" charset="2"/>
              <a:buNone/>
              <a:defRPr/>
            </a:pPr>
            <a:r>
              <a:rPr lang="en-US" altLang="en-US" sz="2000"/>
              <a:t>Step 4. Test each option: Is it legal? Is it right? Is it beneficial?</a:t>
            </a:r>
          </a:p>
          <a:p>
            <a:pPr marL="182880" indent="-182880" fontAlgn="auto">
              <a:lnSpc>
                <a:spcPct val="90000"/>
              </a:lnSpc>
              <a:spcAft>
                <a:spcPts val="0"/>
              </a:spcAft>
              <a:buClr>
                <a:schemeClr val="tx1">
                  <a:lumMod val="85000"/>
                  <a:lumOff val="15000"/>
                </a:schemeClr>
              </a:buClr>
              <a:buFont typeface="Monotype Sorts" pitchFamily="2" charset="2"/>
              <a:buNone/>
              <a:defRPr/>
            </a:pPr>
            <a:r>
              <a:rPr lang="en-US" altLang="en-US" sz="2000"/>
              <a:t>Step 5. Decide which option to follow</a:t>
            </a:r>
          </a:p>
          <a:p>
            <a:pPr marL="182880" indent="-182880" fontAlgn="auto">
              <a:lnSpc>
                <a:spcPct val="90000"/>
              </a:lnSpc>
              <a:spcAft>
                <a:spcPts val="0"/>
              </a:spcAft>
              <a:buClr>
                <a:schemeClr val="tx1">
                  <a:lumMod val="85000"/>
                  <a:lumOff val="15000"/>
                </a:schemeClr>
              </a:buClr>
              <a:buFont typeface="Monotype Sorts" pitchFamily="2" charset="2"/>
              <a:buNone/>
              <a:defRPr/>
            </a:pPr>
            <a:r>
              <a:rPr lang="en-US" altLang="en-US" sz="2000"/>
              <a:t>Step 6. Double-check decision by asking the “spotlight” questions: “How would I feel if my family found out about my decision?” “How would I feel about this if my decision were printed in the local newspaper?”</a:t>
            </a:r>
          </a:p>
          <a:p>
            <a:pPr marL="182880" indent="-182880" fontAlgn="auto">
              <a:lnSpc>
                <a:spcPct val="90000"/>
              </a:lnSpc>
              <a:spcAft>
                <a:spcPts val="0"/>
              </a:spcAft>
              <a:buClr>
                <a:schemeClr val="tx1">
                  <a:lumMod val="85000"/>
                  <a:lumOff val="15000"/>
                </a:schemeClr>
              </a:buClr>
              <a:buFont typeface="Monotype Sorts" pitchFamily="2" charset="2"/>
              <a:buNone/>
              <a:defRPr/>
            </a:pPr>
            <a:r>
              <a:rPr lang="en-US" altLang="en-US" sz="2000"/>
              <a:t>Step 7. Take action.</a:t>
            </a:r>
          </a:p>
          <a:p>
            <a:pPr marL="182880" indent="-182880" fontAlgn="auto">
              <a:lnSpc>
                <a:spcPct val="90000"/>
              </a:lnSpc>
              <a:spcAft>
                <a:spcPts val="0"/>
              </a:spcAft>
              <a:buClr>
                <a:schemeClr val="tx1">
                  <a:lumMod val="85000"/>
                  <a:lumOff val="15000"/>
                </a:schemeClr>
              </a:buClr>
              <a:buFont typeface="Monotype Sorts" pitchFamily="2" charset="2"/>
              <a:buNone/>
              <a:defRPr/>
            </a:pPr>
            <a:endParaRPr lang="en-US" altLang="en-US" sz="2000"/>
          </a:p>
        </p:txBody>
      </p:sp>
    </p:spTree>
  </p:cSld>
  <p:clrMapOvr>
    <a:masterClrMapping/>
  </p:clrMapOvr>
  <p:transition spd="slow"/>
</p:sld>
</file>

<file path=ppt/slides/slide1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2513" name="Footer Placeholder 4">
            <a:extLst>
              <a:ext uri="{FF2B5EF4-FFF2-40B4-BE49-F238E27FC236}">
                <a16:creationId xmlns="" xmlns:a16="http://schemas.microsoft.com/office/drawing/2014/main" id="{EC9E45BA-AAA6-1B4D-84CF-279EB376A178}"/>
              </a:ext>
            </a:extLst>
          </p:cNvPr>
          <p:cNvSpPr>
            <a:spLocks noGrp="1"/>
          </p:cNvSpPr>
          <p:nvPr>
            <p:ph type="ftr" sz="quarter" idx="11"/>
          </p:nvPr>
        </p:nvSpPr>
        <p:spPr bwMode="auto">
          <a:xfrm>
            <a:off x="2971800" y="6096000"/>
            <a:ext cx="33528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92514" name="Slide Number Placeholder 5">
            <a:extLst>
              <a:ext uri="{FF2B5EF4-FFF2-40B4-BE49-F238E27FC236}">
                <a16:creationId xmlns="" xmlns:a16="http://schemas.microsoft.com/office/drawing/2014/main" id="{C50EA37B-3FF5-0644-A666-51A88F082D6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D2EC4CC-C2F3-1244-958A-0085525F93EF}" type="slidenum">
              <a:rPr lang="en-US" altLang="en-US" sz="1400">
                <a:solidFill>
                  <a:schemeClr val="bg2"/>
                </a:solidFill>
              </a:rPr>
              <a:pPr/>
              <a:t>185</a:t>
            </a:fld>
            <a:endParaRPr lang="en-US" altLang="en-US" sz="1400">
              <a:solidFill>
                <a:schemeClr val="bg2"/>
              </a:solidFill>
            </a:endParaRPr>
          </a:p>
        </p:txBody>
      </p:sp>
      <p:sp>
        <p:nvSpPr>
          <p:cNvPr id="52226" name="Rectangle 2">
            <a:extLst>
              <a:ext uri="{FF2B5EF4-FFF2-40B4-BE49-F238E27FC236}">
                <a16:creationId xmlns="" xmlns:a16="http://schemas.microsoft.com/office/drawing/2014/main" id="{2DFD2D73-1D4D-F049-88AB-1E66415D7ED0}"/>
              </a:ext>
            </a:extLst>
          </p:cNvPr>
          <p:cNvSpPr>
            <a:spLocks noGrp="1" noChangeArrowheads="1"/>
          </p:cNvSpPr>
          <p:nvPr>
            <p:ph type="body" idx="1"/>
          </p:nvPr>
        </p:nvSpPr>
        <p:spPr>
          <a:noFill/>
        </p:spPr>
        <p:txBody>
          <a:bodyPr/>
          <a:lstStyle/>
          <a:p>
            <a:pPr>
              <a:lnSpc>
                <a:spcPct val="90000"/>
              </a:lnSpc>
              <a:buSzPct val="90000"/>
              <a:buFont typeface="Wingdings" pitchFamily="2" charset="2"/>
              <a:buChar char="Ø"/>
            </a:pPr>
            <a:r>
              <a:rPr lang="en-US" altLang="en-US" sz="3600"/>
              <a:t>Ethics training:</a:t>
            </a:r>
          </a:p>
          <a:p>
            <a:pPr lvl="1">
              <a:lnSpc>
                <a:spcPct val="90000"/>
              </a:lnSpc>
            </a:pPr>
            <a:r>
              <a:rPr lang="en-US" altLang="en-US" sz="3200"/>
              <a:t>Structured programs that help participants to understand ethical aspects of decision making.</a:t>
            </a:r>
          </a:p>
          <a:p>
            <a:pPr lvl="1">
              <a:lnSpc>
                <a:spcPct val="90000"/>
              </a:lnSpc>
            </a:pPr>
            <a:r>
              <a:rPr lang="en-US" altLang="en-US" sz="3200"/>
              <a:t>Helps people incorporate high ethical standards into daily life.</a:t>
            </a:r>
          </a:p>
          <a:p>
            <a:pPr lvl="1">
              <a:lnSpc>
                <a:spcPct val="90000"/>
              </a:lnSpc>
            </a:pPr>
            <a:r>
              <a:rPr lang="en-US" altLang="en-US" sz="3200"/>
              <a:t>Helps people deal with ethical issues under pressure.</a:t>
            </a:r>
          </a:p>
        </p:txBody>
      </p:sp>
      <p:sp>
        <p:nvSpPr>
          <p:cNvPr id="21509" name="Rectangle 3">
            <a:extLst>
              <a:ext uri="{FF2B5EF4-FFF2-40B4-BE49-F238E27FC236}">
                <a16:creationId xmlns="" xmlns:a16="http://schemas.microsoft.com/office/drawing/2014/main" id="{9C53C863-A765-5D44-8675-7531867BEC67}"/>
              </a:ext>
            </a:extLst>
          </p:cNvPr>
          <p:cNvSpPr>
            <a:spLocks noGrp="1" noChangeArrowheads="1"/>
          </p:cNvSpPr>
          <p:nvPr>
            <p:ph type="title"/>
          </p:nvPr>
        </p:nvSpPr>
        <p:spPr>
          <a:xfrm>
            <a:off x="990600" y="381000"/>
            <a:ext cx="7772400" cy="1143000"/>
          </a:xfrm>
        </p:spPr>
        <p:txBody>
          <a:bodyPr rtlCol="0">
            <a:normAutofit fontScale="90000"/>
          </a:bodyPr>
          <a:lstStyle/>
          <a:p>
            <a:pPr fontAlgn="auto">
              <a:lnSpc>
                <a:spcPct val="80000"/>
              </a:lnSpc>
              <a:spcAft>
                <a:spcPts val="0"/>
              </a:spcAft>
              <a:defRPr/>
            </a:pPr>
            <a:r>
              <a:rPr altLang="en-US">
                <a:solidFill>
                  <a:schemeClr val="tx1">
                    <a:lumMod val="85000"/>
                    <a:lumOff val="15000"/>
                  </a:schemeClr>
                </a:solidFill>
              </a:rPr>
              <a:t/>
            </a:r>
            <a:br>
              <a:rPr altLang="en-US">
                <a:solidFill>
                  <a:schemeClr val="tx1">
                    <a:lumMod val="85000"/>
                    <a:lumOff val="15000"/>
                  </a:schemeClr>
                </a:solidFill>
              </a:rPr>
            </a:br>
            <a:r>
              <a:rPr altLang="en-US" sz="3200">
                <a:solidFill>
                  <a:schemeClr val="tx1">
                    <a:lumMod val="85000"/>
                    <a:lumOff val="15000"/>
                  </a:schemeClr>
                </a:solidFill>
              </a:rPr>
              <a:t/>
            </a:r>
            <a:br>
              <a:rPr altLang="en-US" sz="3200">
                <a:solidFill>
                  <a:schemeClr val="tx1">
                    <a:lumMod val="85000"/>
                    <a:lumOff val="15000"/>
                  </a:schemeClr>
                </a:solidFill>
              </a:rPr>
            </a:br>
            <a:r>
              <a:rPr altLang="en-US" sz="3200">
                <a:solidFill>
                  <a:schemeClr val="tx1">
                    <a:lumMod val="85000"/>
                    <a:lumOff val="15000"/>
                  </a:schemeClr>
                </a:solidFill>
              </a:rPr>
              <a:t>How can high ethical standards be maintained? </a:t>
            </a:r>
            <a:br>
              <a:rPr altLang="en-US" sz="3200">
                <a:solidFill>
                  <a:schemeClr val="tx1">
                    <a:lumMod val="85000"/>
                    <a:lumOff val="15000"/>
                  </a:schemeClr>
                </a:solidFill>
              </a:rPr>
            </a:br>
            <a:endParaRPr altLang="en-US" sz="3200">
              <a:solidFill>
                <a:schemeClr val="tx1">
                  <a:lumMod val="85000"/>
                  <a:lumOff val="15000"/>
                </a:schemeClr>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2226">
                                            <p:txEl>
                                              <p:pRg st="0" end="0"/>
                                            </p:txEl>
                                          </p:spTgt>
                                        </p:tgtEl>
                                        <p:attrNameLst>
                                          <p:attrName>style.visibility</p:attrName>
                                        </p:attrNameLst>
                                      </p:cBhvr>
                                      <p:to>
                                        <p:strVal val="visible"/>
                                      </p:to>
                                    </p:set>
                                    <p:animEffect transition="in" filter="dissolve">
                                      <p:cBhvr>
                                        <p:cTn id="7" dur="500"/>
                                        <p:tgtEl>
                                          <p:spTgt spid="52226">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52226">
                                            <p:txEl>
                                              <p:pRg st="1" end="1"/>
                                            </p:txEl>
                                          </p:spTgt>
                                        </p:tgtEl>
                                        <p:attrNameLst>
                                          <p:attrName>style.visibility</p:attrName>
                                        </p:attrNameLst>
                                      </p:cBhvr>
                                      <p:to>
                                        <p:strVal val="visible"/>
                                      </p:to>
                                    </p:set>
                                    <p:animEffect transition="in" filter="dissolve">
                                      <p:cBhvr>
                                        <p:cTn id="10" dur="500"/>
                                        <p:tgtEl>
                                          <p:spTgt spid="52226">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52226">
                                            <p:txEl>
                                              <p:pRg st="2" end="2"/>
                                            </p:txEl>
                                          </p:spTgt>
                                        </p:tgtEl>
                                        <p:attrNameLst>
                                          <p:attrName>style.visibility</p:attrName>
                                        </p:attrNameLst>
                                      </p:cBhvr>
                                      <p:to>
                                        <p:strVal val="visible"/>
                                      </p:to>
                                    </p:set>
                                    <p:animEffect transition="in" filter="dissolve">
                                      <p:cBhvr>
                                        <p:cTn id="13" dur="500"/>
                                        <p:tgtEl>
                                          <p:spTgt spid="52226">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52226">
                                            <p:txEl>
                                              <p:pRg st="3" end="3"/>
                                            </p:txEl>
                                          </p:spTgt>
                                        </p:tgtEl>
                                        <p:attrNameLst>
                                          <p:attrName>style.visibility</p:attrName>
                                        </p:attrNameLst>
                                      </p:cBhvr>
                                      <p:to>
                                        <p:strVal val="visible"/>
                                      </p:to>
                                    </p:set>
                                    <p:animEffect transition="in" filter="dissolve">
                                      <p:cBhvr>
                                        <p:cTn id="16" dur="500"/>
                                        <p:tgtEl>
                                          <p:spTgt spid="5222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build="p" autoUpdateAnimBg="0"/>
    </p:bldLst>
  </p:timing>
</p:sld>
</file>

<file path=ppt/slides/slide1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61" name="Footer Placeholder 4">
            <a:extLst>
              <a:ext uri="{FF2B5EF4-FFF2-40B4-BE49-F238E27FC236}">
                <a16:creationId xmlns="" xmlns:a16="http://schemas.microsoft.com/office/drawing/2014/main" id="{C647B952-A753-3F4C-9567-77151AAD5733}"/>
              </a:ext>
            </a:extLst>
          </p:cNvPr>
          <p:cNvSpPr>
            <a:spLocks noGrp="1"/>
          </p:cNvSpPr>
          <p:nvPr>
            <p:ph type="ftr" sz="quarter" idx="11"/>
          </p:nvPr>
        </p:nvSpPr>
        <p:spPr bwMode="auto">
          <a:xfrm>
            <a:off x="2971800" y="6096000"/>
            <a:ext cx="33528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94562" name="Slide Number Placeholder 5">
            <a:extLst>
              <a:ext uri="{FF2B5EF4-FFF2-40B4-BE49-F238E27FC236}">
                <a16:creationId xmlns="" xmlns:a16="http://schemas.microsoft.com/office/drawing/2014/main" id="{CEE8F8D1-AEB4-5B46-9633-38838B9E970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324DA1A-F77A-CF40-A457-DB9EA516B81B}" type="slidenum">
              <a:rPr lang="en-US" altLang="en-US" sz="1400">
                <a:solidFill>
                  <a:schemeClr val="bg2"/>
                </a:solidFill>
              </a:rPr>
              <a:pPr/>
              <a:t>186</a:t>
            </a:fld>
            <a:endParaRPr lang="en-US" altLang="en-US" sz="1400">
              <a:solidFill>
                <a:schemeClr val="bg2"/>
              </a:solidFill>
            </a:endParaRPr>
          </a:p>
        </p:txBody>
      </p:sp>
      <p:sp>
        <p:nvSpPr>
          <p:cNvPr id="54274" name="Rectangle 1026">
            <a:extLst>
              <a:ext uri="{FF2B5EF4-FFF2-40B4-BE49-F238E27FC236}">
                <a16:creationId xmlns="" xmlns:a16="http://schemas.microsoft.com/office/drawing/2014/main" id="{A789CAFA-484B-2646-BAD2-140C2A8E554E}"/>
              </a:ext>
            </a:extLst>
          </p:cNvPr>
          <p:cNvSpPr>
            <a:spLocks noGrp="1" noChangeArrowheads="1"/>
          </p:cNvSpPr>
          <p:nvPr>
            <p:ph type="body" idx="1"/>
          </p:nvPr>
        </p:nvSpPr>
        <p:spPr>
          <a:xfrm>
            <a:off x="990600" y="1752600"/>
            <a:ext cx="7772400" cy="3962400"/>
          </a:xfrm>
          <a:noFill/>
        </p:spPr>
        <p:txBody>
          <a:bodyPr/>
          <a:lstStyle/>
          <a:p>
            <a:pPr>
              <a:lnSpc>
                <a:spcPct val="170000"/>
              </a:lnSpc>
              <a:buSzPct val="90000"/>
              <a:buFont typeface="Wingdings" pitchFamily="2" charset="2"/>
              <a:buChar char="Ø"/>
            </a:pPr>
            <a:r>
              <a:rPr lang="en-US" altLang="en-US" sz="2800"/>
              <a:t>Whistleblowers</a:t>
            </a:r>
          </a:p>
          <a:p>
            <a:pPr lvl="1">
              <a:lnSpc>
                <a:spcPct val="170000"/>
              </a:lnSpc>
            </a:pPr>
            <a:r>
              <a:rPr lang="en-US" altLang="en-US" sz="2400"/>
              <a:t>Expose misdeeds of others to:</a:t>
            </a:r>
          </a:p>
          <a:p>
            <a:pPr lvl="2">
              <a:lnSpc>
                <a:spcPct val="170000"/>
              </a:lnSpc>
            </a:pPr>
            <a:r>
              <a:rPr lang="en-US" altLang="en-US" sz="2000"/>
              <a:t>Preserve ethical standards</a:t>
            </a:r>
          </a:p>
          <a:p>
            <a:pPr lvl="2">
              <a:lnSpc>
                <a:spcPct val="170000"/>
              </a:lnSpc>
            </a:pPr>
            <a:r>
              <a:rPr lang="en-US" altLang="en-US" sz="2000"/>
              <a:t>Protect against wasteful, harmful, or illegal acts</a:t>
            </a:r>
          </a:p>
          <a:p>
            <a:pPr lvl="2">
              <a:lnSpc>
                <a:spcPct val="170000"/>
              </a:lnSpc>
              <a:buFontTx/>
              <a:buNone/>
            </a:pPr>
            <a:endParaRPr lang="en-US" altLang="en-US" sz="2000"/>
          </a:p>
          <a:p>
            <a:pPr>
              <a:buSzPct val="90000"/>
              <a:buFont typeface="Wingdings" pitchFamily="2" charset="2"/>
              <a:buChar char="Ø"/>
            </a:pPr>
            <a:r>
              <a:rPr lang="en-US" altLang="en-US" sz="2800"/>
              <a:t>Laws protecting whistleblowers vary</a:t>
            </a:r>
          </a:p>
          <a:p>
            <a:pPr>
              <a:lnSpc>
                <a:spcPct val="170000"/>
              </a:lnSpc>
              <a:buFont typeface="Monotype Sorts" pitchFamily="2" charset="2"/>
              <a:buNone/>
            </a:pPr>
            <a:endParaRPr lang="en-US" altLang="en-US" sz="2800"/>
          </a:p>
        </p:txBody>
      </p:sp>
      <p:sp>
        <p:nvSpPr>
          <p:cNvPr id="22533" name="Rectangle 1027">
            <a:extLst>
              <a:ext uri="{FF2B5EF4-FFF2-40B4-BE49-F238E27FC236}">
                <a16:creationId xmlns="" xmlns:a16="http://schemas.microsoft.com/office/drawing/2014/main" id="{56107A2D-6055-6B43-B8D1-03B2ABC69F04}"/>
              </a:ext>
            </a:extLst>
          </p:cNvPr>
          <p:cNvSpPr>
            <a:spLocks noGrp="1" noChangeArrowheads="1"/>
          </p:cNvSpPr>
          <p:nvPr>
            <p:ph type="title"/>
          </p:nvPr>
        </p:nvSpPr>
        <p:spPr/>
        <p:txBody>
          <a:bodyPr rtlCol="0">
            <a:normAutofit fontScale="90000"/>
          </a:bodyPr>
          <a:lstStyle/>
          <a:p>
            <a:pPr fontAlgn="auto">
              <a:lnSpc>
                <a:spcPct val="80000"/>
              </a:lnSpc>
              <a:spcAft>
                <a:spcPts val="0"/>
              </a:spcAft>
              <a:defRPr/>
            </a:pPr>
            <a:r>
              <a:rPr altLang="en-US">
                <a:solidFill>
                  <a:schemeClr val="tx1">
                    <a:lumMod val="85000"/>
                    <a:lumOff val="15000"/>
                  </a:schemeClr>
                </a:solidFill>
              </a:rPr>
              <a:t/>
            </a:r>
            <a:br>
              <a:rPr altLang="en-US">
                <a:solidFill>
                  <a:schemeClr val="tx1">
                    <a:lumMod val="85000"/>
                    <a:lumOff val="15000"/>
                  </a:schemeClr>
                </a:solidFill>
              </a:rPr>
            </a:br>
            <a:r>
              <a:rPr altLang="en-US" sz="3200">
                <a:solidFill>
                  <a:schemeClr val="tx1">
                    <a:lumMod val="85000"/>
                    <a:lumOff val="15000"/>
                  </a:schemeClr>
                </a:solidFill>
              </a:rPr>
              <a:t>How can high ethical standards be maintained? </a:t>
            </a:r>
            <a:r>
              <a:rPr altLang="en-US" sz="3600">
                <a:solidFill>
                  <a:schemeClr val="tx1">
                    <a:lumMod val="85000"/>
                    <a:lumOff val="15000"/>
                  </a:schemeClr>
                </a:solidFill>
              </a:rPr>
              <a:t/>
            </a:r>
            <a:br>
              <a:rPr altLang="en-US" sz="3600">
                <a:solidFill>
                  <a:schemeClr val="tx1">
                    <a:lumMod val="85000"/>
                    <a:lumOff val="15000"/>
                  </a:schemeClr>
                </a:solidFill>
              </a:rPr>
            </a:br>
            <a:endParaRPr altLang="en-US" sz="3600">
              <a:solidFill>
                <a:schemeClr val="tx1">
                  <a:lumMod val="85000"/>
                  <a:lumOff val="15000"/>
                </a:schemeClr>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4274">
                                            <p:txEl>
                                              <p:pRg st="0" end="0"/>
                                            </p:txEl>
                                          </p:spTgt>
                                        </p:tgtEl>
                                        <p:attrNameLst>
                                          <p:attrName>style.visibility</p:attrName>
                                        </p:attrNameLst>
                                      </p:cBhvr>
                                      <p:to>
                                        <p:strVal val="visible"/>
                                      </p:to>
                                    </p:set>
                                    <p:animEffect transition="in" filter="dissolve">
                                      <p:cBhvr>
                                        <p:cTn id="7" dur="500"/>
                                        <p:tgtEl>
                                          <p:spTgt spid="54274">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54274">
                                            <p:txEl>
                                              <p:pRg st="1" end="1"/>
                                            </p:txEl>
                                          </p:spTgt>
                                        </p:tgtEl>
                                        <p:attrNameLst>
                                          <p:attrName>style.visibility</p:attrName>
                                        </p:attrNameLst>
                                      </p:cBhvr>
                                      <p:to>
                                        <p:strVal val="visible"/>
                                      </p:to>
                                    </p:set>
                                    <p:animEffect transition="in" filter="dissolve">
                                      <p:cBhvr>
                                        <p:cTn id="10" dur="500"/>
                                        <p:tgtEl>
                                          <p:spTgt spid="54274">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54274">
                                            <p:txEl>
                                              <p:pRg st="2" end="2"/>
                                            </p:txEl>
                                          </p:spTgt>
                                        </p:tgtEl>
                                        <p:attrNameLst>
                                          <p:attrName>style.visibility</p:attrName>
                                        </p:attrNameLst>
                                      </p:cBhvr>
                                      <p:to>
                                        <p:strVal val="visible"/>
                                      </p:to>
                                    </p:set>
                                    <p:animEffect transition="in" filter="dissolve">
                                      <p:cBhvr>
                                        <p:cTn id="13" dur="500"/>
                                        <p:tgtEl>
                                          <p:spTgt spid="54274">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54274">
                                            <p:txEl>
                                              <p:pRg st="3" end="3"/>
                                            </p:txEl>
                                          </p:spTgt>
                                        </p:tgtEl>
                                        <p:attrNameLst>
                                          <p:attrName>style.visibility</p:attrName>
                                        </p:attrNameLst>
                                      </p:cBhvr>
                                      <p:to>
                                        <p:strVal val="visible"/>
                                      </p:to>
                                    </p:set>
                                    <p:animEffect transition="in" filter="dissolve">
                                      <p:cBhvr>
                                        <p:cTn id="16" dur="500"/>
                                        <p:tgtEl>
                                          <p:spTgt spid="54274">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54274">
                                            <p:txEl>
                                              <p:pRg st="5" end="5"/>
                                            </p:txEl>
                                          </p:spTgt>
                                        </p:tgtEl>
                                        <p:attrNameLst>
                                          <p:attrName>style.visibility</p:attrName>
                                        </p:attrNameLst>
                                      </p:cBhvr>
                                      <p:to>
                                        <p:strVal val="visible"/>
                                      </p:to>
                                    </p:set>
                                    <p:animEffect transition="in" filter="dissolve">
                                      <p:cBhvr>
                                        <p:cTn id="21" dur="500"/>
                                        <p:tgtEl>
                                          <p:spTgt spid="5427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build="p" autoUpdateAnimBg="0"/>
    </p:bldLst>
  </p:timing>
</p:sld>
</file>

<file path=ppt/slides/slide1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6609" name="Footer Placeholder 4">
            <a:extLst>
              <a:ext uri="{FF2B5EF4-FFF2-40B4-BE49-F238E27FC236}">
                <a16:creationId xmlns="" xmlns:a16="http://schemas.microsoft.com/office/drawing/2014/main" id="{720A563B-5498-4344-9A7F-974A1E60FA3B}"/>
              </a:ext>
            </a:extLst>
          </p:cNvPr>
          <p:cNvSpPr>
            <a:spLocks noGrp="1"/>
          </p:cNvSpPr>
          <p:nvPr>
            <p:ph type="ftr" sz="quarter" idx="11"/>
          </p:nvPr>
        </p:nvSpPr>
        <p:spPr bwMode="auto">
          <a:xfrm>
            <a:off x="2971800" y="6096000"/>
            <a:ext cx="33528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96610" name="Slide Number Placeholder 5">
            <a:extLst>
              <a:ext uri="{FF2B5EF4-FFF2-40B4-BE49-F238E27FC236}">
                <a16:creationId xmlns="" xmlns:a16="http://schemas.microsoft.com/office/drawing/2014/main" id="{B03149AA-BD7F-6043-9444-D9C7648A307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B8A10AF-3DEF-A547-B619-E536B657E5F5}" type="slidenum">
              <a:rPr lang="en-US" altLang="en-US" sz="1400">
                <a:solidFill>
                  <a:schemeClr val="bg2"/>
                </a:solidFill>
              </a:rPr>
              <a:pPr/>
              <a:t>187</a:t>
            </a:fld>
            <a:endParaRPr lang="en-US" altLang="en-US" sz="1400">
              <a:solidFill>
                <a:schemeClr val="bg2"/>
              </a:solidFill>
            </a:endParaRPr>
          </a:p>
        </p:txBody>
      </p:sp>
      <p:sp>
        <p:nvSpPr>
          <p:cNvPr id="196611" name="Rectangle 2">
            <a:extLst>
              <a:ext uri="{FF2B5EF4-FFF2-40B4-BE49-F238E27FC236}">
                <a16:creationId xmlns="" xmlns:a16="http://schemas.microsoft.com/office/drawing/2014/main" id="{A70FFFBD-0355-4D4F-B0C5-16F4F1AA8E67}"/>
              </a:ext>
            </a:extLst>
          </p:cNvPr>
          <p:cNvSpPr>
            <a:spLocks noGrp="1" noChangeArrowheads="1"/>
          </p:cNvSpPr>
          <p:nvPr>
            <p:ph type="title"/>
          </p:nvPr>
        </p:nvSpPr>
        <p:spPr>
          <a:noFill/>
        </p:spPr>
        <p:txBody>
          <a:bodyPr/>
          <a:lstStyle/>
          <a:p>
            <a:r>
              <a:rPr altLang="en-US" sz="3200"/>
              <a:t>How can high ethical standards be maintained?</a:t>
            </a:r>
          </a:p>
        </p:txBody>
      </p:sp>
      <p:sp>
        <p:nvSpPr>
          <p:cNvPr id="31747" name="Rectangle 3">
            <a:extLst>
              <a:ext uri="{FF2B5EF4-FFF2-40B4-BE49-F238E27FC236}">
                <a16:creationId xmlns="" xmlns:a16="http://schemas.microsoft.com/office/drawing/2014/main" id="{D659801F-4D81-6C45-8B92-5071B90FC044}"/>
              </a:ext>
            </a:extLst>
          </p:cNvPr>
          <p:cNvSpPr>
            <a:spLocks noGrp="1" noChangeArrowheads="1"/>
          </p:cNvSpPr>
          <p:nvPr>
            <p:ph type="body" idx="1"/>
          </p:nvPr>
        </p:nvSpPr>
        <p:spPr>
          <a:noFill/>
        </p:spPr>
        <p:txBody>
          <a:bodyPr/>
          <a:lstStyle/>
          <a:p>
            <a:pPr>
              <a:lnSpc>
                <a:spcPct val="90000"/>
              </a:lnSpc>
              <a:buSzPct val="90000"/>
              <a:buFont typeface="Wingdings" pitchFamily="2" charset="2"/>
              <a:buChar char="Ø"/>
            </a:pPr>
            <a:r>
              <a:rPr lang="en-US" altLang="en-US"/>
              <a:t>Barriers to whistleblowing include:</a:t>
            </a:r>
          </a:p>
          <a:p>
            <a:pPr lvl="1">
              <a:lnSpc>
                <a:spcPct val="90000"/>
              </a:lnSpc>
            </a:pPr>
            <a:r>
              <a:rPr lang="en-US" altLang="en-US"/>
              <a:t>Strict chain of command</a:t>
            </a:r>
          </a:p>
          <a:p>
            <a:pPr lvl="1">
              <a:lnSpc>
                <a:spcPct val="90000"/>
              </a:lnSpc>
            </a:pPr>
            <a:r>
              <a:rPr lang="en-US" altLang="en-US"/>
              <a:t>Strong work group identities</a:t>
            </a:r>
          </a:p>
          <a:p>
            <a:pPr lvl="1">
              <a:lnSpc>
                <a:spcPct val="90000"/>
              </a:lnSpc>
            </a:pPr>
            <a:r>
              <a:rPr lang="en-US" altLang="en-US"/>
              <a:t>Ambiguous priorities</a:t>
            </a:r>
          </a:p>
          <a:p>
            <a:pPr>
              <a:lnSpc>
                <a:spcPct val="90000"/>
              </a:lnSpc>
              <a:buSzPct val="90000"/>
              <a:buFont typeface="Wingdings" pitchFamily="2" charset="2"/>
              <a:buChar char="Ø"/>
            </a:pPr>
            <a:r>
              <a:rPr lang="en-US" altLang="en-US"/>
              <a:t>Organisational methods for overcoming whistleblowing barriers:</a:t>
            </a:r>
          </a:p>
          <a:p>
            <a:pPr lvl="1">
              <a:lnSpc>
                <a:spcPct val="90000"/>
              </a:lnSpc>
              <a:buSzPct val="90000"/>
            </a:pPr>
            <a:r>
              <a:rPr lang="en-US" altLang="en-US"/>
              <a:t>Ethics staff units who serve as ethics advocates</a:t>
            </a:r>
          </a:p>
          <a:p>
            <a:pPr lvl="1">
              <a:lnSpc>
                <a:spcPct val="90000"/>
              </a:lnSpc>
              <a:buSzPct val="90000"/>
            </a:pPr>
            <a:r>
              <a:rPr lang="en-US" altLang="en-US"/>
              <a:t>Moral quality circles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dissolve">
                                      <p:cBhvr>
                                        <p:cTn id="7" dur="500"/>
                                        <p:tgtEl>
                                          <p:spTgt spid="31747">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1747">
                                            <p:txEl>
                                              <p:pRg st="1" end="1"/>
                                            </p:txEl>
                                          </p:spTgt>
                                        </p:tgtEl>
                                        <p:attrNameLst>
                                          <p:attrName>style.visibility</p:attrName>
                                        </p:attrNameLst>
                                      </p:cBhvr>
                                      <p:to>
                                        <p:strVal val="visible"/>
                                      </p:to>
                                    </p:set>
                                    <p:animEffect transition="in" filter="dissolve">
                                      <p:cBhvr>
                                        <p:cTn id="10" dur="500"/>
                                        <p:tgtEl>
                                          <p:spTgt spid="31747">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31747">
                                            <p:txEl>
                                              <p:pRg st="2" end="2"/>
                                            </p:txEl>
                                          </p:spTgt>
                                        </p:tgtEl>
                                        <p:attrNameLst>
                                          <p:attrName>style.visibility</p:attrName>
                                        </p:attrNameLst>
                                      </p:cBhvr>
                                      <p:to>
                                        <p:strVal val="visible"/>
                                      </p:to>
                                    </p:set>
                                    <p:animEffect transition="in" filter="dissolve">
                                      <p:cBhvr>
                                        <p:cTn id="13" dur="500"/>
                                        <p:tgtEl>
                                          <p:spTgt spid="31747">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31747">
                                            <p:txEl>
                                              <p:pRg st="3" end="3"/>
                                            </p:txEl>
                                          </p:spTgt>
                                        </p:tgtEl>
                                        <p:attrNameLst>
                                          <p:attrName>style.visibility</p:attrName>
                                        </p:attrNameLst>
                                      </p:cBhvr>
                                      <p:to>
                                        <p:strVal val="visible"/>
                                      </p:to>
                                    </p:set>
                                    <p:animEffect transition="in" filter="dissolve">
                                      <p:cBhvr>
                                        <p:cTn id="16" dur="500"/>
                                        <p:tgtEl>
                                          <p:spTgt spid="31747">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1747">
                                            <p:txEl>
                                              <p:pRg st="4" end="4"/>
                                            </p:txEl>
                                          </p:spTgt>
                                        </p:tgtEl>
                                        <p:attrNameLst>
                                          <p:attrName>style.visibility</p:attrName>
                                        </p:attrNameLst>
                                      </p:cBhvr>
                                      <p:to>
                                        <p:strVal val="visible"/>
                                      </p:to>
                                    </p:set>
                                    <p:animEffect transition="in" filter="dissolve">
                                      <p:cBhvr>
                                        <p:cTn id="21" dur="500"/>
                                        <p:tgtEl>
                                          <p:spTgt spid="31747">
                                            <p:txEl>
                                              <p:pRg st="4" end="4"/>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1747">
                                            <p:txEl>
                                              <p:pRg st="5" end="5"/>
                                            </p:txEl>
                                          </p:spTgt>
                                        </p:tgtEl>
                                        <p:attrNameLst>
                                          <p:attrName>style.visibility</p:attrName>
                                        </p:attrNameLst>
                                      </p:cBhvr>
                                      <p:to>
                                        <p:strVal val="visible"/>
                                      </p:to>
                                    </p:set>
                                    <p:animEffect transition="in" filter="dissolve">
                                      <p:cBhvr>
                                        <p:cTn id="24" dur="500"/>
                                        <p:tgtEl>
                                          <p:spTgt spid="31747">
                                            <p:txEl>
                                              <p:pRg st="5" end="5"/>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1747">
                                            <p:txEl>
                                              <p:pRg st="6" end="6"/>
                                            </p:txEl>
                                          </p:spTgt>
                                        </p:tgtEl>
                                        <p:attrNameLst>
                                          <p:attrName>style.visibility</p:attrName>
                                        </p:attrNameLst>
                                      </p:cBhvr>
                                      <p:to>
                                        <p:strVal val="visible"/>
                                      </p:to>
                                    </p:set>
                                    <p:animEffect transition="in" filter="dissolve">
                                      <p:cBhvr>
                                        <p:cTn id="27" dur="500"/>
                                        <p:tgtEl>
                                          <p:spTgt spid="3174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1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8657" name="Footer Placeholder 4">
            <a:extLst>
              <a:ext uri="{FF2B5EF4-FFF2-40B4-BE49-F238E27FC236}">
                <a16:creationId xmlns="" xmlns:a16="http://schemas.microsoft.com/office/drawing/2014/main" id="{2DA1E237-1542-0046-8D85-3F0BC2652800}"/>
              </a:ext>
            </a:extLst>
          </p:cNvPr>
          <p:cNvSpPr>
            <a:spLocks noGrp="1"/>
          </p:cNvSpPr>
          <p:nvPr>
            <p:ph type="ftr" sz="quarter" idx="11"/>
          </p:nvPr>
        </p:nvSpPr>
        <p:spPr bwMode="auto">
          <a:xfrm>
            <a:off x="2971800" y="6096000"/>
            <a:ext cx="33528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198658" name="Slide Number Placeholder 5">
            <a:extLst>
              <a:ext uri="{FF2B5EF4-FFF2-40B4-BE49-F238E27FC236}">
                <a16:creationId xmlns="" xmlns:a16="http://schemas.microsoft.com/office/drawing/2014/main" id="{5406F72A-43CB-A544-9B88-F89124A1AEA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548F66D-1E06-E349-BC07-0C52AE8AD2E6}" type="slidenum">
              <a:rPr lang="en-US" altLang="en-US" sz="1400">
                <a:solidFill>
                  <a:schemeClr val="bg2"/>
                </a:solidFill>
              </a:rPr>
              <a:pPr/>
              <a:t>188</a:t>
            </a:fld>
            <a:endParaRPr lang="en-US" altLang="en-US" sz="1400">
              <a:solidFill>
                <a:schemeClr val="bg2"/>
              </a:solidFill>
            </a:endParaRPr>
          </a:p>
        </p:txBody>
      </p:sp>
      <p:sp>
        <p:nvSpPr>
          <p:cNvPr id="198659" name="Rectangle 1026">
            <a:extLst>
              <a:ext uri="{FF2B5EF4-FFF2-40B4-BE49-F238E27FC236}">
                <a16:creationId xmlns="" xmlns:a16="http://schemas.microsoft.com/office/drawing/2014/main" id="{62AA9291-454D-2F47-80B0-CC90F69A2E0F}"/>
              </a:ext>
            </a:extLst>
          </p:cNvPr>
          <p:cNvSpPr>
            <a:spLocks noGrp="1" noChangeArrowheads="1"/>
          </p:cNvSpPr>
          <p:nvPr>
            <p:ph type="title"/>
          </p:nvPr>
        </p:nvSpPr>
        <p:spPr>
          <a:noFill/>
        </p:spPr>
        <p:txBody>
          <a:bodyPr/>
          <a:lstStyle/>
          <a:p>
            <a:r>
              <a:rPr altLang="en-US" sz="3200"/>
              <a:t>How can high ethical standards be maintained?</a:t>
            </a:r>
          </a:p>
        </p:txBody>
      </p:sp>
      <p:sp>
        <p:nvSpPr>
          <p:cNvPr id="62467" name="Rectangle 1027">
            <a:extLst>
              <a:ext uri="{FF2B5EF4-FFF2-40B4-BE49-F238E27FC236}">
                <a16:creationId xmlns="" xmlns:a16="http://schemas.microsoft.com/office/drawing/2014/main" id="{837C11CA-FD62-0748-82B0-067EC8E0D3DE}"/>
              </a:ext>
            </a:extLst>
          </p:cNvPr>
          <p:cNvSpPr>
            <a:spLocks noGrp="1" noChangeArrowheads="1"/>
          </p:cNvSpPr>
          <p:nvPr>
            <p:ph type="body" idx="1"/>
          </p:nvPr>
        </p:nvSpPr>
        <p:spPr/>
        <p:txBody>
          <a:bodyPr rtlCol="0">
            <a:normAutofit fontScale="92500"/>
          </a:bodyPr>
          <a:lstStyle/>
          <a:p>
            <a:pPr marL="182880" indent="-182880" fontAlgn="auto">
              <a:lnSpc>
                <a:spcPct val="140000"/>
              </a:lnSpc>
              <a:spcAft>
                <a:spcPts val="0"/>
              </a:spcAft>
              <a:buClr>
                <a:schemeClr val="tx1">
                  <a:lumMod val="85000"/>
                  <a:lumOff val="15000"/>
                </a:schemeClr>
              </a:buClr>
              <a:buSzPct val="90000"/>
              <a:buFont typeface="Wingdings" pitchFamily="2" charset="2"/>
              <a:buChar char="Ø"/>
              <a:defRPr/>
            </a:pPr>
            <a:r>
              <a:rPr lang="en-US" altLang="en-US" sz="2800" dirty="0"/>
              <a:t>Ethical role models:</a:t>
            </a:r>
          </a:p>
          <a:p>
            <a:pPr lvl="1" indent="-182880" fontAlgn="auto">
              <a:lnSpc>
                <a:spcPct val="140000"/>
              </a:lnSpc>
              <a:spcAft>
                <a:spcPts val="0"/>
              </a:spcAft>
              <a:buClr>
                <a:schemeClr val="tx1">
                  <a:lumMod val="85000"/>
                  <a:lumOff val="15000"/>
                </a:schemeClr>
              </a:buClr>
              <a:buSzPct val="90000"/>
              <a:defRPr/>
            </a:pPr>
            <a:r>
              <a:rPr lang="en-US" altLang="en-US" sz="2400" dirty="0"/>
              <a:t>Top managers serve as ethical role models.</a:t>
            </a:r>
          </a:p>
          <a:p>
            <a:pPr lvl="1" indent="-182880" fontAlgn="auto">
              <a:lnSpc>
                <a:spcPct val="140000"/>
              </a:lnSpc>
              <a:spcAft>
                <a:spcPts val="0"/>
              </a:spcAft>
              <a:buClr>
                <a:schemeClr val="tx1">
                  <a:lumMod val="85000"/>
                  <a:lumOff val="15000"/>
                </a:schemeClr>
              </a:buClr>
              <a:buSzPct val="90000"/>
              <a:defRPr/>
            </a:pPr>
            <a:r>
              <a:rPr lang="en-US" altLang="en-US" sz="2400" dirty="0"/>
              <a:t>All managers can influence the ethical </a:t>
            </a:r>
            <a:r>
              <a:rPr lang="en-US" altLang="en-US" sz="2400" dirty="0" err="1"/>
              <a:t>behaviour</a:t>
            </a:r>
            <a:r>
              <a:rPr lang="en-US" altLang="en-US" sz="2400" dirty="0"/>
              <a:t> of people who work for and with them.</a:t>
            </a:r>
          </a:p>
          <a:p>
            <a:pPr lvl="1" indent="-182880" fontAlgn="auto">
              <a:lnSpc>
                <a:spcPct val="140000"/>
              </a:lnSpc>
              <a:spcAft>
                <a:spcPts val="0"/>
              </a:spcAft>
              <a:buClr>
                <a:schemeClr val="tx1">
                  <a:lumMod val="85000"/>
                  <a:lumOff val="15000"/>
                </a:schemeClr>
              </a:buClr>
              <a:buSzPct val="90000"/>
              <a:defRPr/>
            </a:pPr>
            <a:r>
              <a:rPr lang="en-US" altLang="en-US" sz="2400" dirty="0"/>
              <a:t>Excessive pressure can foster unethical </a:t>
            </a:r>
            <a:r>
              <a:rPr lang="en-US" altLang="en-US" sz="2400" dirty="0" err="1"/>
              <a:t>behaviour</a:t>
            </a:r>
            <a:r>
              <a:rPr lang="en-US" altLang="en-US" sz="2400" dirty="0"/>
              <a:t>.</a:t>
            </a:r>
          </a:p>
          <a:p>
            <a:pPr lvl="1" indent="-182880" fontAlgn="auto">
              <a:lnSpc>
                <a:spcPct val="140000"/>
              </a:lnSpc>
              <a:spcAft>
                <a:spcPts val="0"/>
              </a:spcAft>
              <a:buClr>
                <a:schemeClr val="tx1">
                  <a:lumMod val="85000"/>
                  <a:lumOff val="15000"/>
                </a:schemeClr>
              </a:buClr>
              <a:buSzPct val="90000"/>
              <a:defRPr/>
            </a:pPr>
            <a:r>
              <a:rPr lang="en-US" altLang="en-US" sz="2400" dirty="0"/>
              <a:t>Managers should be realistic in setting performance goals for others.</a:t>
            </a:r>
          </a:p>
          <a:p>
            <a:pPr marL="182880" indent="-182880" fontAlgn="auto">
              <a:spcAft>
                <a:spcPts val="0"/>
              </a:spcAft>
              <a:buClr>
                <a:schemeClr val="tx1">
                  <a:lumMod val="85000"/>
                  <a:lumOff val="15000"/>
                </a:schemeClr>
              </a:buClr>
              <a:buSzPct val="90000"/>
              <a:buFont typeface="Monotype Sorts" pitchFamily="2" charset="2"/>
              <a:buNone/>
              <a:defRPr/>
            </a:pPr>
            <a:endParaRPr lang="en-US" altLang="en-US" sz="2800"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animEffect transition="in" filter="dissolve">
                                      <p:cBhvr>
                                        <p:cTn id="7" dur="500"/>
                                        <p:tgtEl>
                                          <p:spTgt spid="62467">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62467">
                                            <p:txEl>
                                              <p:pRg st="1" end="1"/>
                                            </p:txEl>
                                          </p:spTgt>
                                        </p:tgtEl>
                                        <p:attrNameLst>
                                          <p:attrName>style.visibility</p:attrName>
                                        </p:attrNameLst>
                                      </p:cBhvr>
                                      <p:to>
                                        <p:strVal val="visible"/>
                                      </p:to>
                                    </p:set>
                                    <p:animEffect transition="in" filter="dissolve">
                                      <p:cBhvr>
                                        <p:cTn id="10" dur="500"/>
                                        <p:tgtEl>
                                          <p:spTgt spid="62467">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62467">
                                            <p:txEl>
                                              <p:pRg st="2" end="2"/>
                                            </p:txEl>
                                          </p:spTgt>
                                        </p:tgtEl>
                                        <p:attrNameLst>
                                          <p:attrName>style.visibility</p:attrName>
                                        </p:attrNameLst>
                                      </p:cBhvr>
                                      <p:to>
                                        <p:strVal val="visible"/>
                                      </p:to>
                                    </p:set>
                                    <p:animEffect transition="in" filter="dissolve">
                                      <p:cBhvr>
                                        <p:cTn id="13" dur="500"/>
                                        <p:tgtEl>
                                          <p:spTgt spid="62467">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62467">
                                            <p:txEl>
                                              <p:pRg st="3" end="3"/>
                                            </p:txEl>
                                          </p:spTgt>
                                        </p:tgtEl>
                                        <p:attrNameLst>
                                          <p:attrName>style.visibility</p:attrName>
                                        </p:attrNameLst>
                                      </p:cBhvr>
                                      <p:to>
                                        <p:strVal val="visible"/>
                                      </p:to>
                                    </p:set>
                                    <p:animEffect transition="in" filter="dissolve">
                                      <p:cBhvr>
                                        <p:cTn id="16" dur="500"/>
                                        <p:tgtEl>
                                          <p:spTgt spid="62467">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62467">
                                            <p:txEl>
                                              <p:pRg st="4" end="4"/>
                                            </p:txEl>
                                          </p:spTgt>
                                        </p:tgtEl>
                                        <p:attrNameLst>
                                          <p:attrName>style.visibility</p:attrName>
                                        </p:attrNameLst>
                                      </p:cBhvr>
                                      <p:to>
                                        <p:strVal val="visible"/>
                                      </p:to>
                                    </p:set>
                                    <p:animEffect transition="in" filter="dissolve">
                                      <p:cBhvr>
                                        <p:cTn id="19" dur="500"/>
                                        <p:tgtEl>
                                          <p:spTgt spid="624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autoUpdateAnimBg="0"/>
    </p:bldLst>
  </p:timing>
</p:sld>
</file>

<file path=ppt/slides/slide1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0705" name="Footer Placeholder 4">
            <a:extLst>
              <a:ext uri="{FF2B5EF4-FFF2-40B4-BE49-F238E27FC236}">
                <a16:creationId xmlns="" xmlns:a16="http://schemas.microsoft.com/office/drawing/2014/main" id="{185E1CE2-1D80-C64B-B446-0559B4767ABC}"/>
              </a:ext>
            </a:extLst>
          </p:cNvPr>
          <p:cNvSpPr>
            <a:spLocks noGrp="1"/>
          </p:cNvSpPr>
          <p:nvPr>
            <p:ph type="ftr" sz="quarter" idx="11"/>
          </p:nvPr>
        </p:nvSpPr>
        <p:spPr bwMode="auto">
          <a:xfrm>
            <a:off x="3048000" y="6096000"/>
            <a:ext cx="3276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200706" name="Slide Number Placeholder 5">
            <a:extLst>
              <a:ext uri="{FF2B5EF4-FFF2-40B4-BE49-F238E27FC236}">
                <a16:creationId xmlns="" xmlns:a16="http://schemas.microsoft.com/office/drawing/2014/main" id="{6FFDE32D-B1F0-A043-BC02-8CB3C4C9A93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2B6760F-53C0-5E4D-BFAF-41B3AC50CE91}" type="slidenum">
              <a:rPr lang="en-US" altLang="en-US" sz="1400">
                <a:solidFill>
                  <a:schemeClr val="bg2"/>
                </a:solidFill>
              </a:rPr>
              <a:pPr/>
              <a:t>189</a:t>
            </a:fld>
            <a:endParaRPr lang="en-US" altLang="en-US" sz="1400">
              <a:solidFill>
                <a:schemeClr val="bg2"/>
              </a:solidFill>
            </a:endParaRPr>
          </a:p>
        </p:txBody>
      </p:sp>
      <p:sp>
        <p:nvSpPr>
          <p:cNvPr id="58370" name="Rectangle 2">
            <a:extLst>
              <a:ext uri="{FF2B5EF4-FFF2-40B4-BE49-F238E27FC236}">
                <a16:creationId xmlns="" xmlns:a16="http://schemas.microsoft.com/office/drawing/2014/main" id="{53ED14A9-2315-9440-80C8-08CAA76F46C1}"/>
              </a:ext>
            </a:extLst>
          </p:cNvPr>
          <p:cNvSpPr>
            <a:spLocks noGrp="1" noChangeArrowheads="1"/>
          </p:cNvSpPr>
          <p:nvPr>
            <p:ph type="body" idx="1"/>
          </p:nvPr>
        </p:nvSpPr>
        <p:spPr>
          <a:noFill/>
        </p:spPr>
        <p:txBody>
          <a:bodyPr/>
          <a:lstStyle/>
          <a:p>
            <a:pPr>
              <a:lnSpc>
                <a:spcPct val="80000"/>
              </a:lnSpc>
              <a:buSzPct val="90000"/>
              <a:buFont typeface="Wingdings" pitchFamily="2" charset="2"/>
              <a:buChar char="Ø"/>
            </a:pPr>
            <a:r>
              <a:rPr lang="en-US" altLang="en-US"/>
              <a:t>Codes of ethics:</a:t>
            </a:r>
          </a:p>
          <a:p>
            <a:pPr lvl="1">
              <a:lnSpc>
                <a:spcPct val="80000"/>
              </a:lnSpc>
            </a:pPr>
            <a:r>
              <a:rPr lang="en-US" altLang="en-US" sz="2400"/>
              <a:t>Formal statement of an organisation’s values and ethical principles regarding how to behave in situations susceptible to the creation of ethical dilemmas.</a:t>
            </a:r>
          </a:p>
          <a:p>
            <a:pPr>
              <a:lnSpc>
                <a:spcPct val="80000"/>
              </a:lnSpc>
              <a:buFont typeface="Wingdings" pitchFamily="2" charset="2"/>
              <a:buChar char="Ø"/>
            </a:pPr>
            <a:r>
              <a:rPr lang="en-US" altLang="en-US"/>
              <a:t>Areas often covered by codes of ethics:</a:t>
            </a:r>
          </a:p>
          <a:p>
            <a:pPr lvl="1">
              <a:lnSpc>
                <a:spcPct val="80000"/>
              </a:lnSpc>
            </a:pPr>
            <a:r>
              <a:rPr lang="en-US" altLang="en-US" sz="2400"/>
              <a:t>Bribes and kickbacks</a:t>
            </a:r>
          </a:p>
          <a:p>
            <a:pPr lvl="1">
              <a:lnSpc>
                <a:spcPct val="80000"/>
              </a:lnSpc>
            </a:pPr>
            <a:r>
              <a:rPr lang="en-US" altLang="en-US" sz="2400"/>
              <a:t>Political contributions</a:t>
            </a:r>
          </a:p>
          <a:p>
            <a:pPr lvl="1">
              <a:lnSpc>
                <a:spcPct val="80000"/>
              </a:lnSpc>
            </a:pPr>
            <a:r>
              <a:rPr lang="en-US" altLang="en-US" sz="2400"/>
              <a:t>Honesty of books or records</a:t>
            </a:r>
          </a:p>
          <a:p>
            <a:pPr lvl="1">
              <a:lnSpc>
                <a:spcPct val="80000"/>
              </a:lnSpc>
            </a:pPr>
            <a:r>
              <a:rPr lang="en-US" altLang="en-US" sz="2400"/>
              <a:t>Customer/supplier relationships</a:t>
            </a:r>
          </a:p>
          <a:p>
            <a:pPr lvl="1">
              <a:lnSpc>
                <a:spcPct val="80000"/>
              </a:lnSpc>
            </a:pPr>
            <a:r>
              <a:rPr lang="en-US" altLang="en-US" sz="2400"/>
              <a:t>Confidentiality of corporate information</a:t>
            </a:r>
          </a:p>
        </p:txBody>
      </p:sp>
      <p:sp>
        <p:nvSpPr>
          <p:cNvPr id="25605" name="Rectangle 3">
            <a:extLst>
              <a:ext uri="{FF2B5EF4-FFF2-40B4-BE49-F238E27FC236}">
                <a16:creationId xmlns="" xmlns:a16="http://schemas.microsoft.com/office/drawing/2014/main" id="{B6692685-6B68-2648-A3B3-B355E6F9F675}"/>
              </a:ext>
            </a:extLst>
          </p:cNvPr>
          <p:cNvSpPr>
            <a:spLocks noGrp="1" noChangeArrowheads="1"/>
          </p:cNvSpPr>
          <p:nvPr>
            <p:ph type="title"/>
          </p:nvPr>
        </p:nvSpPr>
        <p:spPr/>
        <p:txBody>
          <a:bodyPr rtlCol="0">
            <a:normAutofit fontScale="90000"/>
          </a:bodyPr>
          <a:lstStyle/>
          <a:p>
            <a:pPr fontAlgn="auto">
              <a:lnSpc>
                <a:spcPct val="80000"/>
              </a:lnSpc>
              <a:spcAft>
                <a:spcPts val="0"/>
              </a:spcAft>
              <a:defRPr/>
            </a:pPr>
            <a:r>
              <a:rPr altLang="en-US">
                <a:solidFill>
                  <a:schemeClr val="tx1">
                    <a:lumMod val="85000"/>
                    <a:lumOff val="15000"/>
                  </a:schemeClr>
                </a:solidFill>
              </a:rPr>
              <a:t/>
            </a:r>
            <a:br>
              <a:rPr altLang="en-US">
                <a:solidFill>
                  <a:schemeClr val="tx1">
                    <a:lumMod val="85000"/>
                    <a:lumOff val="15000"/>
                  </a:schemeClr>
                </a:solidFill>
              </a:rPr>
            </a:br>
            <a:r>
              <a:rPr altLang="en-US" sz="3200">
                <a:solidFill>
                  <a:schemeClr val="tx1">
                    <a:lumMod val="85000"/>
                    <a:lumOff val="15000"/>
                  </a:schemeClr>
                </a:solidFill>
              </a:rPr>
              <a:t>How can high ethical standards be maintained? </a:t>
            </a:r>
            <a:r>
              <a:rPr altLang="en-US" sz="3600">
                <a:solidFill>
                  <a:schemeClr val="tx1">
                    <a:lumMod val="85000"/>
                    <a:lumOff val="15000"/>
                  </a:schemeClr>
                </a:solidFill>
              </a:rPr>
              <a:t/>
            </a:r>
            <a:br>
              <a:rPr altLang="en-US" sz="3600">
                <a:solidFill>
                  <a:schemeClr val="tx1">
                    <a:lumMod val="85000"/>
                    <a:lumOff val="15000"/>
                  </a:schemeClr>
                </a:solidFill>
              </a:rPr>
            </a:br>
            <a:endParaRPr altLang="en-US" sz="3600">
              <a:solidFill>
                <a:schemeClr val="tx1">
                  <a:lumMod val="85000"/>
                  <a:lumOff val="15000"/>
                </a:schemeClr>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8370">
                                            <p:txEl>
                                              <p:pRg st="0" end="0"/>
                                            </p:txEl>
                                          </p:spTgt>
                                        </p:tgtEl>
                                        <p:attrNameLst>
                                          <p:attrName>style.visibility</p:attrName>
                                        </p:attrNameLst>
                                      </p:cBhvr>
                                      <p:to>
                                        <p:strVal val="visible"/>
                                      </p:to>
                                    </p:set>
                                    <p:animEffect transition="in" filter="dissolve">
                                      <p:cBhvr>
                                        <p:cTn id="7" dur="500"/>
                                        <p:tgtEl>
                                          <p:spTgt spid="58370">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58370">
                                            <p:txEl>
                                              <p:pRg st="1" end="1"/>
                                            </p:txEl>
                                          </p:spTgt>
                                        </p:tgtEl>
                                        <p:attrNameLst>
                                          <p:attrName>style.visibility</p:attrName>
                                        </p:attrNameLst>
                                      </p:cBhvr>
                                      <p:to>
                                        <p:strVal val="visible"/>
                                      </p:to>
                                    </p:set>
                                    <p:animEffect transition="in" filter="dissolve">
                                      <p:cBhvr>
                                        <p:cTn id="10" dur="500"/>
                                        <p:tgtEl>
                                          <p:spTgt spid="58370">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58370">
                                            <p:txEl>
                                              <p:pRg st="2" end="2"/>
                                            </p:txEl>
                                          </p:spTgt>
                                        </p:tgtEl>
                                        <p:attrNameLst>
                                          <p:attrName>style.visibility</p:attrName>
                                        </p:attrNameLst>
                                      </p:cBhvr>
                                      <p:to>
                                        <p:strVal val="visible"/>
                                      </p:to>
                                    </p:set>
                                    <p:animEffect transition="in" filter="dissolve">
                                      <p:cBhvr>
                                        <p:cTn id="15" dur="500"/>
                                        <p:tgtEl>
                                          <p:spTgt spid="58370">
                                            <p:txEl>
                                              <p:pRg st="2" end="2"/>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58370">
                                            <p:txEl>
                                              <p:pRg st="3" end="3"/>
                                            </p:txEl>
                                          </p:spTgt>
                                        </p:tgtEl>
                                        <p:attrNameLst>
                                          <p:attrName>style.visibility</p:attrName>
                                        </p:attrNameLst>
                                      </p:cBhvr>
                                      <p:to>
                                        <p:strVal val="visible"/>
                                      </p:to>
                                    </p:set>
                                    <p:animEffect transition="in" filter="dissolve">
                                      <p:cBhvr>
                                        <p:cTn id="18" dur="500"/>
                                        <p:tgtEl>
                                          <p:spTgt spid="58370">
                                            <p:txEl>
                                              <p:pRg st="3" end="3"/>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58370">
                                            <p:txEl>
                                              <p:pRg st="4" end="4"/>
                                            </p:txEl>
                                          </p:spTgt>
                                        </p:tgtEl>
                                        <p:attrNameLst>
                                          <p:attrName>style.visibility</p:attrName>
                                        </p:attrNameLst>
                                      </p:cBhvr>
                                      <p:to>
                                        <p:strVal val="visible"/>
                                      </p:to>
                                    </p:set>
                                    <p:animEffect transition="in" filter="dissolve">
                                      <p:cBhvr>
                                        <p:cTn id="21" dur="500"/>
                                        <p:tgtEl>
                                          <p:spTgt spid="58370">
                                            <p:txEl>
                                              <p:pRg st="4" end="4"/>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58370">
                                            <p:txEl>
                                              <p:pRg st="5" end="5"/>
                                            </p:txEl>
                                          </p:spTgt>
                                        </p:tgtEl>
                                        <p:attrNameLst>
                                          <p:attrName>style.visibility</p:attrName>
                                        </p:attrNameLst>
                                      </p:cBhvr>
                                      <p:to>
                                        <p:strVal val="visible"/>
                                      </p:to>
                                    </p:set>
                                    <p:animEffect transition="in" filter="dissolve">
                                      <p:cBhvr>
                                        <p:cTn id="24" dur="500"/>
                                        <p:tgtEl>
                                          <p:spTgt spid="58370">
                                            <p:txEl>
                                              <p:pRg st="5" end="5"/>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58370">
                                            <p:txEl>
                                              <p:pRg st="6" end="6"/>
                                            </p:txEl>
                                          </p:spTgt>
                                        </p:tgtEl>
                                        <p:attrNameLst>
                                          <p:attrName>style.visibility</p:attrName>
                                        </p:attrNameLst>
                                      </p:cBhvr>
                                      <p:to>
                                        <p:strVal val="visible"/>
                                      </p:to>
                                    </p:set>
                                    <p:animEffect transition="in" filter="dissolve">
                                      <p:cBhvr>
                                        <p:cTn id="27" dur="500"/>
                                        <p:tgtEl>
                                          <p:spTgt spid="58370">
                                            <p:txEl>
                                              <p:pRg st="6" end="6"/>
                                            </p:txEl>
                                          </p:spTgt>
                                        </p:tgtEl>
                                      </p:cBhvr>
                                    </p:animEffect>
                                  </p:childTnLst>
                                </p:cTn>
                              </p:par>
                              <p:par>
                                <p:cTn id="28" presetID="9" presetClass="entr" presetSubtype="0" fill="hold" grpId="0" nodeType="withEffect">
                                  <p:stCondLst>
                                    <p:cond delay="0"/>
                                  </p:stCondLst>
                                  <p:childTnLst>
                                    <p:set>
                                      <p:cBhvr>
                                        <p:cTn id="29" dur="1" fill="hold">
                                          <p:stCondLst>
                                            <p:cond delay="0"/>
                                          </p:stCondLst>
                                        </p:cTn>
                                        <p:tgtEl>
                                          <p:spTgt spid="58370">
                                            <p:txEl>
                                              <p:pRg st="7" end="7"/>
                                            </p:txEl>
                                          </p:spTgt>
                                        </p:tgtEl>
                                        <p:attrNameLst>
                                          <p:attrName>style.visibility</p:attrName>
                                        </p:attrNameLst>
                                      </p:cBhvr>
                                      <p:to>
                                        <p:strVal val="visible"/>
                                      </p:to>
                                    </p:set>
                                    <p:animEffect transition="in" filter="dissolve">
                                      <p:cBhvr>
                                        <p:cTn id="30" dur="500"/>
                                        <p:tgtEl>
                                          <p:spTgt spid="5837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build="p" autoUpdateAnimBg="0"/>
    </p:bldLst>
  </p:timing>
</p:sld>
</file>

<file path=ppt/slides/slide19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2753" name="Footer Placeholder 4">
            <a:extLst>
              <a:ext uri="{FF2B5EF4-FFF2-40B4-BE49-F238E27FC236}">
                <a16:creationId xmlns="" xmlns:a16="http://schemas.microsoft.com/office/drawing/2014/main" id="{0CD20F49-5C85-AA48-A1BA-AF498F7C83D1}"/>
              </a:ext>
            </a:extLst>
          </p:cNvPr>
          <p:cNvSpPr>
            <a:spLocks noGrp="1"/>
          </p:cNvSpPr>
          <p:nvPr>
            <p:ph type="ftr" sz="quarter" idx="11"/>
          </p:nvPr>
        </p:nvSpPr>
        <p:spPr bwMode="auto">
          <a:xfrm>
            <a:off x="3048000" y="6096000"/>
            <a:ext cx="3276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202754" name="Slide Number Placeholder 5">
            <a:extLst>
              <a:ext uri="{FF2B5EF4-FFF2-40B4-BE49-F238E27FC236}">
                <a16:creationId xmlns="" xmlns:a16="http://schemas.microsoft.com/office/drawing/2014/main" id="{46D43B61-8BDE-8B41-B606-04EAB408127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886A24B-9AA0-9945-AB1C-62C222FD5078}" type="slidenum">
              <a:rPr lang="en-US" altLang="en-US" sz="1400">
                <a:solidFill>
                  <a:schemeClr val="bg2"/>
                </a:solidFill>
              </a:rPr>
              <a:pPr/>
              <a:t>190</a:t>
            </a:fld>
            <a:endParaRPr lang="en-US" altLang="en-US" sz="1400">
              <a:solidFill>
                <a:schemeClr val="bg2"/>
              </a:solidFill>
            </a:endParaRPr>
          </a:p>
        </p:txBody>
      </p:sp>
      <p:sp>
        <p:nvSpPr>
          <p:cNvPr id="202755" name="Rectangle 2">
            <a:extLst>
              <a:ext uri="{FF2B5EF4-FFF2-40B4-BE49-F238E27FC236}">
                <a16:creationId xmlns="" xmlns:a16="http://schemas.microsoft.com/office/drawing/2014/main" id="{6E2BDC5A-A03D-DB4B-A921-43FAE791FEA8}"/>
              </a:ext>
            </a:extLst>
          </p:cNvPr>
          <p:cNvSpPr>
            <a:spLocks noGrp="1" noChangeArrowheads="1"/>
          </p:cNvSpPr>
          <p:nvPr>
            <p:ph type="title"/>
          </p:nvPr>
        </p:nvSpPr>
        <p:spPr>
          <a:noFill/>
        </p:spPr>
        <p:txBody>
          <a:bodyPr/>
          <a:lstStyle/>
          <a:p>
            <a:r>
              <a:rPr altLang="en-US" sz="3200"/>
              <a:t>Corporate social responsibility</a:t>
            </a:r>
            <a:r>
              <a:rPr altLang="en-US"/>
              <a:t> </a:t>
            </a:r>
          </a:p>
        </p:txBody>
      </p:sp>
      <p:sp>
        <p:nvSpPr>
          <p:cNvPr id="64515" name="Rectangle 3">
            <a:extLst>
              <a:ext uri="{FF2B5EF4-FFF2-40B4-BE49-F238E27FC236}">
                <a16:creationId xmlns="" xmlns:a16="http://schemas.microsoft.com/office/drawing/2014/main" id="{E850FC1A-76DD-014D-8021-394F3433B1AC}"/>
              </a:ext>
            </a:extLst>
          </p:cNvPr>
          <p:cNvSpPr>
            <a:spLocks noGrp="1" noChangeArrowheads="1"/>
          </p:cNvSpPr>
          <p:nvPr>
            <p:ph type="body" idx="1"/>
          </p:nvPr>
        </p:nvSpPr>
        <p:spPr>
          <a:noFill/>
        </p:spPr>
        <p:txBody>
          <a:bodyPr/>
          <a:lstStyle/>
          <a:p>
            <a:pPr lvl="1">
              <a:lnSpc>
                <a:spcPct val="120000"/>
              </a:lnSpc>
              <a:buSzPct val="90000"/>
            </a:pPr>
            <a:r>
              <a:rPr lang="en-US" altLang="en-US"/>
              <a:t>Looks at ethical issues on the organisation level.</a:t>
            </a:r>
          </a:p>
          <a:p>
            <a:pPr lvl="1">
              <a:lnSpc>
                <a:spcPct val="120000"/>
              </a:lnSpc>
              <a:buSzPct val="90000"/>
            </a:pPr>
            <a:r>
              <a:rPr lang="en-US" altLang="en-US"/>
              <a:t>Obligates organisations to act in ways that serve both its own interests and the interests of society at large.</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4515">
                                            <p:txEl>
                                              <p:pRg st="0" end="0"/>
                                            </p:txEl>
                                          </p:spTgt>
                                        </p:tgtEl>
                                        <p:attrNameLst>
                                          <p:attrName>style.visibility</p:attrName>
                                        </p:attrNameLst>
                                      </p:cBhvr>
                                      <p:to>
                                        <p:strVal val="visible"/>
                                      </p:to>
                                    </p:set>
                                    <p:animEffect transition="in" filter="dissolve">
                                      <p:cBhvr>
                                        <p:cTn id="7" dur="500"/>
                                        <p:tgtEl>
                                          <p:spTgt spid="64515">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64515">
                                            <p:txEl>
                                              <p:pRg st="1" end="1"/>
                                            </p:txEl>
                                          </p:spTgt>
                                        </p:tgtEl>
                                        <p:attrNameLst>
                                          <p:attrName>style.visibility</p:attrName>
                                        </p:attrNameLst>
                                      </p:cBhvr>
                                      <p:to>
                                        <p:strVal val="visible"/>
                                      </p:to>
                                    </p:set>
                                    <p:animEffect transition="in" filter="dissolve">
                                      <p:cBhvr>
                                        <p:cTn id="10" dur="500"/>
                                        <p:tgtEl>
                                          <p:spTgt spid="6451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build="p" autoUpdateAnimBg="0"/>
    </p:bldLst>
  </p:timing>
</p:sld>
</file>

<file path=ppt/slides/slide19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01" name="Footer Placeholder 4">
            <a:extLst>
              <a:ext uri="{FF2B5EF4-FFF2-40B4-BE49-F238E27FC236}">
                <a16:creationId xmlns="" xmlns:a16="http://schemas.microsoft.com/office/drawing/2014/main" id="{C57B1F41-5136-1C4F-B8C8-5CCA80548D62}"/>
              </a:ext>
            </a:extLst>
          </p:cNvPr>
          <p:cNvSpPr>
            <a:spLocks noGrp="1"/>
          </p:cNvSpPr>
          <p:nvPr>
            <p:ph type="ftr" sz="quarter" idx="11"/>
          </p:nvPr>
        </p:nvSpPr>
        <p:spPr bwMode="auto">
          <a:xfrm>
            <a:off x="2895600" y="6096000"/>
            <a:ext cx="34290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204802" name="Slide Number Placeholder 5">
            <a:extLst>
              <a:ext uri="{FF2B5EF4-FFF2-40B4-BE49-F238E27FC236}">
                <a16:creationId xmlns="" xmlns:a16="http://schemas.microsoft.com/office/drawing/2014/main" id="{EAE2517F-264E-0F4B-8640-0253F55EDB1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274AF68-C563-3B4A-96C7-FAD34EC9DA0F}" type="slidenum">
              <a:rPr lang="en-US" altLang="en-US" sz="1400">
                <a:solidFill>
                  <a:schemeClr val="bg2"/>
                </a:solidFill>
              </a:rPr>
              <a:pPr/>
              <a:t>191</a:t>
            </a:fld>
            <a:endParaRPr lang="en-US" altLang="en-US" sz="1400">
              <a:solidFill>
                <a:schemeClr val="bg2"/>
              </a:solidFill>
            </a:endParaRPr>
          </a:p>
        </p:txBody>
      </p:sp>
      <p:sp>
        <p:nvSpPr>
          <p:cNvPr id="204803" name="Rectangle 2">
            <a:extLst>
              <a:ext uri="{FF2B5EF4-FFF2-40B4-BE49-F238E27FC236}">
                <a16:creationId xmlns="" xmlns:a16="http://schemas.microsoft.com/office/drawing/2014/main" id="{2BF0A71A-2EEA-DB40-97F7-51EDD2AB3E48}"/>
              </a:ext>
            </a:extLst>
          </p:cNvPr>
          <p:cNvSpPr>
            <a:spLocks noGrp="1" noChangeArrowheads="1"/>
          </p:cNvSpPr>
          <p:nvPr>
            <p:ph type="title"/>
          </p:nvPr>
        </p:nvSpPr>
        <p:spPr>
          <a:noFill/>
        </p:spPr>
        <p:txBody>
          <a:bodyPr/>
          <a:lstStyle/>
          <a:p>
            <a:pPr>
              <a:buSzPct val="90000"/>
              <a:buFont typeface="Wingdings" pitchFamily="2" charset="2"/>
              <a:buChar char="Ø"/>
            </a:pPr>
            <a:r>
              <a:rPr altLang="en-US" sz="3200"/>
              <a:t>Beliefs that SHOULD guide socially responsible business practices</a:t>
            </a:r>
          </a:p>
        </p:txBody>
      </p:sp>
      <p:sp>
        <p:nvSpPr>
          <p:cNvPr id="82947" name="Rectangle 3">
            <a:extLst>
              <a:ext uri="{FF2B5EF4-FFF2-40B4-BE49-F238E27FC236}">
                <a16:creationId xmlns="" xmlns:a16="http://schemas.microsoft.com/office/drawing/2014/main" id="{7FF92E16-66E7-B84F-91AF-5AF9BC6D8B92}"/>
              </a:ext>
            </a:extLst>
          </p:cNvPr>
          <p:cNvSpPr>
            <a:spLocks noGrp="1" noChangeArrowheads="1"/>
          </p:cNvSpPr>
          <p:nvPr>
            <p:ph type="body" idx="1"/>
          </p:nvPr>
        </p:nvSpPr>
        <p:spPr>
          <a:xfrm>
            <a:off x="990600" y="1981200"/>
            <a:ext cx="7772400" cy="4114800"/>
          </a:xfrm>
          <a:noFill/>
        </p:spPr>
        <p:txBody>
          <a:bodyPr/>
          <a:lstStyle/>
          <a:p>
            <a:pPr lvl="1">
              <a:lnSpc>
                <a:spcPct val="90000"/>
              </a:lnSpc>
              <a:buSzPct val="90000"/>
            </a:pPr>
            <a:r>
              <a:rPr lang="en-US" altLang="en-US" sz="2400"/>
              <a:t>People do their best with a balance of work and family life.</a:t>
            </a:r>
          </a:p>
          <a:p>
            <a:pPr lvl="1">
              <a:lnSpc>
                <a:spcPct val="90000"/>
              </a:lnSpc>
              <a:buSzPct val="90000"/>
            </a:pPr>
            <a:r>
              <a:rPr lang="en-US" altLang="en-US" sz="2400"/>
              <a:t>Organisations perform best in healthy communities.</a:t>
            </a:r>
          </a:p>
          <a:p>
            <a:pPr lvl="1">
              <a:lnSpc>
                <a:spcPct val="90000"/>
              </a:lnSpc>
              <a:buSzPct val="90000"/>
            </a:pPr>
            <a:r>
              <a:rPr lang="en-US" altLang="en-US" sz="2400"/>
              <a:t>Organisations gain by respecting the natural environment.</a:t>
            </a:r>
          </a:p>
          <a:p>
            <a:pPr lvl="1">
              <a:lnSpc>
                <a:spcPct val="90000"/>
              </a:lnSpc>
              <a:buSzPct val="90000"/>
            </a:pPr>
            <a:r>
              <a:rPr lang="en-US" altLang="en-US" sz="2400"/>
              <a:t>Organisations must be managed and led for long-term success.</a:t>
            </a:r>
          </a:p>
          <a:p>
            <a:pPr lvl="1">
              <a:lnSpc>
                <a:spcPct val="90000"/>
              </a:lnSpc>
              <a:buSzPct val="90000"/>
            </a:pPr>
            <a:r>
              <a:rPr lang="en-US" altLang="en-US" sz="2400"/>
              <a:t>Organisations must protect their reputations.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animEffect transition="in" filter="dissolve">
                                      <p:cBhvr>
                                        <p:cTn id="7" dur="500"/>
                                        <p:tgtEl>
                                          <p:spTgt spid="82947">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82947">
                                            <p:txEl>
                                              <p:pRg st="1" end="1"/>
                                            </p:txEl>
                                          </p:spTgt>
                                        </p:tgtEl>
                                        <p:attrNameLst>
                                          <p:attrName>style.visibility</p:attrName>
                                        </p:attrNameLst>
                                      </p:cBhvr>
                                      <p:to>
                                        <p:strVal val="visible"/>
                                      </p:to>
                                    </p:set>
                                    <p:animEffect transition="in" filter="dissolve">
                                      <p:cBhvr>
                                        <p:cTn id="10" dur="500"/>
                                        <p:tgtEl>
                                          <p:spTgt spid="82947">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82947">
                                            <p:txEl>
                                              <p:pRg st="2" end="2"/>
                                            </p:txEl>
                                          </p:spTgt>
                                        </p:tgtEl>
                                        <p:attrNameLst>
                                          <p:attrName>style.visibility</p:attrName>
                                        </p:attrNameLst>
                                      </p:cBhvr>
                                      <p:to>
                                        <p:strVal val="visible"/>
                                      </p:to>
                                    </p:set>
                                    <p:animEffect transition="in" filter="dissolve">
                                      <p:cBhvr>
                                        <p:cTn id="13" dur="500"/>
                                        <p:tgtEl>
                                          <p:spTgt spid="82947">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82947">
                                            <p:txEl>
                                              <p:pRg st="3" end="3"/>
                                            </p:txEl>
                                          </p:spTgt>
                                        </p:tgtEl>
                                        <p:attrNameLst>
                                          <p:attrName>style.visibility</p:attrName>
                                        </p:attrNameLst>
                                      </p:cBhvr>
                                      <p:to>
                                        <p:strVal val="visible"/>
                                      </p:to>
                                    </p:set>
                                    <p:animEffect transition="in" filter="dissolve">
                                      <p:cBhvr>
                                        <p:cTn id="16" dur="500"/>
                                        <p:tgtEl>
                                          <p:spTgt spid="82947">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82947">
                                            <p:txEl>
                                              <p:pRg st="4" end="4"/>
                                            </p:txEl>
                                          </p:spTgt>
                                        </p:tgtEl>
                                        <p:attrNameLst>
                                          <p:attrName>style.visibility</p:attrName>
                                        </p:attrNameLst>
                                      </p:cBhvr>
                                      <p:to>
                                        <p:strVal val="visible"/>
                                      </p:to>
                                    </p:set>
                                    <p:animEffect transition="in" filter="dissolve">
                                      <p:cBhvr>
                                        <p:cTn id="19" dur="500"/>
                                        <p:tgtEl>
                                          <p:spTgt spid="829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build="p" autoUpdateAnimBg="0"/>
    </p:bldLst>
  </p:timing>
</p:sld>
</file>

<file path=ppt/slides/slide1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6849" name="Footer Placeholder 4">
            <a:extLst>
              <a:ext uri="{FF2B5EF4-FFF2-40B4-BE49-F238E27FC236}">
                <a16:creationId xmlns="" xmlns:a16="http://schemas.microsoft.com/office/drawing/2014/main" id="{8B1C33F7-879C-3141-B035-AE26E04D40A2}"/>
              </a:ext>
            </a:extLst>
          </p:cNvPr>
          <p:cNvSpPr>
            <a:spLocks noGrp="1"/>
          </p:cNvSpPr>
          <p:nvPr>
            <p:ph type="ftr" sz="quarter" idx="11"/>
          </p:nvPr>
        </p:nvSpPr>
        <p:spPr bwMode="auto">
          <a:xfrm>
            <a:off x="2819400" y="6096000"/>
            <a:ext cx="35052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206850" name="Slide Number Placeholder 5">
            <a:extLst>
              <a:ext uri="{FF2B5EF4-FFF2-40B4-BE49-F238E27FC236}">
                <a16:creationId xmlns="" xmlns:a16="http://schemas.microsoft.com/office/drawing/2014/main" id="{93D8547A-D325-0B41-8021-6AF85BF1A07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3BEDF08-C40C-7A48-B0E4-C15C7B34167D}" type="slidenum">
              <a:rPr lang="en-US" altLang="en-US" sz="1400">
                <a:solidFill>
                  <a:schemeClr val="bg2"/>
                </a:solidFill>
              </a:rPr>
              <a:pPr/>
              <a:t>192</a:t>
            </a:fld>
            <a:endParaRPr lang="en-US" altLang="en-US" sz="1400">
              <a:solidFill>
                <a:schemeClr val="bg2"/>
              </a:solidFill>
            </a:endParaRPr>
          </a:p>
        </p:txBody>
      </p:sp>
      <p:sp>
        <p:nvSpPr>
          <p:cNvPr id="206851" name="Rectangle 2">
            <a:extLst>
              <a:ext uri="{FF2B5EF4-FFF2-40B4-BE49-F238E27FC236}">
                <a16:creationId xmlns="" xmlns:a16="http://schemas.microsoft.com/office/drawing/2014/main" id="{2D68F6B0-E744-4D43-9B0A-D12D21300188}"/>
              </a:ext>
            </a:extLst>
          </p:cNvPr>
          <p:cNvSpPr>
            <a:spLocks noGrp="1" noChangeArrowheads="1"/>
          </p:cNvSpPr>
          <p:nvPr>
            <p:ph type="title"/>
          </p:nvPr>
        </p:nvSpPr>
        <p:spPr>
          <a:noFill/>
        </p:spPr>
        <p:txBody>
          <a:bodyPr/>
          <a:lstStyle/>
          <a:p>
            <a:pPr>
              <a:lnSpc>
                <a:spcPct val="130000"/>
              </a:lnSpc>
              <a:buSzPct val="90000"/>
              <a:buFont typeface="Wingdings" pitchFamily="2" charset="2"/>
              <a:buChar char="Ø"/>
            </a:pPr>
            <a:r>
              <a:rPr altLang="en-US" sz="3200"/>
              <a:t>Perspectives on corporate social responsibility</a:t>
            </a:r>
          </a:p>
        </p:txBody>
      </p:sp>
      <p:sp>
        <p:nvSpPr>
          <p:cNvPr id="66563" name="Rectangle 3">
            <a:extLst>
              <a:ext uri="{FF2B5EF4-FFF2-40B4-BE49-F238E27FC236}">
                <a16:creationId xmlns="" xmlns:a16="http://schemas.microsoft.com/office/drawing/2014/main" id="{38D7FDD7-8152-574D-B524-85005976394C}"/>
              </a:ext>
            </a:extLst>
          </p:cNvPr>
          <p:cNvSpPr>
            <a:spLocks noGrp="1" noChangeArrowheads="1"/>
          </p:cNvSpPr>
          <p:nvPr>
            <p:ph type="body" idx="1"/>
          </p:nvPr>
        </p:nvSpPr>
        <p:spPr>
          <a:noFill/>
        </p:spPr>
        <p:txBody>
          <a:bodyPr/>
          <a:lstStyle/>
          <a:p>
            <a:pPr lvl="1">
              <a:lnSpc>
                <a:spcPct val="130000"/>
              </a:lnSpc>
              <a:buSzPct val="90000"/>
            </a:pPr>
            <a:r>
              <a:rPr lang="en-US" altLang="en-US" sz="2400"/>
              <a:t>Classical view</a:t>
            </a:r>
            <a:r>
              <a:rPr lang="en-US" altLang="en-US" sz="2400">
                <a:cs typeface="Times New Roman" panose="02020603050405020304" pitchFamily="18" charset="0"/>
              </a:rPr>
              <a:t>—</a:t>
            </a:r>
            <a:endParaRPr lang="en-US" altLang="en-US" sz="2400"/>
          </a:p>
          <a:p>
            <a:pPr lvl="2">
              <a:lnSpc>
                <a:spcPct val="130000"/>
              </a:lnSpc>
            </a:pPr>
            <a:r>
              <a:rPr lang="en-US" altLang="en-US" sz="2000"/>
              <a:t>Management’s only responsibility is to maximize profits.</a:t>
            </a:r>
          </a:p>
          <a:p>
            <a:pPr lvl="1">
              <a:lnSpc>
                <a:spcPct val="130000"/>
              </a:lnSpc>
              <a:buSzPct val="90000"/>
            </a:pPr>
            <a:r>
              <a:rPr lang="en-US" altLang="en-US" sz="2400"/>
              <a:t>Socioeconomic view</a:t>
            </a:r>
            <a:r>
              <a:rPr lang="en-US" altLang="en-US" sz="2400">
                <a:cs typeface="Times New Roman" panose="02020603050405020304" pitchFamily="18" charset="0"/>
              </a:rPr>
              <a:t>—</a:t>
            </a:r>
            <a:endParaRPr lang="en-US" altLang="en-US" sz="2400"/>
          </a:p>
          <a:p>
            <a:pPr lvl="2">
              <a:lnSpc>
                <a:spcPct val="130000"/>
              </a:lnSpc>
            </a:pPr>
            <a:r>
              <a:rPr lang="en-US" altLang="en-US" sz="2000"/>
              <a:t>Management must be concerned for the broader social welfare, not just profits.</a:t>
            </a:r>
            <a:endParaRPr lang="en-US" altLang="en-US" sz="2000" i="1"/>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6563">
                                            <p:txEl>
                                              <p:pRg st="0" end="0"/>
                                            </p:txEl>
                                          </p:spTgt>
                                        </p:tgtEl>
                                        <p:attrNameLst>
                                          <p:attrName>style.visibility</p:attrName>
                                        </p:attrNameLst>
                                      </p:cBhvr>
                                      <p:to>
                                        <p:strVal val="visible"/>
                                      </p:to>
                                    </p:set>
                                    <p:animEffect transition="in" filter="dissolve">
                                      <p:cBhvr>
                                        <p:cTn id="7" dur="500"/>
                                        <p:tgtEl>
                                          <p:spTgt spid="66563">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66563">
                                            <p:txEl>
                                              <p:pRg st="1" end="1"/>
                                            </p:txEl>
                                          </p:spTgt>
                                        </p:tgtEl>
                                        <p:attrNameLst>
                                          <p:attrName>style.visibility</p:attrName>
                                        </p:attrNameLst>
                                      </p:cBhvr>
                                      <p:to>
                                        <p:strVal val="visible"/>
                                      </p:to>
                                    </p:set>
                                    <p:animEffect transition="in" filter="dissolve">
                                      <p:cBhvr>
                                        <p:cTn id="10" dur="500"/>
                                        <p:tgtEl>
                                          <p:spTgt spid="66563">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66563">
                                            <p:txEl>
                                              <p:pRg st="2" end="2"/>
                                            </p:txEl>
                                          </p:spTgt>
                                        </p:tgtEl>
                                        <p:attrNameLst>
                                          <p:attrName>style.visibility</p:attrName>
                                        </p:attrNameLst>
                                      </p:cBhvr>
                                      <p:to>
                                        <p:strVal val="visible"/>
                                      </p:to>
                                    </p:set>
                                    <p:animEffect transition="in" filter="dissolve">
                                      <p:cBhvr>
                                        <p:cTn id="13" dur="500"/>
                                        <p:tgtEl>
                                          <p:spTgt spid="66563">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66563">
                                            <p:txEl>
                                              <p:pRg st="3" end="3"/>
                                            </p:txEl>
                                          </p:spTgt>
                                        </p:tgtEl>
                                        <p:attrNameLst>
                                          <p:attrName>style.visibility</p:attrName>
                                        </p:attrNameLst>
                                      </p:cBhvr>
                                      <p:to>
                                        <p:strVal val="visible"/>
                                      </p:to>
                                    </p:set>
                                    <p:animEffect transition="in" filter="dissolve">
                                      <p:cBhvr>
                                        <p:cTn id="16" dur="500"/>
                                        <p:tgtEl>
                                          <p:spTgt spid="6656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3" grpId="0" build="p" autoUpdateAnimBg="0"/>
    </p:bldLst>
  </p:timing>
</p:sld>
</file>

<file path=ppt/slides/slide1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8897" name="Footer Placeholder 5">
            <a:extLst>
              <a:ext uri="{FF2B5EF4-FFF2-40B4-BE49-F238E27FC236}">
                <a16:creationId xmlns="" xmlns:a16="http://schemas.microsoft.com/office/drawing/2014/main" id="{0EF9B6D7-D9CD-BE47-8998-526A5E4668A9}"/>
              </a:ext>
            </a:extLst>
          </p:cNvPr>
          <p:cNvSpPr>
            <a:spLocks noGrp="1"/>
          </p:cNvSpPr>
          <p:nvPr>
            <p:ph type="ftr" sz="quarter" idx="11"/>
          </p:nvPr>
        </p:nvSpPr>
        <p:spPr bwMode="auto">
          <a:xfrm>
            <a:off x="2514600" y="6096000"/>
            <a:ext cx="38100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208898" name="Slide Number Placeholder 6">
            <a:extLst>
              <a:ext uri="{FF2B5EF4-FFF2-40B4-BE49-F238E27FC236}">
                <a16:creationId xmlns="" xmlns:a16="http://schemas.microsoft.com/office/drawing/2014/main" id="{3E621344-2B25-E441-A809-E851C738EE2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2385FCA-91F4-A747-8C4D-F3D5FB901347}" type="slidenum">
              <a:rPr lang="en-US" altLang="en-US" sz="1400">
                <a:solidFill>
                  <a:schemeClr val="bg2"/>
                </a:solidFill>
              </a:rPr>
              <a:pPr/>
              <a:t>193</a:t>
            </a:fld>
            <a:endParaRPr lang="en-US" altLang="en-US" sz="1400">
              <a:solidFill>
                <a:schemeClr val="bg2"/>
              </a:solidFill>
            </a:endParaRPr>
          </a:p>
        </p:txBody>
      </p:sp>
      <p:sp>
        <p:nvSpPr>
          <p:cNvPr id="208899" name="Rectangle 2">
            <a:extLst>
              <a:ext uri="{FF2B5EF4-FFF2-40B4-BE49-F238E27FC236}">
                <a16:creationId xmlns="" xmlns:a16="http://schemas.microsoft.com/office/drawing/2014/main" id="{ED4B854B-0FDA-7F46-B2A0-C1BC98FB1610}"/>
              </a:ext>
            </a:extLst>
          </p:cNvPr>
          <p:cNvSpPr>
            <a:spLocks noGrp="1" noChangeArrowheads="1"/>
          </p:cNvSpPr>
          <p:nvPr>
            <p:ph type="title"/>
          </p:nvPr>
        </p:nvSpPr>
        <p:spPr/>
        <p:txBody>
          <a:bodyPr/>
          <a:lstStyle/>
          <a:p>
            <a:r>
              <a:rPr altLang="en-US" sz="3200"/>
              <a:t>Arguments</a:t>
            </a:r>
          </a:p>
        </p:txBody>
      </p:sp>
      <p:sp>
        <p:nvSpPr>
          <p:cNvPr id="71683" name="Rectangle 3">
            <a:extLst>
              <a:ext uri="{FF2B5EF4-FFF2-40B4-BE49-F238E27FC236}">
                <a16:creationId xmlns="" xmlns:a16="http://schemas.microsoft.com/office/drawing/2014/main" id="{D7BF0592-C7F7-A241-AC96-89EE8D87449B}"/>
              </a:ext>
            </a:extLst>
          </p:cNvPr>
          <p:cNvSpPr>
            <a:spLocks noGrp="1" noChangeArrowheads="1"/>
          </p:cNvSpPr>
          <p:nvPr>
            <p:ph type="body" sz="half" idx="1"/>
          </p:nvPr>
        </p:nvSpPr>
        <p:spPr>
          <a:xfrm>
            <a:off x="731838" y="2103438"/>
            <a:ext cx="3657600" cy="3932237"/>
          </a:xfrm>
        </p:spPr>
        <p:txBody>
          <a:bodyPr/>
          <a:lstStyle/>
          <a:p>
            <a:pPr>
              <a:lnSpc>
                <a:spcPct val="90000"/>
              </a:lnSpc>
              <a:buFont typeface="Wingdings" pitchFamily="2" charset="2"/>
              <a:buChar char="Ø"/>
            </a:pPr>
            <a:r>
              <a:rPr lang="en-US" altLang="en-US"/>
              <a:t>Arguments against social responsibility:</a:t>
            </a:r>
          </a:p>
          <a:p>
            <a:pPr lvl="1">
              <a:lnSpc>
                <a:spcPct val="90000"/>
              </a:lnSpc>
            </a:pPr>
            <a:r>
              <a:rPr lang="en-US" altLang="en-US"/>
              <a:t>Reduced business profits</a:t>
            </a:r>
          </a:p>
          <a:p>
            <a:pPr lvl="1">
              <a:lnSpc>
                <a:spcPct val="90000"/>
              </a:lnSpc>
            </a:pPr>
            <a:r>
              <a:rPr lang="en-US" altLang="en-US"/>
              <a:t>Higher business costs</a:t>
            </a:r>
          </a:p>
          <a:p>
            <a:pPr lvl="1">
              <a:lnSpc>
                <a:spcPct val="90000"/>
              </a:lnSpc>
            </a:pPr>
            <a:r>
              <a:rPr lang="en-US" altLang="en-US"/>
              <a:t>Dilution of business purpose</a:t>
            </a:r>
          </a:p>
          <a:p>
            <a:pPr lvl="1">
              <a:lnSpc>
                <a:spcPct val="90000"/>
              </a:lnSpc>
            </a:pPr>
            <a:r>
              <a:rPr lang="en-US" altLang="en-US"/>
              <a:t>Too much social power for business</a:t>
            </a:r>
          </a:p>
          <a:p>
            <a:pPr lvl="1">
              <a:lnSpc>
                <a:spcPct val="90000"/>
              </a:lnSpc>
            </a:pPr>
            <a:r>
              <a:rPr lang="en-US" altLang="en-US"/>
              <a:t>Lack of public accountability</a:t>
            </a:r>
          </a:p>
        </p:txBody>
      </p:sp>
      <p:sp>
        <p:nvSpPr>
          <p:cNvPr id="71684" name="Rectangle 4">
            <a:extLst>
              <a:ext uri="{FF2B5EF4-FFF2-40B4-BE49-F238E27FC236}">
                <a16:creationId xmlns="" xmlns:a16="http://schemas.microsoft.com/office/drawing/2014/main" id="{3F44F98A-63D5-074F-A20F-226E6507E17C}"/>
              </a:ext>
            </a:extLst>
          </p:cNvPr>
          <p:cNvSpPr>
            <a:spLocks noGrp="1" noChangeArrowheads="1"/>
          </p:cNvSpPr>
          <p:nvPr>
            <p:ph type="body" sz="half" idx="2"/>
          </p:nvPr>
        </p:nvSpPr>
        <p:spPr>
          <a:xfrm>
            <a:off x="4754563" y="2103438"/>
            <a:ext cx="3657600" cy="3932237"/>
          </a:xfrm>
        </p:spPr>
        <p:txBody>
          <a:bodyPr/>
          <a:lstStyle/>
          <a:p>
            <a:pPr>
              <a:buFont typeface="Wingdings" pitchFamily="2" charset="2"/>
              <a:buChar char="Ø"/>
            </a:pPr>
            <a:r>
              <a:rPr lang="en-US" altLang="en-US"/>
              <a:t>Arguments in favor of social responsibility:</a:t>
            </a:r>
          </a:p>
          <a:p>
            <a:pPr lvl="1"/>
            <a:r>
              <a:rPr lang="en-US" altLang="en-US"/>
              <a:t>Adds long-run profits</a:t>
            </a:r>
          </a:p>
          <a:p>
            <a:pPr lvl="1"/>
            <a:r>
              <a:rPr lang="en-US" altLang="en-US"/>
              <a:t>Improved public image</a:t>
            </a:r>
          </a:p>
          <a:p>
            <a:pPr lvl="1"/>
            <a:r>
              <a:rPr lang="en-US" altLang="en-US"/>
              <a:t>Avoids more government regulation</a:t>
            </a:r>
          </a:p>
          <a:p>
            <a:pPr lvl="1"/>
            <a:r>
              <a:rPr lang="en-US" altLang="en-US"/>
              <a:t>Businesses have resources and ethical obligation</a:t>
            </a:r>
          </a:p>
          <a:p>
            <a:endParaRPr lang="en-US" alt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1684">
                                            <p:txEl>
                                              <p:pRg st="0" end="0"/>
                                            </p:txEl>
                                          </p:spTgt>
                                        </p:tgtEl>
                                        <p:attrNameLst>
                                          <p:attrName>style.visibility</p:attrName>
                                        </p:attrNameLst>
                                      </p:cBhvr>
                                      <p:to>
                                        <p:strVal val="visible"/>
                                      </p:to>
                                    </p:set>
                                    <p:animEffect transition="in" filter="dissolve">
                                      <p:cBhvr>
                                        <p:cTn id="7" dur="500"/>
                                        <p:tgtEl>
                                          <p:spTgt spid="71684">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71684">
                                            <p:txEl>
                                              <p:pRg st="1" end="1"/>
                                            </p:txEl>
                                          </p:spTgt>
                                        </p:tgtEl>
                                        <p:attrNameLst>
                                          <p:attrName>style.visibility</p:attrName>
                                        </p:attrNameLst>
                                      </p:cBhvr>
                                      <p:to>
                                        <p:strVal val="visible"/>
                                      </p:to>
                                    </p:set>
                                    <p:animEffect transition="in" filter="dissolve">
                                      <p:cBhvr>
                                        <p:cTn id="10" dur="500"/>
                                        <p:tgtEl>
                                          <p:spTgt spid="71684">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71684">
                                            <p:txEl>
                                              <p:pRg st="2" end="2"/>
                                            </p:txEl>
                                          </p:spTgt>
                                        </p:tgtEl>
                                        <p:attrNameLst>
                                          <p:attrName>style.visibility</p:attrName>
                                        </p:attrNameLst>
                                      </p:cBhvr>
                                      <p:to>
                                        <p:strVal val="visible"/>
                                      </p:to>
                                    </p:set>
                                    <p:animEffect transition="in" filter="dissolve">
                                      <p:cBhvr>
                                        <p:cTn id="13" dur="500"/>
                                        <p:tgtEl>
                                          <p:spTgt spid="71684">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71684">
                                            <p:txEl>
                                              <p:pRg st="3" end="3"/>
                                            </p:txEl>
                                          </p:spTgt>
                                        </p:tgtEl>
                                        <p:attrNameLst>
                                          <p:attrName>style.visibility</p:attrName>
                                        </p:attrNameLst>
                                      </p:cBhvr>
                                      <p:to>
                                        <p:strVal val="visible"/>
                                      </p:to>
                                    </p:set>
                                    <p:animEffect transition="in" filter="dissolve">
                                      <p:cBhvr>
                                        <p:cTn id="16" dur="500"/>
                                        <p:tgtEl>
                                          <p:spTgt spid="71684">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71684">
                                            <p:txEl>
                                              <p:pRg st="4" end="4"/>
                                            </p:txEl>
                                          </p:spTgt>
                                        </p:tgtEl>
                                        <p:attrNameLst>
                                          <p:attrName>style.visibility</p:attrName>
                                        </p:attrNameLst>
                                      </p:cBhvr>
                                      <p:to>
                                        <p:strVal val="visible"/>
                                      </p:to>
                                    </p:set>
                                    <p:animEffect transition="in" filter="dissolve">
                                      <p:cBhvr>
                                        <p:cTn id="19" dur="500"/>
                                        <p:tgtEl>
                                          <p:spTgt spid="71684">
                                            <p:txEl>
                                              <p:pRg st="4" end="4"/>
                                            </p:txEl>
                                          </p:spTgt>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71683">
                                            <p:txEl>
                                              <p:pRg st="0" end="0"/>
                                            </p:txEl>
                                          </p:spTgt>
                                        </p:tgtEl>
                                        <p:attrNameLst>
                                          <p:attrName>style.visibility</p:attrName>
                                        </p:attrNameLst>
                                      </p:cBhvr>
                                      <p:to>
                                        <p:strVal val="visible"/>
                                      </p:to>
                                    </p:set>
                                    <p:animEffect transition="in" filter="dissolve">
                                      <p:cBhvr>
                                        <p:cTn id="24" dur="500"/>
                                        <p:tgtEl>
                                          <p:spTgt spid="71683">
                                            <p:txEl>
                                              <p:pRg st="0" end="0"/>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71683">
                                            <p:txEl>
                                              <p:pRg st="1" end="1"/>
                                            </p:txEl>
                                          </p:spTgt>
                                        </p:tgtEl>
                                        <p:attrNameLst>
                                          <p:attrName>style.visibility</p:attrName>
                                        </p:attrNameLst>
                                      </p:cBhvr>
                                      <p:to>
                                        <p:strVal val="visible"/>
                                      </p:to>
                                    </p:set>
                                    <p:animEffect transition="in" filter="dissolve">
                                      <p:cBhvr>
                                        <p:cTn id="27" dur="500"/>
                                        <p:tgtEl>
                                          <p:spTgt spid="71683">
                                            <p:txEl>
                                              <p:pRg st="1" end="1"/>
                                            </p:txEl>
                                          </p:spTgt>
                                        </p:tgtEl>
                                      </p:cBhvr>
                                    </p:animEffect>
                                  </p:childTnLst>
                                </p:cTn>
                              </p:par>
                              <p:par>
                                <p:cTn id="28" presetID="9" presetClass="entr" presetSubtype="0" fill="hold" grpId="0" nodeType="withEffect">
                                  <p:stCondLst>
                                    <p:cond delay="0"/>
                                  </p:stCondLst>
                                  <p:childTnLst>
                                    <p:set>
                                      <p:cBhvr>
                                        <p:cTn id="29" dur="1" fill="hold">
                                          <p:stCondLst>
                                            <p:cond delay="0"/>
                                          </p:stCondLst>
                                        </p:cTn>
                                        <p:tgtEl>
                                          <p:spTgt spid="71683">
                                            <p:txEl>
                                              <p:pRg st="2" end="2"/>
                                            </p:txEl>
                                          </p:spTgt>
                                        </p:tgtEl>
                                        <p:attrNameLst>
                                          <p:attrName>style.visibility</p:attrName>
                                        </p:attrNameLst>
                                      </p:cBhvr>
                                      <p:to>
                                        <p:strVal val="visible"/>
                                      </p:to>
                                    </p:set>
                                    <p:animEffect transition="in" filter="dissolve">
                                      <p:cBhvr>
                                        <p:cTn id="30" dur="500"/>
                                        <p:tgtEl>
                                          <p:spTgt spid="71683">
                                            <p:txEl>
                                              <p:pRg st="2" end="2"/>
                                            </p:txEl>
                                          </p:spTgt>
                                        </p:tgtEl>
                                      </p:cBhvr>
                                    </p:animEffect>
                                  </p:childTnLst>
                                </p:cTn>
                              </p:par>
                              <p:par>
                                <p:cTn id="31" presetID="9" presetClass="entr" presetSubtype="0" fill="hold" grpId="0" nodeType="withEffect">
                                  <p:stCondLst>
                                    <p:cond delay="0"/>
                                  </p:stCondLst>
                                  <p:childTnLst>
                                    <p:set>
                                      <p:cBhvr>
                                        <p:cTn id="32" dur="1" fill="hold">
                                          <p:stCondLst>
                                            <p:cond delay="0"/>
                                          </p:stCondLst>
                                        </p:cTn>
                                        <p:tgtEl>
                                          <p:spTgt spid="71683">
                                            <p:txEl>
                                              <p:pRg st="3" end="3"/>
                                            </p:txEl>
                                          </p:spTgt>
                                        </p:tgtEl>
                                        <p:attrNameLst>
                                          <p:attrName>style.visibility</p:attrName>
                                        </p:attrNameLst>
                                      </p:cBhvr>
                                      <p:to>
                                        <p:strVal val="visible"/>
                                      </p:to>
                                    </p:set>
                                    <p:animEffect transition="in" filter="dissolve">
                                      <p:cBhvr>
                                        <p:cTn id="33" dur="500"/>
                                        <p:tgtEl>
                                          <p:spTgt spid="71683">
                                            <p:txEl>
                                              <p:pRg st="3" end="3"/>
                                            </p:txEl>
                                          </p:spTgt>
                                        </p:tgtEl>
                                      </p:cBhvr>
                                    </p:animEffect>
                                  </p:childTnLst>
                                </p:cTn>
                              </p:par>
                              <p:par>
                                <p:cTn id="34" presetID="9" presetClass="entr" presetSubtype="0" fill="hold" grpId="0" nodeType="withEffect">
                                  <p:stCondLst>
                                    <p:cond delay="0"/>
                                  </p:stCondLst>
                                  <p:childTnLst>
                                    <p:set>
                                      <p:cBhvr>
                                        <p:cTn id="35" dur="1" fill="hold">
                                          <p:stCondLst>
                                            <p:cond delay="0"/>
                                          </p:stCondLst>
                                        </p:cTn>
                                        <p:tgtEl>
                                          <p:spTgt spid="71683">
                                            <p:txEl>
                                              <p:pRg st="4" end="4"/>
                                            </p:txEl>
                                          </p:spTgt>
                                        </p:tgtEl>
                                        <p:attrNameLst>
                                          <p:attrName>style.visibility</p:attrName>
                                        </p:attrNameLst>
                                      </p:cBhvr>
                                      <p:to>
                                        <p:strVal val="visible"/>
                                      </p:to>
                                    </p:set>
                                    <p:animEffect transition="in" filter="dissolve">
                                      <p:cBhvr>
                                        <p:cTn id="36" dur="500"/>
                                        <p:tgtEl>
                                          <p:spTgt spid="71683">
                                            <p:txEl>
                                              <p:pRg st="4" end="4"/>
                                            </p:txEl>
                                          </p:spTgt>
                                        </p:tgtEl>
                                      </p:cBhvr>
                                    </p:animEffect>
                                  </p:childTnLst>
                                </p:cTn>
                              </p:par>
                              <p:par>
                                <p:cTn id="37" presetID="9" presetClass="entr" presetSubtype="0" fill="hold" grpId="0" nodeType="withEffect">
                                  <p:stCondLst>
                                    <p:cond delay="0"/>
                                  </p:stCondLst>
                                  <p:childTnLst>
                                    <p:set>
                                      <p:cBhvr>
                                        <p:cTn id="38" dur="1" fill="hold">
                                          <p:stCondLst>
                                            <p:cond delay="0"/>
                                          </p:stCondLst>
                                        </p:cTn>
                                        <p:tgtEl>
                                          <p:spTgt spid="71683">
                                            <p:txEl>
                                              <p:pRg st="5" end="5"/>
                                            </p:txEl>
                                          </p:spTgt>
                                        </p:tgtEl>
                                        <p:attrNameLst>
                                          <p:attrName>style.visibility</p:attrName>
                                        </p:attrNameLst>
                                      </p:cBhvr>
                                      <p:to>
                                        <p:strVal val="visible"/>
                                      </p:to>
                                    </p:set>
                                    <p:animEffect transition="in" filter="dissolve">
                                      <p:cBhvr>
                                        <p:cTn id="39" dur="500"/>
                                        <p:tgtEl>
                                          <p:spTgt spid="7168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3" grpId="0" build="p" autoUpdateAnimBg="0"/>
      <p:bldP spid="71684" grpId="0" build="p" autoUpdateAnimBg="0"/>
    </p:bldLst>
  </p:timing>
</p:sld>
</file>

<file path=ppt/slides/slide19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9921" name="Footer Placeholder 4">
            <a:extLst>
              <a:ext uri="{FF2B5EF4-FFF2-40B4-BE49-F238E27FC236}">
                <a16:creationId xmlns="" xmlns:a16="http://schemas.microsoft.com/office/drawing/2014/main" id="{A7E6E4D3-1C3A-3F46-8A81-9E0060F7E50E}"/>
              </a:ext>
            </a:extLst>
          </p:cNvPr>
          <p:cNvSpPr>
            <a:spLocks noGrp="1"/>
          </p:cNvSpPr>
          <p:nvPr>
            <p:ph type="ftr" sz="quarter" idx="11"/>
          </p:nvPr>
        </p:nvSpPr>
        <p:spPr bwMode="auto">
          <a:xfrm>
            <a:off x="3048000" y="6096000"/>
            <a:ext cx="3276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209922" name="Slide Number Placeholder 5">
            <a:extLst>
              <a:ext uri="{FF2B5EF4-FFF2-40B4-BE49-F238E27FC236}">
                <a16:creationId xmlns="" xmlns:a16="http://schemas.microsoft.com/office/drawing/2014/main" id="{149CA09A-607E-5943-B3FF-2CBA3BD5D5E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6082A80-C98B-0A42-9362-ACE95B4E22B3}" type="slidenum">
              <a:rPr lang="en-US" altLang="en-US" sz="1400">
                <a:solidFill>
                  <a:schemeClr val="bg2"/>
                </a:solidFill>
              </a:rPr>
              <a:pPr/>
              <a:t>194</a:t>
            </a:fld>
            <a:endParaRPr lang="en-US" altLang="en-US" sz="1400">
              <a:solidFill>
                <a:schemeClr val="bg2"/>
              </a:solidFill>
            </a:endParaRPr>
          </a:p>
        </p:txBody>
      </p:sp>
      <p:sp>
        <p:nvSpPr>
          <p:cNvPr id="209923" name="Rectangle 2">
            <a:extLst>
              <a:ext uri="{FF2B5EF4-FFF2-40B4-BE49-F238E27FC236}">
                <a16:creationId xmlns="" xmlns:a16="http://schemas.microsoft.com/office/drawing/2014/main" id="{60846931-7B7F-674A-AD23-3BA2F8930880}"/>
              </a:ext>
            </a:extLst>
          </p:cNvPr>
          <p:cNvSpPr>
            <a:spLocks noGrp="1" noChangeArrowheads="1"/>
          </p:cNvSpPr>
          <p:nvPr>
            <p:ph type="title"/>
          </p:nvPr>
        </p:nvSpPr>
        <p:spPr>
          <a:noFill/>
        </p:spPr>
        <p:txBody>
          <a:bodyPr/>
          <a:lstStyle/>
          <a:p>
            <a:pPr>
              <a:lnSpc>
                <a:spcPct val="120000"/>
              </a:lnSpc>
              <a:buSzPct val="90000"/>
              <a:buFont typeface="Wingdings" pitchFamily="2" charset="2"/>
              <a:buChar char="Ø"/>
            </a:pPr>
            <a:r>
              <a:rPr altLang="en-US" sz="3200"/>
              <a:t>Criteria for evaluating corporate social performance</a:t>
            </a:r>
          </a:p>
        </p:txBody>
      </p:sp>
      <p:sp>
        <p:nvSpPr>
          <p:cNvPr id="39939" name="Rectangle 3">
            <a:extLst>
              <a:ext uri="{FF2B5EF4-FFF2-40B4-BE49-F238E27FC236}">
                <a16:creationId xmlns="" xmlns:a16="http://schemas.microsoft.com/office/drawing/2014/main" id="{14884C99-300D-444F-8BCA-18E9F478F196}"/>
              </a:ext>
            </a:extLst>
          </p:cNvPr>
          <p:cNvSpPr>
            <a:spLocks noGrp="1" noChangeArrowheads="1"/>
          </p:cNvSpPr>
          <p:nvPr>
            <p:ph type="body" idx="1"/>
          </p:nvPr>
        </p:nvSpPr>
        <p:spPr>
          <a:noFill/>
        </p:spPr>
        <p:txBody>
          <a:bodyPr/>
          <a:lstStyle/>
          <a:p>
            <a:pPr lvl="1">
              <a:lnSpc>
                <a:spcPct val="120000"/>
              </a:lnSpc>
            </a:pPr>
            <a:r>
              <a:rPr lang="en-US" altLang="en-US"/>
              <a:t>Is the organisation’s </a:t>
            </a:r>
            <a:r>
              <a:rPr lang="en-US" altLang="en-US">
                <a:cs typeface="Times New Roman" panose="02020603050405020304" pitchFamily="18" charset="0"/>
              </a:rPr>
              <a:t>…</a:t>
            </a:r>
            <a:endParaRPr lang="en-US" altLang="en-US"/>
          </a:p>
          <a:p>
            <a:pPr lvl="2">
              <a:lnSpc>
                <a:spcPct val="120000"/>
              </a:lnSpc>
            </a:pPr>
            <a:r>
              <a:rPr lang="en-US" altLang="en-US"/>
              <a:t>Economic responsibility met?</a:t>
            </a:r>
          </a:p>
          <a:p>
            <a:pPr lvl="2">
              <a:lnSpc>
                <a:spcPct val="120000"/>
              </a:lnSpc>
            </a:pPr>
            <a:r>
              <a:rPr lang="en-US" altLang="en-US"/>
              <a:t>Legal responsibility met?</a:t>
            </a:r>
          </a:p>
          <a:p>
            <a:pPr lvl="2">
              <a:lnSpc>
                <a:spcPct val="120000"/>
              </a:lnSpc>
            </a:pPr>
            <a:r>
              <a:rPr lang="en-US" altLang="en-US"/>
              <a:t>Ethical responsibility met?</a:t>
            </a:r>
          </a:p>
          <a:p>
            <a:pPr lvl="2">
              <a:lnSpc>
                <a:spcPct val="120000"/>
              </a:lnSpc>
            </a:pPr>
            <a:r>
              <a:rPr lang="en-US" altLang="en-US"/>
              <a:t>Discretionary responsibility met?</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Effect transition="in" filter="dissolve">
                                      <p:cBhvr>
                                        <p:cTn id="7" dur="500"/>
                                        <p:tgtEl>
                                          <p:spTgt spid="39939">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9939">
                                            <p:txEl>
                                              <p:pRg st="1" end="1"/>
                                            </p:txEl>
                                          </p:spTgt>
                                        </p:tgtEl>
                                        <p:attrNameLst>
                                          <p:attrName>style.visibility</p:attrName>
                                        </p:attrNameLst>
                                      </p:cBhvr>
                                      <p:to>
                                        <p:strVal val="visible"/>
                                      </p:to>
                                    </p:set>
                                    <p:animEffect transition="in" filter="dissolve">
                                      <p:cBhvr>
                                        <p:cTn id="10" dur="500"/>
                                        <p:tgtEl>
                                          <p:spTgt spid="39939">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39939">
                                            <p:txEl>
                                              <p:pRg st="2" end="2"/>
                                            </p:txEl>
                                          </p:spTgt>
                                        </p:tgtEl>
                                        <p:attrNameLst>
                                          <p:attrName>style.visibility</p:attrName>
                                        </p:attrNameLst>
                                      </p:cBhvr>
                                      <p:to>
                                        <p:strVal val="visible"/>
                                      </p:to>
                                    </p:set>
                                    <p:animEffect transition="in" filter="dissolve">
                                      <p:cBhvr>
                                        <p:cTn id="13" dur="500"/>
                                        <p:tgtEl>
                                          <p:spTgt spid="39939">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39939">
                                            <p:txEl>
                                              <p:pRg st="3" end="3"/>
                                            </p:txEl>
                                          </p:spTgt>
                                        </p:tgtEl>
                                        <p:attrNameLst>
                                          <p:attrName>style.visibility</p:attrName>
                                        </p:attrNameLst>
                                      </p:cBhvr>
                                      <p:to>
                                        <p:strVal val="visible"/>
                                      </p:to>
                                    </p:set>
                                    <p:animEffect transition="in" filter="dissolve">
                                      <p:cBhvr>
                                        <p:cTn id="16" dur="500"/>
                                        <p:tgtEl>
                                          <p:spTgt spid="39939">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39939">
                                            <p:txEl>
                                              <p:pRg st="4" end="4"/>
                                            </p:txEl>
                                          </p:spTgt>
                                        </p:tgtEl>
                                        <p:attrNameLst>
                                          <p:attrName>style.visibility</p:attrName>
                                        </p:attrNameLst>
                                      </p:cBhvr>
                                      <p:to>
                                        <p:strVal val="visible"/>
                                      </p:to>
                                    </p:set>
                                    <p:animEffect transition="in" filter="dissolve">
                                      <p:cBhvr>
                                        <p:cTn id="19" dur="500"/>
                                        <p:tgtEl>
                                          <p:spTgt spid="3993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autoUpdateAnimBg="0"/>
    </p:bld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69" name="Footer Placeholder 3">
            <a:extLst>
              <a:ext uri="{FF2B5EF4-FFF2-40B4-BE49-F238E27FC236}">
                <a16:creationId xmlns="" xmlns:a16="http://schemas.microsoft.com/office/drawing/2014/main" id="{C2E3B30F-DCD6-364E-A996-3AB57DBD36D6}"/>
              </a:ext>
            </a:extLst>
          </p:cNvPr>
          <p:cNvSpPr>
            <a:spLocks noGrp="1"/>
          </p:cNvSpPr>
          <p:nvPr>
            <p:ph type="ftr" sz="quarter" idx="11"/>
          </p:nvPr>
        </p:nvSpPr>
        <p:spPr bwMode="auto">
          <a:xfrm>
            <a:off x="2971800" y="6096000"/>
            <a:ext cx="33528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211970" name="Slide Number Placeholder 4">
            <a:extLst>
              <a:ext uri="{FF2B5EF4-FFF2-40B4-BE49-F238E27FC236}">
                <a16:creationId xmlns="" xmlns:a16="http://schemas.microsoft.com/office/drawing/2014/main" id="{A8AB8DF3-50B1-C844-AA25-03959F706C5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10DE15A-6329-4B48-B0CE-E57CFA4D702E}" type="slidenum">
              <a:rPr lang="en-US" altLang="en-US" sz="1400">
                <a:solidFill>
                  <a:schemeClr val="bg2"/>
                </a:solidFill>
              </a:rPr>
              <a:pPr/>
              <a:t>195</a:t>
            </a:fld>
            <a:endParaRPr lang="en-US" altLang="en-US" sz="1400">
              <a:solidFill>
                <a:schemeClr val="bg2"/>
              </a:solidFill>
            </a:endParaRPr>
          </a:p>
        </p:txBody>
      </p:sp>
      <p:sp>
        <p:nvSpPr>
          <p:cNvPr id="211971" name="Rectangle 2">
            <a:extLst>
              <a:ext uri="{FF2B5EF4-FFF2-40B4-BE49-F238E27FC236}">
                <a16:creationId xmlns="" xmlns:a16="http://schemas.microsoft.com/office/drawing/2014/main" id="{E88889E7-AF6E-2340-AF38-82339AF9FE22}"/>
              </a:ext>
            </a:extLst>
          </p:cNvPr>
          <p:cNvSpPr>
            <a:spLocks noGrp="1" noChangeArrowheads="1"/>
          </p:cNvSpPr>
          <p:nvPr>
            <p:ph type="title"/>
          </p:nvPr>
        </p:nvSpPr>
        <p:spPr/>
        <p:txBody>
          <a:bodyPr/>
          <a:lstStyle/>
          <a:p>
            <a:r>
              <a:rPr altLang="en-US"/>
              <a:t>Figure 5 </a:t>
            </a:r>
            <a:r>
              <a:rPr altLang="en-US" sz="3200"/>
              <a:t>Criteria for evaluating corporate social performance.</a:t>
            </a:r>
          </a:p>
        </p:txBody>
      </p:sp>
      <p:graphicFrame>
        <p:nvGraphicFramePr>
          <p:cNvPr id="211972" name="Object 3">
            <a:extLst>
              <a:ext uri="{FF2B5EF4-FFF2-40B4-BE49-F238E27FC236}">
                <a16:creationId xmlns="" xmlns:a16="http://schemas.microsoft.com/office/drawing/2014/main" id="{4ADB0F5D-C59D-614B-813A-2DDB087218AC}"/>
              </a:ext>
            </a:extLst>
          </p:cNvPr>
          <p:cNvGraphicFramePr>
            <a:graphicFrameLocks noChangeAspect="1"/>
          </p:cNvGraphicFramePr>
          <p:nvPr/>
        </p:nvGraphicFramePr>
        <p:xfrm>
          <a:off x="1066800" y="2286000"/>
          <a:ext cx="7620000" cy="2209800"/>
        </p:xfrm>
        <a:graphic>
          <a:graphicData uri="http://schemas.openxmlformats.org/presentationml/2006/ole">
            <mc:AlternateContent xmlns:mc="http://schemas.openxmlformats.org/markup-compatibility/2006">
              <mc:Choice xmlns:v="urn:schemas-microsoft-com:vml" Requires="v">
                <p:oleObj spid="_x0000_s211978" name="Photo Editor Photo" r:id="rId3" imgW="15875000" imgH="3835400" progId="MSPhotoEd.3">
                  <p:embed/>
                </p:oleObj>
              </mc:Choice>
              <mc:Fallback>
                <p:oleObj name="Photo Editor Photo" r:id="rId3" imgW="15875000" imgH="3835400" progId="MSPhotoEd.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6800" y="2286000"/>
                        <a:ext cx="7620000" cy="2209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slow"/>
</p:sld>
</file>

<file path=ppt/slides/slide19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2993" name="Rectangle 2">
            <a:extLst>
              <a:ext uri="{FF2B5EF4-FFF2-40B4-BE49-F238E27FC236}">
                <a16:creationId xmlns="" xmlns:a16="http://schemas.microsoft.com/office/drawing/2014/main" id="{37374F26-BCE3-0A47-9DD0-07CF83FD3900}"/>
              </a:ext>
            </a:extLst>
          </p:cNvPr>
          <p:cNvSpPr>
            <a:spLocks noGrp="1" noChangeArrowheads="1"/>
          </p:cNvSpPr>
          <p:nvPr>
            <p:ph type="title"/>
          </p:nvPr>
        </p:nvSpPr>
        <p:spPr>
          <a:noFill/>
        </p:spPr>
        <p:txBody>
          <a:bodyPr/>
          <a:lstStyle/>
          <a:p>
            <a:pPr>
              <a:buSzPct val="90000"/>
              <a:buFont typeface="Wingdings" pitchFamily="2" charset="2"/>
              <a:buChar char="Ø"/>
            </a:pPr>
            <a:r>
              <a:rPr altLang="en-US" sz="3200"/>
              <a:t>Strategies for pursuing social responsibility</a:t>
            </a:r>
          </a:p>
        </p:txBody>
      </p:sp>
      <p:sp>
        <p:nvSpPr>
          <p:cNvPr id="41987" name="Rectangle 3">
            <a:extLst>
              <a:ext uri="{FF2B5EF4-FFF2-40B4-BE49-F238E27FC236}">
                <a16:creationId xmlns="" xmlns:a16="http://schemas.microsoft.com/office/drawing/2014/main" id="{32FF1BFB-D861-1240-AF73-460BE5D7BF96}"/>
              </a:ext>
            </a:extLst>
          </p:cNvPr>
          <p:cNvSpPr>
            <a:spLocks noGrp="1" noChangeArrowheads="1"/>
          </p:cNvSpPr>
          <p:nvPr>
            <p:ph idx="1"/>
          </p:nvPr>
        </p:nvSpPr>
        <p:spPr/>
        <p:txBody>
          <a:bodyPr/>
          <a:lstStyle/>
          <a:p>
            <a:pPr lvl="1">
              <a:lnSpc>
                <a:spcPct val="90000"/>
              </a:lnSpc>
              <a:buSzPct val="90000"/>
            </a:pPr>
            <a:r>
              <a:rPr lang="en-US" altLang="en-US"/>
              <a:t>Obstructionist </a:t>
            </a:r>
            <a:r>
              <a:rPr lang="en-US" altLang="en-US">
                <a:cs typeface="Times New Roman" panose="02020603050405020304" pitchFamily="18" charset="0"/>
              </a:rPr>
              <a:t>— meets economic responsibilities.</a:t>
            </a:r>
            <a:endParaRPr lang="en-US" altLang="en-US"/>
          </a:p>
          <a:p>
            <a:pPr lvl="1">
              <a:lnSpc>
                <a:spcPct val="90000"/>
              </a:lnSpc>
              <a:buSzPct val="90000"/>
            </a:pPr>
            <a:r>
              <a:rPr lang="en-US" altLang="en-US"/>
              <a:t>Defensive </a:t>
            </a:r>
            <a:r>
              <a:rPr lang="en-US" altLang="en-US">
                <a:cs typeface="Times New Roman" panose="02020603050405020304" pitchFamily="18" charset="0"/>
              </a:rPr>
              <a:t>— meets economic and legal responsibilities.</a:t>
            </a:r>
          </a:p>
          <a:p>
            <a:pPr lvl="1">
              <a:lnSpc>
                <a:spcPct val="90000"/>
              </a:lnSpc>
              <a:buSzPct val="90000"/>
            </a:pPr>
            <a:r>
              <a:rPr lang="en-US" altLang="en-US"/>
              <a:t>Accommodative </a:t>
            </a:r>
            <a:r>
              <a:rPr lang="en-US" altLang="en-US">
                <a:cs typeface="Times New Roman" panose="02020603050405020304" pitchFamily="18" charset="0"/>
              </a:rPr>
              <a:t>— meets economic, legal, and ethical responsibilities.</a:t>
            </a:r>
          </a:p>
          <a:p>
            <a:pPr lvl="1">
              <a:lnSpc>
                <a:spcPct val="90000"/>
              </a:lnSpc>
              <a:buSzPct val="90000"/>
            </a:pPr>
            <a:r>
              <a:rPr lang="en-US" altLang="en-US"/>
              <a:t>Proactive </a:t>
            </a:r>
            <a:r>
              <a:rPr lang="en-US" altLang="en-US">
                <a:cs typeface="Times New Roman" panose="02020603050405020304" pitchFamily="18" charset="0"/>
              </a:rPr>
              <a:t>— meets economic, legal, ethical, and discretionary responsibilities.</a:t>
            </a:r>
          </a:p>
        </p:txBody>
      </p:sp>
      <p:sp>
        <p:nvSpPr>
          <p:cNvPr id="212995" name="Footer Placeholder 4">
            <a:extLst>
              <a:ext uri="{FF2B5EF4-FFF2-40B4-BE49-F238E27FC236}">
                <a16:creationId xmlns="" xmlns:a16="http://schemas.microsoft.com/office/drawing/2014/main" id="{C2373731-F42B-1F44-81A6-EAE06E95759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212996" name="Slide Number Placeholder 5">
            <a:extLst>
              <a:ext uri="{FF2B5EF4-FFF2-40B4-BE49-F238E27FC236}">
                <a16:creationId xmlns="" xmlns:a16="http://schemas.microsoft.com/office/drawing/2014/main" id="{1AE2FAF4-13E5-4B42-B780-C90140DD8D6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1A08970-6FBA-DF47-A3A0-A245DAEF6CF7}" type="slidenum">
              <a:rPr lang="en-US" altLang="en-US" sz="1400">
                <a:solidFill>
                  <a:schemeClr val="bg2"/>
                </a:solidFill>
              </a:rPr>
              <a:pPr/>
              <a:t>196</a:t>
            </a:fld>
            <a:endParaRPr lang="en-US" altLang="en-US" sz="1400">
              <a:solidFill>
                <a:schemeClr val="bg2"/>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Effect transition="in" filter="dissolve">
                                      <p:cBhvr>
                                        <p:cTn id="7" dur="500"/>
                                        <p:tgtEl>
                                          <p:spTgt spid="41987">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1987">
                                            <p:txEl>
                                              <p:pRg st="1" end="1"/>
                                            </p:txEl>
                                          </p:spTgt>
                                        </p:tgtEl>
                                        <p:attrNameLst>
                                          <p:attrName>style.visibility</p:attrName>
                                        </p:attrNameLst>
                                      </p:cBhvr>
                                      <p:to>
                                        <p:strVal val="visible"/>
                                      </p:to>
                                    </p:set>
                                    <p:animEffect transition="in" filter="dissolve">
                                      <p:cBhvr>
                                        <p:cTn id="10" dur="500"/>
                                        <p:tgtEl>
                                          <p:spTgt spid="41987">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41987">
                                            <p:txEl>
                                              <p:pRg st="2" end="2"/>
                                            </p:txEl>
                                          </p:spTgt>
                                        </p:tgtEl>
                                        <p:attrNameLst>
                                          <p:attrName>style.visibility</p:attrName>
                                        </p:attrNameLst>
                                      </p:cBhvr>
                                      <p:to>
                                        <p:strVal val="visible"/>
                                      </p:to>
                                    </p:set>
                                    <p:animEffect transition="in" filter="dissolve">
                                      <p:cBhvr>
                                        <p:cTn id="13" dur="500"/>
                                        <p:tgtEl>
                                          <p:spTgt spid="41987">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41987">
                                            <p:txEl>
                                              <p:pRg st="3" end="3"/>
                                            </p:txEl>
                                          </p:spTgt>
                                        </p:tgtEl>
                                        <p:attrNameLst>
                                          <p:attrName>style.visibility</p:attrName>
                                        </p:attrNameLst>
                                      </p:cBhvr>
                                      <p:to>
                                        <p:strVal val="visible"/>
                                      </p:to>
                                    </p:set>
                                    <p:animEffect transition="in" filter="dissolve">
                                      <p:cBhvr>
                                        <p:cTn id="16" dur="500"/>
                                        <p:tgtEl>
                                          <p:spTgt spid="419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autoUpdateAnimBg="0"/>
    </p:bldLst>
  </p:timing>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Footer Placeholder 3">
            <a:extLst>
              <a:ext uri="{FF2B5EF4-FFF2-40B4-BE49-F238E27FC236}">
                <a16:creationId xmlns="" xmlns:a16="http://schemas.microsoft.com/office/drawing/2014/main" id="{831FB72F-1D09-7B4B-8228-0402EBC82920}"/>
              </a:ext>
            </a:extLst>
          </p:cNvPr>
          <p:cNvSpPr>
            <a:spLocks noGrp="1"/>
          </p:cNvSpPr>
          <p:nvPr>
            <p:ph type="ftr" sz="quarter" idx="11"/>
          </p:nvPr>
        </p:nvSpPr>
        <p:spPr bwMode="auto">
          <a:xfrm>
            <a:off x="3048000" y="6096000"/>
            <a:ext cx="3276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215042" name="Slide Number Placeholder 4">
            <a:extLst>
              <a:ext uri="{FF2B5EF4-FFF2-40B4-BE49-F238E27FC236}">
                <a16:creationId xmlns="" xmlns:a16="http://schemas.microsoft.com/office/drawing/2014/main" id="{360D609A-6BF5-B24F-857B-0CBCDB1609A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D77FE4B-7E76-C443-8AA4-58178EED2439}" type="slidenum">
              <a:rPr lang="en-US" altLang="en-US" sz="1400">
                <a:solidFill>
                  <a:schemeClr val="bg2"/>
                </a:solidFill>
              </a:rPr>
              <a:pPr/>
              <a:t>197</a:t>
            </a:fld>
            <a:endParaRPr lang="en-US" altLang="en-US" sz="1400">
              <a:solidFill>
                <a:schemeClr val="bg2"/>
              </a:solidFill>
            </a:endParaRPr>
          </a:p>
        </p:txBody>
      </p:sp>
      <p:sp>
        <p:nvSpPr>
          <p:cNvPr id="215043" name="Rectangle 2">
            <a:extLst>
              <a:ext uri="{FF2B5EF4-FFF2-40B4-BE49-F238E27FC236}">
                <a16:creationId xmlns="" xmlns:a16="http://schemas.microsoft.com/office/drawing/2014/main" id="{31252E89-BBED-3140-B567-1CD6D506F472}"/>
              </a:ext>
            </a:extLst>
          </p:cNvPr>
          <p:cNvSpPr>
            <a:spLocks noGrp="1" noChangeArrowheads="1"/>
          </p:cNvSpPr>
          <p:nvPr>
            <p:ph type="title"/>
          </p:nvPr>
        </p:nvSpPr>
        <p:spPr>
          <a:xfrm>
            <a:off x="990600" y="381000"/>
            <a:ext cx="7772400" cy="1524000"/>
          </a:xfrm>
        </p:spPr>
        <p:txBody>
          <a:bodyPr/>
          <a:lstStyle/>
          <a:p>
            <a:r>
              <a:rPr altLang="en-US" sz="3200"/>
              <a:t>Figure 6 </a:t>
            </a:r>
            <a:r>
              <a:rPr altLang="en-US" sz="2400"/>
              <a:t>Four strategies of corporate social responsibility—from obstructionist to proactive behaviour.</a:t>
            </a:r>
          </a:p>
        </p:txBody>
      </p:sp>
      <p:graphicFrame>
        <p:nvGraphicFramePr>
          <p:cNvPr id="215044" name="Object 3">
            <a:extLst>
              <a:ext uri="{FF2B5EF4-FFF2-40B4-BE49-F238E27FC236}">
                <a16:creationId xmlns="" xmlns:a16="http://schemas.microsoft.com/office/drawing/2014/main" id="{819FDA3F-6A62-B247-ABAE-24204B025F26}"/>
              </a:ext>
            </a:extLst>
          </p:cNvPr>
          <p:cNvGraphicFramePr>
            <a:graphicFrameLocks noChangeAspect="1"/>
          </p:cNvGraphicFramePr>
          <p:nvPr/>
        </p:nvGraphicFramePr>
        <p:xfrm>
          <a:off x="1447800" y="2209800"/>
          <a:ext cx="6400800" cy="3803650"/>
        </p:xfrm>
        <a:graphic>
          <a:graphicData uri="http://schemas.openxmlformats.org/presentationml/2006/ole">
            <mc:AlternateContent xmlns:mc="http://schemas.openxmlformats.org/markup-compatibility/2006">
              <mc:Choice xmlns:v="urn:schemas-microsoft-com:vml" Requires="v">
                <p:oleObj spid="_x0000_s215050" name="Photo Editor Photo" r:id="rId3" imgW="15875000" imgH="9436100" progId="MSPhotoEd.3">
                  <p:embed/>
                </p:oleObj>
              </mc:Choice>
              <mc:Fallback>
                <p:oleObj name="Photo Editor Photo" r:id="rId3" imgW="15875000" imgH="9436100" progId="MSPhotoEd.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47800" y="2209800"/>
                        <a:ext cx="6400800" cy="3803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slow"/>
</p:sld>
</file>

<file path=ppt/slides/slide19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6065" name="Footer Placeholder 4">
            <a:extLst>
              <a:ext uri="{FF2B5EF4-FFF2-40B4-BE49-F238E27FC236}">
                <a16:creationId xmlns="" xmlns:a16="http://schemas.microsoft.com/office/drawing/2014/main" id="{EF40AAC2-CE79-D84C-B5ED-97FF2DD877ED}"/>
              </a:ext>
            </a:extLst>
          </p:cNvPr>
          <p:cNvSpPr>
            <a:spLocks noGrp="1"/>
          </p:cNvSpPr>
          <p:nvPr>
            <p:ph type="ftr" sz="quarter" idx="11"/>
          </p:nvPr>
        </p:nvSpPr>
        <p:spPr bwMode="auto">
          <a:xfrm>
            <a:off x="3048000" y="6096000"/>
            <a:ext cx="3276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216066" name="Slide Number Placeholder 5">
            <a:extLst>
              <a:ext uri="{FF2B5EF4-FFF2-40B4-BE49-F238E27FC236}">
                <a16:creationId xmlns="" xmlns:a16="http://schemas.microsoft.com/office/drawing/2014/main" id="{B6CA915F-B77E-9E4E-9DD2-D526DBE9850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88C978D-D6EC-B64F-9F88-1AE83E1DE5E1}" type="slidenum">
              <a:rPr lang="en-US" altLang="en-US" sz="1400">
                <a:solidFill>
                  <a:schemeClr val="bg2"/>
                </a:solidFill>
              </a:rPr>
              <a:pPr/>
              <a:t>198</a:t>
            </a:fld>
            <a:endParaRPr lang="en-US" altLang="en-US" sz="1400">
              <a:solidFill>
                <a:schemeClr val="bg2"/>
              </a:solidFill>
            </a:endParaRPr>
          </a:p>
        </p:txBody>
      </p:sp>
      <p:sp>
        <p:nvSpPr>
          <p:cNvPr id="33796" name="Rectangle 2">
            <a:extLst>
              <a:ext uri="{FF2B5EF4-FFF2-40B4-BE49-F238E27FC236}">
                <a16:creationId xmlns="" xmlns:a16="http://schemas.microsoft.com/office/drawing/2014/main" id="{E1E1956E-1D6E-E84B-9041-452BA6694E40}"/>
              </a:ext>
            </a:extLst>
          </p:cNvPr>
          <p:cNvSpPr>
            <a:spLocks noGrp="1" noChangeArrowheads="1"/>
          </p:cNvSpPr>
          <p:nvPr>
            <p:ph type="title"/>
          </p:nvPr>
        </p:nvSpPr>
        <p:spPr/>
        <p:txBody>
          <a:bodyPr rtlCol="0">
            <a:normAutofit fontScale="90000"/>
          </a:bodyPr>
          <a:lstStyle/>
          <a:p>
            <a:pPr fontAlgn="auto">
              <a:spcAft>
                <a:spcPts val="0"/>
              </a:spcAft>
              <a:defRPr/>
            </a:pPr>
            <a:r>
              <a:rPr altLang="en-US" sz="3600">
                <a:solidFill>
                  <a:schemeClr val="tx1">
                    <a:lumMod val="85000"/>
                    <a:lumOff val="15000"/>
                  </a:schemeClr>
                </a:solidFill>
              </a:rPr>
              <a:t/>
            </a:r>
            <a:br>
              <a:rPr altLang="en-US" sz="3600">
                <a:solidFill>
                  <a:schemeClr val="tx1">
                    <a:lumMod val="85000"/>
                    <a:lumOff val="15000"/>
                  </a:schemeClr>
                </a:solidFill>
              </a:rPr>
            </a:br>
            <a:r>
              <a:rPr altLang="en-US" sz="3200">
                <a:solidFill>
                  <a:schemeClr val="tx1">
                    <a:lumMod val="85000"/>
                    <a:lumOff val="15000"/>
                  </a:schemeClr>
                </a:solidFill>
              </a:rPr>
              <a:t>How government influences </a:t>
            </a:r>
            <a:r>
              <a:rPr altLang="en-US" sz="3200" err="1">
                <a:solidFill>
                  <a:schemeClr val="tx1">
                    <a:lumMod val="85000"/>
                    <a:lumOff val="15000"/>
                  </a:schemeClr>
                </a:solidFill>
              </a:rPr>
              <a:t>organisations</a:t>
            </a:r>
            <a:r>
              <a:rPr altLang="en-US" sz="3200">
                <a:solidFill>
                  <a:schemeClr val="tx1">
                    <a:lumMod val="85000"/>
                    <a:lumOff val="15000"/>
                  </a:schemeClr>
                </a:solidFill>
              </a:rPr>
              <a:t/>
            </a:r>
            <a:br>
              <a:rPr altLang="en-US" sz="3200">
                <a:solidFill>
                  <a:schemeClr val="tx1">
                    <a:lumMod val="85000"/>
                    <a:lumOff val="15000"/>
                  </a:schemeClr>
                </a:solidFill>
              </a:rPr>
            </a:br>
            <a:r>
              <a:rPr altLang="en-US" sz="3600">
                <a:solidFill>
                  <a:schemeClr val="tx1">
                    <a:lumMod val="85000"/>
                    <a:lumOff val="15000"/>
                  </a:schemeClr>
                </a:solidFill>
              </a:rPr>
              <a:t/>
            </a:r>
            <a:br>
              <a:rPr altLang="en-US" sz="3600">
                <a:solidFill>
                  <a:schemeClr val="tx1">
                    <a:lumMod val="85000"/>
                    <a:lumOff val="15000"/>
                  </a:schemeClr>
                </a:solidFill>
              </a:rPr>
            </a:br>
            <a:endParaRPr altLang="en-US" sz="3600">
              <a:solidFill>
                <a:schemeClr val="tx1">
                  <a:lumMod val="85000"/>
                  <a:lumOff val="15000"/>
                </a:schemeClr>
              </a:solidFill>
            </a:endParaRPr>
          </a:p>
        </p:txBody>
      </p:sp>
      <p:sp>
        <p:nvSpPr>
          <p:cNvPr id="44035" name="Rectangle 3">
            <a:extLst>
              <a:ext uri="{FF2B5EF4-FFF2-40B4-BE49-F238E27FC236}">
                <a16:creationId xmlns="" xmlns:a16="http://schemas.microsoft.com/office/drawing/2014/main" id="{A79FAAE7-A2EA-AC4D-A82B-0D64F002ACB1}"/>
              </a:ext>
            </a:extLst>
          </p:cNvPr>
          <p:cNvSpPr>
            <a:spLocks noGrp="1" noChangeArrowheads="1"/>
          </p:cNvSpPr>
          <p:nvPr>
            <p:ph type="body" idx="1"/>
          </p:nvPr>
        </p:nvSpPr>
        <p:spPr>
          <a:noFill/>
        </p:spPr>
        <p:txBody>
          <a:bodyPr/>
          <a:lstStyle/>
          <a:p>
            <a:pPr lvl="1">
              <a:lnSpc>
                <a:spcPct val="110000"/>
              </a:lnSpc>
              <a:buSzPct val="90000"/>
            </a:pPr>
            <a:r>
              <a:rPr lang="en-US" altLang="en-US"/>
              <a:t>Common areas of government regulation of business affairs:</a:t>
            </a:r>
          </a:p>
          <a:p>
            <a:pPr lvl="2">
              <a:lnSpc>
                <a:spcPct val="110000"/>
              </a:lnSpc>
              <a:buSzPct val="90000"/>
            </a:pPr>
            <a:r>
              <a:rPr lang="en-US" altLang="en-US"/>
              <a:t>Occupational safety and health</a:t>
            </a:r>
          </a:p>
          <a:p>
            <a:pPr lvl="2">
              <a:lnSpc>
                <a:spcPct val="110000"/>
              </a:lnSpc>
              <a:buSzPct val="90000"/>
            </a:pPr>
            <a:r>
              <a:rPr lang="en-US" altLang="en-US"/>
              <a:t>Fair labor practices</a:t>
            </a:r>
          </a:p>
          <a:p>
            <a:pPr lvl="2">
              <a:lnSpc>
                <a:spcPct val="110000"/>
              </a:lnSpc>
              <a:buSzPct val="90000"/>
            </a:pPr>
            <a:r>
              <a:rPr lang="en-US" altLang="en-US"/>
              <a:t>Consumer protection</a:t>
            </a:r>
          </a:p>
          <a:p>
            <a:pPr lvl="2">
              <a:lnSpc>
                <a:spcPct val="110000"/>
              </a:lnSpc>
              <a:buSzPct val="90000"/>
            </a:pPr>
            <a:r>
              <a:rPr lang="en-US" altLang="en-US"/>
              <a:t>Environmental protection</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Effect transition="in" filter="dissolve">
                                      <p:cBhvr>
                                        <p:cTn id="7" dur="500"/>
                                        <p:tgtEl>
                                          <p:spTgt spid="44035">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4035">
                                            <p:txEl>
                                              <p:pRg st="1" end="1"/>
                                            </p:txEl>
                                          </p:spTgt>
                                        </p:tgtEl>
                                        <p:attrNameLst>
                                          <p:attrName>style.visibility</p:attrName>
                                        </p:attrNameLst>
                                      </p:cBhvr>
                                      <p:to>
                                        <p:strVal val="visible"/>
                                      </p:to>
                                    </p:set>
                                    <p:animEffect transition="in" filter="dissolve">
                                      <p:cBhvr>
                                        <p:cTn id="10" dur="500"/>
                                        <p:tgtEl>
                                          <p:spTgt spid="44035">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44035">
                                            <p:txEl>
                                              <p:pRg st="2" end="2"/>
                                            </p:txEl>
                                          </p:spTgt>
                                        </p:tgtEl>
                                        <p:attrNameLst>
                                          <p:attrName>style.visibility</p:attrName>
                                        </p:attrNameLst>
                                      </p:cBhvr>
                                      <p:to>
                                        <p:strVal val="visible"/>
                                      </p:to>
                                    </p:set>
                                    <p:animEffect transition="in" filter="dissolve">
                                      <p:cBhvr>
                                        <p:cTn id="13" dur="500"/>
                                        <p:tgtEl>
                                          <p:spTgt spid="44035">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44035">
                                            <p:txEl>
                                              <p:pRg st="3" end="3"/>
                                            </p:txEl>
                                          </p:spTgt>
                                        </p:tgtEl>
                                        <p:attrNameLst>
                                          <p:attrName>style.visibility</p:attrName>
                                        </p:attrNameLst>
                                      </p:cBhvr>
                                      <p:to>
                                        <p:strVal val="visible"/>
                                      </p:to>
                                    </p:set>
                                    <p:animEffect transition="in" filter="dissolve">
                                      <p:cBhvr>
                                        <p:cTn id="16" dur="500"/>
                                        <p:tgtEl>
                                          <p:spTgt spid="44035">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44035">
                                            <p:txEl>
                                              <p:pRg st="4" end="4"/>
                                            </p:txEl>
                                          </p:spTgt>
                                        </p:tgtEl>
                                        <p:attrNameLst>
                                          <p:attrName>style.visibility</p:attrName>
                                        </p:attrNameLst>
                                      </p:cBhvr>
                                      <p:to>
                                        <p:strVal val="visible"/>
                                      </p:to>
                                    </p:set>
                                    <p:animEffect transition="in" filter="dissolve">
                                      <p:cBhvr>
                                        <p:cTn id="19" dur="500"/>
                                        <p:tgtEl>
                                          <p:spTgt spid="4403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autoUpdateAnimBg="0"/>
    </p:bldLst>
  </p:timing>
</p:sld>
</file>

<file path=ppt/slides/slide1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8113" name="Footer Placeholder 4">
            <a:extLst>
              <a:ext uri="{FF2B5EF4-FFF2-40B4-BE49-F238E27FC236}">
                <a16:creationId xmlns="" xmlns:a16="http://schemas.microsoft.com/office/drawing/2014/main" id="{C280A076-FF3A-E54A-9B0C-C41B987F34A0}"/>
              </a:ext>
            </a:extLst>
          </p:cNvPr>
          <p:cNvSpPr>
            <a:spLocks noGrp="1"/>
          </p:cNvSpPr>
          <p:nvPr>
            <p:ph type="ftr" sz="quarter" idx="11"/>
          </p:nvPr>
        </p:nvSpPr>
        <p:spPr bwMode="auto">
          <a:xfrm>
            <a:off x="2971800" y="6096000"/>
            <a:ext cx="33528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218114" name="Slide Number Placeholder 5">
            <a:extLst>
              <a:ext uri="{FF2B5EF4-FFF2-40B4-BE49-F238E27FC236}">
                <a16:creationId xmlns="" xmlns:a16="http://schemas.microsoft.com/office/drawing/2014/main" id="{7ABCE892-F715-604E-AF66-C492A5B9146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242E18D-608A-CE48-8F77-19B704AE5743}" type="slidenum">
              <a:rPr lang="en-US" altLang="en-US" sz="1400">
                <a:solidFill>
                  <a:schemeClr val="bg2"/>
                </a:solidFill>
              </a:rPr>
              <a:pPr/>
              <a:t>199</a:t>
            </a:fld>
            <a:endParaRPr lang="en-US" altLang="en-US" sz="1400">
              <a:solidFill>
                <a:schemeClr val="bg2"/>
              </a:solidFill>
            </a:endParaRPr>
          </a:p>
        </p:txBody>
      </p:sp>
      <p:sp>
        <p:nvSpPr>
          <p:cNvPr id="34820" name="Rectangle 2">
            <a:extLst>
              <a:ext uri="{FF2B5EF4-FFF2-40B4-BE49-F238E27FC236}">
                <a16:creationId xmlns="" xmlns:a16="http://schemas.microsoft.com/office/drawing/2014/main" id="{5FBB46A2-B838-714C-8AE3-B2F09732DADC}"/>
              </a:ext>
            </a:extLst>
          </p:cNvPr>
          <p:cNvSpPr>
            <a:spLocks noGrp="1" noChangeArrowheads="1"/>
          </p:cNvSpPr>
          <p:nvPr>
            <p:ph type="title"/>
          </p:nvPr>
        </p:nvSpPr>
        <p:spPr/>
        <p:txBody>
          <a:bodyPr rtlCol="0">
            <a:normAutofit fontScale="90000"/>
          </a:bodyPr>
          <a:lstStyle/>
          <a:p>
            <a:pPr fontAlgn="auto">
              <a:spcAft>
                <a:spcPts val="0"/>
              </a:spcAft>
              <a:defRPr/>
            </a:pPr>
            <a:r>
              <a:rPr altLang="en-US" sz="3600">
                <a:solidFill>
                  <a:schemeClr val="tx1">
                    <a:lumMod val="85000"/>
                    <a:lumOff val="15000"/>
                  </a:schemeClr>
                </a:solidFill>
              </a:rPr>
              <a:t/>
            </a:r>
            <a:br>
              <a:rPr altLang="en-US" sz="3600">
                <a:solidFill>
                  <a:schemeClr val="tx1">
                    <a:lumMod val="85000"/>
                    <a:lumOff val="15000"/>
                  </a:schemeClr>
                </a:solidFill>
              </a:rPr>
            </a:br>
            <a:r>
              <a:rPr altLang="en-US" sz="3200">
                <a:solidFill>
                  <a:schemeClr val="tx1">
                    <a:lumMod val="85000"/>
                    <a:lumOff val="15000"/>
                  </a:schemeClr>
                </a:solidFill>
              </a:rPr>
              <a:t>Study Question 5: How do </a:t>
            </a:r>
            <a:r>
              <a:rPr altLang="en-US" sz="3200" err="1">
                <a:solidFill>
                  <a:schemeClr val="tx1">
                    <a:lumMod val="85000"/>
                    <a:lumOff val="15000"/>
                  </a:schemeClr>
                </a:solidFill>
              </a:rPr>
              <a:t>organisations</a:t>
            </a:r>
            <a:r>
              <a:rPr altLang="en-US" sz="3200">
                <a:solidFill>
                  <a:schemeClr val="tx1">
                    <a:lumMod val="85000"/>
                    <a:lumOff val="15000"/>
                  </a:schemeClr>
                </a:solidFill>
              </a:rPr>
              <a:t> and governments work together in society?</a:t>
            </a:r>
            <a:r>
              <a:rPr altLang="en-US" sz="3600">
                <a:solidFill>
                  <a:schemeClr val="tx1">
                    <a:lumMod val="85000"/>
                    <a:lumOff val="15000"/>
                  </a:schemeClr>
                </a:solidFill>
              </a:rPr>
              <a:t/>
            </a:r>
            <a:br>
              <a:rPr altLang="en-US" sz="3600">
                <a:solidFill>
                  <a:schemeClr val="tx1">
                    <a:lumMod val="85000"/>
                    <a:lumOff val="15000"/>
                  </a:schemeClr>
                </a:solidFill>
              </a:rPr>
            </a:br>
            <a:endParaRPr altLang="en-US" sz="3600">
              <a:solidFill>
                <a:schemeClr val="tx1">
                  <a:lumMod val="85000"/>
                  <a:lumOff val="15000"/>
                </a:schemeClr>
              </a:solidFill>
            </a:endParaRPr>
          </a:p>
        </p:txBody>
      </p:sp>
      <p:sp>
        <p:nvSpPr>
          <p:cNvPr id="46083" name="Rectangle 3">
            <a:extLst>
              <a:ext uri="{FF2B5EF4-FFF2-40B4-BE49-F238E27FC236}">
                <a16:creationId xmlns="" xmlns:a16="http://schemas.microsoft.com/office/drawing/2014/main" id="{B3B28377-CE57-0B49-9451-339758A4E0ED}"/>
              </a:ext>
            </a:extLst>
          </p:cNvPr>
          <p:cNvSpPr>
            <a:spLocks noGrp="1" noChangeArrowheads="1"/>
          </p:cNvSpPr>
          <p:nvPr>
            <p:ph type="body" idx="1"/>
          </p:nvPr>
        </p:nvSpPr>
        <p:spPr/>
        <p:txBody>
          <a:bodyPr rtlCol="0">
            <a:normAutofit fontScale="92500"/>
          </a:bodyPr>
          <a:lstStyle/>
          <a:p>
            <a:pPr marL="182880" indent="-182880" fontAlgn="auto">
              <a:lnSpc>
                <a:spcPct val="140000"/>
              </a:lnSpc>
              <a:spcAft>
                <a:spcPts val="0"/>
              </a:spcAft>
              <a:buClr>
                <a:schemeClr val="tx1">
                  <a:lumMod val="85000"/>
                  <a:lumOff val="15000"/>
                </a:schemeClr>
              </a:buClr>
              <a:buSzPct val="90000"/>
              <a:buFont typeface="Wingdings" pitchFamily="2" charset="2"/>
              <a:buChar char="Ø"/>
              <a:defRPr/>
            </a:pPr>
            <a:r>
              <a:rPr lang="en-US" altLang="en-US" sz="2800" dirty="0"/>
              <a:t>How </a:t>
            </a:r>
            <a:r>
              <a:rPr lang="en-US" altLang="en-US" sz="2800" dirty="0" err="1"/>
              <a:t>organisations</a:t>
            </a:r>
            <a:r>
              <a:rPr lang="en-US" altLang="en-US" sz="2800" dirty="0"/>
              <a:t> influence governments:</a:t>
            </a:r>
          </a:p>
          <a:p>
            <a:pPr lvl="1" indent="-182880" fontAlgn="auto">
              <a:lnSpc>
                <a:spcPct val="140000"/>
              </a:lnSpc>
              <a:spcAft>
                <a:spcPts val="0"/>
              </a:spcAft>
              <a:buClr>
                <a:schemeClr val="tx1">
                  <a:lumMod val="85000"/>
                  <a:lumOff val="15000"/>
                </a:schemeClr>
              </a:buClr>
              <a:defRPr/>
            </a:pPr>
            <a:r>
              <a:rPr lang="en-US" altLang="en-US" sz="2400" dirty="0"/>
              <a:t>Personal contacts and networks</a:t>
            </a:r>
          </a:p>
          <a:p>
            <a:pPr lvl="1" indent="-182880" fontAlgn="auto">
              <a:lnSpc>
                <a:spcPct val="140000"/>
              </a:lnSpc>
              <a:spcAft>
                <a:spcPts val="0"/>
              </a:spcAft>
              <a:buClr>
                <a:schemeClr val="tx1">
                  <a:lumMod val="85000"/>
                  <a:lumOff val="15000"/>
                </a:schemeClr>
              </a:buClr>
              <a:defRPr/>
            </a:pPr>
            <a:r>
              <a:rPr lang="en-US" altLang="en-US" sz="2400" dirty="0"/>
              <a:t>Public relations campaigns</a:t>
            </a:r>
          </a:p>
          <a:p>
            <a:pPr lvl="1" indent="-182880" fontAlgn="auto">
              <a:lnSpc>
                <a:spcPct val="140000"/>
              </a:lnSpc>
              <a:spcAft>
                <a:spcPts val="0"/>
              </a:spcAft>
              <a:buClr>
                <a:schemeClr val="tx1">
                  <a:lumMod val="85000"/>
                  <a:lumOff val="15000"/>
                </a:schemeClr>
              </a:buClr>
              <a:defRPr/>
            </a:pPr>
            <a:r>
              <a:rPr lang="en-US" altLang="en-US" sz="2400" dirty="0"/>
              <a:t>Lobbying</a:t>
            </a:r>
          </a:p>
          <a:p>
            <a:pPr lvl="1" indent="-182880" fontAlgn="auto">
              <a:lnSpc>
                <a:spcPct val="140000"/>
              </a:lnSpc>
              <a:spcAft>
                <a:spcPts val="0"/>
              </a:spcAft>
              <a:buClr>
                <a:schemeClr val="tx1">
                  <a:lumMod val="85000"/>
                  <a:lumOff val="15000"/>
                </a:schemeClr>
              </a:buClr>
              <a:defRPr/>
            </a:pPr>
            <a:r>
              <a:rPr lang="en-US" altLang="en-US" sz="2400" dirty="0"/>
              <a:t>Political action committees</a:t>
            </a:r>
          </a:p>
          <a:p>
            <a:pPr lvl="1" indent="-182880" fontAlgn="auto">
              <a:lnSpc>
                <a:spcPct val="140000"/>
              </a:lnSpc>
              <a:spcAft>
                <a:spcPts val="0"/>
              </a:spcAft>
              <a:buClr>
                <a:schemeClr val="tx1">
                  <a:lumMod val="85000"/>
                  <a:lumOff val="15000"/>
                </a:schemeClr>
              </a:buClr>
              <a:defRPr/>
            </a:pPr>
            <a:r>
              <a:rPr lang="en-US" altLang="en-US" sz="2400" dirty="0"/>
              <a:t>Sometimes by illegal acts, such as bribery or illegal financial contributions to political campaigns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animEffect transition="in" filter="dissolve">
                                      <p:cBhvr>
                                        <p:cTn id="7" dur="500"/>
                                        <p:tgtEl>
                                          <p:spTgt spid="46083">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6083">
                                            <p:txEl>
                                              <p:pRg st="1" end="1"/>
                                            </p:txEl>
                                          </p:spTgt>
                                        </p:tgtEl>
                                        <p:attrNameLst>
                                          <p:attrName>style.visibility</p:attrName>
                                        </p:attrNameLst>
                                      </p:cBhvr>
                                      <p:to>
                                        <p:strVal val="visible"/>
                                      </p:to>
                                    </p:set>
                                    <p:animEffect transition="in" filter="dissolve">
                                      <p:cBhvr>
                                        <p:cTn id="10" dur="500"/>
                                        <p:tgtEl>
                                          <p:spTgt spid="46083">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46083">
                                            <p:txEl>
                                              <p:pRg st="2" end="2"/>
                                            </p:txEl>
                                          </p:spTgt>
                                        </p:tgtEl>
                                        <p:attrNameLst>
                                          <p:attrName>style.visibility</p:attrName>
                                        </p:attrNameLst>
                                      </p:cBhvr>
                                      <p:to>
                                        <p:strVal val="visible"/>
                                      </p:to>
                                    </p:set>
                                    <p:animEffect transition="in" filter="dissolve">
                                      <p:cBhvr>
                                        <p:cTn id="13" dur="500"/>
                                        <p:tgtEl>
                                          <p:spTgt spid="46083">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46083">
                                            <p:txEl>
                                              <p:pRg st="3" end="3"/>
                                            </p:txEl>
                                          </p:spTgt>
                                        </p:tgtEl>
                                        <p:attrNameLst>
                                          <p:attrName>style.visibility</p:attrName>
                                        </p:attrNameLst>
                                      </p:cBhvr>
                                      <p:to>
                                        <p:strVal val="visible"/>
                                      </p:to>
                                    </p:set>
                                    <p:animEffect transition="in" filter="dissolve">
                                      <p:cBhvr>
                                        <p:cTn id="16" dur="500"/>
                                        <p:tgtEl>
                                          <p:spTgt spid="46083">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46083">
                                            <p:txEl>
                                              <p:pRg st="4" end="4"/>
                                            </p:txEl>
                                          </p:spTgt>
                                        </p:tgtEl>
                                        <p:attrNameLst>
                                          <p:attrName>style.visibility</p:attrName>
                                        </p:attrNameLst>
                                      </p:cBhvr>
                                      <p:to>
                                        <p:strVal val="visible"/>
                                      </p:to>
                                    </p:set>
                                    <p:animEffect transition="in" filter="dissolve">
                                      <p:cBhvr>
                                        <p:cTn id="19" dur="500"/>
                                        <p:tgtEl>
                                          <p:spTgt spid="46083">
                                            <p:txEl>
                                              <p:pRg st="4" end="4"/>
                                            </p:txEl>
                                          </p:spTgt>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46083">
                                            <p:txEl>
                                              <p:pRg st="5" end="5"/>
                                            </p:txEl>
                                          </p:spTgt>
                                        </p:tgtEl>
                                        <p:attrNameLst>
                                          <p:attrName>style.visibility</p:attrName>
                                        </p:attrNameLst>
                                      </p:cBhvr>
                                      <p:to>
                                        <p:strVal val="visible"/>
                                      </p:to>
                                    </p:set>
                                    <p:animEffect transition="in" filter="dissolve">
                                      <p:cBhvr>
                                        <p:cTn id="22" dur="500"/>
                                        <p:tgtEl>
                                          <p:spTgt spid="4608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autoUpdateAnimBg="0"/>
    </p:bldLst>
  </p:timing>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1" name="Footer Placeholder 3">
            <a:extLst>
              <a:ext uri="{FF2B5EF4-FFF2-40B4-BE49-F238E27FC236}">
                <a16:creationId xmlns="" xmlns:a16="http://schemas.microsoft.com/office/drawing/2014/main" id="{C504FA82-B986-144D-AD33-DAFB328937F1}"/>
              </a:ext>
            </a:extLst>
          </p:cNvPr>
          <p:cNvSpPr>
            <a:spLocks noGrp="1"/>
          </p:cNvSpPr>
          <p:nvPr>
            <p:ph type="ftr" sz="quarter" idx="11"/>
          </p:nvPr>
        </p:nvSpPr>
        <p:spPr bwMode="auto">
          <a:xfrm>
            <a:off x="2819400" y="6096000"/>
            <a:ext cx="35052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220162" name="Slide Number Placeholder 4">
            <a:extLst>
              <a:ext uri="{FF2B5EF4-FFF2-40B4-BE49-F238E27FC236}">
                <a16:creationId xmlns="" xmlns:a16="http://schemas.microsoft.com/office/drawing/2014/main" id="{8C3761EA-35C9-C94A-864E-59BD0BCA2BD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4C98FB1-4283-3445-8FAD-507072BCE0C6}" type="slidenum">
              <a:rPr lang="en-US" altLang="en-US" sz="1400">
                <a:solidFill>
                  <a:schemeClr val="bg2"/>
                </a:solidFill>
              </a:rPr>
              <a:pPr/>
              <a:t>200</a:t>
            </a:fld>
            <a:endParaRPr lang="en-US" altLang="en-US" sz="1400">
              <a:solidFill>
                <a:schemeClr val="bg2"/>
              </a:solidFill>
            </a:endParaRPr>
          </a:p>
        </p:txBody>
      </p:sp>
      <p:sp>
        <p:nvSpPr>
          <p:cNvPr id="220163" name="Rectangle 2">
            <a:extLst>
              <a:ext uri="{FF2B5EF4-FFF2-40B4-BE49-F238E27FC236}">
                <a16:creationId xmlns="" xmlns:a16="http://schemas.microsoft.com/office/drawing/2014/main" id="{84407A70-A8C4-BB4F-86B0-3DB45B4C6AAC}"/>
              </a:ext>
            </a:extLst>
          </p:cNvPr>
          <p:cNvSpPr>
            <a:spLocks noGrp="1" noChangeArrowheads="1"/>
          </p:cNvSpPr>
          <p:nvPr>
            <p:ph type="title"/>
          </p:nvPr>
        </p:nvSpPr>
        <p:spPr>
          <a:xfrm>
            <a:off x="990600" y="381000"/>
            <a:ext cx="7772400" cy="1524000"/>
          </a:xfrm>
        </p:spPr>
        <p:txBody>
          <a:bodyPr/>
          <a:lstStyle/>
          <a:p>
            <a:r>
              <a:rPr altLang="en-US" sz="2800"/>
              <a:t>Figure 7 </a:t>
            </a:r>
            <a:r>
              <a:rPr altLang="en-US" sz="2400"/>
              <a:t>Centrality of ethics and social responsibility in leadership and the managerial role.</a:t>
            </a:r>
          </a:p>
        </p:txBody>
      </p:sp>
      <p:graphicFrame>
        <p:nvGraphicFramePr>
          <p:cNvPr id="220164" name="Object 3">
            <a:extLst>
              <a:ext uri="{FF2B5EF4-FFF2-40B4-BE49-F238E27FC236}">
                <a16:creationId xmlns="" xmlns:a16="http://schemas.microsoft.com/office/drawing/2014/main" id="{58DDB038-9795-C64D-B6ED-BB4F2FC9B4AB}"/>
              </a:ext>
            </a:extLst>
          </p:cNvPr>
          <p:cNvGraphicFramePr>
            <a:graphicFrameLocks noChangeAspect="1"/>
          </p:cNvGraphicFramePr>
          <p:nvPr/>
        </p:nvGraphicFramePr>
        <p:xfrm>
          <a:off x="1295400" y="2209800"/>
          <a:ext cx="6858000" cy="3725863"/>
        </p:xfrm>
        <a:graphic>
          <a:graphicData uri="http://schemas.openxmlformats.org/presentationml/2006/ole">
            <mc:AlternateContent xmlns:mc="http://schemas.openxmlformats.org/markup-compatibility/2006">
              <mc:Choice xmlns:v="urn:schemas-microsoft-com:vml" Requires="v">
                <p:oleObj spid="_x0000_s220170" name="Photo Editor Photo" r:id="rId3" imgW="15875000" imgH="8623300" progId="MSPhotoEd.3">
                  <p:embed/>
                </p:oleObj>
              </mc:Choice>
              <mc:Fallback>
                <p:oleObj name="Photo Editor Photo" r:id="rId3" imgW="15875000" imgH="8623300" progId="MSPhotoEd.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209800"/>
                        <a:ext cx="6858000" cy="3725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slow"/>
</p:sld>
</file>

<file path=ppt/slides/slide2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1185" name="Footer Placeholder 4">
            <a:extLst>
              <a:ext uri="{FF2B5EF4-FFF2-40B4-BE49-F238E27FC236}">
                <a16:creationId xmlns="" xmlns:a16="http://schemas.microsoft.com/office/drawing/2014/main" id="{482CD437-B035-C34A-AE17-313A6C86EFC6}"/>
              </a:ext>
            </a:extLst>
          </p:cNvPr>
          <p:cNvSpPr>
            <a:spLocks noGrp="1"/>
          </p:cNvSpPr>
          <p:nvPr>
            <p:ph type="ftr" sz="quarter" idx="11"/>
          </p:nvPr>
        </p:nvSpPr>
        <p:spPr bwMode="auto">
          <a:xfrm>
            <a:off x="2895600" y="6096000"/>
            <a:ext cx="34290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400">
                <a:solidFill>
                  <a:schemeClr val="bg2"/>
                </a:solidFill>
              </a:rPr>
              <a:t>Management - Chapter 3</a:t>
            </a:r>
          </a:p>
        </p:txBody>
      </p:sp>
      <p:sp>
        <p:nvSpPr>
          <p:cNvPr id="221186" name="Slide Number Placeholder 5">
            <a:extLst>
              <a:ext uri="{FF2B5EF4-FFF2-40B4-BE49-F238E27FC236}">
                <a16:creationId xmlns="" xmlns:a16="http://schemas.microsoft.com/office/drawing/2014/main" id="{FFBC1530-B0B5-CD43-B87C-C64D5742FA3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669CB94-6362-8C4D-BF68-A0E70173EA7B}" type="slidenum">
              <a:rPr lang="en-US" altLang="en-US" sz="1400">
                <a:solidFill>
                  <a:schemeClr val="bg2"/>
                </a:solidFill>
              </a:rPr>
              <a:pPr/>
              <a:t>201</a:t>
            </a:fld>
            <a:endParaRPr lang="en-US" altLang="en-US" sz="1400">
              <a:solidFill>
                <a:schemeClr val="bg2"/>
              </a:solidFill>
            </a:endParaRPr>
          </a:p>
        </p:txBody>
      </p:sp>
      <p:sp>
        <p:nvSpPr>
          <p:cNvPr id="35844" name="Rectangle 2">
            <a:extLst>
              <a:ext uri="{FF2B5EF4-FFF2-40B4-BE49-F238E27FC236}">
                <a16:creationId xmlns="" xmlns:a16="http://schemas.microsoft.com/office/drawing/2014/main" id="{75B40C86-CB13-2A45-A1C6-E4E7EA0EF03E}"/>
              </a:ext>
            </a:extLst>
          </p:cNvPr>
          <p:cNvSpPr>
            <a:spLocks noGrp="1" noChangeArrowheads="1"/>
          </p:cNvSpPr>
          <p:nvPr>
            <p:ph type="title"/>
          </p:nvPr>
        </p:nvSpPr>
        <p:spPr/>
        <p:txBody>
          <a:bodyPr rtlCol="0">
            <a:normAutofit fontScale="90000"/>
          </a:bodyPr>
          <a:lstStyle/>
          <a:p>
            <a:pPr fontAlgn="auto">
              <a:spcAft>
                <a:spcPts val="0"/>
              </a:spcAft>
              <a:defRPr/>
            </a:pPr>
            <a:r>
              <a:rPr altLang="en-US" sz="3600">
                <a:solidFill>
                  <a:schemeClr val="tx1">
                    <a:lumMod val="85000"/>
                    <a:lumOff val="15000"/>
                  </a:schemeClr>
                </a:solidFill>
              </a:rPr>
              <a:t/>
            </a:r>
            <a:br>
              <a:rPr altLang="en-US" sz="3600">
                <a:solidFill>
                  <a:schemeClr val="tx1">
                    <a:lumMod val="85000"/>
                    <a:lumOff val="15000"/>
                  </a:schemeClr>
                </a:solidFill>
              </a:rPr>
            </a:br>
            <a:r>
              <a:rPr altLang="en-US" sz="3200">
                <a:solidFill>
                  <a:schemeClr val="tx1">
                    <a:lumMod val="85000"/>
                    <a:lumOff val="15000"/>
                  </a:schemeClr>
                </a:solidFill>
              </a:rPr>
              <a:t>How do </a:t>
            </a:r>
            <a:r>
              <a:rPr altLang="en-US" sz="3200" err="1">
                <a:solidFill>
                  <a:schemeClr val="tx1">
                    <a:lumMod val="85000"/>
                    <a:lumOff val="15000"/>
                  </a:schemeClr>
                </a:solidFill>
              </a:rPr>
              <a:t>organisations</a:t>
            </a:r>
            <a:r>
              <a:rPr altLang="en-US" sz="3200">
                <a:solidFill>
                  <a:schemeClr val="tx1">
                    <a:lumMod val="85000"/>
                    <a:lumOff val="15000"/>
                  </a:schemeClr>
                </a:solidFill>
              </a:rPr>
              <a:t> and governments work together in society?</a:t>
            </a:r>
            <a:r>
              <a:rPr altLang="en-US" sz="3600">
                <a:solidFill>
                  <a:schemeClr val="tx1">
                    <a:lumMod val="85000"/>
                    <a:lumOff val="15000"/>
                  </a:schemeClr>
                </a:solidFill>
              </a:rPr>
              <a:t/>
            </a:r>
            <a:br>
              <a:rPr altLang="en-US" sz="3600">
                <a:solidFill>
                  <a:schemeClr val="tx1">
                    <a:lumMod val="85000"/>
                    <a:lumOff val="15000"/>
                  </a:schemeClr>
                </a:solidFill>
              </a:rPr>
            </a:br>
            <a:endParaRPr altLang="en-US" sz="3600">
              <a:solidFill>
                <a:schemeClr val="tx1">
                  <a:lumMod val="85000"/>
                  <a:lumOff val="15000"/>
                </a:schemeClr>
              </a:solidFill>
            </a:endParaRPr>
          </a:p>
        </p:txBody>
      </p:sp>
      <p:sp>
        <p:nvSpPr>
          <p:cNvPr id="74755" name="Rectangle 3">
            <a:extLst>
              <a:ext uri="{FF2B5EF4-FFF2-40B4-BE49-F238E27FC236}">
                <a16:creationId xmlns="" xmlns:a16="http://schemas.microsoft.com/office/drawing/2014/main" id="{FCDD66BC-E91E-1047-A037-64B09D29DC11}"/>
              </a:ext>
            </a:extLst>
          </p:cNvPr>
          <p:cNvSpPr>
            <a:spLocks noGrp="1" noChangeArrowheads="1"/>
          </p:cNvSpPr>
          <p:nvPr>
            <p:ph type="body" idx="1"/>
          </p:nvPr>
        </p:nvSpPr>
        <p:spPr>
          <a:xfrm>
            <a:off x="990600" y="1905000"/>
            <a:ext cx="7772400" cy="4114800"/>
          </a:xfrm>
          <a:noFill/>
        </p:spPr>
        <p:txBody>
          <a:bodyPr/>
          <a:lstStyle/>
          <a:p>
            <a:pPr>
              <a:lnSpc>
                <a:spcPct val="130000"/>
              </a:lnSpc>
              <a:buSzPct val="90000"/>
              <a:buFont typeface="Wingdings" pitchFamily="2" charset="2"/>
              <a:buChar char="Ø"/>
            </a:pPr>
            <a:r>
              <a:rPr lang="en-US" altLang="en-US" sz="2800"/>
              <a:t>Corporate governance:</a:t>
            </a:r>
            <a:endParaRPr lang="en-US" altLang="en-US" sz="2800">
              <a:cs typeface="Times New Roman" panose="02020603050405020304" pitchFamily="18" charset="0"/>
            </a:endParaRPr>
          </a:p>
          <a:p>
            <a:pPr lvl="1">
              <a:lnSpc>
                <a:spcPct val="130000"/>
              </a:lnSpc>
              <a:buSzPct val="90000"/>
            </a:pPr>
            <a:r>
              <a:rPr lang="en-US" altLang="en-US" sz="2400"/>
              <a:t>The oversight of the top management of an organisation by a board of directors.</a:t>
            </a:r>
          </a:p>
          <a:p>
            <a:pPr>
              <a:lnSpc>
                <a:spcPct val="130000"/>
              </a:lnSpc>
              <a:buSzPct val="90000"/>
              <a:buFont typeface="Wingdings" pitchFamily="2" charset="2"/>
              <a:buChar char="Ø"/>
            </a:pPr>
            <a:r>
              <a:rPr lang="en-US" altLang="en-US" sz="2800"/>
              <a:t>Corporate governance involves:</a:t>
            </a:r>
          </a:p>
          <a:p>
            <a:pPr lvl="1">
              <a:lnSpc>
                <a:spcPct val="130000"/>
              </a:lnSpc>
              <a:buSzPct val="90000"/>
            </a:pPr>
            <a:r>
              <a:rPr lang="en-US" altLang="en-US" sz="2400"/>
              <a:t>Hiring, firing, and compensating the CEO.</a:t>
            </a:r>
          </a:p>
          <a:p>
            <a:pPr lvl="1">
              <a:lnSpc>
                <a:spcPct val="130000"/>
              </a:lnSpc>
              <a:buSzPct val="90000"/>
            </a:pPr>
            <a:r>
              <a:rPr lang="en-US" altLang="en-US" sz="2400"/>
              <a:t>Assessing strategy.</a:t>
            </a:r>
          </a:p>
          <a:p>
            <a:pPr lvl="1">
              <a:lnSpc>
                <a:spcPct val="130000"/>
              </a:lnSpc>
              <a:buSzPct val="90000"/>
            </a:pPr>
            <a:r>
              <a:rPr lang="en-US" altLang="en-US" sz="2400"/>
              <a:t>Verifying financial records.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4755">
                                            <p:txEl>
                                              <p:pRg st="0" end="0"/>
                                            </p:txEl>
                                          </p:spTgt>
                                        </p:tgtEl>
                                        <p:attrNameLst>
                                          <p:attrName>style.visibility</p:attrName>
                                        </p:attrNameLst>
                                      </p:cBhvr>
                                      <p:to>
                                        <p:strVal val="visible"/>
                                      </p:to>
                                    </p:set>
                                    <p:animEffect transition="in" filter="dissolve">
                                      <p:cBhvr>
                                        <p:cTn id="7" dur="500"/>
                                        <p:tgtEl>
                                          <p:spTgt spid="74755">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74755">
                                            <p:txEl>
                                              <p:pRg st="1" end="1"/>
                                            </p:txEl>
                                          </p:spTgt>
                                        </p:tgtEl>
                                        <p:attrNameLst>
                                          <p:attrName>style.visibility</p:attrName>
                                        </p:attrNameLst>
                                      </p:cBhvr>
                                      <p:to>
                                        <p:strVal val="visible"/>
                                      </p:to>
                                    </p:set>
                                    <p:animEffect transition="in" filter="dissolve">
                                      <p:cBhvr>
                                        <p:cTn id="10" dur="500"/>
                                        <p:tgtEl>
                                          <p:spTgt spid="74755">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74755">
                                            <p:txEl>
                                              <p:pRg st="2" end="2"/>
                                            </p:txEl>
                                          </p:spTgt>
                                        </p:tgtEl>
                                        <p:attrNameLst>
                                          <p:attrName>style.visibility</p:attrName>
                                        </p:attrNameLst>
                                      </p:cBhvr>
                                      <p:to>
                                        <p:strVal val="visible"/>
                                      </p:to>
                                    </p:set>
                                    <p:animEffect transition="in" filter="dissolve">
                                      <p:cBhvr>
                                        <p:cTn id="15" dur="500"/>
                                        <p:tgtEl>
                                          <p:spTgt spid="74755">
                                            <p:txEl>
                                              <p:pRg st="2" end="2"/>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74755">
                                            <p:txEl>
                                              <p:pRg st="3" end="3"/>
                                            </p:txEl>
                                          </p:spTgt>
                                        </p:tgtEl>
                                        <p:attrNameLst>
                                          <p:attrName>style.visibility</p:attrName>
                                        </p:attrNameLst>
                                      </p:cBhvr>
                                      <p:to>
                                        <p:strVal val="visible"/>
                                      </p:to>
                                    </p:set>
                                    <p:animEffect transition="in" filter="dissolve">
                                      <p:cBhvr>
                                        <p:cTn id="18" dur="500"/>
                                        <p:tgtEl>
                                          <p:spTgt spid="74755">
                                            <p:txEl>
                                              <p:pRg st="3" end="3"/>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74755">
                                            <p:txEl>
                                              <p:pRg st="4" end="4"/>
                                            </p:txEl>
                                          </p:spTgt>
                                        </p:tgtEl>
                                        <p:attrNameLst>
                                          <p:attrName>style.visibility</p:attrName>
                                        </p:attrNameLst>
                                      </p:cBhvr>
                                      <p:to>
                                        <p:strVal val="visible"/>
                                      </p:to>
                                    </p:set>
                                    <p:animEffect transition="in" filter="dissolve">
                                      <p:cBhvr>
                                        <p:cTn id="21" dur="500"/>
                                        <p:tgtEl>
                                          <p:spTgt spid="74755">
                                            <p:txEl>
                                              <p:pRg st="4" end="4"/>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74755">
                                            <p:txEl>
                                              <p:pRg st="5" end="5"/>
                                            </p:txEl>
                                          </p:spTgt>
                                        </p:tgtEl>
                                        <p:attrNameLst>
                                          <p:attrName>style.visibility</p:attrName>
                                        </p:attrNameLst>
                                      </p:cBhvr>
                                      <p:to>
                                        <p:strVal val="visible"/>
                                      </p:to>
                                    </p:set>
                                    <p:animEffect transition="in" filter="dissolve">
                                      <p:cBhvr>
                                        <p:cTn id="24" dur="500"/>
                                        <p:tgtEl>
                                          <p:spTgt spid="747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autoUpdateAnimBg="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{E568B579-2916-E343-B6B9-11C1D0C7A266}tf10001067</Template>
  <TotalTime>46326002</TotalTime>
  <Words>7846</Words>
  <Application>Microsoft Office PowerPoint</Application>
  <PresentationFormat>On-screen Show (4:3)</PresentationFormat>
  <Paragraphs>824</Paragraphs>
  <Slides>201</Slides>
  <Notes>56</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201</vt:i4>
      </vt:variant>
    </vt:vector>
  </HeadingPairs>
  <TitlesOfParts>
    <vt:vector size="213" baseType="lpstr">
      <vt:lpstr>ＭＳ Ｐゴシック</vt:lpstr>
      <vt:lpstr>Arial</vt:lpstr>
      <vt:lpstr>Calibri</vt:lpstr>
      <vt:lpstr>Century Gothic</vt:lpstr>
      <vt:lpstr>Garamond</vt:lpstr>
      <vt:lpstr>Georgia</vt:lpstr>
      <vt:lpstr>Monotype Sorts</vt:lpstr>
      <vt:lpstr>Osaka</vt:lpstr>
      <vt:lpstr>Times New Roman</vt:lpstr>
      <vt:lpstr>Wingdings</vt:lpstr>
      <vt:lpstr>Savon</vt:lpstr>
      <vt:lpstr>Photo Editor Photo</vt:lpstr>
      <vt:lpstr> relativism, absolutism and pluralism plus general</vt:lpstr>
      <vt:lpstr>Bancroft, Smith, Warner</vt:lpstr>
      <vt:lpstr>We know the meaning yes?</vt:lpstr>
      <vt:lpstr> https://www.theguardian.com/news/series/cambridge-analytica-files  </vt:lpstr>
      <vt:lpstr>Marr</vt:lpstr>
      <vt:lpstr>Moral framing</vt:lpstr>
      <vt:lpstr>Some frames minimize or even omit the ethical aspects of a decision.</vt:lpstr>
      <vt:lpstr>For example, studies show that if people are prompted to frame a situation only in terms of money or economic interests, they often leave out ethical considerations.</vt:lpstr>
      <vt:lpstr>http://rady.ucsd.edu/faculty/directory/gneezy/pub/docs/fine.pdf</vt:lpstr>
      <vt:lpstr>Parents then reframed the issue from an ethical one (“It’s not nice of me to burden the staff in this way”) to a business one (“I can buy the staff’s time by paying this fine”). </vt:lpstr>
      <vt:lpstr>Did late pick-ups increase of decrease due to the change in parents’ frame of time ?</vt:lpstr>
      <vt:lpstr>Rana Plaza Fire</vt:lpstr>
      <vt:lpstr>Ethical frading</vt:lpstr>
      <vt:lpstr>This happens when people focus heavily on some other aspect of a decision, such as profitability or winning </vt:lpstr>
      <vt:lpstr>?</vt:lpstr>
      <vt:lpstr>PowerPoint Presentation</vt:lpstr>
      <vt:lpstr>Ethical fading is similar to moral disengagement. </vt:lpstr>
      <vt:lpstr>The same but different</vt:lpstr>
      <vt:lpstr>True universal moral judgments</vt:lpstr>
      <vt:lpstr>Three approaches and your examples</vt:lpstr>
      <vt:lpstr>Example</vt:lpstr>
      <vt:lpstr>Absolutism</vt:lpstr>
      <vt:lpstr>Ethical relativists </vt:lpstr>
      <vt:lpstr>Examples</vt:lpstr>
      <vt:lpstr>Ethical pluralists</vt:lpstr>
      <vt:lpstr>Applied to actual cases</vt:lpstr>
      <vt:lpstr>Where ?</vt:lpstr>
      <vt:lpstr>Primark</vt:lpstr>
      <vt:lpstr>Link</vt:lpstr>
      <vt:lpstr>Resources</vt:lpstr>
      <vt:lpstr>TASK</vt:lpstr>
      <vt:lpstr>Pick something </vt:lpstr>
      <vt:lpstr>This you know</vt:lpstr>
      <vt:lpstr>How different cultures have different moral codes</vt:lpstr>
      <vt:lpstr>Exercise: </vt:lpstr>
      <vt:lpstr>What is our reaction to “strange or different” customs?</vt:lpstr>
      <vt:lpstr>PowerPoint Presentation</vt:lpstr>
      <vt:lpstr>PowerPoint Presentation</vt:lpstr>
      <vt:lpstr>PowerPoint Presentation</vt:lpstr>
      <vt:lpstr>PowerPoint Presentation</vt:lpstr>
      <vt:lpstr> Cultural Relativism</vt:lpstr>
      <vt:lpstr>Cultural relativism</vt:lpstr>
      <vt:lpstr>William Graham Sumner</vt:lpstr>
      <vt:lpstr>“If we assume that our ethical ideas will be shared by all people at all times, we are merely naïve”   </vt:lpstr>
      <vt:lpstr>Examples where ethical/moral ideas have changed over the years</vt:lpstr>
      <vt:lpstr>Cultural Relativism</vt:lpstr>
      <vt:lpstr>Cultural relativism</vt:lpstr>
      <vt:lpstr>Claims of Cultural Relativists</vt:lpstr>
      <vt:lpstr> The Cultural Differences Argument</vt:lpstr>
      <vt:lpstr>Introduction (Cont.)</vt:lpstr>
      <vt:lpstr>Ethical and Unethical behaviour</vt:lpstr>
      <vt:lpstr>Ethical and Unethical behaviour (Cont.)</vt:lpstr>
      <vt:lpstr>Ethical and Unethical behaviour (Cont.)</vt:lpstr>
      <vt:lpstr>Ethical and  Unethical behaviour  (Cont.)</vt:lpstr>
      <vt:lpstr>Legal Versus Ethical behaviour: The Issue of Lying</vt:lpstr>
      <vt:lpstr>“It’s Good Business”</vt:lpstr>
      <vt:lpstr>PowerPoint Presentation</vt:lpstr>
      <vt:lpstr>Link</vt:lpstr>
      <vt:lpstr>Journalism</vt:lpstr>
      <vt:lpstr>Why is this so ?</vt:lpstr>
      <vt:lpstr>Culture</vt:lpstr>
      <vt:lpstr>Corporate</vt:lpstr>
      <vt:lpstr>Journalists</vt:lpstr>
      <vt:lpstr>PowerPoint Presentation</vt:lpstr>
      <vt:lpstr>PowerPoint Presentation</vt:lpstr>
      <vt:lpstr>PowerPoint Presentation</vt:lpstr>
      <vt:lpstr>PowerPoint Presentation</vt:lpstr>
      <vt:lpstr>PowerPoint Presentation</vt:lpstr>
      <vt:lpstr>1 In 5</vt:lpstr>
      <vt:lpstr>Accuracy</vt:lpstr>
      <vt:lpstr>PowerPoint Presentation</vt:lpstr>
      <vt:lpstr>Questions to Consider: </vt:lpstr>
      <vt:lpstr>Story</vt:lpstr>
      <vt:lpstr>Continued</vt:lpstr>
      <vt:lpstr>Continued</vt:lpstr>
      <vt:lpstr>Follow-up questions</vt:lpstr>
      <vt:lpstr>Why ?</vt:lpstr>
      <vt:lpstr>PowerPoint Presentation</vt:lpstr>
      <vt:lpstr>PowerPoint Presentation</vt:lpstr>
      <vt:lpstr>Language is key</vt:lpstr>
      <vt:lpstr>PowerPoint Presentation</vt:lpstr>
      <vt:lpstr>PowerPoint Presentation</vt:lpstr>
      <vt:lpstr>Privacy</vt:lpstr>
      <vt:lpstr>Stoop to anything to get to a story 68-year history Sunday, 10 July 2011  </vt:lpstr>
      <vt:lpstr>PowerPoint Presentation</vt:lpstr>
      <vt:lpstr>“Descended from the gutter to the sewer”</vt:lpstr>
      <vt:lpstr>Consequences and costs</vt:lpstr>
      <vt:lpstr>Who else bears the cost?</vt:lpstr>
      <vt:lpstr>Lead to business closure </vt:lpstr>
      <vt:lpstr>A start</vt:lpstr>
      <vt:lpstr>Social media</vt:lpstr>
      <vt:lpstr>Social media and business</vt:lpstr>
      <vt:lpstr>And in China</vt:lpstr>
      <vt:lpstr>Social media</vt:lpstr>
      <vt:lpstr>Facebook US$332.22b 2016</vt:lpstr>
      <vt:lpstr>Facebook US$264b 2015</vt:lpstr>
      <vt:lpstr>Marks and Spencer</vt:lpstr>
      <vt:lpstr>Marks and Spencer £5.38b 2016</vt:lpstr>
      <vt:lpstr>Marks and Spencer US$12.8b 2015 $12.9b £10.3b</vt:lpstr>
      <vt:lpstr>Twitter US$13.8b 2016</vt:lpstr>
      <vt:lpstr>Twitter US$20.3b 2015</vt:lpstr>
      <vt:lpstr>Vodafone</vt:lpstr>
      <vt:lpstr>Vodafone $68.8 2016</vt:lpstr>
      <vt:lpstr>Vodafone US$95.8b 2015</vt:lpstr>
      <vt:lpstr>Weibo $8.92b 2016</vt:lpstr>
      <vt:lpstr>Weibo US$2.9b 2015</vt:lpstr>
      <vt:lpstr>Timeline of Social Media</vt:lpstr>
      <vt:lpstr>PowerPoint Presentation</vt:lpstr>
      <vt:lpstr>New technology = new ethical problems</vt:lpstr>
      <vt:lpstr> Example </vt:lpstr>
      <vt:lpstr>Social Media</vt:lpstr>
      <vt:lpstr>Continued</vt:lpstr>
      <vt:lpstr>Recent headlines relating to social media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Ethical Challenges</vt:lpstr>
      <vt:lpstr>Nestle</vt:lpstr>
      <vt:lpstr>PowerPoint Presentation</vt:lpstr>
      <vt:lpstr>Continued</vt:lpstr>
      <vt:lpstr>Serco</vt:lpstr>
      <vt:lpstr>PowerPoint Presentation</vt:lpstr>
      <vt:lpstr>Advertising and marketing practices</vt:lpstr>
      <vt:lpstr>Continued</vt:lpstr>
      <vt:lpstr>Recruitment practices</vt:lpstr>
      <vt:lpstr>Continued</vt:lpstr>
      <vt:lpstr>Duty of care</vt:lpstr>
      <vt:lpstr>Continued</vt:lpstr>
      <vt:lpstr>Continued</vt:lpstr>
      <vt:lpstr>Continued</vt:lpstr>
      <vt:lpstr>Cyberbullying stats 2014</vt:lpstr>
      <vt:lpstr>Continued</vt:lpstr>
      <vt:lpstr>Continued</vt:lpstr>
      <vt:lpstr>Continued</vt:lpstr>
      <vt:lpstr>Continued</vt:lpstr>
      <vt:lpstr>PowerPoint Presentation</vt:lpstr>
      <vt:lpstr>PowerPoint Presentation</vt:lpstr>
      <vt:lpstr>PowerPoint Presentation</vt:lpstr>
      <vt:lpstr>PowerPoint Presentation</vt:lpstr>
      <vt:lpstr>Monitoring social media use</vt:lpstr>
      <vt:lpstr>Argos</vt:lpstr>
      <vt:lpstr>PowerPoint Presentation</vt:lpstr>
      <vt:lpstr>PowerPoint Presentation</vt:lpstr>
      <vt:lpstr>PowerPoint Presentation</vt:lpstr>
      <vt:lpstr>To conclude</vt:lpstr>
      <vt:lpstr>The Ethical Decision Making Process</vt:lpstr>
      <vt:lpstr>  </vt:lpstr>
      <vt:lpstr>Ethical Issue Intensity </vt:lpstr>
      <vt:lpstr>Locus of Control</vt:lpstr>
      <vt:lpstr>Organizational Factors</vt:lpstr>
      <vt:lpstr>Opportunity</vt:lpstr>
      <vt:lpstr>  </vt:lpstr>
      <vt:lpstr>Business Ethics Evaluations and Intentions</vt:lpstr>
      <vt:lpstr>Using the Framework to Improve Ethical Decisions</vt:lpstr>
      <vt:lpstr>Leadership in Corporate Culture</vt:lpstr>
      <vt:lpstr>  </vt:lpstr>
      <vt:lpstr>Leadership Styles</vt:lpstr>
      <vt:lpstr>Leadership Styles (continued)</vt:lpstr>
      <vt:lpstr>Leadership Styles (continued)</vt:lpstr>
      <vt:lpstr>Habits of Strong Ethical Leaders</vt:lpstr>
      <vt:lpstr>  </vt:lpstr>
      <vt:lpstr>Understanding Ethical Decision Making and the Role of Leadership</vt:lpstr>
      <vt:lpstr>“It’s Good Business” (Cont.)</vt:lpstr>
      <vt:lpstr>Ethical Issues in organisational behaviour</vt:lpstr>
      <vt:lpstr>Ethics:  The Study of Moral Philosophy</vt:lpstr>
      <vt:lpstr> What is ethical behaviour? </vt:lpstr>
      <vt:lpstr> What is ethical behaviour? </vt:lpstr>
      <vt:lpstr> What is ethical behaviour? </vt:lpstr>
      <vt:lpstr>Figure 1 Four views of ethical behaviour.</vt:lpstr>
      <vt:lpstr> What is ethical behaviour? </vt:lpstr>
      <vt:lpstr>Figure 2 The extremes of cultural relativism and ethical imperialism in international business ethics.</vt:lpstr>
      <vt:lpstr> What is ethical behaviour? </vt:lpstr>
      <vt:lpstr> How do ethical dilemmas complicate the workplace?  </vt:lpstr>
      <vt:lpstr> How do ethical dilemmas complicate the workplace?  </vt:lpstr>
      <vt:lpstr>  How do ethical dilemmas complicate the workplace?   </vt:lpstr>
      <vt:lpstr>Figure 3 Factors influencing ethical managerial behaviour—the person, organisation, and environment.</vt:lpstr>
      <vt:lpstr>How can high ethical standards be maintained?</vt:lpstr>
      <vt:lpstr>  How can high ethical standards be maintained?  </vt:lpstr>
      <vt:lpstr> How can high ethical standards be maintained?  </vt:lpstr>
      <vt:lpstr>How can high ethical standards be maintained?</vt:lpstr>
      <vt:lpstr>How can high ethical standards be maintained?</vt:lpstr>
      <vt:lpstr> How can high ethical standards be maintained?  </vt:lpstr>
      <vt:lpstr>Corporate social responsibility </vt:lpstr>
      <vt:lpstr>Beliefs that SHOULD guide socially responsible business practices</vt:lpstr>
      <vt:lpstr>Perspectives on corporate social responsibility</vt:lpstr>
      <vt:lpstr>Arguments</vt:lpstr>
      <vt:lpstr>Criteria for evaluating corporate social performance</vt:lpstr>
      <vt:lpstr>Figure 5 Criteria for evaluating corporate social performance.</vt:lpstr>
      <vt:lpstr>Strategies for pursuing social responsibility</vt:lpstr>
      <vt:lpstr>Figure 6 Four strategies of corporate social responsibility—from obstructionist to proactive behaviour.</vt:lpstr>
      <vt:lpstr> How government influences organisations  </vt:lpstr>
      <vt:lpstr> Study Question 5: How do organisations and governments work together in society? </vt:lpstr>
      <vt:lpstr>Figure 7 Centrality of ethics and social responsibility in leadership and the managerial role.</vt:lpstr>
      <vt:lpstr> How do organisations and governments work together in society?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Ethical Absolutism and Relativism</dc:title>
  <dc:creator>Joseph E. Champoux, Ph.D.</dc:creator>
  <cp:lastModifiedBy>Caroline Jawad</cp:lastModifiedBy>
  <cp:revision>182</cp:revision>
  <cp:lastPrinted>1999-11-24T22:00:50Z</cp:lastPrinted>
  <dcterms:created xsi:type="dcterms:W3CDTF">1996-09-17T20:10:32Z</dcterms:created>
  <dcterms:modified xsi:type="dcterms:W3CDTF">2018-03-27T10:54:14Z</dcterms:modified>
</cp:coreProperties>
</file>