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33"/>
  </p:notesMasterIdLst>
  <p:sldIdLst>
    <p:sldId id="256" r:id="rId3"/>
    <p:sldId id="454" r:id="rId4"/>
    <p:sldId id="444" r:id="rId5"/>
    <p:sldId id="440" r:id="rId6"/>
    <p:sldId id="441" r:id="rId7"/>
    <p:sldId id="451" r:id="rId8"/>
    <p:sldId id="452" r:id="rId9"/>
    <p:sldId id="457" r:id="rId10"/>
    <p:sldId id="448" r:id="rId11"/>
    <p:sldId id="443" r:id="rId12"/>
    <p:sldId id="435" r:id="rId13"/>
    <p:sldId id="442" r:id="rId14"/>
    <p:sldId id="314" r:id="rId15"/>
    <p:sldId id="438" r:id="rId16"/>
    <p:sldId id="313" r:id="rId17"/>
    <p:sldId id="446" r:id="rId18"/>
    <p:sldId id="450" r:id="rId19"/>
    <p:sldId id="461" r:id="rId20"/>
    <p:sldId id="460" r:id="rId21"/>
    <p:sldId id="459" r:id="rId22"/>
    <p:sldId id="463" r:id="rId23"/>
    <p:sldId id="316" r:id="rId24"/>
    <p:sldId id="310" r:id="rId25"/>
    <p:sldId id="462" r:id="rId26"/>
    <p:sldId id="276" r:id="rId27"/>
    <p:sldId id="447" r:id="rId28"/>
    <p:sldId id="456" r:id="rId29"/>
    <p:sldId id="271" r:id="rId30"/>
    <p:sldId id="312" r:id="rId31"/>
    <p:sldId id="453" r:id="rId32"/>
  </p:sldIdLst>
  <p:sldSz cx="9144000" cy="6858000" type="screen4x3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C3B4BF-1ACC-4F2B-9287-5EE1F7384FFD}" v="61" dt="2021-05-14T13:33:04.1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345" autoAdjust="0"/>
    <p:restoredTop sz="50061" autoAdjust="0"/>
  </p:normalViewPr>
  <p:slideViewPr>
    <p:cSldViewPr snapToGrid="0" snapToObjects="1">
      <p:cViewPr varScale="1">
        <p:scale>
          <a:sx n="109" d="100"/>
          <a:sy n="109" d="100"/>
        </p:scale>
        <p:origin x="120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microsoft.com/office/2015/10/relationships/revisionInfo" Target="revisionInfo.xml"/><Relationship Id="rId21" Type="http://schemas.openxmlformats.org/officeDocument/2006/relationships/slide" Target="slides/slide19.xml"/><Relationship Id="rId34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497828-70B3-4852-AFC3-1CDAE87EA5DC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99335B1-F7A7-42BB-9EAC-149DC05B0F67}">
      <dgm:prSet phldrT="[Text]" custT="1"/>
      <dgm:spPr/>
      <dgm:t>
        <a:bodyPr/>
        <a:lstStyle/>
        <a:p>
          <a:r>
            <a:rPr lang="en-GB" sz="1600" b="1" dirty="0"/>
            <a:t>Beginning</a:t>
          </a:r>
          <a:r>
            <a:rPr lang="en-GB" sz="1600" dirty="0"/>
            <a:t> – set the scene </a:t>
          </a:r>
        </a:p>
      </dgm:t>
    </dgm:pt>
    <dgm:pt modelId="{C7FF901A-E9ED-4898-8320-37213D2313E0}" type="parTrans" cxnId="{6699E32A-361A-497F-A662-79ED83777AB8}">
      <dgm:prSet/>
      <dgm:spPr/>
      <dgm:t>
        <a:bodyPr/>
        <a:lstStyle/>
        <a:p>
          <a:endParaRPr lang="en-GB"/>
        </a:p>
      </dgm:t>
    </dgm:pt>
    <dgm:pt modelId="{E96CC4E6-A9C7-4659-8B59-BCA94996FA8E}" type="sibTrans" cxnId="{6699E32A-361A-497F-A662-79ED83777AB8}">
      <dgm:prSet/>
      <dgm:spPr/>
      <dgm:t>
        <a:bodyPr/>
        <a:lstStyle/>
        <a:p>
          <a:endParaRPr lang="en-GB" dirty="0"/>
        </a:p>
      </dgm:t>
    </dgm:pt>
    <dgm:pt modelId="{9C040678-BD53-4432-817C-9B397C70321D}">
      <dgm:prSet phldrT="[Text]" custT="1"/>
      <dgm:spPr/>
      <dgm:t>
        <a:bodyPr/>
        <a:lstStyle/>
        <a:p>
          <a:r>
            <a:rPr lang="en-GB" sz="1600" b="1" dirty="0"/>
            <a:t>Middle</a:t>
          </a:r>
          <a:r>
            <a:rPr lang="en-GB" sz="1600" dirty="0"/>
            <a:t> – develop your argument </a:t>
          </a:r>
        </a:p>
      </dgm:t>
    </dgm:pt>
    <dgm:pt modelId="{3D84FC54-3BD3-47C0-9B14-DA9CD915101E}" type="parTrans" cxnId="{E7928887-C154-4474-AD7E-31C63AD8F9C6}">
      <dgm:prSet/>
      <dgm:spPr/>
      <dgm:t>
        <a:bodyPr/>
        <a:lstStyle/>
        <a:p>
          <a:endParaRPr lang="en-GB"/>
        </a:p>
      </dgm:t>
    </dgm:pt>
    <dgm:pt modelId="{BB4360D0-9275-4BD3-9A90-0D3F6225E7C9}" type="sibTrans" cxnId="{E7928887-C154-4474-AD7E-31C63AD8F9C6}">
      <dgm:prSet/>
      <dgm:spPr/>
      <dgm:t>
        <a:bodyPr/>
        <a:lstStyle/>
        <a:p>
          <a:endParaRPr lang="en-GB" dirty="0"/>
        </a:p>
      </dgm:t>
    </dgm:pt>
    <dgm:pt modelId="{12219855-D9E3-41D3-8D21-10A17726EA08}">
      <dgm:prSet phldrT="[Text]" custT="1"/>
      <dgm:spPr/>
      <dgm:t>
        <a:bodyPr/>
        <a:lstStyle/>
        <a:p>
          <a:r>
            <a:rPr lang="en-GB" sz="1600" b="1" dirty="0"/>
            <a:t>End</a:t>
          </a:r>
          <a:r>
            <a:rPr lang="en-GB" sz="1600" dirty="0"/>
            <a:t> – finish on a high</a:t>
          </a:r>
        </a:p>
      </dgm:t>
    </dgm:pt>
    <dgm:pt modelId="{9138DB23-34A8-42CA-A29C-A5ADE824469E}" type="parTrans" cxnId="{4EA277DA-7C8C-4100-A8A6-F698FD6FFA2B}">
      <dgm:prSet/>
      <dgm:spPr/>
      <dgm:t>
        <a:bodyPr/>
        <a:lstStyle/>
        <a:p>
          <a:endParaRPr lang="en-GB"/>
        </a:p>
      </dgm:t>
    </dgm:pt>
    <dgm:pt modelId="{ACD748FF-2796-43B1-BAF5-F1379021949C}" type="sibTrans" cxnId="{4EA277DA-7C8C-4100-A8A6-F698FD6FFA2B}">
      <dgm:prSet/>
      <dgm:spPr/>
      <dgm:t>
        <a:bodyPr/>
        <a:lstStyle/>
        <a:p>
          <a:endParaRPr lang="en-GB"/>
        </a:p>
      </dgm:t>
    </dgm:pt>
    <dgm:pt modelId="{7E16B726-8576-467C-85A3-5588724CBEB7}" type="pres">
      <dgm:prSet presAssocID="{48497828-70B3-4852-AFC3-1CDAE87EA5DC}" presName="outerComposite" presStyleCnt="0">
        <dgm:presLayoutVars>
          <dgm:chMax val="5"/>
          <dgm:dir/>
          <dgm:resizeHandles val="exact"/>
        </dgm:presLayoutVars>
      </dgm:prSet>
      <dgm:spPr/>
    </dgm:pt>
    <dgm:pt modelId="{5A707173-07C3-409E-A3BD-1FB51D4015B4}" type="pres">
      <dgm:prSet presAssocID="{48497828-70B3-4852-AFC3-1CDAE87EA5DC}" presName="dummyMaxCanvas" presStyleCnt="0">
        <dgm:presLayoutVars/>
      </dgm:prSet>
      <dgm:spPr/>
    </dgm:pt>
    <dgm:pt modelId="{33FA5320-7A93-4CE8-A711-1D762A06AF41}" type="pres">
      <dgm:prSet presAssocID="{48497828-70B3-4852-AFC3-1CDAE87EA5DC}" presName="ThreeNodes_1" presStyleLbl="node1" presStyleIdx="0" presStyleCnt="3" custScaleX="100368" custScaleY="98356">
        <dgm:presLayoutVars>
          <dgm:bulletEnabled val="1"/>
        </dgm:presLayoutVars>
      </dgm:prSet>
      <dgm:spPr/>
    </dgm:pt>
    <dgm:pt modelId="{235207E8-95C3-4664-B801-87E9874141E3}" type="pres">
      <dgm:prSet presAssocID="{48497828-70B3-4852-AFC3-1CDAE87EA5DC}" presName="ThreeNodes_2" presStyleLbl="node1" presStyleIdx="1" presStyleCnt="3">
        <dgm:presLayoutVars>
          <dgm:bulletEnabled val="1"/>
        </dgm:presLayoutVars>
      </dgm:prSet>
      <dgm:spPr/>
    </dgm:pt>
    <dgm:pt modelId="{4D54DF6B-3B29-4E96-98B0-15856B166BE3}" type="pres">
      <dgm:prSet presAssocID="{48497828-70B3-4852-AFC3-1CDAE87EA5DC}" presName="ThreeNodes_3" presStyleLbl="node1" presStyleIdx="2" presStyleCnt="3">
        <dgm:presLayoutVars>
          <dgm:bulletEnabled val="1"/>
        </dgm:presLayoutVars>
      </dgm:prSet>
      <dgm:spPr/>
    </dgm:pt>
    <dgm:pt modelId="{343B169A-3E24-481D-804E-F8CAF0A162C0}" type="pres">
      <dgm:prSet presAssocID="{48497828-70B3-4852-AFC3-1CDAE87EA5DC}" presName="ThreeConn_1-2" presStyleLbl="fgAccFollowNode1" presStyleIdx="0" presStyleCnt="2">
        <dgm:presLayoutVars>
          <dgm:bulletEnabled val="1"/>
        </dgm:presLayoutVars>
      </dgm:prSet>
      <dgm:spPr/>
    </dgm:pt>
    <dgm:pt modelId="{0CED8C3E-8D1D-4A16-A7EF-A4E27AB7DC3D}" type="pres">
      <dgm:prSet presAssocID="{48497828-70B3-4852-AFC3-1CDAE87EA5DC}" presName="ThreeConn_2-3" presStyleLbl="fgAccFollowNode1" presStyleIdx="1" presStyleCnt="2">
        <dgm:presLayoutVars>
          <dgm:bulletEnabled val="1"/>
        </dgm:presLayoutVars>
      </dgm:prSet>
      <dgm:spPr/>
    </dgm:pt>
    <dgm:pt modelId="{3FEF44A5-D5FC-4590-9560-30EA10F4B5F1}" type="pres">
      <dgm:prSet presAssocID="{48497828-70B3-4852-AFC3-1CDAE87EA5DC}" presName="ThreeNodes_1_text" presStyleLbl="node1" presStyleIdx="2" presStyleCnt="3">
        <dgm:presLayoutVars>
          <dgm:bulletEnabled val="1"/>
        </dgm:presLayoutVars>
      </dgm:prSet>
      <dgm:spPr/>
    </dgm:pt>
    <dgm:pt modelId="{B97C0282-39B0-475B-9750-3F161D8038EC}" type="pres">
      <dgm:prSet presAssocID="{48497828-70B3-4852-AFC3-1CDAE87EA5DC}" presName="ThreeNodes_2_text" presStyleLbl="node1" presStyleIdx="2" presStyleCnt="3">
        <dgm:presLayoutVars>
          <dgm:bulletEnabled val="1"/>
        </dgm:presLayoutVars>
      </dgm:prSet>
      <dgm:spPr/>
    </dgm:pt>
    <dgm:pt modelId="{B68F3184-DA2B-42E0-AA54-8BED184F54AC}" type="pres">
      <dgm:prSet presAssocID="{48497828-70B3-4852-AFC3-1CDAE87EA5D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4DA3013-1577-4CCA-8422-2885C0171284}" type="presOf" srcId="{9C040678-BD53-4432-817C-9B397C70321D}" destId="{B97C0282-39B0-475B-9750-3F161D8038EC}" srcOrd="1" destOrd="0" presId="urn:microsoft.com/office/officeart/2005/8/layout/vProcess5"/>
    <dgm:cxn modelId="{1466FC19-DD71-416E-BF5C-5FEC97054C4F}" type="presOf" srcId="{48497828-70B3-4852-AFC3-1CDAE87EA5DC}" destId="{7E16B726-8576-467C-85A3-5588724CBEB7}" srcOrd="0" destOrd="0" presId="urn:microsoft.com/office/officeart/2005/8/layout/vProcess5"/>
    <dgm:cxn modelId="{6286A927-5DF1-4DCF-BBE5-1B1DB8E9444E}" type="presOf" srcId="{12219855-D9E3-41D3-8D21-10A17726EA08}" destId="{B68F3184-DA2B-42E0-AA54-8BED184F54AC}" srcOrd="1" destOrd="0" presId="urn:microsoft.com/office/officeart/2005/8/layout/vProcess5"/>
    <dgm:cxn modelId="{6699E32A-361A-497F-A662-79ED83777AB8}" srcId="{48497828-70B3-4852-AFC3-1CDAE87EA5DC}" destId="{599335B1-F7A7-42BB-9EAC-149DC05B0F67}" srcOrd="0" destOrd="0" parTransId="{C7FF901A-E9ED-4898-8320-37213D2313E0}" sibTransId="{E96CC4E6-A9C7-4659-8B59-BCA94996FA8E}"/>
    <dgm:cxn modelId="{3206252E-B237-4C5E-9E1C-78F74BF2A706}" type="presOf" srcId="{599335B1-F7A7-42BB-9EAC-149DC05B0F67}" destId="{3FEF44A5-D5FC-4590-9560-30EA10F4B5F1}" srcOrd="1" destOrd="0" presId="urn:microsoft.com/office/officeart/2005/8/layout/vProcess5"/>
    <dgm:cxn modelId="{4993425E-D1B3-49FA-A7BD-F8DD640888A8}" type="presOf" srcId="{9C040678-BD53-4432-817C-9B397C70321D}" destId="{235207E8-95C3-4664-B801-87E9874141E3}" srcOrd="0" destOrd="0" presId="urn:microsoft.com/office/officeart/2005/8/layout/vProcess5"/>
    <dgm:cxn modelId="{84CA075F-A535-4C81-81B9-C9A995E203AC}" type="presOf" srcId="{E96CC4E6-A9C7-4659-8B59-BCA94996FA8E}" destId="{343B169A-3E24-481D-804E-F8CAF0A162C0}" srcOrd="0" destOrd="0" presId="urn:microsoft.com/office/officeart/2005/8/layout/vProcess5"/>
    <dgm:cxn modelId="{E7928887-C154-4474-AD7E-31C63AD8F9C6}" srcId="{48497828-70B3-4852-AFC3-1CDAE87EA5DC}" destId="{9C040678-BD53-4432-817C-9B397C70321D}" srcOrd="1" destOrd="0" parTransId="{3D84FC54-3BD3-47C0-9B14-DA9CD915101E}" sibTransId="{BB4360D0-9275-4BD3-9A90-0D3F6225E7C9}"/>
    <dgm:cxn modelId="{ED3F26B0-6CD5-4960-9F4A-8E3CFEDC2BEC}" type="presOf" srcId="{12219855-D9E3-41D3-8D21-10A17726EA08}" destId="{4D54DF6B-3B29-4E96-98B0-15856B166BE3}" srcOrd="0" destOrd="0" presId="urn:microsoft.com/office/officeart/2005/8/layout/vProcess5"/>
    <dgm:cxn modelId="{82C22FD2-2802-4DC1-ABD1-8BD77A20DEC7}" type="presOf" srcId="{599335B1-F7A7-42BB-9EAC-149DC05B0F67}" destId="{33FA5320-7A93-4CE8-A711-1D762A06AF41}" srcOrd="0" destOrd="0" presId="urn:microsoft.com/office/officeart/2005/8/layout/vProcess5"/>
    <dgm:cxn modelId="{4EA277DA-7C8C-4100-A8A6-F698FD6FFA2B}" srcId="{48497828-70B3-4852-AFC3-1CDAE87EA5DC}" destId="{12219855-D9E3-41D3-8D21-10A17726EA08}" srcOrd="2" destOrd="0" parTransId="{9138DB23-34A8-42CA-A29C-A5ADE824469E}" sibTransId="{ACD748FF-2796-43B1-BAF5-F1379021949C}"/>
    <dgm:cxn modelId="{C97A14F7-BAD8-4D69-8AAF-B40033A54D8E}" type="presOf" srcId="{BB4360D0-9275-4BD3-9A90-0D3F6225E7C9}" destId="{0CED8C3E-8D1D-4A16-A7EF-A4E27AB7DC3D}" srcOrd="0" destOrd="0" presId="urn:microsoft.com/office/officeart/2005/8/layout/vProcess5"/>
    <dgm:cxn modelId="{D5637B0A-9E7F-4176-B635-BCD8F582A97D}" type="presParOf" srcId="{7E16B726-8576-467C-85A3-5588724CBEB7}" destId="{5A707173-07C3-409E-A3BD-1FB51D4015B4}" srcOrd="0" destOrd="0" presId="urn:microsoft.com/office/officeart/2005/8/layout/vProcess5"/>
    <dgm:cxn modelId="{DB78C209-4127-4A70-867F-BFEDDF728D9A}" type="presParOf" srcId="{7E16B726-8576-467C-85A3-5588724CBEB7}" destId="{33FA5320-7A93-4CE8-A711-1D762A06AF41}" srcOrd="1" destOrd="0" presId="urn:microsoft.com/office/officeart/2005/8/layout/vProcess5"/>
    <dgm:cxn modelId="{8F9C0100-9598-4B92-88FF-32AEC8FE6E2E}" type="presParOf" srcId="{7E16B726-8576-467C-85A3-5588724CBEB7}" destId="{235207E8-95C3-4664-B801-87E9874141E3}" srcOrd="2" destOrd="0" presId="urn:microsoft.com/office/officeart/2005/8/layout/vProcess5"/>
    <dgm:cxn modelId="{948B9970-9794-4CE0-B351-E2ABE16C56CF}" type="presParOf" srcId="{7E16B726-8576-467C-85A3-5588724CBEB7}" destId="{4D54DF6B-3B29-4E96-98B0-15856B166BE3}" srcOrd="3" destOrd="0" presId="urn:microsoft.com/office/officeart/2005/8/layout/vProcess5"/>
    <dgm:cxn modelId="{8FDBD257-A886-448E-81C8-4A6F2B04DDD5}" type="presParOf" srcId="{7E16B726-8576-467C-85A3-5588724CBEB7}" destId="{343B169A-3E24-481D-804E-F8CAF0A162C0}" srcOrd="4" destOrd="0" presId="urn:microsoft.com/office/officeart/2005/8/layout/vProcess5"/>
    <dgm:cxn modelId="{1A9B8F77-E861-445D-B49B-7DFF85BC0C6C}" type="presParOf" srcId="{7E16B726-8576-467C-85A3-5588724CBEB7}" destId="{0CED8C3E-8D1D-4A16-A7EF-A4E27AB7DC3D}" srcOrd="5" destOrd="0" presId="urn:microsoft.com/office/officeart/2005/8/layout/vProcess5"/>
    <dgm:cxn modelId="{840ECFF4-A4CE-462A-A9D5-1B996E60FFAF}" type="presParOf" srcId="{7E16B726-8576-467C-85A3-5588724CBEB7}" destId="{3FEF44A5-D5FC-4590-9560-30EA10F4B5F1}" srcOrd="6" destOrd="0" presId="urn:microsoft.com/office/officeart/2005/8/layout/vProcess5"/>
    <dgm:cxn modelId="{41984231-C1BD-48EB-9204-557F1FF9D1A5}" type="presParOf" srcId="{7E16B726-8576-467C-85A3-5588724CBEB7}" destId="{B97C0282-39B0-475B-9750-3F161D8038EC}" srcOrd="7" destOrd="0" presId="urn:microsoft.com/office/officeart/2005/8/layout/vProcess5"/>
    <dgm:cxn modelId="{E3F93D48-72DE-4231-931D-5E7DBEAA0B78}" type="presParOf" srcId="{7E16B726-8576-467C-85A3-5588724CBEB7}" destId="{B68F3184-DA2B-42E0-AA54-8BED184F54A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FA5320-7A93-4CE8-A711-1D762A06AF41}">
      <dsp:nvSpPr>
        <dsp:cNvPr id="0" name=""/>
        <dsp:cNvSpPr/>
      </dsp:nvSpPr>
      <dsp:spPr>
        <a:xfrm>
          <a:off x="-3126" y="7859"/>
          <a:ext cx="3410602" cy="9404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Beginning</a:t>
          </a:r>
          <a:r>
            <a:rPr lang="en-GB" sz="1600" kern="1200" dirty="0"/>
            <a:t> – set the scene </a:t>
          </a:r>
        </a:p>
      </dsp:txBody>
      <dsp:txXfrm>
        <a:off x="24419" y="35404"/>
        <a:ext cx="2376156" cy="885354"/>
      </dsp:txXfrm>
    </dsp:sp>
    <dsp:sp modelId="{235207E8-95C3-4664-B801-87E9874141E3}">
      <dsp:nvSpPr>
        <dsp:cNvPr id="0" name=""/>
        <dsp:cNvSpPr/>
      </dsp:nvSpPr>
      <dsp:spPr>
        <a:xfrm>
          <a:off x="302958" y="1115524"/>
          <a:ext cx="3398097" cy="9561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Middle</a:t>
          </a:r>
          <a:r>
            <a:rPr lang="en-GB" sz="1600" kern="1200" dirty="0"/>
            <a:t> – develop your argument </a:t>
          </a:r>
        </a:p>
      </dsp:txBody>
      <dsp:txXfrm>
        <a:off x="330963" y="1143529"/>
        <a:ext cx="2420749" cy="900153"/>
      </dsp:txXfrm>
    </dsp:sp>
    <dsp:sp modelId="{4D54DF6B-3B29-4E96-98B0-15856B166BE3}">
      <dsp:nvSpPr>
        <dsp:cNvPr id="0" name=""/>
        <dsp:cNvSpPr/>
      </dsp:nvSpPr>
      <dsp:spPr>
        <a:xfrm>
          <a:off x="602790" y="2231049"/>
          <a:ext cx="3398097" cy="9561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End</a:t>
          </a:r>
          <a:r>
            <a:rPr lang="en-GB" sz="1600" kern="1200" dirty="0"/>
            <a:t> – finish on a high</a:t>
          </a:r>
        </a:p>
      </dsp:txBody>
      <dsp:txXfrm>
        <a:off x="630795" y="2259054"/>
        <a:ext cx="2420749" cy="900153"/>
      </dsp:txXfrm>
    </dsp:sp>
    <dsp:sp modelId="{343B169A-3E24-481D-804E-F8CAF0A162C0}">
      <dsp:nvSpPr>
        <dsp:cNvPr id="0" name=""/>
        <dsp:cNvSpPr/>
      </dsp:nvSpPr>
      <dsp:spPr>
        <a:xfrm>
          <a:off x="2779717" y="725090"/>
          <a:ext cx="621506" cy="6215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</dsp:txBody>
      <dsp:txXfrm>
        <a:off x="2919556" y="725090"/>
        <a:ext cx="341828" cy="467683"/>
      </dsp:txXfrm>
    </dsp:sp>
    <dsp:sp modelId="{0CED8C3E-8D1D-4A16-A7EF-A4E27AB7DC3D}">
      <dsp:nvSpPr>
        <dsp:cNvPr id="0" name=""/>
        <dsp:cNvSpPr/>
      </dsp:nvSpPr>
      <dsp:spPr>
        <a:xfrm>
          <a:off x="3079549" y="1834241"/>
          <a:ext cx="621506" cy="6215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</dsp:txBody>
      <dsp:txXfrm>
        <a:off x="3219388" y="1834241"/>
        <a:ext cx="341828" cy="4676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506413" y="877888"/>
            <a:ext cx="4473575" cy="33559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22163"/>
            <a:ext cx="9144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curriculumforwales.gov.wales/" TargetMode="External"/><Relationship Id="rId2" Type="http://schemas.openxmlformats.org/officeDocument/2006/relationships/hyperlink" Target="https://athrofa.cymru/blog-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brakidd.wordpress.com/" TargetMode="External"/><Relationship Id="rId5" Type="http://schemas.openxmlformats.org/officeDocument/2006/relationships/hyperlink" Target="about:blank" TargetMode="External"/><Relationship Id="rId4" Type="http://schemas.openxmlformats.org/officeDocument/2006/relationships/hyperlink" Target="https://www.ewc.wales/site/index.php/en/about/son.html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welsheducationmatters.wordpress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980D77-C839-4A0A-B105-D7331E85106D}"/>
              </a:ext>
            </a:extLst>
          </p:cNvPr>
          <p:cNvSpPr txBox="1"/>
          <p:nvPr/>
        </p:nvSpPr>
        <p:spPr>
          <a:xfrm>
            <a:off x="2049705" y="1076998"/>
            <a:ext cx="50445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b="1" dirty="0">
                <a:solidFill>
                  <a:schemeClr val="bg1"/>
                </a:solidFill>
              </a:rPr>
              <a:t>Ysgrifennu blogiau: cyflwyniad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Writing blogs: an 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7142B3-F82B-4303-96AE-C244D5E37007}"/>
              </a:ext>
            </a:extLst>
          </p:cNvPr>
          <p:cNvSpPr txBox="1"/>
          <p:nvPr/>
        </p:nvSpPr>
        <p:spPr>
          <a:xfrm>
            <a:off x="1600199" y="3715370"/>
            <a:ext cx="59436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Gareth Evans</a:t>
            </a:r>
          </a:p>
          <a:p>
            <a:pPr algn="ctr"/>
            <a:r>
              <a:rPr lang="cy-GB" sz="2000" dirty="0">
                <a:solidFill>
                  <a:schemeClr val="bg1"/>
                </a:solidFill>
              </a:rPr>
              <a:t>Cyfarwyddwr polisi addysg</a:t>
            </a:r>
            <a:r>
              <a:rPr lang="en-GB" sz="2000" dirty="0">
                <a:solidFill>
                  <a:schemeClr val="bg1"/>
                </a:solidFill>
              </a:rPr>
              <a:t>/Director of education policy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@garethdjevans</a:t>
            </a:r>
          </a:p>
          <a:p>
            <a:pPr algn="ctr"/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E1750109-3B91-4506-B997-0CD8E35A1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2712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72D8D1B-59F6-4FF3-8547-9BBB6129F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998" y="480060"/>
            <a:ext cx="2581915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63CCE04-FD66-4F3D-ABE2-5B3767FE38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911" y="648868"/>
            <a:ext cx="2341608" cy="246485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2C444748-5A8D-4B53-89FE-42B455DFA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69213" y="487090"/>
            <a:ext cx="2691128" cy="278104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E97D93E5-61F6-4027-BCD7-E0C334F10E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286257" y="658840"/>
            <a:ext cx="2439677" cy="2451936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14044C96-7CFD-44DB-A579-D77B0D37C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998" y="487090"/>
            <a:ext cx="2691131" cy="278104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3DB75876-E6FB-42A0-BE04-966330B2F9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138" y="729012"/>
            <a:ext cx="2439677" cy="2311593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8FC8C21F-9484-4A71-ABFA-6C10682F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998" y="3603670"/>
            <a:ext cx="2581915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836467-1432-4D7D-AB9E-0B3A12A9ED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866" y="3748194"/>
            <a:ext cx="1890797" cy="2471631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F4FFA271-A10A-4AC3-8F06-E3313A197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7126" y="3603670"/>
            <a:ext cx="2700875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F9FE375-3674-4B26-B67B-30AFAF78C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69213" y="3610700"/>
            <a:ext cx="2691128" cy="278104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A picture containing text, screenshot, person&#10;&#10;Description automatically generated">
            <a:extLst>
              <a:ext uri="{FF2B5EF4-FFF2-40B4-BE49-F238E27FC236}">
                <a16:creationId xmlns:a16="http://schemas.microsoft.com/office/drawing/2014/main" id="{8756F691-D3EB-4F32-8B91-5BB2D422DD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4074" y="3975648"/>
            <a:ext cx="2413000" cy="20872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194E62A-5623-4946-B8C3-4086CDF9B07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5138" y="3874422"/>
            <a:ext cx="2439677" cy="2226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68492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68498A0-666E-4356-AA4F-095B8F9F930A}"/>
              </a:ext>
            </a:extLst>
          </p:cNvPr>
          <p:cNvSpPr/>
          <p:nvPr/>
        </p:nvSpPr>
        <p:spPr>
          <a:xfrm>
            <a:off x="1987061" y="2081926"/>
            <a:ext cx="5547947" cy="17586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lnSpc>
                <a:spcPct val="107000"/>
              </a:lnSpc>
              <a:spcAft>
                <a:spcPts val="0"/>
              </a:spcAft>
              <a:tabLst>
                <a:tab pos="457200" algn="l"/>
              </a:tabLst>
            </a:pP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‘The first step in blogging is not writing them but reading them.’</a:t>
            </a:r>
          </a:p>
          <a:p>
            <a:pPr marL="342900" lvl="0" indent="-342900" fontAlgn="base">
              <a:lnSpc>
                <a:spcPct val="107000"/>
              </a:lnSpc>
              <a:spcAft>
                <a:spcPts val="0"/>
              </a:spcAft>
              <a:tabLst>
                <a:tab pos="457200" algn="l"/>
              </a:tabLst>
            </a:pPr>
            <a:endParaRPr lang="en-GB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0"/>
              </a:spcAft>
              <a:tabLst>
                <a:tab pos="457200" algn="l"/>
              </a:tabLst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						Jeff Jarvis</a:t>
            </a:r>
          </a:p>
          <a:p>
            <a:pPr marL="342900" lvl="0" indent="-342900" fontAlgn="base">
              <a:lnSpc>
                <a:spcPct val="107000"/>
              </a:lnSpc>
              <a:spcAft>
                <a:spcPts val="0"/>
              </a:spcAft>
              <a:tabLst>
                <a:tab pos="457200" algn="l"/>
              </a:tabLst>
            </a:pPr>
            <a:endParaRPr lang="en-GB" u="sng" dirty="0">
              <a:solidFill>
                <a:srgbClr val="333333"/>
              </a:solidFill>
              <a:latin typeface="inherit"/>
              <a:ea typeface="Times New Roman" panose="02020603050405020304" pitchFamily="18" charset="0"/>
              <a:cs typeface="Times New Roman" panose="02020603050405020304" pitchFamily="18" charset="0"/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31342776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610BB2B-EC9A-4BC0-8B14-9BD63A2AFDD0}"/>
              </a:ext>
            </a:extLst>
          </p:cNvPr>
          <p:cNvSpPr/>
          <p:nvPr/>
        </p:nvSpPr>
        <p:spPr>
          <a:xfrm>
            <a:off x="5249009" y="260106"/>
            <a:ext cx="3447924" cy="1332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dirty="0">
                <a:ea typeface="+mj-ea"/>
                <a:cs typeface="+mj-cs"/>
              </a:rPr>
              <a:t>Remember that writing for a blog is different from traditional academic writing…</a:t>
            </a:r>
          </a:p>
        </p:txBody>
      </p:sp>
      <p:pic>
        <p:nvPicPr>
          <p:cNvPr id="3074" name="Picture 2" descr="Leading Edge business woman at work on computer showing thumbsup sign  clipart - Leading Edge">
            <a:extLst>
              <a:ext uri="{FF2B5EF4-FFF2-40B4-BE49-F238E27FC236}">
                <a16:creationId xmlns:a16="http://schemas.microsoft.com/office/drawing/2014/main" id="{A4C2D804-B985-4090-B53D-DC72E0DDD6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1955" y="2441257"/>
            <a:ext cx="3782032" cy="2743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5,165 Open Book Clipart Stock Photos, Pictures &amp; Royalty-Free Images -  iStock">
            <a:extLst>
              <a:ext uri="{FF2B5EF4-FFF2-40B4-BE49-F238E27FC236}">
                <a16:creationId xmlns:a16="http://schemas.microsoft.com/office/drawing/2014/main" id="{3BB9117B-5936-4764-9E4E-81CF80D91C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068" y="1593050"/>
            <a:ext cx="3982853" cy="3982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AD55E4-8F26-4BB2-855E-9D80FADCB672}"/>
              </a:ext>
            </a:extLst>
          </p:cNvPr>
          <p:cNvSpPr txBox="1"/>
          <p:nvPr/>
        </p:nvSpPr>
        <p:spPr>
          <a:xfrm>
            <a:off x="447068" y="532563"/>
            <a:ext cx="4305802" cy="11921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cy-GB" dirty="0">
                <a:ea typeface="+mj-ea"/>
                <a:cs typeface="+mj-cs"/>
              </a:rPr>
              <a:t>Cofiwch fod ysgrifennu ar gyfer blog yn wahanol i ysgrifennu academaidd traddodiadol...</a:t>
            </a:r>
            <a:r>
              <a:rPr lang="en-US" dirty="0">
                <a:ea typeface="+mj-ea"/>
                <a:cs typeface="+mj-cs"/>
              </a:rPr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093738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877CD9-6809-4217-AEA2-4526BEEE2FE1}"/>
              </a:ext>
            </a:extLst>
          </p:cNvPr>
          <p:cNvSpPr/>
          <p:nvPr/>
        </p:nvSpPr>
        <p:spPr>
          <a:xfrm>
            <a:off x="5245238" y="587483"/>
            <a:ext cx="4572000" cy="34163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dirty="0"/>
              <a:t>But you will still need a structure…</a:t>
            </a:r>
          </a:p>
        </p:txBody>
      </p:sp>
      <p:pic>
        <p:nvPicPr>
          <p:cNvPr id="4098" name="Picture 2" descr="319,080 House Construction Stock Illustrations, Cliparts and Royalty Free House  Construction Vectors">
            <a:extLst>
              <a:ext uri="{FF2B5EF4-FFF2-40B4-BE49-F238E27FC236}">
                <a16:creationId xmlns:a16="http://schemas.microsoft.com/office/drawing/2014/main" id="{867C8E43-0E12-4746-B9BA-26A17DB4C4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726" y="1256566"/>
            <a:ext cx="5088548" cy="3822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61A1DE5-AF90-44F0-8D54-D6330E2B8C0E}"/>
              </a:ext>
            </a:extLst>
          </p:cNvPr>
          <p:cNvSpPr txBox="1"/>
          <p:nvPr/>
        </p:nvSpPr>
        <p:spPr>
          <a:xfrm>
            <a:off x="430822" y="601663"/>
            <a:ext cx="4471516" cy="6935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sv-SE" dirty="0"/>
              <a:t>Ond bydd angen strwythur arnoch o hyd...
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386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90C6B59-6687-4AF0-8090-42EDC8B7FB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10282242"/>
              </p:ext>
            </p:extLst>
          </p:nvPr>
        </p:nvGraphicFramePr>
        <p:xfrm>
          <a:off x="4808815" y="1374344"/>
          <a:ext cx="3997762" cy="3187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6" name="Group 5">
            <a:extLst>
              <a:ext uri="{FF2B5EF4-FFF2-40B4-BE49-F238E27FC236}">
                <a16:creationId xmlns:a16="http://schemas.microsoft.com/office/drawing/2014/main" id="{2FCD5497-FDF0-4948-B511-DA4BCC69053C}"/>
              </a:ext>
            </a:extLst>
          </p:cNvPr>
          <p:cNvGrpSpPr/>
          <p:nvPr/>
        </p:nvGrpSpPr>
        <p:grpSpPr>
          <a:xfrm>
            <a:off x="420134" y="1393579"/>
            <a:ext cx="3621969" cy="994410"/>
            <a:chOff x="0" y="0"/>
            <a:chExt cx="3288323" cy="908685"/>
          </a:xfrm>
        </p:grpSpPr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FB73BAD4-CD9A-4063-809F-6C734E00F644}"/>
                </a:ext>
              </a:extLst>
            </p:cNvPr>
            <p:cNvSpPr/>
            <p:nvPr/>
          </p:nvSpPr>
          <p:spPr>
            <a:xfrm>
              <a:off x="0" y="0"/>
              <a:ext cx="3288323" cy="908685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Rectangle: Rounded Corners 4">
              <a:extLst>
                <a:ext uri="{FF2B5EF4-FFF2-40B4-BE49-F238E27FC236}">
                  <a16:creationId xmlns:a16="http://schemas.microsoft.com/office/drawing/2014/main" id="{EDFFBB5C-76C2-4807-B783-837010AA4F14}"/>
                </a:ext>
              </a:extLst>
            </p:cNvPr>
            <p:cNvSpPr txBox="1"/>
            <p:nvPr/>
          </p:nvSpPr>
          <p:spPr>
            <a:xfrm>
              <a:off x="26614" y="26614"/>
              <a:ext cx="2307782" cy="85545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y-GB" sz="1600" b="1" dirty="0"/>
                <a:t>Dechrau</a:t>
              </a:r>
              <a:r>
                <a:rPr lang="cy-GB" sz="1600" kern="1200" dirty="0"/>
                <a:t> – rhoi’r cyd-destun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3A7313A3-7FE9-4224-9B75-EC0F4E0924C8}"/>
              </a:ext>
            </a:extLst>
          </p:cNvPr>
          <p:cNvGrpSpPr/>
          <p:nvPr/>
        </p:nvGrpSpPr>
        <p:grpSpPr>
          <a:xfrm>
            <a:off x="759445" y="2546032"/>
            <a:ext cx="3436537" cy="908685"/>
            <a:chOff x="290146" y="1060132"/>
            <a:chExt cx="3288323" cy="908685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C80A8E18-15C1-4216-82E7-8C6156997945}"/>
                </a:ext>
              </a:extLst>
            </p:cNvPr>
            <p:cNvSpPr/>
            <p:nvPr/>
          </p:nvSpPr>
          <p:spPr>
            <a:xfrm>
              <a:off x="290146" y="1060132"/>
              <a:ext cx="3288323" cy="908685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Rectangle: Rounded Corners 6">
              <a:extLst>
                <a:ext uri="{FF2B5EF4-FFF2-40B4-BE49-F238E27FC236}">
                  <a16:creationId xmlns:a16="http://schemas.microsoft.com/office/drawing/2014/main" id="{88449C58-9790-4F14-8159-4D3D59CB649A}"/>
                </a:ext>
              </a:extLst>
            </p:cNvPr>
            <p:cNvSpPr txBox="1"/>
            <p:nvPr/>
          </p:nvSpPr>
          <p:spPr>
            <a:xfrm>
              <a:off x="316760" y="1086746"/>
              <a:ext cx="2354303" cy="85545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y-GB" sz="1600" b="1" dirty="0"/>
                <a:t>Canol</a:t>
              </a:r>
              <a:r>
                <a:rPr lang="cy-GB" sz="1600" kern="1200" dirty="0"/>
                <a:t> – Dat</a:t>
              </a:r>
              <a:r>
                <a:rPr lang="cy-GB" sz="1600" dirty="0"/>
                <a:t>blygu eich dadl</a:t>
              </a:r>
              <a:endParaRPr lang="cy-GB" sz="1600" kern="1200" dirty="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3BD31EEB-0FA4-4D45-BBCB-57105DC20581}"/>
              </a:ext>
            </a:extLst>
          </p:cNvPr>
          <p:cNvGrpSpPr/>
          <p:nvPr/>
        </p:nvGrpSpPr>
        <p:grpSpPr>
          <a:xfrm>
            <a:off x="1163712" y="3599568"/>
            <a:ext cx="3356148" cy="908685"/>
            <a:chOff x="580292" y="2120265"/>
            <a:chExt cx="3288323" cy="908685"/>
          </a:xfrm>
        </p:grpSpPr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91DF3A03-C17F-4479-B4A3-C3DF6E40ECFE}"/>
                </a:ext>
              </a:extLst>
            </p:cNvPr>
            <p:cNvSpPr/>
            <p:nvPr/>
          </p:nvSpPr>
          <p:spPr>
            <a:xfrm>
              <a:off x="580292" y="2120265"/>
              <a:ext cx="3288323" cy="908685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Rectangle: Rounded Corners 8">
              <a:extLst>
                <a:ext uri="{FF2B5EF4-FFF2-40B4-BE49-F238E27FC236}">
                  <a16:creationId xmlns:a16="http://schemas.microsoft.com/office/drawing/2014/main" id="{147DE985-93BB-49F2-994B-3D49B59D392C}"/>
                </a:ext>
              </a:extLst>
            </p:cNvPr>
            <p:cNvSpPr txBox="1"/>
            <p:nvPr/>
          </p:nvSpPr>
          <p:spPr>
            <a:xfrm>
              <a:off x="606906" y="2146879"/>
              <a:ext cx="2354303" cy="85545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y-GB" sz="1600" b="1" dirty="0"/>
                <a:t>Diwedd</a:t>
              </a:r>
              <a:r>
                <a:rPr lang="cy-GB" sz="1600" kern="1200" dirty="0"/>
                <a:t> – </a:t>
              </a:r>
              <a:r>
                <a:rPr lang="cy-GB" sz="1600" dirty="0"/>
                <a:t>gorffen ar nodyn uchel</a:t>
              </a:r>
              <a:endParaRPr lang="cy-GB" sz="1600" kern="1200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7D22C1AE-D509-4B25-B999-A81F20AA612A}"/>
              </a:ext>
            </a:extLst>
          </p:cNvPr>
          <p:cNvGrpSpPr/>
          <p:nvPr/>
        </p:nvGrpSpPr>
        <p:grpSpPr>
          <a:xfrm>
            <a:off x="3274968" y="2022204"/>
            <a:ext cx="590645" cy="590645"/>
            <a:chOff x="2697678" y="689086"/>
            <a:chExt cx="590645" cy="590645"/>
          </a:xfrm>
        </p:grpSpPr>
        <p:sp>
          <p:nvSpPr>
            <p:cNvPr id="13" name="Arrow: Down 12">
              <a:extLst>
                <a:ext uri="{FF2B5EF4-FFF2-40B4-BE49-F238E27FC236}">
                  <a16:creationId xmlns:a16="http://schemas.microsoft.com/office/drawing/2014/main" id="{A5C80D99-9946-4C5A-A0F4-BF5B9B22D3E8}"/>
                </a:ext>
              </a:extLst>
            </p:cNvPr>
            <p:cNvSpPr/>
            <p:nvPr/>
          </p:nvSpPr>
          <p:spPr>
            <a:xfrm>
              <a:off x="2697678" y="689086"/>
              <a:ext cx="590645" cy="590645"/>
            </a:xfrm>
            <a:prstGeom prst="downArrow">
              <a:avLst>
                <a:gd name="adj1" fmla="val 55000"/>
                <a:gd name="adj2" fmla="val 45000"/>
              </a:avLst>
            </a:pr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Arrow: Down 10">
              <a:extLst>
                <a:ext uri="{FF2B5EF4-FFF2-40B4-BE49-F238E27FC236}">
                  <a16:creationId xmlns:a16="http://schemas.microsoft.com/office/drawing/2014/main" id="{1D96174E-E8E4-48F7-8969-3AA13AF707CB}"/>
                </a:ext>
              </a:extLst>
            </p:cNvPr>
            <p:cNvSpPr txBox="1"/>
            <p:nvPr/>
          </p:nvSpPr>
          <p:spPr>
            <a:xfrm>
              <a:off x="2830573" y="689086"/>
              <a:ext cx="324855" cy="44446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3020" tIns="33020" rIns="33020" bIns="3302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600" kern="1200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E9D58765-8163-4E45-827C-96049C8D1D09}"/>
              </a:ext>
            </a:extLst>
          </p:cNvPr>
          <p:cNvGrpSpPr/>
          <p:nvPr/>
        </p:nvGrpSpPr>
        <p:grpSpPr>
          <a:xfrm>
            <a:off x="3505376" y="3126183"/>
            <a:ext cx="590645" cy="590645"/>
            <a:chOff x="2987824" y="1743161"/>
            <a:chExt cx="590645" cy="590645"/>
          </a:xfrm>
        </p:grpSpPr>
        <p:sp>
          <p:nvSpPr>
            <p:cNvPr id="11" name="Arrow: Down 10">
              <a:extLst>
                <a:ext uri="{FF2B5EF4-FFF2-40B4-BE49-F238E27FC236}">
                  <a16:creationId xmlns:a16="http://schemas.microsoft.com/office/drawing/2014/main" id="{0D146FD2-EA74-47EE-9BCD-D7D19D77AAD3}"/>
                </a:ext>
              </a:extLst>
            </p:cNvPr>
            <p:cNvSpPr/>
            <p:nvPr/>
          </p:nvSpPr>
          <p:spPr>
            <a:xfrm>
              <a:off x="2987824" y="1743161"/>
              <a:ext cx="590645" cy="590645"/>
            </a:xfrm>
            <a:prstGeom prst="downArrow">
              <a:avLst>
                <a:gd name="adj1" fmla="val 55000"/>
                <a:gd name="adj2" fmla="val 45000"/>
              </a:avLst>
            </a:pr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Arrow: Down 12">
              <a:extLst>
                <a:ext uri="{FF2B5EF4-FFF2-40B4-BE49-F238E27FC236}">
                  <a16:creationId xmlns:a16="http://schemas.microsoft.com/office/drawing/2014/main" id="{81813EC6-124E-4981-A526-BF3EAAD7E9B6}"/>
                </a:ext>
              </a:extLst>
            </p:cNvPr>
            <p:cNvSpPr txBox="1"/>
            <p:nvPr/>
          </p:nvSpPr>
          <p:spPr>
            <a:xfrm>
              <a:off x="3120719" y="1743161"/>
              <a:ext cx="324855" cy="44446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3020" tIns="33020" rIns="33020" bIns="3302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6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4779656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E545555-768C-4274-B7D8-28A298698F30}"/>
              </a:ext>
            </a:extLst>
          </p:cNvPr>
          <p:cNvSpPr/>
          <p:nvPr/>
        </p:nvSpPr>
        <p:spPr>
          <a:xfrm>
            <a:off x="5169877" y="759611"/>
            <a:ext cx="3191608" cy="5909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dirty="0"/>
              <a:t>What is it that you really want to say…?</a:t>
            </a:r>
          </a:p>
        </p:txBody>
      </p:sp>
      <p:pic>
        <p:nvPicPr>
          <p:cNvPr id="8194" name="Picture 2" descr="Premium Vector | Thinking girl. beautiful face, doubts, problems, thoughts,  emotions. curious woman questioning, question mark.">
            <a:extLst>
              <a:ext uri="{FF2B5EF4-FFF2-40B4-BE49-F238E27FC236}">
                <a16:creationId xmlns:a16="http://schemas.microsoft.com/office/drawing/2014/main" id="{EAF55124-1F98-4192-92A8-C06CAD8A66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675" y="1366838"/>
            <a:ext cx="5962650" cy="412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460E7A8-302B-4A35-BC9B-F27020C70628}"/>
              </a:ext>
            </a:extLst>
          </p:cNvPr>
          <p:cNvSpPr txBox="1"/>
          <p:nvPr/>
        </p:nvSpPr>
        <p:spPr>
          <a:xfrm>
            <a:off x="532564" y="759612"/>
            <a:ext cx="3768132" cy="9428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de-DE" dirty="0"/>
              <a:t>Beth ydych chi am ei ddweud mewn gwirionedd...?
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494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grilling hot dogs&#10;&#10;Description automatically generated with medium confidence">
            <a:extLst>
              <a:ext uri="{FF2B5EF4-FFF2-40B4-BE49-F238E27FC236}">
                <a16:creationId xmlns:a16="http://schemas.microsoft.com/office/drawing/2014/main" id="{0ED99A7A-EC69-48ED-BB44-F475ACB286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282" y="228600"/>
            <a:ext cx="7961435" cy="5307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712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ABB8AF6-3AEF-4735-AC50-6D495DC7F97E}"/>
              </a:ext>
            </a:extLst>
          </p:cNvPr>
          <p:cNvSpPr/>
          <p:nvPr/>
        </p:nvSpPr>
        <p:spPr>
          <a:xfrm>
            <a:off x="1853421" y="2228671"/>
            <a:ext cx="55848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‘If everyone is thinking alike, then no-one is thinking.’ 								</a:t>
            </a:r>
            <a:r>
              <a:rPr lang="en-GB" dirty="0"/>
              <a:t>Benjamin Franklin</a:t>
            </a:r>
          </a:p>
        </p:txBody>
      </p:sp>
    </p:spTree>
    <p:extLst>
      <p:ext uri="{BB962C8B-B14F-4D97-AF65-F5344CB8AC3E}">
        <p14:creationId xmlns:p14="http://schemas.microsoft.com/office/powerpoint/2010/main" val="39563470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7FD7663-F71D-44F4-9589-3519637A6239}"/>
              </a:ext>
            </a:extLst>
          </p:cNvPr>
          <p:cNvSpPr/>
          <p:nvPr/>
        </p:nvSpPr>
        <p:spPr>
          <a:xfrm>
            <a:off x="4976445" y="367428"/>
            <a:ext cx="3842239" cy="9682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It’s always best to write about something you know and are enthusiastic about…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A754DD-ECB3-492F-9BFD-EC136B098F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8737" y="1814512"/>
            <a:ext cx="6486525" cy="32289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BE29AA3-DDDA-445F-B2EB-091C4B510D70}"/>
              </a:ext>
            </a:extLst>
          </p:cNvPr>
          <p:cNvSpPr txBox="1"/>
          <p:nvPr/>
        </p:nvSpPr>
        <p:spPr>
          <a:xfrm>
            <a:off x="465991" y="355726"/>
            <a:ext cx="3771904" cy="13672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cy-GB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Mae bob amser yn well ysgrifennu am rywbeth rydych chi'n ei wybod ac rydych chi'n frwdfrydig yn ei gylch...</a:t>
            </a:r>
            <a:r>
              <a:rPr lang="en-US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
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6057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218CAFD-3114-4E49-B52A-BDD0AD145917}"/>
              </a:ext>
            </a:extLst>
          </p:cNvPr>
          <p:cNvSpPr/>
          <p:nvPr/>
        </p:nvSpPr>
        <p:spPr>
          <a:xfrm>
            <a:off x="4976446" y="334108"/>
            <a:ext cx="3877408" cy="4764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b="1" u="sng" kern="1800" dirty="0">
                <a:solidFill>
                  <a:srgbClr val="2D2D2D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How to write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b="1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Friendly, chatty style</a:t>
            </a:r>
            <a:r>
              <a:rPr lang="en-GB" sz="16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first person 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</a:t>
            </a:r>
            <a:r>
              <a:rPr lang="en-GB" sz="16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be yourself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Have an opinion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Take a stand and make your thoughts known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 concise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Ideally approx. 600-800 words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short, snappy sentences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Use sub-headings to help structure content</a:t>
            </a: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Cut the jargon: 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Spell out your acronyms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Focus on one topic: 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Don’t dilute the message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b="1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Critical friends: </a:t>
            </a:r>
            <a:r>
              <a:rPr lang="en-GB" sz="16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Have someone else read your post before publishing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Judgement: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Knowing what to say and when to stop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83C87C-3699-4C3C-A9D5-BE41505BEE11}"/>
              </a:ext>
            </a:extLst>
          </p:cNvPr>
          <p:cNvSpPr txBox="1"/>
          <p:nvPr/>
        </p:nvSpPr>
        <p:spPr>
          <a:xfrm>
            <a:off x="290146" y="334108"/>
            <a:ext cx="4220308" cy="52917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cy-GB" sz="1600" b="1" u="sng" kern="1800" dirty="0">
                <a:solidFill>
                  <a:srgbClr val="2D2D2D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Sut i ysgrifennu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cy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cy-GB" sz="1600" b="1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Arddull gyfeillgar, </a:t>
            </a:r>
            <a:r>
              <a:rPr lang="cy-GB" sz="1600" b="1" dirty="0" err="1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sgyrsiol</a:t>
            </a:r>
            <a:r>
              <a:rPr lang="cy-GB" sz="16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cy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Defnyddiwch y person cyntaf a byddwch chi eich hun</a:t>
            </a:r>
          </a:p>
          <a:p>
            <a:pPr marL="34290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cy-GB" sz="16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Mynegi barn</a:t>
            </a:r>
            <a:r>
              <a:rPr lang="cy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Cymerwch safbwynt ac egluro eich meddyliau</a:t>
            </a: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6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Byddwch yn gryno</a:t>
            </a:r>
            <a:r>
              <a:rPr lang="cy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Yn ddelfrydol tua 600-800 o eiriau</a:t>
            </a:r>
            <a:endParaRPr lang="cy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6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Defnyddiwch frawddegau byr, bachog</a:t>
            </a:r>
            <a:r>
              <a:rPr lang="cy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Defnyddiwch is-benawdau i helpu i strwythuro’r cynnwys</a:t>
            </a: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6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Lleihewch y jargon: </a:t>
            </a:r>
            <a:r>
              <a:rPr lang="cy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Eglurwch eich acronymau</a:t>
            </a:r>
            <a:endParaRPr lang="cy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6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Canolbwyntiwch ar un pwnc: </a:t>
            </a:r>
            <a:r>
              <a:rPr lang="cy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Peidiwch â glastwreiddio'r neges</a:t>
            </a:r>
            <a:endParaRPr lang="cy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600" b="1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Ffrindiau beirniadol: </a:t>
            </a:r>
            <a:r>
              <a:rPr lang="cy-GB" sz="16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Gofynnwch i rywun arall ddarllen eich </a:t>
            </a:r>
            <a:r>
              <a:rPr lang="cy-GB" sz="1600" dirty="0" err="1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postiad</a:t>
            </a:r>
            <a:r>
              <a:rPr lang="cy-GB" sz="16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cyn ei gyhoeddi</a:t>
            </a:r>
            <a:endParaRPr lang="cy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sz="16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Doethineb:</a:t>
            </a:r>
            <a:r>
              <a:rPr lang="cy-GB" sz="16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Gwybod beth i'w ddweud a phryd i stopio</a:t>
            </a:r>
            <a:endParaRPr lang="cy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92960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2150116-8B27-43C0-982D-012D3C2DBBEA}"/>
              </a:ext>
            </a:extLst>
          </p:cNvPr>
          <p:cNvSpPr/>
          <p:nvPr/>
        </p:nvSpPr>
        <p:spPr>
          <a:xfrm>
            <a:off x="4757895" y="190490"/>
            <a:ext cx="4009292" cy="4764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b="1" u="sng" kern="1800" dirty="0">
                <a:solidFill>
                  <a:srgbClr val="2D2D2D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What to write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en-US" sz="16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eflections:</a:t>
            </a:r>
            <a:r>
              <a:rPr lang="en-US" sz="16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On your experiences in the classroom</a:t>
            </a:r>
            <a:r>
              <a:rPr lang="en-US" sz="16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Recommendations for articles, books, websites:</a:t>
            </a:r>
            <a:r>
              <a:rPr lang="en-US" sz="16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That you have read or found useful</a:t>
            </a: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Findings from projects </a:t>
            </a:r>
            <a:r>
              <a:rPr lang="en-GB" sz="16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research: 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</a:t>
            </a:r>
            <a:r>
              <a:rPr lang="en-US" sz="16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ow it has helped you and your learners</a:t>
            </a:r>
            <a:r>
              <a:rPr lang="en-US" sz="1600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Useful tips or activities: </a:t>
            </a:r>
            <a:r>
              <a:rPr lang="en-US" sz="16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That you have used in your 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lessons</a:t>
            </a:r>
            <a:r>
              <a:rPr lang="en-US" sz="1600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Reports from conferences: </a:t>
            </a:r>
            <a:r>
              <a:rPr lang="en-US" sz="16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 precis of what you learned and new insights gained</a:t>
            </a:r>
            <a:r>
              <a:rPr lang="en-GB" sz="1600" b="1" dirty="0">
                <a:solidFill>
                  <a:srgbClr val="222222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b="1" dirty="0">
                <a:solidFill>
                  <a:srgbClr val="222222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Perspectives on topical events where you have expertise</a:t>
            </a:r>
            <a:r>
              <a:rPr lang="en-GB" sz="1600" dirty="0">
                <a:solidFill>
                  <a:srgbClr val="222222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: Reaction to latest news/policy/politics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CC7B54-995B-4D73-9C54-2629144BD51B}"/>
              </a:ext>
            </a:extLst>
          </p:cNvPr>
          <p:cNvSpPr txBox="1"/>
          <p:nvPr/>
        </p:nvSpPr>
        <p:spPr>
          <a:xfrm>
            <a:off x="315267" y="190490"/>
            <a:ext cx="4070839" cy="55551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cy-GB" sz="1600" b="1" u="sng" kern="1800" dirty="0">
                <a:solidFill>
                  <a:srgbClr val="2D2D2D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Beth i'w ysgrifennu
</a:t>
            </a:r>
            <a:endParaRPr lang="cy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6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Sylwadau:</a:t>
            </a:r>
            <a:r>
              <a:rPr lang="cy-GB" sz="16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Ar eich profiadau ar lawr dosbarth </a:t>
            </a:r>
            <a:endParaRPr lang="cy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6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Argymhellion ar gyfer erthyglau, llyfrau, gwefannau:</a:t>
            </a:r>
            <a:r>
              <a:rPr lang="cy-GB" sz="16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Rydych wedi eu darllen neu sydd wedi bod o ddefnydd i chi</a:t>
            </a: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6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Canfyddiadau o brosiectau ac ymchwil: </a:t>
            </a:r>
            <a:r>
              <a:rPr lang="cy-GB" sz="16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Sut maen nhw wedi eich helpu chi a'ch dysgwyr </a:t>
            </a:r>
            <a:endParaRPr lang="cy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6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Awgrymiadau neu weithgareddau defnyddiol: </a:t>
            </a:r>
            <a:r>
              <a:rPr lang="cy-GB" sz="16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Rydych chi wedi’u defnyddio yn eich gwersi </a:t>
            </a:r>
            <a:endParaRPr lang="cy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6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Adroddiadau o gynadleddau: </a:t>
            </a:r>
            <a:r>
              <a:rPr lang="cy-GB" sz="16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Crynodeb o'r hyn y gwnaethoch chi ei ddysgu a’r canfyddiadau newydd 
</a:t>
            </a:r>
            <a:r>
              <a:rPr lang="cy-GB" sz="1600" b="1" dirty="0">
                <a:solidFill>
                  <a:srgbClr val="222222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Golwg ar ddigwyddiadau cyfoes lle mae gennych arbenigedd</a:t>
            </a:r>
            <a:r>
              <a:rPr lang="cy-GB" sz="1600" dirty="0">
                <a:solidFill>
                  <a:srgbClr val="222222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: Ymateb i'r newyddion/polisi/materion gwleidyddol diweddaraf</a:t>
            </a:r>
            <a:endParaRPr lang="cy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67867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09048EE-0102-4E2A-B68E-D01F0116B8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675" y="325316"/>
            <a:ext cx="7486650" cy="49911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08E7BED-BD68-404F-AD21-983390382AFD}"/>
              </a:ext>
            </a:extLst>
          </p:cNvPr>
          <p:cNvSpPr/>
          <p:nvPr/>
        </p:nvSpPr>
        <p:spPr>
          <a:xfrm>
            <a:off x="1178167" y="725967"/>
            <a:ext cx="3314701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800" b="1" dirty="0">
                <a:solidFill>
                  <a:schemeClr val="bg1"/>
                </a:solidFill>
              </a:rPr>
              <a:t>Darganfod eich llais </a:t>
            </a:r>
          </a:p>
          <a:p>
            <a:endParaRPr lang="en-GB" sz="2800" b="1" dirty="0">
              <a:solidFill>
                <a:schemeClr val="bg1"/>
              </a:solidFill>
            </a:endParaRPr>
          </a:p>
          <a:p>
            <a:r>
              <a:rPr lang="en-GB" sz="2800" b="1" dirty="0">
                <a:solidFill>
                  <a:schemeClr val="bg1"/>
                </a:solidFill>
              </a:rPr>
              <a:t>Find your voice</a:t>
            </a:r>
          </a:p>
          <a:p>
            <a:r>
              <a:rPr lang="en-GB" sz="3600" b="1" dirty="0"/>
              <a:t>				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046232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d padded chairs">
            <a:extLst>
              <a:ext uri="{FF2B5EF4-FFF2-40B4-BE49-F238E27FC236}">
                <a16:creationId xmlns:a16="http://schemas.microsoft.com/office/drawing/2014/main" id="{6D7BA0E4-4D92-4DEC-B902-8063725377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57" y="691941"/>
            <a:ext cx="7970285" cy="448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79ACD6E-F532-4FEA-B6BD-E7411E657209}"/>
              </a:ext>
            </a:extLst>
          </p:cNvPr>
          <p:cNvSpPr/>
          <p:nvPr/>
        </p:nvSpPr>
        <p:spPr>
          <a:xfrm>
            <a:off x="4127360" y="1136027"/>
            <a:ext cx="536176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Adnabod eich cynulleidfa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Know your audience</a:t>
            </a:r>
          </a:p>
          <a:p>
            <a:r>
              <a:rPr lang="en-GB" sz="3600" b="1" dirty="0"/>
              <a:t>				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3170367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C8F6095-47C3-43F8-9662-577BD97D4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212" y="342900"/>
            <a:ext cx="7341576" cy="489438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D986107-2E11-4CD5-910A-E9E2EE473077}"/>
              </a:ext>
            </a:extLst>
          </p:cNvPr>
          <p:cNvSpPr/>
          <p:nvPr/>
        </p:nvSpPr>
        <p:spPr>
          <a:xfrm>
            <a:off x="5492920" y="846082"/>
            <a:ext cx="2749868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800" b="1" dirty="0">
                <a:solidFill>
                  <a:schemeClr val="bg1"/>
                </a:solidFill>
              </a:rPr>
              <a:t>Ydy e’n rhuo?</a:t>
            </a:r>
          </a:p>
          <a:p>
            <a:endParaRPr lang="cy-GB" sz="2800" b="1" dirty="0">
              <a:solidFill>
                <a:schemeClr val="bg1"/>
              </a:solidFill>
            </a:endParaRPr>
          </a:p>
          <a:p>
            <a:r>
              <a:rPr lang="en-GB" sz="2800" b="1" dirty="0">
                <a:solidFill>
                  <a:schemeClr val="bg1"/>
                </a:solidFill>
              </a:rPr>
              <a:t>Does it roar?</a:t>
            </a:r>
          </a:p>
          <a:p>
            <a:r>
              <a:rPr lang="en-GB" sz="2800" b="1" dirty="0"/>
              <a:t>		</a:t>
            </a:r>
            <a:r>
              <a:rPr lang="en-GB" sz="3600" b="1" dirty="0"/>
              <a:t>		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949159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Talking Mouth Or Talk Animations Greentral Com - Communication Clipart |  Transparent PNG Download #1961172 - Vippng">
            <a:extLst>
              <a:ext uri="{FF2B5EF4-FFF2-40B4-BE49-F238E27FC236}">
                <a16:creationId xmlns:a16="http://schemas.microsoft.com/office/drawing/2014/main" id="{B300B2B5-C623-41AF-84E6-1B3BDE002E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1326" y="1740877"/>
            <a:ext cx="4621348" cy="3109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727FF22-0115-4EC3-B061-9D07603483A3}"/>
              </a:ext>
            </a:extLst>
          </p:cNvPr>
          <p:cNvSpPr/>
          <p:nvPr/>
        </p:nvSpPr>
        <p:spPr>
          <a:xfrm>
            <a:off x="5122509" y="694304"/>
            <a:ext cx="3745523" cy="5909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dirty="0"/>
              <a:t>Don’t say anything you wouldn’t say to someone’s face…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5F1868-1BED-4E2B-91E6-53F205F8FA87}"/>
              </a:ext>
            </a:extLst>
          </p:cNvPr>
          <p:cNvSpPr txBox="1"/>
          <p:nvPr/>
        </p:nvSpPr>
        <p:spPr>
          <a:xfrm>
            <a:off x="275968" y="694304"/>
            <a:ext cx="4296032" cy="5909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cy-GB" dirty="0"/>
              <a:t>Peidiwch â dweud unrhyw beth na fyddech chi’n ei ddweud yn wyneb rhywun…</a:t>
            </a:r>
          </a:p>
        </p:txBody>
      </p:sp>
    </p:spTree>
    <p:extLst>
      <p:ext uri="{BB962C8B-B14F-4D97-AF65-F5344CB8AC3E}">
        <p14:creationId xmlns:p14="http://schemas.microsoft.com/office/powerpoint/2010/main" val="41799534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BE200D1-20AF-4021-8B34-3D9622626A52}"/>
              </a:ext>
            </a:extLst>
          </p:cNvPr>
          <p:cNvSpPr/>
          <p:nvPr/>
        </p:nvSpPr>
        <p:spPr>
          <a:xfrm>
            <a:off x="5644661" y="326444"/>
            <a:ext cx="3894993" cy="341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dirty="0"/>
              <a:t>End on a high…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C58FEF-D671-4355-A281-BBCA8307D231}"/>
              </a:ext>
            </a:extLst>
          </p:cNvPr>
          <p:cNvSpPr txBox="1"/>
          <p:nvPr/>
        </p:nvSpPr>
        <p:spPr>
          <a:xfrm>
            <a:off x="924449" y="332065"/>
            <a:ext cx="4119825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cy-GB" dirty="0"/>
              <a:t>Gorffen ar nodyn uchel…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D0D8C2-1940-4B90-8D39-2C7E41A7E7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319" y="823726"/>
            <a:ext cx="7621100" cy="74681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61B0501-E477-4557-8008-F2B883F846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329" y="1664046"/>
            <a:ext cx="5953125" cy="11715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DA5354A-5CC9-46FB-B9DD-D8CD07E85B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3899" y="2922431"/>
            <a:ext cx="6000750" cy="141922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EA5E7EC-6492-4BFC-8683-ABF58F2762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38640" y="4410690"/>
            <a:ext cx="5598502" cy="1192724"/>
          </a:xfrm>
          <a:prstGeom prst="rect">
            <a:avLst/>
          </a:prstGeom>
          <a:ln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21519420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aints &amp; Paint Brush Retailer from Kozhikode">
            <a:extLst>
              <a:ext uri="{FF2B5EF4-FFF2-40B4-BE49-F238E27FC236}">
                <a16:creationId xmlns:a16="http://schemas.microsoft.com/office/drawing/2014/main" id="{1EB69EBE-8097-39BA-524E-2A78008350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7450" y="0"/>
            <a:ext cx="28765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981C38-B772-38D9-9E97-E4F230F24EF1}"/>
              </a:ext>
            </a:extLst>
          </p:cNvPr>
          <p:cNvSpPr txBox="1"/>
          <p:nvPr/>
        </p:nvSpPr>
        <p:spPr>
          <a:xfrm>
            <a:off x="1235316" y="1331528"/>
            <a:ext cx="6576648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1" dirty="0">
                <a:solidFill>
                  <a:srgbClr val="383838"/>
                </a:solidFill>
                <a:effectLst/>
                <a:latin typeface="Georgia" panose="02040502050405020303" pitchFamily="18" charset="0"/>
                <a:cs typeface="Old Antic Outline Shaded" panose="02010400000000000000" pitchFamily="2" charset="-78"/>
              </a:rPr>
              <a:t>‘Why have we let them flounder amid a sea of longwinded, inaccessible and, let’s face it, very often unhelpful curriculum guidance?</a:t>
            </a:r>
          </a:p>
          <a:p>
            <a:pPr algn="l"/>
            <a:endParaRPr lang="en-GB" b="0" i="1" dirty="0">
              <a:solidFill>
                <a:srgbClr val="383838"/>
              </a:solidFill>
              <a:effectLst/>
              <a:latin typeface="Georgia" panose="02040502050405020303" pitchFamily="18" charset="0"/>
              <a:cs typeface="Old Antic Outline Shaded" panose="02010400000000000000" pitchFamily="2" charset="-78"/>
            </a:endParaRPr>
          </a:p>
          <a:p>
            <a:pPr algn="l"/>
            <a:r>
              <a:rPr lang="en-GB" b="0" i="1" dirty="0">
                <a:solidFill>
                  <a:srgbClr val="383838"/>
                </a:solidFill>
                <a:effectLst/>
                <a:latin typeface="Georgia" panose="02040502050405020303" pitchFamily="18" charset="0"/>
                <a:cs typeface="Old Antic Outline Shaded" panose="02010400000000000000" pitchFamily="2" charset="-78"/>
              </a:rPr>
              <a:t>‘Why haven’t we built in strong enough support mechanisms to give those at whatever stage in their curriculum journey confidence that they are on the right path?</a:t>
            </a:r>
          </a:p>
          <a:p>
            <a:pPr algn="l"/>
            <a:endParaRPr lang="en-GB" b="0" i="1" dirty="0">
              <a:solidFill>
                <a:srgbClr val="383838"/>
              </a:solidFill>
              <a:effectLst/>
              <a:latin typeface="Georgia" panose="02040502050405020303" pitchFamily="18" charset="0"/>
              <a:cs typeface="Old Antic Outline Shaded" panose="02010400000000000000" pitchFamily="2" charset="-78"/>
            </a:endParaRPr>
          </a:p>
          <a:p>
            <a:pPr algn="l"/>
            <a:r>
              <a:rPr lang="en-GB" b="0" i="1" dirty="0">
                <a:solidFill>
                  <a:srgbClr val="383838"/>
                </a:solidFill>
                <a:effectLst/>
                <a:latin typeface="Georgia" panose="02040502050405020303" pitchFamily="18" charset="0"/>
                <a:cs typeface="Old Antic Outline Shaded" panose="02010400000000000000" pitchFamily="2" charset="-78"/>
              </a:rPr>
              <a:t>‘If teachers and leaders are our foot soldiers – the army upon which everything else depends – then why on earth haven’t we gone into battle with them?’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1767B4-4B46-3072-3BD3-ABDB106FDE62}"/>
              </a:ext>
            </a:extLst>
          </p:cNvPr>
          <p:cNvSpPr txBox="1"/>
          <p:nvPr/>
        </p:nvSpPr>
        <p:spPr>
          <a:xfrm>
            <a:off x="1055075" y="5376428"/>
            <a:ext cx="693713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https://welsheducationmatters.wordpress.com/2022/01/02/curriculum-for-wales-mapping-a-way-forward/</a:t>
            </a:r>
          </a:p>
        </p:txBody>
      </p:sp>
    </p:spTree>
    <p:extLst>
      <p:ext uri="{BB962C8B-B14F-4D97-AF65-F5344CB8AC3E}">
        <p14:creationId xmlns:p14="http://schemas.microsoft.com/office/powerpoint/2010/main" val="28611561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aints &amp; Paint Brush Retailer from Kozhikode">
            <a:extLst>
              <a:ext uri="{FF2B5EF4-FFF2-40B4-BE49-F238E27FC236}">
                <a16:creationId xmlns:a16="http://schemas.microsoft.com/office/drawing/2014/main" id="{517E3CEB-C4A1-0424-917B-2E6DB00EB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7450" y="0"/>
            <a:ext cx="28765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75A55C0-4CA2-C5C6-86F5-DD30EB86FC38}"/>
              </a:ext>
            </a:extLst>
          </p:cNvPr>
          <p:cNvSpPr txBox="1"/>
          <p:nvPr/>
        </p:nvSpPr>
        <p:spPr>
          <a:xfrm>
            <a:off x="1274882" y="659065"/>
            <a:ext cx="6594231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1" dirty="0">
                <a:solidFill>
                  <a:srgbClr val="383838"/>
                </a:solidFill>
                <a:effectLst/>
                <a:latin typeface="Georgia" panose="02040502050405020303" pitchFamily="18" charset="0"/>
              </a:rPr>
              <a:t>‘All of a sudden, and through no fault of their own, teachers have gone from a position of strength – based on many    years’ experience of teaching in a certain way, in line with a particular framework – to one of relative weakness.</a:t>
            </a:r>
          </a:p>
          <a:p>
            <a:pPr algn="l"/>
            <a:endParaRPr lang="en-GB" b="0" i="1" dirty="0">
              <a:solidFill>
                <a:srgbClr val="383838"/>
              </a:solidFill>
              <a:effectLst/>
              <a:latin typeface="Georgia" panose="02040502050405020303" pitchFamily="18" charset="0"/>
            </a:endParaRPr>
          </a:p>
          <a:p>
            <a:pPr algn="l"/>
            <a:r>
              <a:rPr lang="en-GB" b="0" i="1" dirty="0">
                <a:solidFill>
                  <a:srgbClr val="383838"/>
                </a:solidFill>
                <a:effectLst/>
                <a:latin typeface="Georgia" panose="02040502050405020303" pitchFamily="18" charset="0"/>
              </a:rPr>
              <a:t>‘This does not mean that good teachers become any less good as a consequence, more that they need additional support – and new skills – in order to respond most appropriately to what is being asked of them.</a:t>
            </a:r>
          </a:p>
          <a:p>
            <a:pPr algn="l"/>
            <a:endParaRPr lang="en-GB" b="0" i="1" dirty="0">
              <a:solidFill>
                <a:srgbClr val="383838"/>
              </a:solidFill>
              <a:effectLst/>
              <a:latin typeface="Georgia" panose="02040502050405020303" pitchFamily="18" charset="0"/>
            </a:endParaRPr>
          </a:p>
          <a:p>
            <a:pPr algn="l"/>
            <a:r>
              <a:rPr lang="en-GB" b="0" i="1" dirty="0">
                <a:solidFill>
                  <a:srgbClr val="383838"/>
                </a:solidFill>
                <a:effectLst/>
                <a:latin typeface="Georgia" panose="02040502050405020303" pitchFamily="18" charset="0"/>
              </a:rPr>
              <a:t>‘Think about it in terms of musical composition – if we take away teachers’ score, they’ll need absolute confidence that they can play all the right notes together in the best possible order.’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F4A240-5E98-050C-4AD9-065544181045}"/>
              </a:ext>
            </a:extLst>
          </p:cNvPr>
          <p:cNvSpPr txBox="1"/>
          <p:nvPr/>
        </p:nvSpPr>
        <p:spPr>
          <a:xfrm>
            <a:off x="967152" y="5125808"/>
            <a:ext cx="720969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https://welsheducationmatters.wordpress.com/2022/05/25/holding-a-mirror-to-policy-and-practice-why-teachers-have-every-right-to-be-annoyed/</a:t>
            </a:r>
          </a:p>
        </p:txBody>
      </p:sp>
    </p:spTree>
    <p:extLst>
      <p:ext uri="{BB962C8B-B14F-4D97-AF65-F5344CB8AC3E}">
        <p14:creationId xmlns:p14="http://schemas.microsoft.com/office/powerpoint/2010/main" val="6613741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Paints &amp; Paint Brush Retailer from Kozhikode">
            <a:extLst>
              <a:ext uri="{FF2B5EF4-FFF2-40B4-BE49-F238E27FC236}">
                <a16:creationId xmlns:a16="http://schemas.microsoft.com/office/drawing/2014/main" id="{402911C6-331E-1887-C660-A135D9C203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7450" y="0"/>
            <a:ext cx="28765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0B87A45-B636-1F83-2E43-2EB1D49A0FFE}"/>
              </a:ext>
            </a:extLst>
          </p:cNvPr>
          <p:cNvSpPr txBox="1"/>
          <p:nvPr/>
        </p:nvSpPr>
        <p:spPr>
          <a:xfrm>
            <a:off x="1118821" y="1256495"/>
            <a:ext cx="690635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1" dirty="0">
                <a:solidFill>
                  <a:srgbClr val="383838"/>
                </a:solidFill>
                <a:effectLst/>
                <a:latin typeface="Bernard MT Condensed" panose="02050806060905020404" pitchFamily="18" charset="0"/>
              </a:rPr>
              <a:t>‘Returning to the minister’s conceptualising of giving teachers tools to do the job – I am not yet convinced that we are being clear enough as to what it is we actually want teachers to do.</a:t>
            </a:r>
          </a:p>
          <a:p>
            <a:pPr algn="l"/>
            <a:endParaRPr lang="en-GB" b="0" i="1" dirty="0">
              <a:solidFill>
                <a:srgbClr val="383838"/>
              </a:solidFill>
              <a:effectLst/>
              <a:latin typeface="Bernard MT Condensed" panose="02050806060905020404" pitchFamily="18" charset="0"/>
            </a:endParaRPr>
          </a:p>
          <a:p>
            <a:pPr algn="l"/>
            <a:r>
              <a:rPr lang="en-GB" b="0" i="1" dirty="0">
                <a:solidFill>
                  <a:srgbClr val="383838"/>
                </a:solidFill>
                <a:effectLst/>
                <a:latin typeface="Bernard MT Condensed" panose="02050806060905020404" pitchFamily="18" charset="0"/>
              </a:rPr>
              <a:t>‘At the moment, and as far I can see it, we are not so much giving teachers the tools as directing them to B&amp;Q and letting them pick their own.</a:t>
            </a:r>
          </a:p>
          <a:p>
            <a:pPr algn="l"/>
            <a:endParaRPr lang="en-GB" b="0" i="1" dirty="0">
              <a:solidFill>
                <a:srgbClr val="383838"/>
              </a:solidFill>
              <a:effectLst/>
              <a:latin typeface="Bernard MT Condensed" panose="02050806060905020404" pitchFamily="18" charset="0"/>
            </a:endParaRPr>
          </a:p>
          <a:p>
            <a:pPr algn="l"/>
            <a:r>
              <a:rPr lang="en-GB" b="0" i="1" dirty="0">
                <a:solidFill>
                  <a:srgbClr val="383838"/>
                </a:solidFill>
                <a:effectLst/>
                <a:latin typeface="Bernard MT Condensed" panose="02050806060905020404" pitchFamily="18" charset="0"/>
              </a:rPr>
              <a:t>‘We could, I think, be more specific about the fundamentals required by teachers to engage meaningfully with curriculum documentation in all its forms.’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E716C1-CDC2-D780-50BE-DE1F0B6B4CA4}"/>
              </a:ext>
            </a:extLst>
          </p:cNvPr>
          <p:cNvSpPr txBox="1"/>
          <p:nvPr/>
        </p:nvSpPr>
        <p:spPr>
          <a:xfrm>
            <a:off x="1121019" y="5170618"/>
            <a:ext cx="706022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https://welsheducationmatters.wordpress.com/2022/10/06/too-little-too-late-reviewing-the-national-professional-learning-entitlement/</a:t>
            </a:r>
          </a:p>
        </p:txBody>
      </p:sp>
    </p:spTree>
    <p:extLst>
      <p:ext uri="{BB962C8B-B14F-4D97-AF65-F5344CB8AC3E}">
        <p14:creationId xmlns:p14="http://schemas.microsoft.com/office/powerpoint/2010/main" val="29093268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84A69EC-C943-BC3C-C86F-0F51FB394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197" y="555693"/>
            <a:ext cx="3750929" cy="32035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9E92A35-6E35-7152-369A-9284E48EC6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0757" y="555693"/>
            <a:ext cx="3863097" cy="32035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EDF7D7A-83E3-84FA-8D7E-6654513E30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8273" y="1862852"/>
            <a:ext cx="4344938" cy="36424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4850408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27076" y="815710"/>
            <a:ext cx="216957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3600" dirty="0"/>
          </a:p>
          <a:p>
            <a:r>
              <a:rPr lang="en-GB" sz="3600" b="1" dirty="0"/>
              <a:t>3 Rs…</a:t>
            </a:r>
            <a:endParaRPr lang="en-US" sz="3600" b="1" dirty="0"/>
          </a:p>
          <a:p>
            <a:endParaRPr lang="en-US" sz="3600" dirty="0"/>
          </a:p>
          <a:p>
            <a:r>
              <a:rPr lang="en-US" sz="3600" dirty="0"/>
              <a:t>Relevant</a:t>
            </a:r>
          </a:p>
          <a:p>
            <a:r>
              <a:rPr lang="en-US" sz="3600" dirty="0"/>
              <a:t>Readable</a:t>
            </a:r>
          </a:p>
          <a:p>
            <a:r>
              <a:rPr lang="en-US" sz="3600" dirty="0"/>
              <a:t>Respectful</a:t>
            </a:r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2D26EE-0253-4F8C-AD70-0988306B7F7C}"/>
              </a:ext>
            </a:extLst>
          </p:cNvPr>
          <p:cNvSpPr txBox="1"/>
          <p:nvPr/>
        </p:nvSpPr>
        <p:spPr>
          <a:xfrm>
            <a:off x="1014884" y="1376624"/>
            <a:ext cx="335614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/>
              <a:t>3 P…</a:t>
            </a:r>
            <a:endParaRPr lang="en-US" sz="3600" b="1" dirty="0"/>
          </a:p>
          <a:p>
            <a:endParaRPr lang="en-US" sz="3600" dirty="0"/>
          </a:p>
          <a:p>
            <a:r>
              <a:rPr lang="cy-GB" sz="3600" dirty="0"/>
              <a:t>Perthnasol
Plaen</a:t>
            </a:r>
          </a:p>
          <a:p>
            <a:r>
              <a:rPr lang="cy-GB" sz="3600" dirty="0"/>
              <a:t>Parchus</a:t>
            </a:r>
          </a:p>
        </p:txBody>
      </p:sp>
      <p:pic>
        <p:nvPicPr>
          <p:cNvPr id="9" name="Picture 6" descr="Green Tick Png File Green Tick Png - Clip Art Library">
            <a:extLst>
              <a:ext uri="{FF2B5EF4-FFF2-40B4-BE49-F238E27FC236}">
                <a16:creationId xmlns:a16="http://schemas.microsoft.com/office/drawing/2014/main" id="{3F000C7D-ED7D-4760-A17D-280BEF20EA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479" y="2408389"/>
            <a:ext cx="712179" cy="521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Green Tick Png File Green Tick Png - Clip Art Library">
            <a:extLst>
              <a:ext uri="{FF2B5EF4-FFF2-40B4-BE49-F238E27FC236}">
                <a16:creationId xmlns:a16="http://schemas.microsoft.com/office/drawing/2014/main" id="{DEC6E27E-101B-4D7F-9F21-1BE3FD7EDA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547" y="3527014"/>
            <a:ext cx="712179" cy="521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Green Tick Png File Green Tick Png - Clip Art Library">
            <a:extLst>
              <a:ext uri="{FF2B5EF4-FFF2-40B4-BE49-F238E27FC236}">
                <a16:creationId xmlns:a16="http://schemas.microsoft.com/office/drawing/2014/main" id="{552F2BF9-B859-418E-B06E-07BCA58B82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546" y="2982956"/>
            <a:ext cx="712179" cy="521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Green Tick Png File Green Tick Png - Clip Art Library">
            <a:extLst>
              <a:ext uri="{FF2B5EF4-FFF2-40B4-BE49-F238E27FC236}">
                <a16:creationId xmlns:a16="http://schemas.microsoft.com/office/drawing/2014/main" id="{537439D5-EA50-4FFF-BDCC-92FE95E610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547" y="2461341"/>
            <a:ext cx="712179" cy="521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Green Tick Png File Green Tick Png - Clip Art Library">
            <a:extLst>
              <a:ext uri="{FF2B5EF4-FFF2-40B4-BE49-F238E27FC236}">
                <a16:creationId xmlns:a16="http://schemas.microsoft.com/office/drawing/2014/main" id="{2A209C84-D3CF-4555-9B21-667C6FBDDB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012" y="3523947"/>
            <a:ext cx="712179" cy="521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Green Tick Png File Green Tick Png - Clip Art Library">
            <a:extLst>
              <a:ext uri="{FF2B5EF4-FFF2-40B4-BE49-F238E27FC236}">
                <a16:creationId xmlns:a16="http://schemas.microsoft.com/office/drawing/2014/main" id="{AE734A93-A7D7-4CCD-B87B-468F7F647A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0041" y="2966168"/>
            <a:ext cx="712179" cy="521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6016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53421" y="2228671"/>
            <a:ext cx="543715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‘The currency of blogging is authenticity and trust.’</a:t>
            </a:r>
          </a:p>
          <a:p>
            <a:r>
              <a:rPr lang="en-GB" sz="2400" dirty="0"/>
              <a:t>				</a:t>
            </a:r>
            <a:r>
              <a:rPr lang="en-GB" dirty="0"/>
              <a:t> Jason Calacanis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56585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atMod val="150000"/>
                <a:shade val="98000"/>
                <a:lumMod val="102000"/>
              </a:schemeClr>
            </a:gs>
            <a:gs pos="50000">
              <a:schemeClr val="bg1">
                <a:tint val="98000"/>
                <a:satMod val="130000"/>
                <a:shade val="9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2509F26-B5DC-4BA7-B476-4CB044237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DB103EB1-B135-4526-B883-33228FC27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80000">
            <a:off x="611505" y="683404"/>
            <a:ext cx="7920990" cy="5404104"/>
          </a:xfrm>
          <a:prstGeom prst="rect">
            <a:avLst/>
          </a:prstGeom>
          <a:solidFill>
            <a:srgbClr val="FFFFFF"/>
          </a:solidFill>
          <a:ln w="3175" cap="sq" cmpd="thinThick">
            <a:solidFill>
              <a:srgbClr val="DDDDDD"/>
            </a:solidFill>
            <a:miter lim="800000"/>
          </a:ln>
          <a:effectLst>
            <a:outerShdw blurRad="2667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pic>
        <p:nvPicPr>
          <p:cNvPr id="1026" name="Picture 2" descr="Working to save bus routes | Elife">
            <a:extLst>
              <a:ext uri="{FF2B5EF4-FFF2-40B4-BE49-F238E27FC236}">
                <a16:creationId xmlns:a16="http://schemas.microsoft.com/office/drawing/2014/main" id="{01C2E8A3-C728-82D4-6C91-02D29AC4C4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70" r="-1" b="1115"/>
          <a:stretch/>
        </p:blipFill>
        <p:spPr bwMode="auto">
          <a:xfrm rot="21480000">
            <a:off x="853377" y="1003258"/>
            <a:ext cx="7437246" cy="47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69482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96449" y="-40413"/>
            <a:ext cx="404446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b="1" dirty="0"/>
          </a:p>
          <a:p>
            <a:endParaRPr lang="en-GB" sz="3200" b="1" dirty="0"/>
          </a:p>
          <a:p>
            <a:r>
              <a:rPr lang="en-GB" sz="1600" b="1" dirty="0"/>
              <a:t>What is your view on…</a:t>
            </a:r>
          </a:p>
          <a:p>
            <a:endParaRPr lang="en-GB" sz="16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Curriculum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Assessment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GCSEs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Categorisation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PISA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Estyn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Regional consortia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Professional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Problem-based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Cross-curricular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Direct instruction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Coaching and mentoring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Our new education minister!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01F28D-C9A6-456E-B975-F5B2C01D750B}"/>
              </a:ext>
            </a:extLst>
          </p:cNvPr>
          <p:cNvSpPr txBox="1"/>
          <p:nvPr/>
        </p:nvSpPr>
        <p:spPr>
          <a:xfrm>
            <a:off x="577781" y="805126"/>
            <a:ext cx="4210259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600" b="1" dirty="0"/>
              <a:t>Beth yw eich barn ar y canlynol…</a:t>
            </a:r>
          </a:p>
          <a:p>
            <a:endParaRPr lang="cy-GB" sz="16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600" dirty="0"/>
              <a:t>Y Cwricwlwm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600" dirty="0"/>
              <a:t>Asesu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600" dirty="0"/>
              <a:t>TGAU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600" dirty="0"/>
              <a:t>Categoreiddio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600" dirty="0"/>
              <a:t>PISA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600" dirty="0"/>
              <a:t>Estyn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600" dirty="0"/>
              <a:t>Consortia rhanbarthol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600" dirty="0"/>
              <a:t>Dysgu proffesiynol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600" dirty="0"/>
              <a:t>Dysgu sy’n seiliedig ar broblemau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600" dirty="0"/>
              <a:t>Sgiliau trawsgwricwlaidd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600" dirty="0"/>
              <a:t>Hyfforddiant uniongyrchol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600" dirty="0"/>
              <a:t>Hyfforddi a mentora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600" dirty="0"/>
              <a:t>Ein gweinidog addysg newydd!</a:t>
            </a:r>
          </a:p>
        </p:txBody>
      </p:sp>
      <p:pic>
        <p:nvPicPr>
          <p:cNvPr id="2050" name="Picture 2" descr="Thinking Emoji Free Download - Iphone Smile Emoji , Free Transparent Clipart  - ClipartKey">
            <a:extLst>
              <a:ext uri="{FF2B5EF4-FFF2-40B4-BE49-F238E27FC236}">
                <a16:creationId xmlns:a16="http://schemas.microsoft.com/office/drawing/2014/main" id="{19276F6B-2277-4B3F-A8E7-A5EC064926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558" y="3982914"/>
            <a:ext cx="1962883" cy="1670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41151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Free Free Calendar Clipart, Download Free Free Calendar Clipart png images,  Free ClipArts on Clipart Library">
            <a:extLst>
              <a:ext uri="{FF2B5EF4-FFF2-40B4-BE49-F238E27FC236}">
                <a16:creationId xmlns:a16="http://schemas.microsoft.com/office/drawing/2014/main" id="{A091C76F-3F04-4976-B852-BC952FDC3C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972" y="3429000"/>
            <a:ext cx="2185068" cy="184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0E7938D-00DC-45A2-BA83-EF388D4430CC}"/>
              </a:ext>
            </a:extLst>
          </p:cNvPr>
          <p:cNvSpPr/>
          <p:nvPr/>
        </p:nvSpPr>
        <p:spPr>
          <a:xfrm>
            <a:off x="5794131" y="745770"/>
            <a:ext cx="325315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Check your diary…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Estyn annual report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GCSE &amp; A-level results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National reading and numeracy tests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Publication of school categorisation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Conference season (political &amp; union)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Events – Welsh Government/Estyn/consortia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PISA results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Holidays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Policy announcements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38F397-4A89-402F-8107-7C4029B934DA}"/>
              </a:ext>
            </a:extLst>
          </p:cNvPr>
          <p:cNvSpPr txBox="1"/>
          <p:nvPr/>
        </p:nvSpPr>
        <p:spPr>
          <a:xfrm>
            <a:off x="231112" y="752050"/>
            <a:ext cx="347673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b="1" dirty="0"/>
              <a:t>Edrychwch yn eich dyddiadur…</a:t>
            </a:r>
          </a:p>
          <a:p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/>
              <a:t>Adroddiad blynyddol Estyn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/>
              <a:t>Canlyniadau TGAU a Lefel-A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/>
              <a:t>Profion darllen a rhifedd cenedlaethol
Cyhoeddi categorïau ysgolion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/>
              <a:t>Tymor cynadledda (gwleidyddol ac undebau)
Digwyddiadau – Consortia/Llywodraeth Cymru/Estyn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/>
              <a:t>Canlyniadau PISA
Gwyliau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/>
              <a:t>Cyhoeddiadau polisi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9337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C298A4D7-D93B-4C4E-8967-D7276D9870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872" y="3698719"/>
            <a:ext cx="8178799" cy="2003805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751D2A-BBAE-42CC-8D8B-667C6265F7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41" y="1243476"/>
            <a:ext cx="8127046" cy="2042267"/>
          </a:xfrm>
          <a:prstGeom prst="rect">
            <a:avLst/>
          </a:prstGeom>
          <a:ln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14360852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AF54307-ABA1-44A2-95CD-73862B3FF6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703" y="298933"/>
            <a:ext cx="5193638" cy="527538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D7D955-0F02-40C8-9D1E-1018A14463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085" y="281351"/>
            <a:ext cx="2470218" cy="255856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3E69CB0-42BA-428D-A11F-7E2B65ABAD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085" y="2963006"/>
            <a:ext cx="2470218" cy="265055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930158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00351" y="290709"/>
            <a:ext cx="6143297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2400" b="1" dirty="0"/>
              <a:t>Blogiau defnyddiol…</a:t>
            </a:r>
          </a:p>
          <a:p>
            <a:pPr algn="ctr">
              <a:defRPr/>
            </a:pPr>
            <a:r>
              <a:rPr lang="en-GB" sz="2400" b="1" dirty="0"/>
              <a:t>Useful blogs…</a:t>
            </a:r>
          </a:p>
          <a:p>
            <a:pPr>
              <a:defRPr/>
            </a:pPr>
            <a:endParaRPr lang="en-GB" sz="2400" u="sng" dirty="0"/>
          </a:p>
          <a:p>
            <a:pPr>
              <a:defRPr/>
            </a:pPr>
            <a:endParaRPr lang="en-US" altLang="en-US" sz="1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altLang="en-US" sz="1400" u="sng" dirty="0"/>
              <a:t>Yr Athrofa</a:t>
            </a:r>
          </a:p>
          <a:p>
            <a:pPr>
              <a:defRPr/>
            </a:pPr>
            <a:r>
              <a:rPr lang="en-US" altLang="en-US" sz="1400" u="sng" dirty="0">
                <a:solidFill>
                  <a:srgbClr val="00B0F0"/>
                </a:solidFill>
                <a:hlinkClick r:id="rId2"/>
              </a:rPr>
              <a:t>https://athrofa.cymru/blog-2/</a:t>
            </a:r>
            <a:endParaRPr lang="en-US" altLang="en-US" sz="1400" u="sng" dirty="0">
              <a:solidFill>
                <a:srgbClr val="00B0F0"/>
              </a:solidFill>
            </a:endParaRPr>
          </a:p>
          <a:p>
            <a:pPr>
              <a:defRPr/>
            </a:pPr>
            <a:endParaRPr lang="en-GB" altLang="en-US" sz="1400" u="sng" dirty="0">
              <a:solidFill>
                <a:srgbClr val="00B0F0"/>
              </a:solidFill>
            </a:endParaRPr>
          </a:p>
          <a:p>
            <a:pPr>
              <a:defRPr/>
            </a:pPr>
            <a:r>
              <a:rPr lang="en-GB" altLang="en-US" sz="1400" u="sng" dirty="0"/>
              <a:t>Welsh Government: Curriculum for Wales blog
</a:t>
            </a:r>
            <a:r>
              <a:rPr lang="en-US" altLang="en-US" sz="1400" u="sng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https://curriculumforwales.gov.wales/</a:t>
            </a:r>
            <a:endParaRPr lang="en-US" altLang="en-US" sz="1400" u="sng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defRPr/>
            </a:pPr>
            <a:endParaRPr lang="en-GB" altLang="en-US" sz="1400" u="sng" dirty="0"/>
          </a:p>
          <a:p>
            <a:pPr>
              <a:defRPr/>
            </a:pPr>
            <a:r>
              <a:rPr lang="en-GB" altLang="en-US" sz="1400" u="sng" dirty="0"/>
              <a:t>EWC
</a:t>
            </a:r>
            <a:r>
              <a:rPr lang="en-GB" altLang="en-US" sz="1400" u="sng" dirty="0">
                <a:hlinkClick r:id="rId4"/>
              </a:rPr>
              <a:t>https://www.ewc.wales/site/index.php/en/about/son.html</a:t>
            </a:r>
            <a:endParaRPr lang="en-GB" altLang="en-US" sz="1400" u="sng" dirty="0"/>
          </a:p>
          <a:p>
            <a:pPr>
              <a:defRPr/>
            </a:pPr>
            <a:endParaRPr lang="en-GB" altLang="en-US" sz="1400" u="sng" dirty="0"/>
          </a:p>
          <a:p>
            <a:pPr>
              <a:defRPr/>
            </a:pPr>
            <a:r>
              <a:rPr lang="en-GB" altLang="en-US" sz="1400" u="sng" dirty="0"/>
              <a:t>TeacherToolkit</a:t>
            </a:r>
          </a:p>
          <a:p>
            <a:pPr>
              <a:defRPr/>
            </a:pPr>
            <a:r>
              <a:rPr lang="en-GB" altLang="en-US" sz="1400" u="sng" dirty="0">
                <a:hlinkClick r:id="rId5"/>
              </a:rPr>
              <a:t>https://www.teachertoolkit.co.uk/blog/</a:t>
            </a:r>
            <a:endParaRPr lang="en-GB" altLang="en-US" sz="1400" u="sng" dirty="0"/>
          </a:p>
          <a:p>
            <a:pPr>
              <a:defRPr/>
            </a:pPr>
            <a:endParaRPr lang="en-GB" altLang="en-US" sz="1400" u="sng" dirty="0"/>
          </a:p>
          <a:p>
            <a:pPr>
              <a:defRPr/>
            </a:pPr>
            <a:r>
              <a:rPr lang="en-GB" altLang="en-US" sz="1400" u="sng" dirty="0"/>
              <a:t>Debra Kidd</a:t>
            </a:r>
          </a:p>
          <a:p>
            <a:pPr>
              <a:defRPr/>
            </a:pPr>
            <a:r>
              <a:rPr lang="en-GB" altLang="en-US" sz="1400" u="sng" dirty="0">
                <a:solidFill>
                  <a:schemeClr val="accent1">
                    <a:lumMod val="75000"/>
                  </a:schemeClr>
                </a:solidFill>
                <a:hlinkClick r:id="rId6"/>
              </a:rPr>
              <a:t>https://debrakidd.wordpress.com/</a:t>
            </a:r>
            <a:endParaRPr lang="en-GB" altLang="en-US" sz="1400" u="sng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defRPr/>
            </a:pPr>
            <a:endParaRPr lang="en-GB" altLang="en-US" sz="1400" u="sng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altLang="en-US" sz="1400" u="sng" dirty="0"/>
              <a:t>Gareth Evans</a:t>
            </a:r>
          </a:p>
          <a:p>
            <a:pPr>
              <a:defRPr/>
            </a:pPr>
            <a:r>
              <a:rPr lang="en-GB" altLang="en-US" sz="1400" u="sng" dirty="0">
                <a:solidFill>
                  <a:srgbClr val="00B0F0"/>
                </a:solidFill>
                <a:hlinkClick r:id="rId5"/>
              </a:rPr>
              <a:t>https://welsheducationmatters.wordpress.com/</a:t>
            </a:r>
            <a:endParaRPr lang="en-GB" altLang="en-US" sz="1400" u="sng" dirty="0">
              <a:solidFill>
                <a:srgbClr val="00B0F0"/>
              </a:solidFill>
            </a:endParaRPr>
          </a:p>
          <a:p>
            <a:pPr>
              <a:defRPr/>
            </a:pPr>
            <a:endParaRPr lang="en-GB" altLang="en-US" sz="1400" u="sng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defRPr/>
            </a:pPr>
            <a:endParaRPr lang="en-GB" altLang="en-US" u="sng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4850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0E4D47F-3AE6-40A7-AB8E-F5D2B2D963FD}"/>
              </a:ext>
            </a:extLst>
          </p:cNvPr>
          <p:cNvSpPr/>
          <p:nvPr/>
        </p:nvSpPr>
        <p:spPr>
          <a:xfrm>
            <a:off x="1684611" y="2160932"/>
            <a:ext cx="593832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‘We do not learn from experience. We learn from reflecting on experience.’</a:t>
            </a:r>
          </a:p>
          <a:p>
            <a:r>
              <a:rPr lang="en-GB" sz="3600" b="1" dirty="0"/>
              <a:t>					</a:t>
            </a:r>
            <a:r>
              <a:rPr lang="en-GB" dirty="0"/>
              <a:t>John Dewey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34A2FF-6935-4FEC-B7C9-DFC8620D11AB}"/>
              </a:ext>
            </a:extLst>
          </p:cNvPr>
          <p:cNvSpPr txBox="1"/>
          <p:nvPr/>
        </p:nvSpPr>
        <p:spPr>
          <a:xfrm>
            <a:off x="492368" y="4413738"/>
            <a:ext cx="53808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@garethdjevans</a:t>
            </a:r>
          </a:p>
          <a:p>
            <a:r>
              <a:rPr lang="en-GB" b="1" dirty="0"/>
              <a:t>gareth.evans@uwtsd.ac.uk</a:t>
            </a:r>
          </a:p>
          <a:p>
            <a:r>
              <a:rPr lang="en-GB" b="1" dirty="0">
                <a:hlinkClick r:id="rId2"/>
              </a:rPr>
              <a:t>https://welsheducationmatters.wordpress.com/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0846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1271</Words>
  <Application>Microsoft Office PowerPoint</Application>
  <PresentationFormat>On-screen Show (4:3)</PresentationFormat>
  <Paragraphs>180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Arial</vt:lpstr>
      <vt:lpstr>Bernard MT Condensed</vt:lpstr>
      <vt:lpstr>Calibri</vt:lpstr>
      <vt:lpstr>Calibri Light</vt:lpstr>
      <vt:lpstr>Georgia</vt:lpstr>
      <vt:lpstr>Impact</vt:lpstr>
      <vt:lpstr>inherit</vt:lpstr>
      <vt:lpstr>Symbol</vt:lpstr>
      <vt:lpstr>Office Theme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Evans</dc:creator>
  <cp:lastModifiedBy>Gareth Evans</cp:lastModifiedBy>
  <cp:revision>12</cp:revision>
  <cp:lastPrinted>2022-10-12T09:53:58Z</cp:lastPrinted>
  <dcterms:created xsi:type="dcterms:W3CDTF">2021-05-21T11:46:30Z</dcterms:created>
  <dcterms:modified xsi:type="dcterms:W3CDTF">2022-10-12T10:57:00Z</dcterms:modified>
</cp:coreProperties>
</file>