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257" r:id="rId3"/>
    <p:sldId id="263" r:id="rId4"/>
    <p:sldId id="258" r:id="rId5"/>
    <p:sldId id="269" r:id="rId6"/>
    <p:sldId id="259" r:id="rId7"/>
    <p:sldId id="260" r:id="rId8"/>
    <p:sldId id="261" r:id="rId9"/>
    <p:sldId id="262" r:id="rId10"/>
    <p:sldId id="264" r:id="rId11"/>
    <p:sldId id="265" r:id="rId12"/>
    <p:sldId id="266" r:id="rId13"/>
    <p:sldId id="270"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80" d="100"/>
          <a:sy n="80" d="100"/>
        </p:scale>
        <p:origin x="739"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E8FC4-359D-CC47-FBE6-0E1AF9B1D4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C2AF8F-07F4-6AA7-34F2-18AD8CF50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991322-89C9-41A5-47FD-79C08C430457}"/>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25BAA91F-D338-B553-B47A-E8032468B4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B17315-BDFB-C19F-FF6B-8CE38E79AE8A}"/>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4012843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9E872-CD24-C774-42CF-239B4F6103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424AE7-AC69-1F6D-73D8-97EA9909AB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FFF72B-EDCF-C944-F9D3-A65E01A5E24E}"/>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9244342E-7DB4-E7E0-B7CC-02C804B3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27C580-6F83-5432-78CC-EEFDA87253A7}"/>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327351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4744D-36E0-B581-73F1-594D0BB503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97C3BD-F116-6AD8-FA78-09E352B496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56B4D3-4D4E-1DE8-1B1C-36E7180978EF}"/>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1E934D09-A761-939C-7421-39EB2040D2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28154F-BD7D-7898-6E56-60E98042DA83}"/>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759013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47E2F-D607-7C67-1546-38327D1A62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D343D2-2B40-4527-DC34-7A3BBD5F19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281996-E160-42B7-188F-6FA21BFCBE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096B58-6C12-97BC-0824-63D1D0B87D83}"/>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6" name="Footer Placeholder 5">
            <a:extLst>
              <a:ext uri="{FF2B5EF4-FFF2-40B4-BE49-F238E27FC236}">
                <a16:creationId xmlns:a16="http://schemas.microsoft.com/office/drawing/2014/main" id="{2B83C89F-AD35-68F1-AAD8-C0C5F26D3D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491055-8848-6910-1A50-5634F5C4AC48}"/>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3532308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07B9C-0CAB-22DE-90E5-9E98F63723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5EDD1B-998D-23B2-3435-24C368701A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03635-F6F6-A34C-C2F5-D1562CE6C3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459201-273D-9DC7-C2FC-DA6FC89E3A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5007C9-C184-FA4A-347A-658081BA41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9578BF-3BDA-BA49-0EFE-8F2BB59915B5}"/>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8" name="Footer Placeholder 7">
            <a:extLst>
              <a:ext uri="{FF2B5EF4-FFF2-40B4-BE49-F238E27FC236}">
                <a16:creationId xmlns:a16="http://schemas.microsoft.com/office/drawing/2014/main" id="{F744DCE5-F2FD-793D-F5EF-FDBA6C9C88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ACE0E6-9D26-65FF-BD70-ABB32D59BE79}"/>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2095437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C5337-3624-529E-8FEA-819EB28A13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EBD8ED-1635-695F-9908-83F0F3AE0D34}"/>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4" name="Footer Placeholder 3">
            <a:extLst>
              <a:ext uri="{FF2B5EF4-FFF2-40B4-BE49-F238E27FC236}">
                <a16:creationId xmlns:a16="http://schemas.microsoft.com/office/drawing/2014/main" id="{C6ABEDFC-2F40-F189-7F0A-7B70430580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C47762-2A06-A59B-3A0F-382B07716C9E}"/>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277122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FA1920-D08A-9AED-3B29-3048F8CE2759}"/>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3" name="Footer Placeholder 2">
            <a:extLst>
              <a:ext uri="{FF2B5EF4-FFF2-40B4-BE49-F238E27FC236}">
                <a16:creationId xmlns:a16="http://schemas.microsoft.com/office/drawing/2014/main" id="{46DCE4F2-93CD-4A3C-4C98-EDA44E7211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D59231-494A-E262-85C6-DBA20B56AE1F}"/>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2805959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0CB63-D47E-FCDE-38A0-733CC35E33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197EB3-26B8-173F-F5C6-E2ED590E88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EFBD13F-83D4-5E8F-721F-E5C31A875C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D7569E-A031-2841-6BAB-49037515BDF7}"/>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6" name="Footer Placeholder 5">
            <a:extLst>
              <a:ext uri="{FF2B5EF4-FFF2-40B4-BE49-F238E27FC236}">
                <a16:creationId xmlns:a16="http://schemas.microsoft.com/office/drawing/2014/main" id="{4D744804-B071-523C-6B7C-EF7592DE0D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1B0497-89D8-F9EE-2C27-DC2210CD7D8A}"/>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781141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1C08-8F25-6A97-4EE2-F54AC99286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C6CBF2-E2F4-8AFC-E31E-2AF5E359A9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680464-02BF-EE2F-6BC4-8076A51AD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0BD3FE-A06B-C5BD-99AC-E386D8973D4B}"/>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6" name="Footer Placeholder 5">
            <a:extLst>
              <a:ext uri="{FF2B5EF4-FFF2-40B4-BE49-F238E27FC236}">
                <a16:creationId xmlns:a16="http://schemas.microsoft.com/office/drawing/2014/main" id="{86A0DCAC-3035-B484-BE68-397E4EFE7F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D92466-4928-69FA-29A4-DAD63BAEC0DF}"/>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949548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53EF5-3B75-F744-74A3-EC6112CF2F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9FD966-51CB-AE6E-D43D-72EE0C055B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E598F0-D270-34D5-60B8-2FD258C3D27A}"/>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9A79D5D6-0DF3-5B70-58D9-87381BA07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465DB7-A1A7-D568-AC7C-6052C625573F}"/>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423121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7A0F60-CCF6-43B3-EC39-66314F4CB6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A9B169-7BB3-AC4D-0126-ADCF9D60DE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0FA0C-7D52-D143-8E87-926C4AD3507C}"/>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AAA2C02E-F02F-B38B-9475-541E5FD997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2E3EB2-FAB9-CBC0-2589-D5E6BB1CAAE8}"/>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820764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945ED1-5782-C993-10F6-B3386BFA36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24E179-4F6A-6E54-E893-5200607D5E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C4EEDA-6AE9-ADBD-091F-DA272D7EF7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B162633A-E31A-CAD9-FC6F-A476BE535E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BAE464-96A2-0B72-F04C-01D8A894A4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966C8-A4D4-485C-B54D-432F7B615688}" type="slidenum">
              <a:rPr lang="en-GB" smtClean="0"/>
              <a:t>‹#›</a:t>
            </a:fld>
            <a:endParaRPr lang="en-GB"/>
          </a:p>
        </p:txBody>
      </p:sp>
    </p:spTree>
    <p:extLst>
      <p:ext uri="{BB962C8B-B14F-4D97-AF65-F5344CB8AC3E}">
        <p14:creationId xmlns:p14="http://schemas.microsoft.com/office/powerpoint/2010/main" val="2441578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B2D3-6286-49F9-D892-3F2931E34214}"/>
              </a:ext>
            </a:extLst>
          </p:cNvPr>
          <p:cNvSpPr>
            <a:spLocks noGrp="1"/>
          </p:cNvSpPr>
          <p:nvPr>
            <p:ph type="ctrTitle"/>
          </p:nvPr>
        </p:nvSpPr>
        <p:spPr>
          <a:xfrm>
            <a:off x="1524000" y="612251"/>
            <a:ext cx="9144000" cy="1582310"/>
          </a:xfrm>
          <a:solidFill>
            <a:schemeClr val="tx2">
              <a:lumMod val="20000"/>
              <a:lumOff val="80000"/>
            </a:schemeClr>
          </a:solidFill>
        </p:spPr>
        <p:txBody>
          <a:bodyPr>
            <a:normAutofit fontScale="90000"/>
          </a:bodyPr>
          <a:lstStyle/>
          <a:p>
            <a:r>
              <a:rPr lang="en-GB" dirty="0"/>
              <a:t>Project Management Plan Proposal Pitch Presentation </a:t>
            </a:r>
          </a:p>
        </p:txBody>
      </p:sp>
      <p:sp>
        <p:nvSpPr>
          <p:cNvPr id="3" name="Subtitle 2">
            <a:extLst>
              <a:ext uri="{FF2B5EF4-FFF2-40B4-BE49-F238E27FC236}">
                <a16:creationId xmlns:a16="http://schemas.microsoft.com/office/drawing/2014/main" id="{8F5CFF16-951C-10A6-2359-BF36C0C57C75}"/>
              </a:ext>
            </a:extLst>
          </p:cNvPr>
          <p:cNvSpPr>
            <a:spLocks noGrp="1"/>
          </p:cNvSpPr>
          <p:nvPr>
            <p:ph type="subTitle" idx="1"/>
          </p:nvPr>
        </p:nvSpPr>
        <p:spPr>
          <a:solidFill>
            <a:schemeClr val="tx2">
              <a:lumMod val="20000"/>
              <a:lumOff val="80000"/>
            </a:schemeClr>
          </a:solidFill>
        </p:spPr>
        <p:txBody>
          <a:bodyPr>
            <a:normAutofit fontScale="55000" lnSpcReduction="20000"/>
          </a:bodyPr>
          <a:lstStyle/>
          <a:p>
            <a:r>
              <a:rPr lang="en-GB" dirty="0"/>
              <a:t>Participants: Cristina Anton- 2110293</a:t>
            </a:r>
          </a:p>
          <a:p>
            <a:r>
              <a:rPr lang="en-GB" dirty="0"/>
              <a:t>Andreea </a:t>
            </a:r>
            <a:r>
              <a:rPr lang="en-GB" dirty="0" err="1"/>
              <a:t>Rotariu</a:t>
            </a:r>
            <a:r>
              <a:rPr lang="en-GB" dirty="0"/>
              <a:t>- 2107119</a:t>
            </a:r>
          </a:p>
          <a:p>
            <a:r>
              <a:rPr lang="en-GB" dirty="0"/>
              <a:t>Andreea </a:t>
            </a:r>
            <a:r>
              <a:rPr lang="en-GB" dirty="0" err="1"/>
              <a:t>Vlasceanu</a:t>
            </a:r>
            <a:r>
              <a:rPr lang="en-GB" dirty="0"/>
              <a:t>- 2108084</a:t>
            </a:r>
          </a:p>
          <a:p>
            <a:r>
              <a:rPr lang="en-GB" dirty="0"/>
              <a:t>Natalia </a:t>
            </a:r>
            <a:r>
              <a:rPr lang="en-GB" dirty="0" err="1"/>
              <a:t>Rupet</a:t>
            </a:r>
            <a:r>
              <a:rPr lang="en-GB" dirty="0"/>
              <a:t>- 2109475</a:t>
            </a:r>
          </a:p>
          <a:p>
            <a:r>
              <a:rPr lang="en-GB" dirty="0"/>
              <a:t>Tutor name: Abel </a:t>
            </a:r>
            <a:r>
              <a:rPr lang="en-GB" dirty="0" err="1"/>
              <a:t>Agoba</a:t>
            </a:r>
            <a:endParaRPr lang="en-GB" dirty="0"/>
          </a:p>
          <a:p>
            <a:r>
              <a:rPr lang="en-GB" dirty="0"/>
              <a:t>Module: Managing Projects in the Workplace </a:t>
            </a:r>
          </a:p>
          <a:p>
            <a:endParaRPr lang="en-GB" dirty="0"/>
          </a:p>
        </p:txBody>
      </p:sp>
    </p:spTree>
    <p:extLst>
      <p:ext uri="{BB962C8B-B14F-4D97-AF65-F5344CB8AC3E}">
        <p14:creationId xmlns:p14="http://schemas.microsoft.com/office/powerpoint/2010/main" val="3717237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C8FC4-61AC-B37A-02B7-52305963FE9D}"/>
              </a:ext>
            </a:extLst>
          </p:cNvPr>
          <p:cNvSpPr>
            <a:spLocks noGrp="1"/>
          </p:cNvSpPr>
          <p:nvPr>
            <p:ph type="title"/>
          </p:nvPr>
        </p:nvSpPr>
        <p:spPr>
          <a:xfrm>
            <a:off x="838200" y="365126"/>
            <a:ext cx="10515600" cy="922986"/>
          </a:xfrm>
          <a:solidFill>
            <a:schemeClr val="accent1">
              <a:lumMod val="60000"/>
              <a:lumOff val="40000"/>
            </a:schemeClr>
          </a:solidFill>
        </p:spPr>
        <p:txBody>
          <a:bodyPr/>
          <a:lstStyle/>
          <a:p>
            <a:r>
              <a:rPr lang="en-GB" dirty="0"/>
              <a:t>                              Introduction</a:t>
            </a:r>
          </a:p>
        </p:txBody>
      </p:sp>
      <p:sp>
        <p:nvSpPr>
          <p:cNvPr id="3" name="Content Placeholder 2">
            <a:extLst>
              <a:ext uri="{FF2B5EF4-FFF2-40B4-BE49-F238E27FC236}">
                <a16:creationId xmlns:a16="http://schemas.microsoft.com/office/drawing/2014/main" id="{D058E61E-CA49-C1B3-E1EA-30CECE8BDCAB}"/>
              </a:ext>
            </a:extLst>
          </p:cNvPr>
          <p:cNvSpPr>
            <a:spLocks noGrp="1"/>
          </p:cNvSpPr>
          <p:nvPr>
            <p:ph idx="1"/>
          </p:nvPr>
        </p:nvSpPr>
        <p:spPr>
          <a:xfrm>
            <a:off x="838201" y="1825625"/>
            <a:ext cx="6677024" cy="4351338"/>
          </a:xfrm>
          <a:solidFill>
            <a:schemeClr val="tx2">
              <a:lumMod val="20000"/>
              <a:lumOff val="80000"/>
            </a:schemeClr>
          </a:solidFill>
        </p:spPr>
        <p:txBody>
          <a:bodyPr>
            <a:normAutofit fontScale="62500" lnSpcReduction="20000"/>
          </a:bodyPr>
          <a:lstStyle/>
          <a:p>
            <a:r>
              <a:rPr lang="en-GB" dirty="0"/>
              <a:t>The aim of this pitch is to present our Project Management plan.</a:t>
            </a:r>
          </a:p>
          <a:p>
            <a:r>
              <a:rPr lang="en-GB" dirty="0"/>
              <a:t>“Pharma”, a pharmaceutical company want to lunch a new product on Market: Vita-Sport Pro </a:t>
            </a:r>
          </a:p>
          <a:p>
            <a:pPr marL="0" indent="0">
              <a:buNone/>
            </a:pPr>
            <a:r>
              <a:rPr lang="en-GB" dirty="0"/>
              <a:t>                        During the pitch will be discuss as following:</a:t>
            </a:r>
          </a:p>
          <a:p>
            <a:r>
              <a:rPr lang="en-GB" dirty="0"/>
              <a:t>Company background </a:t>
            </a:r>
          </a:p>
          <a:p>
            <a:r>
              <a:rPr lang="en-GB" dirty="0"/>
              <a:t>Project description</a:t>
            </a:r>
          </a:p>
          <a:p>
            <a:r>
              <a:rPr lang="en-GB" dirty="0"/>
              <a:t>Project scope</a:t>
            </a:r>
          </a:p>
          <a:p>
            <a:r>
              <a:rPr lang="en-GB" dirty="0"/>
              <a:t>Work Breakdown Structure</a:t>
            </a:r>
          </a:p>
          <a:p>
            <a:r>
              <a:rPr lang="en-GB" dirty="0"/>
              <a:t>Quad Chart</a:t>
            </a:r>
          </a:p>
          <a:p>
            <a:r>
              <a:rPr lang="en-GB" dirty="0"/>
              <a:t>Gant Chart</a:t>
            </a:r>
          </a:p>
          <a:p>
            <a:r>
              <a:rPr lang="en-GB" dirty="0"/>
              <a:t>Stakeholders’ classification</a:t>
            </a:r>
          </a:p>
          <a:p>
            <a:r>
              <a:rPr lang="en-GB" dirty="0"/>
              <a:t>Allocation of resources</a:t>
            </a:r>
          </a:p>
          <a:p>
            <a:r>
              <a:rPr lang="en-GB" dirty="0"/>
              <a:t>Risk analysis</a:t>
            </a:r>
          </a:p>
          <a:p>
            <a:r>
              <a:rPr lang="en-GB" dirty="0"/>
              <a:t>Conclusion  </a:t>
            </a:r>
          </a:p>
        </p:txBody>
      </p:sp>
      <p:pic>
        <p:nvPicPr>
          <p:cNvPr id="7" name="Picture 6">
            <a:extLst>
              <a:ext uri="{FF2B5EF4-FFF2-40B4-BE49-F238E27FC236}">
                <a16:creationId xmlns:a16="http://schemas.microsoft.com/office/drawing/2014/main" id="{313401ED-F9F8-7D0D-4A5F-40F0824E40ED}"/>
              </a:ext>
            </a:extLst>
          </p:cNvPr>
          <p:cNvPicPr>
            <a:picLocks noChangeAspect="1"/>
          </p:cNvPicPr>
          <p:nvPr/>
        </p:nvPicPr>
        <p:blipFill>
          <a:blip r:embed="rId2"/>
          <a:stretch>
            <a:fillRect/>
          </a:stretch>
        </p:blipFill>
        <p:spPr>
          <a:xfrm>
            <a:off x="7724774" y="2424825"/>
            <a:ext cx="3941685" cy="3152937"/>
          </a:xfrm>
          <a:prstGeom prst="rect">
            <a:avLst/>
          </a:prstGeom>
        </p:spPr>
      </p:pic>
    </p:spTree>
    <p:extLst>
      <p:ext uri="{BB962C8B-B14F-4D97-AF65-F5344CB8AC3E}">
        <p14:creationId xmlns:p14="http://schemas.microsoft.com/office/powerpoint/2010/main" val="3416258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Arc 2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881487-9097-BACF-8A39-43979FED4398}"/>
              </a:ext>
            </a:extLst>
          </p:cNvPr>
          <p:cNvSpPr>
            <a:spLocks noGrp="1"/>
          </p:cNvSpPr>
          <p:nvPr>
            <p:ph type="title"/>
          </p:nvPr>
        </p:nvSpPr>
        <p:spPr>
          <a:xfrm>
            <a:off x="2804445" y="131112"/>
            <a:ext cx="5458838" cy="826707"/>
          </a:xfrm>
          <a:solidFill>
            <a:schemeClr val="tx2">
              <a:lumMod val="20000"/>
              <a:lumOff val="80000"/>
            </a:schemeClr>
          </a:solidFill>
        </p:spPr>
        <p:txBody>
          <a:bodyPr>
            <a:normAutofit/>
          </a:bodyPr>
          <a:lstStyle/>
          <a:p>
            <a:r>
              <a:rPr lang="en-GB" dirty="0"/>
              <a:t>          About Pharma</a:t>
            </a:r>
          </a:p>
        </p:txBody>
      </p:sp>
      <p:sp>
        <p:nvSpPr>
          <p:cNvPr id="23" name="Freeform: Shape 2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853B864-2CF1-899A-0522-3CFC86CA435F}"/>
              </a:ext>
            </a:extLst>
          </p:cNvPr>
          <p:cNvPicPr>
            <a:picLocks noChangeAspect="1"/>
          </p:cNvPicPr>
          <p:nvPr/>
        </p:nvPicPr>
        <p:blipFill>
          <a:blip r:embed="rId2"/>
          <a:stretch>
            <a:fillRect/>
          </a:stretch>
        </p:blipFill>
        <p:spPr>
          <a:xfrm>
            <a:off x="703183" y="1582468"/>
            <a:ext cx="3941692" cy="352331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68B3F71-6E6D-DC2C-A1CC-C04C18DD0F96}"/>
              </a:ext>
            </a:extLst>
          </p:cNvPr>
          <p:cNvSpPr>
            <a:spLocks noGrp="1"/>
          </p:cNvSpPr>
          <p:nvPr>
            <p:ph idx="1"/>
          </p:nvPr>
        </p:nvSpPr>
        <p:spPr>
          <a:xfrm>
            <a:off x="5605402" y="1214124"/>
            <a:ext cx="5458838" cy="4192520"/>
          </a:xfrm>
          <a:solidFill>
            <a:schemeClr val="tx2">
              <a:lumMod val="20000"/>
              <a:lumOff val="80000"/>
            </a:schemeClr>
          </a:solidFill>
        </p:spPr>
        <p:txBody>
          <a:bodyPr>
            <a:normAutofit/>
          </a:bodyPr>
          <a:lstStyle/>
          <a:p>
            <a:r>
              <a:rPr lang="en-GB" sz="2000" dirty="0"/>
              <a:t>Pharma refers to the sector that includes pharmaceutical companies, regulatory agencies, healthcare professionals, and scientific researchers all working together in the research, development, production, and distribution of drugs and medications (Britannica, 2023).</a:t>
            </a:r>
          </a:p>
          <a:p>
            <a:r>
              <a:rPr lang="en-GB" sz="2000" dirty="0"/>
              <a:t>They have a significant impact on the introduction of innovative therapies to the market, enhancing healthcare outcomes, and contributing to advancements in medical science (Britannica, 2023).</a:t>
            </a:r>
          </a:p>
        </p:txBody>
      </p:sp>
    </p:spTree>
    <p:extLst>
      <p:ext uri="{BB962C8B-B14F-4D97-AF65-F5344CB8AC3E}">
        <p14:creationId xmlns:p14="http://schemas.microsoft.com/office/powerpoint/2010/main" val="247841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61BA4-E800-654E-1D38-126492668F8E}"/>
              </a:ext>
            </a:extLst>
          </p:cNvPr>
          <p:cNvSpPr>
            <a:spLocks noGrp="1"/>
          </p:cNvSpPr>
          <p:nvPr>
            <p:ph type="title"/>
          </p:nvPr>
        </p:nvSpPr>
        <p:spPr>
          <a:xfrm>
            <a:off x="23808" y="456939"/>
            <a:ext cx="7718855" cy="1031131"/>
          </a:xfrm>
          <a:solidFill>
            <a:schemeClr val="accent1">
              <a:lumMod val="60000"/>
              <a:lumOff val="40000"/>
            </a:schemeClr>
          </a:solidFill>
        </p:spPr>
        <p:txBody>
          <a:bodyPr vert="horz" lIns="91440" tIns="45720" rIns="91440" bIns="45720" rtlCol="0" anchor="b">
            <a:normAutofit/>
          </a:bodyPr>
          <a:lstStyle/>
          <a:p>
            <a:r>
              <a:rPr lang="en-US" sz="6100" dirty="0">
                <a:solidFill>
                  <a:schemeClr val="bg1"/>
                </a:solidFill>
              </a:rPr>
              <a:t>        Project description</a:t>
            </a:r>
          </a:p>
        </p:txBody>
      </p:sp>
      <p:sp>
        <p:nvSpPr>
          <p:cNvPr id="3" name="Content Placeholder 2">
            <a:extLst>
              <a:ext uri="{FF2B5EF4-FFF2-40B4-BE49-F238E27FC236}">
                <a16:creationId xmlns:a16="http://schemas.microsoft.com/office/drawing/2014/main" id="{C1FDED09-F85E-3F14-888A-2282C51E5288}"/>
              </a:ext>
            </a:extLst>
          </p:cNvPr>
          <p:cNvSpPr>
            <a:spLocks noGrp="1"/>
          </p:cNvSpPr>
          <p:nvPr>
            <p:ph idx="1"/>
          </p:nvPr>
        </p:nvSpPr>
        <p:spPr>
          <a:xfrm>
            <a:off x="172995" y="1945009"/>
            <a:ext cx="7356035" cy="4670475"/>
          </a:xfrm>
          <a:solidFill>
            <a:schemeClr val="accent1">
              <a:lumMod val="60000"/>
              <a:lumOff val="40000"/>
            </a:schemeClr>
          </a:solidFill>
        </p:spPr>
        <p:txBody>
          <a:bodyPr vert="horz" lIns="91440" tIns="45720" rIns="91440" bIns="45720" rtlCol="0">
            <a:normAutofit fontScale="62500" lnSpcReduction="20000"/>
          </a:bodyPr>
          <a:lstStyle/>
          <a:p>
            <a:pPr marL="0" indent="0">
              <a:lnSpc>
                <a:spcPct val="150000"/>
              </a:lnSpc>
              <a:spcBef>
                <a:spcPts val="200"/>
              </a:spcBef>
              <a:buNone/>
            </a:pPr>
            <a:r>
              <a:rPr lang="en-US" sz="2400" b="1" kern="1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2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Title: "Launching Vita-Sport Pro: Multivitamins for Sportive“</a:t>
            </a:r>
          </a:p>
          <a:p>
            <a:pPr>
              <a:lnSpc>
                <a:spcPct val="150000"/>
              </a:lnSpc>
              <a:spcBef>
                <a:spcPts val="200"/>
              </a:spcBef>
            </a:pPr>
            <a:r>
              <a:rPr lang="en-US" sz="2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Project Aim</a:t>
            </a:r>
            <a:endParaRPr lang="en-GB" sz="2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The aim of this project is to collect data, evaluate pricing, and promote the Vita-sport Pro Vitamin product in order to successfully put it into the market.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200"/>
              </a:spcBef>
            </a:pPr>
            <a:r>
              <a:rPr lang="en-US" sz="2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Project Objectives</a:t>
            </a:r>
            <a:endParaRPr lang="en-GB" sz="2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perform market research on Vita-sport Pro Vitamin to gain insight into the target audience.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develop a creative and compelling product package to appeal to the target customers.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create a price strategy that would keep the product competitive in the market and profitable for the company.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create promotional and distribution strategies to reach the target market and ensure product availability.</a:t>
            </a:r>
          </a:p>
        </p:txBody>
      </p:sp>
      <p:grpSp>
        <p:nvGrpSpPr>
          <p:cNvPr id="29" name="Group 20">
            <a:extLst>
              <a:ext uri="{FF2B5EF4-FFF2-40B4-BE49-F238E27FC236}">
                <a16:creationId xmlns:a16="http://schemas.microsoft.com/office/drawing/2014/main" id="{7E1A958F-B13C-493F-9379-F8B2A8E255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4572000" cy="6858001"/>
            <a:chOff x="7620000" y="-1"/>
            <a:chExt cx="4572000" cy="6858001"/>
          </a:xfrm>
          <a:effectLst>
            <a:outerShdw blurRad="381000" dist="152400" dir="10800000" algn="ctr" rotWithShape="0">
              <a:srgbClr val="000000">
                <a:alpha val="10000"/>
              </a:srgbClr>
            </a:outerShdw>
          </a:effectLst>
        </p:grpSpPr>
        <p:grpSp>
          <p:nvGrpSpPr>
            <p:cNvPr id="22" name="Group 21">
              <a:extLst>
                <a:ext uri="{FF2B5EF4-FFF2-40B4-BE49-F238E27FC236}">
                  <a16:creationId xmlns:a16="http://schemas.microsoft.com/office/drawing/2014/main" id="{2FB5EAED-0736-41E4-9FF1-75ABE9B8F08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48048" y="0"/>
              <a:ext cx="4543952" cy="6858000"/>
              <a:chOff x="7648048" y="0"/>
              <a:chExt cx="4543952" cy="6858000"/>
            </a:xfrm>
          </p:grpSpPr>
          <p:sp>
            <p:nvSpPr>
              <p:cNvPr id="26" name="Freeform: Shape 25">
                <a:extLst>
                  <a:ext uri="{FF2B5EF4-FFF2-40B4-BE49-F238E27FC236}">
                    <a16:creationId xmlns:a16="http://schemas.microsoft.com/office/drawing/2014/main" id="{9A11F6D4-9A5C-47E6-8FE1-23C1050E98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176DBB23-7826-41BB-B874-141EA5461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0" name="Group 22">
              <a:extLst>
                <a:ext uri="{FF2B5EF4-FFF2-40B4-BE49-F238E27FC236}">
                  <a16:creationId xmlns:a16="http://schemas.microsoft.com/office/drawing/2014/main" id="{043AD90C-3309-4439-99A6-B9EE5E85B3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24" name="Freeform: Shape 23">
                <a:extLst>
                  <a:ext uri="{FF2B5EF4-FFF2-40B4-BE49-F238E27FC236}">
                    <a16:creationId xmlns:a16="http://schemas.microsoft.com/office/drawing/2014/main" id="{7A3E9337-6002-4002-B793-055F19307F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24">
                <a:extLst>
                  <a:ext uri="{FF2B5EF4-FFF2-40B4-BE49-F238E27FC236}">
                    <a16:creationId xmlns:a16="http://schemas.microsoft.com/office/drawing/2014/main" id="{CA6D3F49-18AE-475F-915A-DF73EF064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pic>
        <p:nvPicPr>
          <p:cNvPr id="7" name="Picture 6">
            <a:extLst>
              <a:ext uri="{FF2B5EF4-FFF2-40B4-BE49-F238E27FC236}">
                <a16:creationId xmlns:a16="http://schemas.microsoft.com/office/drawing/2014/main" id="{6609DFE0-21A7-7933-D1D2-F8563584D9AC}"/>
              </a:ext>
            </a:extLst>
          </p:cNvPr>
          <p:cNvPicPr>
            <a:picLocks noChangeAspect="1"/>
          </p:cNvPicPr>
          <p:nvPr/>
        </p:nvPicPr>
        <p:blipFill>
          <a:blip r:embed="rId3"/>
          <a:stretch>
            <a:fillRect/>
          </a:stretch>
        </p:blipFill>
        <p:spPr>
          <a:xfrm>
            <a:off x="8585685" y="1082354"/>
            <a:ext cx="2955938" cy="3023979"/>
          </a:xfrm>
          <a:prstGeom prst="rect">
            <a:avLst/>
          </a:prstGeom>
        </p:spPr>
      </p:pic>
    </p:spTree>
    <p:extLst>
      <p:ext uri="{BB962C8B-B14F-4D97-AF65-F5344CB8AC3E}">
        <p14:creationId xmlns:p14="http://schemas.microsoft.com/office/powerpoint/2010/main" val="2956141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05FE99-F24A-6BFB-B5D3-EE5E18688FE2}"/>
              </a:ext>
            </a:extLst>
          </p:cNvPr>
          <p:cNvSpPr>
            <a:spLocks noGrp="1"/>
          </p:cNvSpPr>
          <p:nvPr>
            <p:ph type="title"/>
          </p:nvPr>
        </p:nvSpPr>
        <p:spPr>
          <a:xfrm>
            <a:off x="3525142" y="13597"/>
            <a:ext cx="5458838" cy="823913"/>
          </a:xfrm>
          <a:solidFill>
            <a:schemeClr val="tx2">
              <a:lumMod val="20000"/>
              <a:lumOff val="80000"/>
            </a:schemeClr>
          </a:solidFill>
        </p:spPr>
        <p:txBody>
          <a:bodyPr>
            <a:normAutofit/>
          </a:bodyPr>
          <a:lstStyle/>
          <a:p>
            <a:r>
              <a:rPr lang="en-GB" dirty="0"/>
              <a:t>  Project description</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AE974BF1-4E47-5AA6-F766-B2EC2AFB3573}"/>
              </a:ext>
            </a:extLst>
          </p:cNvPr>
          <p:cNvPicPr>
            <a:picLocks noChangeAspect="1"/>
          </p:cNvPicPr>
          <p:nvPr/>
        </p:nvPicPr>
        <p:blipFill>
          <a:blip r:embed="rId2"/>
          <a:stretch>
            <a:fillRect/>
          </a:stretch>
        </p:blipFill>
        <p:spPr>
          <a:xfrm>
            <a:off x="703182" y="900456"/>
            <a:ext cx="4777381" cy="488734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89C74CE-02ED-B7C6-34A6-9DB32E1915F1}"/>
              </a:ext>
            </a:extLst>
          </p:cNvPr>
          <p:cNvSpPr>
            <a:spLocks noGrp="1"/>
          </p:cNvSpPr>
          <p:nvPr>
            <p:ph idx="1"/>
          </p:nvPr>
        </p:nvSpPr>
        <p:spPr>
          <a:xfrm>
            <a:off x="5658742" y="1293880"/>
            <a:ext cx="5458838" cy="4192520"/>
          </a:xfrm>
          <a:solidFill>
            <a:schemeClr val="tx2">
              <a:lumMod val="20000"/>
              <a:lumOff val="80000"/>
            </a:schemeClr>
          </a:solidFill>
        </p:spPr>
        <p:txBody>
          <a:bodyPr>
            <a:normAutofit/>
          </a:bodyPr>
          <a:lstStyle/>
          <a:p>
            <a:endParaRPr lang="en-GB" sz="2000" dirty="0"/>
          </a:p>
          <a:p>
            <a:r>
              <a:rPr lang="en-GB" sz="2000" dirty="0"/>
              <a:t>Project timeline: 3 months</a:t>
            </a:r>
          </a:p>
          <a:p>
            <a:r>
              <a:rPr lang="en-GB" sz="2000" dirty="0"/>
              <a:t>This product is intended to allow athletes and individuals leading active lifestyles to improve their performance and recover faster. </a:t>
            </a:r>
          </a:p>
          <a:p>
            <a:r>
              <a:rPr lang="en-GB" sz="2000" dirty="0"/>
              <a:t>The solution contains an assortment of vital vitamins and minerals in appropriate levels to help optimal functionality and recovery (Smith et al., 2014)</a:t>
            </a:r>
          </a:p>
          <a:p>
            <a:r>
              <a:rPr lang="en-GB" sz="2000" dirty="0"/>
              <a:t>The usefulness and safety of this supplement have been decisively proved through thorough scientific testing.</a:t>
            </a:r>
          </a:p>
        </p:txBody>
      </p:sp>
    </p:spTree>
    <p:extLst>
      <p:ext uri="{BB962C8B-B14F-4D97-AF65-F5344CB8AC3E}">
        <p14:creationId xmlns:p14="http://schemas.microsoft.com/office/powerpoint/2010/main" val="2753292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B47B0-9EE6-3F36-8BA3-945D499C90B2}"/>
              </a:ext>
            </a:extLst>
          </p:cNvPr>
          <p:cNvSpPr>
            <a:spLocks noGrp="1"/>
          </p:cNvSpPr>
          <p:nvPr>
            <p:ph type="title"/>
          </p:nvPr>
        </p:nvSpPr>
        <p:spPr>
          <a:xfrm>
            <a:off x="640080" y="300037"/>
            <a:ext cx="10515600" cy="981075"/>
          </a:xfrm>
          <a:solidFill>
            <a:schemeClr val="tx2">
              <a:lumMod val="20000"/>
              <a:lumOff val="80000"/>
            </a:schemeClr>
          </a:solidFill>
        </p:spPr>
        <p:txBody>
          <a:bodyPr/>
          <a:lstStyle/>
          <a:p>
            <a:r>
              <a:rPr lang="en-GB" dirty="0"/>
              <a:t>                                Scope</a:t>
            </a:r>
          </a:p>
        </p:txBody>
      </p:sp>
      <p:sp>
        <p:nvSpPr>
          <p:cNvPr id="3" name="Content Placeholder 2">
            <a:extLst>
              <a:ext uri="{FF2B5EF4-FFF2-40B4-BE49-F238E27FC236}">
                <a16:creationId xmlns:a16="http://schemas.microsoft.com/office/drawing/2014/main" id="{6E42BFF2-2D8C-8B0B-E0E4-3FECD45E4C09}"/>
              </a:ext>
            </a:extLst>
          </p:cNvPr>
          <p:cNvSpPr>
            <a:spLocks noGrp="1"/>
          </p:cNvSpPr>
          <p:nvPr>
            <p:ph idx="1"/>
          </p:nvPr>
        </p:nvSpPr>
        <p:spPr>
          <a:xfrm>
            <a:off x="300568" y="1421765"/>
            <a:ext cx="6138332" cy="4351338"/>
          </a:xfrm>
          <a:solidFill>
            <a:schemeClr val="tx2">
              <a:lumMod val="20000"/>
              <a:lumOff val="80000"/>
            </a:schemeClr>
          </a:solidFill>
        </p:spPr>
        <p:txBody>
          <a:bodyPr>
            <a:normAutofit/>
          </a:bodyPr>
          <a:lstStyle/>
          <a:p>
            <a:r>
              <a:rPr lang="en-GB" sz="2000" dirty="0"/>
              <a:t>Introduce Vita-sport Pro Vitamin product to people</a:t>
            </a:r>
          </a:p>
          <a:p>
            <a:r>
              <a:rPr lang="en-GB" sz="2000" dirty="0"/>
              <a:t>Goal is to increase revenue and earnings</a:t>
            </a:r>
          </a:p>
          <a:p>
            <a:r>
              <a:rPr lang="en-GB" sz="2000" dirty="0"/>
              <a:t>Duties include market analysis, online and offline advertising</a:t>
            </a:r>
          </a:p>
          <a:p>
            <a:r>
              <a:rPr lang="en-GB" sz="2000" dirty="0"/>
              <a:t>Conduct surveys and studies to identify relevant client groups and demographics</a:t>
            </a:r>
          </a:p>
          <a:p>
            <a:r>
              <a:rPr lang="en-GB" sz="2000" dirty="0"/>
              <a:t>Allocate resources (promotional materials, packaging materials, advertising budget)</a:t>
            </a:r>
          </a:p>
          <a:p>
            <a:r>
              <a:rPr lang="en-GB" sz="2000" dirty="0"/>
              <a:t>Implement safeguards to minimize risks associated with the project.</a:t>
            </a:r>
          </a:p>
        </p:txBody>
      </p:sp>
      <p:pic>
        <p:nvPicPr>
          <p:cNvPr id="7" name="Picture 6">
            <a:extLst>
              <a:ext uri="{FF2B5EF4-FFF2-40B4-BE49-F238E27FC236}">
                <a16:creationId xmlns:a16="http://schemas.microsoft.com/office/drawing/2014/main" id="{B0489B09-ADFE-8A8F-2C48-45CA59A72651}"/>
              </a:ext>
            </a:extLst>
          </p:cNvPr>
          <p:cNvPicPr>
            <a:picLocks noChangeAspect="1"/>
          </p:cNvPicPr>
          <p:nvPr/>
        </p:nvPicPr>
        <p:blipFill>
          <a:blip r:embed="rId2"/>
          <a:stretch>
            <a:fillRect/>
          </a:stretch>
        </p:blipFill>
        <p:spPr>
          <a:xfrm>
            <a:off x="6791325" y="2099161"/>
            <a:ext cx="4579832" cy="3421677"/>
          </a:xfrm>
          <a:prstGeom prst="rect">
            <a:avLst/>
          </a:prstGeom>
        </p:spPr>
      </p:pic>
    </p:spTree>
    <p:extLst>
      <p:ext uri="{BB962C8B-B14F-4D97-AF65-F5344CB8AC3E}">
        <p14:creationId xmlns:p14="http://schemas.microsoft.com/office/powerpoint/2010/main" val="2482331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52E00-591F-64C5-BE8E-7AD49EA5DB20}"/>
              </a:ext>
            </a:extLst>
          </p:cNvPr>
          <p:cNvSpPr>
            <a:spLocks noGrp="1"/>
          </p:cNvSpPr>
          <p:nvPr>
            <p:ph type="title"/>
          </p:nvPr>
        </p:nvSpPr>
        <p:spPr>
          <a:xfrm>
            <a:off x="838200" y="365125"/>
            <a:ext cx="10515600" cy="701675"/>
          </a:xfrm>
          <a:solidFill>
            <a:schemeClr val="bg2"/>
          </a:solidFill>
        </p:spPr>
        <p:txBody>
          <a:bodyPr/>
          <a:lstStyle/>
          <a:p>
            <a:r>
              <a:rPr lang="en-GB" dirty="0"/>
              <a:t>              Work Breakdown Structure</a:t>
            </a:r>
          </a:p>
        </p:txBody>
      </p:sp>
      <p:sp>
        <p:nvSpPr>
          <p:cNvPr id="125" name="Text Box 6">
            <a:extLst>
              <a:ext uri="{FF2B5EF4-FFF2-40B4-BE49-F238E27FC236}">
                <a16:creationId xmlns:a16="http://schemas.microsoft.com/office/drawing/2014/main" id="{FE6804FE-8A56-D421-7D02-0C036CF716BC}"/>
              </a:ext>
            </a:extLst>
          </p:cNvPr>
          <p:cNvSpPr txBox="1">
            <a:spLocks noGrp="1"/>
          </p:cNvSpPr>
          <p:nvPr>
            <p:ph idx="1"/>
          </p:nvPr>
        </p:nvSpPr>
        <p:spPr>
          <a:xfrm>
            <a:off x="5254837" y="1310070"/>
            <a:ext cx="1920240" cy="503872"/>
          </a:xfrm>
          <a:prstGeom prst="rect">
            <a:avLst/>
          </a:prstGeom>
          <a:solidFill>
            <a:srgbClr val="00B0F0"/>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indent="0" algn="ctr">
              <a:lnSpc>
                <a:spcPct val="107000"/>
              </a:lnSpc>
              <a:spcAft>
                <a:spcPts val="800"/>
              </a:spcAft>
              <a:buNone/>
            </a:pPr>
            <a:r>
              <a:rPr lang="en-US" sz="1800" kern="1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Product Launch</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7" name="TextBox 126">
            <a:extLst>
              <a:ext uri="{FF2B5EF4-FFF2-40B4-BE49-F238E27FC236}">
                <a16:creationId xmlns:a16="http://schemas.microsoft.com/office/drawing/2014/main" id="{9CA71A4E-CD58-9F12-97A4-4BA0D8AC68E0}"/>
              </a:ext>
            </a:extLst>
          </p:cNvPr>
          <p:cNvSpPr txBox="1"/>
          <p:nvPr/>
        </p:nvSpPr>
        <p:spPr>
          <a:xfrm flipH="1">
            <a:off x="47943" y="2282298"/>
            <a:ext cx="1871559" cy="523220"/>
          </a:xfrm>
          <a:prstGeom prst="rect">
            <a:avLst/>
          </a:prstGeom>
          <a:solidFill>
            <a:schemeClr val="tx2">
              <a:lumMod val="20000"/>
              <a:lumOff val="80000"/>
            </a:schemeClr>
          </a:solidFill>
        </p:spPr>
        <p:txBody>
          <a:bodyPr wrap="square" rtlCol="0">
            <a:spAutoFit/>
          </a:bodyPr>
          <a:lstStyle/>
          <a:p>
            <a:r>
              <a:rPr lang="en-GB" sz="1400" dirty="0"/>
              <a:t>Project requirement identification </a:t>
            </a:r>
          </a:p>
        </p:txBody>
      </p:sp>
      <p:sp>
        <p:nvSpPr>
          <p:cNvPr id="128" name="TextBox 127">
            <a:extLst>
              <a:ext uri="{FF2B5EF4-FFF2-40B4-BE49-F238E27FC236}">
                <a16:creationId xmlns:a16="http://schemas.microsoft.com/office/drawing/2014/main" id="{430170F6-2812-440B-AEC1-2FAC0663B667}"/>
              </a:ext>
            </a:extLst>
          </p:cNvPr>
          <p:cNvSpPr txBox="1"/>
          <p:nvPr/>
        </p:nvSpPr>
        <p:spPr>
          <a:xfrm flipH="1">
            <a:off x="47942" y="3200040"/>
            <a:ext cx="1871559" cy="523220"/>
          </a:xfrm>
          <a:prstGeom prst="rect">
            <a:avLst/>
          </a:prstGeom>
          <a:solidFill>
            <a:schemeClr val="tx2">
              <a:lumMod val="20000"/>
              <a:lumOff val="80000"/>
            </a:schemeClr>
          </a:solidFill>
        </p:spPr>
        <p:txBody>
          <a:bodyPr wrap="square" rtlCol="0">
            <a:spAutoFit/>
          </a:bodyPr>
          <a:lstStyle/>
          <a:p>
            <a:r>
              <a:rPr lang="en-GB" sz="1400" dirty="0"/>
              <a:t>Project feasibility analysis </a:t>
            </a:r>
          </a:p>
        </p:txBody>
      </p:sp>
      <p:sp>
        <p:nvSpPr>
          <p:cNvPr id="129" name="TextBox 128">
            <a:extLst>
              <a:ext uri="{FF2B5EF4-FFF2-40B4-BE49-F238E27FC236}">
                <a16:creationId xmlns:a16="http://schemas.microsoft.com/office/drawing/2014/main" id="{BB3202E6-3874-D026-15E4-C52385F24F5A}"/>
              </a:ext>
            </a:extLst>
          </p:cNvPr>
          <p:cNvSpPr txBox="1"/>
          <p:nvPr/>
        </p:nvSpPr>
        <p:spPr>
          <a:xfrm>
            <a:off x="47943" y="4144872"/>
            <a:ext cx="1871558" cy="307777"/>
          </a:xfrm>
          <a:prstGeom prst="rect">
            <a:avLst/>
          </a:prstGeom>
          <a:solidFill>
            <a:schemeClr val="tx2">
              <a:lumMod val="20000"/>
              <a:lumOff val="80000"/>
            </a:schemeClr>
          </a:solidFill>
        </p:spPr>
        <p:txBody>
          <a:bodyPr wrap="square" rtlCol="0">
            <a:spAutoFit/>
          </a:bodyPr>
          <a:lstStyle/>
          <a:p>
            <a:r>
              <a:rPr lang="en-GB" sz="1400" dirty="0"/>
              <a:t>Kick off meetings</a:t>
            </a:r>
          </a:p>
        </p:txBody>
      </p:sp>
      <p:sp>
        <p:nvSpPr>
          <p:cNvPr id="130" name="TextBox 129">
            <a:extLst>
              <a:ext uri="{FF2B5EF4-FFF2-40B4-BE49-F238E27FC236}">
                <a16:creationId xmlns:a16="http://schemas.microsoft.com/office/drawing/2014/main" id="{78C1B41B-BC36-633D-828D-86B09BB4D3C9}"/>
              </a:ext>
            </a:extLst>
          </p:cNvPr>
          <p:cNvSpPr txBox="1"/>
          <p:nvPr/>
        </p:nvSpPr>
        <p:spPr>
          <a:xfrm>
            <a:off x="2075607" y="2282298"/>
            <a:ext cx="2127674" cy="523220"/>
          </a:xfrm>
          <a:prstGeom prst="rect">
            <a:avLst/>
          </a:prstGeom>
          <a:solidFill>
            <a:schemeClr val="tx2">
              <a:lumMod val="20000"/>
              <a:lumOff val="80000"/>
            </a:schemeClr>
          </a:solidFill>
        </p:spPr>
        <p:txBody>
          <a:bodyPr wrap="square" rtlCol="0">
            <a:spAutoFit/>
          </a:bodyPr>
          <a:lstStyle/>
          <a:p>
            <a:r>
              <a:rPr lang="en-GB" sz="1400" dirty="0"/>
              <a:t>Development of Marketing Plan blueprints </a:t>
            </a:r>
          </a:p>
        </p:txBody>
      </p:sp>
      <p:sp>
        <p:nvSpPr>
          <p:cNvPr id="131" name="TextBox 130">
            <a:extLst>
              <a:ext uri="{FF2B5EF4-FFF2-40B4-BE49-F238E27FC236}">
                <a16:creationId xmlns:a16="http://schemas.microsoft.com/office/drawing/2014/main" id="{3E270C07-FD22-5694-9CB0-116E31339EC1}"/>
              </a:ext>
            </a:extLst>
          </p:cNvPr>
          <p:cNvSpPr txBox="1"/>
          <p:nvPr/>
        </p:nvSpPr>
        <p:spPr>
          <a:xfrm>
            <a:off x="2075607" y="3188056"/>
            <a:ext cx="2127674" cy="523220"/>
          </a:xfrm>
          <a:prstGeom prst="rect">
            <a:avLst/>
          </a:prstGeom>
          <a:solidFill>
            <a:schemeClr val="tx2">
              <a:lumMod val="20000"/>
              <a:lumOff val="80000"/>
            </a:schemeClr>
          </a:solidFill>
        </p:spPr>
        <p:txBody>
          <a:bodyPr wrap="square" rtlCol="0">
            <a:spAutoFit/>
          </a:bodyPr>
          <a:lstStyle/>
          <a:p>
            <a:r>
              <a:rPr lang="en-GB" sz="1400" dirty="0"/>
              <a:t>Development of Marketing plan Budget</a:t>
            </a:r>
          </a:p>
        </p:txBody>
      </p:sp>
      <p:sp>
        <p:nvSpPr>
          <p:cNvPr id="132" name="TextBox 131">
            <a:extLst>
              <a:ext uri="{FF2B5EF4-FFF2-40B4-BE49-F238E27FC236}">
                <a16:creationId xmlns:a16="http://schemas.microsoft.com/office/drawing/2014/main" id="{3D79D580-DB2C-418E-C601-F2B33FE38FDC}"/>
              </a:ext>
            </a:extLst>
          </p:cNvPr>
          <p:cNvSpPr txBox="1"/>
          <p:nvPr/>
        </p:nvSpPr>
        <p:spPr>
          <a:xfrm flipH="1">
            <a:off x="2075607" y="4144872"/>
            <a:ext cx="2127673" cy="307777"/>
          </a:xfrm>
          <a:prstGeom prst="rect">
            <a:avLst/>
          </a:prstGeom>
          <a:solidFill>
            <a:schemeClr val="tx2">
              <a:lumMod val="20000"/>
              <a:lumOff val="80000"/>
            </a:schemeClr>
          </a:solidFill>
        </p:spPr>
        <p:txBody>
          <a:bodyPr wrap="square" rtlCol="0">
            <a:spAutoFit/>
          </a:bodyPr>
          <a:lstStyle/>
          <a:p>
            <a:r>
              <a:rPr lang="en-GB" sz="1400" dirty="0"/>
              <a:t>               Approvals</a:t>
            </a:r>
          </a:p>
        </p:txBody>
      </p:sp>
      <p:sp>
        <p:nvSpPr>
          <p:cNvPr id="133" name="TextBox 132">
            <a:extLst>
              <a:ext uri="{FF2B5EF4-FFF2-40B4-BE49-F238E27FC236}">
                <a16:creationId xmlns:a16="http://schemas.microsoft.com/office/drawing/2014/main" id="{E737E303-C1DA-B407-C820-A101BB49609E}"/>
              </a:ext>
            </a:extLst>
          </p:cNvPr>
          <p:cNvSpPr txBox="1"/>
          <p:nvPr/>
        </p:nvSpPr>
        <p:spPr>
          <a:xfrm>
            <a:off x="2075606" y="4821329"/>
            <a:ext cx="2127673" cy="369332"/>
          </a:xfrm>
          <a:prstGeom prst="rect">
            <a:avLst/>
          </a:prstGeom>
          <a:solidFill>
            <a:schemeClr val="tx2">
              <a:lumMod val="20000"/>
              <a:lumOff val="80000"/>
            </a:schemeClr>
          </a:solidFill>
        </p:spPr>
        <p:txBody>
          <a:bodyPr wrap="square" rtlCol="0">
            <a:spAutoFit/>
          </a:bodyPr>
          <a:lstStyle/>
          <a:p>
            <a:r>
              <a:rPr lang="en-GB" dirty="0"/>
              <a:t>       </a:t>
            </a:r>
            <a:r>
              <a:rPr lang="en-GB" sz="1400" dirty="0"/>
              <a:t>Resource planning</a:t>
            </a:r>
          </a:p>
        </p:txBody>
      </p:sp>
      <p:sp>
        <p:nvSpPr>
          <p:cNvPr id="134" name="TextBox 133">
            <a:extLst>
              <a:ext uri="{FF2B5EF4-FFF2-40B4-BE49-F238E27FC236}">
                <a16:creationId xmlns:a16="http://schemas.microsoft.com/office/drawing/2014/main" id="{B4ED1D78-58C9-2DDA-B24B-F8E763CC8262}"/>
              </a:ext>
            </a:extLst>
          </p:cNvPr>
          <p:cNvSpPr txBox="1"/>
          <p:nvPr/>
        </p:nvSpPr>
        <p:spPr>
          <a:xfrm>
            <a:off x="2075605" y="5531022"/>
            <a:ext cx="2127673" cy="369332"/>
          </a:xfrm>
          <a:prstGeom prst="rect">
            <a:avLst/>
          </a:prstGeom>
          <a:solidFill>
            <a:schemeClr val="tx2">
              <a:lumMod val="20000"/>
              <a:lumOff val="80000"/>
            </a:schemeClr>
          </a:solidFill>
        </p:spPr>
        <p:txBody>
          <a:bodyPr wrap="square" rtlCol="0">
            <a:spAutoFit/>
          </a:bodyPr>
          <a:lstStyle/>
          <a:p>
            <a:r>
              <a:rPr lang="en-GB" dirty="0"/>
              <a:t>           </a:t>
            </a:r>
            <a:r>
              <a:rPr lang="en-GB" sz="1400" dirty="0"/>
              <a:t>Approvals</a:t>
            </a:r>
          </a:p>
        </p:txBody>
      </p:sp>
      <p:sp>
        <p:nvSpPr>
          <p:cNvPr id="136" name="TextBox 135">
            <a:extLst>
              <a:ext uri="{FF2B5EF4-FFF2-40B4-BE49-F238E27FC236}">
                <a16:creationId xmlns:a16="http://schemas.microsoft.com/office/drawing/2014/main" id="{921F9262-1558-6BAC-09FB-5C4DB2C3A4A8}"/>
              </a:ext>
            </a:extLst>
          </p:cNvPr>
          <p:cNvSpPr txBox="1"/>
          <p:nvPr/>
        </p:nvSpPr>
        <p:spPr>
          <a:xfrm>
            <a:off x="4331126" y="2111097"/>
            <a:ext cx="2005751" cy="738664"/>
          </a:xfrm>
          <a:prstGeom prst="rect">
            <a:avLst/>
          </a:prstGeom>
          <a:solidFill>
            <a:schemeClr val="tx2">
              <a:lumMod val="20000"/>
              <a:lumOff val="80000"/>
            </a:schemeClr>
          </a:solidFill>
        </p:spPr>
        <p:txBody>
          <a:bodyPr wrap="square" rtlCol="0">
            <a:spAutoFit/>
          </a:bodyPr>
          <a:lstStyle/>
          <a:p>
            <a:r>
              <a:rPr lang="en-GB" sz="1400" dirty="0"/>
              <a:t>Implementation of offline marketing strategy</a:t>
            </a:r>
          </a:p>
        </p:txBody>
      </p:sp>
      <p:sp>
        <p:nvSpPr>
          <p:cNvPr id="137" name="TextBox 136">
            <a:extLst>
              <a:ext uri="{FF2B5EF4-FFF2-40B4-BE49-F238E27FC236}">
                <a16:creationId xmlns:a16="http://schemas.microsoft.com/office/drawing/2014/main" id="{42862622-F94C-6530-60C3-2940A0680313}"/>
              </a:ext>
            </a:extLst>
          </p:cNvPr>
          <p:cNvSpPr txBox="1"/>
          <p:nvPr/>
        </p:nvSpPr>
        <p:spPr>
          <a:xfrm>
            <a:off x="4331126" y="4064590"/>
            <a:ext cx="2066080" cy="738664"/>
          </a:xfrm>
          <a:prstGeom prst="rect">
            <a:avLst/>
          </a:prstGeom>
          <a:solidFill>
            <a:schemeClr val="tx2">
              <a:lumMod val="20000"/>
              <a:lumOff val="80000"/>
            </a:schemeClr>
          </a:solidFill>
        </p:spPr>
        <p:txBody>
          <a:bodyPr wrap="square" rtlCol="0">
            <a:spAutoFit/>
          </a:bodyPr>
          <a:lstStyle/>
          <a:p>
            <a:r>
              <a:rPr lang="en-GB" sz="1400" dirty="0"/>
              <a:t>Implementation of further measures for improvement</a:t>
            </a:r>
          </a:p>
        </p:txBody>
      </p:sp>
      <p:sp>
        <p:nvSpPr>
          <p:cNvPr id="138" name="TextBox 137">
            <a:extLst>
              <a:ext uri="{FF2B5EF4-FFF2-40B4-BE49-F238E27FC236}">
                <a16:creationId xmlns:a16="http://schemas.microsoft.com/office/drawing/2014/main" id="{7403231A-737E-7E86-7001-BF7C466254AE}"/>
              </a:ext>
            </a:extLst>
          </p:cNvPr>
          <p:cNvSpPr txBox="1"/>
          <p:nvPr/>
        </p:nvSpPr>
        <p:spPr>
          <a:xfrm flipH="1">
            <a:off x="4331126" y="3218765"/>
            <a:ext cx="2005751" cy="523220"/>
          </a:xfrm>
          <a:prstGeom prst="rect">
            <a:avLst/>
          </a:prstGeom>
          <a:solidFill>
            <a:schemeClr val="tx2">
              <a:lumMod val="20000"/>
              <a:lumOff val="80000"/>
            </a:schemeClr>
          </a:solidFill>
        </p:spPr>
        <p:txBody>
          <a:bodyPr wrap="square" rtlCol="0">
            <a:spAutoFit/>
          </a:bodyPr>
          <a:lstStyle/>
          <a:p>
            <a:r>
              <a:rPr lang="en-GB" sz="1400" dirty="0"/>
              <a:t>Performance measurement</a:t>
            </a:r>
          </a:p>
        </p:txBody>
      </p:sp>
      <p:sp>
        <p:nvSpPr>
          <p:cNvPr id="139" name="TextBox 138">
            <a:extLst>
              <a:ext uri="{FF2B5EF4-FFF2-40B4-BE49-F238E27FC236}">
                <a16:creationId xmlns:a16="http://schemas.microsoft.com/office/drawing/2014/main" id="{720CF693-57BB-5791-453E-D3D10529BBE5}"/>
              </a:ext>
            </a:extLst>
          </p:cNvPr>
          <p:cNvSpPr txBox="1"/>
          <p:nvPr/>
        </p:nvSpPr>
        <p:spPr>
          <a:xfrm flipH="1">
            <a:off x="6464722" y="2282298"/>
            <a:ext cx="2005751" cy="523220"/>
          </a:xfrm>
          <a:prstGeom prst="rect">
            <a:avLst/>
          </a:prstGeom>
          <a:solidFill>
            <a:schemeClr val="tx2">
              <a:lumMod val="20000"/>
              <a:lumOff val="80000"/>
            </a:schemeClr>
          </a:solidFill>
        </p:spPr>
        <p:txBody>
          <a:bodyPr wrap="square" rtlCol="0">
            <a:spAutoFit/>
          </a:bodyPr>
          <a:lstStyle/>
          <a:p>
            <a:r>
              <a:rPr lang="en-GB" sz="1400" dirty="0"/>
              <a:t>Implementation of social media marketing</a:t>
            </a:r>
          </a:p>
        </p:txBody>
      </p:sp>
      <p:sp>
        <p:nvSpPr>
          <p:cNvPr id="140" name="TextBox 139">
            <a:extLst>
              <a:ext uri="{FF2B5EF4-FFF2-40B4-BE49-F238E27FC236}">
                <a16:creationId xmlns:a16="http://schemas.microsoft.com/office/drawing/2014/main" id="{7681FBAD-678D-635E-8383-5D5E0CAE1776}"/>
              </a:ext>
            </a:extLst>
          </p:cNvPr>
          <p:cNvSpPr txBox="1"/>
          <p:nvPr/>
        </p:nvSpPr>
        <p:spPr>
          <a:xfrm>
            <a:off x="6464722" y="3200040"/>
            <a:ext cx="2066080" cy="523220"/>
          </a:xfrm>
          <a:prstGeom prst="rect">
            <a:avLst/>
          </a:prstGeom>
          <a:solidFill>
            <a:schemeClr val="tx2">
              <a:lumMod val="20000"/>
              <a:lumOff val="80000"/>
            </a:schemeClr>
          </a:solidFill>
        </p:spPr>
        <p:txBody>
          <a:bodyPr wrap="square" rtlCol="0">
            <a:spAutoFit/>
          </a:bodyPr>
          <a:lstStyle/>
          <a:p>
            <a:r>
              <a:rPr lang="en-GB" sz="1400" dirty="0"/>
              <a:t>Performance measurement</a:t>
            </a:r>
          </a:p>
        </p:txBody>
      </p:sp>
      <p:sp>
        <p:nvSpPr>
          <p:cNvPr id="141" name="TextBox 140">
            <a:extLst>
              <a:ext uri="{FF2B5EF4-FFF2-40B4-BE49-F238E27FC236}">
                <a16:creationId xmlns:a16="http://schemas.microsoft.com/office/drawing/2014/main" id="{90339B62-F931-5A82-4CC4-184D3412C247}"/>
              </a:ext>
            </a:extLst>
          </p:cNvPr>
          <p:cNvSpPr txBox="1"/>
          <p:nvPr/>
        </p:nvSpPr>
        <p:spPr>
          <a:xfrm>
            <a:off x="6525052" y="4082665"/>
            <a:ext cx="2005751" cy="738664"/>
          </a:xfrm>
          <a:prstGeom prst="rect">
            <a:avLst/>
          </a:prstGeom>
          <a:solidFill>
            <a:schemeClr val="tx2">
              <a:lumMod val="20000"/>
              <a:lumOff val="80000"/>
            </a:schemeClr>
          </a:solidFill>
        </p:spPr>
        <p:txBody>
          <a:bodyPr wrap="square" rtlCol="0">
            <a:spAutoFit/>
          </a:bodyPr>
          <a:lstStyle/>
          <a:p>
            <a:r>
              <a:rPr lang="en-GB" sz="1400" dirty="0"/>
              <a:t>Implementation of further measures for improvement</a:t>
            </a:r>
          </a:p>
        </p:txBody>
      </p:sp>
      <p:sp>
        <p:nvSpPr>
          <p:cNvPr id="142" name="TextBox 141">
            <a:extLst>
              <a:ext uri="{FF2B5EF4-FFF2-40B4-BE49-F238E27FC236}">
                <a16:creationId xmlns:a16="http://schemas.microsoft.com/office/drawing/2014/main" id="{748D98C0-21E5-A9E0-DE3D-B7F8E4324931}"/>
              </a:ext>
            </a:extLst>
          </p:cNvPr>
          <p:cNvSpPr txBox="1"/>
          <p:nvPr/>
        </p:nvSpPr>
        <p:spPr>
          <a:xfrm>
            <a:off x="8748501" y="2111097"/>
            <a:ext cx="1614699" cy="738664"/>
          </a:xfrm>
          <a:prstGeom prst="rect">
            <a:avLst/>
          </a:prstGeom>
          <a:solidFill>
            <a:schemeClr val="tx2">
              <a:lumMod val="20000"/>
              <a:lumOff val="80000"/>
            </a:schemeClr>
          </a:solidFill>
        </p:spPr>
        <p:txBody>
          <a:bodyPr wrap="square" rtlCol="0">
            <a:spAutoFit/>
          </a:bodyPr>
          <a:lstStyle/>
          <a:p>
            <a:r>
              <a:rPr lang="en-GB" sz="1400" dirty="0"/>
              <a:t>Implementation of website-based SEO marketing strategy </a:t>
            </a:r>
          </a:p>
        </p:txBody>
      </p:sp>
      <p:sp>
        <p:nvSpPr>
          <p:cNvPr id="143" name="TextBox 142">
            <a:extLst>
              <a:ext uri="{FF2B5EF4-FFF2-40B4-BE49-F238E27FC236}">
                <a16:creationId xmlns:a16="http://schemas.microsoft.com/office/drawing/2014/main" id="{D7D42992-A295-53AC-6E7C-53D67DA3DF94}"/>
              </a:ext>
            </a:extLst>
          </p:cNvPr>
          <p:cNvSpPr txBox="1"/>
          <p:nvPr/>
        </p:nvSpPr>
        <p:spPr>
          <a:xfrm flipH="1">
            <a:off x="8748501" y="3235706"/>
            <a:ext cx="1614698" cy="523220"/>
          </a:xfrm>
          <a:prstGeom prst="rect">
            <a:avLst/>
          </a:prstGeom>
          <a:solidFill>
            <a:schemeClr val="tx2">
              <a:lumMod val="20000"/>
              <a:lumOff val="80000"/>
            </a:schemeClr>
          </a:solidFill>
        </p:spPr>
        <p:txBody>
          <a:bodyPr wrap="square" rtlCol="0">
            <a:spAutoFit/>
          </a:bodyPr>
          <a:lstStyle/>
          <a:p>
            <a:r>
              <a:rPr lang="en-GB" sz="1400" dirty="0"/>
              <a:t>Performance measurement</a:t>
            </a:r>
          </a:p>
        </p:txBody>
      </p:sp>
      <p:sp>
        <p:nvSpPr>
          <p:cNvPr id="144" name="TextBox 143">
            <a:extLst>
              <a:ext uri="{FF2B5EF4-FFF2-40B4-BE49-F238E27FC236}">
                <a16:creationId xmlns:a16="http://schemas.microsoft.com/office/drawing/2014/main" id="{0DF9E5AE-F85E-4FF6-031E-DA7407DEBFA7}"/>
              </a:ext>
            </a:extLst>
          </p:cNvPr>
          <p:cNvSpPr txBox="1"/>
          <p:nvPr/>
        </p:nvSpPr>
        <p:spPr>
          <a:xfrm>
            <a:off x="8658650" y="4082665"/>
            <a:ext cx="1704550" cy="738664"/>
          </a:xfrm>
          <a:prstGeom prst="rect">
            <a:avLst/>
          </a:prstGeom>
          <a:solidFill>
            <a:schemeClr val="tx2">
              <a:lumMod val="20000"/>
              <a:lumOff val="80000"/>
            </a:schemeClr>
          </a:solidFill>
        </p:spPr>
        <p:txBody>
          <a:bodyPr wrap="square" rtlCol="0">
            <a:spAutoFit/>
          </a:bodyPr>
          <a:lstStyle/>
          <a:p>
            <a:r>
              <a:rPr lang="en-GB" sz="1400" dirty="0"/>
              <a:t>Implementation of further measures for improvement</a:t>
            </a:r>
          </a:p>
        </p:txBody>
      </p:sp>
      <p:sp>
        <p:nvSpPr>
          <p:cNvPr id="145" name="TextBox 144">
            <a:extLst>
              <a:ext uri="{FF2B5EF4-FFF2-40B4-BE49-F238E27FC236}">
                <a16:creationId xmlns:a16="http://schemas.microsoft.com/office/drawing/2014/main" id="{C0CD56DA-3C8E-6295-7580-29EF45569EDB}"/>
              </a:ext>
            </a:extLst>
          </p:cNvPr>
          <p:cNvSpPr txBox="1"/>
          <p:nvPr/>
        </p:nvSpPr>
        <p:spPr>
          <a:xfrm>
            <a:off x="10570633" y="2218819"/>
            <a:ext cx="1566333" cy="523220"/>
          </a:xfrm>
          <a:prstGeom prst="rect">
            <a:avLst/>
          </a:prstGeom>
          <a:solidFill>
            <a:schemeClr val="tx2">
              <a:lumMod val="20000"/>
              <a:lumOff val="80000"/>
            </a:schemeClr>
          </a:solidFill>
        </p:spPr>
        <p:txBody>
          <a:bodyPr wrap="square" rtlCol="0">
            <a:spAutoFit/>
          </a:bodyPr>
          <a:lstStyle/>
          <a:p>
            <a:r>
              <a:rPr lang="en-GB" sz="1400" dirty="0"/>
              <a:t>Meetings and discussion work</a:t>
            </a:r>
          </a:p>
        </p:txBody>
      </p:sp>
      <p:sp>
        <p:nvSpPr>
          <p:cNvPr id="146" name="TextBox 145">
            <a:extLst>
              <a:ext uri="{FF2B5EF4-FFF2-40B4-BE49-F238E27FC236}">
                <a16:creationId xmlns:a16="http://schemas.microsoft.com/office/drawing/2014/main" id="{12B3CC20-1128-3286-B9FD-BC6E23CBE4EA}"/>
              </a:ext>
            </a:extLst>
          </p:cNvPr>
          <p:cNvSpPr txBox="1"/>
          <p:nvPr/>
        </p:nvSpPr>
        <p:spPr>
          <a:xfrm>
            <a:off x="10570633" y="3403499"/>
            <a:ext cx="1330639" cy="307777"/>
          </a:xfrm>
          <a:prstGeom prst="rect">
            <a:avLst/>
          </a:prstGeom>
          <a:solidFill>
            <a:schemeClr val="tx2">
              <a:lumMod val="20000"/>
              <a:lumOff val="80000"/>
            </a:schemeClr>
          </a:solidFill>
        </p:spPr>
        <p:txBody>
          <a:bodyPr wrap="square" rtlCol="0">
            <a:spAutoFit/>
          </a:bodyPr>
          <a:lstStyle/>
          <a:p>
            <a:r>
              <a:rPr lang="en-GB" sz="1400" dirty="0"/>
              <a:t>Documentation</a:t>
            </a:r>
          </a:p>
        </p:txBody>
      </p:sp>
      <p:sp>
        <p:nvSpPr>
          <p:cNvPr id="147" name="TextBox 146">
            <a:extLst>
              <a:ext uri="{FF2B5EF4-FFF2-40B4-BE49-F238E27FC236}">
                <a16:creationId xmlns:a16="http://schemas.microsoft.com/office/drawing/2014/main" id="{F0CD26E4-8F5D-207E-53F0-3D8E2519A6B2}"/>
              </a:ext>
            </a:extLst>
          </p:cNvPr>
          <p:cNvSpPr txBox="1"/>
          <p:nvPr/>
        </p:nvSpPr>
        <p:spPr>
          <a:xfrm flipH="1">
            <a:off x="10570632" y="4372736"/>
            <a:ext cx="1330639" cy="307777"/>
          </a:xfrm>
          <a:prstGeom prst="rect">
            <a:avLst/>
          </a:prstGeom>
          <a:solidFill>
            <a:schemeClr val="tx2">
              <a:lumMod val="20000"/>
              <a:lumOff val="80000"/>
            </a:schemeClr>
          </a:solidFill>
        </p:spPr>
        <p:txBody>
          <a:bodyPr wrap="square" rtlCol="0">
            <a:spAutoFit/>
          </a:bodyPr>
          <a:lstStyle/>
          <a:p>
            <a:r>
              <a:rPr lang="en-GB" sz="1400" dirty="0"/>
              <a:t>Closure</a:t>
            </a:r>
          </a:p>
        </p:txBody>
      </p:sp>
      <p:cxnSp>
        <p:nvCxnSpPr>
          <p:cNvPr id="149" name="Straight Arrow Connector 148">
            <a:extLst>
              <a:ext uri="{FF2B5EF4-FFF2-40B4-BE49-F238E27FC236}">
                <a16:creationId xmlns:a16="http://schemas.microsoft.com/office/drawing/2014/main" id="{3E295036-29F7-391F-AD31-F033F6F61359}"/>
              </a:ext>
            </a:extLst>
          </p:cNvPr>
          <p:cNvCxnSpPr>
            <a:cxnSpLocks/>
            <a:stCxn id="125" idx="2"/>
          </p:cNvCxnSpPr>
          <p:nvPr/>
        </p:nvCxnSpPr>
        <p:spPr>
          <a:xfrm flipH="1">
            <a:off x="1337733" y="1813942"/>
            <a:ext cx="4877224" cy="4048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2E8AAC5E-E979-D10D-799E-466114071653}"/>
              </a:ext>
            </a:extLst>
          </p:cNvPr>
          <p:cNvCxnSpPr>
            <a:cxnSpLocks/>
            <a:stCxn id="125" idx="2"/>
            <a:endCxn id="130" idx="0"/>
          </p:cNvCxnSpPr>
          <p:nvPr/>
        </p:nvCxnSpPr>
        <p:spPr>
          <a:xfrm flipH="1">
            <a:off x="3139444" y="1813942"/>
            <a:ext cx="3075513" cy="4683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7" name="Straight Arrow Connector 156">
            <a:extLst>
              <a:ext uri="{FF2B5EF4-FFF2-40B4-BE49-F238E27FC236}">
                <a16:creationId xmlns:a16="http://schemas.microsoft.com/office/drawing/2014/main" id="{CA5B19DB-F43E-D16F-B76C-B501A38FA71A}"/>
              </a:ext>
            </a:extLst>
          </p:cNvPr>
          <p:cNvCxnSpPr>
            <a:cxnSpLocks/>
            <a:stCxn id="125" idx="2"/>
            <a:endCxn id="136" idx="0"/>
          </p:cNvCxnSpPr>
          <p:nvPr/>
        </p:nvCxnSpPr>
        <p:spPr>
          <a:xfrm flipH="1">
            <a:off x="5334002" y="1813942"/>
            <a:ext cx="880955" cy="2971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6" name="Straight Arrow Connector 165">
            <a:extLst>
              <a:ext uri="{FF2B5EF4-FFF2-40B4-BE49-F238E27FC236}">
                <a16:creationId xmlns:a16="http://schemas.microsoft.com/office/drawing/2014/main" id="{29DEF480-79B5-4B97-A26D-E33B6996775D}"/>
              </a:ext>
            </a:extLst>
          </p:cNvPr>
          <p:cNvCxnSpPr>
            <a:cxnSpLocks/>
            <a:stCxn id="125" idx="2"/>
            <a:endCxn id="139" idx="0"/>
          </p:cNvCxnSpPr>
          <p:nvPr/>
        </p:nvCxnSpPr>
        <p:spPr>
          <a:xfrm>
            <a:off x="6214957" y="1813942"/>
            <a:ext cx="1252640" cy="4683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7" name="Straight Arrow Connector 176">
            <a:extLst>
              <a:ext uri="{FF2B5EF4-FFF2-40B4-BE49-F238E27FC236}">
                <a16:creationId xmlns:a16="http://schemas.microsoft.com/office/drawing/2014/main" id="{B729AE0C-C36B-B3E9-7397-A04B4171B1B1}"/>
              </a:ext>
            </a:extLst>
          </p:cNvPr>
          <p:cNvCxnSpPr>
            <a:cxnSpLocks/>
            <a:stCxn id="125" idx="2"/>
          </p:cNvCxnSpPr>
          <p:nvPr/>
        </p:nvCxnSpPr>
        <p:spPr>
          <a:xfrm>
            <a:off x="6214957" y="1813942"/>
            <a:ext cx="3056043" cy="2691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1" name="Straight Arrow Connector 180">
            <a:extLst>
              <a:ext uri="{FF2B5EF4-FFF2-40B4-BE49-F238E27FC236}">
                <a16:creationId xmlns:a16="http://schemas.microsoft.com/office/drawing/2014/main" id="{5CFDA1CD-BABB-A4F7-B25E-F298968BE300}"/>
              </a:ext>
            </a:extLst>
          </p:cNvPr>
          <p:cNvCxnSpPr>
            <a:cxnSpLocks/>
            <a:endCxn id="145" idx="0"/>
          </p:cNvCxnSpPr>
          <p:nvPr/>
        </p:nvCxnSpPr>
        <p:spPr>
          <a:xfrm>
            <a:off x="6464722" y="1813942"/>
            <a:ext cx="4889078" cy="4048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4" name="Straight Arrow Connector 183">
            <a:extLst>
              <a:ext uri="{FF2B5EF4-FFF2-40B4-BE49-F238E27FC236}">
                <a16:creationId xmlns:a16="http://schemas.microsoft.com/office/drawing/2014/main" id="{6CC68BDB-782B-5F03-EA12-A797ACDC5892}"/>
              </a:ext>
            </a:extLst>
          </p:cNvPr>
          <p:cNvCxnSpPr>
            <a:cxnSpLocks/>
          </p:cNvCxnSpPr>
          <p:nvPr/>
        </p:nvCxnSpPr>
        <p:spPr>
          <a:xfrm>
            <a:off x="966788" y="2849761"/>
            <a:ext cx="0" cy="3502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8" name="Straight Arrow Connector 187">
            <a:extLst>
              <a:ext uri="{FF2B5EF4-FFF2-40B4-BE49-F238E27FC236}">
                <a16:creationId xmlns:a16="http://schemas.microsoft.com/office/drawing/2014/main" id="{3548E09A-7001-90A4-3793-5FB234D4CD95}"/>
              </a:ext>
            </a:extLst>
          </p:cNvPr>
          <p:cNvCxnSpPr>
            <a:cxnSpLocks/>
            <a:stCxn id="128" idx="2"/>
            <a:endCxn id="129" idx="0"/>
          </p:cNvCxnSpPr>
          <p:nvPr/>
        </p:nvCxnSpPr>
        <p:spPr>
          <a:xfrm>
            <a:off x="983721" y="3723260"/>
            <a:ext cx="1" cy="4216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3" name="Straight Arrow Connector 192">
            <a:extLst>
              <a:ext uri="{FF2B5EF4-FFF2-40B4-BE49-F238E27FC236}">
                <a16:creationId xmlns:a16="http://schemas.microsoft.com/office/drawing/2014/main" id="{D23CD878-8875-7237-D096-69B1488402AE}"/>
              </a:ext>
            </a:extLst>
          </p:cNvPr>
          <p:cNvCxnSpPr>
            <a:cxnSpLocks/>
            <a:stCxn id="130" idx="2"/>
            <a:endCxn id="131" idx="0"/>
          </p:cNvCxnSpPr>
          <p:nvPr/>
        </p:nvCxnSpPr>
        <p:spPr>
          <a:xfrm>
            <a:off x="3139444" y="2805518"/>
            <a:ext cx="0" cy="3825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8" name="Straight Arrow Connector 197">
            <a:extLst>
              <a:ext uri="{FF2B5EF4-FFF2-40B4-BE49-F238E27FC236}">
                <a16:creationId xmlns:a16="http://schemas.microsoft.com/office/drawing/2014/main" id="{3CCD5604-5060-3C2F-69D2-928BBBD0C9A9}"/>
              </a:ext>
            </a:extLst>
          </p:cNvPr>
          <p:cNvCxnSpPr>
            <a:cxnSpLocks/>
            <a:stCxn id="131" idx="2"/>
            <a:endCxn id="132" idx="0"/>
          </p:cNvCxnSpPr>
          <p:nvPr/>
        </p:nvCxnSpPr>
        <p:spPr>
          <a:xfrm flipH="1">
            <a:off x="3139443" y="3711276"/>
            <a:ext cx="1" cy="4335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3" name="Straight Arrow Connector 202">
            <a:extLst>
              <a:ext uri="{FF2B5EF4-FFF2-40B4-BE49-F238E27FC236}">
                <a16:creationId xmlns:a16="http://schemas.microsoft.com/office/drawing/2014/main" id="{61820877-B8E5-F562-6433-06B6173A14BB}"/>
              </a:ext>
            </a:extLst>
          </p:cNvPr>
          <p:cNvCxnSpPr>
            <a:cxnSpLocks/>
            <a:stCxn id="132" idx="2"/>
            <a:endCxn id="133" idx="0"/>
          </p:cNvCxnSpPr>
          <p:nvPr/>
        </p:nvCxnSpPr>
        <p:spPr>
          <a:xfrm>
            <a:off x="3139443" y="4452649"/>
            <a:ext cx="0" cy="3686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8" name="Straight Arrow Connector 207">
            <a:extLst>
              <a:ext uri="{FF2B5EF4-FFF2-40B4-BE49-F238E27FC236}">
                <a16:creationId xmlns:a16="http://schemas.microsoft.com/office/drawing/2014/main" id="{272CDFD0-8905-B35E-D080-34F74B48718E}"/>
              </a:ext>
            </a:extLst>
          </p:cNvPr>
          <p:cNvCxnSpPr>
            <a:cxnSpLocks/>
            <a:stCxn id="133" idx="2"/>
            <a:endCxn id="134" idx="0"/>
          </p:cNvCxnSpPr>
          <p:nvPr/>
        </p:nvCxnSpPr>
        <p:spPr>
          <a:xfrm flipH="1">
            <a:off x="3139442" y="5190661"/>
            <a:ext cx="1" cy="3403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3" name="Straight Arrow Connector 212">
            <a:extLst>
              <a:ext uri="{FF2B5EF4-FFF2-40B4-BE49-F238E27FC236}">
                <a16:creationId xmlns:a16="http://schemas.microsoft.com/office/drawing/2014/main" id="{3DA540B3-BA4E-6E21-76E0-A99CF6D81CE0}"/>
              </a:ext>
            </a:extLst>
          </p:cNvPr>
          <p:cNvCxnSpPr>
            <a:cxnSpLocks/>
            <a:stCxn id="136" idx="2"/>
            <a:endCxn id="138" idx="0"/>
          </p:cNvCxnSpPr>
          <p:nvPr/>
        </p:nvCxnSpPr>
        <p:spPr>
          <a:xfrm flipH="1">
            <a:off x="5334001" y="2849761"/>
            <a:ext cx="1" cy="369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8" name="Straight Arrow Connector 217">
            <a:extLst>
              <a:ext uri="{FF2B5EF4-FFF2-40B4-BE49-F238E27FC236}">
                <a16:creationId xmlns:a16="http://schemas.microsoft.com/office/drawing/2014/main" id="{005B1E62-54B2-A4F2-F907-56706ABD6D7E}"/>
              </a:ext>
            </a:extLst>
          </p:cNvPr>
          <p:cNvCxnSpPr>
            <a:cxnSpLocks/>
            <a:stCxn id="138" idx="2"/>
            <a:endCxn id="137" idx="0"/>
          </p:cNvCxnSpPr>
          <p:nvPr/>
        </p:nvCxnSpPr>
        <p:spPr>
          <a:xfrm>
            <a:off x="5334001" y="3741985"/>
            <a:ext cx="30165" cy="3226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4" name="Straight Arrow Connector 233">
            <a:extLst>
              <a:ext uri="{FF2B5EF4-FFF2-40B4-BE49-F238E27FC236}">
                <a16:creationId xmlns:a16="http://schemas.microsoft.com/office/drawing/2014/main" id="{1E3A1664-2638-0A88-94AC-71A06A68699D}"/>
              </a:ext>
            </a:extLst>
          </p:cNvPr>
          <p:cNvCxnSpPr>
            <a:cxnSpLocks/>
            <a:stCxn id="139" idx="2"/>
            <a:endCxn id="140" idx="0"/>
          </p:cNvCxnSpPr>
          <p:nvPr/>
        </p:nvCxnSpPr>
        <p:spPr>
          <a:xfrm>
            <a:off x="7467597" y="2805518"/>
            <a:ext cx="30165" cy="3945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0" name="Straight Arrow Connector 239">
            <a:extLst>
              <a:ext uri="{FF2B5EF4-FFF2-40B4-BE49-F238E27FC236}">
                <a16:creationId xmlns:a16="http://schemas.microsoft.com/office/drawing/2014/main" id="{D2873187-8C28-E1B7-5F9F-E316032F43BA}"/>
              </a:ext>
            </a:extLst>
          </p:cNvPr>
          <p:cNvCxnSpPr>
            <a:cxnSpLocks/>
            <a:stCxn id="140" idx="2"/>
            <a:endCxn id="141" idx="0"/>
          </p:cNvCxnSpPr>
          <p:nvPr/>
        </p:nvCxnSpPr>
        <p:spPr>
          <a:xfrm>
            <a:off x="7497762" y="3723260"/>
            <a:ext cx="30166" cy="3594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6" name="Straight Arrow Connector 245">
            <a:extLst>
              <a:ext uri="{FF2B5EF4-FFF2-40B4-BE49-F238E27FC236}">
                <a16:creationId xmlns:a16="http://schemas.microsoft.com/office/drawing/2014/main" id="{72728915-F209-4F30-6DB2-93432A648E13}"/>
              </a:ext>
            </a:extLst>
          </p:cNvPr>
          <p:cNvCxnSpPr>
            <a:cxnSpLocks/>
            <a:stCxn id="142" idx="2"/>
            <a:endCxn id="143" idx="0"/>
          </p:cNvCxnSpPr>
          <p:nvPr/>
        </p:nvCxnSpPr>
        <p:spPr>
          <a:xfrm flipH="1">
            <a:off x="9555850" y="2849761"/>
            <a:ext cx="1" cy="3859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1" name="Straight Arrow Connector 250">
            <a:extLst>
              <a:ext uri="{FF2B5EF4-FFF2-40B4-BE49-F238E27FC236}">
                <a16:creationId xmlns:a16="http://schemas.microsoft.com/office/drawing/2014/main" id="{2A6D6260-D1B4-B794-A65A-4F07890793D0}"/>
              </a:ext>
            </a:extLst>
          </p:cNvPr>
          <p:cNvCxnSpPr>
            <a:cxnSpLocks/>
            <a:endCxn id="144" idx="0"/>
          </p:cNvCxnSpPr>
          <p:nvPr/>
        </p:nvCxnSpPr>
        <p:spPr>
          <a:xfrm>
            <a:off x="9440333" y="3758926"/>
            <a:ext cx="70592" cy="3237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7" name="Straight Arrow Connector 256">
            <a:extLst>
              <a:ext uri="{FF2B5EF4-FFF2-40B4-BE49-F238E27FC236}">
                <a16:creationId xmlns:a16="http://schemas.microsoft.com/office/drawing/2014/main" id="{1C4A12F7-9600-8A7C-DA48-ADE65638F7DB}"/>
              </a:ext>
            </a:extLst>
          </p:cNvPr>
          <p:cNvCxnSpPr>
            <a:cxnSpLocks/>
            <a:endCxn id="146" idx="0"/>
          </p:cNvCxnSpPr>
          <p:nvPr/>
        </p:nvCxnSpPr>
        <p:spPr>
          <a:xfrm>
            <a:off x="11225212" y="2742039"/>
            <a:ext cx="10741" cy="6614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3" name="Straight Arrow Connector 262">
            <a:extLst>
              <a:ext uri="{FF2B5EF4-FFF2-40B4-BE49-F238E27FC236}">
                <a16:creationId xmlns:a16="http://schemas.microsoft.com/office/drawing/2014/main" id="{2A9349E7-D972-8478-CA69-5950FB5EC7AD}"/>
              </a:ext>
            </a:extLst>
          </p:cNvPr>
          <p:cNvCxnSpPr>
            <a:cxnSpLocks/>
            <a:endCxn id="147" idx="0"/>
          </p:cNvCxnSpPr>
          <p:nvPr/>
        </p:nvCxnSpPr>
        <p:spPr>
          <a:xfrm>
            <a:off x="11225212" y="3758926"/>
            <a:ext cx="10739" cy="6138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0978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129911-ED60-BF64-3389-98DC19374981}"/>
              </a:ext>
            </a:extLst>
          </p:cNvPr>
          <p:cNvSpPr>
            <a:spLocks noGrp="1"/>
          </p:cNvSpPr>
          <p:nvPr>
            <p:ph type="title"/>
          </p:nvPr>
        </p:nvSpPr>
        <p:spPr>
          <a:xfrm>
            <a:off x="838200" y="184805"/>
            <a:ext cx="10515600" cy="920095"/>
          </a:xfrm>
          <a:solidFill>
            <a:schemeClr val="tx2">
              <a:lumMod val="20000"/>
              <a:lumOff val="80000"/>
            </a:schemeClr>
          </a:solidFill>
        </p:spPr>
        <p:txBody>
          <a:bodyPr vert="horz" lIns="91440" tIns="45720" rIns="91440" bIns="45720" rtlCol="0" anchor="ctr">
            <a:normAutofit/>
          </a:bodyPr>
          <a:lstStyle/>
          <a:p>
            <a:r>
              <a:rPr lang="en-US" sz="5200" kern="1200" dirty="0">
                <a:solidFill>
                  <a:schemeClr val="tx1"/>
                </a:solidFill>
                <a:latin typeface="+mj-lt"/>
                <a:ea typeface="+mj-ea"/>
                <a:cs typeface="+mj-cs"/>
              </a:rPr>
              <a:t>                           Quad Chart</a:t>
            </a:r>
          </a:p>
        </p:txBody>
      </p:sp>
      <p:graphicFrame>
        <p:nvGraphicFramePr>
          <p:cNvPr id="4" name="Content Placeholder 3">
            <a:extLst>
              <a:ext uri="{FF2B5EF4-FFF2-40B4-BE49-F238E27FC236}">
                <a16:creationId xmlns:a16="http://schemas.microsoft.com/office/drawing/2014/main" id="{C409BAF4-52D3-CFA8-DD22-54B495D68013}"/>
              </a:ext>
            </a:extLst>
          </p:cNvPr>
          <p:cNvGraphicFramePr>
            <a:graphicFrameLocks noGrp="1"/>
          </p:cNvGraphicFramePr>
          <p:nvPr>
            <p:ph idx="1"/>
            <p:extLst>
              <p:ext uri="{D42A27DB-BD31-4B8C-83A1-F6EECF244321}">
                <p14:modId xmlns:p14="http://schemas.microsoft.com/office/powerpoint/2010/main" val="2863348803"/>
              </p:ext>
            </p:extLst>
          </p:nvPr>
        </p:nvGraphicFramePr>
        <p:xfrm>
          <a:off x="838200" y="1873673"/>
          <a:ext cx="10512548" cy="4398434"/>
        </p:xfrm>
        <a:graphic>
          <a:graphicData uri="http://schemas.openxmlformats.org/drawingml/2006/table">
            <a:tbl>
              <a:tblPr firstRow="1" bandRow="1">
                <a:noFill/>
              </a:tblPr>
              <a:tblGrid>
                <a:gridCol w="5191028">
                  <a:extLst>
                    <a:ext uri="{9D8B030D-6E8A-4147-A177-3AD203B41FA5}">
                      <a16:colId xmlns:a16="http://schemas.microsoft.com/office/drawing/2014/main" val="1825673881"/>
                    </a:ext>
                  </a:extLst>
                </a:gridCol>
                <a:gridCol w="5321520">
                  <a:extLst>
                    <a:ext uri="{9D8B030D-6E8A-4147-A177-3AD203B41FA5}">
                      <a16:colId xmlns:a16="http://schemas.microsoft.com/office/drawing/2014/main" val="458695035"/>
                    </a:ext>
                  </a:extLst>
                </a:gridCol>
              </a:tblGrid>
              <a:tr h="681978">
                <a:tc>
                  <a:txBody>
                    <a:bodyPr/>
                    <a:lstStyle/>
                    <a:p>
                      <a:pPr fontAlgn="t"/>
                      <a:endParaRPr lang="en-GB" sz="1400" b="1">
                        <a:solidFill>
                          <a:srgbClr val="FFFFFF"/>
                        </a:solidFill>
                        <a:effectLst/>
                      </a:endParaRPr>
                    </a:p>
                    <a:p>
                      <a:pPr algn="just" rtl="0" fontAlgn="base"/>
                      <a:r>
                        <a:rPr lang="en-GB" sz="1400" b="1" i="0">
                          <a:solidFill>
                            <a:srgbClr val="FFFFFF"/>
                          </a:solidFill>
                          <a:effectLst/>
                          <a:latin typeface="Arial" panose="020B0604020202020204" pitchFamily="34" charset="0"/>
                        </a:rPr>
                        <a:t>Purpose </a:t>
                      </a:r>
                      <a:endParaRPr lang="en-GB" sz="1400" b="1" i="0">
                        <a:solidFill>
                          <a:srgbClr val="FFFFFF"/>
                        </a:solidFill>
                        <a:effectLst/>
                      </a:endParaRPr>
                    </a:p>
                  </a:txBody>
                  <a:tcPr marL="195223" marR="117134" marT="117134" marB="117134">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fontAlgn="t"/>
                      <a:endParaRPr lang="en-GB" sz="1400" b="1">
                        <a:solidFill>
                          <a:srgbClr val="FFFFFF"/>
                        </a:solidFill>
                        <a:effectLst/>
                      </a:endParaRPr>
                    </a:p>
                    <a:p>
                      <a:pPr algn="just" rtl="0" fontAlgn="base"/>
                      <a:r>
                        <a:rPr lang="en-GB" sz="1400" b="1" i="0">
                          <a:solidFill>
                            <a:srgbClr val="FFFFFF"/>
                          </a:solidFill>
                          <a:effectLst/>
                          <a:latin typeface="Arial" panose="020B0604020202020204" pitchFamily="34" charset="0"/>
                        </a:rPr>
                        <a:t>Customers </a:t>
                      </a:r>
                      <a:endParaRPr lang="en-GB" sz="1400" b="1" i="0">
                        <a:solidFill>
                          <a:srgbClr val="FFFFFF"/>
                        </a:solidFill>
                        <a:effectLst/>
                      </a:endParaRPr>
                    </a:p>
                  </a:txBody>
                  <a:tcPr marL="195223" marR="117134" marT="117134" marB="117134">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692215708"/>
                  </a:ext>
                </a:extLst>
              </a:tr>
              <a:tr h="1723165">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For promoting NPL Nutritional Multivitamins to intended users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The main intent is to increase product sales and revenue generation. </a:t>
                      </a:r>
                    </a:p>
                  </a:txBody>
                  <a:tcPr marL="195223" marR="117134" marT="117134" marB="11713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Consumers segmented using demographic and  behavioral segmentation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Income group:</a:t>
                      </a:r>
                      <a:r>
                        <a:rPr lang="en-GB" sz="1400" b="0" i="0">
                          <a:solidFill>
                            <a:schemeClr val="tx1">
                              <a:lumMod val="85000"/>
                              <a:lumOff val="15000"/>
                            </a:schemeClr>
                          </a:solidFill>
                          <a:effectLst/>
                          <a:latin typeface="Arial" panose="020B0604020202020204" pitchFamily="34" charset="0"/>
                        </a:rPr>
                        <a:t> Middle class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Age group:  </a:t>
                      </a:r>
                      <a:r>
                        <a:rPr lang="en-GB" sz="1400" b="0" i="0">
                          <a:solidFill>
                            <a:schemeClr val="tx1">
                              <a:lumMod val="85000"/>
                              <a:lumOff val="15000"/>
                            </a:schemeClr>
                          </a:solidFill>
                          <a:effectLst/>
                          <a:latin typeface="Arial" panose="020B0604020202020204" pitchFamily="34" charset="0"/>
                        </a:rPr>
                        <a:t>25-45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Gender:</a:t>
                      </a:r>
                      <a:r>
                        <a:rPr lang="en-GB" sz="1400" b="0" i="0">
                          <a:solidFill>
                            <a:schemeClr val="tx1">
                              <a:lumMod val="85000"/>
                              <a:lumOff val="15000"/>
                            </a:schemeClr>
                          </a:solidFill>
                          <a:effectLst/>
                          <a:latin typeface="Arial" panose="020B0604020202020204" pitchFamily="34" charset="0"/>
                        </a:rPr>
                        <a:t> Both male and female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Behavioral trait:</a:t>
                      </a:r>
                      <a:r>
                        <a:rPr lang="en-GB" sz="1400" b="0" i="0">
                          <a:solidFill>
                            <a:schemeClr val="tx1">
                              <a:lumMod val="85000"/>
                              <a:lumOff val="15000"/>
                            </a:schemeClr>
                          </a:solidFill>
                          <a:effectLst/>
                          <a:latin typeface="Arial" panose="020B0604020202020204" pitchFamily="34" charset="0"/>
                        </a:rPr>
                        <a:t> Fitness enthusiast </a:t>
                      </a:r>
                    </a:p>
                  </a:txBody>
                  <a:tcPr marL="195223" marR="117134" marT="117134" marB="11713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207405731"/>
                  </a:ext>
                </a:extLst>
              </a:tr>
              <a:tr h="681978">
                <a:tc>
                  <a:txBody>
                    <a:bodyPr/>
                    <a:lstStyle/>
                    <a:p>
                      <a:pPr fontAlgn="t"/>
                      <a:endParaRPr lang="en-GB" sz="1400">
                        <a:solidFill>
                          <a:schemeClr val="tx1">
                            <a:lumMod val="85000"/>
                            <a:lumOff val="15000"/>
                          </a:schemeClr>
                        </a:solidFill>
                        <a:effectLst/>
                      </a:endParaRPr>
                    </a:p>
                    <a:p>
                      <a:pPr algn="just" rtl="0" fontAlgn="base"/>
                      <a:r>
                        <a:rPr lang="en-GB" sz="1400" b="1" i="0">
                          <a:solidFill>
                            <a:schemeClr val="tx1">
                              <a:lumMod val="85000"/>
                              <a:lumOff val="15000"/>
                            </a:schemeClr>
                          </a:solidFill>
                          <a:effectLst/>
                          <a:latin typeface="Arial" panose="020B0604020202020204" pitchFamily="34" charset="0"/>
                        </a:rPr>
                        <a:t>Desired end Result</a:t>
                      </a:r>
                      <a:r>
                        <a:rPr lang="en-GB" sz="1400" b="0" i="0">
                          <a:solidFill>
                            <a:schemeClr val="tx1">
                              <a:lumMod val="85000"/>
                              <a:lumOff val="15000"/>
                            </a:schemeClr>
                          </a:solidFill>
                          <a:effectLst/>
                          <a:latin typeface="Arial" panose="020B0604020202020204" pitchFamily="34" charset="0"/>
                        </a:rPr>
                        <a:t> </a:t>
                      </a:r>
                      <a:endParaRPr lang="en-GB" sz="1400" b="0" i="0">
                        <a:solidFill>
                          <a:schemeClr val="tx1">
                            <a:lumMod val="85000"/>
                            <a:lumOff val="15000"/>
                          </a:schemeClr>
                        </a:solidFill>
                        <a:effectLst/>
                      </a:endParaRPr>
                    </a:p>
                  </a:txBody>
                  <a:tcPr marL="195223" marR="117134" marT="117134" marB="117134">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fontAlgn="t"/>
                      <a:endParaRPr lang="en-GB" sz="1400">
                        <a:solidFill>
                          <a:schemeClr val="tx1">
                            <a:lumMod val="85000"/>
                            <a:lumOff val="15000"/>
                          </a:schemeClr>
                        </a:solidFill>
                        <a:effectLst/>
                      </a:endParaRPr>
                    </a:p>
                    <a:p>
                      <a:pPr algn="just" rtl="0" fontAlgn="base"/>
                      <a:r>
                        <a:rPr lang="en-GB" sz="1400" b="1" i="0">
                          <a:solidFill>
                            <a:schemeClr val="tx1">
                              <a:lumMod val="85000"/>
                              <a:lumOff val="15000"/>
                            </a:schemeClr>
                          </a:solidFill>
                          <a:effectLst/>
                          <a:latin typeface="Arial" panose="020B0604020202020204" pitchFamily="34" charset="0"/>
                        </a:rPr>
                        <a:t>Measures for success</a:t>
                      </a:r>
                      <a:r>
                        <a:rPr lang="en-GB" sz="1400" b="0" i="0">
                          <a:solidFill>
                            <a:schemeClr val="tx1">
                              <a:lumMod val="85000"/>
                              <a:lumOff val="15000"/>
                            </a:schemeClr>
                          </a:solidFill>
                          <a:effectLst/>
                          <a:latin typeface="Arial" panose="020B0604020202020204" pitchFamily="34" charset="0"/>
                        </a:rPr>
                        <a:t> </a:t>
                      </a:r>
                      <a:endParaRPr lang="en-GB" sz="1400" b="0" i="0">
                        <a:solidFill>
                          <a:schemeClr val="tx1">
                            <a:lumMod val="85000"/>
                            <a:lumOff val="15000"/>
                          </a:schemeClr>
                        </a:solidFill>
                        <a:effectLst/>
                      </a:endParaRPr>
                    </a:p>
                  </a:txBody>
                  <a:tcPr marL="195223" marR="117134" marT="117134" marB="117134">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47064053"/>
                  </a:ext>
                </a:extLst>
              </a:tr>
              <a:tr h="1306690">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Increase in sales volume and value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Increased profitability and revenue generation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Increase in new consumer base  </a:t>
                      </a:r>
                    </a:p>
                  </a:txBody>
                  <a:tcPr marL="195223" marR="117134" marT="117134" marB="117134">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The sales volume and value of NPL Nutritional Multivitamins has increased by 12 % within 6 Months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The profits generated had increased by 24%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A total of 12 % increase in consumer base </a:t>
                      </a:r>
                    </a:p>
                  </a:txBody>
                  <a:tcPr marL="195223" marR="117134" marT="117134" marB="117134">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4061599606"/>
                  </a:ext>
                </a:extLst>
              </a:tr>
            </a:tbl>
          </a:graphicData>
        </a:graphic>
      </p:graphicFrame>
    </p:spTree>
    <p:extLst>
      <p:ext uri="{BB962C8B-B14F-4D97-AF65-F5344CB8AC3E}">
        <p14:creationId xmlns:p14="http://schemas.microsoft.com/office/powerpoint/2010/main" val="2968841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51722-9838-D3CE-587D-4B60A78F5CE7}"/>
              </a:ext>
            </a:extLst>
          </p:cNvPr>
          <p:cNvSpPr>
            <a:spLocks noGrp="1"/>
          </p:cNvSpPr>
          <p:nvPr>
            <p:ph type="title"/>
          </p:nvPr>
        </p:nvSpPr>
        <p:spPr>
          <a:xfrm>
            <a:off x="838200" y="365126"/>
            <a:ext cx="10515600" cy="743828"/>
          </a:xfrm>
          <a:solidFill>
            <a:schemeClr val="bg2"/>
          </a:solidFill>
        </p:spPr>
        <p:txBody>
          <a:bodyPr/>
          <a:lstStyle/>
          <a:p>
            <a:r>
              <a:rPr lang="en-GB" dirty="0"/>
              <a:t>                           Gant Chart </a:t>
            </a:r>
          </a:p>
        </p:txBody>
      </p:sp>
      <p:pic>
        <p:nvPicPr>
          <p:cNvPr id="2050" name="Picture 2">
            <a:extLst>
              <a:ext uri="{FF2B5EF4-FFF2-40B4-BE49-F238E27FC236}">
                <a16:creationId xmlns:a16="http://schemas.microsoft.com/office/drawing/2014/main" id="{31285DB6-DE46-2088-523C-5290701226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52146" y="1339417"/>
            <a:ext cx="9138054" cy="43840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BDA6506-5F25-D498-0A22-73DB33F11CEA}"/>
              </a:ext>
            </a:extLst>
          </p:cNvPr>
          <p:cNvSpPr txBox="1"/>
          <p:nvPr/>
        </p:nvSpPr>
        <p:spPr>
          <a:xfrm>
            <a:off x="3920066" y="5953929"/>
            <a:ext cx="3869267" cy="369332"/>
          </a:xfrm>
          <a:prstGeom prst="rect">
            <a:avLst/>
          </a:prstGeom>
          <a:noFill/>
        </p:spPr>
        <p:txBody>
          <a:bodyPr wrap="square" rtlCol="0">
            <a:spAutoFit/>
          </a:bodyPr>
          <a:lstStyle/>
          <a:p>
            <a:r>
              <a:rPr lang="en-GB"/>
              <a:t>Figure 1: Gantt chart </a:t>
            </a:r>
            <a:endParaRPr lang="en-GB" dirty="0"/>
          </a:p>
        </p:txBody>
      </p:sp>
    </p:spTree>
    <p:extLst>
      <p:ext uri="{BB962C8B-B14F-4D97-AF65-F5344CB8AC3E}">
        <p14:creationId xmlns:p14="http://schemas.microsoft.com/office/powerpoint/2010/main" val="2452271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9FF9A-255D-5A65-34A2-759AB33EFFC6}"/>
              </a:ext>
            </a:extLst>
          </p:cNvPr>
          <p:cNvSpPr>
            <a:spLocks noGrp="1"/>
          </p:cNvSpPr>
          <p:nvPr>
            <p:ph type="title"/>
          </p:nvPr>
        </p:nvSpPr>
        <p:spPr>
          <a:xfrm>
            <a:off x="677333" y="601134"/>
            <a:ext cx="10515600" cy="691621"/>
          </a:xfrm>
          <a:solidFill>
            <a:schemeClr val="bg2"/>
          </a:solidFill>
        </p:spPr>
        <p:txBody>
          <a:bodyPr>
            <a:normAutofit fontScale="90000"/>
          </a:bodyPr>
          <a:lstStyle/>
          <a:p>
            <a:r>
              <a:rPr lang="en-GB" dirty="0"/>
              <a:t>                        Stakeholders’ classification</a:t>
            </a:r>
          </a:p>
        </p:txBody>
      </p:sp>
      <p:graphicFrame>
        <p:nvGraphicFramePr>
          <p:cNvPr id="5" name="Content Placeholder 4">
            <a:extLst>
              <a:ext uri="{FF2B5EF4-FFF2-40B4-BE49-F238E27FC236}">
                <a16:creationId xmlns:a16="http://schemas.microsoft.com/office/drawing/2014/main" id="{98A78F30-4C6A-D6EB-A985-489743A41CB3}"/>
              </a:ext>
            </a:extLst>
          </p:cNvPr>
          <p:cNvGraphicFramePr>
            <a:graphicFrameLocks noGrp="1"/>
          </p:cNvGraphicFramePr>
          <p:nvPr>
            <p:ph idx="1"/>
            <p:extLst>
              <p:ext uri="{D42A27DB-BD31-4B8C-83A1-F6EECF244321}">
                <p14:modId xmlns:p14="http://schemas.microsoft.com/office/powerpoint/2010/main" val="950881738"/>
              </p:ext>
            </p:extLst>
          </p:nvPr>
        </p:nvGraphicFramePr>
        <p:xfrm>
          <a:off x="677333" y="1393825"/>
          <a:ext cx="9880600" cy="4718230"/>
        </p:xfrm>
        <a:graphic>
          <a:graphicData uri="http://schemas.openxmlformats.org/drawingml/2006/table">
            <a:tbl>
              <a:tblPr/>
              <a:tblGrid>
                <a:gridCol w="1608667">
                  <a:extLst>
                    <a:ext uri="{9D8B030D-6E8A-4147-A177-3AD203B41FA5}">
                      <a16:colId xmlns:a16="http://schemas.microsoft.com/office/drawing/2014/main" val="632472571"/>
                    </a:ext>
                  </a:extLst>
                </a:gridCol>
                <a:gridCol w="1363133">
                  <a:extLst>
                    <a:ext uri="{9D8B030D-6E8A-4147-A177-3AD203B41FA5}">
                      <a16:colId xmlns:a16="http://schemas.microsoft.com/office/drawing/2014/main" val="3242779764"/>
                    </a:ext>
                  </a:extLst>
                </a:gridCol>
                <a:gridCol w="3852334">
                  <a:extLst>
                    <a:ext uri="{9D8B030D-6E8A-4147-A177-3AD203B41FA5}">
                      <a16:colId xmlns:a16="http://schemas.microsoft.com/office/drawing/2014/main" val="3248419983"/>
                    </a:ext>
                  </a:extLst>
                </a:gridCol>
                <a:gridCol w="1540933">
                  <a:extLst>
                    <a:ext uri="{9D8B030D-6E8A-4147-A177-3AD203B41FA5}">
                      <a16:colId xmlns:a16="http://schemas.microsoft.com/office/drawing/2014/main" val="3711965890"/>
                    </a:ext>
                  </a:extLst>
                </a:gridCol>
                <a:gridCol w="1515533">
                  <a:extLst>
                    <a:ext uri="{9D8B030D-6E8A-4147-A177-3AD203B41FA5}">
                      <a16:colId xmlns:a16="http://schemas.microsoft.com/office/drawing/2014/main" val="828058223"/>
                    </a:ext>
                  </a:extLst>
                </a:gridCol>
              </a:tblGrid>
              <a:tr h="322321">
                <a:tc>
                  <a:txBody>
                    <a:bodyPr/>
                    <a:lstStyle/>
                    <a:p>
                      <a:pPr fontAlgn="t"/>
                      <a:endParaRPr lang="en-GB" sz="1100">
                        <a:effectLst/>
                      </a:endParaRPr>
                    </a:p>
                    <a:p>
                      <a:pPr algn="l" rtl="0" fontAlgn="base"/>
                      <a:r>
                        <a:rPr lang="en-GB" sz="1100" b="1" i="0">
                          <a:effectLst/>
                          <a:latin typeface="Arial" panose="020B0604020202020204" pitchFamily="34" charset="0"/>
                        </a:rPr>
                        <a:t>Stakeholders</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a:effectLst/>
                      </a:endParaRPr>
                    </a:p>
                    <a:p>
                      <a:pPr algn="l" rtl="0" fontAlgn="base"/>
                      <a:r>
                        <a:rPr lang="en-GB" sz="1100" b="1" i="0">
                          <a:effectLst/>
                          <a:latin typeface="Arial" panose="020B0604020202020204" pitchFamily="34" charset="0"/>
                        </a:rPr>
                        <a:t>Type</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dirty="0">
                        <a:effectLst/>
                      </a:endParaRPr>
                    </a:p>
                    <a:p>
                      <a:pPr algn="l" rtl="0" fontAlgn="base"/>
                      <a:r>
                        <a:rPr lang="en-GB" sz="1100" b="1" i="0" dirty="0">
                          <a:effectLst/>
                          <a:latin typeface="Arial" panose="020B0604020202020204" pitchFamily="34" charset="0"/>
                        </a:rPr>
                        <a:t>Areas of interest</a:t>
                      </a:r>
                      <a:r>
                        <a:rPr lang="en-GB" sz="1100" b="0" i="0" dirty="0">
                          <a:effectLst/>
                          <a:latin typeface="Arial" panose="020B0604020202020204" pitchFamily="34" charset="0"/>
                        </a:rPr>
                        <a:t>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a:effectLst/>
                      </a:endParaRPr>
                    </a:p>
                    <a:p>
                      <a:pPr algn="ctr" rtl="0" fontAlgn="base"/>
                      <a:r>
                        <a:rPr lang="en-GB" sz="1100" b="1" i="0">
                          <a:effectLst/>
                          <a:latin typeface="Arial" panose="020B0604020202020204" pitchFamily="34" charset="0"/>
                        </a:rPr>
                        <a:t>Ways of communication</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a:effectLst/>
                      </a:endParaRPr>
                    </a:p>
                    <a:p>
                      <a:pPr algn="l" rtl="0" fontAlgn="base"/>
                      <a:r>
                        <a:rPr lang="en-GB" sz="1100" b="1" i="0">
                          <a:effectLst/>
                          <a:latin typeface="Arial" panose="020B0604020202020204" pitchFamily="34" charset="0"/>
                        </a:rPr>
                        <a:t>Frequency of communication</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62092578"/>
                  </a:ext>
                </a:extLst>
              </a:tr>
              <a:tr h="791583">
                <a:tc>
                  <a:txBody>
                    <a:bodyPr/>
                    <a:lstStyle/>
                    <a:p>
                      <a:pPr fontAlgn="t"/>
                      <a:endParaRPr lang="en-GB" sz="1100">
                        <a:effectLst/>
                      </a:endParaRPr>
                    </a:p>
                    <a:p>
                      <a:pPr algn="just" rtl="0" fontAlgn="base"/>
                      <a:r>
                        <a:rPr lang="en-GB" sz="1100" b="0" i="0">
                          <a:effectLst/>
                          <a:latin typeface="Arial" panose="020B0604020202020204" pitchFamily="34" charset="0"/>
                        </a:rPr>
                        <a:t>Marketing manager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Internal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ways the entire marketing and promotional strategies would be conducted, The results of the marketing and promotional campaigns (Zhuang </a:t>
                      </a:r>
                      <a:r>
                        <a:rPr lang="en-GB" sz="1100" b="0" i="1">
                          <a:effectLst/>
                          <a:latin typeface="Arial" panose="020B0604020202020204" pitchFamily="34" charset="0"/>
                        </a:rPr>
                        <a:t>et al.</a:t>
                      </a:r>
                      <a:r>
                        <a:rPr lang="en-GB" sz="1100" b="0" i="0">
                          <a:effectLst/>
                          <a:latin typeface="Arial" panose="020B0604020202020204" pitchFamily="34" charset="0"/>
                        </a:rPr>
                        <a:t> 2019)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Daily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17421408"/>
                  </a:ext>
                </a:extLst>
              </a:tr>
              <a:tr h="583022">
                <a:tc>
                  <a:txBody>
                    <a:bodyPr/>
                    <a:lstStyle/>
                    <a:p>
                      <a:pPr fontAlgn="t"/>
                      <a:endParaRPr lang="en-GB" sz="1100">
                        <a:effectLst/>
                      </a:endParaRPr>
                    </a:p>
                    <a:p>
                      <a:pPr algn="just" rtl="0" fontAlgn="base"/>
                      <a:r>
                        <a:rPr lang="en-GB" sz="1100" b="0" i="0">
                          <a:effectLst/>
                          <a:latin typeface="Arial" panose="020B0604020202020204" pitchFamily="34" charset="0"/>
                        </a:rPr>
                        <a:t>The CEO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Internal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Enhancements of NPL Nutritional Multivitamins’ marketing and promotional strategies (Chamidah </a:t>
                      </a:r>
                      <a:r>
                        <a:rPr lang="en-GB" sz="1100" b="0" i="1">
                          <a:effectLst/>
                          <a:latin typeface="Arial" panose="020B0604020202020204" pitchFamily="34" charset="0"/>
                        </a:rPr>
                        <a:t>et al. </a:t>
                      </a:r>
                      <a:r>
                        <a:rPr lang="en-GB" sz="1100" b="0" i="0">
                          <a:effectLst/>
                          <a:latin typeface="Arial" panose="020B0604020202020204" pitchFamily="34" charset="0"/>
                        </a:rPr>
                        <a:t>2020</a:t>
                      </a:r>
                      <a:r>
                        <a:rPr lang="en-GB" sz="1100" b="0" i="1">
                          <a:effectLst/>
                          <a:latin typeface="Arial" panose="020B0604020202020204" pitchFamily="34" charset="0"/>
                        </a:rPr>
                        <a:t> </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Weekly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09812922"/>
                  </a:ext>
                </a:extLst>
              </a:tr>
              <a:tr h="635163">
                <a:tc>
                  <a:txBody>
                    <a:bodyPr/>
                    <a:lstStyle/>
                    <a:p>
                      <a:pPr fontAlgn="t"/>
                      <a:endParaRPr lang="en-GB" sz="1100" dirty="0">
                        <a:effectLst/>
                      </a:endParaRPr>
                    </a:p>
                    <a:p>
                      <a:pPr algn="just" rtl="0" fontAlgn="base"/>
                      <a:r>
                        <a:rPr lang="en-GB" sz="1100" b="0" i="0" dirty="0">
                          <a:effectLst/>
                          <a:latin typeface="Arial" panose="020B0604020202020204" pitchFamily="34" charset="0"/>
                        </a:rPr>
                        <a:t>Marketing management teams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Internal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Work requirements, Marketing content generation, ways the contents would be deployed (Civera </a:t>
                      </a:r>
                      <a:r>
                        <a:rPr lang="en-GB" sz="1100" b="0" i="1">
                          <a:effectLst/>
                          <a:latin typeface="Arial" panose="020B0604020202020204" pitchFamily="34" charset="0"/>
                        </a:rPr>
                        <a:t>et al. </a:t>
                      </a:r>
                      <a:r>
                        <a:rPr lang="en-GB" sz="1100" b="0" i="0">
                          <a:effectLst/>
                          <a:latin typeface="Arial" panose="020B0604020202020204" pitchFamily="34" charset="0"/>
                        </a:rPr>
                        <a:t>2019)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Daily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65281215"/>
                  </a:ext>
                </a:extLst>
              </a:tr>
              <a:tr h="530882">
                <a:tc>
                  <a:txBody>
                    <a:bodyPr/>
                    <a:lstStyle/>
                    <a:p>
                      <a:pPr fontAlgn="t"/>
                      <a:endParaRPr lang="en-GB" sz="1100">
                        <a:effectLst/>
                      </a:endParaRPr>
                    </a:p>
                    <a:p>
                      <a:pPr algn="l" rtl="0" fontAlgn="base"/>
                      <a:r>
                        <a:rPr lang="en-GB" sz="1100" b="0" i="0">
                          <a:effectLst/>
                          <a:latin typeface="Arial" panose="020B0604020202020204" pitchFamily="34" charset="0"/>
                        </a:rPr>
                        <a:t>The investors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dirty="0">
                        <a:effectLst/>
                      </a:endParaRPr>
                    </a:p>
                    <a:p>
                      <a:pPr algn="just" rtl="0" fontAlgn="base"/>
                      <a:r>
                        <a:rPr lang="en-GB" sz="1100" b="0" i="0" dirty="0">
                          <a:effectLst/>
                          <a:latin typeface="Arial" panose="020B0604020202020204" pitchFamily="34" charset="0"/>
                        </a:rPr>
                        <a:t>The  financial gain made by the brand, the amount of financial capital that needs to be invested by them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Monthly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97262964"/>
                  </a:ext>
                </a:extLst>
              </a:tr>
              <a:tr h="426602">
                <a:tc>
                  <a:txBody>
                    <a:bodyPr/>
                    <a:lstStyle/>
                    <a:p>
                      <a:pPr fontAlgn="t"/>
                      <a:endParaRPr lang="en-GB" sz="1100">
                        <a:effectLst/>
                      </a:endParaRPr>
                    </a:p>
                    <a:p>
                      <a:pPr algn="l" rtl="0" fontAlgn="base"/>
                      <a:r>
                        <a:rPr lang="en-GB" sz="1100" b="0" i="0">
                          <a:effectLst/>
                          <a:latin typeface="Arial" panose="020B0604020202020204" pitchFamily="34" charset="0"/>
                        </a:rPr>
                        <a:t>The consumers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benefits, NPL Nutritional Multivitamins would be providing to them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dirty="0">
                        <a:effectLst/>
                      </a:endParaRPr>
                    </a:p>
                    <a:p>
                      <a:pPr algn="l" rtl="0" fontAlgn="base"/>
                      <a:r>
                        <a:rPr lang="en-GB" sz="1100" b="0" i="0" dirty="0">
                          <a:effectLst/>
                          <a:latin typeface="Arial" panose="020B0604020202020204" pitchFamily="34" charset="0"/>
                        </a:rPr>
                        <a:t>By weekly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77176826"/>
                  </a:ext>
                </a:extLst>
              </a:tr>
              <a:tr h="583022">
                <a:tc>
                  <a:txBody>
                    <a:bodyPr/>
                    <a:lstStyle/>
                    <a:p>
                      <a:pPr fontAlgn="t"/>
                      <a:endParaRPr lang="en-GB" sz="1100">
                        <a:effectLst/>
                      </a:endParaRPr>
                    </a:p>
                    <a:p>
                      <a:pPr algn="l" rtl="0" fontAlgn="base"/>
                      <a:r>
                        <a:rPr lang="en-GB" sz="1100" b="0" i="0">
                          <a:effectLst/>
                          <a:latin typeface="Arial" panose="020B0604020202020204" pitchFamily="34" charset="0"/>
                        </a:rPr>
                        <a:t>The government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stakeholder is interested weather the project Is accomplished only after obtaining permits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As and when required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7040913"/>
                  </a:ext>
                </a:extLst>
              </a:tr>
              <a:tr h="478742">
                <a:tc>
                  <a:txBody>
                    <a:bodyPr/>
                    <a:lstStyle/>
                    <a:p>
                      <a:pPr fontAlgn="t"/>
                      <a:endParaRPr lang="en-GB" sz="1100">
                        <a:effectLst/>
                      </a:endParaRPr>
                    </a:p>
                    <a:p>
                      <a:pPr algn="l" rtl="0" fontAlgn="base"/>
                      <a:r>
                        <a:rPr lang="en-GB" sz="1100" b="0" i="0">
                          <a:effectLst/>
                          <a:latin typeface="Arial" panose="020B0604020202020204" pitchFamily="34" charset="0"/>
                        </a:rPr>
                        <a:t>Law enforcement agencies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Marketing as well as promotions operations, complies with the legal codes of conduct.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dirty="0">
                        <a:effectLst/>
                      </a:endParaRPr>
                    </a:p>
                    <a:p>
                      <a:pPr algn="l" rtl="0" fontAlgn="base"/>
                      <a:r>
                        <a:rPr lang="en-GB" sz="1100" b="0" i="0" dirty="0">
                          <a:effectLst/>
                          <a:latin typeface="Arial" panose="020B0604020202020204" pitchFamily="34" charset="0"/>
                        </a:rPr>
                        <a:t>As and when required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6437401"/>
                  </a:ext>
                </a:extLst>
              </a:tr>
            </a:tbl>
          </a:graphicData>
        </a:graphic>
      </p:graphicFrame>
      <p:sp>
        <p:nvSpPr>
          <p:cNvPr id="6" name="TextBox 5">
            <a:extLst>
              <a:ext uri="{FF2B5EF4-FFF2-40B4-BE49-F238E27FC236}">
                <a16:creationId xmlns:a16="http://schemas.microsoft.com/office/drawing/2014/main" id="{A4A96082-6EBB-3551-88D9-629914CCAA39}"/>
              </a:ext>
            </a:extLst>
          </p:cNvPr>
          <p:cNvSpPr txBox="1"/>
          <p:nvPr/>
        </p:nvSpPr>
        <p:spPr>
          <a:xfrm flipH="1">
            <a:off x="3711785" y="6213125"/>
            <a:ext cx="4467014" cy="369332"/>
          </a:xfrm>
          <a:prstGeom prst="rect">
            <a:avLst/>
          </a:prstGeom>
          <a:noFill/>
        </p:spPr>
        <p:txBody>
          <a:bodyPr wrap="square" rtlCol="0">
            <a:spAutoFit/>
          </a:bodyPr>
          <a:lstStyle/>
          <a:p>
            <a:r>
              <a:rPr lang="en-GB" dirty="0"/>
              <a:t>Table 2: Stakeholder classification </a:t>
            </a:r>
          </a:p>
        </p:txBody>
      </p:sp>
    </p:spTree>
    <p:extLst>
      <p:ext uri="{BB962C8B-B14F-4D97-AF65-F5344CB8AC3E}">
        <p14:creationId xmlns:p14="http://schemas.microsoft.com/office/powerpoint/2010/main" val="4130761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EBDCC-4CE4-6D01-D278-EA35ADEDF37A}"/>
              </a:ext>
            </a:extLst>
          </p:cNvPr>
          <p:cNvSpPr>
            <a:spLocks noGrp="1"/>
          </p:cNvSpPr>
          <p:nvPr>
            <p:ph type="title"/>
          </p:nvPr>
        </p:nvSpPr>
        <p:spPr>
          <a:xfrm>
            <a:off x="708660" y="242669"/>
            <a:ext cx="10515600" cy="1006475"/>
          </a:xfrm>
          <a:solidFill>
            <a:schemeClr val="tx2">
              <a:lumMod val="20000"/>
              <a:lumOff val="80000"/>
            </a:schemeClr>
          </a:solidFill>
        </p:spPr>
        <p:txBody>
          <a:bodyPr/>
          <a:lstStyle/>
          <a:p>
            <a:r>
              <a:rPr lang="en-GB" dirty="0"/>
              <a:t>                Resources Allocation</a:t>
            </a:r>
          </a:p>
        </p:txBody>
      </p:sp>
      <p:graphicFrame>
        <p:nvGraphicFramePr>
          <p:cNvPr id="4" name="Content Placeholder 3">
            <a:extLst>
              <a:ext uri="{FF2B5EF4-FFF2-40B4-BE49-F238E27FC236}">
                <a16:creationId xmlns:a16="http://schemas.microsoft.com/office/drawing/2014/main" id="{4F7F6184-491A-5437-9BE9-9A132BDF5093}"/>
              </a:ext>
            </a:extLst>
          </p:cNvPr>
          <p:cNvGraphicFramePr>
            <a:graphicFrameLocks noGrp="1"/>
          </p:cNvGraphicFramePr>
          <p:nvPr>
            <p:ph idx="1"/>
            <p:extLst>
              <p:ext uri="{D42A27DB-BD31-4B8C-83A1-F6EECF244321}">
                <p14:modId xmlns:p14="http://schemas.microsoft.com/office/powerpoint/2010/main" val="4057527814"/>
              </p:ext>
            </p:extLst>
          </p:nvPr>
        </p:nvGraphicFramePr>
        <p:xfrm>
          <a:off x="296337" y="1774734"/>
          <a:ext cx="9338730" cy="4090001"/>
        </p:xfrm>
        <a:graphic>
          <a:graphicData uri="http://schemas.openxmlformats.org/drawingml/2006/table">
            <a:tbl>
              <a:tblPr/>
              <a:tblGrid>
                <a:gridCol w="1446846">
                  <a:extLst>
                    <a:ext uri="{9D8B030D-6E8A-4147-A177-3AD203B41FA5}">
                      <a16:colId xmlns:a16="http://schemas.microsoft.com/office/drawing/2014/main" val="3656301650"/>
                    </a:ext>
                  </a:extLst>
                </a:gridCol>
                <a:gridCol w="1022901">
                  <a:extLst>
                    <a:ext uri="{9D8B030D-6E8A-4147-A177-3AD203B41FA5}">
                      <a16:colId xmlns:a16="http://schemas.microsoft.com/office/drawing/2014/main" val="3827671542"/>
                    </a:ext>
                  </a:extLst>
                </a:gridCol>
                <a:gridCol w="841258">
                  <a:extLst>
                    <a:ext uri="{9D8B030D-6E8A-4147-A177-3AD203B41FA5}">
                      <a16:colId xmlns:a16="http://schemas.microsoft.com/office/drawing/2014/main" val="3331807138"/>
                    </a:ext>
                  </a:extLst>
                </a:gridCol>
                <a:gridCol w="1582181">
                  <a:extLst>
                    <a:ext uri="{9D8B030D-6E8A-4147-A177-3AD203B41FA5}">
                      <a16:colId xmlns:a16="http://schemas.microsoft.com/office/drawing/2014/main" val="982605770"/>
                    </a:ext>
                  </a:extLst>
                </a:gridCol>
                <a:gridCol w="949309">
                  <a:extLst>
                    <a:ext uri="{9D8B030D-6E8A-4147-A177-3AD203B41FA5}">
                      <a16:colId xmlns:a16="http://schemas.microsoft.com/office/drawing/2014/main" val="316665364"/>
                    </a:ext>
                  </a:extLst>
                </a:gridCol>
                <a:gridCol w="1358361">
                  <a:extLst>
                    <a:ext uri="{9D8B030D-6E8A-4147-A177-3AD203B41FA5}">
                      <a16:colId xmlns:a16="http://schemas.microsoft.com/office/drawing/2014/main" val="2861515962"/>
                    </a:ext>
                  </a:extLst>
                </a:gridCol>
                <a:gridCol w="864411">
                  <a:extLst>
                    <a:ext uri="{9D8B030D-6E8A-4147-A177-3AD203B41FA5}">
                      <a16:colId xmlns:a16="http://schemas.microsoft.com/office/drawing/2014/main" val="2185561885"/>
                    </a:ext>
                  </a:extLst>
                </a:gridCol>
                <a:gridCol w="1273463">
                  <a:extLst>
                    <a:ext uri="{9D8B030D-6E8A-4147-A177-3AD203B41FA5}">
                      <a16:colId xmlns:a16="http://schemas.microsoft.com/office/drawing/2014/main" val="890267537"/>
                    </a:ext>
                  </a:extLst>
                </a:gridCol>
              </a:tblGrid>
              <a:tr h="802417">
                <a:tc>
                  <a:txBody>
                    <a:bodyPr/>
                    <a:lstStyle/>
                    <a:p>
                      <a:pPr fontAlgn="b"/>
                      <a:endParaRPr lang="en-GB" sz="1200" dirty="0">
                        <a:effectLst/>
                      </a:endParaRPr>
                    </a:p>
                    <a:p>
                      <a:pPr algn="l" rtl="0" fontAlgn="base"/>
                      <a:r>
                        <a:rPr lang="en-GB" sz="1200" b="0" i="0" dirty="0">
                          <a:effectLst/>
                          <a:latin typeface="Arial" panose="020B0604020202020204" pitchFamily="34" charset="0"/>
                        </a:rPr>
                        <a:t>Tasks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Marketing manager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CEO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Marketing management teams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investors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consumers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government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Law enforcement agencies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4200709726"/>
                  </a:ext>
                </a:extLst>
              </a:tr>
              <a:tr h="467230">
                <a:tc>
                  <a:txBody>
                    <a:bodyPr/>
                    <a:lstStyle/>
                    <a:p>
                      <a:pPr fontAlgn="t"/>
                      <a:endParaRPr lang="en-GB" sz="1200">
                        <a:effectLst/>
                      </a:endParaRPr>
                    </a:p>
                    <a:p>
                      <a:pPr algn="l" rtl="0" fontAlgn="base"/>
                      <a:r>
                        <a:rPr lang="en-GB" sz="1200" b="0" i="0">
                          <a:effectLst/>
                          <a:latin typeface="Arial" panose="020B0604020202020204" pitchFamily="34" charset="0"/>
                        </a:rPr>
                        <a:t>Initiation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35174776"/>
                  </a:ext>
                </a:extLst>
              </a:tr>
              <a:tr h="467230">
                <a:tc>
                  <a:txBody>
                    <a:bodyPr/>
                    <a:lstStyle/>
                    <a:p>
                      <a:pPr fontAlgn="b"/>
                      <a:endParaRPr lang="en-GB" sz="1200">
                        <a:effectLst/>
                      </a:endParaRPr>
                    </a:p>
                    <a:p>
                      <a:pPr algn="l" rtl="0" fontAlgn="base"/>
                      <a:r>
                        <a:rPr lang="en-GB" sz="1200" b="0" i="0">
                          <a:effectLst/>
                          <a:latin typeface="Arial" panose="020B0604020202020204" pitchFamily="34" charset="0"/>
                        </a:rPr>
                        <a:t>Planning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dirty="0">
                        <a:effectLst/>
                      </a:endParaRPr>
                    </a:p>
                    <a:p>
                      <a:pPr algn="l" rtl="0" fontAlgn="base"/>
                      <a:r>
                        <a:rPr lang="en-GB" sz="1200" b="0" i="0" dirty="0">
                          <a:effectLst/>
                          <a:latin typeface="Arial" panose="020B0604020202020204" pitchFamily="34" charset="0"/>
                        </a:rPr>
                        <a:t>C I </a:t>
                      </a:r>
                      <a:endParaRPr lang="en-GB" sz="1200" b="0" i="0" dirty="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68420202"/>
                  </a:ext>
                </a:extLst>
              </a:tr>
              <a:tr h="467230">
                <a:tc>
                  <a:txBody>
                    <a:bodyPr/>
                    <a:lstStyle/>
                    <a:p>
                      <a:pPr fontAlgn="b"/>
                      <a:endParaRPr lang="en-GB" sz="1200">
                        <a:effectLst/>
                      </a:endParaRPr>
                    </a:p>
                    <a:p>
                      <a:pPr algn="l" rtl="0" fontAlgn="base"/>
                      <a:r>
                        <a:rPr lang="en-GB" sz="1200" b="0" i="0">
                          <a:effectLst/>
                          <a:latin typeface="Arial" panose="020B0604020202020204" pitchFamily="34" charset="0"/>
                        </a:rPr>
                        <a:t>Offline marketing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01048025"/>
                  </a:ext>
                </a:extLst>
              </a:tr>
              <a:tr h="543756">
                <a:tc>
                  <a:txBody>
                    <a:bodyPr/>
                    <a:lstStyle/>
                    <a:p>
                      <a:pPr fontAlgn="b"/>
                      <a:endParaRPr lang="en-GB" sz="1200">
                        <a:effectLst/>
                      </a:endParaRPr>
                    </a:p>
                    <a:p>
                      <a:pPr algn="l" rtl="0" fontAlgn="base"/>
                      <a:r>
                        <a:rPr lang="en-GB" sz="1200" b="0" i="0">
                          <a:effectLst/>
                          <a:latin typeface="Arial" panose="020B0604020202020204" pitchFamily="34" charset="0"/>
                        </a:rPr>
                        <a:t>Social media marketing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40771499"/>
                  </a:ext>
                </a:extLst>
              </a:tr>
              <a:tr h="690688">
                <a:tc>
                  <a:txBody>
                    <a:bodyPr/>
                    <a:lstStyle/>
                    <a:p>
                      <a:pPr fontAlgn="b"/>
                      <a:endParaRPr lang="en-GB" sz="1200">
                        <a:effectLst/>
                      </a:endParaRPr>
                    </a:p>
                    <a:p>
                      <a:pPr algn="l" rtl="0" fontAlgn="base"/>
                      <a:r>
                        <a:rPr lang="en-GB" sz="1200" b="0" i="0">
                          <a:effectLst/>
                          <a:latin typeface="Arial" panose="020B0604020202020204" pitchFamily="34" charset="0"/>
                        </a:rPr>
                        <a:t>website based SEO marketing strategy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dirty="0">
                        <a:effectLst/>
                      </a:endParaRPr>
                    </a:p>
                    <a:p>
                      <a:pPr algn="l" rtl="0" fontAlgn="base"/>
                      <a:r>
                        <a:rPr lang="en-GB" sz="1200" b="0" i="0" dirty="0">
                          <a:effectLst/>
                          <a:latin typeface="Arial" panose="020B0604020202020204" pitchFamily="34" charset="0"/>
                        </a:rPr>
                        <a:t>C I </a:t>
                      </a:r>
                      <a:endParaRPr lang="en-GB" sz="1200" b="0" i="0" dirty="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4982591"/>
                  </a:ext>
                </a:extLst>
              </a:tr>
              <a:tr h="467230">
                <a:tc>
                  <a:txBody>
                    <a:bodyPr/>
                    <a:lstStyle/>
                    <a:p>
                      <a:pPr algn="l" rtl="0" fontAlgn="base"/>
                      <a:r>
                        <a:rPr lang="en-GB" sz="1200" b="0" i="0" dirty="0">
                          <a:effectLst/>
                          <a:latin typeface="Arial" panose="020B0604020202020204" pitchFamily="34" charset="0"/>
                        </a:rPr>
                        <a:t>Closure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dirty="0">
                        <a:effectLst/>
                      </a:endParaRPr>
                    </a:p>
                    <a:p>
                      <a:pPr algn="l" rtl="0" fontAlgn="base"/>
                      <a:r>
                        <a:rPr lang="en-GB" sz="1200" b="0" i="0" dirty="0">
                          <a:effectLst/>
                          <a:latin typeface="Arial" panose="020B0604020202020204" pitchFamily="34" charset="0"/>
                        </a:rPr>
                        <a:t>C I </a:t>
                      </a:r>
                      <a:endParaRPr lang="en-GB" sz="1200" b="0" i="0" dirty="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12585717"/>
                  </a:ext>
                </a:extLst>
              </a:tr>
            </a:tbl>
          </a:graphicData>
        </a:graphic>
      </p:graphicFrame>
      <p:sp>
        <p:nvSpPr>
          <p:cNvPr id="5" name="TextBox 4">
            <a:extLst>
              <a:ext uri="{FF2B5EF4-FFF2-40B4-BE49-F238E27FC236}">
                <a16:creationId xmlns:a16="http://schemas.microsoft.com/office/drawing/2014/main" id="{8B4845C0-D962-6DD6-8FB2-BCE8EE785408}"/>
              </a:ext>
            </a:extLst>
          </p:cNvPr>
          <p:cNvSpPr txBox="1"/>
          <p:nvPr/>
        </p:nvSpPr>
        <p:spPr>
          <a:xfrm>
            <a:off x="1591733" y="5969000"/>
            <a:ext cx="8043334" cy="646331"/>
          </a:xfrm>
          <a:prstGeom prst="rect">
            <a:avLst/>
          </a:prstGeom>
          <a:noFill/>
        </p:spPr>
        <p:txBody>
          <a:bodyPr wrap="square" rtlCol="0">
            <a:spAutoFit/>
          </a:bodyPr>
          <a:lstStyle/>
          <a:p>
            <a:r>
              <a:rPr lang="en-GB" dirty="0"/>
              <a:t>Table 3: Responsibility Allocation Matrix </a:t>
            </a:r>
          </a:p>
          <a:p>
            <a:r>
              <a:rPr lang="en-GB" dirty="0"/>
              <a:t>(Source: Influenced from </a:t>
            </a:r>
            <a:r>
              <a:rPr lang="en-GB" dirty="0" err="1"/>
              <a:t>Suhanda</a:t>
            </a:r>
            <a:r>
              <a:rPr lang="en-GB" dirty="0"/>
              <a:t>, and </a:t>
            </a:r>
            <a:r>
              <a:rPr lang="en-GB" dirty="0" err="1"/>
              <a:t>Pratami</a:t>
            </a:r>
            <a:r>
              <a:rPr lang="en-GB" dirty="0"/>
              <a:t>, 2021)</a:t>
            </a:r>
          </a:p>
        </p:txBody>
      </p:sp>
      <p:pic>
        <p:nvPicPr>
          <p:cNvPr id="7" name="Picture 6">
            <a:extLst>
              <a:ext uri="{FF2B5EF4-FFF2-40B4-BE49-F238E27FC236}">
                <a16:creationId xmlns:a16="http://schemas.microsoft.com/office/drawing/2014/main" id="{9C351DF3-EBE7-CFAA-185C-BF2C7904E823}"/>
              </a:ext>
            </a:extLst>
          </p:cNvPr>
          <p:cNvPicPr>
            <a:picLocks noChangeAspect="1"/>
          </p:cNvPicPr>
          <p:nvPr/>
        </p:nvPicPr>
        <p:blipFill>
          <a:blip r:embed="rId2"/>
          <a:stretch>
            <a:fillRect/>
          </a:stretch>
        </p:blipFill>
        <p:spPr>
          <a:xfrm>
            <a:off x="9761001" y="3269766"/>
            <a:ext cx="1973800" cy="1402202"/>
          </a:xfrm>
          <a:prstGeom prst="rect">
            <a:avLst/>
          </a:prstGeom>
        </p:spPr>
      </p:pic>
    </p:spTree>
    <p:extLst>
      <p:ext uri="{BB962C8B-B14F-4D97-AF65-F5344CB8AC3E}">
        <p14:creationId xmlns:p14="http://schemas.microsoft.com/office/powerpoint/2010/main" val="1944353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0D339-21CC-EDE7-0AE6-4055CC0F69D7}"/>
              </a:ext>
            </a:extLst>
          </p:cNvPr>
          <p:cNvSpPr>
            <a:spLocks noGrp="1"/>
          </p:cNvSpPr>
          <p:nvPr>
            <p:ph type="title"/>
          </p:nvPr>
        </p:nvSpPr>
        <p:spPr>
          <a:xfrm>
            <a:off x="838200" y="698643"/>
            <a:ext cx="5243394" cy="1120632"/>
          </a:xfrm>
          <a:solidFill>
            <a:schemeClr val="tx2">
              <a:lumMod val="20000"/>
              <a:lumOff val="80000"/>
            </a:schemeClr>
          </a:solidFill>
        </p:spPr>
        <p:txBody>
          <a:bodyPr anchor="t">
            <a:normAutofit/>
          </a:bodyPr>
          <a:lstStyle/>
          <a:p>
            <a:r>
              <a:rPr lang="en-GB" sz="5600" dirty="0"/>
              <a:t>     Risk Analysis</a:t>
            </a:r>
          </a:p>
        </p:txBody>
      </p:sp>
      <p:cxnSp>
        <p:nvCxnSpPr>
          <p:cNvPr id="12" name="Straight Connector 1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34F88D19-C269-4F98-BE6B-CFB6207D36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5" name="Picture 4">
            <a:extLst>
              <a:ext uri="{FF2B5EF4-FFF2-40B4-BE49-F238E27FC236}">
                <a16:creationId xmlns:a16="http://schemas.microsoft.com/office/drawing/2014/main" id="{060E4CFC-6EF0-1090-015E-643DD4B38E7C}"/>
              </a:ext>
            </a:extLst>
          </p:cNvPr>
          <p:cNvPicPr>
            <a:picLocks noChangeAspect="1"/>
          </p:cNvPicPr>
          <p:nvPr/>
        </p:nvPicPr>
        <p:blipFill>
          <a:blip r:embed="rId2"/>
          <a:stretch>
            <a:fillRect/>
          </a:stretch>
        </p:blipFill>
        <p:spPr>
          <a:xfrm>
            <a:off x="860380" y="2584398"/>
            <a:ext cx="5243391" cy="2071138"/>
          </a:xfrm>
          <a:prstGeom prst="rect">
            <a:avLst/>
          </a:prstGeom>
        </p:spPr>
      </p:pic>
      <p:sp>
        <p:nvSpPr>
          <p:cNvPr id="3" name="Content Placeholder 2">
            <a:extLst>
              <a:ext uri="{FF2B5EF4-FFF2-40B4-BE49-F238E27FC236}">
                <a16:creationId xmlns:a16="http://schemas.microsoft.com/office/drawing/2014/main" id="{6349DEA3-DD58-0282-5A94-4AEB05E82198}"/>
              </a:ext>
            </a:extLst>
          </p:cNvPr>
          <p:cNvSpPr>
            <a:spLocks noGrp="1"/>
          </p:cNvSpPr>
          <p:nvPr>
            <p:ph idx="1"/>
          </p:nvPr>
        </p:nvSpPr>
        <p:spPr>
          <a:xfrm>
            <a:off x="6762751" y="473073"/>
            <a:ext cx="4591049" cy="5527037"/>
          </a:xfrm>
          <a:solidFill>
            <a:schemeClr val="tx2">
              <a:lumMod val="20000"/>
              <a:lumOff val="80000"/>
            </a:schemeClr>
          </a:solidFill>
        </p:spPr>
        <p:txBody>
          <a:bodyPr anchor="ctr">
            <a:normAutofit fontScale="62500" lnSpcReduction="20000"/>
          </a:bodyPr>
          <a:lstStyle/>
          <a:p>
            <a:pPr marL="0" indent="0">
              <a:buNone/>
            </a:pPr>
            <a:endParaRPr lang="en-GB" sz="1300" dirty="0">
              <a:solidFill>
                <a:schemeClr val="tx1">
                  <a:alpha val="80000"/>
                </a:schemeClr>
              </a:solidFill>
            </a:endParaRPr>
          </a:p>
          <a:p>
            <a:pPr marL="0" indent="0">
              <a:buNone/>
            </a:pPr>
            <a:endParaRPr lang="en-GB" sz="2600" dirty="0">
              <a:solidFill>
                <a:schemeClr val="tx1">
                  <a:alpha val="80000"/>
                </a:schemeClr>
              </a:solidFill>
            </a:endParaRPr>
          </a:p>
          <a:p>
            <a:r>
              <a:rPr lang="en-GB" sz="2600" dirty="0">
                <a:solidFill>
                  <a:schemeClr val="tx1">
                    <a:alpha val="80000"/>
                  </a:schemeClr>
                </a:solidFill>
              </a:rPr>
              <a:t>Despite the temptation of creating a new product, it is risky and, if ignored or unforeseen, could rapidly turn the promise of success into the perdition of failure. </a:t>
            </a:r>
          </a:p>
          <a:p>
            <a:r>
              <a:rPr lang="en-GB" sz="2600" b="1" dirty="0">
                <a:solidFill>
                  <a:schemeClr val="tx1">
                    <a:alpha val="80000"/>
                  </a:schemeClr>
                </a:solidFill>
              </a:rPr>
              <a:t>Product acceptance</a:t>
            </a:r>
            <a:r>
              <a:rPr lang="en-GB" sz="2600" dirty="0">
                <a:solidFill>
                  <a:schemeClr val="tx1">
                    <a:alpha val="80000"/>
                  </a:schemeClr>
                </a:solidFill>
              </a:rPr>
              <a:t>: Sales and market penetration could be affected if the target market does not fully embrace or adopt the new product due to competition, lack of awareness, or customer preferences for existing alternatives (</a:t>
            </a:r>
            <a:r>
              <a:rPr lang="en-GB" sz="2600" dirty="0" err="1">
                <a:solidFill>
                  <a:schemeClr val="tx1">
                    <a:alpha val="80000"/>
                  </a:schemeClr>
                </a:solidFill>
              </a:rPr>
              <a:t>Brebbia</a:t>
            </a:r>
            <a:r>
              <a:rPr lang="en-GB" sz="2600" dirty="0">
                <a:solidFill>
                  <a:schemeClr val="tx1">
                    <a:alpha val="80000"/>
                  </a:schemeClr>
                </a:solidFill>
              </a:rPr>
              <a:t>, 2013). </a:t>
            </a:r>
          </a:p>
          <a:p>
            <a:r>
              <a:rPr lang="en-GB" sz="2600" b="1" dirty="0">
                <a:solidFill>
                  <a:schemeClr val="tx1">
                    <a:alpha val="80000"/>
                  </a:schemeClr>
                </a:solidFill>
              </a:rPr>
              <a:t>Regulatory compliance</a:t>
            </a:r>
            <a:r>
              <a:rPr lang="en-GB" sz="2600" dirty="0">
                <a:solidFill>
                  <a:schemeClr val="tx1">
                    <a:alpha val="80000"/>
                  </a:schemeClr>
                </a:solidFill>
              </a:rPr>
              <a:t>: Non-compliance with applicable laws and regulations during the product launch poses a significant risk in the highly regulated pharmaceutical industry.</a:t>
            </a:r>
          </a:p>
          <a:p>
            <a:r>
              <a:rPr lang="en-GB" sz="2600" b="1" dirty="0">
                <a:solidFill>
                  <a:schemeClr val="tx1">
                    <a:alpha val="80000"/>
                  </a:schemeClr>
                </a:solidFill>
              </a:rPr>
              <a:t>Customer feedback and unexpected side effects </a:t>
            </a:r>
            <a:r>
              <a:rPr lang="en-GB" sz="2600" dirty="0">
                <a:solidFill>
                  <a:schemeClr val="tx1">
                    <a:alpha val="80000"/>
                  </a:schemeClr>
                </a:solidFill>
              </a:rPr>
              <a:t>may arise, so it is essential to establish effective procedures for handling complaints, addressing concerns promptly, and ensuring the safety and effectiveness of the product.</a:t>
            </a:r>
          </a:p>
          <a:p>
            <a:r>
              <a:rPr lang="en-GB" sz="2600" b="1" dirty="0">
                <a:solidFill>
                  <a:schemeClr val="tx1">
                    <a:alpha val="80000"/>
                  </a:schemeClr>
                </a:solidFill>
              </a:rPr>
              <a:t>The competitive landscape </a:t>
            </a:r>
            <a:r>
              <a:rPr lang="en-GB" sz="2600" dirty="0">
                <a:solidFill>
                  <a:schemeClr val="tx1">
                    <a:alpha val="80000"/>
                  </a:schemeClr>
                </a:solidFill>
              </a:rPr>
              <a:t>carries a certain level of risk as competitors may introduce similar products or employ aggressive marketing strategies, which can impact the market share and profitability of Vita-Sport Pro. </a:t>
            </a:r>
          </a:p>
        </p:txBody>
      </p:sp>
    </p:spTree>
    <p:extLst>
      <p:ext uri="{BB962C8B-B14F-4D97-AF65-F5344CB8AC3E}">
        <p14:creationId xmlns:p14="http://schemas.microsoft.com/office/powerpoint/2010/main" val="670279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16942-407B-5459-C5FF-E803F37D71A4}"/>
              </a:ext>
            </a:extLst>
          </p:cNvPr>
          <p:cNvSpPr>
            <a:spLocks noGrp="1"/>
          </p:cNvSpPr>
          <p:nvPr>
            <p:ph type="title"/>
          </p:nvPr>
        </p:nvSpPr>
        <p:spPr>
          <a:xfrm>
            <a:off x="838200" y="365125"/>
            <a:ext cx="10515600" cy="815975"/>
          </a:xfrm>
          <a:solidFill>
            <a:schemeClr val="tx2">
              <a:lumMod val="20000"/>
              <a:lumOff val="80000"/>
            </a:schemeClr>
          </a:solidFill>
        </p:spPr>
        <p:txBody>
          <a:bodyPr/>
          <a:lstStyle/>
          <a:p>
            <a:r>
              <a:rPr lang="en-GB" dirty="0"/>
              <a:t>                               Conclusion</a:t>
            </a:r>
          </a:p>
        </p:txBody>
      </p:sp>
      <p:sp>
        <p:nvSpPr>
          <p:cNvPr id="3" name="Content Placeholder 2">
            <a:extLst>
              <a:ext uri="{FF2B5EF4-FFF2-40B4-BE49-F238E27FC236}">
                <a16:creationId xmlns:a16="http://schemas.microsoft.com/office/drawing/2014/main" id="{8B8DD1E3-26CF-FEB1-C6F4-10E776A5F011}"/>
              </a:ext>
            </a:extLst>
          </p:cNvPr>
          <p:cNvSpPr>
            <a:spLocks noGrp="1"/>
          </p:cNvSpPr>
          <p:nvPr>
            <p:ph idx="1"/>
          </p:nvPr>
        </p:nvSpPr>
        <p:spPr>
          <a:xfrm>
            <a:off x="838200" y="1825625"/>
            <a:ext cx="7277100" cy="4351338"/>
          </a:xfrm>
          <a:solidFill>
            <a:schemeClr val="tx2">
              <a:lumMod val="20000"/>
              <a:lumOff val="80000"/>
            </a:schemeClr>
          </a:solidFill>
        </p:spPr>
        <p:txBody>
          <a:bodyPr/>
          <a:lstStyle/>
          <a:p>
            <a:r>
              <a:rPr lang="en-GB" dirty="0"/>
              <a:t>To ensure the successful execution of the Vita-Sport Pro launch project, it is crucial to have a clearly defined scope, a streamlined work breakdown structure, active stakeholder involvement, efficient resource allocation, and proactive risk mitigation.</a:t>
            </a:r>
          </a:p>
          <a:p>
            <a:r>
              <a:rPr lang="en-GB" dirty="0"/>
              <a:t>The project can attain its goals, fulfil stakeholders' desires, and contribute to the company's expansion and triumph by considering these factors.</a:t>
            </a:r>
          </a:p>
        </p:txBody>
      </p:sp>
      <p:pic>
        <p:nvPicPr>
          <p:cNvPr id="5" name="Picture 4">
            <a:extLst>
              <a:ext uri="{FF2B5EF4-FFF2-40B4-BE49-F238E27FC236}">
                <a16:creationId xmlns:a16="http://schemas.microsoft.com/office/drawing/2014/main" id="{F3DD37A3-B9BF-B98B-A104-F4E6809DA142}"/>
              </a:ext>
            </a:extLst>
          </p:cNvPr>
          <p:cNvPicPr>
            <a:picLocks noChangeAspect="1"/>
          </p:cNvPicPr>
          <p:nvPr/>
        </p:nvPicPr>
        <p:blipFill>
          <a:blip r:embed="rId2"/>
          <a:stretch>
            <a:fillRect/>
          </a:stretch>
        </p:blipFill>
        <p:spPr>
          <a:xfrm>
            <a:off x="8340567" y="2095500"/>
            <a:ext cx="3546633" cy="3447101"/>
          </a:xfrm>
          <a:prstGeom prst="rect">
            <a:avLst/>
          </a:prstGeom>
        </p:spPr>
      </p:pic>
    </p:spTree>
    <p:extLst>
      <p:ext uri="{BB962C8B-B14F-4D97-AF65-F5344CB8AC3E}">
        <p14:creationId xmlns:p14="http://schemas.microsoft.com/office/powerpoint/2010/main" val="1374072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4F504-2F64-4524-2CDC-3D4C07DBF8B0}"/>
              </a:ext>
            </a:extLst>
          </p:cNvPr>
          <p:cNvSpPr>
            <a:spLocks noGrp="1"/>
          </p:cNvSpPr>
          <p:nvPr>
            <p:ph type="title"/>
          </p:nvPr>
        </p:nvSpPr>
        <p:spPr>
          <a:xfrm>
            <a:off x="904875" y="259293"/>
            <a:ext cx="10515600" cy="559857"/>
          </a:xfrm>
        </p:spPr>
        <p:txBody>
          <a:bodyPr>
            <a:normAutofit fontScale="90000"/>
          </a:bodyPr>
          <a:lstStyle/>
          <a:p>
            <a:r>
              <a:rPr lang="en-GB" dirty="0"/>
              <a:t>                              References</a:t>
            </a:r>
          </a:p>
        </p:txBody>
      </p:sp>
      <p:sp>
        <p:nvSpPr>
          <p:cNvPr id="3" name="Content Placeholder 2">
            <a:extLst>
              <a:ext uri="{FF2B5EF4-FFF2-40B4-BE49-F238E27FC236}">
                <a16:creationId xmlns:a16="http://schemas.microsoft.com/office/drawing/2014/main" id="{8907DBEC-887E-9BCE-CB7F-8178745FC4AB}"/>
              </a:ext>
            </a:extLst>
          </p:cNvPr>
          <p:cNvSpPr>
            <a:spLocks noGrp="1"/>
          </p:cNvSpPr>
          <p:nvPr>
            <p:ph idx="1"/>
          </p:nvPr>
        </p:nvSpPr>
        <p:spPr>
          <a:xfrm>
            <a:off x="647700" y="1257300"/>
            <a:ext cx="10706100" cy="4919663"/>
          </a:xfrm>
        </p:spPr>
        <p:txBody>
          <a:bodyPr>
            <a:normAutofit fontScale="55000" lnSpcReduction="20000"/>
          </a:bodyPr>
          <a:lstStyle/>
          <a:p>
            <a:r>
              <a:rPr lang="en-GB" dirty="0" err="1"/>
              <a:t>Brebbia</a:t>
            </a:r>
            <a:r>
              <a:rPr lang="en-GB" dirty="0"/>
              <a:t>, C.A. (2013) Risk analysis VIII. Southampton: Wit Press.</a:t>
            </a:r>
          </a:p>
          <a:p>
            <a:r>
              <a:rPr lang="en-GB" dirty="0"/>
              <a:t>Brady, E., Cravens, D.W., </a:t>
            </a:r>
            <a:r>
              <a:rPr lang="en-GB" dirty="0" err="1"/>
              <a:t>Maister</a:t>
            </a:r>
            <a:r>
              <a:rPr lang="en-GB" dirty="0"/>
              <a:t>, D.A., Peter, J.P., Thompson, A.A. and Walker, O.C. (2007) Strategic marketing. North Ryde, </a:t>
            </a:r>
            <a:r>
              <a:rPr lang="en-GB" dirty="0" err="1"/>
              <a:t>Nsw</a:t>
            </a:r>
            <a:r>
              <a:rPr lang="en-GB" dirty="0"/>
              <a:t>: </a:t>
            </a:r>
            <a:r>
              <a:rPr lang="en-GB" dirty="0" err="1"/>
              <a:t>Mcgraw-Hill</a:t>
            </a:r>
            <a:r>
              <a:rPr lang="en-GB" dirty="0"/>
              <a:t> Custom Publishing.</a:t>
            </a:r>
          </a:p>
          <a:p>
            <a:r>
              <a:rPr lang="en-GB" dirty="0" err="1"/>
              <a:t>Chamidah</a:t>
            </a:r>
            <a:r>
              <a:rPr lang="en-GB" dirty="0"/>
              <a:t>, N., </a:t>
            </a:r>
            <a:r>
              <a:rPr lang="en-GB" dirty="0" err="1"/>
              <a:t>Guntoro</a:t>
            </a:r>
            <a:r>
              <a:rPr lang="en-GB" dirty="0"/>
              <a:t>, B. And Sulastri, E., (2020). Marketing communication and synergy of </a:t>
            </a:r>
            <a:r>
              <a:rPr lang="en-GB" dirty="0" err="1"/>
              <a:t>pentahelix</a:t>
            </a:r>
            <a:r>
              <a:rPr lang="en-GB" dirty="0"/>
              <a:t> strategy on satisfaction and sustainable tourism. The Journal of Asian Finance, Economics and Business, 7(3), pp.177-190. </a:t>
            </a:r>
          </a:p>
          <a:p>
            <a:r>
              <a:rPr lang="en-GB" dirty="0" err="1"/>
              <a:t>Civera</a:t>
            </a:r>
            <a:r>
              <a:rPr lang="en-GB" dirty="0"/>
              <a:t>, C., De Colle, S. and </a:t>
            </a:r>
            <a:r>
              <a:rPr lang="en-GB" dirty="0" err="1"/>
              <a:t>Casalegno</a:t>
            </a:r>
            <a:r>
              <a:rPr lang="en-GB" dirty="0"/>
              <a:t>, C., (2019). Stakeholder engagement through empowerment: The case of coffee farmers. Business Ethics: A European Review, 28(2), pp.156-174. </a:t>
            </a:r>
          </a:p>
          <a:p>
            <a:r>
              <a:rPr lang="en-GB" dirty="0"/>
              <a:t>Frost, E., (2012). So </a:t>
            </a:r>
            <a:r>
              <a:rPr lang="en-GB" dirty="0" err="1"/>
              <a:t>What’sa</a:t>
            </a:r>
            <a:r>
              <a:rPr lang="en-GB" dirty="0"/>
              <a:t> Quad Chart, Exactly?: Exercises in Genre. GRASSROOTS WRITING RESEARCH JOURNAL, p.113.</a:t>
            </a:r>
          </a:p>
          <a:p>
            <a:r>
              <a:rPr lang="en-GB" dirty="0"/>
              <a:t>Harlow, V.K. and </a:t>
            </a:r>
            <a:r>
              <a:rPr lang="en-GB" dirty="0" err="1"/>
              <a:t>Azoury</a:t>
            </a:r>
            <a:r>
              <a:rPr lang="en-GB" dirty="0"/>
              <a:t>, K. (2003) ‘SCENARIO-BASED FINANCIAL PLANNING: A NEW TOOL FOR UTILITY MANAGERS’. Proceedings of the Water Environment Federation 2003(9), pp. 63–72. </a:t>
            </a:r>
            <a:r>
              <a:rPr lang="en-GB" dirty="0" err="1"/>
              <a:t>doi</a:t>
            </a:r>
            <a:r>
              <a:rPr lang="en-GB" dirty="0"/>
              <a:t>: https://doi.org/10.2175/193864703784639561.</a:t>
            </a:r>
          </a:p>
          <a:p>
            <a:r>
              <a:rPr lang="en-GB" dirty="0" err="1"/>
              <a:t>Klingebiel</a:t>
            </a:r>
            <a:r>
              <a:rPr lang="en-GB" dirty="0"/>
              <a:t>, R. and Rammer, C. (2013) ‘Resource allocation strategy for innovation portfolio management’. Strategic Management Journal 35(2), pp. 246–268. </a:t>
            </a:r>
            <a:r>
              <a:rPr lang="en-GB" dirty="0" err="1"/>
              <a:t>doi</a:t>
            </a:r>
            <a:r>
              <a:rPr lang="en-GB" dirty="0"/>
              <a:t>: https://doi.org/10.1002/smj.2107.</a:t>
            </a:r>
          </a:p>
          <a:p>
            <a:r>
              <a:rPr lang="en-GB" dirty="0"/>
              <a:t>Lane, N. (2020) ‘Special issue: strategic sales and strategic marketing’. Journal of Strategic Marketing 17(3-4), pp. 189–190. </a:t>
            </a:r>
            <a:r>
              <a:rPr lang="en-GB" dirty="0" err="1"/>
              <a:t>doi</a:t>
            </a:r>
            <a:r>
              <a:rPr lang="en-GB" dirty="0"/>
              <a:t>: https://doi.org/10.1080/09652540903064621.</a:t>
            </a:r>
          </a:p>
          <a:p>
            <a:r>
              <a:rPr lang="en-GB" dirty="0" err="1"/>
              <a:t>Suhanda</a:t>
            </a:r>
            <a:r>
              <a:rPr lang="en-GB" dirty="0"/>
              <a:t>, R.D.P. and </a:t>
            </a:r>
            <a:r>
              <a:rPr lang="en-GB" dirty="0" err="1"/>
              <a:t>Pratami</a:t>
            </a:r>
            <a:r>
              <a:rPr lang="en-GB" dirty="0"/>
              <a:t>, D., (2021). RACI matrix design for managing stakeholders in project case study of PT. XYZ. International Journal of Innovation in Enterprise System, 5(02), pp.122-133.  </a:t>
            </a:r>
          </a:p>
          <a:p>
            <a:r>
              <a:rPr lang="en-GB" dirty="0"/>
              <a:t>Zhuang, T., Qian, Q.K., Visscher, H.J., </a:t>
            </a:r>
            <a:r>
              <a:rPr lang="en-GB" dirty="0" err="1"/>
              <a:t>Elsinga</a:t>
            </a:r>
            <a:r>
              <a:rPr lang="en-GB" dirty="0"/>
              <a:t>, M.G. and Wu, W., (2019). The role of stakeholders and their participation network in decision-making of urban renewal in China: The case of Chongqing. Cities, 92, pp.47-58. </a:t>
            </a:r>
          </a:p>
        </p:txBody>
      </p:sp>
    </p:spTree>
    <p:extLst>
      <p:ext uri="{BB962C8B-B14F-4D97-AF65-F5344CB8AC3E}">
        <p14:creationId xmlns:p14="http://schemas.microsoft.com/office/powerpoint/2010/main" val="28747966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9505</TotalTime>
  <Words>1636</Words>
  <Application>Microsoft Office PowerPoint</Application>
  <PresentationFormat>Widescreen</PresentationFormat>
  <Paragraphs>321</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Project Management Plan Proposal Pitch Presentation </vt:lpstr>
      <vt:lpstr>                              Introduction</vt:lpstr>
      <vt:lpstr>          About Pharma</vt:lpstr>
      <vt:lpstr>        Project description</vt:lpstr>
      <vt:lpstr>  Project description</vt:lpstr>
      <vt:lpstr>                                Scope</vt:lpstr>
      <vt:lpstr>              Work Breakdown Structure</vt:lpstr>
      <vt:lpstr>                           Quad Chart</vt:lpstr>
      <vt:lpstr>                           Gant Chart </vt:lpstr>
      <vt:lpstr>                        Stakeholders’ classification</vt:lpstr>
      <vt:lpstr>                Resources Allocation</vt:lpstr>
      <vt:lpstr>     Risk Analysis</vt:lpstr>
      <vt:lpstr>                               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 Proposal Pitch Presentation </dc:title>
  <dc:creator>Luminita Crisu</dc:creator>
  <cp:lastModifiedBy>rupet natalia</cp:lastModifiedBy>
  <cp:revision>5</cp:revision>
  <dcterms:created xsi:type="dcterms:W3CDTF">2023-06-18T16:45:53Z</dcterms:created>
  <dcterms:modified xsi:type="dcterms:W3CDTF">2023-07-13T21:14:03Z</dcterms:modified>
</cp:coreProperties>
</file>