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2"/>
  </p:sldMasterIdLst>
  <p:notesMasterIdLst>
    <p:notesMasterId r:id="rId48"/>
  </p:notesMasterIdLst>
  <p:handoutMasterIdLst>
    <p:handoutMasterId r:id="rId49"/>
  </p:handoutMasterIdLst>
  <p:sldIdLst>
    <p:sldId id="269" r:id="rId3"/>
    <p:sldId id="357" r:id="rId4"/>
    <p:sldId id="288" r:id="rId5"/>
    <p:sldId id="258" r:id="rId6"/>
    <p:sldId id="358" r:id="rId7"/>
    <p:sldId id="359" r:id="rId8"/>
    <p:sldId id="275" r:id="rId9"/>
    <p:sldId id="263" r:id="rId10"/>
    <p:sldId id="361" r:id="rId11"/>
    <p:sldId id="362" r:id="rId12"/>
    <p:sldId id="363" r:id="rId13"/>
    <p:sldId id="360" r:id="rId14"/>
    <p:sldId id="349" r:id="rId15"/>
    <p:sldId id="311" r:id="rId16"/>
    <p:sldId id="315" r:id="rId17"/>
    <p:sldId id="351" r:id="rId18"/>
    <p:sldId id="352" r:id="rId19"/>
    <p:sldId id="364" r:id="rId20"/>
    <p:sldId id="365" r:id="rId21"/>
    <p:sldId id="366" r:id="rId22"/>
    <p:sldId id="367" r:id="rId23"/>
    <p:sldId id="368" r:id="rId24"/>
    <p:sldId id="374" r:id="rId25"/>
    <p:sldId id="375" r:id="rId26"/>
    <p:sldId id="369" r:id="rId27"/>
    <p:sldId id="370" r:id="rId28"/>
    <p:sldId id="371" r:id="rId29"/>
    <p:sldId id="372" r:id="rId30"/>
    <p:sldId id="373" r:id="rId31"/>
    <p:sldId id="379" r:id="rId32"/>
    <p:sldId id="378" r:id="rId33"/>
    <p:sldId id="377" r:id="rId34"/>
    <p:sldId id="381" r:id="rId35"/>
    <p:sldId id="380" r:id="rId36"/>
    <p:sldId id="382" r:id="rId37"/>
    <p:sldId id="383" r:id="rId38"/>
    <p:sldId id="385" r:id="rId39"/>
    <p:sldId id="387" r:id="rId40"/>
    <p:sldId id="386" r:id="rId41"/>
    <p:sldId id="384" r:id="rId42"/>
    <p:sldId id="388" r:id="rId43"/>
    <p:sldId id="389" r:id="rId44"/>
    <p:sldId id="390" r:id="rId45"/>
    <p:sldId id="395" r:id="rId46"/>
    <p:sldId id="354" r:id="rId4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2621"/>
  </p:normalViewPr>
  <p:slideViewPr>
    <p:cSldViewPr>
      <p:cViewPr varScale="1">
        <p:scale>
          <a:sx n="125" d="100"/>
          <a:sy n="125" d="100"/>
        </p:scale>
        <p:origin x="1784" y="1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1.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F65A95-B0B2-3D1E-A5E7-7C141072A97A}"/>
              </a:ext>
            </a:extLst>
          </p:cNvPr>
          <p:cNvSpPr>
            <a:spLocks noGrp="1"/>
          </p:cNvSpPr>
          <p:nvPr>
            <p:ph type="hdr" sz="quarter"/>
          </p:nvPr>
        </p:nvSpPr>
        <p:spPr>
          <a:xfrm>
            <a:off x="0" y="0"/>
            <a:ext cx="2890838" cy="488950"/>
          </a:xfrm>
          <a:prstGeom prst="rect">
            <a:avLst/>
          </a:prstGeom>
        </p:spPr>
        <p:txBody>
          <a:bodyPr vert="horz" lIns="91010" tIns="45505" rIns="91010" bIns="45505"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1275D7F5-5F17-FD0B-B885-5C25CF67873B}"/>
              </a:ext>
            </a:extLst>
          </p:cNvPr>
          <p:cNvSpPr>
            <a:spLocks noGrp="1"/>
          </p:cNvSpPr>
          <p:nvPr>
            <p:ph type="dt" sz="quarter" idx="1"/>
          </p:nvPr>
        </p:nvSpPr>
        <p:spPr>
          <a:xfrm>
            <a:off x="3776663" y="0"/>
            <a:ext cx="2890837" cy="488950"/>
          </a:xfrm>
          <a:prstGeom prst="rect">
            <a:avLst/>
          </a:prstGeom>
        </p:spPr>
        <p:txBody>
          <a:bodyPr vert="horz" lIns="91010" tIns="45505" rIns="91010" bIns="45505" rtlCol="0"/>
          <a:lstStyle>
            <a:lvl1pPr algn="r">
              <a:defRPr sz="1200"/>
            </a:lvl1pPr>
          </a:lstStyle>
          <a:p>
            <a:pPr>
              <a:defRPr/>
            </a:pPr>
            <a:fld id="{E326B8D4-EDF3-9941-AA51-21565DBD9D20}" type="datetimeFigureOut">
              <a:rPr lang="en-GB"/>
              <a:pPr>
                <a:defRPr/>
              </a:pPr>
              <a:t>21/09/2022</a:t>
            </a:fld>
            <a:endParaRPr lang="en-GB"/>
          </a:p>
        </p:txBody>
      </p:sp>
      <p:sp>
        <p:nvSpPr>
          <p:cNvPr id="4" name="Footer Placeholder 3">
            <a:extLst>
              <a:ext uri="{FF2B5EF4-FFF2-40B4-BE49-F238E27FC236}">
                <a16:creationId xmlns:a16="http://schemas.microsoft.com/office/drawing/2014/main" id="{47540A55-6BA2-1C4B-AFB1-556691106810}"/>
              </a:ext>
            </a:extLst>
          </p:cNvPr>
          <p:cNvSpPr>
            <a:spLocks noGrp="1"/>
          </p:cNvSpPr>
          <p:nvPr>
            <p:ph type="ftr" sz="quarter" idx="2"/>
          </p:nvPr>
        </p:nvSpPr>
        <p:spPr>
          <a:xfrm>
            <a:off x="0" y="9264650"/>
            <a:ext cx="2890838" cy="488950"/>
          </a:xfrm>
          <a:prstGeom prst="rect">
            <a:avLst/>
          </a:prstGeom>
        </p:spPr>
        <p:txBody>
          <a:bodyPr vert="horz" lIns="91010" tIns="45505" rIns="91010" bIns="45505" rtlCol="0" anchor="b"/>
          <a:lstStyle>
            <a:lvl1pPr algn="l">
              <a:defRPr sz="1200"/>
            </a:lvl1pPr>
          </a:lstStyle>
          <a:p>
            <a:pPr>
              <a:defRPr/>
            </a:pPr>
            <a:endParaRPr lang="en-GB"/>
          </a:p>
        </p:txBody>
      </p:sp>
      <p:sp>
        <p:nvSpPr>
          <p:cNvPr id="5" name="Slide Number Placeholder 4">
            <a:extLst>
              <a:ext uri="{FF2B5EF4-FFF2-40B4-BE49-F238E27FC236}">
                <a16:creationId xmlns:a16="http://schemas.microsoft.com/office/drawing/2014/main" id="{04B4F4E3-B044-33BC-9056-2AF68077BA79}"/>
              </a:ext>
            </a:extLst>
          </p:cNvPr>
          <p:cNvSpPr>
            <a:spLocks noGrp="1"/>
          </p:cNvSpPr>
          <p:nvPr>
            <p:ph type="sldNum" sz="quarter" idx="3"/>
          </p:nvPr>
        </p:nvSpPr>
        <p:spPr>
          <a:xfrm>
            <a:off x="3776663" y="9264650"/>
            <a:ext cx="2890837" cy="488950"/>
          </a:xfrm>
          <a:prstGeom prst="rect">
            <a:avLst/>
          </a:prstGeom>
        </p:spPr>
        <p:txBody>
          <a:bodyPr vert="horz" wrap="square" lIns="91010" tIns="45505" rIns="91010" bIns="45505" numCol="1" anchor="b" anchorCtr="0" compatLnSpc="1">
            <a:prstTxWarp prst="textNoShape">
              <a:avLst/>
            </a:prstTxWarp>
          </a:bodyPr>
          <a:lstStyle>
            <a:lvl1pPr algn="r">
              <a:defRPr sz="1200" smtClean="0"/>
            </a:lvl1pPr>
          </a:lstStyle>
          <a:p>
            <a:pPr>
              <a:defRPr/>
            </a:pPr>
            <a:fld id="{47C6DBA8-1359-CE4D-BB49-22CDF6597DC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FD70F3B-BDB4-33B7-14C9-432CBC523FE4}"/>
              </a:ext>
            </a:extLst>
          </p:cNvPr>
          <p:cNvSpPr>
            <a:spLocks noGrp="1"/>
          </p:cNvSpPr>
          <p:nvPr>
            <p:ph type="hdr" sz="quarter"/>
          </p:nvPr>
        </p:nvSpPr>
        <p:spPr>
          <a:xfrm>
            <a:off x="0" y="0"/>
            <a:ext cx="2889250" cy="487363"/>
          </a:xfrm>
          <a:prstGeom prst="rect">
            <a:avLst/>
          </a:prstGeom>
        </p:spPr>
        <p:txBody>
          <a:bodyPr vert="horz" lIns="91010" tIns="45505" rIns="91010" bIns="45505"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B8940A7C-A82A-1480-6376-EF112B755D8D}"/>
              </a:ext>
            </a:extLst>
          </p:cNvPr>
          <p:cNvSpPr>
            <a:spLocks noGrp="1"/>
          </p:cNvSpPr>
          <p:nvPr>
            <p:ph type="dt" idx="1"/>
          </p:nvPr>
        </p:nvSpPr>
        <p:spPr>
          <a:xfrm>
            <a:off x="3778250" y="0"/>
            <a:ext cx="2889250" cy="487363"/>
          </a:xfrm>
          <a:prstGeom prst="rect">
            <a:avLst/>
          </a:prstGeom>
        </p:spPr>
        <p:txBody>
          <a:bodyPr vert="horz" lIns="91010" tIns="45505" rIns="91010" bIns="45505" rtlCol="0"/>
          <a:lstStyle>
            <a:lvl1pPr algn="r" eaLnBrk="1" fontAlgn="auto" hangingPunct="1">
              <a:spcBef>
                <a:spcPts val="0"/>
              </a:spcBef>
              <a:spcAft>
                <a:spcPts val="0"/>
              </a:spcAft>
              <a:defRPr sz="1200">
                <a:latin typeface="+mn-lt"/>
                <a:cs typeface="+mn-cs"/>
              </a:defRPr>
            </a:lvl1pPr>
          </a:lstStyle>
          <a:p>
            <a:pPr>
              <a:defRPr/>
            </a:pPr>
            <a:fld id="{74B542B2-4FF2-EF43-8E67-A3E32D4D05D1}" type="datetimeFigureOut">
              <a:rPr lang="en-GB"/>
              <a:pPr>
                <a:defRPr/>
              </a:pPr>
              <a:t>21/09/2022</a:t>
            </a:fld>
            <a:endParaRPr lang="en-GB"/>
          </a:p>
        </p:txBody>
      </p:sp>
      <p:sp>
        <p:nvSpPr>
          <p:cNvPr id="4" name="Slide Image Placeholder 3">
            <a:extLst>
              <a:ext uri="{FF2B5EF4-FFF2-40B4-BE49-F238E27FC236}">
                <a16:creationId xmlns:a16="http://schemas.microsoft.com/office/drawing/2014/main" id="{4CC72113-DEA6-6829-9C1E-74E30EBA7D16}"/>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010" tIns="45505" rIns="91010" bIns="45505" rtlCol="0" anchor="ctr"/>
          <a:lstStyle/>
          <a:p>
            <a:pPr lvl="0"/>
            <a:endParaRPr lang="en-GB" noProof="0"/>
          </a:p>
        </p:txBody>
      </p:sp>
      <p:sp>
        <p:nvSpPr>
          <p:cNvPr id="5" name="Notes Placeholder 4">
            <a:extLst>
              <a:ext uri="{FF2B5EF4-FFF2-40B4-BE49-F238E27FC236}">
                <a16:creationId xmlns:a16="http://schemas.microsoft.com/office/drawing/2014/main" id="{F01FFF80-4237-1E53-BAE9-CC1DE9B1C7DD}"/>
              </a:ext>
            </a:extLst>
          </p:cNvPr>
          <p:cNvSpPr>
            <a:spLocks noGrp="1"/>
          </p:cNvSpPr>
          <p:nvPr>
            <p:ph type="body" sz="quarter" idx="3"/>
          </p:nvPr>
        </p:nvSpPr>
        <p:spPr>
          <a:xfrm>
            <a:off x="666750" y="4632325"/>
            <a:ext cx="5335588" cy="4389438"/>
          </a:xfrm>
          <a:prstGeom prst="rect">
            <a:avLst/>
          </a:prstGeom>
        </p:spPr>
        <p:txBody>
          <a:bodyPr vert="horz" lIns="91010" tIns="45505" rIns="91010" bIns="45505"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B4CDD2B-2D08-BBB3-8FA6-921919AD23D9}"/>
              </a:ext>
            </a:extLst>
          </p:cNvPr>
          <p:cNvSpPr>
            <a:spLocks noGrp="1"/>
          </p:cNvSpPr>
          <p:nvPr>
            <p:ph type="ftr" sz="quarter" idx="4"/>
          </p:nvPr>
        </p:nvSpPr>
        <p:spPr>
          <a:xfrm>
            <a:off x="0" y="9264650"/>
            <a:ext cx="2889250" cy="487363"/>
          </a:xfrm>
          <a:prstGeom prst="rect">
            <a:avLst/>
          </a:prstGeom>
        </p:spPr>
        <p:txBody>
          <a:bodyPr vert="horz" lIns="91010" tIns="45505" rIns="91010" bIns="45505"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1A8ECD63-F98B-5543-B040-3D1B7ED5B6C9}"/>
              </a:ext>
            </a:extLst>
          </p:cNvPr>
          <p:cNvSpPr>
            <a:spLocks noGrp="1"/>
          </p:cNvSpPr>
          <p:nvPr>
            <p:ph type="sldNum" sz="quarter" idx="5"/>
          </p:nvPr>
        </p:nvSpPr>
        <p:spPr>
          <a:xfrm>
            <a:off x="3778250" y="9264650"/>
            <a:ext cx="2889250" cy="487363"/>
          </a:xfrm>
          <a:prstGeom prst="rect">
            <a:avLst/>
          </a:prstGeom>
        </p:spPr>
        <p:txBody>
          <a:bodyPr vert="horz" wrap="square" lIns="91010" tIns="45505" rIns="91010" bIns="45505"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6D3E1D53-7EA9-254C-B0BE-03F06CCA1AA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37815D7F-182A-B485-D10F-B94F16F92F8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1D28FD32-EEB3-7D84-B3F1-85304ED0C1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B3EE2654-DB2D-243C-7B87-9FD73696F3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8574715-6E7A-774C-8511-E1F32463398F}" type="slidenum">
              <a:rPr lang="en-GB" altLang="en-US"/>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825F8928-893C-8F21-471C-E366ADBE26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05937A57-213B-F9A1-BFE1-76C0F838C8B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3D59A7EA-CAAC-805D-CD2D-CF0FDA15465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22BFDB6-9E49-E046-B58F-E4F06938C3C9}" type="slidenum">
              <a:rPr lang="en-GB" altLang="en-US"/>
              <a:pPr>
                <a:spcBef>
                  <a:spcPct val="0"/>
                </a:spcBef>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EEBCF49-2348-F4D6-309C-B09144D695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D9CF79E4-1367-628C-75BA-573FA7BBEF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Its about developing a close knowledge of the customer and developing a relationship with that customer in order to maximise the customers value to the organisation.</a:t>
            </a:r>
          </a:p>
        </p:txBody>
      </p:sp>
      <p:sp>
        <p:nvSpPr>
          <p:cNvPr id="12292" name="Slide Number Placeholder 3">
            <a:extLst>
              <a:ext uri="{FF2B5EF4-FFF2-40B4-BE49-F238E27FC236}">
                <a16:creationId xmlns:a16="http://schemas.microsoft.com/office/drawing/2014/main" id="{125A5E1F-93D2-7327-D1C7-74C588F842C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12864CD-849F-9F43-81AD-9CDEF29987C1}" type="slidenum">
              <a:rPr lang="en-GB" altLang="en-US">
                <a:solidFill>
                  <a:srgbClr val="000000"/>
                </a:solidFill>
              </a:rPr>
              <a:pPr>
                <a:spcBef>
                  <a:spcPct val="0"/>
                </a:spcBef>
              </a:pPr>
              <a:t>4</a:t>
            </a:fld>
            <a:endParaRPr lang="en-GB" altLang="en-US">
              <a:solidFill>
                <a:srgbClr val="000000"/>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912F8489-2A10-32F2-263C-9BF3F3479D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6B8EF165-DC4E-E3FE-566E-3696D36137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Its about developing a close knowledge of the customer and developing a relationship with that customer in order to maximise the customers value to the organisation.</a:t>
            </a:r>
          </a:p>
        </p:txBody>
      </p:sp>
      <p:sp>
        <p:nvSpPr>
          <p:cNvPr id="14340" name="Slide Number Placeholder 3">
            <a:extLst>
              <a:ext uri="{FF2B5EF4-FFF2-40B4-BE49-F238E27FC236}">
                <a16:creationId xmlns:a16="http://schemas.microsoft.com/office/drawing/2014/main" id="{D47AAAF8-F185-51D9-D2B5-B3DA2399D4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F2ED000-CB1B-8842-A356-AA37C1BC94FC}" type="slidenum">
              <a:rPr lang="en-GB" altLang="en-US">
                <a:solidFill>
                  <a:srgbClr val="000000"/>
                </a:solidFill>
              </a:rPr>
              <a:pPr>
                <a:spcBef>
                  <a:spcPct val="0"/>
                </a:spcBef>
              </a:pPr>
              <a:t>5</a:t>
            </a:fld>
            <a:endParaRPr lang="en-GB" altLang="en-US">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19945FF-F1D2-EE2F-BCD0-66BA92A9840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58B99A8E-16EC-AD31-66D5-F66CDC67BB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Its about developing a close knowledge of the customer and developing a relationship with that customer in order to maximise the customers value to the organisation.</a:t>
            </a:r>
          </a:p>
        </p:txBody>
      </p:sp>
      <p:sp>
        <p:nvSpPr>
          <p:cNvPr id="16388" name="Slide Number Placeholder 3">
            <a:extLst>
              <a:ext uri="{FF2B5EF4-FFF2-40B4-BE49-F238E27FC236}">
                <a16:creationId xmlns:a16="http://schemas.microsoft.com/office/drawing/2014/main" id="{4F4C535E-07D6-4F7F-2463-0EF63E604C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BA16F8A-5B52-CC48-8B17-B704DA3D6DBF}" type="slidenum">
              <a:rPr lang="en-GB" altLang="en-US">
                <a:solidFill>
                  <a:srgbClr val="000000"/>
                </a:solidFill>
              </a:rPr>
              <a:pPr>
                <a:spcBef>
                  <a:spcPct val="0"/>
                </a:spcBef>
              </a:pPr>
              <a:t>6</a:t>
            </a:fld>
            <a:endParaRPr lang="en-GB" altLang="en-US">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3F320889-8406-8F9C-E9B2-A3F8FEC5F5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FD60CFF0-C619-A649-96F7-2FEDA5E9B72A}" type="slidenum">
              <a:rPr lang="en-GB" altLang="en-US">
                <a:latin typeface="Calibri" panose="020F0502020204030204" pitchFamily="34" charset="0"/>
              </a:rPr>
              <a:pPr/>
              <a:t>13</a:t>
            </a:fld>
            <a:endParaRPr lang="en-GB" altLang="en-US">
              <a:latin typeface="Calibri" panose="020F0502020204030204" pitchFamily="34" charset="0"/>
            </a:endParaRPr>
          </a:p>
        </p:txBody>
      </p:sp>
      <p:sp>
        <p:nvSpPr>
          <p:cNvPr id="24579" name="Rectangle 2">
            <a:extLst>
              <a:ext uri="{FF2B5EF4-FFF2-40B4-BE49-F238E27FC236}">
                <a16:creationId xmlns:a16="http://schemas.microsoft.com/office/drawing/2014/main" id="{E3E7D0BC-22CD-53D3-B884-E0B3C6F6A8C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80" name="Rectangle 3">
            <a:extLst>
              <a:ext uri="{FF2B5EF4-FFF2-40B4-BE49-F238E27FC236}">
                <a16:creationId xmlns:a16="http://schemas.microsoft.com/office/drawing/2014/main" id="{F7FB3F12-C1D7-4F25-0518-3E4FE6FB952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DF3EBFEC-6AD2-1A2D-A856-52A1A146823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24F2EA2F-C848-D34E-9870-876C272D254F}" type="slidenum">
              <a:rPr lang="en-GB" altLang="en-US">
                <a:latin typeface="Calibri" panose="020F0502020204030204" pitchFamily="34" charset="0"/>
              </a:rPr>
              <a:pPr/>
              <a:t>14</a:t>
            </a:fld>
            <a:endParaRPr lang="en-GB" altLang="en-US">
              <a:latin typeface="Calibri" panose="020F0502020204030204" pitchFamily="34" charset="0"/>
            </a:endParaRPr>
          </a:p>
        </p:txBody>
      </p:sp>
      <p:sp>
        <p:nvSpPr>
          <p:cNvPr id="26627" name="Rectangle 2">
            <a:extLst>
              <a:ext uri="{FF2B5EF4-FFF2-40B4-BE49-F238E27FC236}">
                <a16:creationId xmlns:a16="http://schemas.microsoft.com/office/drawing/2014/main" id="{D9739248-C9C2-565F-C9AF-217682C3CDE2}"/>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26628" name="Rectangle 3">
            <a:extLst>
              <a:ext uri="{FF2B5EF4-FFF2-40B4-BE49-F238E27FC236}">
                <a16:creationId xmlns:a16="http://schemas.microsoft.com/office/drawing/2014/main" id="{962CCAEC-10DE-0CB5-27F3-A0C1E52C41A0}"/>
              </a:ext>
            </a:extLst>
          </p:cNvPr>
          <p:cNvSpPr>
            <a:spLocks noGrp="1" noChangeArrowheads="1"/>
          </p:cNvSpPr>
          <p:nvPr>
            <p:ph type="body" idx="1"/>
          </p:nvPr>
        </p:nvSpPr>
        <p:spPr bwMode="auto">
          <a:xfrm>
            <a:off x="881063" y="5029200"/>
            <a:ext cx="4848225"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E56CA8A1-6373-C107-BD0A-FCB2F5CD3A5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5788BA57-1A37-8649-B2AA-46DB1D97B835}" type="slidenum">
              <a:rPr lang="en-GB" altLang="en-US">
                <a:latin typeface="Calibri" panose="020F0502020204030204" pitchFamily="34" charset="0"/>
              </a:rPr>
              <a:pPr/>
              <a:t>15</a:t>
            </a:fld>
            <a:endParaRPr lang="en-GB" altLang="en-US">
              <a:latin typeface="Calibri" panose="020F0502020204030204" pitchFamily="34" charset="0"/>
            </a:endParaRPr>
          </a:p>
        </p:txBody>
      </p:sp>
      <p:sp>
        <p:nvSpPr>
          <p:cNvPr id="28675" name="Rectangle 2">
            <a:extLst>
              <a:ext uri="{FF2B5EF4-FFF2-40B4-BE49-F238E27FC236}">
                <a16:creationId xmlns:a16="http://schemas.microsoft.com/office/drawing/2014/main" id="{47F38B39-56F5-D5B6-FA5D-050EBC7F5B80}"/>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28676" name="Rectangle 3">
            <a:extLst>
              <a:ext uri="{FF2B5EF4-FFF2-40B4-BE49-F238E27FC236}">
                <a16:creationId xmlns:a16="http://schemas.microsoft.com/office/drawing/2014/main" id="{13C567A5-5327-E769-C419-E5E5D32A2191}"/>
              </a:ext>
            </a:extLst>
          </p:cNvPr>
          <p:cNvSpPr>
            <a:spLocks noGrp="1" noChangeArrowheads="1"/>
          </p:cNvSpPr>
          <p:nvPr>
            <p:ph type="body" idx="1"/>
          </p:nvPr>
        </p:nvSpPr>
        <p:spPr bwMode="auto">
          <a:xfrm>
            <a:off x="881063" y="5029200"/>
            <a:ext cx="4848225"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77EBD6D2-94F3-DD85-BDD5-CAFB18E6169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ACEF7C36-419E-D34A-B33A-9AFBA697A856}" type="slidenum">
              <a:rPr lang="en-GB" altLang="en-US">
                <a:latin typeface="Calibri" panose="020F0502020204030204" pitchFamily="34" charset="0"/>
              </a:rPr>
              <a:pPr/>
              <a:t>17</a:t>
            </a:fld>
            <a:endParaRPr lang="en-GB" altLang="en-US">
              <a:latin typeface="Calibri" panose="020F0502020204030204" pitchFamily="34" charset="0"/>
            </a:endParaRPr>
          </a:p>
        </p:txBody>
      </p:sp>
      <p:sp>
        <p:nvSpPr>
          <p:cNvPr id="31747" name="Rectangle 1026">
            <a:extLst>
              <a:ext uri="{FF2B5EF4-FFF2-40B4-BE49-F238E27FC236}">
                <a16:creationId xmlns:a16="http://schemas.microsoft.com/office/drawing/2014/main" id="{01D8DE5E-3E7A-56C8-34C8-5A78364BBB40}"/>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31748" name="Rectangle 1027">
            <a:extLst>
              <a:ext uri="{FF2B5EF4-FFF2-40B4-BE49-F238E27FC236}">
                <a16:creationId xmlns:a16="http://schemas.microsoft.com/office/drawing/2014/main" id="{DA8B908F-C773-4D05-D75F-15B1EBE145C5}"/>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90599BA0-60C5-A0FA-8EEE-754F0943970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CED947D4-0242-874D-B95F-10FA954B6ABB}" type="slidenum">
              <a:rPr lang="en-GB" altLang="en-US">
                <a:latin typeface="Calibri" panose="020F0502020204030204" pitchFamily="34" charset="0"/>
              </a:rPr>
              <a:pPr/>
              <a:t>18</a:t>
            </a:fld>
            <a:endParaRPr lang="en-GB" altLang="en-US">
              <a:latin typeface="Calibri" panose="020F0502020204030204" pitchFamily="34" charset="0"/>
            </a:endParaRPr>
          </a:p>
        </p:txBody>
      </p:sp>
      <p:sp>
        <p:nvSpPr>
          <p:cNvPr id="33795" name="Rectangle 1026">
            <a:extLst>
              <a:ext uri="{FF2B5EF4-FFF2-40B4-BE49-F238E27FC236}">
                <a16:creationId xmlns:a16="http://schemas.microsoft.com/office/drawing/2014/main" id="{16C073A8-1BD4-EE50-71E4-6AE386A395E0}"/>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33796" name="Rectangle 1027">
            <a:extLst>
              <a:ext uri="{FF2B5EF4-FFF2-40B4-BE49-F238E27FC236}">
                <a16:creationId xmlns:a16="http://schemas.microsoft.com/office/drawing/2014/main" id="{04879E1D-ACF5-43C5-EBBF-482F8B51C5C2}"/>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59670585-AEDA-1514-2ADB-8389832C92E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2AC62F9A-5353-2A4C-AF3F-E7B45E835F30}" type="slidenum">
              <a:rPr lang="en-GB" altLang="en-US">
                <a:latin typeface="Calibri" panose="020F0502020204030204" pitchFamily="34" charset="0"/>
              </a:rPr>
              <a:pPr/>
              <a:t>19</a:t>
            </a:fld>
            <a:endParaRPr lang="en-GB" altLang="en-US">
              <a:latin typeface="Calibri" panose="020F0502020204030204" pitchFamily="34" charset="0"/>
            </a:endParaRPr>
          </a:p>
        </p:txBody>
      </p:sp>
      <p:sp>
        <p:nvSpPr>
          <p:cNvPr id="35843" name="Rectangle 1026">
            <a:extLst>
              <a:ext uri="{FF2B5EF4-FFF2-40B4-BE49-F238E27FC236}">
                <a16:creationId xmlns:a16="http://schemas.microsoft.com/office/drawing/2014/main" id="{B31EDBE1-116F-3D39-C760-1B94E15F8E80}"/>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35844" name="Rectangle 1027">
            <a:extLst>
              <a:ext uri="{FF2B5EF4-FFF2-40B4-BE49-F238E27FC236}">
                <a16:creationId xmlns:a16="http://schemas.microsoft.com/office/drawing/2014/main" id="{B76C86D9-5C6E-FD0C-8457-6FC889D48013}"/>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A950BA14-E42D-5165-F729-96818E4A1A8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7D04765F-EF3E-484B-BA3C-BC0A4FF68B81}" type="slidenum">
              <a:rPr lang="en-GB" altLang="en-US">
                <a:latin typeface="Calibri" panose="020F0502020204030204" pitchFamily="34" charset="0"/>
              </a:rPr>
              <a:pPr/>
              <a:t>20</a:t>
            </a:fld>
            <a:endParaRPr lang="en-GB" altLang="en-US">
              <a:latin typeface="Calibri" panose="020F0502020204030204" pitchFamily="34" charset="0"/>
            </a:endParaRPr>
          </a:p>
        </p:txBody>
      </p:sp>
      <p:sp>
        <p:nvSpPr>
          <p:cNvPr id="37891" name="Rectangle 1026">
            <a:extLst>
              <a:ext uri="{FF2B5EF4-FFF2-40B4-BE49-F238E27FC236}">
                <a16:creationId xmlns:a16="http://schemas.microsoft.com/office/drawing/2014/main" id="{476606E8-879F-60DC-3073-1724E24EA9B1}"/>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37892" name="Rectangle 1027">
            <a:extLst>
              <a:ext uri="{FF2B5EF4-FFF2-40B4-BE49-F238E27FC236}">
                <a16:creationId xmlns:a16="http://schemas.microsoft.com/office/drawing/2014/main" id="{3D927A36-A8CB-8335-2E7F-B6841D9BE4D1}"/>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993D36A9-0B98-2B53-06BC-03379FF5B91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6226C61D-136E-3B4A-8157-DEBD6EADF7BC}" type="slidenum">
              <a:rPr lang="en-GB" altLang="en-US">
                <a:latin typeface="Calibri" panose="020F0502020204030204" pitchFamily="34" charset="0"/>
              </a:rPr>
              <a:pPr/>
              <a:t>21</a:t>
            </a:fld>
            <a:endParaRPr lang="en-GB" altLang="en-US">
              <a:latin typeface="Calibri" panose="020F0502020204030204" pitchFamily="34" charset="0"/>
            </a:endParaRPr>
          </a:p>
        </p:txBody>
      </p:sp>
      <p:sp>
        <p:nvSpPr>
          <p:cNvPr id="39939" name="Rectangle 1026">
            <a:extLst>
              <a:ext uri="{FF2B5EF4-FFF2-40B4-BE49-F238E27FC236}">
                <a16:creationId xmlns:a16="http://schemas.microsoft.com/office/drawing/2014/main" id="{5FCC2742-296A-C8F4-EB23-1E49BBD880B8}"/>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39940" name="Rectangle 1027">
            <a:extLst>
              <a:ext uri="{FF2B5EF4-FFF2-40B4-BE49-F238E27FC236}">
                <a16:creationId xmlns:a16="http://schemas.microsoft.com/office/drawing/2014/main" id="{6D6D7F45-6B52-3F4A-3257-048653F81D09}"/>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B1ABDD22-4D98-9484-F5CD-1687A949BF2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DBDC8DF6-99C4-A24B-8B26-B110CEF9316C}" type="slidenum">
              <a:rPr lang="en-GB" altLang="en-US">
                <a:latin typeface="Calibri" panose="020F0502020204030204" pitchFamily="34" charset="0"/>
              </a:rPr>
              <a:pPr/>
              <a:t>22</a:t>
            </a:fld>
            <a:endParaRPr lang="en-GB" altLang="en-US">
              <a:latin typeface="Calibri" panose="020F0502020204030204" pitchFamily="34" charset="0"/>
            </a:endParaRPr>
          </a:p>
        </p:txBody>
      </p:sp>
      <p:sp>
        <p:nvSpPr>
          <p:cNvPr id="41987" name="Rectangle 1026">
            <a:extLst>
              <a:ext uri="{FF2B5EF4-FFF2-40B4-BE49-F238E27FC236}">
                <a16:creationId xmlns:a16="http://schemas.microsoft.com/office/drawing/2014/main" id="{B126563D-1F59-9F00-BFB5-508E2CF22CEB}"/>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41988" name="Rectangle 1027">
            <a:extLst>
              <a:ext uri="{FF2B5EF4-FFF2-40B4-BE49-F238E27FC236}">
                <a16:creationId xmlns:a16="http://schemas.microsoft.com/office/drawing/2014/main" id="{6FB97C7D-354D-3A8A-9E51-DBE2AD1B6FE6}"/>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B9A5D6DC-253B-50D6-6BDC-5392B714AB9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BF5311C3-CF91-4D4B-8379-E1482B62CE3B}" type="slidenum">
              <a:rPr lang="en-GB" altLang="en-US">
                <a:latin typeface="Calibri" panose="020F0502020204030204" pitchFamily="34" charset="0"/>
              </a:rPr>
              <a:pPr/>
              <a:t>23</a:t>
            </a:fld>
            <a:endParaRPr lang="en-GB" altLang="en-US">
              <a:latin typeface="Calibri" panose="020F0502020204030204" pitchFamily="34" charset="0"/>
            </a:endParaRPr>
          </a:p>
        </p:txBody>
      </p:sp>
      <p:sp>
        <p:nvSpPr>
          <p:cNvPr id="44035" name="Rectangle 1026">
            <a:extLst>
              <a:ext uri="{FF2B5EF4-FFF2-40B4-BE49-F238E27FC236}">
                <a16:creationId xmlns:a16="http://schemas.microsoft.com/office/drawing/2014/main" id="{FF098FE6-ABF0-09E3-E81A-7A8E142905B1}"/>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44036" name="Rectangle 1027">
            <a:extLst>
              <a:ext uri="{FF2B5EF4-FFF2-40B4-BE49-F238E27FC236}">
                <a16:creationId xmlns:a16="http://schemas.microsoft.com/office/drawing/2014/main" id="{BB94D1E1-1F67-3D3A-4ABC-B7A1093E88A7}"/>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EE3C19ED-C218-922E-D69C-736BF73E03F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C46CB1E9-6EED-E142-917D-A794F828364A}" type="slidenum">
              <a:rPr lang="en-GB" altLang="en-US">
                <a:latin typeface="Calibri" panose="020F0502020204030204" pitchFamily="34" charset="0"/>
              </a:rPr>
              <a:pPr/>
              <a:t>24</a:t>
            </a:fld>
            <a:endParaRPr lang="en-GB" altLang="en-US">
              <a:latin typeface="Calibri" panose="020F0502020204030204" pitchFamily="34" charset="0"/>
            </a:endParaRPr>
          </a:p>
        </p:txBody>
      </p:sp>
      <p:sp>
        <p:nvSpPr>
          <p:cNvPr id="46083" name="Rectangle 1026">
            <a:extLst>
              <a:ext uri="{FF2B5EF4-FFF2-40B4-BE49-F238E27FC236}">
                <a16:creationId xmlns:a16="http://schemas.microsoft.com/office/drawing/2014/main" id="{35CD43F5-3E4E-4296-B60D-CFBF777EC360}"/>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46084" name="Rectangle 1027">
            <a:extLst>
              <a:ext uri="{FF2B5EF4-FFF2-40B4-BE49-F238E27FC236}">
                <a16:creationId xmlns:a16="http://schemas.microsoft.com/office/drawing/2014/main" id="{12FBD195-6DCE-EBD5-C88E-456EE53340AB}"/>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E67FBF23-9A62-E273-12BF-AF2232D6B6A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B674A12A-1C75-B349-8047-ED8057CB1ADA}" type="slidenum">
              <a:rPr lang="en-GB" altLang="en-US">
                <a:latin typeface="Calibri" panose="020F0502020204030204" pitchFamily="34" charset="0"/>
              </a:rPr>
              <a:pPr/>
              <a:t>25</a:t>
            </a:fld>
            <a:endParaRPr lang="en-GB" altLang="en-US">
              <a:latin typeface="Calibri" panose="020F0502020204030204" pitchFamily="34" charset="0"/>
            </a:endParaRPr>
          </a:p>
        </p:txBody>
      </p:sp>
      <p:sp>
        <p:nvSpPr>
          <p:cNvPr id="48131" name="Rectangle 1026">
            <a:extLst>
              <a:ext uri="{FF2B5EF4-FFF2-40B4-BE49-F238E27FC236}">
                <a16:creationId xmlns:a16="http://schemas.microsoft.com/office/drawing/2014/main" id="{E22E58BB-6B18-7115-D868-496728854F81}"/>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48132" name="Rectangle 1027">
            <a:extLst>
              <a:ext uri="{FF2B5EF4-FFF2-40B4-BE49-F238E27FC236}">
                <a16:creationId xmlns:a16="http://schemas.microsoft.com/office/drawing/2014/main" id="{D8E8C131-7ABC-B004-90F7-6E6FD4BDFBE2}"/>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6934EE91-9ECB-ECF4-578B-1E48F6DC4D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C9A18E27-E892-364F-9A66-0B2A275DAE6A}" type="slidenum">
              <a:rPr lang="en-GB" altLang="en-US">
                <a:latin typeface="Calibri" panose="020F0502020204030204" pitchFamily="34" charset="0"/>
              </a:rPr>
              <a:pPr/>
              <a:t>26</a:t>
            </a:fld>
            <a:endParaRPr lang="en-GB" altLang="en-US">
              <a:latin typeface="Calibri" panose="020F0502020204030204" pitchFamily="34" charset="0"/>
            </a:endParaRPr>
          </a:p>
        </p:txBody>
      </p:sp>
      <p:sp>
        <p:nvSpPr>
          <p:cNvPr id="50179" name="Rectangle 1026">
            <a:extLst>
              <a:ext uri="{FF2B5EF4-FFF2-40B4-BE49-F238E27FC236}">
                <a16:creationId xmlns:a16="http://schemas.microsoft.com/office/drawing/2014/main" id="{AE9BB096-254D-54C2-CD99-4FBD57C884EB}"/>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50180" name="Rectangle 1027">
            <a:extLst>
              <a:ext uri="{FF2B5EF4-FFF2-40B4-BE49-F238E27FC236}">
                <a16:creationId xmlns:a16="http://schemas.microsoft.com/office/drawing/2014/main" id="{041AFA67-C571-B4F5-5E06-2D7E870B2EBA}"/>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05CEA347-E693-E81B-38D6-01C192D67F4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BE35A4A0-57FB-0C42-B8DB-B2EFAA28C28A}" type="slidenum">
              <a:rPr lang="en-GB" altLang="en-US">
                <a:latin typeface="Calibri" panose="020F0502020204030204" pitchFamily="34" charset="0"/>
              </a:rPr>
              <a:pPr/>
              <a:t>27</a:t>
            </a:fld>
            <a:endParaRPr lang="en-GB" altLang="en-US">
              <a:latin typeface="Calibri" panose="020F0502020204030204" pitchFamily="34" charset="0"/>
            </a:endParaRPr>
          </a:p>
        </p:txBody>
      </p:sp>
      <p:sp>
        <p:nvSpPr>
          <p:cNvPr id="52227" name="Rectangle 1026">
            <a:extLst>
              <a:ext uri="{FF2B5EF4-FFF2-40B4-BE49-F238E27FC236}">
                <a16:creationId xmlns:a16="http://schemas.microsoft.com/office/drawing/2014/main" id="{8ED2108E-E5E9-274C-11E9-F864CD6B6B8E}"/>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52228" name="Rectangle 1027">
            <a:extLst>
              <a:ext uri="{FF2B5EF4-FFF2-40B4-BE49-F238E27FC236}">
                <a16:creationId xmlns:a16="http://schemas.microsoft.com/office/drawing/2014/main" id="{0C541A53-EF1B-EF9D-FEC8-D0BA8E38D7B0}"/>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66C7AD9C-9B50-6E1A-A788-08B3CA2711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B7B47332-D3F5-CA49-8464-C98BD6B9E6C9}" type="slidenum">
              <a:rPr lang="en-GB" altLang="en-US">
                <a:latin typeface="Calibri" panose="020F0502020204030204" pitchFamily="34" charset="0"/>
              </a:rPr>
              <a:pPr/>
              <a:t>28</a:t>
            </a:fld>
            <a:endParaRPr lang="en-GB" altLang="en-US">
              <a:latin typeface="Calibri" panose="020F0502020204030204" pitchFamily="34" charset="0"/>
            </a:endParaRPr>
          </a:p>
        </p:txBody>
      </p:sp>
      <p:sp>
        <p:nvSpPr>
          <p:cNvPr id="54275" name="Rectangle 1026">
            <a:extLst>
              <a:ext uri="{FF2B5EF4-FFF2-40B4-BE49-F238E27FC236}">
                <a16:creationId xmlns:a16="http://schemas.microsoft.com/office/drawing/2014/main" id="{444F34FA-3BA4-9953-15B1-FC5BB64A6FF8}"/>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54276" name="Rectangle 1027">
            <a:extLst>
              <a:ext uri="{FF2B5EF4-FFF2-40B4-BE49-F238E27FC236}">
                <a16:creationId xmlns:a16="http://schemas.microsoft.com/office/drawing/2014/main" id="{0A0B4739-C3B0-4405-B1F1-77D1AC5F48F2}"/>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18DB9A6D-60AB-B13C-F4C1-540FA567896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9B315820-9600-B14F-857D-20BA240B7EFC}" type="slidenum">
              <a:rPr lang="en-GB" altLang="en-US">
                <a:latin typeface="Calibri" panose="020F0502020204030204" pitchFamily="34" charset="0"/>
              </a:rPr>
              <a:pPr/>
              <a:t>29</a:t>
            </a:fld>
            <a:endParaRPr lang="en-GB" altLang="en-US">
              <a:latin typeface="Calibri" panose="020F0502020204030204" pitchFamily="34" charset="0"/>
            </a:endParaRPr>
          </a:p>
        </p:txBody>
      </p:sp>
      <p:sp>
        <p:nvSpPr>
          <p:cNvPr id="56323" name="Rectangle 1026">
            <a:extLst>
              <a:ext uri="{FF2B5EF4-FFF2-40B4-BE49-F238E27FC236}">
                <a16:creationId xmlns:a16="http://schemas.microsoft.com/office/drawing/2014/main" id="{DCCE9BCE-841F-5271-9CE2-EAD0984DDE51}"/>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56324" name="Rectangle 1027">
            <a:extLst>
              <a:ext uri="{FF2B5EF4-FFF2-40B4-BE49-F238E27FC236}">
                <a16:creationId xmlns:a16="http://schemas.microsoft.com/office/drawing/2014/main" id="{E27C903F-B393-9864-DE79-B27C0415D0F2}"/>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C8894D12-24CD-48CD-7E69-359E552ABF2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832ECFC2-B230-3F41-BF6F-4A8A7F00C508}" type="slidenum">
              <a:rPr lang="en-GB" altLang="en-US">
                <a:latin typeface="Calibri" panose="020F0502020204030204" pitchFamily="34" charset="0"/>
              </a:rPr>
              <a:pPr/>
              <a:t>30</a:t>
            </a:fld>
            <a:endParaRPr lang="en-GB" altLang="en-US">
              <a:latin typeface="Calibri" panose="020F0502020204030204" pitchFamily="34" charset="0"/>
            </a:endParaRPr>
          </a:p>
        </p:txBody>
      </p:sp>
      <p:sp>
        <p:nvSpPr>
          <p:cNvPr id="58371" name="Rectangle 1026">
            <a:extLst>
              <a:ext uri="{FF2B5EF4-FFF2-40B4-BE49-F238E27FC236}">
                <a16:creationId xmlns:a16="http://schemas.microsoft.com/office/drawing/2014/main" id="{20617D27-74CB-3C4C-4893-7F0604517394}"/>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58372" name="Rectangle 1027">
            <a:extLst>
              <a:ext uri="{FF2B5EF4-FFF2-40B4-BE49-F238E27FC236}">
                <a16:creationId xmlns:a16="http://schemas.microsoft.com/office/drawing/2014/main" id="{ED05FBE3-F3C4-DD45-BBFA-5492CA915F98}"/>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95E15F1-7FC4-45F2-EE30-E8773451C69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E8381F38-2268-E54B-AE2B-D875A23A6545}" type="slidenum">
              <a:rPr lang="en-GB" altLang="en-US">
                <a:latin typeface="Calibri" panose="020F0502020204030204" pitchFamily="34" charset="0"/>
              </a:rPr>
              <a:pPr/>
              <a:t>31</a:t>
            </a:fld>
            <a:endParaRPr lang="en-GB" altLang="en-US">
              <a:latin typeface="Calibri" panose="020F0502020204030204" pitchFamily="34" charset="0"/>
            </a:endParaRPr>
          </a:p>
        </p:txBody>
      </p:sp>
      <p:sp>
        <p:nvSpPr>
          <p:cNvPr id="60419" name="Rectangle 1026">
            <a:extLst>
              <a:ext uri="{FF2B5EF4-FFF2-40B4-BE49-F238E27FC236}">
                <a16:creationId xmlns:a16="http://schemas.microsoft.com/office/drawing/2014/main" id="{60E4F925-704E-B4C3-99C9-041876DCA1B0}"/>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60420" name="Rectangle 1027">
            <a:extLst>
              <a:ext uri="{FF2B5EF4-FFF2-40B4-BE49-F238E27FC236}">
                <a16:creationId xmlns:a16="http://schemas.microsoft.com/office/drawing/2014/main" id="{7E62E794-400F-02CF-9055-1137002E7298}"/>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11421136-C4F2-AEC6-AE69-2AD845E6607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5B4055E0-F2ED-4947-9B0A-56B6180EA865}" type="slidenum">
              <a:rPr lang="en-GB" altLang="en-US">
                <a:latin typeface="Calibri" panose="020F0502020204030204" pitchFamily="34" charset="0"/>
              </a:rPr>
              <a:pPr/>
              <a:t>32</a:t>
            </a:fld>
            <a:endParaRPr lang="en-GB" altLang="en-US">
              <a:latin typeface="Calibri" panose="020F0502020204030204" pitchFamily="34" charset="0"/>
            </a:endParaRPr>
          </a:p>
        </p:txBody>
      </p:sp>
      <p:sp>
        <p:nvSpPr>
          <p:cNvPr id="62467" name="Rectangle 1026">
            <a:extLst>
              <a:ext uri="{FF2B5EF4-FFF2-40B4-BE49-F238E27FC236}">
                <a16:creationId xmlns:a16="http://schemas.microsoft.com/office/drawing/2014/main" id="{A225E24D-1FA6-2B92-96F7-33BC94EA223D}"/>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62468" name="Rectangle 1027">
            <a:extLst>
              <a:ext uri="{FF2B5EF4-FFF2-40B4-BE49-F238E27FC236}">
                <a16:creationId xmlns:a16="http://schemas.microsoft.com/office/drawing/2014/main" id="{6E26D1E2-3755-8336-148C-31D126A82253}"/>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A8AB70C3-6C0D-02C0-FDCB-8F8B2C96EE6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952A1293-54C7-E847-B824-B9A8BB6E7676}" type="slidenum">
              <a:rPr lang="en-GB" altLang="en-US">
                <a:latin typeface="Calibri" panose="020F0502020204030204" pitchFamily="34" charset="0"/>
              </a:rPr>
              <a:pPr/>
              <a:t>33</a:t>
            </a:fld>
            <a:endParaRPr lang="en-GB" altLang="en-US">
              <a:latin typeface="Calibri" panose="020F0502020204030204" pitchFamily="34" charset="0"/>
            </a:endParaRPr>
          </a:p>
        </p:txBody>
      </p:sp>
      <p:sp>
        <p:nvSpPr>
          <p:cNvPr id="64515" name="Rectangle 1026">
            <a:extLst>
              <a:ext uri="{FF2B5EF4-FFF2-40B4-BE49-F238E27FC236}">
                <a16:creationId xmlns:a16="http://schemas.microsoft.com/office/drawing/2014/main" id="{7B27DD79-9E5C-026A-5EC8-CA109FB5F382}"/>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64516" name="Rectangle 1027">
            <a:extLst>
              <a:ext uri="{FF2B5EF4-FFF2-40B4-BE49-F238E27FC236}">
                <a16:creationId xmlns:a16="http://schemas.microsoft.com/office/drawing/2014/main" id="{ABDC1DA4-C076-4532-6F56-82912F87C5E0}"/>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AB453F4E-0C90-AE66-9191-9166DF2C9D2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BE25FF0C-D3C5-0640-8D70-4C2914574167}" type="slidenum">
              <a:rPr lang="en-GB" altLang="en-US">
                <a:latin typeface="Calibri" panose="020F0502020204030204" pitchFamily="34" charset="0"/>
              </a:rPr>
              <a:pPr/>
              <a:t>34</a:t>
            </a:fld>
            <a:endParaRPr lang="en-GB" altLang="en-US">
              <a:latin typeface="Calibri" panose="020F0502020204030204" pitchFamily="34" charset="0"/>
            </a:endParaRPr>
          </a:p>
        </p:txBody>
      </p:sp>
      <p:sp>
        <p:nvSpPr>
          <p:cNvPr id="66563" name="Rectangle 1026">
            <a:extLst>
              <a:ext uri="{FF2B5EF4-FFF2-40B4-BE49-F238E27FC236}">
                <a16:creationId xmlns:a16="http://schemas.microsoft.com/office/drawing/2014/main" id="{017BB38E-B452-A1F5-4300-8144B816C1D1}"/>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66564" name="Rectangle 1027">
            <a:extLst>
              <a:ext uri="{FF2B5EF4-FFF2-40B4-BE49-F238E27FC236}">
                <a16:creationId xmlns:a16="http://schemas.microsoft.com/office/drawing/2014/main" id="{6B8D8EDF-3ADF-63E6-BE20-E434B1265352}"/>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92305FB5-6C6E-80F2-5EE2-6F0072669F1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D974AE9E-7E66-5748-A5B0-1B93B0490F67}" type="slidenum">
              <a:rPr lang="en-GB" altLang="en-US">
                <a:latin typeface="Calibri" panose="020F0502020204030204" pitchFamily="34" charset="0"/>
              </a:rPr>
              <a:pPr/>
              <a:t>35</a:t>
            </a:fld>
            <a:endParaRPr lang="en-GB" altLang="en-US">
              <a:latin typeface="Calibri" panose="020F0502020204030204" pitchFamily="34" charset="0"/>
            </a:endParaRPr>
          </a:p>
        </p:txBody>
      </p:sp>
      <p:sp>
        <p:nvSpPr>
          <p:cNvPr id="68611" name="Rectangle 1026">
            <a:extLst>
              <a:ext uri="{FF2B5EF4-FFF2-40B4-BE49-F238E27FC236}">
                <a16:creationId xmlns:a16="http://schemas.microsoft.com/office/drawing/2014/main" id="{B44C6921-AA00-EE55-B810-9EFFF698C83E}"/>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68612" name="Rectangle 1027">
            <a:extLst>
              <a:ext uri="{FF2B5EF4-FFF2-40B4-BE49-F238E27FC236}">
                <a16:creationId xmlns:a16="http://schemas.microsoft.com/office/drawing/2014/main" id="{ED3A5097-3234-F3D1-235B-EE67244D9BE8}"/>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4ED56916-63DC-B77D-5F21-5A323CC8ED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9199A3A1-9F84-C345-B5DF-7739288DEB2E}" type="slidenum">
              <a:rPr lang="en-GB" altLang="en-US">
                <a:latin typeface="Calibri" panose="020F0502020204030204" pitchFamily="34" charset="0"/>
              </a:rPr>
              <a:pPr/>
              <a:t>36</a:t>
            </a:fld>
            <a:endParaRPr lang="en-GB" altLang="en-US">
              <a:latin typeface="Calibri" panose="020F0502020204030204" pitchFamily="34" charset="0"/>
            </a:endParaRPr>
          </a:p>
        </p:txBody>
      </p:sp>
      <p:sp>
        <p:nvSpPr>
          <p:cNvPr id="70659" name="Rectangle 1026">
            <a:extLst>
              <a:ext uri="{FF2B5EF4-FFF2-40B4-BE49-F238E27FC236}">
                <a16:creationId xmlns:a16="http://schemas.microsoft.com/office/drawing/2014/main" id="{FE395BF2-E128-838B-6316-C0CE8DC24877}"/>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70660" name="Rectangle 1027">
            <a:extLst>
              <a:ext uri="{FF2B5EF4-FFF2-40B4-BE49-F238E27FC236}">
                <a16:creationId xmlns:a16="http://schemas.microsoft.com/office/drawing/2014/main" id="{8EC422C4-76E4-B97F-7C96-917C23EA1CC5}"/>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9FCB244D-62D1-AE2B-0BB7-735039BD553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2C2A6CD7-62A8-A14B-9E43-FC8DCF1E343F}" type="slidenum">
              <a:rPr lang="en-GB" altLang="en-US">
                <a:latin typeface="Calibri" panose="020F0502020204030204" pitchFamily="34" charset="0"/>
              </a:rPr>
              <a:pPr/>
              <a:t>37</a:t>
            </a:fld>
            <a:endParaRPr lang="en-GB" altLang="en-US">
              <a:latin typeface="Calibri" panose="020F0502020204030204" pitchFamily="34" charset="0"/>
            </a:endParaRPr>
          </a:p>
        </p:txBody>
      </p:sp>
      <p:sp>
        <p:nvSpPr>
          <p:cNvPr id="72707" name="Rectangle 1026">
            <a:extLst>
              <a:ext uri="{FF2B5EF4-FFF2-40B4-BE49-F238E27FC236}">
                <a16:creationId xmlns:a16="http://schemas.microsoft.com/office/drawing/2014/main" id="{8FCEEF15-A476-4BCC-BFCA-0AE07B47ECB8}"/>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72708" name="Rectangle 1027">
            <a:extLst>
              <a:ext uri="{FF2B5EF4-FFF2-40B4-BE49-F238E27FC236}">
                <a16:creationId xmlns:a16="http://schemas.microsoft.com/office/drawing/2014/main" id="{51E6C04C-51B3-429F-F448-5553F5C8F73A}"/>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EDF04173-27D0-559E-B6E6-4F2C5A35618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6F6C662D-6D9F-BC4D-99FE-2912472CA04A}" type="slidenum">
              <a:rPr lang="en-GB" altLang="en-US">
                <a:latin typeface="Calibri" panose="020F0502020204030204" pitchFamily="34" charset="0"/>
              </a:rPr>
              <a:pPr/>
              <a:t>38</a:t>
            </a:fld>
            <a:endParaRPr lang="en-GB" altLang="en-US">
              <a:latin typeface="Calibri" panose="020F0502020204030204" pitchFamily="34" charset="0"/>
            </a:endParaRPr>
          </a:p>
        </p:txBody>
      </p:sp>
      <p:sp>
        <p:nvSpPr>
          <p:cNvPr id="74755" name="Rectangle 1026">
            <a:extLst>
              <a:ext uri="{FF2B5EF4-FFF2-40B4-BE49-F238E27FC236}">
                <a16:creationId xmlns:a16="http://schemas.microsoft.com/office/drawing/2014/main" id="{A8A3B3F1-1C76-3CFD-9F72-4B28879501A1}"/>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74756" name="Rectangle 1027">
            <a:extLst>
              <a:ext uri="{FF2B5EF4-FFF2-40B4-BE49-F238E27FC236}">
                <a16:creationId xmlns:a16="http://schemas.microsoft.com/office/drawing/2014/main" id="{42ED57B4-3C1F-84C3-34DA-93784A552B05}"/>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16722AEB-E923-17B1-C4CF-8915D5006BE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0BECD22E-85F2-F043-83DB-7FFA882E1B77}" type="slidenum">
              <a:rPr lang="en-GB" altLang="en-US">
                <a:latin typeface="Calibri" panose="020F0502020204030204" pitchFamily="34" charset="0"/>
              </a:rPr>
              <a:pPr/>
              <a:t>39</a:t>
            </a:fld>
            <a:endParaRPr lang="en-GB" altLang="en-US">
              <a:latin typeface="Calibri" panose="020F0502020204030204" pitchFamily="34" charset="0"/>
            </a:endParaRPr>
          </a:p>
        </p:txBody>
      </p:sp>
      <p:sp>
        <p:nvSpPr>
          <p:cNvPr id="76803" name="Rectangle 1026">
            <a:extLst>
              <a:ext uri="{FF2B5EF4-FFF2-40B4-BE49-F238E27FC236}">
                <a16:creationId xmlns:a16="http://schemas.microsoft.com/office/drawing/2014/main" id="{C6C79448-8679-CA92-14DA-4134B85CFB7E}"/>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76804" name="Rectangle 1027">
            <a:extLst>
              <a:ext uri="{FF2B5EF4-FFF2-40B4-BE49-F238E27FC236}">
                <a16:creationId xmlns:a16="http://schemas.microsoft.com/office/drawing/2014/main" id="{0243038B-6EDF-74BE-A748-979CE391BE47}"/>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a:extLst>
              <a:ext uri="{FF2B5EF4-FFF2-40B4-BE49-F238E27FC236}">
                <a16:creationId xmlns:a16="http://schemas.microsoft.com/office/drawing/2014/main" id="{2EC39E63-FD23-1875-4D42-A45CB06920D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086AA5F2-CFA7-C04E-8A73-3142D260E8AB}" type="slidenum">
              <a:rPr lang="en-GB" altLang="en-US">
                <a:latin typeface="Calibri" panose="020F0502020204030204" pitchFamily="34" charset="0"/>
              </a:rPr>
              <a:pPr/>
              <a:t>40</a:t>
            </a:fld>
            <a:endParaRPr lang="en-GB" altLang="en-US">
              <a:latin typeface="Calibri" panose="020F0502020204030204" pitchFamily="34" charset="0"/>
            </a:endParaRPr>
          </a:p>
        </p:txBody>
      </p:sp>
      <p:sp>
        <p:nvSpPr>
          <p:cNvPr id="78851" name="Rectangle 1026">
            <a:extLst>
              <a:ext uri="{FF2B5EF4-FFF2-40B4-BE49-F238E27FC236}">
                <a16:creationId xmlns:a16="http://schemas.microsoft.com/office/drawing/2014/main" id="{6C677972-E4C6-2AC6-5CE3-0554AA2B5888}"/>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78852" name="Rectangle 1027">
            <a:extLst>
              <a:ext uri="{FF2B5EF4-FFF2-40B4-BE49-F238E27FC236}">
                <a16:creationId xmlns:a16="http://schemas.microsoft.com/office/drawing/2014/main" id="{D83BE030-3A09-61E1-F913-8C170B95B17A}"/>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a:extLst>
              <a:ext uri="{FF2B5EF4-FFF2-40B4-BE49-F238E27FC236}">
                <a16:creationId xmlns:a16="http://schemas.microsoft.com/office/drawing/2014/main" id="{F6B84B1F-6065-52F2-370C-A3F7F1EA46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097935F7-B691-5241-BAF6-A646F7D3D5A9}" type="slidenum">
              <a:rPr lang="en-GB" altLang="en-US">
                <a:latin typeface="Calibri" panose="020F0502020204030204" pitchFamily="34" charset="0"/>
              </a:rPr>
              <a:pPr/>
              <a:t>41</a:t>
            </a:fld>
            <a:endParaRPr lang="en-GB" altLang="en-US">
              <a:latin typeface="Calibri" panose="020F0502020204030204" pitchFamily="34" charset="0"/>
            </a:endParaRPr>
          </a:p>
        </p:txBody>
      </p:sp>
      <p:sp>
        <p:nvSpPr>
          <p:cNvPr id="80899" name="Rectangle 1026">
            <a:extLst>
              <a:ext uri="{FF2B5EF4-FFF2-40B4-BE49-F238E27FC236}">
                <a16:creationId xmlns:a16="http://schemas.microsoft.com/office/drawing/2014/main" id="{53F39A91-E133-EDD8-9270-05B49E922D3C}"/>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80900" name="Rectangle 1027">
            <a:extLst>
              <a:ext uri="{FF2B5EF4-FFF2-40B4-BE49-F238E27FC236}">
                <a16:creationId xmlns:a16="http://schemas.microsoft.com/office/drawing/2014/main" id="{5A2DCDD9-33A2-4DEB-5300-0FA8390609D5}"/>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a:extLst>
              <a:ext uri="{FF2B5EF4-FFF2-40B4-BE49-F238E27FC236}">
                <a16:creationId xmlns:a16="http://schemas.microsoft.com/office/drawing/2014/main" id="{347FADB8-1203-FE24-5048-0DB9650DE0C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F90A4D81-2E4B-B941-AF74-010F3BD46C91}" type="slidenum">
              <a:rPr lang="en-GB" altLang="en-US">
                <a:latin typeface="Calibri" panose="020F0502020204030204" pitchFamily="34" charset="0"/>
              </a:rPr>
              <a:pPr/>
              <a:t>42</a:t>
            </a:fld>
            <a:endParaRPr lang="en-GB" altLang="en-US">
              <a:latin typeface="Calibri" panose="020F0502020204030204" pitchFamily="34" charset="0"/>
            </a:endParaRPr>
          </a:p>
        </p:txBody>
      </p:sp>
      <p:sp>
        <p:nvSpPr>
          <p:cNvPr id="82947" name="Rectangle 1026">
            <a:extLst>
              <a:ext uri="{FF2B5EF4-FFF2-40B4-BE49-F238E27FC236}">
                <a16:creationId xmlns:a16="http://schemas.microsoft.com/office/drawing/2014/main" id="{05750A03-6F1D-9871-5E25-D3F4D6B41BC7}"/>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82948" name="Rectangle 1027">
            <a:extLst>
              <a:ext uri="{FF2B5EF4-FFF2-40B4-BE49-F238E27FC236}">
                <a16:creationId xmlns:a16="http://schemas.microsoft.com/office/drawing/2014/main" id="{45137EEE-B438-EDAD-625C-F28210310380}"/>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a:extLst>
              <a:ext uri="{FF2B5EF4-FFF2-40B4-BE49-F238E27FC236}">
                <a16:creationId xmlns:a16="http://schemas.microsoft.com/office/drawing/2014/main" id="{A72846F2-79DA-B0C5-845C-22FBAE736F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06F26606-23EF-824F-8747-BE8DE01B59AC}" type="slidenum">
              <a:rPr lang="en-GB" altLang="en-US">
                <a:latin typeface="Calibri" panose="020F0502020204030204" pitchFamily="34" charset="0"/>
              </a:rPr>
              <a:pPr/>
              <a:t>43</a:t>
            </a:fld>
            <a:endParaRPr lang="en-GB" altLang="en-US">
              <a:latin typeface="Calibri" panose="020F0502020204030204" pitchFamily="34" charset="0"/>
            </a:endParaRPr>
          </a:p>
        </p:txBody>
      </p:sp>
      <p:sp>
        <p:nvSpPr>
          <p:cNvPr id="84995" name="Rectangle 1026">
            <a:extLst>
              <a:ext uri="{FF2B5EF4-FFF2-40B4-BE49-F238E27FC236}">
                <a16:creationId xmlns:a16="http://schemas.microsoft.com/office/drawing/2014/main" id="{E50ECF05-1E0F-FE01-554C-ECDCDCB57CD6}"/>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84996" name="Rectangle 1027">
            <a:extLst>
              <a:ext uri="{FF2B5EF4-FFF2-40B4-BE49-F238E27FC236}">
                <a16:creationId xmlns:a16="http://schemas.microsoft.com/office/drawing/2014/main" id="{214027B8-A515-9C5B-DE1E-C5A96EB5A9BF}"/>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a:extLst>
              <a:ext uri="{FF2B5EF4-FFF2-40B4-BE49-F238E27FC236}">
                <a16:creationId xmlns:a16="http://schemas.microsoft.com/office/drawing/2014/main" id="{B1B81B6A-BE81-E764-44D6-C1B6529C410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C47BB247-E920-AF42-92A9-E5974D07AA8D}" type="slidenum">
              <a:rPr lang="en-GB" altLang="en-US">
                <a:latin typeface="Calibri" panose="020F0502020204030204" pitchFamily="34" charset="0"/>
              </a:rPr>
              <a:pPr/>
              <a:t>44</a:t>
            </a:fld>
            <a:endParaRPr lang="en-GB" altLang="en-US">
              <a:latin typeface="Calibri" panose="020F0502020204030204" pitchFamily="34" charset="0"/>
            </a:endParaRPr>
          </a:p>
        </p:txBody>
      </p:sp>
      <p:sp>
        <p:nvSpPr>
          <p:cNvPr id="87043" name="Rectangle 1026">
            <a:extLst>
              <a:ext uri="{FF2B5EF4-FFF2-40B4-BE49-F238E27FC236}">
                <a16:creationId xmlns:a16="http://schemas.microsoft.com/office/drawing/2014/main" id="{A34A9234-09D5-58A4-B940-22C3D9B299A0}"/>
              </a:ext>
            </a:extLst>
          </p:cNvPr>
          <p:cNvSpPr>
            <a:spLocks noGrp="1" noRot="1" noChangeAspect="1" noChangeArrowheads="1" noTextEdit="1"/>
          </p:cNvSpPr>
          <p:nvPr>
            <p:ph type="sldImg"/>
          </p:nvPr>
        </p:nvSpPr>
        <p:spPr bwMode="auto">
          <a:xfrm>
            <a:off x="657225" y="793750"/>
            <a:ext cx="5295900" cy="3971925"/>
          </a:xfrm>
          <a:solidFill>
            <a:srgbClr val="FFFFFF"/>
          </a:solidFill>
          <a:ln>
            <a:solidFill>
              <a:srgbClr val="000000"/>
            </a:solidFill>
            <a:miter lim="800000"/>
            <a:headEnd/>
            <a:tailEnd/>
          </a:ln>
        </p:spPr>
      </p:sp>
      <p:sp>
        <p:nvSpPr>
          <p:cNvPr id="87044" name="Rectangle 1027">
            <a:extLst>
              <a:ext uri="{FF2B5EF4-FFF2-40B4-BE49-F238E27FC236}">
                <a16:creationId xmlns:a16="http://schemas.microsoft.com/office/drawing/2014/main" id="{F9B6562D-4638-35B9-BA97-75CEC0C063D0}"/>
              </a:ext>
            </a:extLst>
          </p:cNvPr>
          <p:cNvSpPr>
            <a:spLocks noGrp="1" noChangeArrowheads="1"/>
          </p:cNvSpPr>
          <p:nvPr>
            <p:ph type="body" idx="1"/>
          </p:nvPr>
        </p:nvSpPr>
        <p:spPr bwMode="auto">
          <a:xfrm>
            <a:off x="660400" y="5029200"/>
            <a:ext cx="5289550" cy="4765675"/>
          </a:xfrm>
          <a:solidFill>
            <a:srgbClr val="FFFFFF"/>
          </a:solidFill>
          <a:ln>
            <a:solidFill>
              <a:srgbClr val="000000"/>
            </a:solidFill>
            <a:miter lim="800000"/>
            <a:headEnd/>
            <a:tailEnd/>
          </a:ln>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a:extLst>
              <a:ext uri="{FF2B5EF4-FFF2-40B4-BE49-F238E27FC236}">
                <a16:creationId xmlns:a16="http://schemas.microsoft.com/office/drawing/2014/main" id="{B2634032-F00F-F8F4-801C-7B594A98C68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BFDC3106-F3FC-DA4D-B66B-5348390BB1A5}" type="slidenum">
              <a:rPr lang="en-GB" altLang="en-US">
                <a:latin typeface="Calibri" panose="020F0502020204030204" pitchFamily="34" charset="0"/>
              </a:rPr>
              <a:pPr/>
              <a:t>45</a:t>
            </a:fld>
            <a:endParaRPr lang="en-GB" altLang="en-US">
              <a:latin typeface="Calibri" panose="020F0502020204030204" pitchFamily="34" charset="0"/>
            </a:endParaRPr>
          </a:p>
        </p:txBody>
      </p:sp>
      <p:sp>
        <p:nvSpPr>
          <p:cNvPr id="89091" name="Rectangle 2">
            <a:extLst>
              <a:ext uri="{FF2B5EF4-FFF2-40B4-BE49-F238E27FC236}">
                <a16:creationId xmlns:a16="http://schemas.microsoft.com/office/drawing/2014/main" id="{C2F05FFB-5B48-4596-7F69-06C81380425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2" name="Rectangle 3">
            <a:extLst>
              <a:ext uri="{FF2B5EF4-FFF2-40B4-BE49-F238E27FC236}">
                <a16:creationId xmlns:a16="http://schemas.microsoft.com/office/drawing/2014/main" id="{F2D5E551-42B4-36A7-AF50-9CB689599E9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64F311-F962-AC00-46A0-82C48180F59E}"/>
              </a:ext>
            </a:extLst>
          </p:cNvPr>
          <p:cNvSpPr>
            <a:spLocks noGrp="1"/>
          </p:cNvSpPr>
          <p:nvPr>
            <p:ph type="dt" sz="half" idx="10"/>
          </p:nvPr>
        </p:nvSpPr>
        <p:spPr>
          <a:xfrm>
            <a:off x="395288" y="6524625"/>
            <a:ext cx="971550" cy="219075"/>
          </a:xfrm>
        </p:spPr>
        <p:txBody>
          <a:bodyPr/>
          <a:lstStyle>
            <a:lvl1pPr>
              <a:defRPr/>
            </a:lvl1pPr>
          </a:lstStyle>
          <a:p>
            <a:pPr>
              <a:defRPr/>
            </a:pPr>
            <a:fld id="{5369CD94-7C9A-0741-B1D7-7E71EC13C9D3}" type="datetime5">
              <a:rPr lang="en-GB"/>
              <a:pPr>
                <a:defRPr/>
              </a:pPr>
              <a:t>21-Sep-22</a:t>
            </a:fld>
            <a:endParaRPr lang="en-GB"/>
          </a:p>
        </p:txBody>
      </p:sp>
      <p:sp>
        <p:nvSpPr>
          <p:cNvPr id="5" name="Footer Placeholder 4">
            <a:extLst>
              <a:ext uri="{FF2B5EF4-FFF2-40B4-BE49-F238E27FC236}">
                <a16:creationId xmlns:a16="http://schemas.microsoft.com/office/drawing/2014/main" id="{8F965C1E-994D-62D5-402F-679829E3E7EF}"/>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F03B72AD-F612-3D45-2DA0-F09333E463DC}"/>
              </a:ext>
            </a:extLst>
          </p:cNvPr>
          <p:cNvSpPr>
            <a:spLocks noGrp="1"/>
          </p:cNvSpPr>
          <p:nvPr>
            <p:ph type="sldNum" sz="quarter" idx="12"/>
          </p:nvPr>
        </p:nvSpPr>
        <p:spPr/>
        <p:txBody>
          <a:bodyPr/>
          <a:lstStyle>
            <a:lvl1pPr>
              <a:defRPr smtClean="0"/>
            </a:lvl1pPr>
          </a:lstStyle>
          <a:p>
            <a:pPr>
              <a:defRPr/>
            </a:pPr>
            <a:fld id="{A6408C00-BB18-E543-9C27-6C1DF3E878C9}" type="slidenum">
              <a:rPr lang="en-GB" altLang="en-US"/>
              <a:pPr>
                <a:defRPr/>
              </a:pPr>
              <a:t>‹#›</a:t>
            </a:fld>
            <a:endParaRPr lang="en-GB" altLang="en-US"/>
          </a:p>
        </p:txBody>
      </p:sp>
    </p:spTree>
    <p:extLst>
      <p:ext uri="{BB962C8B-B14F-4D97-AF65-F5344CB8AC3E}">
        <p14:creationId xmlns:p14="http://schemas.microsoft.com/office/powerpoint/2010/main" val="813495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116DB1-E29B-1CDA-908B-507C6AA62DAB}"/>
              </a:ext>
            </a:extLst>
          </p:cNvPr>
          <p:cNvSpPr>
            <a:spLocks noGrp="1"/>
          </p:cNvSpPr>
          <p:nvPr>
            <p:ph type="dt" sz="half" idx="10"/>
          </p:nvPr>
        </p:nvSpPr>
        <p:spPr/>
        <p:txBody>
          <a:bodyPr/>
          <a:lstStyle>
            <a:lvl1pPr>
              <a:defRPr/>
            </a:lvl1pPr>
          </a:lstStyle>
          <a:p>
            <a:pPr>
              <a:defRPr/>
            </a:pPr>
            <a:fld id="{54B82F4F-F220-5043-BE83-C0667ADD7546}" type="datetime5">
              <a:rPr lang="en-GB"/>
              <a:pPr>
                <a:defRPr/>
              </a:pPr>
              <a:t>21-Sep-22</a:t>
            </a:fld>
            <a:endParaRPr lang="en-GB"/>
          </a:p>
        </p:txBody>
      </p:sp>
      <p:sp>
        <p:nvSpPr>
          <p:cNvPr id="5" name="Footer Placeholder 4">
            <a:extLst>
              <a:ext uri="{FF2B5EF4-FFF2-40B4-BE49-F238E27FC236}">
                <a16:creationId xmlns:a16="http://schemas.microsoft.com/office/drawing/2014/main" id="{12428CE6-E795-F702-3E30-4016170DEB6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1D5C183B-7AF9-2E53-5EDE-FE693058F765}"/>
              </a:ext>
            </a:extLst>
          </p:cNvPr>
          <p:cNvSpPr>
            <a:spLocks noGrp="1"/>
          </p:cNvSpPr>
          <p:nvPr>
            <p:ph type="sldNum" sz="quarter" idx="12"/>
          </p:nvPr>
        </p:nvSpPr>
        <p:spPr/>
        <p:txBody>
          <a:bodyPr/>
          <a:lstStyle>
            <a:lvl1pPr>
              <a:defRPr smtClean="0"/>
            </a:lvl1pPr>
          </a:lstStyle>
          <a:p>
            <a:pPr>
              <a:defRPr/>
            </a:pPr>
            <a:fld id="{CF7883CF-D580-E647-BA14-50813EE26E75}" type="slidenum">
              <a:rPr lang="en-GB" altLang="en-US"/>
              <a:pPr>
                <a:defRPr/>
              </a:pPr>
              <a:t>‹#›</a:t>
            </a:fld>
            <a:endParaRPr lang="en-GB" altLang="en-US"/>
          </a:p>
        </p:txBody>
      </p:sp>
    </p:spTree>
    <p:extLst>
      <p:ext uri="{BB962C8B-B14F-4D97-AF65-F5344CB8AC3E}">
        <p14:creationId xmlns:p14="http://schemas.microsoft.com/office/powerpoint/2010/main" val="3170601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5B8FC66-8C9D-959F-D04D-E7F75186BCD3}"/>
              </a:ext>
            </a:extLst>
          </p:cNvPr>
          <p:cNvSpPr>
            <a:spLocks noGrp="1"/>
          </p:cNvSpPr>
          <p:nvPr>
            <p:ph type="dt" sz="half" idx="10"/>
          </p:nvPr>
        </p:nvSpPr>
        <p:spPr/>
        <p:txBody>
          <a:bodyPr/>
          <a:lstStyle>
            <a:lvl1pPr>
              <a:defRPr/>
            </a:lvl1pPr>
          </a:lstStyle>
          <a:p>
            <a:pPr>
              <a:defRPr/>
            </a:pPr>
            <a:fld id="{F22310D1-47C2-7A41-88B3-6E2288BAD6D8}" type="datetime5">
              <a:rPr lang="en-GB"/>
              <a:pPr>
                <a:defRPr/>
              </a:pPr>
              <a:t>21-Sep-22</a:t>
            </a:fld>
            <a:endParaRPr lang="en-GB"/>
          </a:p>
        </p:txBody>
      </p:sp>
      <p:sp>
        <p:nvSpPr>
          <p:cNvPr id="5" name="Slide Number Placeholder 5">
            <a:extLst>
              <a:ext uri="{FF2B5EF4-FFF2-40B4-BE49-F238E27FC236}">
                <a16:creationId xmlns:a16="http://schemas.microsoft.com/office/drawing/2014/main" id="{10DC4FDA-D8F4-DB88-F983-D9F9BC54115E}"/>
              </a:ext>
            </a:extLst>
          </p:cNvPr>
          <p:cNvSpPr>
            <a:spLocks noGrp="1"/>
          </p:cNvSpPr>
          <p:nvPr>
            <p:ph type="sldNum" sz="quarter" idx="11"/>
          </p:nvPr>
        </p:nvSpPr>
        <p:spPr/>
        <p:txBody>
          <a:bodyPr/>
          <a:lstStyle>
            <a:lvl1pPr>
              <a:defRPr/>
            </a:lvl1pPr>
          </a:lstStyle>
          <a:p>
            <a:pPr>
              <a:defRPr/>
            </a:pPr>
            <a:fld id="{717BFCA9-0866-3446-952A-23402D82B56C}" type="slidenum">
              <a:rPr lang="en-GB" altLang="en-US"/>
              <a:pPr>
                <a:defRPr/>
              </a:pPr>
              <a:t>‹#›</a:t>
            </a:fld>
            <a:endParaRPr lang="en-GB" altLang="en-US"/>
          </a:p>
        </p:txBody>
      </p:sp>
    </p:spTree>
    <p:extLst>
      <p:ext uri="{BB962C8B-B14F-4D97-AF65-F5344CB8AC3E}">
        <p14:creationId xmlns:p14="http://schemas.microsoft.com/office/powerpoint/2010/main" val="3958049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809EE62-2B7C-F301-E119-33B439939680}"/>
              </a:ext>
            </a:extLst>
          </p:cNvPr>
          <p:cNvSpPr>
            <a:spLocks noGrp="1"/>
          </p:cNvSpPr>
          <p:nvPr>
            <p:ph type="dt" sz="half" idx="10"/>
          </p:nvPr>
        </p:nvSpPr>
        <p:spPr/>
        <p:txBody>
          <a:bodyPr/>
          <a:lstStyle>
            <a:lvl1pPr>
              <a:defRPr/>
            </a:lvl1pPr>
          </a:lstStyle>
          <a:p>
            <a:pPr>
              <a:defRPr/>
            </a:pPr>
            <a:fld id="{1E6FA511-BD7B-C046-A052-66410F16FD8D}" type="datetime5">
              <a:rPr lang="en-GB"/>
              <a:pPr>
                <a:defRPr/>
              </a:pPr>
              <a:t>21-Sep-22</a:t>
            </a:fld>
            <a:endParaRPr lang="en-GB"/>
          </a:p>
        </p:txBody>
      </p:sp>
      <p:sp>
        <p:nvSpPr>
          <p:cNvPr id="6" name="Slide Number Placeholder 5">
            <a:extLst>
              <a:ext uri="{FF2B5EF4-FFF2-40B4-BE49-F238E27FC236}">
                <a16:creationId xmlns:a16="http://schemas.microsoft.com/office/drawing/2014/main" id="{94FB94D5-A03A-9FA6-B3AD-18C0F705B603}"/>
              </a:ext>
            </a:extLst>
          </p:cNvPr>
          <p:cNvSpPr>
            <a:spLocks noGrp="1"/>
          </p:cNvSpPr>
          <p:nvPr>
            <p:ph type="sldNum" sz="quarter" idx="11"/>
          </p:nvPr>
        </p:nvSpPr>
        <p:spPr/>
        <p:txBody>
          <a:bodyPr/>
          <a:lstStyle>
            <a:lvl1pPr>
              <a:defRPr/>
            </a:lvl1pPr>
          </a:lstStyle>
          <a:p>
            <a:pPr>
              <a:defRPr/>
            </a:pPr>
            <a:fld id="{765FD1E9-62DD-4D47-B281-920F9844FC69}" type="slidenum">
              <a:rPr lang="en-GB" altLang="en-US"/>
              <a:pPr>
                <a:defRPr/>
              </a:pPr>
              <a:t>‹#›</a:t>
            </a:fld>
            <a:endParaRPr lang="en-GB" altLang="en-US"/>
          </a:p>
        </p:txBody>
      </p:sp>
    </p:spTree>
    <p:extLst>
      <p:ext uri="{BB962C8B-B14F-4D97-AF65-F5344CB8AC3E}">
        <p14:creationId xmlns:p14="http://schemas.microsoft.com/office/powerpoint/2010/main" val="158926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7B76F74-7C7D-14F8-6581-2208B595539B}"/>
              </a:ext>
            </a:extLst>
          </p:cNvPr>
          <p:cNvSpPr>
            <a:spLocks noGrp="1"/>
          </p:cNvSpPr>
          <p:nvPr>
            <p:ph type="dt" sz="half" idx="10"/>
          </p:nvPr>
        </p:nvSpPr>
        <p:spPr/>
        <p:txBody>
          <a:bodyPr/>
          <a:lstStyle>
            <a:lvl1pPr>
              <a:defRPr/>
            </a:lvl1pPr>
          </a:lstStyle>
          <a:p>
            <a:pPr>
              <a:defRPr/>
            </a:pPr>
            <a:fld id="{6B31E4DC-F412-8E44-B7A1-9019B93A81CE}" type="datetime5">
              <a:rPr lang="en-GB"/>
              <a:pPr>
                <a:defRPr/>
              </a:pPr>
              <a:t>21-Sep-22</a:t>
            </a:fld>
            <a:endParaRPr lang="en-GB"/>
          </a:p>
        </p:txBody>
      </p:sp>
      <p:sp>
        <p:nvSpPr>
          <p:cNvPr id="8" name="Slide Number Placeholder 5">
            <a:extLst>
              <a:ext uri="{FF2B5EF4-FFF2-40B4-BE49-F238E27FC236}">
                <a16:creationId xmlns:a16="http://schemas.microsoft.com/office/drawing/2014/main" id="{1C42175A-96B2-218F-C1EB-13CF9956BF5F}"/>
              </a:ext>
            </a:extLst>
          </p:cNvPr>
          <p:cNvSpPr>
            <a:spLocks noGrp="1"/>
          </p:cNvSpPr>
          <p:nvPr>
            <p:ph type="sldNum" sz="quarter" idx="11"/>
          </p:nvPr>
        </p:nvSpPr>
        <p:spPr/>
        <p:txBody>
          <a:bodyPr/>
          <a:lstStyle>
            <a:lvl1pPr>
              <a:defRPr/>
            </a:lvl1pPr>
          </a:lstStyle>
          <a:p>
            <a:pPr>
              <a:defRPr/>
            </a:pPr>
            <a:fld id="{A12865BD-735D-E74F-8B65-81F7AC2F7F99}" type="slidenum">
              <a:rPr lang="en-GB" altLang="en-US"/>
              <a:pPr>
                <a:defRPr/>
              </a:pPr>
              <a:t>‹#›</a:t>
            </a:fld>
            <a:endParaRPr lang="en-GB" altLang="en-US"/>
          </a:p>
        </p:txBody>
      </p:sp>
    </p:spTree>
    <p:extLst>
      <p:ext uri="{BB962C8B-B14F-4D97-AF65-F5344CB8AC3E}">
        <p14:creationId xmlns:p14="http://schemas.microsoft.com/office/powerpoint/2010/main" val="3732554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37635D7-BF29-977C-92F3-70FFF509DCF5}"/>
              </a:ext>
            </a:extLst>
          </p:cNvPr>
          <p:cNvSpPr>
            <a:spLocks noGrp="1"/>
          </p:cNvSpPr>
          <p:nvPr>
            <p:ph type="dt" sz="half" idx="10"/>
          </p:nvPr>
        </p:nvSpPr>
        <p:spPr/>
        <p:txBody>
          <a:bodyPr/>
          <a:lstStyle>
            <a:lvl1pPr>
              <a:defRPr/>
            </a:lvl1pPr>
          </a:lstStyle>
          <a:p>
            <a:pPr>
              <a:defRPr/>
            </a:pPr>
            <a:fld id="{7041C267-DB5F-5B4B-BC84-7612059657F6}" type="datetime5">
              <a:rPr lang="en-GB"/>
              <a:pPr>
                <a:defRPr/>
              </a:pPr>
              <a:t>21-Sep-22</a:t>
            </a:fld>
            <a:endParaRPr lang="en-GB"/>
          </a:p>
        </p:txBody>
      </p:sp>
      <p:sp>
        <p:nvSpPr>
          <p:cNvPr id="4" name="Slide Number Placeholder 5">
            <a:extLst>
              <a:ext uri="{FF2B5EF4-FFF2-40B4-BE49-F238E27FC236}">
                <a16:creationId xmlns:a16="http://schemas.microsoft.com/office/drawing/2014/main" id="{47A9D89E-8201-40E6-2994-4F6F50F56D70}"/>
              </a:ext>
            </a:extLst>
          </p:cNvPr>
          <p:cNvSpPr>
            <a:spLocks noGrp="1"/>
          </p:cNvSpPr>
          <p:nvPr>
            <p:ph type="sldNum" sz="quarter" idx="11"/>
          </p:nvPr>
        </p:nvSpPr>
        <p:spPr/>
        <p:txBody>
          <a:bodyPr/>
          <a:lstStyle>
            <a:lvl1pPr>
              <a:defRPr/>
            </a:lvl1pPr>
          </a:lstStyle>
          <a:p>
            <a:pPr>
              <a:defRPr/>
            </a:pPr>
            <a:fld id="{424ED55D-5C73-6C4A-A9C9-C0DFDE977896}" type="slidenum">
              <a:rPr lang="en-GB" altLang="en-US"/>
              <a:pPr>
                <a:defRPr/>
              </a:pPr>
              <a:t>‹#›</a:t>
            </a:fld>
            <a:endParaRPr lang="en-GB" altLang="en-US"/>
          </a:p>
        </p:txBody>
      </p:sp>
    </p:spTree>
    <p:extLst>
      <p:ext uri="{BB962C8B-B14F-4D97-AF65-F5344CB8AC3E}">
        <p14:creationId xmlns:p14="http://schemas.microsoft.com/office/powerpoint/2010/main" val="2320914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ABD6B64-6E5E-B0CA-F476-D2C643C8D823}"/>
              </a:ext>
            </a:extLst>
          </p:cNvPr>
          <p:cNvSpPr>
            <a:spLocks noGrp="1"/>
          </p:cNvSpPr>
          <p:nvPr>
            <p:ph type="dt" sz="half" idx="10"/>
          </p:nvPr>
        </p:nvSpPr>
        <p:spPr/>
        <p:txBody>
          <a:bodyPr/>
          <a:lstStyle>
            <a:lvl1pPr>
              <a:defRPr/>
            </a:lvl1pPr>
          </a:lstStyle>
          <a:p>
            <a:pPr>
              <a:defRPr/>
            </a:pPr>
            <a:fld id="{AA585930-DB4E-8B49-8776-B6C201EC1A5E}" type="datetime5">
              <a:rPr lang="en-GB"/>
              <a:pPr>
                <a:defRPr/>
              </a:pPr>
              <a:t>21-Sep-22</a:t>
            </a:fld>
            <a:endParaRPr lang="en-GB"/>
          </a:p>
        </p:txBody>
      </p:sp>
      <p:sp>
        <p:nvSpPr>
          <p:cNvPr id="3" name="Slide Number Placeholder 5">
            <a:extLst>
              <a:ext uri="{FF2B5EF4-FFF2-40B4-BE49-F238E27FC236}">
                <a16:creationId xmlns:a16="http://schemas.microsoft.com/office/drawing/2014/main" id="{D0F9CBF1-3CD2-9D4E-A369-505EFD96D913}"/>
              </a:ext>
            </a:extLst>
          </p:cNvPr>
          <p:cNvSpPr>
            <a:spLocks noGrp="1"/>
          </p:cNvSpPr>
          <p:nvPr>
            <p:ph type="sldNum" sz="quarter" idx="11"/>
          </p:nvPr>
        </p:nvSpPr>
        <p:spPr/>
        <p:txBody>
          <a:bodyPr/>
          <a:lstStyle>
            <a:lvl1pPr>
              <a:defRPr/>
            </a:lvl1pPr>
          </a:lstStyle>
          <a:p>
            <a:pPr>
              <a:defRPr/>
            </a:pPr>
            <a:fld id="{112AC5A5-0823-4542-AA51-EB046EC0A566}" type="slidenum">
              <a:rPr lang="en-GB" altLang="en-US"/>
              <a:pPr>
                <a:defRPr/>
              </a:pPr>
              <a:t>‹#›</a:t>
            </a:fld>
            <a:endParaRPr lang="en-GB" altLang="en-US"/>
          </a:p>
        </p:txBody>
      </p:sp>
    </p:spTree>
    <p:extLst>
      <p:ext uri="{BB962C8B-B14F-4D97-AF65-F5344CB8AC3E}">
        <p14:creationId xmlns:p14="http://schemas.microsoft.com/office/powerpoint/2010/main" val="40769946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EFE75D0-500A-6133-0963-F915C5E0A382}"/>
              </a:ext>
            </a:extLst>
          </p:cNvPr>
          <p:cNvSpPr>
            <a:spLocks noGrp="1"/>
          </p:cNvSpPr>
          <p:nvPr>
            <p:ph type="dt" sz="half" idx="10"/>
          </p:nvPr>
        </p:nvSpPr>
        <p:spPr/>
        <p:txBody>
          <a:bodyPr/>
          <a:lstStyle>
            <a:lvl1pPr>
              <a:defRPr/>
            </a:lvl1pPr>
          </a:lstStyle>
          <a:p>
            <a:pPr>
              <a:defRPr/>
            </a:pPr>
            <a:fld id="{4CCD1A85-38BD-DA45-96D5-F8A9A423A67A}" type="datetime5">
              <a:rPr lang="en-GB"/>
              <a:pPr>
                <a:defRPr/>
              </a:pPr>
              <a:t>21-Sep-22</a:t>
            </a:fld>
            <a:endParaRPr lang="en-GB"/>
          </a:p>
        </p:txBody>
      </p:sp>
      <p:sp>
        <p:nvSpPr>
          <p:cNvPr id="6" name="Slide Number Placeholder 5">
            <a:extLst>
              <a:ext uri="{FF2B5EF4-FFF2-40B4-BE49-F238E27FC236}">
                <a16:creationId xmlns:a16="http://schemas.microsoft.com/office/drawing/2014/main" id="{C4EAA068-7F95-C410-3527-5626D49AD6F9}"/>
              </a:ext>
            </a:extLst>
          </p:cNvPr>
          <p:cNvSpPr>
            <a:spLocks noGrp="1"/>
          </p:cNvSpPr>
          <p:nvPr>
            <p:ph type="sldNum" sz="quarter" idx="11"/>
          </p:nvPr>
        </p:nvSpPr>
        <p:spPr/>
        <p:txBody>
          <a:bodyPr/>
          <a:lstStyle>
            <a:lvl1pPr>
              <a:defRPr/>
            </a:lvl1pPr>
          </a:lstStyle>
          <a:p>
            <a:pPr>
              <a:defRPr/>
            </a:pPr>
            <a:fld id="{472BE1C7-54F5-9440-B780-631165E90734}" type="slidenum">
              <a:rPr lang="en-GB" altLang="en-US"/>
              <a:pPr>
                <a:defRPr/>
              </a:pPr>
              <a:t>‹#›</a:t>
            </a:fld>
            <a:endParaRPr lang="en-GB" altLang="en-US"/>
          </a:p>
        </p:txBody>
      </p:sp>
    </p:spTree>
    <p:extLst>
      <p:ext uri="{BB962C8B-B14F-4D97-AF65-F5344CB8AC3E}">
        <p14:creationId xmlns:p14="http://schemas.microsoft.com/office/powerpoint/2010/main" val="3694165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09BDBD5-B9AB-0566-B3ED-E2DAD2DA5A53}"/>
              </a:ext>
            </a:extLst>
          </p:cNvPr>
          <p:cNvSpPr>
            <a:spLocks noGrp="1"/>
          </p:cNvSpPr>
          <p:nvPr>
            <p:ph type="dt" sz="half" idx="10"/>
          </p:nvPr>
        </p:nvSpPr>
        <p:spPr/>
        <p:txBody>
          <a:bodyPr/>
          <a:lstStyle>
            <a:lvl1pPr>
              <a:defRPr/>
            </a:lvl1pPr>
          </a:lstStyle>
          <a:p>
            <a:pPr>
              <a:defRPr/>
            </a:pPr>
            <a:fld id="{6B1CAF8D-5E33-9749-969B-882AB313619C}" type="datetime5">
              <a:rPr lang="en-GB"/>
              <a:pPr>
                <a:defRPr/>
              </a:pPr>
              <a:t>21-Sep-22</a:t>
            </a:fld>
            <a:endParaRPr lang="en-GB"/>
          </a:p>
        </p:txBody>
      </p:sp>
      <p:sp>
        <p:nvSpPr>
          <p:cNvPr id="6" name="Slide Number Placeholder 5">
            <a:extLst>
              <a:ext uri="{FF2B5EF4-FFF2-40B4-BE49-F238E27FC236}">
                <a16:creationId xmlns:a16="http://schemas.microsoft.com/office/drawing/2014/main" id="{AC668C1D-A6BE-90CD-B5E5-5FB8CC225BD3}"/>
              </a:ext>
            </a:extLst>
          </p:cNvPr>
          <p:cNvSpPr>
            <a:spLocks noGrp="1"/>
          </p:cNvSpPr>
          <p:nvPr>
            <p:ph type="sldNum" sz="quarter" idx="11"/>
          </p:nvPr>
        </p:nvSpPr>
        <p:spPr/>
        <p:txBody>
          <a:bodyPr/>
          <a:lstStyle>
            <a:lvl1pPr>
              <a:defRPr/>
            </a:lvl1pPr>
          </a:lstStyle>
          <a:p>
            <a:pPr>
              <a:defRPr/>
            </a:pPr>
            <a:fld id="{1DA172C8-6160-B144-B139-666B2A49AE6C}" type="slidenum">
              <a:rPr lang="en-GB" altLang="en-US"/>
              <a:pPr>
                <a:defRPr/>
              </a:pPr>
              <a:t>‹#›</a:t>
            </a:fld>
            <a:endParaRPr lang="en-GB" altLang="en-US"/>
          </a:p>
        </p:txBody>
      </p:sp>
    </p:spTree>
    <p:extLst>
      <p:ext uri="{BB962C8B-B14F-4D97-AF65-F5344CB8AC3E}">
        <p14:creationId xmlns:p14="http://schemas.microsoft.com/office/powerpoint/2010/main" val="2642556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288A8B-C5AF-3C38-E1C5-30115046252E}"/>
              </a:ext>
            </a:extLst>
          </p:cNvPr>
          <p:cNvSpPr>
            <a:spLocks noGrp="1"/>
          </p:cNvSpPr>
          <p:nvPr>
            <p:ph type="dt" sz="half" idx="10"/>
          </p:nvPr>
        </p:nvSpPr>
        <p:spPr/>
        <p:txBody>
          <a:bodyPr/>
          <a:lstStyle>
            <a:lvl1pPr>
              <a:defRPr/>
            </a:lvl1pPr>
          </a:lstStyle>
          <a:p>
            <a:pPr>
              <a:defRPr/>
            </a:pPr>
            <a:fld id="{4D73E688-75B9-8049-89FB-D8EF36897878}" type="datetime5">
              <a:rPr lang="en-GB"/>
              <a:pPr>
                <a:defRPr/>
              </a:pPr>
              <a:t>21-Sep-22</a:t>
            </a:fld>
            <a:endParaRPr lang="en-GB"/>
          </a:p>
        </p:txBody>
      </p:sp>
      <p:sp>
        <p:nvSpPr>
          <p:cNvPr id="5" name="Slide Number Placeholder 5">
            <a:extLst>
              <a:ext uri="{FF2B5EF4-FFF2-40B4-BE49-F238E27FC236}">
                <a16:creationId xmlns:a16="http://schemas.microsoft.com/office/drawing/2014/main" id="{64D6907A-7506-C8A0-E997-64CFD60A6CD6}"/>
              </a:ext>
            </a:extLst>
          </p:cNvPr>
          <p:cNvSpPr>
            <a:spLocks noGrp="1"/>
          </p:cNvSpPr>
          <p:nvPr>
            <p:ph type="sldNum" sz="quarter" idx="11"/>
          </p:nvPr>
        </p:nvSpPr>
        <p:spPr/>
        <p:txBody>
          <a:bodyPr/>
          <a:lstStyle>
            <a:lvl1pPr>
              <a:defRPr/>
            </a:lvl1pPr>
          </a:lstStyle>
          <a:p>
            <a:pPr>
              <a:defRPr/>
            </a:pPr>
            <a:fld id="{FE9A600E-9C3E-9341-A8C2-A1D6CBE82E1B}" type="slidenum">
              <a:rPr lang="en-GB" altLang="en-US"/>
              <a:pPr>
                <a:defRPr/>
              </a:pPr>
              <a:t>‹#›</a:t>
            </a:fld>
            <a:endParaRPr lang="en-GB" altLang="en-US"/>
          </a:p>
        </p:txBody>
      </p:sp>
    </p:spTree>
    <p:extLst>
      <p:ext uri="{BB962C8B-B14F-4D97-AF65-F5344CB8AC3E}">
        <p14:creationId xmlns:p14="http://schemas.microsoft.com/office/powerpoint/2010/main" val="3885110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3EAE50-E9BC-9E0D-8133-41714642B2F6}"/>
              </a:ext>
            </a:extLst>
          </p:cNvPr>
          <p:cNvSpPr>
            <a:spLocks noGrp="1"/>
          </p:cNvSpPr>
          <p:nvPr>
            <p:ph type="dt" sz="half" idx="10"/>
          </p:nvPr>
        </p:nvSpPr>
        <p:spPr/>
        <p:txBody>
          <a:bodyPr/>
          <a:lstStyle>
            <a:lvl1pPr>
              <a:defRPr/>
            </a:lvl1pPr>
          </a:lstStyle>
          <a:p>
            <a:pPr>
              <a:defRPr/>
            </a:pPr>
            <a:fld id="{0C9D9A7B-2EA6-9547-9860-AB06A1930B3E}" type="datetime5">
              <a:rPr lang="en-GB"/>
              <a:pPr>
                <a:defRPr/>
              </a:pPr>
              <a:t>21-Sep-22</a:t>
            </a:fld>
            <a:endParaRPr lang="en-GB"/>
          </a:p>
        </p:txBody>
      </p:sp>
      <p:sp>
        <p:nvSpPr>
          <p:cNvPr id="5" name="Slide Number Placeholder 5">
            <a:extLst>
              <a:ext uri="{FF2B5EF4-FFF2-40B4-BE49-F238E27FC236}">
                <a16:creationId xmlns:a16="http://schemas.microsoft.com/office/drawing/2014/main" id="{2A09BEE4-E794-B79F-0E7A-B2E851E9B605}"/>
              </a:ext>
            </a:extLst>
          </p:cNvPr>
          <p:cNvSpPr>
            <a:spLocks noGrp="1"/>
          </p:cNvSpPr>
          <p:nvPr>
            <p:ph type="sldNum" sz="quarter" idx="11"/>
          </p:nvPr>
        </p:nvSpPr>
        <p:spPr/>
        <p:txBody>
          <a:bodyPr/>
          <a:lstStyle>
            <a:lvl1pPr>
              <a:defRPr/>
            </a:lvl1pPr>
          </a:lstStyle>
          <a:p>
            <a:pPr>
              <a:defRPr/>
            </a:pPr>
            <a:fld id="{6B16F1E5-2412-FE44-9A8B-96F5DEEA8D82}" type="slidenum">
              <a:rPr lang="en-GB" altLang="en-US"/>
              <a:pPr>
                <a:defRPr/>
              </a:pPr>
              <a:t>‹#›</a:t>
            </a:fld>
            <a:endParaRPr lang="en-GB" altLang="en-US"/>
          </a:p>
        </p:txBody>
      </p:sp>
    </p:spTree>
    <p:extLst>
      <p:ext uri="{BB962C8B-B14F-4D97-AF65-F5344CB8AC3E}">
        <p14:creationId xmlns:p14="http://schemas.microsoft.com/office/powerpoint/2010/main" val="2216662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518D3C7-7363-E8CD-439A-4FA2446D682B}"/>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39C79C9-5482-335B-8AC7-544E05B4ABC2}"/>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51AE41A-0BEB-AD9A-B663-D7AE90157BD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824AFABA-6F14-5A48-B985-44CE4ED69E74}" type="datetime5">
              <a:rPr lang="en-GB"/>
              <a:pPr>
                <a:defRPr/>
              </a:pPr>
              <a:t>21-Sep-22</a:t>
            </a:fld>
            <a:endParaRPr lang="en-GB"/>
          </a:p>
        </p:txBody>
      </p:sp>
      <p:sp>
        <p:nvSpPr>
          <p:cNvPr id="6" name="Slide Number Placeholder 5">
            <a:extLst>
              <a:ext uri="{FF2B5EF4-FFF2-40B4-BE49-F238E27FC236}">
                <a16:creationId xmlns:a16="http://schemas.microsoft.com/office/drawing/2014/main" id="{4F0400D6-2386-133F-6DF7-FC006B254FB8}"/>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defRPr>
            </a:lvl1pPr>
          </a:lstStyle>
          <a:p>
            <a:pPr>
              <a:defRPr/>
            </a:pPr>
            <a:fld id="{2EF0CE1B-DBF7-8D40-B4B3-14729C124FF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65" r:id="rId1"/>
    <p:sldLayoutId id="2147483966" r:id="rId2"/>
    <p:sldLayoutId id="2147483956" r:id="rId3"/>
    <p:sldLayoutId id="2147483957" r:id="rId4"/>
    <p:sldLayoutId id="2147483958" r:id="rId5"/>
    <p:sldLayoutId id="2147483959" r:id="rId6"/>
    <p:sldLayoutId id="2147483960" r:id="rId7"/>
    <p:sldLayoutId id="2147483961" r:id="rId8"/>
    <p:sldLayoutId id="2147483962" r:id="rId9"/>
    <p:sldLayoutId id="2147483963" r:id="rId10"/>
    <p:sldLayoutId id="2147483964"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2C-2v99paQM"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bTbHwnxCGaI"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cnbc.com/2019/07/08/deutsche-bank-employees-begin"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hyperlink" Target="https://www.metacompliance.com/blog/what-are-the-7-principles-of-gdpr/"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D78C4B2-BF85-A540-6ACF-FA659BE72505}"/>
              </a:ext>
            </a:extLst>
          </p:cNvPr>
          <p:cNvSpPr>
            <a:spLocks noGrp="1"/>
          </p:cNvSpPr>
          <p:nvPr>
            <p:ph type="ctrTitle"/>
          </p:nvPr>
        </p:nvSpPr>
        <p:spPr>
          <a:xfrm>
            <a:off x="261938" y="1600200"/>
            <a:ext cx="8496300" cy="4425950"/>
          </a:xfrm>
        </p:spPr>
        <p:txBody>
          <a:bodyPr rtlCol="0">
            <a:normAutofit fontScale="90000"/>
          </a:bodyPr>
          <a:lstStyle/>
          <a:p>
            <a:pPr eaLnBrk="1" fontAlgn="auto" hangingPunct="1">
              <a:spcAft>
                <a:spcPts val="0"/>
              </a:spcAft>
              <a:defRPr/>
            </a:pPr>
            <a:r>
              <a:rPr lang="en-GB" altLang="en-US" sz="4000" b="1" dirty="0">
                <a:effectLst>
                  <a:outerShdw blurRad="38100" dist="38100" dir="2700000" algn="tl">
                    <a:srgbClr val="000000">
                      <a:alpha val="43137"/>
                    </a:srgbClr>
                  </a:outerShdw>
                </a:effectLst>
              </a:rPr>
              <a:t>BA Leadership &amp; Management Skills for the Workplace</a:t>
            </a:r>
            <a:br>
              <a:rPr lang="en-GB" altLang="en-US" sz="2400" dirty="0"/>
            </a:br>
            <a:br>
              <a:rPr lang="en-GB" altLang="en-US" sz="1800" dirty="0"/>
            </a:br>
            <a:r>
              <a:rPr lang="en-GB" b="1" dirty="0"/>
              <a:t>BMSK5103</a:t>
            </a:r>
            <a:r>
              <a:rPr lang="en-GB" sz="4000" b="1" dirty="0"/>
              <a:t> </a:t>
            </a:r>
            <a:br>
              <a:rPr lang="en-GB" sz="4000" b="1" dirty="0"/>
            </a:br>
            <a:br>
              <a:rPr lang="en-GB" sz="1400" b="1" u="sng" dirty="0"/>
            </a:br>
            <a:r>
              <a:rPr lang="en-GB" sz="4000" b="1" dirty="0">
                <a:cs typeface="Arial" panose="020B0604020202020204" pitchFamily="34" charset="0"/>
              </a:rPr>
              <a:t>Understanding &amp; Engaging in the Customer Experience</a:t>
            </a: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6147" name="Picture 1" descr="TSD_logo2010">
            <a:extLst>
              <a:ext uri="{FF2B5EF4-FFF2-40B4-BE49-F238E27FC236}">
                <a16:creationId xmlns:a16="http://schemas.microsoft.com/office/drawing/2014/main" id="{0DD2BD8B-C509-0D30-7791-48F96900D9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6035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34782F4-01FE-CDD0-2FC6-D57CC493C9B2}"/>
              </a:ext>
            </a:extLst>
          </p:cNvPr>
          <p:cNvSpPr>
            <a:spLocks noGrp="1"/>
          </p:cNvSpPr>
          <p:nvPr>
            <p:ph type="ctrTitle"/>
          </p:nvPr>
        </p:nvSpPr>
        <p:spPr>
          <a:xfrm>
            <a:off x="257175" y="457200"/>
            <a:ext cx="8496300" cy="5603875"/>
          </a:xfrm>
        </p:spPr>
        <p:txBody>
          <a:bodyPr rtlCol="0">
            <a:normAutofit/>
          </a:bodyPr>
          <a:lstStyle/>
          <a:p>
            <a:pPr eaLnBrk="1" fontAlgn="auto" hangingPunct="1">
              <a:spcAft>
                <a:spcPts val="0"/>
              </a:spcAft>
              <a:defRPr/>
            </a:pPr>
            <a:r>
              <a:rPr lang="en-GB" altLang="en-US" sz="4000" b="1" dirty="0">
                <a:effectLst>
                  <a:outerShdw blurRad="38100" dist="38100" dir="2700000" algn="tl">
                    <a:srgbClr val="000000">
                      <a:alpha val="43137"/>
                    </a:srgbClr>
                  </a:outerShdw>
                </a:effectLst>
              </a:rPr>
              <a:t>Lecture 2:</a:t>
            </a:r>
            <a:br>
              <a:rPr lang="en-GB" altLang="en-US" sz="4000" b="1" dirty="0">
                <a:effectLst>
                  <a:outerShdw blurRad="38100" dist="38100" dir="2700000" algn="tl">
                    <a:srgbClr val="000000">
                      <a:alpha val="43137"/>
                    </a:srgbClr>
                  </a:outerShdw>
                </a:effectLst>
              </a:rPr>
            </a:br>
            <a:r>
              <a:rPr lang="en-GB" sz="4000" b="1" dirty="0">
                <a:effectLst>
                  <a:outerShdw blurRad="38100" dist="38100" dir="2700000" algn="tl">
                    <a:srgbClr val="000000">
                      <a:alpha val="43137"/>
                    </a:srgbClr>
                  </a:outerShdw>
                </a:effectLst>
              </a:rPr>
              <a:t>Customer Relationship Management</a:t>
            </a: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E7D8B90F-1FCC-6243-968E-1E6AF398DD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6035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1">
            <a:extLst>
              <a:ext uri="{FF2B5EF4-FFF2-40B4-BE49-F238E27FC236}">
                <a16:creationId xmlns:a16="http://schemas.microsoft.com/office/drawing/2014/main" id="{5FF4965E-0AD7-94FF-101E-5F0D248B7D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0" y="3429000"/>
            <a:ext cx="3381375" cy="205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Slide Number Placeholder 3">
            <a:extLst>
              <a:ext uri="{FF2B5EF4-FFF2-40B4-BE49-F238E27FC236}">
                <a16:creationId xmlns:a16="http://schemas.microsoft.com/office/drawing/2014/main" id="{FDA1DACF-96F5-1297-658A-6422A340847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0769D40-D0EB-FE46-824C-EC41279D0E9E}"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5" name="Title 1">
            <a:extLst>
              <a:ext uri="{FF2B5EF4-FFF2-40B4-BE49-F238E27FC236}">
                <a16:creationId xmlns:a16="http://schemas.microsoft.com/office/drawing/2014/main" id="{ECA0DC1F-0D8F-BB2E-8536-3BDF7C69E6E5}"/>
              </a:ext>
            </a:extLst>
          </p:cNvPr>
          <p:cNvSpPr>
            <a:spLocks noGrp="1"/>
          </p:cNvSpPr>
          <p:nvPr>
            <p:ph type="title"/>
          </p:nvPr>
        </p:nvSpPr>
        <p:spPr>
          <a:xfrm>
            <a:off x="457200" y="274638"/>
            <a:ext cx="8686800" cy="1143000"/>
          </a:xfrm>
        </p:spPr>
        <p:txBody>
          <a:bodyPr rtlCol="0">
            <a:noAutofit/>
          </a:bodyPr>
          <a:lstStyle/>
          <a:p>
            <a:pPr eaLnBrk="1" fontAlgn="auto" hangingPunct="1">
              <a:spcAft>
                <a:spcPts val="0"/>
              </a:spcAft>
              <a:defRPr/>
            </a:pPr>
            <a:r>
              <a:rPr lang="en-GB" sz="3800" b="1" dirty="0">
                <a:effectLst>
                  <a:outerShdw blurRad="38100" dist="38100" dir="2700000" algn="tl">
                    <a:srgbClr val="000000">
                      <a:alpha val="43137"/>
                    </a:srgbClr>
                  </a:outerShdw>
                </a:effectLst>
              </a:rPr>
              <a:t>Customer Relationship  Management</a:t>
            </a:r>
          </a:p>
        </p:txBody>
      </p:sp>
      <p:pic>
        <p:nvPicPr>
          <p:cNvPr id="6" name="Picture 5">
            <a:extLst>
              <a:ext uri="{FF2B5EF4-FFF2-40B4-BE49-F238E27FC236}">
                <a16:creationId xmlns:a16="http://schemas.microsoft.com/office/drawing/2014/main" id="{3A9448E3-3C09-815B-2184-AD3F3BC1147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168400"/>
            <a:ext cx="5410200" cy="346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D71236F0-78BB-F537-C5BD-3FC39471322F}"/>
              </a:ext>
            </a:extLst>
          </p:cNvPr>
          <p:cNvSpPr txBox="1">
            <a:spLocks noChangeArrowheads="1"/>
          </p:cNvSpPr>
          <p:nvPr/>
        </p:nvSpPr>
        <p:spPr bwMode="auto">
          <a:xfrm>
            <a:off x="609600" y="4876800"/>
            <a:ext cx="3886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b="1">
                <a:solidFill>
                  <a:srgbClr val="FF0000"/>
                </a:solidFill>
              </a:rPr>
              <a:t>It can be </a:t>
            </a:r>
            <a:r>
              <a:rPr lang="en-GB" altLang="en-US" b="1" i="1">
                <a:solidFill>
                  <a:srgbClr val="FF0000"/>
                </a:solidFill>
              </a:rPr>
              <a:t>complex!</a:t>
            </a:r>
          </a:p>
        </p:txBody>
      </p:sp>
      <p:pic>
        <p:nvPicPr>
          <p:cNvPr id="9" name="Picture 8" descr="A close up of text on a black background&#13;&#10;&#13;&#10;Description generated with high confidence">
            <a:extLst>
              <a:ext uri="{FF2B5EF4-FFF2-40B4-BE49-F238E27FC236}">
                <a16:creationId xmlns:a16="http://schemas.microsoft.com/office/drawing/2014/main" id="{D2436461-1458-9466-8410-F73A1FCE16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29313" y="3581400"/>
            <a:ext cx="3214687"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500"/>
                                        <p:tgtEl>
                                          <p:spTgt spid="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100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41FB033B-3CA0-8EF9-E9D9-80EDB8C06A4F}"/>
              </a:ext>
            </a:extLst>
          </p:cNvPr>
          <p:cNvSpPr>
            <a:spLocks noGrp="1"/>
          </p:cNvSpPr>
          <p:nvPr>
            <p:ph type="title"/>
          </p:nvPr>
        </p:nvSpPr>
        <p:spPr>
          <a:xfrm>
            <a:off x="490538" y="-98425"/>
            <a:ext cx="8229600" cy="1143000"/>
          </a:xfrm>
        </p:spPr>
        <p:txBody>
          <a:bodyPr rtlCol="0">
            <a:normAutofit/>
          </a:bodyPr>
          <a:lstStyle/>
          <a:p>
            <a:pPr eaLnBrk="1" fontAlgn="auto" hangingPunct="1">
              <a:spcAft>
                <a:spcPts val="0"/>
              </a:spcAft>
              <a:defRPr/>
            </a:pPr>
            <a:r>
              <a:rPr lang="en-GB" altLang="en-US" sz="3600" b="1" dirty="0">
                <a:effectLst>
                  <a:outerShdw blurRad="38100" dist="38100" dir="2700000" algn="tl">
                    <a:srgbClr val="000000">
                      <a:alpha val="43137"/>
                    </a:srgbClr>
                  </a:outerShdw>
                </a:effectLst>
              </a:rPr>
              <a:t>What is CRM?</a:t>
            </a:r>
          </a:p>
        </p:txBody>
      </p:sp>
      <p:sp>
        <p:nvSpPr>
          <p:cNvPr id="3" name="Content Placeholder 2">
            <a:extLst>
              <a:ext uri="{FF2B5EF4-FFF2-40B4-BE49-F238E27FC236}">
                <a16:creationId xmlns:a16="http://schemas.microsoft.com/office/drawing/2014/main" id="{44FFA81A-7724-028D-30E3-214C1A6540CD}"/>
              </a:ext>
            </a:extLst>
          </p:cNvPr>
          <p:cNvSpPr>
            <a:spLocks noGrp="1" noChangeArrowheads="1"/>
          </p:cNvSpPr>
          <p:nvPr>
            <p:ph idx="1"/>
          </p:nvPr>
        </p:nvSpPr>
        <p:spPr>
          <a:xfrm>
            <a:off x="0" y="914400"/>
            <a:ext cx="7281863" cy="4525963"/>
          </a:xfrm>
        </p:spPr>
        <p:txBody>
          <a:bodyPr/>
          <a:lstStyle/>
          <a:p>
            <a:pPr marL="0" indent="0" eaLnBrk="1" hangingPunct="1">
              <a:buFont typeface="Arial" panose="020B0604020202020204" pitchFamily="34" charset="0"/>
              <a:buNone/>
            </a:pPr>
            <a:r>
              <a:rPr lang="en-GB" altLang="en-US" sz="2800" b="1"/>
              <a:t>CRM is……… </a:t>
            </a:r>
          </a:p>
          <a:p>
            <a:pPr marL="457200" lvl="1" indent="0" eaLnBrk="1" hangingPunct="1">
              <a:buFont typeface="Arial" panose="020B0604020202020204" pitchFamily="34" charset="0"/>
              <a:buNone/>
            </a:pPr>
            <a:r>
              <a:rPr lang="en-GB" altLang="en-US" i="1">
                <a:solidFill>
                  <a:srgbClr val="FF0000"/>
                </a:solidFill>
              </a:rPr>
              <a:t>a ‘bottom-up’ practice that focuses on the intelligent mining of customer data for tactical purposes (Ellis, 2011).</a:t>
            </a:r>
            <a:r>
              <a:rPr lang="en-GB" altLang="en-US" sz="800">
                <a:cs typeface="Times New Roman" panose="02020603050405020304" pitchFamily="18" charset="0"/>
              </a:rPr>
              <a:t> </a:t>
            </a:r>
            <a:endParaRPr lang="en-GB" altLang="en-US" sz="800" i="1"/>
          </a:p>
          <a:p>
            <a:pPr marL="0" indent="0" eaLnBrk="1" hangingPunct="1">
              <a:buFont typeface="Arial" panose="020B0604020202020204" pitchFamily="34" charset="0"/>
              <a:buNone/>
            </a:pPr>
            <a:r>
              <a:rPr lang="en-GB" altLang="en-US" sz="2800" b="1"/>
              <a:t>CRM is also known as ……</a:t>
            </a:r>
          </a:p>
          <a:p>
            <a:pPr marL="457200" lvl="1" indent="0" eaLnBrk="1" hangingPunct="1">
              <a:buFont typeface="Arial" panose="020B0604020202020204" pitchFamily="34" charset="0"/>
              <a:buNone/>
            </a:pPr>
            <a:r>
              <a:rPr lang="en-GB" altLang="en-US" i="1">
                <a:solidFill>
                  <a:srgbClr val="FF0000"/>
                </a:solidFill>
              </a:rPr>
              <a:t>an operational management, where </a:t>
            </a:r>
          </a:p>
          <a:p>
            <a:pPr marL="457200" lvl="1" indent="0" eaLnBrk="1" hangingPunct="1">
              <a:buFont typeface="Arial" panose="020B0604020202020204" pitchFamily="34" charset="0"/>
              <a:buNone/>
            </a:pPr>
            <a:r>
              <a:rPr lang="en-GB" altLang="en-US" i="1">
                <a:solidFill>
                  <a:srgbClr val="FF0000"/>
                </a:solidFill>
              </a:rPr>
              <a:t>Automation becomes a key part of service delivery or sales force management </a:t>
            </a:r>
          </a:p>
          <a:p>
            <a:pPr marL="457200" lvl="1" indent="0" eaLnBrk="1" hangingPunct="1">
              <a:buFont typeface="Arial" panose="020B0604020202020204" pitchFamily="34" charset="0"/>
              <a:buNone/>
            </a:pPr>
            <a:r>
              <a:rPr lang="en-GB" altLang="en-US" i="1">
                <a:solidFill>
                  <a:srgbClr val="FF0000"/>
                </a:solidFill>
              </a:rPr>
              <a:t>(Buttle, 2004)</a:t>
            </a:r>
          </a:p>
          <a:p>
            <a:pPr marL="457200" lvl="1" indent="0" eaLnBrk="1" hangingPunct="1">
              <a:buFont typeface="Arial" panose="020B0604020202020204" pitchFamily="34" charset="0"/>
              <a:buNone/>
            </a:pPr>
            <a:endParaRPr lang="en-GB" altLang="en-US" i="1"/>
          </a:p>
        </p:txBody>
      </p:sp>
      <p:sp>
        <p:nvSpPr>
          <p:cNvPr id="11268" name="Slide Number Placeholder 3">
            <a:extLst>
              <a:ext uri="{FF2B5EF4-FFF2-40B4-BE49-F238E27FC236}">
                <a16:creationId xmlns:a16="http://schemas.microsoft.com/office/drawing/2014/main" id="{F5EB8A2A-79D8-5DE3-51F1-8A52D36D89E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1B6B5E9-698C-AF46-8DD4-2322EF4AB554}" type="slidenum">
              <a:rPr lang="en-GB" altLang="en-US" sz="1200">
                <a:solidFill>
                  <a:srgbClr val="898989"/>
                </a:solidFill>
                <a:latin typeface="Arial" panose="020B0604020202020204" pitchFamily="34" charset="0"/>
              </a:rPr>
              <a:pPr>
                <a:spcBef>
                  <a:spcPct val="0"/>
                </a:spcBef>
                <a:buFontTx/>
                <a:buNone/>
              </a:pPr>
              <a:t>4</a:t>
            </a:fld>
            <a:endParaRPr lang="en-GB" altLang="en-US" sz="1200">
              <a:solidFill>
                <a:srgbClr val="898989"/>
              </a:solidFill>
              <a:latin typeface="Arial" panose="020B0604020202020204" pitchFamily="34" charset="0"/>
            </a:endParaRPr>
          </a:p>
        </p:txBody>
      </p:sp>
      <p:pic>
        <p:nvPicPr>
          <p:cNvPr id="11269" name="Picture 3">
            <a:extLst>
              <a:ext uri="{FF2B5EF4-FFF2-40B4-BE49-F238E27FC236}">
                <a16:creationId xmlns:a16="http://schemas.microsoft.com/office/drawing/2014/main" id="{E1EBE009-594D-2C89-B9EA-5A39027FC9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0" name="Picture 3" descr="A screenshot of a cell phone&#13;&#10;&#13;&#10;Description generated with high confidence">
            <a:extLst>
              <a:ext uri="{FF2B5EF4-FFF2-40B4-BE49-F238E27FC236}">
                <a16:creationId xmlns:a16="http://schemas.microsoft.com/office/drawing/2014/main" id="{2CBF8261-2704-A4D6-F24F-F42262DF27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4343400"/>
            <a:ext cx="2962275"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8AF73509-5962-1CE5-7D04-75080533E798}"/>
              </a:ext>
            </a:extLst>
          </p:cNvPr>
          <p:cNvSpPr>
            <a:spLocks noGrp="1"/>
          </p:cNvSpPr>
          <p:nvPr>
            <p:ph type="title"/>
          </p:nvPr>
        </p:nvSpPr>
        <p:spPr>
          <a:xfrm>
            <a:off x="490538" y="-98425"/>
            <a:ext cx="8229600" cy="1143000"/>
          </a:xfrm>
        </p:spPr>
        <p:txBody>
          <a:bodyPr rtlCol="0">
            <a:normAutofit/>
          </a:bodyPr>
          <a:lstStyle/>
          <a:p>
            <a:pPr eaLnBrk="1" fontAlgn="auto" hangingPunct="1">
              <a:spcAft>
                <a:spcPts val="0"/>
              </a:spcAft>
              <a:defRPr/>
            </a:pPr>
            <a:r>
              <a:rPr lang="en-GB" altLang="en-US" sz="3600" b="1" dirty="0">
                <a:effectLst>
                  <a:outerShdw blurRad="38100" dist="38100" dir="2700000" algn="tl">
                    <a:srgbClr val="000000">
                      <a:alpha val="43137"/>
                    </a:srgbClr>
                  </a:outerShdw>
                </a:effectLst>
              </a:rPr>
              <a:t>What is CRM?</a:t>
            </a:r>
          </a:p>
        </p:txBody>
      </p:sp>
      <p:sp>
        <p:nvSpPr>
          <p:cNvPr id="3" name="Content Placeholder 2">
            <a:extLst>
              <a:ext uri="{FF2B5EF4-FFF2-40B4-BE49-F238E27FC236}">
                <a16:creationId xmlns:a16="http://schemas.microsoft.com/office/drawing/2014/main" id="{C3E46FAE-5DEB-EFB6-5734-5534179942D1}"/>
              </a:ext>
            </a:extLst>
          </p:cNvPr>
          <p:cNvSpPr>
            <a:spLocks noGrp="1" noChangeArrowheads="1"/>
          </p:cNvSpPr>
          <p:nvPr>
            <p:ph idx="1"/>
          </p:nvPr>
        </p:nvSpPr>
        <p:spPr>
          <a:xfrm>
            <a:off x="0" y="914400"/>
            <a:ext cx="7281863" cy="4525963"/>
          </a:xfrm>
        </p:spPr>
        <p:txBody>
          <a:bodyPr/>
          <a:lstStyle/>
          <a:p>
            <a:pPr marL="0" indent="0" eaLnBrk="1" hangingPunct="1">
              <a:buFont typeface="Arial" panose="020B0604020202020204" pitchFamily="34" charset="0"/>
              <a:buNone/>
            </a:pPr>
            <a:r>
              <a:rPr lang="en-GB" altLang="en-US" sz="2800" b="1"/>
              <a:t>CRM  could also be……… </a:t>
            </a:r>
          </a:p>
          <a:p>
            <a:pPr marL="457200" lvl="1" indent="0" eaLnBrk="1" hangingPunct="1">
              <a:buFont typeface="Arial" panose="020B0604020202020204" pitchFamily="34" charset="0"/>
              <a:buNone/>
            </a:pPr>
            <a:r>
              <a:rPr lang="en-GB" altLang="en-US" i="1">
                <a:solidFill>
                  <a:srgbClr val="FF0000"/>
                </a:solidFill>
              </a:rPr>
              <a:t>a ‘top -down’ view. In this view CRM is considered as a core customer-centric business strategy that aims to win and keep profitable customers (Ellis, 2011).</a:t>
            </a:r>
          </a:p>
          <a:p>
            <a:pPr marL="457200" lvl="1" indent="0" eaLnBrk="1" hangingPunct="1">
              <a:buFont typeface="Arial" panose="020B0604020202020204" pitchFamily="34" charset="0"/>
              <a:buNone/>
            </a:pPr>
            <a:endParaRPr lang="en-GB" altLang="en-US" i="1"/>
          </a:p>
        </p:txBody>
      </p:sp>
      <p:sp>
        <p:nvSpPr>
          <p:cNvPr id="13316" name="Slide Number Placeholder 3">
            <a:extLst>
              <a:ext uri="{FF2B5EF4-FFF2-40B4-BE49-F238E27FC236}">
                <a16:creationId xmlns:a16="http://schemas.microsoft.com/office/drawing/2014/main" id="{E7449830-403D-9512-FDC2-396D034175A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F6949B4-DC44-B942-AFF7-634F579DC0C6}" type="slidenum">
              <a:rPr lang="en-GB" altLang="en-US" sz="1200">
                <a:solidFill>
                  <a:srgbClr val="898989"/>
                </a:solidFill>
                <a:latin typeface="Arial" panose="020B0604020202020204" pitchFamily="34" charset="0"/>
              </a:rPr>
              <a:pPr>
                <a:spcBef>
                  <a:spcPct val="0"/>
                </a:spcBef>
                <a:buFontTx/>
                <a:buNone/>
              </a:pPr>
              <a:t>5</a:t>
            </a:fld>
            <a:endParaRPr lang="en-GB" altLang="en-US" sz="1200">
              <a:solidFill>
                <a:srgbClr val="898989"/>
              </a:solidFill>
              <a:latin typeface="Arial" panose="020B0604020202020204" pitchFamily="34" charset="0"/>
            </a:endParaRPr>
          </a:p>
        </p:txBody>
      </p:sp>
      <p:pic>
        <p:nvPicPr>
          <p:cNvPr id="13317" name="Picture 3">
            <a:extLst>
              <a:ext uri="{FF2B5EF4-FFF2-40B4-BE49-F238E27FC236}">
                <a16:creationId xmlns:a16="http://schemas.microsoft.com/office/drawing/2014/main" id="{DF0430F3-4D68-4AF3-6C1F-0303551862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8" name="Picture 3" descr="A screenshot of a cell phone&#13;&#10;&#13;&#10;Description generated with high confidence">
            <a:extLst>
              <a:ext uri="{FF2B5EF4-FFF2-40B4-BE49-F238E27FC236}">
                <a16:creationId xmlns:a16="http://schemas.microsoft.com/office/drawing/2014/main" id="{A23241D7-2F06-A167-CDC2-E1D542E146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8800" y="3352800"/>
            <a:ext cx="3419475"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97BF49F-95E9-3611-FC92-346BFCD358C1}"/>
              </a:ext>
            </a:extLst>
          </p:cNvPr>
          <p:cNvSpPr>
            <a:spLocks noGrp="1"/>
          </p:cNvSpPr>
          <p:nvPr>
            <p:ph type="title"/>
          </p:nvPr>
        </p:nvSpPr>
        <p:spPr>
          <a:xfrm>
            <a:off x="490538" y="-98425"/>
            <a:ext cx="8229600" cy="1143000"/>
          </a:xfrm>
        </p:spPr>
        <p:txBody>
          <a:bodyPr rtlCol="0">
            <a:normAutofit/>
          </a:bodyPr>
          <a:lstStyle/>
          <a:p>
            <a:pPr eaLnBrk="1" fontAlgn="auto" hangingPunct="1">
              <a:spcAft>
                <a:spcPts val="0"/>
              </a:spcAft>
              <a:defRPr/>
            </a:pPr>
            <a:r>
              <a:rPr lang="en-GB" altLang="en-US" sz="3600" b="1" dirty="0">
                <a:effectLst>
                  <a:outerShdw blurRad="38100" dist="38100" dir="2700000" algn="tl">
                    <a:srgbClr val="000000">
                      <a:alpha val="43137"/>
                    </a:srgbClr>
                  </a:outerShdw>
                </a:effectLst>
              </a:rPr>
              <a:t>What is CRM?</a:t>
            </a:r>
          </a:p>
        </p:txBody>
      </p:sp>
      <p:sp>
        <p:nvSpPr>
          <p:cNvPr id="3" name="Content Placeholder 2">
            <a:extLst>
              <a:ext uri="{FF2B5EF4-FFF2-40B4-BE49-F238E27FC236}">
                <a16:creationId xmlns:a16="http://schemas.microsoft.com/office/drawing/2014/main" id="{F076590E-E477-9563-2551-E99F3EACF9B1}"/>
              </a:ext>
            </a:extLst>
          </p:cNvPr>
          <p:cNvSpPr>
            <a:spLocks noGrp="1" noChangeArrowheads="1"/>
          </p:cNvSpPr>
          <p:nvPr>
            <p:ph idx="1"/>
          </p:nvPr>
        </p:nvSpPr>
        <p:spPr>
          <a:xfrm>
            <a:off x="0" y="914400"/>
            <a:ext cx="7281863" cy="4724400"/>
          </a:xfrm>
        </p:spPr>
        <p:txBody>
          <a:bodyPr/>
          <a:lstStyle/>
          <a:p>
            <a:pPr marL="457200" lvl="1" indent="0" eaLnBrk="1" hangingPunct="1">
              <a:buFont typeface="Arial" panose="020B0604020202020204" pitchFamily="34" charset="0"/>
              <a:buNone/>
            </a:pPr>
            <a:r>
              <a:rPr lang="en-GB" altLang="en-US" b="1"/>
              <a:t>CRM is……… </a:t>
            </a:r>
          </a:p>
          <a:p>
            <a:pPr marL="457200" lvl="1" indent="0" eaLnBrk="1" hangingPunct="1">
              <a:buFont typeface="Arial" panose="020B0604020202020204" pitchFamily="34" charset="0"/>
              <a:buNone/>
            </a:pPr>
            <a:r>
              <a:rPr lang="en-GB" altLang="en-US" i="1">
                <a:solidFill>
                  <a:srgbClr val="FF0000"/>
                </a:solidFill>
              </a:rPr>
              <a:t>Is about managing detailed information about individual customers and carefully managing customer touch points to maximise customer loyalty.</a:t>
            </a:r>
          </a:p>
          <a:p>
            <a:pPr marL="0" indent="0" eaLnBrk="1" hangingPunct="1">
              <a:buFont typeface="Arial" panose="020B0604020202020204" pitchFamily="34" charset="0"/>
              <a:buNone/>
            </a:pPr>
            <a:r>
              <a:rPr lang="en-GB" altLang="en-US" sz="2800" b="1"/>
              <a:t>CRM is also known as ……</a:t>
            </a:r>
          </a:p>
          <a:p>
            <a:pPr marL="457200" lvl="1" indent="0" eaLnBrk="1" hangingPunct="1">
              <a:buFont typeface="Arial" panose="020B0604020202020204" pitchFamily="34" charset="0"/>
              <a:buNone/>
            </a:pPr>
            <a:r>
              <a:rPr lang="en-GB" altLang="en-US" i="1">
                <a:solidFill>
                  <a:srgbClr val="FF0000"/>
                </a:solidFill>
              </a:rPr>
              <a:t>Continuous Relationship Marketing</a:t>
            </a:r>
          </a:p>
          <a:p>
            <a:pPr marL="457200" lvl="1" indent="0" eaLnBrk="1" hangingPunct="1">
              <a:buFont typeface="Arial" panose="020B0604020202020204" pitchFamily="34" charset="0"/>
              <a:buNone/>
            </a:pPr>
            <a:r>
              <a:rPr lang="en-GB" altLang="en-US" i="1">
                <a:solidFill>
                  <a:srgbClr val="FF0000"/>
                </a:solidFill>
              </a:rPr>
              <a:t>Customer Relationship Marketing</a:t>
            </a:r>
          </a:p>
          <a:p>
            <a:pPr marL="457200" lvl="1" indent="0" eaLnBrk="1" hangingPunct="1">
              <a:buFont typeface="Arial" panose="020B0604020202020204" pitchFamily="34" charset="0"/>
              <a:buNone/>
            </a:pPr>
            <a:r>
              <a:rPr lang="en-GB" altLang="en-US" i="1">
                <a:solidFill>
                  <a:srgbClr val="FF0000"/>
                </a:solidFill>
              </a:rPr>
              <a:t>Customer Relationship Management</a:t>
            </a:r>
          </a:p>
          <a:p>
            <a:pPr marL="457200" lvl="1" indent="0" eaLnBrk="1" hangingPunct="1">
              <a:buFont typeface="Arial" panose="020B0604020202020204" pitchFamily="34" charset="0"/>
              <a:buNone/>
            </a:pPr>
            <a:r>
              <a:rPr lang="en-GB" altLang="en-US" i="1"/>
              <a:t>(Armstrong et al, 2017)</a:t>
            </a:r>
          </a:p>
        </p:txBody>
      </p:sp>
      <p:sp>
        <p:nvSpPr>
          <p:cNvPr id="15364" name="Slide Number Placeholder 3">
            <a:extLst>
              <a:ext uri="{FF2B5EF4-FFF2-40B4-BE49-F238E27FC236}">
                <a16:creationId xmlns:a16="http://schemas.microsoft.com/office/drawing/2014/main" id="{6B8D9253-291A-F4C2-2B5D-9C2DE374042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1E72933-7867-4742-830A-388AA99DC78E}" type="slidenum">
              <a:rPr lang="en-GB" altLang="en-US" sz="1200">
                <a:solidFill>
                  <a:srgbClr val="898989"/>
                </a:solidFill>
                <a:latin typeface="Arial" panose="020B0604020202020204" pitchFamily="34" charset="0"/>
              </a:rPr>
              <a:pPr>
                <a:spcBef>
                  <a:spcPct val="0"/>
                </a:spcBef>
                <a:buFontTx/>
                <a:buNone/>
              </a:pPr>
              <a:t>6</a:t>
            </a:fld>
            <a:endParaRPr lang="en-GB" altLang="en-US" sz="1200">
              <a:solidFill>
                <a:srgbClr val="898989"/>
              </a:solidFill>
              <a:latin typeface="Arial" panose="020B0604020202020204" pitchFamily="34" charset="0"/>
            </a:endParaRPr>
          </a:p>
        </p:txBody>
      </p:sp>
      <p:pic>
        <p:nvPicPr>
          <p:cNvPr id="15365" name="Picture 3">
            <a:extLst>
              <a:ext uri="{FF2B5EF4-FFF2-40B4-BE49-F238E27FC236}">
                <a16:creationId xmlns:a16="http://schemas.microsoft.com/office/drawing/2014/main" id="{83136850-F695-09CE-DFAC-E499C15E3A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6" name="Picture 3" descr="A screenshot of a cell phone&#13;&#10;&#13;&#10;Description generated with high confidence">
            <a:extLst>
              <a:ext uri="{FF2B5EF4-FFF2-40B4-BE49-F238E27FC236}">
                <a16:creationId xmlns:a16="http://schemas.microsoft.com/office/drawing/2014/main" id="{CA043AAD-7BE6-B427-89DB-54B69F94F5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4114800"/>
            <a:ext cx="2505075"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Slide Number Placeholder 2">
            <a:extLst>
              <a:ext uri="{FF2B5EF4-FFF2-40B4-BE49-F238E27FC236}">
                <a16:creationId xmlns:a16="http://schemas.microsoft.com/office/drawing/2014/main" id="{51B8B1B4-3525-AE7B-91ED-8771C7AED830}"/>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0E1200A-BCFF-514D-8FB9-FC0AD9BF78F6}" type="slidenum">
              <a:rPr lang="en-GB" altLang="en-US" sz="1200">
                <a:solidFill>
                  <a:srgbClr val="898989"/>
                </a:solidFill>
                <a:latin typeface="Arial" panose="020B0604020202020204" pitchFamily="34" charset="0"/>
              </a:rPr>
              <a:pPr>
                <a:spcBef>
                  <a:spcPct val="0"/>
                </a:spcBef>
                <a:buFontTx/>
                <a:buNone/>
              </a:pPr>
              <a:t>7</a:t>
            </a:fld>
            <a:endParaRPr lang="en-GB" altLang="en-US" sz="1200">
              <a:solidFill>
                <a:srgbClr val="898989"/>
              </a:solidFill>
              <a:latin typeface="Arial" panose="020B0604020202020204" pitchFamily="34" charset="0"/>
            </a:endParaRPr>
          </a:p>
        </p:txBody>
      </p:sp>
      <p:pic>
        <p:nvPicPr>
          <p:cNvPr id="17411" name="Picture 3">
            <a:extLst>
              <a:ext uri="{FF2B5EF4-FFF2-40B4-BE49-F238E27FC236}">
                <a16:creationId xmlns:a16="http://schemas.microsoft.com/office/drawing/2014/main" id="{9C05CA30-A484-08DF-723A-F8A9D5EB9F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val 1">
            <a:extLst>
              <a:ext uri="{FF2B5EF4-FFF2-40B4-BE49-F238E27FC236}">
                <a16:creationId xmlns:a16="http://schemas.microsoft.com/office/drawing/2014/main" id="{5912A0EF-2E05-8B18-0AE6-37544CB608A4}"/>
              </a:ext>
            </a:extLst>
          </p:cNvPr>
          <p:cNvSpPr/>
          <p:nvPr/>
        </p:nvSpPr>
        <p:spPr>
          <a:xfrm>
            <a:off x="2606675" y="2362200"/>
            <a:ext cx="2057400" cy="1981200"/>
          </a:xfrm>
          <a:prstGeom prst="ellipse">
            <a:avLst/>
          </a:prstGeom>
          <a:solidFill>
            <a:schemeClr val="tx2">
              <a:lumMod val="20000"/>
              <a:lumOff val="80000"/>
              <a:alpha val="5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7" name="Oval 6">
            <a:extLst>
              <a:ext uri="{FF2B5EF4-FFF2-40B4-BE49-F238E27FC236}">
                <a16:creationId xmlns:a16="http://schemas.microsoft.com/office/drawing/2014/main" id="{D177666A-BC98-4D54-0B14-DF9985B75EF8}"/>
              </a:ext>
            </a:extLst>
          </p:cNvPr>
          <p:cNvSpPr/>
          <p:nvPr/>
        </p:nvSpPr>
        <p:spPr>
          <a:xfrm>
            <a:off x="4191000" y="2362200"/>
            <a:ext cx="2057400" cy="1981200"/>
          </a:xfrm>
          <a:prstGeom prst="ellipse">
            <a:avLst/>
          </a:prstGeom>
          <a:solidFill>
            <a:schemeClr val="accent2">
              <a:lumMod val="20000"/>
              <a:lumOff val="80000"/>
              <a:alpha val="5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8" name="Oval 7">
            <a:extLst>
              <a:ext uri="{FF2B5EF4-FFF2-40B4-BE49-F238E27FC236}">
                <a16:creationId xmlns:a16="http://schemas.microsoft.com/office/drawing/2014/main" id="{26519826-E8B6-FDAA-DF4A-542242D7F8E0}"/>
              </a:ext>
            </a:extLst>
          </p:cNvPr>
          <p:cNvSpPr/>
          <p:nvPr/>
        </p:nvSpPr>
        <p:spPr>
          <a:xfrm>
            <a:off x="3352800" y="3657600"/>
            <a:ext cx="2057400" cy="1981200"/>
          </a:xfrm>
          <a:prstGeom prst="ellipse">
            <a:avLst/>
          </a:prstGeom>
          <a:solidFill>
            <a:schemeClr val="accent3">
              <a:lumMod val="20000"/>
              <a:lumOff val="80000"/>
              <a:alpha val="50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7415" name="TextBox 3">
            <a:extLst>
              <a:ext uri="{FF2B5EF4-FFF2-40B4-BE49-F238E27FC236}">
                <a16:creationId xmlns:a16="http://schemas.microsoft.com/office/drawing/2014/main" id="{B6887E04-21BC-91F0-08AA-7F4B5C3C163D}"/>
              </a:ext>
            </a:extLst>
          </p:cNvPr>
          <p:cNvSpPr txBox="1">
            <a:spLocks noChangeArrowheads="1"/>
          </p:cNvSpPr>
          <p:nvPr/>
        </p:nvSpPr>
        <p:spPr bwMode="auto">
          <a:xfrm>
            <a:off x="2611438" y="2522538"/>
            <a:ext cx="1792287"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400">
                <a:solidFill>
                  <a:srgbClr val="0070C0"/>
                </a:solidFill>
                <a:latin typeface="Calibri" panose="020F0502020204030204" pitchFamily="34" charset="0"/>
              </a:rPr>
              <a:t>   Sales Force Automation</a:t>
            </a:r>
          </a:p>
        </p:txBody>
      </p:sp>
      <p:sp>
        <p:nvSpPr>
          <p:cNvPr id="17416" name="TextBox 8">
            <a:extLst>
              <a:ext uri="{FF2B5EF4-FFF2-40B4-BE49-F238E27FC236}">
                <a16:creationId xmlns:a16="http://schemas.microsoft.com/office/drawing/2014/main" id="{90BE2F54-2AE9-FD41-44CE-D8D84B665094}"/>
              </a:ext>
            </a:extLst>
          </p:cNvPr>
          <p:cNvSpPr txBox="1">
            <a:spLocks noChangeArrowheads="1"/>
          </p:cNvSpPr>
          <p:nvPr/>
        </p:nvSpPr>
        <p:spPr bwMode="auto">
          <a:xfrm>
            <a:off x="3546475" y="4876800"/>
            <a:ext cx="17145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a:solidFill>
                  <a:srgbClr val="00B050"/>
                </a:solidFill>
                <a:latin typeface="Calibri" panose="020F0502020204030204" pitchFamily="34" charset="0"/>
              </a:rPr>
              <a:t>Marketing </a:t>
            </a:r>
          </a:p>
        </p:txBody>
      </p:sp>
      <p:sp>
        <p:nvSpPr>
          <p:cNvPr id="17417" name="TextBox 9">
            <a:extLst>
              <a:ext uri="{FF2B5EF4-FFF2-40B4-BE49-F238E27FC236}">
                <a16:creationId xmlns:a16="http://schemas.microsoft.com/office/drawing/2014/main" id="{A503FE53-5AD1-CF34-FB77-65940B43618D}"/>
              </a:ext>
            </a:extLst>
          </p:cNvPr>
          <p:cNvSpPr txBox="1">
            <a:spLocks noChangeArrowheads="1"/>
          </p:cNvSpPr>
          <p:nvPr/>
        </p:nvSpPr>
        <p:spPr bwMode="auto">
          <a:xfrm>
            <a:off x="4403725" y="2522538"/>
            <a:ext cx="17145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a:solidFill>
                  <a:srgbClr val="FF0000"/>
                </a:solidFill>
                <a:latin typeface="Calibri" panose="020F0502020204030204" pitchFamily="34" charset="0"/>
              </a:rPr>
              <a:t>Customer</a:t>
            </a:r>
          </a:p>
          <a:p>
            <a:pPr algn="ctr" eaLnBrk="1" hangingPunct="1">
              <a:spcBef>
                <a:spcPct val="0"/>
              </a:spcBef>
              <a:buFontTx/>
              <a:buNone/>
            </a:pPr>
            <a:r>
              <a:rPr lang="en-GB" altLang="en-US" sz="2400">
                <a:solidFill>
                  <a:srgbClr val="FF0000"/>
                </a:solidFill>
                <a:latin typeface="Calibri" panose="020F0502020204030204" pitchFamily="34" charset="0"/>
              </a:rPr>
              <a:t>Service</a:t>
            </a:r>
          </a:p>
        </p:txBody>
      </p:sp>
      <p:sp>
        <p:nvSpPr>
          <p:cNvPr id="17418" name="TextBox 10">
            <a:extLst>
              <a:ext uri="{FF2B5EF4-FFF2-40B4-BE49-F238E27FC236}">
                <a16:creationId xmlns:a16="http://schemas.microsoft.com/office/drawing/2014/main" id="{56004596-1C22-BF87-65D6-25C126C3A5DD}"/>
              </a:ext>
            </a:extLst>
          </p:cNvPr>
          <p:cNvSpPr txBox="1">
            <a:spLocks noChangeArrowheads="1"/>
          </p:cNvSpPr>
          <p:nvPr/>
        </p:nvSpPr>
        <p:spPr bwMode="auto">
          <a:xfrm>
            <a:off x="3352800" y="3192463"/>
            <a:ext cx="20574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400">
                <a:latin typeface="Calibri" panose="020F0502020204030204" pitchFamily="34" charset="0"/>
              </a:rPr>
              <a:t>Contact</a:t>
            </a:r>
          </a:p>
          <a:p>
            <a:pPr algn="ctr" eaLnBrk="1" hangingPunct="1">
              <a:spcBef>
                <a:spcPct val="0"/>
              </a:spcBef>
              <a:buFontTx/>
              <a:buNone/>
            </a:pPr>
            <a:r>
              <a:rPr lang="en-GB" altLang="en-US" sz="2400">
                <a:latin typeface="Calibri" panose="020F0502020204030204" pitchFamily="34" charset="0"/>
              </a:rPr>
              <a:t>Management</a:t>
            </a:r>
          </a:p>
        </p:txBody>
      </p:sp>
      <p:sp>
        <p:nvSpPr>
          <p:cNvPr id="5" name="Rectangle 4">
            <a:extLst>
              <a:ext uri="{FF2B5EF4-FFF2-40B4-BE49-F238E27FC236}">
                <a16:creationId xmlns:a16="http://schemas.microsoft.com/office/drawing/2014/main" id="{522B3860-9D3F-56A8-974D-AD9E41644EEE}"/>
              </a:ext>
            </a:extLst>
          </p:cNvPr>
          <p:cNvSpPr/>
          <p:nvPr/>
        </p:nvSpPr>
        <p:spPr>
          <a:xfrm>
            <a:off x="85725" y="315913"/>
            <a:ext cx="2428875" cy="1828800"/>
          </a:xfrm>
          <a:prstGeom prst="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16" name="TextBox 15">
            <a:extLst>
              <a:ext uri="{FF2B5EF4-FFF2-40B4-BE49-F238E27FC236}">
                <a16:creationId xmlns:a16="http://schemas.microsoft.com/office/drawing/2014/main" id="{C730DE31-A9C1-0051-8333-145A76A5D960}"/>
              </a:ext>
            </a:extLst>
          </p:cNvPr>
          <p:cNvSpPr txBox="1">
            <a:spLocks noChangeArrowheads="1"/>
          </p:cNvSpPr>
          <p:nvPr/>
        </p:nvSpPr>
        <p:spPr bwMode="auto">
          <a:xfrm>
            <a:off x="85725" y="365125"/>
            <a:ext cx="2524125" cy="2030413"/>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marL="342900" indent="-342900" eaLnBrk="1" fontAlgn="auto" hangingPunct="1">
              <a:spcBef>
                <a:spcPct val="0"/>
              </a:spcBef>
              <a:spcAft>
                <a:spcPts val="0"/>
              </a:spcAft>
              <a:defRPr/>
            </a:pPr>
            <a:r>
              <a:rPr lang="en-GB" altLang="en-US" sz="1800" dirty="0">
                <a:latin typeface="Calibri" panose="020F0502020204030204" pitchFamily="34" charset="0"/>
              </a:rPr>
              <a:t>Sales Workforce</a:t>
            </a:r>
          </a:p>
          <a:p>
            <a:pPr marL="342900" indent="-342900" eaLnBrk="1" fontAlgn="auto" hangingPunct="1">
              <a:spcBef>
                <a:spcPct val="0"/>
              </a:spcBef>
              <a:spcAft>
                <a:spcPts val="0"/>
              </a:spcAft>
              <a:defRPr/>
            </a:pPr>
            <a:r>
              <a:rPr lang="en-GB" altLang="en-US" sz="1800" i="1" dirty="0">
                <a:latin typeface="Calibri" panose="020F0502020204030204" pitchFamily="34" charset="0"/>
              </a:rPr>
              <a:t>Measure &amp; manage pipeline</a:t>
            </a:r>
          </a:p>
          <a:p>
            <a:pPr marL="171450" indent="-171450" eaLnBrk="1" fontAlgn="auto" hangingPunct="1">
              <a:spcBef>
                <a:spcPct val="0"/>
              </a:spcBef>
              <a:spcAft>
                <a:spcPts val="0"/>
              </a:spcAft>
              <a:defRPr/>
            </a:pPr>
            <a:endParaRPr lang="en-GB" altLang="en-US" sz="1800" dirty="0">
              <a:latin typeface="Calibri" panose="020F0502020204030204" pitchFamily="34" charset="0"/>
            </a:endParaRPr>
          </a:p>
          <a:p>
            <a:pPr marL="342900" indent="-342900" eaLnBrk="1" fontAlgn="auto" hangingPunct="1">
              <a:spcBef>
                <a:spcPct val="0"/>
              </a:spcBef>
              <a:spcAft>
                <a:spcPts val="0"/>
              </a:spcAft>
              <a:defRPr/>
            </a:pPr>
            <a:r>
              <a:rPr lang="en-GB" altLang="en-US" sz="1800" dirty="0">
                <a:latin typeface="Calibri" panose="020F0502020204030204" pitchFamily="34" charset="0"/>
              </a:rPr>
              <a:t>Contract management:</a:t>
            </a:r>
          </a:p>
          <a:p>
            <a:pPr marL="342900" indent="-342900" eaLnBrk="1" fontAlgn="auto" hangingPunct="1">
              <a:spcBef>
                <a:spcPct val="0"/>
              </a:spcBef>
              <a:spcAft>
                <a:spcPts val="0"/>
              </a:spcAft>
              <a:defRPr/>
            </a:pPr>
            <a:endParaRPr lang="en-GB" altLang="en-US" sz="1800" dirty="0">
              <a:latin typeface="Calibri" panose="020F0502020204030204" pitchFamily="34" charset="0"/>
            </a:endParaRPr>
          </a:p>
        </p:txBody>
      </p:sp>
      <p:sp>
        <p:nvSpPr>
          <p:cNvPr id="19" name="Rectangle 18">
            <a:extLst>
              <a:ext uri="{FF2B5EF4-FFF2-40B4-BE49-F238E27FC236}">
                <a16:creationId xmlns:a16="http://schemas.microsoft.com/office/drawing/2014/main" id="{99563893-6A3C-649A-1B70-2DB652EEE09A}"/>
              </a:ext>
            </a:extLst>
          </p:cNvPr>
          <p:cNvSpPr/>
          <p:nvPr/>
        </p:nvSpPr>
        <p:spPr>
          <a:xfrm>
            <a:off x="271463" y="3792538"/>
            <a:ext cx="2057400" cy="182880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20" name="TextBox 19">
            <a:extLst>
              <a:ext uri="{FF2B5EF4-FFF2-40B4-BE49-F238E27FC236}">
                <a16:creationId xmlns:a16="http://schemas.microsoft.com/office/drawing/2014/main" id="{1F4AA12D-C527-C2C1-F507-E85B751BB138}"/>
              </a:ext>
            </a:extLst>
          </p:cNvPr>
          <p:cNvSpPr txBox="1">
            <a:spLocks noChangeArrowheads="1"/>
          </p:cNvSpPr>
          <p:nvPr/>
        </p:nvSpPr>
        <p:spPr bwMode="auto">
          <a:xfrm>
            <a:off x="6534150" y="609600"/>
            <a:ext cx="2524125" cy="2246313"/>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marL="342900" indent="-342900" eaLnBrk="1" fontAlgn="auto" hangingPunct="1">
              <a:spcBef>
                <a:spcPct val="0"/>
              </a:spcBef>
              <a:spcAft>
                <a:spcPts val="0"/>
              </a:spcAft>
              <a:defRPr/>
            </a:pPr>
            <a:r>
              <a:rPr lang="en-GB" altLang="en-US" sz="2000" dirty="0">
                <a:latin typeface="Calibri" panose="020F0502020204030204" pitchFamily="34" charset="0"/>
              </a:rPr>
              <a:t>Product database</a:t>
            </a:r>
          </a:p>
          <a:p>
            <a:pPr marL="171450" indent="-171450" eaLnBrk="1" fontAlgn="auto" hangingPunct="1">
              <a:spcBef>
                <a:spcPct val="0"/>
              </a:spcBef>
              <a:spcAft>
                <a:spcPts val="0"/>
              </a:spcAft>
              <a:defRPr/>
            </a:pPr>
            <a:endParaRPr lang="en-GB" altLang="en-US" sz="400" dirty="0">
              <a:latin typeface="Calibri" panose="020F0502020204030204" pitchFamily="34" charset="0"/>
            </a:endParaRPr>
          </a:p>
          <a:p>
            <a:pPr marL="342900" indent="-342900" eaLnBrk="1" fontAlgn="auto" hangingPunct="1">
              <a:spcBef>
                <a:spcPct val="0"/>
              </a:spcBef>
              <a:spcAft>
                <a:spcPts val="0"/>
              </a:spcAft>
              <a:defRPr/>
            </a:pPr>
            <a:r>
              <a:rPr lang="en-GB" altLang="en-US" sz="2000" dirty="0">
                <a:latin typeface="Calibri" panose="020F0502020204030204" pitchFamily="34" charset="0"/>
              </a:rPr>
              <a:t>Knowledgebase</a:t>
            </a:r>
          </a:p>
          <a:p>
            <a:pPr marL="171450" indent="-171450" eaLnBrk="1" fontAlgn="auto" hangingPunct="1">
              <a:spcBef>
                <a:spcPct val="0"/>
              </a:spcBef>
              <a:spcAft>
                <a:spcPts val="0"/>
              </a:spcAft>
              <a:defRPr/>
            </a:pPr>
            <a:endParaRPr lang="en-GB" altLang="en-US" sz="400" dirty="0">
              <a:latin typeface="Calibri" panose="020F0502020204030204" pitchFamily="34" charset="0"/>
            </a:endParaRPr>
          </a:p>
          <a:p>
            <a:pPr marL="342900" indent="-342900" eaLnBrk="1" fontAlgn="auto" hangingPunct="1">
              <a:spcBef>
                <a:spcPct val="0"/>
              </a:spcBef>
              <a:spcAft>
                <a:spcPts val="0"/>
              </a:spcAft>
              <a:defRPr/>
            </a:pPr>
            <a:r>
              <a:rPr lang="en-GB" altLang="en-US" sz="2000" dirty="0">
                <a:latin typeface="Calibri" panose="020F0502020204030204" pitchFamily="34" charset="0"/>
              </a:rPr>
              <a:t>Customer tracking</a:t>
            </a:r>
          </a:p>
          <a:p>
            <a:pPr marL="171450" indent="-171450" eaLnBrk="1" fontAlgn="auto" hangingPunct="1">
              <a:spcBef>
                <a:spcPct val="0"/>
              </a:spcBef>
              <a:spcAft>
                <a:spcPts val="0"/>
              </a:spcAft>
              <a:defRPr/>
            </a:pPr>
            <a:endParaRPr lang="en-GB" altLang="en-US" sz="400" dirty="0">
              <a:latin typeface="Calibri" panose="020F0502020204030204" pitchFamily="34" charset="0"/>
            </a:endParaRPr>
          </a:p>
          <a:p>
            <a:pPr marL="342900" indent="-342900" eaLnBrk="1" fontAlgn="auto" hangingPunct="1">
              <a:spcBef>
                <a:spcPct val="0"/>
              </a:spcBef>
              <a:spcAft>
                <a:spcPts val="0"/>
              </a:spcAft>
              <a:defRPr/>
            </a:pPr>
            <a:r>
              <a:rPr lang="en-GB" altLang="en-US" sz="2000" dirty="0">
                <a:latin typeface="Calibri" panose="020F0502020204030204" pitchFamily="34" charset="0"/>
              </a:rPr>
              <a:t>Customer history</a:t>
            </a:r>
          </a:p>
          <a:p>
            <a:pPr marL="171450" indent="-171450" eaLnBrk="1" fontAlgn="auto" hangingPunct="1">
              <a:spcBef>
                <a:spcPct val="0"/>
              </a:spcBef>
              <a:spcAft>
                <a:spcPts val="0"/>
              </a:spcAft>
              <a:defRPr/>
            </a:pPr>
            <a:endParaRPr lang="en-GB" altLang="en-US" sz="400" dirty="0">
              <a:latin typeface="Calibri" panose="020F0502020204030204" pitchFamily="34" charset="0"/>
            </a:endParaRPr>
          </a:p>
          <a:p>
            <a:pPr marL="342900" indent="-342900" eaLnBrk="1" fontAlgn="auto" hangingPunct="1">
              <a:spcBef>
                <a:spcPct val="0"/>
              </a:spcBef>
              <a:spcAft>
                <a:spcPts val="0"/>
              </a:spcAft>
              <a:defRPr/>
            </a:pPr>
            <a:r>
              <a:rPr lang="en-GB" altLang="en-US" sz="2000" dirty="0">
                <a:latin typeface="Calibri" panose="020F0502020204030204" pitchFamily="34" charset="0"/>
              </a:rPr>
              <a:t>Contract </a:t>
            </a:r>
            <a:r>
              <a:rPr lang="en-GB" altLang="en-US" sz="2000" dirty="0" err="1">
                <a:latin typeface="Calibri" panose="020F0502020204030204" pitchFamily="34" charset="0"/>
              </a:rPr>
              <a:t>mgt</a:t>
            </a:r>
            <a:endParaRPr lang="en-GB" altLang="en-US" sz="2000" dirty="0">
              <a:latin typeface="Calibri" panose="020F0502020204030204" pitchFamily="34" charset="0"/>
            </a:endParaRPr>
          </a:p>
          <a:p>
            <a:pPr marL="171450" indent="-171450" eaLnBrk="1" fontAlgn="auto" hangingPunct="1">
              <a:spcBef>
                <a:spcPct val="0"/>
              </a:spcBef>
              <a:spcAft>
                <a:spcPts val="0"/>
              </a:spcAft>
              <a:defRPr/>
            </a:pPr>
            <a:endParaRPr lang="en-GB" altLang="en-US" sz="400" dirty="0">
              <a:latin typeface="Calibri" panose="020F0502020204030204" pitchFamily="34" charset="0"/>
            </a:endParaRPr>
          </a:p>
          <a:p>
            <a:pPr marL="342900" indent="-342900" eaLnBrk="1" fontAlgn="auto" hangingPunct="1">
              <a:spcBef>
                <a:spcPct val="0"/>
              </a:spcBef>
              <a:spcAft>
                <a:spcPts val="0"/>
              </a:spcAft>
              <a:defRPr/>
            </a:pPr>
            <a:r>
              <a:rPr lang="en-GB" altLang="en-US" sz="2000" dirty="0">
                <a:latin typeface="Calibri" panose="020F0502020204030204" pitchFamily="34" charset="0"/>
              </a:rPr>
              <a:t>Call centre support</a:t>
            </a:r>
          </a:p>
        </p:txBody>
      </p:sp>
      <p:sp>
        <p:nvSpPr>
          <p:cNvPr id="21" name="Rectangle 20">
            <a:extLst>
              <a:ext uri="{FF2B5EF4-FFF2-40B4-BE49-F238E27FC236}">
                <a16:creationId xmlns:a16="http://schemas.microsoft.com/office/drawing/2014/main" id="{88EBDF93-95D7-A57A-CB5C-F05690575964}"/>
              </a:ext>
            </a:extLst>
          </p:cNvPr>
          <p:cNvSpPr/>
          <p:nvPr/>
        </p:nvSpPr>
        <p:spPr>
          <a:xfrm>
            <a:off x="6578600" y="3178175"/>
            <a:ext cx="2438400" cy="244316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22" name="Rectangle 21">
            <a:extLst>
              <a:ext uri="{FF2B5EF4-FFF2-40B4-BE49-F238E27FC236}">
                <a16:creationId xmlns:a16="http://schemas.microsoft.com/office/drawing/2014/main" id="{9F3D9A89-F222-E446-D398-0FDE1B051796}"/>
              </a:ext>
            </a:extLst>
          </p:cNvPr>
          <p:cNvSpPr/>
          <p:nvPr/>
        </p:nvSpPr>
        <p:spPr>
          <a:xfrm>
            <a:off x="6534150" y="609600"/>
            <a:ext cx="2482850" cy="24384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23" name="TextBox 22">
            <a:extLst>
              <a:ext uri="{FF2B5EF4-FFF2-40B4-BE49-F238E27FC236}">
                <a16:creationId xmlns:a16="http://schemas.microsoft.com/office/drawing/2014/main" id="{5E4264E2-0AAD-DAAF-3F45-D574CC7F762B}"/>
              </a:ext>
            </a:extLst>
          </p:cNvPr>
          <p:cNvSpPr txBox="1">
            <a:spLocks noChangeArrowheads="1"/>
          </p:cNvSpPr>
          <p:nvPr/>
        </p:nvSpPr>
        <p:spPr bwMode="auto">
          <a:xfrm>
            <a:off x="6534150" y="3178175"/>
            <a:ext cx="2508250" cy="172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000">
                <a:latin typeface="Calibri" panose="020F0502020204030204" pitchFamily="34" charset="0"/>
              </a:rPr>
              <a:t>Contact information</a:t>
            </a:r>
          </a:p>
          <a:p>
            <a:pPr eaLnBrk="1" hangingPunct="1">
              <a:spcBef>
                <a:spcPct val="0"/>
              </a:spcBef>
              <a:buFontTx/>
              <a:buNone/>
            </a:pPr>
            <a:endParaRPr lang="en-GB" altLang="en-US" sz="200">
              <a:latin typeface="Calibri" panose="020F0502020204030204" pitchFamily="34" charset="0"/>
            </a:endParaRPr>
          </a:p>
          <a:p>
            <a:pPr eaLnBrk="1" hangingPunct="1">
              <a:spcBef>
                <a:spcPct val="0"/>
              </a:spcBef>
              <a:buFontTx/>
              <a:buNone/>
            </a:pPr>
            <a:r>
              <a:rPr lang="en-GB" altLang="en-US" sz="2000">
                <a:latin typeface="Calibri" panose="020F0502020204030204" pitchFamily="34" charset="0"/>
              </a:rPr>
              <a:t>Docs associated with customer</a:t>
            </a:r>
          </a:p>
          <a:p>
            <a:pPr eaLnBrk="1" hangingPunct="1">
              <a:spcBef>
                <a:spcPct val="0"/>
              </a:spcBef>
              <a:buFontTx/>
              <a:buNone/>
            </a:pPr>
            <a:endParaRPr lang="en-GB" altLang="en-US" sz="200">
              <a:latin typeface="Calibri" panose="020F0502020204030204" pitchFamily="34" charset="0"/>
            </a:endParaRPr>
          </a:p>
          <a:p>
            <a:pPr eaLnBrk="1" hangingPunct="1">
              <a:spcBef>
                <a:spcPct val="0"/>
              </a:spcBef>
              <a:buFontTx/>
              <a:buNone/>
            </a:pPr>
            <a:r>
              <a:rPr lang="en-GB" altLang="en-US" sz="2000">
                <a:latin typeface="Calibri" panose="020F0502020204030204" pitchFamily="34" charset="0"/>
              </a:rPr>
              <a:t>Contact segmentation &amp; tagging</a:t>
            </a:r>
          </a:p>
        </p:txBody>
      </p:sp>
      <p:sp>
        <p:nvSpPr>
          <p:cNvPr id="24" name="TextBox 23">
            <a:extLst>
              <a:ext uri="{FF2B5EF4-FFF2-40B4-BE49-F238E27FC236}">
                <a16:creationId xmlns:a16="http://schemas.microsoft.com/office/drawing/2014/main" id="{7C8C6A1C-4CCB-637A-1B3B-DE4E81FF7C55}"/>
              </a:ext>
            </a:extLst>
          </p:cNvPr>
          <p:cNvSpPr txBox="1">
            <a:spLocks noChangeArrowheads="1"/>
          </p:cNvSpPr>
          <p:nvPr/>
        </p:nvSpPr>
        <p:spPr bwMode="auto">
          <a:xfrm>
            <a:off x="247650" y="3863975"/>
            <a:ext cx="2057400" cy="1768475"/>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marL="342900" indent="-342900" eaLnBrk="1" fontAlgn="auto" hangingPunct="1">
              <a:spcBef>
                <a:spcPct val="0"/>
              </a:spcBef>
              <a:spcAft>
                <a:spcPts val="0"/>
              </a:spcAft>
              <a:defRPr/>
            </a:pPr>
            <a:r>
              <a:rPr lang="en-GB" altLang="en-US" sz="2000">
                <a:latin typeface="Calibri" panose="020F0502020204030204" pitchFamily="34" charset="0"/>
              </a:rPr>
              <a:t>Campaign management</a:t>
            </a:r>
          </a:p>
          <a:p>
            <a:pPr marL="171450" indent="-171450" eaLnBrk="1" fontAlgn="auto" hangingPunct="1">
              <a:spcBef>
                <a:spcPct val="0"/>
              </a:spcBef>
              <a:spcAft>
                <a:spcPts val="0"/>
              </a:spcAft>
              <a:defRPr/>
            </a:pPr>
            <a:endParaRPr lang="en-GB" altLang="en-US" sz="900">
              <a:latin typeface="Calibri" panose="020F0502020204030204" pitchFamily="34" charset="0"/>
            </a:endParaRPr>
          </a:p>
          <a:p>
            <a:pPr marL="342900" indent="-342900" eaLnBrk="1" fontAlgn="auto" hangingPunct="1">
              <a:spcBef>
                <a:spcPct val="0"/>
              </a:spcBef>
              <a:spcAft>
                <a:spcPts val="0"/>
              </a:spcAft>
              <a:defRPr/>
            </a:pPr>
            <a:r>
              <a:rPr lang="en-GB" altLang="en-US" sz="2000">
                <a:latin typeface="Calibri" panose="020F0502020204030204" pitchFamily="34" charset="0"/>
              </a:rPr>
              <a:t>Lead management</a:t>
            </a:r>
          </a:p>
          <a:p>
            <a:pPr marL="342900" indent="-342900" eaLnBrk="1" fontAlgn="auto" hangingPunct="1">
              <a:spcBef>
                <a:spcPct val="0"/>
              </a:spcBef>
              <a:spcAft>
                <a:spcPts val="0"/>
              </a:spcAft>
              <a:defRPr/>
            </a:pPr>
            <a:endParaRPr lang="en-GB" altLang="en-US" sz="2000">
              <a:latin typeface="Calibri" panose="020F0502020204030204" pitchFamily="34" charset="0"/>
            </a:endParaRPr>
          </a:p>
        </p:txBody>
      </p:sp>
      <p:cxnSp>
        <p:nvCxnSpPr>
          <p:cNvPr id="18" name="Straight Connector 17">
            <a:extLst>
              <a:ext uri="{FF2B5EF4-FFF2-40B4-BE49-F238E27FC236}">
                <a16:creationId xmlns:a16="http://schemas.microsoft.com/office/drawing/2014/main" id="{AFF4269B-F489-0DFF-61D4-2E2AFDC22763}"/>
              </a:ext>
            </a:extLst>
          </p:cNvPr>
          <p:cNvCxnSpPr>
            <a:cxnSpLocks/>
            <a:stCxn id="5" idx="3"/>
            <a:endCxn id="2" idx="0"/>
          </p:cNvCxnSpPr>
          <p:nvPr/>
        </p:nvCxnSpPr>
        <p:spPr>
          <a:xfrm>
            <a:off x="2514600" y="1230313"/>
            <a:ext cx="1120775" cy="1131887"/>
          </a:xfrm>
          <a:prstGeom prst="line">
            <a:avLst/>
          </a:prstGeom>
          <a:ln w="2857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E76E79A-4AEE-D99B-5457-6B1D7B49C97E}"/>
              </a:ext>
            </a:extLst>
          </p:cNvPr>
          <p:cNvCxnSpPr/>
          <p:nvPr/>
        </p:nvCxnSpPr>
        <p:spPr>
          <a:xfrm flipV="1">
            <a:off x="5549900" y="2039938"/>
            <a:ext cx="941388" cy="36195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10C0793-4D09-74E7-355B-020897B285F5}"/>
              </a:ext>
            </a:extLst>
          </p:cNvPr>
          <p:cNvCxnSpPr>
            <a:cxnSpLocks/>
            <a:stCxn id="24" idx="3"/>
          </p:cNvCxnSpPr>
          <p:nvPr/>
        </p:nvCxnSpPr>
        <p:spPr>
          <a:xfrm>
            <a:off x="2305050" y="4748213"/>
            <a:ext cx="1047750" cy="20637"/>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ECE0441-B5EC-5CC8-6F66-CBA538A34D43}"/>
              </a:ext>
            </a:extLst>
          </p:cNvPr>
          <p:cNvCxnSpPr>
            <a:cxnSpLocks/>
            <a:endCxn id="23" idx="1"/>
          </p:cNvCxnSpPr>
          <p:nvPr/>
        </p:nvCxnSpPr>
        <p:spPr>
          <a:xfrm>
            <a:off x="5260975" y="3810000"/>
            <a:ext cx="1273175" cy="23018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20" grpId="0"/>
      <p:bldP spid="23" grpId="0"/>
      <p:bldP spid="24" grpId="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8F6A9-C331-087E-121B-79FC28D3B516}"/>
              </a:ext>
            </a:extLst>
          </p:cNvPr>
          <p:cNvSpPr>
            <a:spLocks noGrp="1"/>
          </p:cNvSpPr>
          <p:nvPr>
            <p:ph type="title"/>
          </p:nvPr>
        </p:nvSpPr>
        <p:spPr>
          <a:xfrm>
            <a:off x="0" y="136525"/>
            <a:ext cx="9144000" cy="1143000"/>
          </a:xfrm>
        </p:spPr>
        <p:txBody>
          <a:bodyPr rtlCol="0">
            <a:noAutofit/>
          </a:bodyPr>
          <a:lstStyle/>
          <a:p>
            <a:pPr algn="l" eaLnBrk="1" fontAlgn="auto" hangingPunct="1">
              <a:spcAft>
                <a:spcPts val="0"/>
              </a:spcAft>
              <a:defRPr/>
            </a:pPr>
            <a:r>
              <a:rPr lang="en-GB" sz="3200" b="1" dirty="0">
                <a:effectLst>
                  <a:outerShdw blurRad="38100" dist="38100" dir="2700000" algn="tl">
                    <a:srgbClr val="000000">
                      <a:alpha val="43137"/>
                    </a:srgbClr>
                  </a:outerShdw>
                </a:effectLst>
              </a:rPr>
              <a:t>Customer Relationship Management (CRM) &amp; Customer Experience Management (CEM</a:t>
            </a:r>
          </a:p>
        </p:txBody>
      </p:sp>
      <p:sp>
        <p:nvSpPr>
          <p:cNvPr id="3" name="Content Placeholder 2">
            <a:extLst>
              <a:ext uri="{FF2B5EF4-FFF2-40B4-BE49-F238E27FC236}">
                <a16:creationId xmlns:a16="http://schemas.microsoft.com/office/drawing/2014/main" id="{B5341F5B-05A0-1ADC-097E-C84A31183BF5}"/>
              </a:ext>
            </a:extLst>
          </p:cNvPr>
          <p:cNvSpPr>
            <a:spLocks noGrp="1" noChangeArrowheads="1"/>
          </p:cNvSpPr>
          <p:nvPr>
            <p:ph idx="1"/>
          </p:nvPr>
        </p:nvSpPr>
        <p:spPr>
          <a:xfrm>
            <a:off x="0" y="1219200"/>
            <a:ext cx="9067800" cy="4830763"/>
          </a:xfrm>
        </p:spPr>
        <p:txBody>
          <a:bodyPr/>
          <a:lstStyle/>
          <a:p>
            <a:pPr marL="0" indent="0" eaLnBrk="1" hangingPunct="1">
              <a:buFont typeface="Arial" panose="020B0604020202020204" pitchFamily="34" charset="0"/>
              <a:buNone/>
            </a:pPr>
            <a:endParaRPr lang="en-GB" altLang="en-US" sz="800"/>
          </a:p>
          <a:p>
            <a:pPr marL="0" indent="0" eaLnBrk="1" hangingPunct="1">
              <a:buFont typeface="Arial" panose="020B0604020202020204" pitchFamily="34" charset="0"/>
              <a:buNone/>
            </a:pPr>
            <a:r>
              <a:rPr lang="en-GB" altLang="en-US" sz="2800"/>
              <a:t>CRM captures </a:t>
            </a:r>
            <a:r>
              <a:rPr lang="en-GB" altLang="en-US" sz="2800" b="1"/>
              <a:t>what a company knows about a particular customer—his or her history of service requests, product returns, and inquiries, among other things.</a:t>
            </a:r>
          </a:p>
          <a:p>
            <a:pPr marL="0" indent="0" algn="just" eaLnBrk="1" hangingPunct="1">
              <a:buFont typeface="Arial" panose="020B0604020202020204" pitchFamily="34" charset="0"/>
              <a:buNone/>
            </a:pPr>
            <a:endParaRPr lang="en-GB" altLang="en-US" sz="2800"/>
          </a:p>
          <a:p>
            <a:pPr marL="0" indent="0" algn="just" eaLnBrk="1" hangingPunct="1">
              <a:buFont typeface="Arial" panose="020B0604020202020204" pitchFamily="34" charset="0"/>
              <a:buNone/>
            </a:pPr>
            <a:r>
              <a:rPr lang="en-GB" altLang="en-US" sz="2800" b="1"/>
              <a:t>Customer experience data capture customers’ subjective thoughts about a particular company.</a:t>
            </a:r>
          </a:p>
          <a:p>
            <a:pPr marL="0" indent="0" eaLnBrk="1" hangingPunct="1">
              <a:buFont typeface="Arial" panose="020B0604020202020204" pitchFamily="34" charset="0"/>
              <a:buNone/>
            </a:pPr>
            <a:endParaRPr lang="en-GB" altLang="en-US" sz="2800"/>
          </a:p>
        </p:txBody>
      </p:sp>
      <p:sp>
        <p:nvSpPr>
          <p:cNvPr id="18436" name="Slide Number Placeholder 4">
            <a:extLst>
              <a:ext uri="{FF2B5EF4-FFF2-40B4-BE49-F238E27FC236}">
                <a16:creationId xmlns:a16="http://schemas.microsoft.com/office/drawing/2014/main" id="{AF2CB289-C27B-A901-6B11-45575F33FB3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A1304B8-D782-B748-9C33-D45BB7AFC425}" type="slidenum">
              <a:rPr lang="en-GB" altLang="en-US" sz="1200">
                <a:solidFill>
                  <a:srgbClr val="898989"/>
                </a:solidFill>
                <a:latin typeface="Arial" panose="020B0604020202020204" pitchFamily="34" charset="0"/>
              </a:rPr>
              <a:pPr>
                <a:spcBef>
                  <a:spcPct val="0"/>
                </a:spcBef>
                <a:buFontTx/>
                <a:buNone/>
              </a:pPr>
              <a:t>8</a:t>
            </a:fld>
            <a:endParaRPr lang="en-GB" altLang="en-US" sz="1200">
              <a:solidFill>
                <a:srgbClr val="898989"/>
              </a:solidFill>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5A9F3-2025-E350-EFEE-9AFD903FB7E4}"/>
              </a:ext>
            </a:extLst>
          </p:cNvPr>
          <p:cNvSpPr>
            <a:spLocks noGrp="1"/>
          </p:cNvSpPr>
          <p:nvPr>
            <p:ph type="title"/>
          </p:nvPr>
        </p:nvSpPr>
        <p:spPr>
          <a:xfrm>
            <a:off x="0" y="136525"/>
            <a:ext cx="9144000" cy="1143000"/>
          </a:xfrm>
        </p:spPr>
        <p:txBody>
          <a:bodyPr rtlCol="0">
            <a:noAutofit/>
          </a:bodyPr>
          <a:lstStyle/>
          <a:p>
            <a:pPr algn="l" eaLnBrk="1" fontAlgn="auto" hangingPunct="1">
              <a:spcAft>
                <a:spcPts val="0"/>
              </a:spcAft>
              <a:defRPr/>
            </a:pPr>
            <a:r>
              <a:rPr lang="en-GB" sz="3200" b="1" dirty="0">
                <a:effectLst>
                  <a:outerShdw blurRad="38100" dist="38100" dir="2700000" algn="tl">
                    <a:srgbClr val="000000">
                      <a:alpha val="43137"/>
                    </a:srgbClr>
                  </a:outerShdw>
                </a:effectLst>
              </a:rPr>
              <a:t>Customer Relationship Management (CRM) &amp; Customer Experience Management (CEM)</a:t>
            </a:r>
          </a:p>
        </p:txBody>
      </p:sp>
      <p:sp>
        <p:nvSpPr>
          <p:cNvPr id="3" name="Content Placeholder 2">
            <a:extLst>
              <a:ext uri="{FF2B5EF4-FFF2-40B4-BE49-F238E27FC236}">
                <a16:creationId xmlns:a16="http://schemas.microsoft.com/office/drawing/2014/main" id="{F0A3C375-1F9D-4CDC-311C-C6A9F5FD646C}"/>
              </a:ext>
            </a:extLst>
          </p:cNvPr>
          <p:cNvSpPr>
            <a:spLocks noGrp="1" noChangeArrowheads="1"/>
          </p:cNvSpPr>
          <p:nvPr>
            <p:ph idx="1"/>
          </p:nvPr>
        </p:nvSpPr>
        <p:spPr>
          <a:xfrm>
            <a:off x="0" y="1219200"/>
            <a:ext cx="9067800" cy="4830763"/>
          </a:xfrm>
        </p:spPr>
        <p:txBody>
          <a:bodyPr/>
          <a:lstStyle/>
          <a:p>
            <a:pPr marL="0" indent="0" eaLnBrk="1" hangingPunct="1">
              <a:buFont typeface="Arial" panose="020B0604020202020204" pitchFamily="34" charset="0"/>
              <a:buNone/>
            </a:pPr>
            <a:endParaRPr lang="en-GB" altLang="en-US" sz="800"/>
          </a:p>
          <a:p>
            <a:pPr marL="0" indent="0" eaLnBrk="1" hangingPunct="1">
              <a:buFont typeface="Arial" panose="020B0604020202020204" pitchFamily="34" charset="0"/>
              <a:buNone/>
            </a:pPr>
            <a:r>
              <a:rPr lang="en-GB" altLang="en-US" sz="2800"/>
              <a:t>CRM tracks customer actions after the fact.</a:t>
            </a:r>
          </a:p>
          <a:p>
            <a:pPr marL="0" indent="0" eaLnBrk="1" hangingPunct="1">
              <a:buFont typeface="Arial" panose="020B0604020202020204" pitchFamily="34" charset="0"/>
              <a:buNone/>
            </a:pPr>
            <a:r>
              <a:rPr lang="en-GB" altLang="en-US" sz="2800"/>
              <a:t>CEM captures the immediate response of the customer to its encounters with the company. </a:t>
            </a:r>
          </a:p>
          <a:p>
            <a:pPr marL="0" indent="0" eaLnBrk="1" hangingPunct="1">
              <a:buFont typeface="Arial" panose="020B0604020202020204" pitchFamily="34" charset="0"/>
              <a:buNone/>
            </a:pPr>
            <a:r>
              <a:rPr lang="en-GB" altLang="en-US" sz="2800"/>
              <a:t>Summarily:</a:t>
            </a:r>
          </a:p>
          <a:p>
            <a:pPr marL="0" indent="0" algn="just" eaLnBrk="1" hangingPunct="1">
              <a:buFont typeface="Arial" panose="020B0604020202020204" pitchFamily="34" charset="0"/>
              <a:buNone/>
            </a:pPr>
            <a:r>
              <a:rPr lang="en-GB" altLang="en-US" sz="2800"/>
              <a:t>Customer experience management and customer relationship management differ in their </a:t>
            </a:r>
            <a:r>
              <a:rPr lang="en-GB" altLang="en-US" sz="2800" b="1" i="1">
                <a:solidFill>
                  <a:srgbClr val="C00000"/>
                </a:solidFill>
              </a:rPr>
              <a:t>subject matter, timing, monitoring, audience, and purpose. However, they both focus on ensuring customer recurring purchase and/or business relationship with the firm.</a:t>
            </a:r>
            <a:endParaRPr lang="en-GB" altLang="en-US" sz="2800"/>
          </a:p>
        </p:txBody>
      </p:sp>
      <p:sp>
        <p:nvSpPr>
          <p:cNvPr id="19460" name="Slide Number Placeholder 4">
            <a:extLst>
              <a:ext uri="{FF2B5EF4-FFF2-40B4-BE49-F238E27FC236}">
                <a16:creationId xmlns:a16="http://schemas.microsoft.com/office/drawing/2014/main" id="{ABEBB9A4-D3D2-E3A5-A444-9CDAFF5AEFB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DA41736-D6F7-5945-9C0D-C8410FD2645E}" type="slidenum">
              <a:rPr lang="en-GB" altLang="en-US" sz="1200">
                <a:solidFill>
                  <a:srgbClr val="898989"/>
                </a:solidFill>
                <a:latin typeface="Arial" panose="020B0604020202020204" pitchFamily="34" charset="0"/>
              </a:rPr>
              <a:pPr>
                <a:spcBef>
                  <a:spcPct val="0"/>
                </a:spcBef>
                <a:buFontTx/>
                <a:buNone/>
              </a:pPr>
              <a:t>9</a:t>
            </a:fld>
            <a:endParaRPr lang="en-GB" altLang="en-US" sz="1200">
              <a:solidFill>
                <a:srgbClr val="898989"/>
              </a:solidFill>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F1F79-B5DA-CDB9-0F4D-8178EE0F37AD}"/>
              </a:ext>
            </a:extLst>
          </p:cNvPr>
          <p:cNvSpPr>
            <a:spLocks noGrp="1"/>
          </p:cNvSpPr>
          <p:nvPr>
            <p:ph type="title"/>
          </p:nvPr>
        </p:nvSpPr>
        <p:spPr>
          <a:xfrm>
            <a:off x="0" y="136525"/>
            <a:ext cx="9144000" cy="930275"/>
          </a:xfrm>
        </p:spPr>
        <p:txBody>
          <a:bodyPr rtlCol="0">
            <a:noAutofit/>
          </a:bodyPr>
          <a:lstStyle/>
          <a:p>
            <a:pPr algn="l" eaLnBrk="1" fontAlgn="auto" hangingPunct="1">
              <a:spcAft>
                <a:spcPts val="0"/>
              </a:spcAft>
              <a:defRPr/>
            </a:pPr>
            <a:r>
              <a:rPr lang="en-GB" sz="3200" b="1" dirty="0">
                <a:effectLst>
                  <a:outerShdw blurRad="38100" dist="38100" dir="2700000" algn="tl">
                    <a:srgbClr val="000000">
                      <a:alpha val="43137"/>
                    </a:srgbClr>
                  </a:outerShdw>
                </a:effectLst>
              </a:rPr>
              <a:t>Customer Relationship Management (CRM) &amp; Customer Experience Management (CEM)</a:t>
            </a:r>
          </a:p>
        </p:txBody>
      </p:sp>
      <p:sp>
        <p:nvSpPr>
          <p:cNvPr id="20483" name="Slide Number Placeholder 4">
            <a:extLst>
              <a:ext uri="{FF2B5EF4-FFF2-40B4-BE49-F238E27FC236}">
                <a16:creationId xmlns:a16="http://schemas.microsoft.com/office/drawing/2014/main" id="{D618F66F-FE7B-B1A5-3746-1010FEC9DA1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06EE831-227B-954E-A934-134B46109EEB}" type="slidenum">
              <a:rPr lang="en-GB" altLang="en-US" sz="1200">
                <a:solidFill>
                  <a:srgbClr val="898989"/>
                </a:solidFill>
                <a:latin typeface="Arial" panose="020B0604020202020204" pitchFamily="34" charset="0"/>
              </a:rPr>
              <a:pPr>
                <a:spcBef>
                  <a:spcPct val="0"/>
                </a:spcBef>
                <a:buFontTx/>
                <a:buNone/>
              </a:pPr>
              <a:t>10</a:t>
            </a:fld>
            <a:endParaRPr lang="en-GB" altLang="en-US" sz="1200">
              <a:solidFill>
                <a:srgbClr val="898989"/>
              </a:solidFill>
              <a:latin typeface="Arial" panose="020B0604020202020204" pitchFamily="34" charset="0"/>
            </a:endParaRPr>
          </a:p>
        </p:txBody>
      </p:sp>
      <p:sp>
        <p:nvSpPr>
          <p:cNvPr id="7" name="Content Placeholder 6">
            <a:extLst>
              <a:ext uri="{FF2B5EF4-FFF2-40B4-BE49-F238E27FC236}">
                <a16:creationId xmlns:a16="http://schemas.microsoft.com/office/drawing/2014/main" id="{11915ACC-2026-50B9-28BD-676B1F730D0A}"/>
              </a:ext>
            </a:extLst>
          </p:cNvPr>
          <p:cNvSpPr>
            <a:spLocks noGrp="1"/>
          </p:cNvSpPr>
          <p:nvPr>
            <p:ph idx="1"/>
          </p:nvPr>
        </p:nvSpPr>
        <p:spPr>
          <a:xfrm>
            <a:off x="457200" y="1662113"/>
            <a:ext cx="8229600" cy="3916362"/>
          </a:xfrm>
        </p:spPr>
        <p:txBody>
          <a:bodyPr/>
          <a:lstStyle/>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marL="0" indent="0">
              <a:buFont typeface="Arial" panose="020B0604020202020204" pitchFamily="34" charset="0"/>
              <a:buNone/>
              <a:defRPr/>
            </a:pPr>
            <a:endParaRPr lang="en-GB" sz="2000" b="1" dirty="0"/>
          </a:p>
        </p:txBody>
      </p:sp>
      <p:pic>
        <p:nvPicPr>
          <p:cNvPr id="20485" name="Picture 2">
            <a:extLst>
              <a:ext uri="{FF2B5EF4-FFF2-40B4-BE49-F238E27FC236}">
                <a16:creationId xmlns:a16="http://schemas.microsoft.com/office/drawing/2014/main" id="{A0BAF27B-003E-3F50-35C2-0A50B0D8F6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0" y="1066800"/>
            <a:ext cx="8883650" cy="451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216E5-C6EF-1113-5773-1796F3351EEE}"/>
              </a:ext>
            </a:extLst>
          </p:cNvPr>
          <p:cNvSpPr>
            <a:spLocks noGrp="1"/>
          </p:cNvSpPr>
          <p:nvPr>
            <p:ph type="title"/>
          </p:nvPr>
        </p:nvSpPr>
        <p:spPr>
          <a:xfrm>
            <a:off x="0" y="136525"/>
            <a:ext cx="9144000" cy="930275"/>
          </a:xfrm>
        </p:spPr>
        <p:txBody>
          <a:bodyPr rtlCol="0">
            <a:noAutofit/>
          </a:bodyPr>
          <a:lstStyle/>
          <a:p>
            <a:pPr algn="l" eaLnBrk="1" fontAlgn="auto" hangingPunct="1">
              <a:spcAft>
                <a:spcPts val="0"/>
              </a:spcAft>
              <a:defRPr/>
            </a:pPr>
            <a:r>
              <a:rPr lang="en-GB" sz="3200" b="1" dirty="0">
                <a:effectLst>
                  <a:outerShdw blurRad="38100" dist="38100" dir="2700000" algn="tl">
                    <a:srgbClr val="000000">
                      <a:alpha val="43137"/>
                    </a:srgbClr>
                  </a:outerShdw>
                </a:effectLst>
              </a:rPr>
              <a:t>Customer Relationship Management (CRM) &amp; Customer Experience Management (CEM</a:t>
            </a:r>
          </a:p>
        </p:txBody>
      </p:sp>
      <p:sp>
        <p:nvSpPr>
          <p:cNvPr id="21507" name="Slide Number Placeholder 4">
            <a:extLst>
              <a:ext uri="{FF2B5EF4-FFF2-40B4-BE49-F238E27FC236}">
                <a16:creationId xmlns:a16="http://schemas.microsoft.com/office/drawing/2014/main" id="{97CDC8B9-5ADF-C6EE-3121-FDBAB705952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0E57C75-8745-0045-BD97-29A5FA423DA0}" type="slidenum">
              <a:rPr lang="en-GB" altLang="en-US" sz="1200">
                <a:solidFill>
                  <a:srgbClr val="898989"/>
                </a:solidFill>
                <a:latin typeface="Arial" panose="020B0604020202020204" pitchFamily="34" charset="0"/>
              </a:rPr>
              <a:pPr>
                <a:spcBef>
                  <a:spcPct val="0"/>
                </a:spcBef>
                <a:buFontTx/>
                <a:buNone/>
              </a:pPr>
              <a:t>11</a:t>
            </a:fld>
            <a:endParaRPr lang="en-GB" altLang="en-US" sz="1200">
              <a:solidFill>
                <a:srgbClr val="898989"/>
              </a:solidFill>
              <a:latin typeface="Arial" panose="020B0604020202020204" pitchFamily="34" charset="0"/>
            </a:endParaRPr>
          </a:p>
        </p:txBody>
      </p:sp>
      <p:sp>
        <p:nvSpPr>
          <p:cNvPr id="7" name="Content Placeholder 6">
            <a:extLst>
              <a:ext uri="{FF2B5EF4-FFF2-40B4-BE49-F238E27FC236}">
                <a16:creationId xmlns:a16="http://schemas.microsoft.com/office/drawing/2014/main" id="{79903AA0-8498-565D-13FC-074406AD1031}"/>
              </a:ext>
            </a:extLst>
          </p:cNvPr>
          <p:cNvSpPr>
            <a:spLocks noGrp="1"/>
          </p:cNvSpPr>
          <p:nvPr>
            <p:ph idx="1"/>
          </p:nvPr>
        </p:nvSpPr>
        <p:spPr>
          <a:xfrm>
            <a:off x="457200" y="1662113"/>
            <a:ext cx="8229600" cy="3916362"/>
          </a:xfrm>
        </p:spPr>
        <p:txBody>
          <a:bodyPr/>
          <a:lstStyle/>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marL="0" indent="0">
              <a:buFont typeface="Arial" panose="020B0604020202020204" pitchFamily="34" charset="0"/>
              <a:buNone/>
              <a:defRPr/>
            </a:pPr>
            <a:r>
              <a:rPr lang="en-GB" sz="2000" dirty="0"/>
              <a:t>(Meyer and </a:t>
            </a:r>
            <a:r>
              <a:rPr lang="en-GB" sz="2000" dirty="0" err="1"/>
              <a:t>Schwager</a:t>
            </a:r>
            <a:r>
              <a:rPr lang="en-GB" sz="2000" dirty="0"/>
              <a:t>, 2007)</a:t>
            </a:r>
          </a:p>
        </p:txBody>
      </p:sp>
      <p:pic>
        <p:nvPicPr>
          <p:cNvPr id="21509" name="Content Placeholder 5">
            <a:extLst>
              <a:ext uri="{FF2B5EF4-FFF2-40B4-BE49-F238E27FC236}">
                <a16:creationId xmlns:a16="http://schemas.microsoft.com/office/drawing/2014/main" id="{2AD8594E-7DF4-5F4D-FA98-D0BA53B2487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066801"/>
            <a:ext cx="7696200" cy="3995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33002-31D0-DD01-10EF-AF114FC52657}"/>
              </a:ext>
            </a:extLst>
          </p:cNvPr>
          <p:cNvSpPr>
            <a:spLocks noGrp="1"/>
          </p:cNvSpPr>
          <p:nvPr>
            <p:ph type="title"/>
          </p:nvPr>
        </p:nvSpPr>
        <p:spPr>
          <a:xfrm>
            <a:off x="381000" y="85725"/>
            <a:ext cx="8229600" cy="1143000"/>
          </a:xfrm>
        </p:spPr>
        <p:txBody>
          <a:bodyPr rtlCol="0">
            <a:noAutofit/>
          </a:bodyPr>
          <a:lstStyle/>
          <a:p>
            <a:pPr eaLnBrk="1" fontAlgn="auto" hangingPunct="1">
              <a:spcAft>
                <a:spcPts val="0"/>
              </a:spcAft>
              <a:defRPr/>
            </a:pPr>
            <a:r>
              <a:rPr lang="en-GB" sz="3600" b="1" dirty="0">
                <a:effectLst>
                  <a:outerShdw blurRad="38100" dist="38100" dir="2700000" algn="tl">
                    <a:srgbClr val="000000">
                      <a:alpha val="43137"/>
                    </a:srgbClr>
                  </a:outerShdw>
                </a:effectLst>
              </a:rPr>
              <a:t>Issues Around CRM - Communication</a:t>
            </a:r>
          </a:p>
        </p:txBody>
      </p:sp>
      <p:sp>
        <p:nvSpPr>
          <p:cNvPr id="3" name="Content Placeholder 2">
            <a:extLst>
              <a:ext uri="{FF2B5EF4-FFF2-40B4-BE49-F238E27FC236}">
                <a16:creationId xmlns:a16="http://schemas.microsoft.com/office/drawing/2014/main" id="{E19CECD6-31E0-A84B-3CF1-3A6E84B0A7D0}"/>
              </a:ext>
            </a:extLst>
          </p:cNvPr>
          <p:cNvSpPr>
            <a:spLocks noGrp="1"/>
          </p:cNvSpPr>
          <p:nvPr>
            <p:ph idx="1"/>
          </p:nvPr>
        </p:nvSpPr>
        <p:spPr>
          <a:xfrm>
            <a:off x="847725" y="1143000"/>
            <a:ext cx="7696200" cy="4343400"/>
          </a:xfrm>
        </p:spPr>
        <p:txBody>
          <a:bodyPr rtlCol="0">
            <a:normAutofit fontScale="92500" lnSpcReduction="20000"/>
          </a:bodyPr>
          <a:lstStyle/>
          <a:p>
            <a:pPr marL="0" indent="0" eaLnBrk="1" fontAlgn="auto" hangingPunct="1">
              <a:spcAft>
                <a:spcPts val="0"/>
              </a:spcAft>
              <a:buFont typeface="Arial" panose="020B0604020202020204" pitchFamily="34" charset="0"/>
              <a:buNone/>
              <a:defRPr/>
            </a:pPr>
            <a:r>
              <a:rPr lang="en-GB" altLang="en-US" sz="2800" dirty="0">
                <a:solidFill>
                  <a:srgbClr val="FF0000"/>
                </a:solidFill>
              </a:rPr>
              <a:t>Customer Privacy</a:t>
            </a:r>
          </a:p>
          <a:p>
            <a:pPr marL="0" indent="0" eaLnBrk="1" fontAlgn="auto" hangingPunct="1">
              <a:spcAft>
                <a:spcPts val="0"/>
              </a:spcAft>
              <a:buFont typeface="Arial" panose="020B0604020202020204" pitchFamily="34" charset="0"/>
              <a:buNone/>
              <a:defRPr/>
            </a:pPr>
            <a:endParaRPr lang="en-GB" altLang="en-US" sz="800" dirty="0"/>
          </a:p>
          <a:p>
            <a:pPr marL="0" indent="0" eaLnBrk="1" fontAlgn="auto" hangingPunct="1">
              <a:spcAft>
                <a:spcPts val="0"/>
              </a:spcAft>
              <a:buFont typeface="Arial" panose="020B0604020202020204" pitchFamily="34" charset="0"/>
              <a:buNone/>
              <a:defRPr/>
            </a:pPr>
            <a:r>
              <a:rPr lang="en-GB" altLang="en-US" sz="2800" dirty="0">
                <a:solidFill>
                  <a:srgbClr val="00B050"/>
                </a:solidFill>
              </a:rPr>
              <a:t>Laws in the finance &amp; health sector - how and where data can be used</a:t>
            </a:r>
          </a:p>
          <a:p>
            <a:pPr marL="0" indent="0" eaLnBrk="1" fontAlgn="auto" hangingPunct="1">
              <a:spcAft>
                <a:spcPts val="0"/>
              </a:spcAft>
              <a:buFont typeface="Arial" panose="020B0604020202020204" pitchFamily="34" charset="0"/>
              <a:buNone/>
              <a:defRPr/>
            </a:pPr>
            <a:endParaRPr lang="en-GB" altLang="en-US" sz="800" dirty="0"/>
          </a:p>
          <a:p>
            <a:pPr marL="0" indent="0" eaLnBrk="1" fontAlgn="auto" hangingPunct="1">
              <a:spcAft>
                <a:spcPts val="0"/>
              </a:spcAft>
              <a:buFont typeface="Arial" panose="020B0604020202020204" pitchFamily="34" charset="0"/>
              <a:buNone/>
              <a:defRPr/>
            </a:pPr>
            <a:r>
              <a:rPr lang="en-GB" altLang="en-US" sz="2800" dirty="0">
                <a:solidFill>
                  <a:srgbClr val="7030A0"/>
                </a:solidFill>
              </a:rPr>
              <a:t>Organisations struggle to keep up with growing legislation and industry best practice</a:t>
            </a:r>
          </a:p>
          <a:p>
            <a:pPr marL="0" indent="0" eaLnBrk="1" fontAlgn="auto" hangingPunct="1">
              <a:spcAft>
                <a:spcPts val="0"/>
              </a:spcAft>
              <a:buFont typeface="Arial" panose="020B0604020202020204" pitchFamily="34" charset="0"/>
              <a:buNone/>
              <a:defRPr/>
            </a:pPr>
            <a:r>
              <a:rPr lang="en-GB" altLang="en-US" sz="2800" dirty="0">
                <a:solidFill>
                  <a:srgbClr val="7030A0"/>
                </a:solidFill>
              </a:rPr>
              <a:t>Examples- Facebook- Cambridge Analytica,</a:t>
            </a:r>
          </a:p>
          <a:p>
            <a:pPr marL="0" indent="0" eaLnBrk="1" fontAlgn="auto" hangingPunct="1">
              <a:spcAft>
                <a:spcPts val="0"/>
              </a:spcAft>
              <a:buFont typeface="Arial" panose="020B0604020202020204" pitchFamily="34" charset="0"/>
              <a:buNone/>
              <a:defRPr/>
            </a:pPr>
            <a:r>
              <a:rPr lang="en-GB" sz="2800" dirty="0"/>
              <a:t>General </a:t>
            </a:r>
            <a:r>
              <a:rPr lang="en-GB" sz="2800" b="1" dirty="0"/>
              <a:t>Data Protection Regulation</a:t>
            </a:r>
            <a:r>
              <a:rPr lang="en-GB" sz="2800" dirty="0"/>
              <a:t> (GDPR)</a:t>
            </a:r>
            <a:endParaRPr lang="en-GB" altLang="en-US" sz="2800" dirty="0">
              <a:solidFill>
                <a:srgbClr val="7030A0"/>
              </a:solidFill>
            </a:endParaRPr>
          </a:p>
          <a:p>
            <a:pPr marL="0" indent="0" eaLnBrk="1" fontAlgn="auto" hangingPunct="1">
              <a:spcAft>
                <a:spcPts val="0"/>
              </a:spcAft>
              <a:buFont typeface="Arial" panose="020B0604020202020204" pitchFamily="34" charset="0"/>
              <a:buNone/>
              <a:defRPr/>
            </a:pPr>
            <a:endParaRPr lang="en-GB" altLang="en-US" sz="800" dirty="0"/>
          </a:p>
          <a:p>
            <a:pPr marL="0" indent="0" eaLnBrk="1" fontAlgn="auto" hangingPunct="1">
              <a:spcAft>
                <a:spcPts val="0"/>
              </a:spcAft>
              <a:buFont typeface="Arial" panose="020B0604020202020204" pitchFamily="34" charset="0"/>
              <a:buNone/>
              <a:defRPr/>
            </a:pPr>
            <a:r>
              <a:rPr lang="en-GB" altLang="en-US" sz="2800" dirty="0">
                <a:solidFill>
                  <a:schemeClr val="bg2">
                    <a:lumMod val="25000"/>
                  </a:schemeClr>
                </a:solidFill>
              </a:rPr>
              <a:t>Individuals opting in – Change in organisation policy.</a:t>
            </a:r>
          </a:p>
          <a:p>
            <a:pPr marL="0" indent="0" eaLnBrk="1" fontAlgn="auto" hangingPunct="1">
              <a:spcAft>
                <a:spcPts val="0"/>
              </a:spcAft>
              <a:buFont typeface="Arial" panose="020B0604020202020204" pitchFamily="34" charset="0"/>
              <a:buNone/>
              <a:defRPr/>
            </a:pPr>
            <a:r>
              <a:rPr lang="en-GB" altLang="en-US" sz="2800" dirty="0"/>
              <a:t> </a:t>
            </a:r>
          </a:p>
          <a:p>
            <a:pPr marL="0" indent="0" eaLnBrk="1" fontAlgn="auto" hangingPunct="1">
              <a:spcAft>
                <a:spcPts val="0"/>
              </a:spcAft>
              <a:buFont typeface="Arial" panose="020B0604020202020204" pitchFamily="34" charset="0"/>
              <a:buNone/>
              <a:defRPr/>
            </a:pPr>
            <a:endParaRPr lang="en-GB" altLang="en-US" sz="2800" dirty="0"/>
          </a:p>
        </p:txBody>
      </p:sp>
      <p:sp>
        <p:nvSpPr>
          <p:cNvPr id="22532" name="Slide Number Placeholder 4">
            <a:extLst>
              <a:ext uri="{FF2B5EF4-FFF2-40B4-BE49-F238E27FC236}">
                <a16:creationId xmlns:a16="http://schemas.microsoft.com/office/drawing/2014/main" id="{04583655-94D3-B83E-FE95-0E3764604BD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7F11328-0DF0-1940-8CA0-3302947AFF20}" type="slidenum">
              <a:rPr lang="en-GB" altLang="en-US" sz="1200">
                <a:solidFill>
                  <a:srgbClr val="898989"/>
                </a:solidFill>
                <a:latin typeface="Arial" panose="020B0604020202020204" pitchFamily="34" charset="0"/>
              </a:rPr>
              <a:pPr>
                <a:spcBef>
                  <a:spcPct val="0"/>
                </a:spcBef>
                <a:buFontTx/>
                <a:buNone/>
              </a:pPr>
              <a:t>12</a:t>
            </a:fld>
            <a:endParaRPr lang="en-GB" altLang="en-US" sz="1200">
              <a:solidFill>
                <a:srgbClr val="898989"/>
              </a:solidFill>
              <a:latin typeface="Arial" panose="020B0604020202020204" pitchFamily="34" charset="0"/>
            </a:endParaRPr>
          </a:p>
        </p:txBody>
      </p:sp>
      <p:pic>
        <p:nvPicPr>
          <p:cNvPr id="22533" name="Picture 3">
            <a:extLst>
              <a:ext uri="{FF2B5EF4-FFF2-40B4-BE49-F238E27FC236}">
                <a16:creationId xmlns:a16="http://schemas.microsoft.com/office/drawing/2014/main" id="{C89957AE-49DB-27FF-622C-E86762DC85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8" end="8"/>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9" end="9"/>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7E4EB543-49E2-4D1A-FB4F-8786239E9FB2}"/>
              </a:ext>
            </a:extLst>
          </p:cNvPr>
          <p:cNvSpPr>
            <a:spLocks noGrp="1" noChangeArrowheads="1"/>
          </p:cNvSpPr>
          <p:nvPr>
            <p:ph type="title"/>
          </p:nvPr>
        </p:nvSpPr>
        <p:spPr>
          <a:xfrm>
            <a:off x="-152400" y="274638"/>
            <a:ext cx="9136063" cy="1143000"/>
          </a:xfrm>
        </p:spPr>
        <p:txBody>
          <a:bodyPr/>
          <a:lstStyle/>
          <a:p>
            <a:r>
              <a:rPr lang="en-GB" altLang="en-US" b="1"/>
              <a:t>Customer Relationships</a:t>
            </a:r>
          </a:p>
        </p:txBody>
      </p:sp>
      <p:sp>
        <p:nvSpPr>
          <p:cNvPr id="23555" name="Rectangle 3">
            <a:extLst>
              <a:ext uri="{FF2B5EF4-FFF2-40B4-BE49-F238E27FC236}">
                <a16:creationId xmlns:a16="http://schemas.microsoft.com/office/drawing/2014/main" id="{A91E452F-4916-69FB-0E58-636B2D03E6FF}"/>
              </a:ext>
            </a:extLst>
          </p:cNvPr>
          <p:cNvSpPr>
            <a:spLocks noGrp="1" noChangeArrowheads="1"/>
          </p:cNvSpPr>
          <p:nvPr>
            <p:ph type="body" idx="1"/>
          </p:nvPr>
        </p:nvSpPr>
        <p:spPr>
          <a:xfrm>
            <a:off x="428625" y="1219200"/>
            <a:ext cx="8526463" cy="4913313"/>
          </a:xfrm>
        </p:spPr>
        <p:txBody>
          <a:bodyPr/>
          <a:lstStyle/>
          <a:p>
            <a:pPr algn="just"/>
            <a:r>
              <a:rPr lang="en-GB" altLang="en-US" sz="2400"/>
              <a:t>M</a:t>
            </a:r>
            <a:r>
              <a:rPr lang="en-US" altLang="en-US" sz="2400"/>
              <a:t>ost companies are now interested in building long term relationships with a customer, demonstrating that it can serve his/her long-term needs. </a:t>
            </a:r>
          </a:p>
          <a:p>
            <a:pPr algn="just">
              <a:buFont typeface="Arial" panose="020B0604020202020204" pitchFamily="34" charset="0"/>
              <a:buNone/>
            </a:pPr>
            <a:endParaRPr lang="en-US" altLang="en-US" sz="2400"/>
          </a:p>
          <a:p>
            <a:pPr algn="just"/>
            <a:r>
              <a:rPr lang="en-US" altLang="en-US" sz="2400"/>
              <a:t>Relationship marketing is based on the premise that important customers require focused and continuous attention.</a:t>
            </a:r>
          </a:p>
          <a:p>
            <a:pPr algn="just">
              <a:buFont typeface="Arial" panose="020B0604020202020204" pitchFamily="34" charset="0"/>
              <a:buNone/>
            </a:pPr>
            <a:endParaRPr lang="en-US" altLang="en-US" sz="2400"/>
          </a:p>
          <a:p>
            <a:pPr algn="just"/>
            <a:r>
              <a:rPr lang="en-US" altLang="en-US" sz="2400"/>
              <a:t>This requires carefully coordinated, whole-company effort to create value-laden satisfying relationships with important customers.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211D884-46F4-6080-E5AF-C98D1C9EA425}"/>
              </a:ext>
            </a:extLst>
          </p:cNvPr>
          <p:cNvSpPr>
            <a:spLocks noGrp="1" noChangeArrowheads="1"/>
          </p:cNvSpPr>
          <p:nvPr>
            <p:ph type="title"/>
          </p:nvPr>
        </p:nvSpPr>
        <p:spPr>
          <a:xfrm>
            <a:off x="0" y="274638"/>
            <a:ext cx="9144000" cy="1143000"/>
          </a:xfrm>
        </p:spPr>
        <p:txBody>
          <a:bodyPr/>
          <a:lstStyle/>
          <a:p>
            <a:pPr algn="l"/>
            <a:r>
              <a:rPr lang="en-US" altLang="en-US" sz="3800" b="1"/>
              <a:t>Importance of Customer Relationships</a:t>
            </a:r>
            <a:endParaRPr lang="en-GB" altLang="en-US" sz="3800" b="1"/>
          </a:p>
        </p:txBody>
      </p:sp>
      <p:sp>
        <p:nvSpPr>
          <p:cNvPr id="25603" name="Rectangle 3">
            <a:extLst>
              <a:ext uri="{FF2B5EF4-FFF2-40B4-BE49-F238E27FC236}">
                <a16:creationId xmlns:a16="http://schemas.microsoft.com/office/drawing/2014/main" id="{3434D935-891F-21CC-A133-6907EB7E0CF5}"/>
              </a:ext>
            </a:extLst>
          </p:cNvPr>
          <p:cNvSpPr>
            <a:spLocks noGrp="1" noChangeArrowheads="1"/>
          </p:cNvSpPr>
          <p:nvPr>
            <p:ph type="body" idx="1"/>
          </p:nvPr>
        </p:nvSpPr>
        <p:spPr>
          <a:xfrm>
            <a:off x="500063" y="1417638"/>
            <a:ext cx="8455025" cy="4714875"/>
          </a:xfrm>
        </p:spPr>
        <p:txBody>
          <a:bodyPr/>
          <a:lstStyle/>
          <a:p>
            <a:pPr algn="just">
              <a:lnSpc>
                <a:spcPct val="90000"/>
              </a:lnSpc>
            </a:pPr>
            <a:r>
              <a:rPr lang="en-US" altLang="en-US"/>
              <a:t>Without customers there is no business.</a:t>
            </a:r>
          </a:p>
          <a:p>
            <a:pPr algn="just">
              <a:lnSpc>
                <a:spcPct val="90000"/>
              </a:lnSpc>
              <a:buFont typeface="Arial" panose="020B0604020202020204" pitchFamily="34" charset="0"/>
              <a:buNone/>
            </a:pPr>
            <a:endParaRPr lang="en-US" altLang="en-US" sz="1200"/>
          </a:p>
          <a:p>
            <a:pPr algn="just">
              <a:lnSpc>
                <a:spcPct val="90000"/>
              </a:lnSpc>
            </a:pPr>
            <a:r>
              <a:rPr lang="en-US" altLang="en-US"/>
              <a:t>Meeting customers’ needs is very important and seen as the focus of marketing.</a:t>
            </a:r>
          </a:p>
          <a:p>
            <a:pPr algn="just">
              <a:lnSpc>
                <a:spcPct val="90000"/>
              </a:lnSpc>
              <a:buFont typeface="Arial" panose="020B0604020202020204" pitchFamily="34" charset="0"/>
              <a:buNone/>
            </a:pPr>
            <a:endParaRPr lang="en-US" altLang="en-US" sz="1200"/>
          </a:p>
          <a:p>
            <a:pPr algn="just">
              <a:lnSpc>
                <a:spcPct val="90000"/>
              </a:lnSpc>
            </a:pPr>
            <a:r>
              <a:rPr lang="en-GB" altLang="en-US"/>
              <a:t>Dissatisfied customers are unlikely to return.</a:t>
            </a:r>
            <a:endParaRPr lang="en-GB" altLang="en-US" sz="1200"/>
          </a:p>
          <a:p>
            <a:pPr algn="just">
              <a:lnSpc>
                <a:spcPct val="90000"/>
              </a:lnSpc>
              <a:buFont typeface="Arial" panose="020B0604020202020204" pitchFamily="34" charset="0"/>
              <a:buNone/>
            </a:pPr>
            <a:r>
              <a:rPr lang="en-US" altLang="en-US" sz="1200"/>
              <a:t> </a:t>
            </a:r>
          </a:p>
          <a:p>
            <a:pPr algn="just">
              <a:lnSpc>
                <a:spcPct val="90000"/>
              </a:lnSpc>
            </a:pPr>
            <a:r>
              <a:rPr lang="en-US" altLang="en-US"/>
              <a:t>Establishing a relationship to encourage repeat business/purchases is also very important.</a:t>
            </a:r>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E2D80C1-3028-80FD-B538-62F70AE8887B}"/>
              </a:ext>
            </a:extLst>
          </p:cNvPr>
          <p:cNvSpPr>
            <a:spLocks noGrp="1" noChangeArrowheads="1"/>
          </p:cNvSpPr>
          <p:nvPr>
            <p:ph type="title"/>
          </p:nvPr>
        </p:nvSpPr>
        <p:spPr>
          <a:xfrm>
            <a:off x="-11113" y="0"/>
            <a:ext cx="8763001" cy="914400"/>
          </a:xfrm>
        </p:spPr>
        <p:txBody>
          <a:bodyPr/>
          <a:lstStyle/>
          <a:p>
            <a:r>
              <a:rPr lang="en-US" altLang="en-US" sz="4000"/>
              <a:t> </a:t>
            </a:r>
            <a:r>
              <a:rPr lang="en-US" altLang="en-US" sz="4000" b="1"/>
              <a:t>Satisfaction, Trust &amp; Commitment</a:t>
            </a:r>
          </a:p>
        </p:txBody>
      </p:sp>
      <p:sp>
        <p:nvSpPr>
          <p:cNvPr id="27651" name="Rectangle 5">
            <a:extLst>
              <a:ext uri="{FF2B5EF4-FFF2-40B4-BE49-F238E27FC236}">
                <a16:creationId xmlns:a16="http://schemas.microsoft.com/office/drawing/2014/main" id="{7C5FF59D-FB6F-5C80-DA76-68BC0F9E0F9B}"/>
              </a:ext>
            </a:extLst>
          </p:cNvPr>
          <p:cNvSpPr>
            <a:spLocks noGrp="1" noChangeArrowheads="1"/>
          </p:cNvSpPr>
          <p:nvPr>
            <p:ph type="body" idx="1"/>
          </p:nvPr>
        </p:nvSpPr>
        <p:spPr>
          <a:xfrm>
            <a:off x="857250" y="685800"/>
            <a:ext cx="8097838" cy="5257800"/>
          </a:xfrm>
        </p:spPr>
        <p:txBody>
          <a:bodyPr/>
          <a:lstStyle/>
          <a:p>
            <a:pPr>
              <a:lnSpc>
                <a:spcPct val="90000"/>
              </a:lnSpc>
            </a:pPr>
            <a:r>
              <a:rPr lang="en-GB" altLang="en-US" sz="2400" b="1"/>
              <a:t>Satisfaction</a:t>
            </a:r>
          </a:p>
          <a:p>
            <a:pPr lvl="1">
              <a:lnSpc>
                <a:spcPct val="90000"/>
              </a:lnSpc>
            </a:pPr>
            <a:r>
              <a:rPr lang="en-US" altLang="en-US" sz="2400"/>
              <a:t>A  psychological state resulting from the emotion surrounding expectations (which) is coupled with the consumer’s prior feelings about the consumption experience. </a:t>
            </a:r>
          </a:p>
          <a:p>
            <a:pPr lvl="1">
              <a:lnSpc>
                <a:spcPct val="90000"/>
              </a:lnSpc>
            </a:pPr>
            <a:r>
              <a:rPr lang="en-US" altLang="en-US" sz="2400" b="1"/>
              <a:t>Trust</a:t>
            </a:r>
          </a:p>
          <a:p>
            <a:pPr lvl="1">
              <a:lnSpc>
                <a:spcPct val="90000"/>
              </a:lnSpc>
            </a:pPr>
            <a:r>
              <a:rPr lang="en-US" altLang="en-US" sz="2400"/>
              <a:t>A willingness to rely on an exchange partner in whom one has confidence.</a:t>
            </a:r>
          </a:p>
          <a:p>
            <a:pPr lvl="1">
              <a:lnSpc>
                <a:spcPct val="90000"/>
              </a:lnSpc>
            </a:pPr>
            <a:r>
              <a:rPr lang="en-US" altLang="en-US" sz="2400"/>
              <a:t> </a:t>
            </a:r>
            <a:r>
              <a:rPr lang="en-US" altLang="en-US" sz="2400" b="1"/>
              <a:t>Commitment</a:t>
            </a:r>
          </a:p>
          <a:p>
            <a:pPr lvl="1">
              <a:lnSpc>
                <a:spcPct val="90000"/>
              </a:lnSpc>
            </a:pPr>
            <a:r>
              <a:rPr lang="en-US" altLang="en-US" sz="2400"/>
              <a:t>An exchange partner believing that an ongoing relationship with another is so important as to warrant maximum effort at maintaining it.</a:t>
            </a:r>
          </a:p>
          <a:p>
            <a:pPr lvl="1">
              <a:lnSpc>
                <a:spcPct val="90000"/>
              </a:lnSpc>
            </a:pPr>
            <a:r>
              <a:rPr lang="en-US" altLang="en-US" sz="2400" b="1"/>
              <a:t>This is what organizations are aiming for.</a:t>
            </a:r>
          </a:p>
          <a:p>
            <a:pPr lvl="1">
              <a:lnSpc>
                <a:spcPct val="90000"/>
              </a:lnSpc>
            </a:pPr>
            <a:endParaRPr lang="en-GB" altLang="en-US" sz="18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F3B7409D-D5F2-6C2E-3C03-4672212956D7}"/>
              </a:ext>
            </a:extLst>
          </p:cNvPr>
          <p:cNvSpPr>
            <a:spLocks noGrp="1" noChangeArrowheads="1"/>
          </p:cNvSpPr>
          <p:nvPr>
            <p:ph type="title"/>
          </p:nvPr>
        </p:nvSpPr>
        <p:spPr/>
        <p:txBody>
          <a:bodyPr/>
          <a:lstStyle/>
          <a:p>
            <a:r>
              <a:rPr lang="en-GB" altLang="en-US" b="1"/>
              <a:t>Class Activity</a:t>
            </a:r>
          </a:p>
        </p:txBody>
      </p:sp>
      <p:sp>
        <p:nvSpPr>
          <p:cNvPr id="31747" name="Content Placeholder 2">
            <a:extLst>
              <a:ext uri="{FF2B5EF4-FFF2-40B4-BE49-F238E27FC236}">
                <a16:creationId xmlns:a16="http://schemas.microsoft.com/office/drawing/2014/main" id="{1F94B750-5C2D-1F46-8F0C-9A694A51D5E9}"/>
              </a:ext>
            </a:extLst>
          </p:cNvPr>
          <p:cNvSpPr>
            <a:spLocks noGrp="1" noChangeArrowheads="1"/>
          </p:cNvSpPr>
          <p:nvPr>
            <p:ph idx="1"/>
          </p:nvPr>
        </p:nvSpPr>
        <p:spPr>
          <a:xfrm>
            <a:off x="457200" y="1600200"/>
            <a:ext cx="8229600" cy="3916363"/>
          </a:xfrm>
        </p:spPr>
        <p:txBody>
          <a:bodyPr/>
          <a:lstStyle/>
          <a:p>
            <a:pPr marL="0" indent="0" algn="ctr">
              <a:buFont typeface="Arial" panose="020B0604020202020204" pitchFamily="34" charset="0"/>
              <a:buNone/>
              <a:defRPr/>
            </a:pPr>
            <a:r>
              <a:rPr lang="en-GB" altLang="en-US" b="1" dirty="0"/>
              <a:t>Capturing the Customer</a:t>
            </a:r>
          </a:p>
          <a:p>
            <a:pPr algn="just">
              <a:defRPr/>
            </a:pPr>
            <a:r>
              <a:rPr lang="en-GB" altLang="en-US" dirty="0"/>
              <a:t>In teams using the product you have been given prepare a presentation (using flip chart paper) describing how you would engage with potential customers to determine Satisfaction, Trust and Commitment to the product.</a:t>
            </a:r>
          </a:p>
          <a:p>
            <a:pPr>
              <a:defRPr/>
            </a:pPr>
            <a:endParaRPr lang="en-GB" altLang="en-US" dirty="0"/>
          </a:p>
        </p:txBody>
      </p:sp>
      <p:sp>
        <p:nvSpPr>
          <p:cNvPr id="29700" name="Slide Number Placeholder 3">
            <a:extLst>
              <a:ext uri="{FF2B5EF4-FFF2-40B4-BE49-F238E27FC236}">
                <a16:creationId xmlns:a16="http://schemas.microsoft.com/office/drawing/2014/main" id="{9342D8B0-4841-E7AD-EFD6-D0786CCA522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CA1F274-312A-374E-B951-4317B48A8488}" type="slidenum">
              <a:rPr lang="en-GB" altLang="en-US" sz="120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67095402-9B0A-D1AD-BCF7-A57CBEB6301B}"/>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30723" name="Rectangle 3">
            <a:extLst>
              <a:ext uri="{FF2B5EF4-FFF2-40B4-BE49-F238E27FC236}">
                <a16:creationId xmlns:a16="http://schemas.microsoft.com/office/drawing/2014/main" id="{38E4F2E4-7BBE-99CD-3774-98B2577F3924}"/>
              </a:ext>
            </a:extLst>
          </p:cNvPr>
          <p:cNvSpPr>
            <a:spLocks noGrp="1" noChangeArrowheads="1"/>
          </p:cNvSpPr>
          <p:nvPr>
            <p:ph type="body" idx="1"/>
          </p:nvPr>
        </p:nvSpPr>
        <p:spPr>
          <a:xfrm>
            <a:off x="0" y="1295400"/>
            <a:ext cx="8534400" cy="4724400"/>
          </a:xfrm>
        </p:spPr>
        <p:txBody>
          <a:bodyPr/>
          <a:lstStyle/>
          <a:p>
            <a:pPr marL="0" indent="0" algn="just">
              <a:lnSpc>
                <a:spcPct val="90000"/>
              </a:lnSpc>
              <a:buFont typeface="Arial" panose="020B0604020202020204" pitchFamily="34" charset="0"/>
              <a:buNone/>
            </a:pPr>
            <a:endParaRPr lang="en-GB" altLang="en-US"/>
          </a:p>
          <a:p>
            <a:pPr marL="0" indent="0" algn="just">
              <a:lnSpc>
                <a:spcPct val="90000"/>
              </a:lnSpc>
              <a:buFont typeface="Arial" panose="020B0604020202020204" pitchFamily="34" charset="0"/>
              <a:buNone/>
            </a:pPr>
            <a:endParaRPr lang="en-GB" altLang="en-US"/>
          </a:p>
          <a:p>
            <a:pPr marL="0" indent="0" algn="just">
              <a:lnSpc>
                <a:spcPct val="90000"/>
              </a:lnSpc>
              <a:buFont typeface="Arial" panose="020B0604020202020204" pitchFamily="34" charset="0"/>
              <a:buNone/>
            </a:pPr>
            <a:endParaRPr lang="en-GB" altLang="en-US"/>
          </a:p>
          <a:p>
            <a:pPr marL="0" indent="0" algn="ctr">
              <a:lnSpc>
                <a:spcPct val="90000"/>
              </a:lnSpc>
              <a:buFont typeface="Arial" panose="020B0604020202020204" pitchFamily="34" charset="0"/>
              <a:buNone/>
            </a:pPr>
            <a:r>
              <a:rPr lang="en-GB" altLang="en-US" b="1">
                <a:solidFill>
                  <a:srgbClr val="FF0000"/>
                </a:solidFill>
              </a:rPr>
              <a:t>Planning for A Customer Relationship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568E452-62D1-574C-E8B7-4E9743ED63DA}"/>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32771" name="Rectangle 3">
            <a:extLst>
              <a:ext uri="{FF2B5EF4-FFF2-40B4-BE49-F238E27FC236}">
                <a16:creationId xmlns:a16="http://schemas.microsoft.com/office/drawing/2014/main" id="{9D0AE4E7-3718-6A09-B8FA-4C7B2B1F7F81}"/>
              </a:ext>
            </a:extLst>
          </p:cNvPr>
          <p:cNvSpPr>
            <a:spLocks noGrp="1" noChangeArrowheads="1"/>
          </p:cNvSpPr>
          <p:nvPr>
            <p:ph type="body" idx="1"/>
          </p:nvPr>
        </p:nvSpPr>
        <p:spPr>
          <a:xfrm>
            <a:off x="0" y="1295400"/>
            <a:ext cx="8534400" cy="4724400"/>
          </a:xfrm>
        </p:spPr>
        <p:txBody>
          <a:bodyPr/>
          <a:lstStyle/>
          <a:p>
            <a:pPr marL="0" indent="0" algn="just">
              <a:lnSpc>
                <a:spcPct val="90000"/>
              </a:lnSpc>
              <a:buFont typeface="Arial" panose="020B0604020202020204" pitchFamily="34" charset="0"/>
              <a:buNone/>
            </a:pPr>
            <a:r>
              <a:rPr lang="en-GB" altLang="en-US" b="1"/>
              <a:t>The Grand Plan may involve:</a:t>
            </a:r>
          </a:p>
          <a:p>
            <a:pPr marL="0" indent="0">
              <a:lnSpc>
                <a:spcPct val="90000"/>
              </a:lnSpc>
              <a:buFont typeface="Arial" panose="020B0604020202020204" pitchFamily="34" charset="0"/>
              <a:buNone/>
            </a:pPr>
            <a:r>
              <a:rPr lang="en-GB" altLang="en-US" b="1">
                <a:solidFill>
                  <a:srgbClr val="FF0000"/>
                </a:solidFill>
              </a:rPr>
              <a:t>Where are we now?</a:t>
            </a:r>
          </a:p>
          <a:p>
            <a:pPr marL="0" indent="0">
              <a:lnSpc>
                <a:spcPct val="90000"/>
              </a:lnSpc>
              <a:buFont typeface="Arial" panose="020B0604020202020204" pitchFamily="34" charset="0"/>
              <a:buNone/>
            </a:pPr>
            <a:r>
              <a:rPr lang="en-GB" altLang="en-US" b="1">
                <a:solidFill>
                  <a:srgbClr val="FF0000"/>
                </a:solidFill>
              </a:rPr>
              <a:t>Where do we want to be?</a:t>
            </a:r>
          </a:p>
          <a:p>
            <a:pPr marL="0" indent="0">
              <a:lnSpc>
                <a:spcPct val="90000"/>
              </a:lnSpc>
              <a:buFont typeface="Arial" panose="020B0604020202020204" pitchFamily="34" charset="0"/>
              <a:buNone/>
            </a:pPr>
            <a:r>
              <a:rPr lang="en-GB" altLang="en-US" b="1">
                <a:solidFill>
                  <a:srgbClr val="FF0000"/>
                </a:solidFill>
              </a:rPr>
              <a:t>How might we get there?</a:t>
            </a:r>
          </a:p>
          <a:p>
            <a:pPr marL="0" indent="0">
              <a:lnSpc>
                <a:spcPct val="90000"/>
              </a:lnSpc>
              <a:buFont typeface="Arial" panose="020B0604020202020204" pitchFamily="34" charset="0"/>
              <a:buNone/>
            </a:pPr>
            <a:r>
              <a:rPr lang="en-GB" altLang="en-US" b="1">
                <a:solidFill>
                  <a:srgbClr val="FF0000"/>
                </a:solidFill>
              </a:rPr>
              <a:t>Which way is best?</a:t>
            </a:r>
          </a:p>
          <a:p>
            <a:pPr marL="0" indent="0">
              <a:lnSpc>
                <a:spcPct val="90000"/>
              </a:lnSpc>
              <a:buFont typeface="Arial" panose="020B0604020202020204" pitchFamily="34" charset="0"/>
              <a:buNone/>
            </a:pPr>
            <a:r>
              <a:rPr lang="en-GB" altLang="en-US" b="1">
                <a:solidFill>
                  <a:srgbClr val="FF0000"/>
                </a:solidFill>
              </a:rPr>
              <a:t>How can we ensure arrival/survival?</a:t>
            </a:r>
          </a:p>
          <a:p>
            <a:pPr marL="0" indent="0">
              <a:lnSpc>
                <a:spcPct val="90000"/>
              </a:lnSpc>
              <a:buFont typeface="Arial" panose="020B0604020202020204" pitchFamily="34" charset="0"/>
              <a:buNone/>
            </a:pPr>
            <a:endParaRPr lang="en-GB" altLang="en-US" b="1">
              <a:solidFill>
                <a:srgbClr val="FF0000"/>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9DEA0113-1C38-AE19-9C3F-321E496BC2C0}"/>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31747" name="Rectangle 3">
            <a:extLst>
              <a:ext uri="{FF2B5EF4-FFF2-40B4-BE49-F238E27FC236}">
                <a16:creationId xmlns:a16="http://schemas.microsoft.com/office/drawing/2014/main" id="{5E79C270-AF0C-65DC-B040-5C4525693C9B}"/>
              </a:ext>
            </a:extLst>
          </p:cNvPr>
          <p:cNvSpPr>
            <a:spLocks noGrp="1" noChangeArrowheads="1"/>
          </p:cNvSpPr>
          <p:nvPr>
            <p:ph type="body" idx="1"/>
          </p:nvPr>
        </p:nvSpPr>
        <p:spPr>
          <a:xfrm>
            <a:off x="0" y="1295400"/>
            <a:ext cx="8534400" cy="4724400"/>
          </a:xfrm>
        </p:spPr>
        <p:txBody>
          <a:bodyPr/>
          <a:lstStyle/>
          <a:p>
            <a:pPr marL="0" indent="0">
              <a:lnSpc>
                <a:spcPct val="90000"/>
              </a:lnSpc>
              <a:buFont typeface="Arial" panose="020B0604020202020204" pitchFamily="34" charset="0"/>
              <a:buNone/>
              <a:defRPr/>
            </a:pPr>
            <a:r>
              <a:rPr lang="en-GB" altLang="en-US" b="1" dirty="0">
                <a:solidFill>
                  <a:srgbClr val="FF0000"/>
                </a:solidFill>
              </a:rPr>
              <a:t>Following on previous discussion on CRM:</a:t>
            </a:r>
          </a:p>
          <a:p>
            <a:pPr>
              <a:lnSpc>
                <a:spcPct val="90000"/>
              </a:lnSpc>
              <a:defRPr/>
            </a:pPr>
            <a:r>
              <a:rPr lang="en-GB" dirty="0"/>
              <a:t>We should be able to identify:</a:t>
            </a:r>
          </a:p>
          <a:p>
            <a:pPr lvl="1">
              <a:lnSpc>
                <a:spcPct val="90000"/>
              </a:lnSpc>
              <a:defRPr/>
            </a:pPr>
            <a:r>
              <a:rPr lang="en-GB" dirty="0"/>
              <a:t>How appropriate is a focus on CRM for our company?</a:t>
            </a:r>
          </a:p>
          <a:p>
            <a:pPr lvl="1">
              <a:lnSpc>
                <a:spcPct val="90000"/>
              </a:lnSpc>
              <a:defRPr/>
            </a:pPr>
            <a:r>
              <a:rPr lang="en-GB" dirty="0"/>
              <a:t>At what step are our current customers in the relationship (i.e. loyalty ladder)?</a:t>
            </a:r>
          </a:p>
          <a:p>
            <a:pPr lvl="1">
              <a:lnSpc>
                <a:spcPct val="90000"/>
              </a:lnSpc>
              <a:defRPr/>
            </a:pPr>
            <a:r>
              <a:rPr lang="en-GB" dirty="0"/>
              <a:t>At what stages are our customers in the relationship life cycle (Prospective? Developing? Established? Declining?)</a:t>
            </a:r>
          </a:p>
          <a:p>
            <a:pPr marL="0" indent="0">
              <a:lnSpc>
                <a:spcPct val="90000"/>
              </a:lnSpc>
              <a:buFont typeface="Arial" panose="020B0604020202020204" pitchFamily="34" charset="0"/>
              <a:buNone/>
              <a:defRPr/>
            </a:pPr>
            <a:endParaRPr lang="en-GB" altLang="en-US" b="1" dirty="0">
              <a:solidFill>
                <a:srgbClr val="FF0000"/>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FD160CDD-1549-369E-CBF8-2C200AD5099E}"/>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36867" name="Rectangle 3">
            <a:extLst>
              <a:ext uri="{FF2B5EF4-FFF2-40B4-BE49-F238E27FC236}">
                <a16:creationId xmlns:a16="http://schemas.microsoft.com/office/drawing/2014/main" id="{E406E249-6A81-C767-C3AA-83B80415918B}"/>
              </a:ext>
            </a:extLst>
          </p:cNvPr>
          <p:cNvSpPr>
            <a:spLocks noGrp="1" noChangeArrowheads="1"/>
          </p:cNvSpPr>
          <p:nvPr>
            <p:ph type="body" idx="1"/>
          </p:nvPr>
        </p:nvSpPr>
        <p:spPr>
          <a:xfrm>
            <a:off x="0" y="1295400"/>
            <a:ext cx="8534400" cy="4724400"/>
          </a:xfrm>
        </p:spPr>
        <p:txBody>
          <a:bodyPr/>
          <a:lstStyle/>
          <a:p>
            <a:pPr marL="0" indent="0">
              <a:lnSpc>
                <a:spcPct val="90000"/>
              </a:lnSpc>
              <a:buFont typeface="Arial" panose="020B0604020202020204" pitchFamily="34" charset="0"/>
              <a:buNone/>
            </a:pPr>
            <a:r>
              <a:rPr lang="en-GB" altLang="en-US" b="1">
                <a:solidFill>
                  <a:srgbClr val="FF0000"/>
                </a:solidFill>
              </a:rPr>
              <a:t>It is important to note that:</a:t>
            </a:r>
          </a:p>
          <a:p>
            <a:pPr marL="0" indent="0" algn="just">
              <a:lnSpc>
                <a:spcPct val="90000"/>
              </a:lnSpc>
              <a:buFont typeface="Arial" panose="020B0604020202020204" pitchFamily="34" charset="0"/>
              <a:buNone/>
            </a:pPr>
            <a:r>
              <a:rPr lang="en-GB" altLang="en-US"/>
              <a:t>The aim of the business should be setting out how the mission statement is going to be achieved. </a:t>
            </a:r>
          </a:p>
          <a:p>
            <a:pPr marL="0" indent="0" algn="just">
              <a:lnSpc>
                <a:spcPct val="90000"/>
              </a:lnSpc>
              <a:buFont typeface="Arial" panose="020B0604020202020204" pitchFamily="34" charset="0"/>
              <a:buNone/>
            </a:pPr>
            <a:r>
              <a:rPr lang="en-GB" altLang="en-US"/>
              <a:t>It should inform the stakeholder of the intention of the business to i.e. to grow it’s market share, to increase it’s value to customers etc, to improve customer relationships.</a:t>
            </a:r>
          </a:p>
          <a:p>
            <a:pPr marL="0" indent="0">
              <a:lnSpc>
                <a:spcPct val="90000"/>
              </a:lnSpc>
              <a:buFont typeface="Arial" panose="020B0604020202020204" pitchFamily="34" charset="0"/>
              <a:buNone/>
            </a:pPr>
            <a:endParaRPr lang="en-GB" altLang="en-US" b="1">
              <a:solidFill>
                <a:srgbClr val="FF0000"/>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27340CA-EC23-12B3-F8F2-87BC7E8CA8D4}"/>
              </a:ext>
            </a:extLst>
          </p:cNvPr>
          <p:cNvSpPr>
            <a:spLocks noGrp="1" noChangeArrowheads="1"/>
          </p:cNvSpPr>
          <p:nvPr>
            <p:ph type="title"/>
          </p:nvPr>
        </p:nvSpPr>
        <p:spPr>
          <a:xfrm>
            <a:off x="76200" y="274638"/>
            <a:ext cx="9067800" cy="1143000"/>
          </a:xfrm>
        </p:spPr>
        <p:txBody>
          <a:bodyPr/>
          <a:lstStyle/>
          <a:p>
            <a:pPr algn="l"/>
            <a:r>
              <a:rPr lang="en-GB" altLang="en-US" sz="3600" b="1"/>
              <a:t>Functions of Firm’s Objectives to achieve the aim and mission of the organisation:</a:t>
            </a:r>
          </a:p>
        </p:txBody>
      </p:sp>
      <p:sp>
        <p:nvSpPr>
          <p:cNvPr id="31747" name="Rectangle 3">
            <a:extLst>
              <a:ext uri="{FF2B5EF4-FFF2-40B4-BE49-F238E27FC236}">
                <a16:creationId xmlns:a16="http://schemas.microsoft.com/office/drawing/2014/main" id="{A6BDC329-7D10-65B6-F563-4487B696CFE6}"/>
              </a:ext>
            </a:extLst>
          </p:cNvPr>
          <p:cNvSpPr>
            <a:spLocks noGrp="1" noChangeArrowheads="1"/>
          </p:cNvSpPr>
          <p:nvPr>
            <p:ph type="body" idx="1"/>
          </p:nvPr>
        </p:nvSpPr>
        <p:spPr>
          <a:xfrm>
            <a:off x="0" y="1417638"/>
            <a:ext cx="8534400" cy="4602162"/>
          </a:xfrm>
        </p:spPr>
        <p:txBody>
          <a:bodyPr/>
          <a:lstStyle/>
          <a:p>
            <a:pPr>
              <a:defRPr/>
            </a:pPr>
            <a:r>
              <a:rPr lang="en-GB" sz="2600" dirty="0">
                <a:solidFill>
                  <a:srgbClr val="FF0000"/>
                </a:solidFill>
              </a:rPr>
              <a:t>Motivation – objectives provides clear goals</a:t>
            </a:r>
          </a:p>
          <a:p>
            <a:pPr>
              <a:defRPr/>
            </a:pPr>
            <a:r>
              <a:rPr lang="en-GB" sz="2600" dirty="0">
                <a:solidFill>
                  <a:srgbClr val="FF0000"/>
                </a:solidFill>
              </a:rPr>
              <a:t>Monitoring – progress towards clear objectives is the basis for determining the success of a strategy</a:t>
            </a:r>
          </a:p>
          <a:p>
            <a:pPr>
              <a:defRPr/>
            </a:pPr>
            <a:r>
              <a:rPr lang="en-GB" sz="2600" dirty="0">
                <a:solidFill>
                  <a:srgbClr val="FF0000"/>
                </a:solidFill>
              </a:rPr>
              <a:t>Co-ordination – objectives ensure that everyone is working towards the same goal. </a:t>
            </a:r>
          </a:p>
          <a:p>
            <a:pPr>
              <a:defRPr/>
            </a:pPr>
            <a:r>
              <a:rPr lang="en-GB" sz="2600" dirty="0">
                <a:solidFill>
                  <a:srgbClr val="FF0000"/>
                </a:solidFill>
              </a:rPr>
              <a:t>Communication – objectives communicate the strategic direction throughout the organisation. </a:t>
            </a:r>
          </a:p>
          <a:p>
            <a:pPr>
              <a:defRPr/>
            </a:pPr>
            <a:r>
              <a:rPr lang="en-GB" sz="2600" dirty="0">
                <a:solidFill>
                  <a:srgbClr val="FF0000"/>
                </a:solidFill>
              </a:rPr>
              <a:t>Control – objectives provide a basis for measurement. </a:t>
            </a:r>
            <a:endParaRPr lang="en-US" sz="2600" dirty="0">
              <a:solidFill>
                <a:srgbClr val="FF0000"/>
              </a:solidFill>
            </a:endParaRPr>
          </a:p>
          <a:p>
            <a:pPr marL="0" indent="0">
              <a:lnSpc>
                <a:spcPct val="90000"/>
              </a:lnSpc>
              <a:buFont typeface="Arial" panose="020B0604020202020204" pitchFamily="34" charset="0"/>
              <a:buNone/>
              <a:defRPr/>
            </a:pPr>
            <a:endParaRPr lang="en-GB" altLang="en-US" b="1" dirty="0">
              <a:solidFill>
                <a:srgbClr val="FF0000"/>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F08CCAA-F7B6-D1D5-946E-23BE4BA363C8}"/>
              </a:ext>
            </a:extLst>
          </p:cNvPr>
          <p:cNvSpPr>
            <a:spLocks noGrp="1" noChangeArrowheads="1"/>
          </p:cNvSpPr>
          <p:nvPr>
            <p:ph type="title"/>
          </p:nvPr>
        </p:nvSpPr>
        <p:spPr>
          <a:xfrm>
            <a:off x="76200" y="274638"/>
            <a:ext cx="9067800" cy="1143000"/>
          </a:xfrm>
        </p:spPr>
        <p:txBody>
          <a:bodyPr/>
          <a:lstStyle/>
          <a:p>
            <a:r>
              <a:rPr lang="en-US" altLang="en-US" sz="3800" b="1"/>
              <a:t>Objectives of CRM</a:t>
            </a:r>
            <a:endParaRPr lang="en-GB" altLang="en-US" sz="3800" b="1"/>
          </a:p>
        </p:txBody>
      </p:sp>
      <p:sp>
        <p:nvSpPr>
          <p:cNvPr id="31747" name="Rectangle 3">
            <a:extLst>
              <a:ext uri="{FF2B5EF4-FFF2-40B4-BE49-F238E27FC236}">
                <a16:creationId xmlns:a16="http://schemas.microsoft.com/office/drawing/2014/main" id="{9256BE35-466F-1E98-B69F-D8CE65C2C4C1}"/>
              </a:ext>
            </a:extLst>
          </p:cNvPr>
          <p:cNvSpPr>
            <a:spLocks noGrp="1" noChangeArrowheads="1"/>
          </p:cNvSpPr>
          <p:nvPr>
            <p:ph type="body" idx="1"/>
          </p:nvPr>
        </p:nvSpPr>
        <p:spPr>
          <a:xfrm>
            <a:off x="0" y="1295400"/>
            <a:ext cx="8534400" cy="4724400"/>
          </a:xfrm>
        </p:spPr>
        <p:txBody>
          <a:bodyPr/>
          <a:lstStyle/>
          <a:p>
            <a:pPr>
              <a:lnSpc>
                <a:spcPct val="90000"/>
              </a:lnSpc>
              <a:buFont typeface="Wingdings" panose="05000000000000000000" pitchFamily="2" charset="2"/>
              <a:buChar char="§"/>
              <a:defRPr/>
            </a:pPr>
            <a:r>
              <a:rPr lang="en-GB" altLang="en-US" b="1" dirty="0">
                <a:solidFill>
                  <a:srgbClr val="FF0000"/>
                </a:solidFill>
              </a:rPr>
              <a:t>Revenues and costs by customer</a:t>
            </a:r>
          </a:p>
          <a:p>
            <a:pPr>
              <a:lnSpc>
                <a:spcPct val="90000"/>
              </a:lnSpc>
              <a:buFont typeface="Wingdings" panose="05000000000000000000" pitchFamily="2" charset="2"/>
              <a:buChar char="§"/>
              <a:defRPr/>
            </a:pPr>
            <a:r>
              <a:rPr lang="en-GB" altLang="en-US" b="1" dirty="0">
                <a:solidFill>
                  <a:srgbClr val="FF0000"/>
                </a:solidFill>
              </a:rPr>
              <a:t>Customer retention rates</a:t>
            </a:r>
          </a:p>
          <a:p>
            <a:pPr>
              <a:lnSpc>
                <a:spcPct val="90000"/>
              </a:lnSpc>
              <a:buFont typeface="Wingdings" panose="05000000000000000000" pitchFamily="2" charset="2"/>
              <a:buChar char="§"/>
              <a:defRPr/>
            </a:pPr>
            <a:r>
              <a:rPr lang="en-GB" altLang="en-US" b="1" dirty="0">
                <a:solidFill>
                  <a:srgbClr val="FF0000"/>
                </a:solidFill>
              </a:rPr>
              <a:t>Share of customer for existing products / services</a:t>
            </a:r>
          </a:p>
          <a:p>
            <a:pPr>
              <a:lnSpc>
                <a:spcPct val="90000"/>
              </a:lnSpc>
              <a:buFont typeface="Wingdings" panose="05000000000000000000" pitchFamily="2" charset="2"/>
              <a:buChar char="§"/>
              <a:defRPr/>
            </a:pPr>
            <a:r>
              <a:rPr lang="en-GB" altLang="en-US" b="1" dirty="0">
                <a:solidFill>
                  <a:srgbClr val="FF0000"/>
                </a:solidFill>
              </a:rPr>
              <a:t>Share of customer for potential products / services</a:t>
            </a:r>
          </a:p>
          <a:p>
            <a:pPr>
              <a:lnSpc>
                <a:spcPct val="90000"/>
              </a:lnSpc>
              <a:buFont typeface="Wingdings" panose="05000000000000000000" pitchFamily="2" charset="2"/>
              <a:buChar char="§"/>
              <a:defRPr/>
            </a:pPr>
            <a:r>
              <a:rPr lang="en-GB" altLang="en-US" b="1" dirty="0">
                <a:solidFill>
                  <a:srgbClr val="FF0000"/>
                </a:solidFill>
              </a:rPr>
              <a:t>Progression up the relationship ladder</a:t>
            </a:r>
          </a:p>
          <a:p>
            <a:pPr marL="0" indent="0">
              <a:lnSpc>
                <a:spcPct val="90000"/>
              </a:lnSpc>
              <a:buFont typeface="Arial" panose="020B0604020202020204" pitchFamily="34" charset="0"/>
              <a:buNone/>
              <a:defRPr/>
            </a:pPr>
            <a:endParaRPr lang="en-GB" altLang="en-US" b="1" dirty="0">
              <a:solidFill>
                <a:srgbClr val="FF0000"/>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C500A6EA-6694-9CAF-5BFD-2C2AE26FE84D}"/>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43011" name="Rectangle 3">
            <a:extLst>
              <a:ext uri="{FF2B5EF4-FFF2-40B4-BE49-F238E27FC236}">
                <a16:creationId xmlns:a16="http://schemas.microsoft.com/office/drawing/2014/main" id="{96B58483-8413-2572-9066-E1FF1C5C4D01}"/>
              </a:ext>
            </a:extLst>
          </p:cNvPr>
          <p:cNvSpPr>
            <a:spLocks noGrp="1" noChangeArrowheads="1"/>
          </p:cNvSpPr>
          <p:nvPr>
            <p:ph type="body" idx="1"/>
          </p:nvPr>
        </p:nvSpPr>
        <p:spPr>
          <a:xfrm>
            <a:off x="0" y="1066800"/>
            <a:ext cx="8534400" cy="4953000"/>
          </a:xfrm>
        </p:spPr>
        <p:txBody>
          <a:bodyPr/>
          <a:lstStyle/>
          <a:p>
            <a:pPr marL="0" indent="0">
              <a:lnSpc>
                <a:spcPct val="90000"/>
              </a:lnSpc>
              <a:buFont typeface="Arial" panose="020B0604020202020204" pitchFamily="34" charset="0"/>
              <a:buNone/>
            </a:pPr>
            <a:r>
              <a:rPr lang="en-GB" altLang="en-US" b="1"/>
              <a:t>Segmentation:</a:t>
            </a:r>
          </a:p>
          <a:p>
            <a:pPr marL="0" indent="0">
              <a:lnSpc>
                <a:spcPct val="90000"/>
              </a:lnSpc>
              <a:buFont typeface="Arial" panose="020B0604020202020204" pitchFamily="34" charset="0"/>
              <a:buNone/>
            </a:pPr>
            <a:r>
              <a:rPr lang="en-GB" altLang="en-US" sz="2400" b="1">
                <a:solidFill>
                  <a:srgbClr val="FF0000"/>
                </a:solidFill>
              </a:rPr>
              <a:t>Which customers should we invest in/ aim to have a relationship with?</a:t>
            </a:r>
          </a:p>
          <a:p>
            <a:pPr marL="0" indent="0">
              <a:lnSpc>
                <a:spcPct val="90000"/>
              </a:lnSpc>
              <a:buFont typeface="Arial" panose="020B0604020202020204" pitchFamily="34" charset="0"/>
              <a:buNone/>
            </a:pPr>
            <a:r>
              <a:rPr lang="en-GB" altLang="en-US" sz="2400" b="1">
                <a:solidFill>
                  <a:srgbClr val="FF0000"/>
                </a:solidFill>
              </a:rPr>
              <a:t>Which should we neglect/dis-connect with?</a:t>
            </a:r>
          </a:p>
          <a:p>
            <a:pPr marL="0" indent="0">
              <a:lnSpc>
                <a:spcPct val="90000"/>
              </a:lnSpc>
              <a:buFont typeface="Arial" panose="020B0604020202020204" pitchFamily="34" charset="0"/>
              <a:buNone/>
            </a:pPr>
            <a:r>
              <a:rPr lang="en-GB" altLang="en-US" sz="2400" b="1">
                <a:solidFill>
                  <a:srgbClr val="FF0000"/>
                </a:solidFill>
              </a:rPr>
              <a:t>Companies do not always want each and every consumer- do not fit with their strategy ?</a:t>
            </a:r>
          </a:p>
          <a:p>
            <a:pPr marL="0" indent="0">
              <a:lnSpc>
                <a:spcPct val="90000"/>
              </a:lnSpc>
              <a:buFont typeface="Arial" panose="020B0604020202020204" pitchFamily="34" charset="0"/>
              <a:buNone/>
            </a:pPr>
            <a:r>
              <a:rPr lang="en-GB" altLang="en-US" sz="2400" b="1">
                <a:solidFill>
                  <a:srgbClr val="FF0000"/>
                </a:solidFill>
              </a:rPr>
              <a:t>Marketers need to know who to try to engage in the relationship</a:t>
            </a:r>
          </a:p>
          <a:p>
            <a:pPr marL="0" indent="0">
              <a:lnSpc>
                <a:spcPct val="90000"/>
              </a:lnSpc>
              <a:buFont typeface="Arial" panose="020B0604020202020204" pitchFamily="34" charset="0"/>
              <a:buNone/>
            </a:pPr>
            <a:r>
              <a:rPr lang="en-GB" altLang="en-US" sz="2400" b="1">
                <a:solidFill>
                  <a:srgbClr val="FF0000"/>
                </a:solidFill>
              </a:rPr>
              <a:t>A segmented market can maximise profitability and target relationships- reduce marketing and admin. costs</a:t>
            </a:r>
          </a:p>
          <a:p>
            <a:pPr marL="0" indent="0">
              <a:lnSpc>
                <a:spcPct val="90000"/>
              </a:lnSpc>
              <a:buFont typeface="Arial" panose="020B0604020202020204" pitchFamily="34" charset="0"/>
              <a:buNone/>
            </a:pPr>
            <a:r>
              <a:rPr lang="en-GB" altLang="en-US" sz="2400" b="1">
                <a:solidFill>
                  <a:srgbClr val="FF0000"/>
                </a:solidFill>
              </a:rPr>
              <a:t>Makes marketing more manageable and helps provide focus</a:t>
            </a:r>
          </a:p>
          <a:p>
            <a:pPr marL="0" indent="0">
              <a:lnSpc>
                <a:spcPct val="90000"/>
              </a:lnSpc>
              <a:buFont typeface="Arial" panose="020B0604020202020204" pitchFamily="34" charset="0"/>
              <a:buNone/>
            </a:pPr>
            <a:endParaRPr lang="en-GB" altLang="en-US" b="1">
              <a:solidFill>
                <a:srgbClr val="FF0000"/>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B4AEE97F-9BA1-7531-8EC0-82E95164EA3B}"/>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31747" name="Rectangle 3">
            <a:extLst>
              <a:ext uri="{FF2B5EF4-FFF2-40B4-BE49-F238E27FC236}">
                <a16:creationId xmlns:a16="http://schemas.microsoft.com/office/drawing/2014/main" id="{54531B4B-87D2-1E9C-BDCD-7A57772CF8F9}"/>
              </a:ext>
            </a:extLst>
          </p:cNvPr>
          <p:cNvSpPr>
            <a:spLocks noGrp="1" noChangeArrowheads="1"/>
          </p:cNvSpPr>
          <p:nvPr>
            <p:ph type="body" idx="1"/>
          </p:nvPr>
        </p:nvSpPr>
        <p:spPr>
          <a:xfrm>
            <a:off x="0" y="1295400"/>
            <a:ext cx="8534400" cy="4724400"/>
          </a:xfrm>
        </p:spPr>
        <p:txBody>
          <a:bodyPr/>
          <a:lstStyle/>
          <a:p>
            <a:pPr marL="0" indent="0">
              <a:lnSpc>
                <a:spcPct val="90000"/>
              </a:lnSpc>
              <a:buFont typeface="Arial" panose="020B0604020202020204" pitchFamily="34" charset="0"/>
              <a:buNone/>
              <a:defRPr/>
            </a:pPr>
            <a:r>
              <a:rPr lang="en-GB" altLang="en-US" b="1" dirty="0">
                <a:solidFill>
                  <a:srgbClr val="FF0000"/>
                </a:solidFill>
              </a:rPr>
              <a:t>Targeting:</a:t>
            </a:r>
          </a:p>
          <a:p>
            <a:pPr>
              <a:defRPr/>
            </a:pPr>
            <a:r>
              <a:rPr lang="en-GB" sz="2400" dirty="0"/>
              <a:t>How many segments to aim at</a:t>
            </a:r>
          </a:p>
          <a:p>
            <a:pPr>
              <a:defRPr/>
            </a:pPr>
            <a:r>
              <a:rPr lang="en-GB" sz="2400" dirty="0"/>
              <a:t>How to reach these segments</a:t>
            </a:r>
          </a:p>
          <a:p>
            <a:pPr>
              <a:defRPr/>
            </a:pPr>
            <a:r>
              <a:rPr lang="en-GB" sz="2400" dirty="0"/>
              <a:t>There are 3 main types of targeting</a:t>
            </a:r>
          </a:p>
          <a:p>
            <a:pPr lvl="1">
              <a:defRPr/>
            </a:pPr>
            <a:r>
              <a:rPr lang="en-GB" sz="2400" dirty="0"/>
              <a:t>Undifferentiated-sending the same promotional message to all.</a:t>
            </a:r>
          </a:p>
          <a:p>
            <a:pPr lvl="1">
              <a:defRPr/>
            </a:pPr>
            <a:r>
              <a:rPr lang="en-GB" sz="2400" dirty="0"/>
              <a:t>Concentrated-design a promotional message that suits a single  specific segment.</a:t>
            </a:r>
          </a:p>
          <a:p>
            <a:pPr lvl="1">
              <a:defRPr/>
            </a:pPr>
            <a:r>
              <a:rPr lang="en-GB" sz="2400" dirty="0"/>
              <a:t>Differentiated-design more than one promotional message, with each communicating different benefits.</a:t>
            </a:r>
          </a:p>
          <a:p>
            <a:pPr marL="0" indent="0">
              <a:lnSpc>
                <a:spcPct val="90000"/>
              </a:lnSpc>
              <a:buFont typeface="Arial" panose="020B0604020202020204" pitchFamily="34" charset="0"/>
              <a:buNone/>
              <a:defRPr/>
            </a:pPr>
            <a:endParaRPr lang="en-GB" altLang="en-US" b="1" dirty="0">
              <a:solidFill>
                <a:srgbClr val="FF0000"/>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A3D89933-79C2-F630-7DFF-6FDD85E335E7}"/>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31747" name="Rectangle 3">
            <a:extLst>
              <a:ext uri="{FF2B5EF4-FFF2-40B4-BE49-F238E27FC236}">
                <a16:creationId xmlns:a16="http://schemas.microsoft.com/office/drawing/2014/main" id="{9E924F4D-DDDB-B116-1BCC-F55515F1BCEF}"/>
              </a:ext>
            </a:extLst>
          </p:cNvPr>
          <p:cNvSpPr>
            <a:spLocks noGrp="1" noChangeArrowheads="1"/>
          </p:cNvSpPr>
          <p:nvPr>
            <p:ph type="body" idx="1"/>
          </p:nvPr>
        </p:nvSpPr>
        <p:spPr>
          <a:xfrm>
            <a:off x="0" y="1143000"/>
            <a:ext cx="8534400" cy="4876800"/>
          </a:xfrm>
        </p:spPr>
        <p:txBody>
          <a:bodyPr/>
          <a:lstStyle/>
          <a:p>
            <a:pPr marL="0" indent="0">
              <a:lnSpc>
                <a:spcPct val="90000"/>
              </a:lnSpc>
              <a:buFont typeface="Arial" panose="020B0604020202020204" pitchFamily="34" charset="0"/>
              <a:buNone/>
              <a:defRPr/>
            </a:pPr>
            <a:r>
              <a:rPr lang="en-GB" altLang="en-US" b="1" dirty="0">
                <a:solidFill>
                  <a:srgbClr val="FF0000"/>
                </a:solidFill>
              </a:rPr>
              <a:t>Segmentation Strategy:</a:t>
            </a:r>
          </a:p>
          <a:p>
            <a:pPr>
              <a:defRPr/>
            </a:pPr>
            <a:r>
              <a:rPr lang="en-GB" sz="3000" dirty="0"/>
              <a:t>How do we identify which segmentation strategy will best work for the organisation- Data collection/analysis on current/prospective customers.</a:t>
            </a:r>
          </a:p>
          <a:p>
            <a:pPr>
              <a:defRPr/>
            </a:pPr>
            <a:r>
              <a:rPr lang="en-GB" sz="3000" dirty="0"/>
              <a:t>Evaluation of our ‘competitors’ segmentation strategies.</a:t>
            </a:r>
          </a:p>
          <a:p>
            <a:pPr>
              <a:defRPr/>
            </a:pPr>
            <a:r>
              <a:rPr lang="en-GB" sz="3000" dirty="0"/>
              <a:t>How can we use this information to start/continue/improve CRM.</a:t>
            </a:r>
          </a:p>
          <a:p>
            <a:pPr marL="0" indent="0">
              <a:lnSpc>
                <a:spcPct val="90000"/>
              </a:lnSpc>
              <a:buFont typeface="Arial" panose="020B0604020202020204" pitchFamily="34" charset="0"/>
              <a:buNone/>
              <a:defRPr/>
            </a:pPr>
            <a:endParaRPr lang="en-GB" altLang="en-US" b="1" dirty="0">
              <a:solidFill>
                <a:srgbClr val="FF0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40BFE682-162E-9B23-A9E8-8456ED538D59}"/>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31747" name="Rectangle 3">
            <a:extLst>
              <a:ext uri="{FF2B5EF4-FFF2-40B4-BE49-F238E27FC236}">
                <a16:creationId xmlns:a16="http://schemas.microsoft.com/office/drawing/2014/main" id="{0BF95FF9-FD36-133C-D36A-2C5974A8CE4B}"/>
              </a:ext>
            </a:extLst>
          </p:cNvPr>
          <p:cNvSpPr>
            <a:spLocks noGrp="1" noChangeArrowheads="1"/>
          </p:cNvSpPr>
          <p:nvPr>
            <p:ph type="body" idx="1"/>
          </p:nvPr>
        </p:nvSpPr>
        <p:spPr>
          <a:xfrm>
            <a:off x="0" y="1295400"/>
            <a:ext cx="8534400" cy="4724400"/>
          </a:xfrm>
        </p:spPr>
        <p:txBody>
          <a:bodyPr/>
          <a:lstStyle/>
          <a:p>
            <a:pPr marL="0" indent="0">
              <a:lnSpc>
                <a:spcPct val="90000"/>
              </a:lnSpc>
              <a:buFont typeface="Arial" panose="020B0604020202020204" pitchFamily="34" charset="0"/>
              <a:buNone/>
              <a:defRPr/>
            </a:pPr>
            <a:r>
              <a:rPr lang="en-GB" altLang="en-US" b="1" dirty="0">
                <a:solidFill>
                  <a:srgbClr val="FF0000"/>
                </a:solidFill>
              </a:rPr>
              <a:t>Strategic Development:</a:t>
            </a:r>
          </a:p>
          <a:p>
            <a:pPr>
              <a:defRPr/>
            </a:pPr>
            <a:r>
              <a:rPr lang="en-GB" sz="1800" dirty="0"/>
              <a:t>Porter’s (1980) Generic Strategies</a:t>
            </a:r>
          </a:p>
          <a:p>
            <a:pPr lvl="1">
              <a:defRPr/>
            </a:pPr>
            <a:r>
              <a:rPr lang="en-GB" sz="1800" dirty="0"/>
              <a:t>Cost leadership - This strategy involves the firm winning market share by appealing to cost-conscious or price-sensitive customers-ALDI/LIDL.</a:t>
            </a:r>
          </a:p>
          <a:p>
            <a:pPr lvl="1">
              <a:defRPr/>
            </a:pPr>
            <a:r>
              <a:rPr lang="en-GB" sz="1800" dirty="0"/>
              <a:t>Focus - In adopting a narrow focus, the company ideally focuses on a few target markets (also called a segmentation strategy or niche strategy)- Waitrose. </a:t>
            </a:r>
          </a:p>
          <a:p>
            <a:pPr lvl="1">
              <a:defRPr/>
            </a:pPr>
            <a:r>
              <a:rPr lang="en-GB" sz="1800" dirty="0"/>
              <a:t>Differentiation - Differentiate the products in some way in order to compete successfully. Examples of the successful use of a differentiation strategy are  Mercedes-Benz automobiles.</a:t>
            </a:r>
          </a:p>
          <a:p>
            <a:pPr>
              <a:defRPr/>
            </a:pPr>
            <a:r>
              <a:rPr lang="en-GB" sz="1800" dirty="0"/>
              <a:t>Being stuck in the middle – could be fatal for competitive advantage and loss of customer satisfaction, trust and loyalty!</a:t>
            </a:r>
          </a:p>
          <a:p>
            <a:pPr marL="0" indent="0">
              <a:lnSpc>
                <a:spcPct val="90000"/>
              </a:lnSpc>
              <a:buFont typeface="Arial" panose="020B0604020202020204" pitchFamily="34" charset="0"/>
              <a:buNone/>
              <a:defRPr/>
            </a:pPr>
            <a:endParaRPr lang="en-GB" altLang="en-US" b="1" dirty="0">
              <a:solidFill>
                <a:srgbClr val="FF0000"/>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E9F254F8-37F4-0D40-03FA-B7F8BE5CD02A}"/>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51203" name="Rectangle 3">
            <a:extLst>
              <a:ext uri="{FF2B5EF4-FFF2-40B4-BE49-F238E27FC236}">
                <a16:creationId xmlns:a16="http://schemas.microsoft.com/office/drawing/2014/main" id="{AF233FF0-BEFD-1E92-1CF9-3CF9656ADF4B}"/>
              </a:ext>
            </a:extLst>
          </p:cNvPr>
          <p:cNvSpPr>
            <a:spLocks noGrp="1" noChangeArrowheads="1"/>
          </p:cNvSpPr>
          <p:nvPr>
            <p:ph type="body" idx="1"/>
          </p:nvPr>
        </p:nvSpPr>
        <p:spPr>
          <a:xfrm>
            <a:off x="0" y="1295400"/>
            <a:ext cx="8534400" cy="4724400"/>
          </a:xfrm>
        </p:spPr>
        <p:txBody>
          <a:bodyPr/>
          <a:lstStyle/>
          <a:p>
            <a:pPr marL="0" indent="0">
              <a:lnSpc>
                <a:spcPct val="90000"/>
              </a:lnSpc>
              <a:buFont typeface="Arial" panose="020B0604020202020204" pitchFamily="34" charset="0"/>
              <a:buNone/>
            </a:pPr>
            <a:endParaRPr lang="en-GB" altLang="en-US" b="1">
              <a:solidFill>
                <a:srgbClr val="FF0000"/>
              </a:solidFill>
            </a:endParaRPr>
          </a:p>
          <a:p>
            <a:pPr marL="0" indent="0">
              <a:lnSpc>
                <a:spcPct val="90000"/>
              </a:lnSpc>
              <a:buFont typeface="Arial" panose="020B0604020202020204" pitchFamily="34" charset="0"/>
              <a:buNone/>
            </a:pPr>
            <a:endParaRPr lang="en-GB" altLang="en-US" b="1">
              <a:solidFill>
                <a:srgbClr val="FF0000"/>
              </a:solidFill>
            </a:endParaRPr>
          </a:p>
          <a:p>
            <a:pPr marL="0" indent="0">
              <a:lnSpc>
                <a:spcPct val="90000"/>
              </a:lnSpc>
              <a:buFont typeface="Arial" panose="020B0604020202020204" pitchFamily="34" charset="0"/>
              <a:buNone/>
            </a:pPr>
            <a:endParaRPr lang="en-GB" altLang="en-US" b="1">
              <a:solidFill>
                <a:srgbClr val="FF0000"/>
              </a:solidFill>
            </a:endParaRPr>
          </a:p>
          <a:p>
            <a:pPr marL="0" indent="0">
              <a:lnSpc>
                <a:spcPct val="90000"/>
              </a:lnSpc>
              <a:buFont typeface="Arial" panose="020B0604020202020204" pitchFamily="34" charset="0"/>
              <a:buNone/>
            </a:pPr>
            <a:endParaRPr lang="en-GB" altLang="en-US" b="1">
              <a:solidFill>
                <a:srgbClr val="FF0000"/>
              </a:solidFill>
            </a:endParaRPr>
          </a:p>
          <a:p>
            <a:pPr marL="0" indent="0" algn="ctr">
              <a:lnSpc>
                <a:spcPct val="90000"/>
              </a:lnSpc>
              <a:buFont typeface="Arial" panose="020B0604020202020204" pitchFamily="34" charset="0"/>
              <a:buNone/>
            </a:pPr>
            <a:r>
              <a:rPr lang="en-GB" altLang="en-US" sz="4400" b="1">
                <a:solidFill>
                  <a:srgbClr val="FF0000"/>
                </a:solidFill>
              </a:rPr>
              <a:t>Implementing the Relationship</a:t>
            </a:r>
          </a:p>
          <a:p>
            <a:pPr marL="0" indent="0">
              <a:lnSpc>
                <a:spcPct val="90000"/>
              </a:lnSpc>
              <a:buFont typeface="Arial" panose="020B0604020202020204" pitchFamily="34" charset="0"/>
              <a:buNone/>
            </a:pPr>
            <a:endParaRPr lang="en-GB" altLang="en-US" b="1">
              <a:solidFill>
                <a:srgbClr val="FF0000"/>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C7CCD816-60A6-A9D7-2518-4E3CB8CB4740}"/>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53251" name="Rectangle 3">
            <a:extLst>
              <a:ext uri="{FF2B5EF4-FFF2-40B4-BE49-F238E27FC236}">
                <a16:creationId xmlns:a16="http://schemas.microsoft.com/office/drawing/2014/main" id="{0E520BEC-3BE2-8934-0B95-E1AB5EBACB83}"/>
              </a:ext>
            </a:extLst>
          </p:cNvPr>
          <p:cNvSpPr>
            <a:spLocks noGrp="1" noChangeArrowheads="1"/>
          </p:cNvSpPr>
          <p:nvPr>
            <p:ph type="body" idx="1"/>
          </p:nvPr>
        </p:nvSpPr>
        <p:spPr>
          <a:xfrm>
            <a:off x="0" y="1295400"/>
            <a:ext cx="8534400" cy="4724400"/>
          </a:xfrm>
        </p:spPr>
        <p:txBody>
          <a:bodyPr/>
          <a:lstStyle/>
          <a:p>
            <a:pPr marL="0" indent="0">
              <a:lnSpc>
                <a:spcPct val="90000"/>
              </a:lnSpc>
              <a:buFont typeface="Arial" panose="020B0604020202020204" pitchFamily="34" charset="0"/>
              <a:buNone/>
            </a:pPr>
            <a:r>
              <a:rPr lang="en-GB" altLang="en-US" b="1">
                <a:solidFill>
                  <a:srgbClr val="FF0000"/>
                </a:solidFill>
              </a:rPr>
              <a:t>Implementing the Relationship:</a:t>
            </a:r>
          </a:p>
          <a:p>
            <a:pPr marL="0" indent="0">
              <a:lnSpc>
                <a:spcPct val="90000"/>
              </a:lnSpc>
              <a:buFont typeface="Arial" panose="020B0604020202020204" pitchFamily="34" charset="0"/>
              <a:buNone/>
            </a:pPr>
            <a:r>
              <a:rPr lang="en-GB" altLang="en-US" b="1">
                <a:solidFill>
                  <a:srgbClr val="FF0000"/>
                </a:solidFill>
              </a:rPr>
              <a:t>Where are we now?</a:t>
            </a:r>
          </a:p>
          <a:p>
            <a:pPr marL="0" indent="0">
              <a:lnSpc>
                <a:spcPct val="90000"/>
              </a:lnSpc>
              <a:buFont typeface="Arial" panose="020B0604020202020204" pitchFamily="34" charset="0"/>
              <a:buNone/>
            </a:pPr>
            <a:r>
              <a:rPr lang="en-GB" altLang="en-US" b="1">
                <a:solidFill>
                  <a:srgbClr val="FF0000"/>
                </a:solidFill>
              </a:rPr>
              <a:t>Where do we want to be?</a:t>
            </a:r>
          </a:p>
          <a:p>
            <a:pPr marL="0" indent="0">
              <a:lnSpc>
                <a:spcPct val="90000"/>
              </a:lnSpc>
              <a:buFont typeface="Arial" panose="020B0604020202020204" pitchFamily="34" charset="0"/>
              <a:buNone/>
            </a:pPr>
            <a:r>
              <a:rPr lang="en-GB" altLang="en-US" b="1"/>
              <a:t>How might we get there?</a:t>
            </a:r>
          </a:p>
          <a:p>
            <a:pPr marL="0" indent="0">
              <a:lnSpc>
                <a:spcPct val="90000"/>
              </a:lnSpc>
              <a:buFont typeface="Arial" panose="020B0604020202020204" pitchFamily="34" charset="0"/>
              <a:buNone/>
            </a:pPr>
            <a:r>
              <a:rPr lang="en-GB" altLang="en-US" b="1">
                <a:solidFill>
                  <a:srgbClr val="FF0000"/>
                </a:solidFill>
              </a:rPr>
              <a:t>Which way is best?</a:t>
            </a:r>
          </a:p>
          <a:p>
            <a:pPr marL="0" indent="0">
              <a:lnSpc>
                <a:spcPct val="90000"/>
              </a:lnSpc>
              <a:buFont typeface="Arial" panose="020B0604020202020204" pitchFamily="34" charset="0"/>
              <a:buNone/>
            </a:pPr>
            <a:r>
              <a:rPr lang="en-GB" altLang="en-US" b="1">
                <a:solidFill>
                  <a:srgbClr val="FF0000"/>
                </a:solidFill>
              </a:rPr>
              <a:t>How can we ensure arrival?</a:t>
            </a:r>
          </a:p>
          <a:p>
            <a:pPr marL="0" indent="0">
              <a:lnSpc>
                <a:spcPct val="90000"/>
              </a:lnSpc>
              <a:buFont typeface="Arial" panose="020B0604020202020204" pitchFamily="34" charset="0"/>
              <a:buNone/>
            </a:pPr>
            <a:r>
              <a:rPr lang="en-GB" altLang="en-US" b="1">
                <a:solidFill>
                  <a:srgbClr val="FF0000"/>
                </a:solidFill>
              </a:rPr>
              <a:t>We are now looking at how might we get there</a:t>
            </a:r>
          </a:p>
          <a:p>
            <a:pPr marL="0" indent="0">
              <a:lnSpc>
                <a:spcPct val="90000"/>
              </a:lnSpc>
              <a:buFont typeface="Arial" panose="020B0604020202020204" pitchFamily="34" charset="0"/>
              <a:buNone/>
            </a:pPr>
            <a:endParaRPr lang="en-GB" altLang="en-US" b="1">
              <a:solidFill>
                <a:srgbClr val="FF0000"/>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87A5F452-DDF3-E24B-0CB7-45A76D9A1441}"/>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31747" name="Rectangle 3">
            <a:extLst>
              <a:ext uri="{FF2B5EF4-FFF2-40B4-BE49-F238E27FC236}">
                <a16:creationId xmlns:a16="http://schemas.microsoft.com/office/drawing/2014/main" id="{454E66C7-8F63-7B44-3B2B-887D892E7B2C}"/>
              </a:ext>
            </a:extLst>
          </p:cNvPr>
          <p:cNvSpPr>
            <a:spLocks noGrp="1" noChangeArrowheads="1"/>
          </p:cNvSpPr>
          <p:nvPr>
            <p:ph type="body" idx="1"/>
          </p:nvPr>
        </p:nvSpPr>
        <p:spPr>
          <a:xfrm>
            <a:off x="0" y="1295400"/>
            <a:ext cx="8534400" cy="4724400"/>
          </a:xfrm>
        </p:spPr>
        <p:txBody>
          <a:bodyPr/>
          <a:lstStyle/>
          <a:p>
            <a:pPr marL="0" indent="0">
              <a:lnSpc>
                <a:spcPct val="90000"/>
              </a:lnSpc>
              <a:buFont typeface="Arial" panose="020B0604020202020204" pitchFamily="34" charset="0"/>
              <a:buNone/>
              <a:defRPr/>
            </a:pPr>
            <a:r>
              <a:rPr lang="en-GB" altLang="en-US" sz="4000" b="1" dirty="0"/>
              <a:t>Implementing the Relationship - </a:t>
            </a:r>
          </a:p>
          <a:p>
            <a:pPr marL="0" indent="0">
              <a:lnSpc>
                <a:spcPct val="90000"/>
              </a:lnSpc>
              <a:buFont typeface="Arial" panose="020B0604020202020204" pitchFamily="34" charset="0"/>
              <a:buNone/>
              <a:defRPr/>
            </a:pPr>
            <a:r>
              <a:rPr lang="en-GB" altLang="en-US" b="1" dirty="0">
                <a:solidFill>
                  <a:srgbClr val="FF0000"/>
                </a:solidFill>
              </a:rPr>
              <a:t>The Loyalty Ladder:</a:t>
            </a:r>
          </a:p>
          <a:p>
            <a:pPr>
              <a:defRPr/>
            </a:pPr>
            <a:r>
              <a:rPr lang="en-GB" dirty="0"/>
              <a:t>The loyalty ladder is a relationship marketing concept that sees customers move through relationship levels.</a:t>
            </a:r>
          </a:p>
          <a:p>
            <a:pPr>
              <a:defRPr/>
            </a:pPr>
            <a:r>
              <a:rPr lang="en-GB" dirty="0"/>
              <a:t>Starting at the bottom as </a:t>
            </a:r>
          </a:p>
          <a:p>
            <a:pPr>
              <a:defRPr/>
            </a:pPr>
            <a:r>
              <a:rPr lang="en-GB" b="1" dirty="0"/>
              <a:t>PROSPECTS</a:t>
            </a:r>
            <a:r>
              <a:rPr lang="en-GB" dirty="0"/>
              <a:t>- Those customers who intend to purchase but have not done so.</a:t>
            </a:r>
          </a:p>
          <a:p>
            <a:pPr marL="0" indent="0">
              <a:lnSpc>
                <a:spcPct val="90000"/>
              </a:lnSpc>
              <a:buFont typeface="Arial" panose="020B0604020202020204" pitchFamily="34" charset="0"/>
              <a:buNone/>
              <a:defRPr/>
            </a:pPr>
            <a:endParaRPr lang="en-GB" altLang="en-US" b="1" dirty="0">
              <a:solidFill>
                <a:srgbClr val="FF0000"/>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BAB07184-4267-4DF6-D7A8-92D861790E56}"/>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57347" name="Rectangle 3">
            <a:extLst>
              <a:ext uri="{FF2B5EF4-FFF2-40B4-BE49-F238E27FC236}">
                <a16:creationId xmlns:a16="http://schemas.microsoft.com/office/drawing/2014/main" id="{A71FE1C8-D9C2-384F-9B9F-500B76CDA59A}"/>
              </a:ext>
            </a:extLst>
          </p:cNvPr>
          <p:cNvSpPr>
            <a:spLocks noGrp="1" noChangeArrowheads="1"/>
          </p:cNvSpPr>
          <p:nvPr>
            <p:ph type="body" idx="1"/>
          </p:nvPr>
        </p:nvSpPr>
        <p:spPr>
          <a:xfrm>
            <a:off x="0" y="1295400"/>
            <a:ext cx="8534400" cy="4724400"/>
          </a:xfrm>
        </p:spPr>
        <p:txBody>
          <a:bodyPr/>
          <a:lstStyle/>
          <a:p>
            <a:pPr marL="0" indent="0">
              <a:lnSpc>
                <a:spcPct val="90000"/>
              </a:lnSpc>
              <a:buFont typeface="Arial" panose="020B0604020202020204" pitchFamily="34" charset="0"/>
              <a:buNone/>
            </a:pPr>
            <a:r>
              <a:rPr lang="en-GB" altLang="en-US" sz="3600" b="1"/>
              <a:t>Implementing the Relationship -</a:t>
            </a:r>
          </a:p>
          <a:p>
            <a:pPr marL="0" indent="0">
              <a:lnSpc>
                <a:spcPct val="90000"/>
              </a:lnSpc>
              <a:buFont typeface="Arial" panose="020B0604020202020204" pitchFamily="34" charset="0"/>
              <a:buNone/>
            </a:pPr>
            <a:endParaRPr lang="en-GB" altLang="en-US" b="1"/>
          </a:p>
          <a:p>
            <a:pPr marL="0" indent="0">
              <a:lnSpc>
                <a:spcPct val="90000"/>
              </a:lnSpc>
              <a:buFont typeface="Arial" panose="020B0604020202020204" pitchFamily="34" charset="0"/>
              <a:buNone/>
            </a:pPr>
            <a:r>
              <a:rPr lang="en-GB" altLang="en-US" b="1">
                <a:solidFill>
                  <a:srgbClr val="FF0000"/>
                </a:solidFill>
              </a:rPr>
              <a:t>Customers- First Time Purchases</a:t>
            </a:r>
          </a:p>
          <a:p>
            <a:pPr marL="0" indent="0">
              <a:lnSpc>
                <a:spcPct val="90000"/>
              </a:lnSpc>
              <a:buFont typeface="Arial" panose="020B0604020202020204" pitchFamily="34" charset="0"/>
              <a:buNone/>
            </a:pPr>
            <a:r>
              <a:rPr lang="en-GB" altLang="en-US" b="1">
                <a:solidFill>
                  <a:srgbClr val="FF0000"/>
                </a:solidFill>
              </a:rPr>
              <a:t>Client- Repeat Purchases</a:t>
            </a:r>
          </a:p>
          <a:p>
            <a:pPr marL="0" indent="0">
              <a:lnSpc>
                <a:spcPct val="90000"/>
              </a:lnSpc>
              <a:buFont typeface="Arial" panose="020B0604020202020204" pitchFamily="34" charset="0"/>
              <a:buNone/>
            </a:pPr>
            <a:r>
              <a:rPr lang="en-GB" altLang="en-US" b="1">
                <a:solidFill>
                  <a:srgbClr val="FF0000"/>
                </a:solidFill>
              </a:rPr>
              <a:t>Supporter- Tries New Product</a:t>
            </a:r>
          </a:p>
          <a:p>
            <a:pPr marL="0" indent="0">
              <a:lnSpc>
                <a:spcPct val="90000"/>
              </a:lnSpc>
              <a:buFont typeface="Arial" panose="020B0604020202020204" pitchFamily="34" charset="0"/>
              <a:buNone/>
            </a:pPr>
            <a:r>
              <a:rPr lang="en-GB" altLang="en-US" b="1">
                <a:solidFill>
                  <a:srgbClr val="FF0000"/>
                </a:solidFill>
              </a:rPr>
              <a:t>Brand Champion- Advocate</a:t>
            </a:r>
          </a:p>
          <a:p>
            <a:pPr marL="0" indent="0">
              <a:lnSpc>
                <a:spcPct val="90000"/>
              </a:lnSpc>
              <a:buFont typeface="Arial" panose="020B0604020202020204" pitchFamily="34" charset="0"/>
              <a:buNone/>
            </a:pPr>
            <a:endParaRPr lang="en-GB" altLang="en-US" b="1">
              <a:solidFill>
                <a:srgbClr val="FF0000"/>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715A9B10-9DF8-B7BA-6879-D54E1F6568DE}"/>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31747" name="Rectangle 3">
            <a:extLst>
              <a:ext uri="{FF2B5EF4-FFF2-40B4-BE49-F238E27FC236}">
                <a16:creationId xmlns:a16="http://schemas.microsoft.com/office/drawing/2014/main" id="{36F73565-9825-2EBC-9747-BCC442C2E878}"/>
              </a:ext>
            </a:extLst>
          </p:cNvPr>
          <p:cNvSpPr>
            <a:spLocks noGrp="1" noChangeArrowheads="1"/>
          </p:cNvSpPr>
          <p:nvPr>
            <p:ph type="body" idx="1"/>
          </p:nvPr>
        </p:nvSpPr>
        <p:spPr>
          <a:xfrm>
            <a:off x="0" y="1295400"/>
            <a:ext cx="8686800" cy="4724400"/>
          </a:xfrm>
        </p:spPr>
        <p:txBody>
          <a:bodyPr/>
          <a:lstStyle/>
          <a:p>
            <a:pPr marL="0" indent="0">
              <a:lnSpc>
                <a:spcPct val="90000"/>
              </a:lnSpc>
              <a:buFont typeface="Arial" panose="020B0604020202020204" pitchFamily="34" charset="0"/>
              <a:buNone/>
              <a:defRPr/>
            </a:pPr>
            <a:r>
              <a:rPr lang="en-GB" altLang="en-US" b="1" dirty="0">
                <a:solidFill>
                  <a:srgbClr val="FF0000"/>
                </a:solidFill>
              </a:rPr>
              <a:t>Reichheld’s Research articulates that:</a:t>
            </a:r>
          </a:p>
          <a:p>
            <a:pPr algn="just">
              <a:defRPr/>
            </a:pPr>
            <a:r>
              <a:rPr lang="en-GB" sz="2800" dirty="0"/>
              <a:t>Some organisations have more loyal customers, loyal employees and loyal shareholders than it’s competitors.</a:t>
            </a:r>
          </a:p>
          <a:p>
            <a:pPr algn="just">
              <a:defRPr/>
            </a:pPr>
            <a:r>
              <a:rPr lang="en-GB" sz="2800" dirty="0"/>
              <a:t>This leads to ‘happy employees create happy customers’ and this can create a good relationship.</a:t>
            </a:r>
          </a:p>
          <a:p>
            <a:pPr algn="just">
              <a:defRPr/>
            </a:pPr>
            <a:r>
              <a:rPr lang="en-GB" sz="2800" dirty="0"/>
              <a:t>Loyalty leaders target their efforts towards prospects who are likely to be loyal in the first place- initial segmentation research important.</a:t>
            </a:r>
          </a:p>
          <a:p>
            <a:pPr marL="0" indent="0">
              <a:lnSpc>
                <a:spcPct val="90000"/>
              </a:lnSpc>
              <a:buFont typeface="Arial" panose="020B0604020202020204" pitchFamily="34" charset="0"/>
              <a:buNone/>
              <a:defRPr/>
            </a:pPr>
            <a:endParaRPr lang="en-GB" altLang="en-US" sz="4000" b="1" dirty="0">
              <a:solidFill>
                <a:srgbClr val="FF0000"/>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696D6566-D48A-6C06-902C-305F31A4A47B}"/>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31747" name="Rectangle 3">
            <a:extLst>
              <a:ext uri="{FF2B5EF4-FFF2-40B4-BE49-F238E27FC236}">
                <a16:creationId xmlns:a16="http://schemas.microsoft.com/office/drawing/2014/main" id="{6AB0CCC1-18A3-EAA8-8B56-71946390684F}"/>
              </a:ext>
            </a:extLst>
          </p:cNvPr>
          <p:cNvSpPr>
            <a:spLocks noGrp="1" noChangeArrowheads="1"/>
          </p:cNvSpPr>
          <p:nvPr>
            <p:ph type="body" idx="1"/>
          </p:nvPr>
        </p:nvSpPr>
        <p:spPr>
          <a:xfrm>
            <a:off x="0" y="1143000"/>
            <a:ext cx="8534400" cy="4876800"/>
          </a:xfrm>
        </p:spPr>
        <p:txBody>
          <a:bodyPr/>
          <a:lstStyle/>
          <a:p>
            <a:pPr marL="0" indent="0">
              <a:lnSpc>
                <a:spcPct val="90000"/>
              </a:lnSpc>
              <a:buFont typeface="Arial" panose="020B0604020202020204" pitchFamily="34" charset="0"/>
              <a:buNone/>
              <a:defRPr/>
            </a:pPr>
            <a:r>
              <a:rPr lang="en-GB" altLang="en-US" b="1" dirty="0">
                <a:solidFill>
                  <a:srgbClr val="FF0000"/>
                </a:solidFill>
              </a:rPr>
              <a:t>Humby’s Scoring Points articulates that:</a:t>
            </a:r>
          </a:p>
          <a:p>
            <a:pPr>
              <a:defRPr/>
            </a:pPr>
            <a:r>
              <a:rPr lang="en-GB" sz="2600" dirty="0"/>
              <a:t>If a customer gains a benefit then the benefit will become an aspiration for their friends etc.</a:t>
            </a:r>
          </a:p>
          <a:p>
            <a:pPr>
              <a:defRPr/>
            </a:pPr>
            <a:r>
              <a:rPr lang="en-GB" sz="2600" dirty="0"/>
              <a:t>When is the benefit obvious to the customer?</a:t>
            </a:r>
          </a:p>
          <a:p>
            <a:pPr>
              <a:defRPr/>
            </a:pPr>
            <a:r>
              <a:rPr lang="en-GB" sz="2600" dirty="0"/>
              <a:t>How many points do you have to accrue to gain a benefit?</a:t>
            </a:r>
          </a:p>
          <a:p>
            <a:pPr>
              <a:defRPr/>
            </a:pPr>
            <a:r>
              <a:rPr lang="en-GB" sz="2600" dirty="0"/>
              <a:t>Is it at the top when you may gain most benefit- Accor membership example.</a:t>
            </a:r>
          </a:p>
          <a:p>
            <a:pPr>
              <a:defRPr/>
            </a:pPr>
            <a:r>
              <a:rPr lang="en-GB" sz="2600" dirty="0"/>
              <a:t>The most important part is at the bottom of the loyalty ladder- need to ensure you build the relationship.</a:t>
            </a:r>
          </a:p>
          <a:p>
            <a:pPr marL="0" indent="0">
              <a:lnSpc>
                <a:spcPct val="90000"/>
              </a:lnSpc>
              <a:buFont typeface="Arial" panose="020B0604020202020204" pitchFamily="34" charset="0"/>
              <a:buNone/>
              <a:defRPr/>
            </a:pPr>
            <a:endParaRPr lang="en-GB" altLang="en-US" b="1" dirty="0">
              <a:solidFill>
                <a:srgbClr val="FF0000"/>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6DFACB0B-B401-EA8A-8418-B579C1379A42}"/>
              </a:ext>
            </a:extLst>
          </p:cNvPr>
          <p:cNvSpPr>
            <a:spLocks noGrp="1" noChangeArrowheads="1"/>
          </p:cNvSpPr>
          <p:nvPr>
            <p:ph type="title"/>
          </p:nvPr>
        </p:nvSpPr>
        <p:spPr>
          <a:xfrm>
            <a:off x="76200" y="0"/>
            <a:ext cx="9067800" cy="1066800"/>
          </a:xfrm>
        </p:spPr>
        <p:txBody>
          <a:bodyPr/>
          <a:lstStyle/>
          <a:p>
            <a:r>
              <a:rPr lang="en-US" altLang="en-US" sz="3800" b="1"/>
              <a:t>Customers Relationship Management</a:t>
            </a:r>
            <a:endParaRPr lang="en-GB" altLang="en-US" sz="3800" b="1"/>
          </a:p>
        </p:txBody>
      </p:sp>
      <p:sp>
        <p:nvSpPr>
          <p:cNvPr id="31747" name="Rectangle 3">
            <a:extLst>
              <a:ext uri="{FF2B5EF4-FFF2-40B4-BE49-F238E27FC236}">
                <a16:creationId xmlns:a16="http://schemas.microsoft.com/office/drawing/2014/main" id="{161EC800-1B88-5C38-6E5F-D94CD1DC21E0}"/>
              </a:ext>
            </a:extLst>
          </p:cNvPr>
          <p:cNvSpPr>
            <a:spLocks noGrp="1" noChangeArrowheads="1"/>
          </p:cNvSpPr>
          <p:nvPr>
            <p:ph type="body" idx="1"/>
          </p:nvPr>
        </p:nvSpPr>
        <p:spPr>
          <a:xfrm>
            <a:off x="0" y="838200"/>
            <a:ext cx="4876800" cy="5181600"/>
          </a:xfrm>
        </p:spPr>
        <p:txBody>
          <a:bodyPr/>
          <a:lstStyle/>
          <a:p>
            <a:pPr marL="0" indent="0">
              <a:lnSpc>
                <a:spcPct val="90000"/>
              </a:lnSpc>
              <a:buFont typeface="Arial" panose="020B0604020202020204" pitchFamily="34" charset="0"/>
              <a:buNone/>
              <a:defRPr/>
            </a:pPr>
            <a:r>
              <a:rPr lang="en-GB" altLang="en-US" sz="2200" b="1" dirty="0">
                <a:solidFill>
                  <a:srgbClr val="FF0000"/>
                </a:solidFill>
              </a:rPr>
              <a:t>McKinsey’s Seven S Framework</a:t>
            </a:r>
          </a:p>
          <a:p>
            <a:pPr marL="0" indent="0">
              <a:lnSpc>
                <a:spcPct val="90000"/>
              </a:lnSpc>
              <a:buFont typeface="Arial" panose="020B0604020202020204" pitchFamily="34" charset="0"/>
              <a:buNone/>
              <a:defRPr/>
            </a:pPr>
            <a:r>
              <a:rPr lang="en-GB" sz="1500" b="1" dirty="0"/>
              <a:t>The Seven S Framework was developed by Tom Peters and Robert Waterman in the early 1980s (summarised by Waterman et al., 1980) whilst working as consultants at the McKinsey &amp; Company consulting firm.</a:t>
            </a:r>
          </a:p>
          <a:p>
            <a:pPr>
              <a:buFont typeface="Arial" panose="020B0604020202020204" pitchFamily="34" charset="0"/>
              <a:buNone/>
              <a:defRPr/>
            </a:pPr>
            <a:endParaRPr lang="en-GB" sz="1500" b="1" dirty="0"/>
          </a:p>
          <a:p>
            <a:pPr>
              <a:defRPr/>
            </a:pPr>
            <a:r>
              <a:rPr lang="en-GB" sz="1500" b="1" dirty="0"/>
              <a:t>The basic premise of the model is that there are seven internal aspects of an organization that need to be aligned if it is to be successful. The 7S model can be used to:</a:t>
            </a:r>
          </a:p>
          <a:p>
            <a:pPr lvl="1">
              <a:defRPr/>
            </a:pPr>
            <a:r>
              <a:rPr lang="en-GB" sz="1500" b="1" dirty="0"/>
              <a:t>Improve the performance of a company.</a:t>
            </a:r>
          </a:p>
          <a:p>
            <a:pPr lvl="1">
              <a:defRPr/>
            </a:pPr>
            <a:r>
              <a:rPr lang="en-GB" sz="1500" b="1" dirty="0"/>
              <a:t>Examine the likely effects of future changes within a company.</a:t>
            </a:r>
          </a:p>
          <a:p>
            <a:pPr lvl="1">
              <a:defRPr/>
            </a:pPr>
            <a:r>
              <a:rPr lang="en-GB" sz="1500" b="1" dirty="0"/>
              <a:t>Align departments and processes during a merger or acquisition.</a:t>
            </a:r>
          </a:p>
          <a:p>
            <a:pPr lvl="1">
              <a:defRPr/>
            </a:pPr>
            <a:r>
              <a:rPr lang="en-GB" sz="1500" b="1" dirty="0"/>
              <a:t>Determine how best to implement a proposed strategy</a:t>
            </a:r>
          </a:p>
          <a:p>
            <a:pPr marL="0" indent="0">
              <a:lnSpc>
                <a:spcPct val="90000"/>
              </a:lnSpc>
              <a:buFont typeface="Arial" panose="020B0604020202020204" pitchFamily="34" charset="0"/>
              <a:buNone/>
              <a:defRPr/>
            </a:pPr>
            <a:endParaRPr lang="en-GB" altLang="en-US" b="1" dirty="0">
              <a:solidFill>
                <a:srgbClr val="FF0000"/>
              </a:solidFill>
            </a:endParaRPr>
          </a:p>
        </p:txBody>
      </p:sp>
      <p:pic>
        <p:nvPicPr>
          <p:cNvPr id="63492" name="Picture 1">
            <a:extLst>
              <a:ext uri="{FF2B5EF4-FFF2-40B4-BE49-F238E27FC236}">
                <a16:creationId xmlns:a16="http://schemas.microsoft.com/office/drawing/2014/main" id="{FBAEE3D6-E6A1-C826-788A-1438D60A5A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838200"/>
            <a:ext cx="4175125" cy="462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129B6819-4C27-7CF0-1A34-EB7104796524}"/>
              </a:ext>
            </a:extLst>
          </p:cNvPr>
          <p:cNvSpPr>
            <a:spLocks noGrp="1" noChangeArrowheads="1"/>
          </p:cNvSpPr>
          <p:nvPr>
            <p:ph type="title"/>
          </p:nvPr>
        </p:nvSpPr>
        <p:spPr>
          <a:xfrm>
            <a:off x="76200" y="274638"/>
            <a:ext cx="9067800" cy="487362"/>
          </a:xfrm>
        </p:spPr>
        <p:txBody>
          <a:bodyPr/>
          <a:lstStyle/>
          <a:p>
            <a:r>
              <a:rPr lang="en-US" altLang="en-US" sz="3800" b="1"/>
              <a:t>Customers Relationship Management</a:t>
            </a:r>
            <a:endParaRPr lang="en-GB" altLang="en-US" sz="3800" b="1"/>
          </a:p>
        </p:txBody>
      </p:sp>
      <p:sp>
        <p:nvSpPr>
          <p:cNvPr id="31747" name="Rectangle 3">
            <a:extLst>
              <a:ext uri="{FF2B5EF4-FFF2-40B4-BE49-F238E27FC236}">
                <a16:creationId xmlns:a16="http://schemas.microsoft.com/office/drawing/2014/main" id="{DB4BB4D0-7AA1-1DCA-87E7-C08F315B8B08}"/>
              </a:ext>
            </a:extLst>
          </p:cNvPr>
          <p:cNvSpPr>
            <a:spLocks noGrp="1" noChangeArrowheads="1"/>
          </p:cNvSpPr>
          <p:nvPr>
            <p:ph type="body" idx="1"/>
          </p:nvPr>
        </p:nvSpPr>
        <p:spPr>
          <a:xfrm>
            <a:off x="0" y="762000"/>
            <a:ext cx="8534400" cy="5029200"/>
          </a:xfrm>
        </p:spPr>
        <p:txBody>
          <a:bodyPr/>
          <a:lstStyle/>
          <a:p>
            <a:pPr marL="0" indent="0">
              <a:lnSpc>
                <a:spcPct val="90000"/>
              </a:lnSpc>
              <a:buFont typeface="Arial" panose="020B0604020202020204" pitchFamily="34" charset="0"/>
              <a:buNone/>
              <a:defRPr/>
            </a:pPr>
            <a:r>
              <a:rPr lang="en-GB" altLang="en-US" b="1" dirty="0">
                <a:solidFill>
                  <a:srgbClr val="FF0000"/>
                </a:solidFill>
              </a:rPr>
              <a:t>McKinsey’s Seven S Framework</a:t>
            </a:r>
          </a:p>
          <a:p>
            <a:pPr>
              <a:lnSpc>
                <a:spcPct val="80000"/>
              </a:lnSpc>
              <a:defRPr/>
            </a:pPr>
            <a:r>
              <a:rPr lang="en-GB" sz="2000" b="1" dirty="0"/>
              <a:t>Strategy: 		</a:t>
            </a:r>
            <a:r>
              <a:rPr lang="en-GB" sz="1800" dirty="0"/>
              <a:t>senior management’s plan of action devised to 				maintain and build competitive advantage </a:t>
            </a:r>
          </a:p>
          <a:p>
            <a:pPr>
              <a:lnSpc>
                <a:spcPct val="80000"/>
              </a:lnSpc>
              <a:buFont typeface="Arial" panose="020B0604020202020204" pitchFamily="34" charset="0"/>
              <a:buNone/>
              <a:defRPr/>
            </a:pPr>
            <a:endParaRPr lang="en-GB" sz="1200" dirty="0"/>
          </a:p>
          <a:p>
            <a:pPr>
              <a:lnSpc>
                <a:spcPct val="80000"/>
              </a:lnSpc>
              <a:defRPr/>
            </a:pPr>
            <a:r>
              <a:rPr lang="en-GB" sz="2000" b="1" dirty="0"/>
              <a:t>Structure:		</a:t>
            </a:r>
            <a:r>
              <a:rPr lang="en-GB" sz="1800" dirty="0"/>
              <a:t>the way resources and responsibilities are allocated </a:t>
            </a:r>
          </a:p>
          <a:p>
            <a:pPr lvl="1">
              <a:lnSpc>
                <a:spcPct val="80000"/>
              </a:lnSpc>
              <a:buFont typeface="Arial" panose="020B0604020202020204" pitchFamily="34" charset="0"/>
              <a:buNone/>
              <a:defRPr/>
            </a:pPr>
            <a:endParaRPr lang="en-GB" sz="1200" b="1" dirty="0"/>
          </a:p>
          <a:p>
            <a:pPr>
              <a:lnSpc>
                <a:spcPct val="80000"/>
              </a:lnSpc>
              <a:defRPr/>
            </a:pPr>
            <a:r>
              <a:rPr lang="en-GB" sz="2000" b="1" dirty="0"/>
              <a:t>Systems: 		</a:t>
            </a:r>
            <a:r>
              <a:rPr lang="en-GB" sz="1800" dirty="0"/>
              <a:t>mechanisms, procedures and processes by which tasks 			are completed</a:t>
            </a:r>
          </a:p>
          <a:p>
            <a:pPr>
              <a:lnSpc>
                <a:spcPct val="80000"/>
              </a:lnSpc>
              <a:buFont typeface="Arial" panose="020B0604020202020204" pitchFamily="34" charset="0"/>
              <a:buNone/>
              <a:defRPr/>
            </a:pPr>
            <a:endParaRPr lang="en-GB" sz="1200" dirty="0"/>
          </a:p>
          <a:p>
            <a:pPr>
              <a:lnSpc>
                <a:spcPct val="80000"/>
              </a:lnSpc>
              <a:defRPr/>
            </a:pPr>
            <a:r>
              <a:rPr lang="en-GB" sz="2000" b="1" dirty="0"/>
              <a:t>Shared values: 	</a:t>
            </a:r>
            <a:r>
              <a:rPr lang="en-GB" sz="1800" dirty="0"/>
              <a:t>the core values of the company that are evidenced in </a:t>
            </a:r>
          </a:p>
          <a:p>
            <a:pPr>
              <a:lnSpc>
                <a:spcPct val="80000"/>
              </a:lnSpc>
              <a:buFont typeface="Arial" panose="020B0604020202020204" pitchFamily="34" charset="0"/>
              <a:buNone/>
              <a:defRPr/>
            </a:pPr>
            <a:r>
              <a:rPr lang="en-GB" sz="1800" dirty="0"/>
              <a:t>				the corporate culture and the general work ethic</a:t>
            </a:r>
          </a:p>
          <a:p>
            <a:pPr>
              <a:lnSpc>
                <a:spcPct val="80000"/>
              </a:lnSpc>
              <a:buFont typeface="Arial" panose="020B0604020202020204" pitchFamily="34" charset="0"/>
              <a:buNone/>
              <a:defRPr/>
            </a:pPr>
            <a:endParaRPr lang="en-GB" sz="1200" b="1" dirty="0"/>
          </a:p>
          <a:p>
            <a:pPr>
              <a:lnSpc>
                <a:spcPct val="80000"/>
              </a:lnSpc>
              <a:defRPr/>
            </a:pPr>
            <a:r>
              <a:rPr lang="en-GB" sz="2000" b="1" dirty="0"/>
              <a:t>Style:		</a:t>
            </a:r>
            <a:r>
              <a:rPr lang="en-GB" sz="1800" dirty="0"/>
              <a:t>organisational culture and management style</a:t>
            </a:r>
          </a:p>
          <a:p>
            <a:pPr>
              <a:lnSpc>
                <a:spcPct val="80000"/>
              </a:lnSpc>
              <a:buFont typeface="Arial" panose="020B0604020202020204" pitchFamily="34" charset="0"/>
              <a:buNone/>
              <a:defRPr/>
            </a:pPr>
            <a:endParaRPr lang="en-GB" sz="1200" b="1" dirty="0"/>
          </a:p>
          <a:p>
            <a:pPr>
              <a:lnSpc>
                <a:spcPct val="80000"/>
              </a:lnSpc>
              <a:defRPr/>
            </a:pPr>
            <a:r>
              <a:rPr lang="en-GB" sz="2000" b="1" dirty="0"/>
              <a:t>Skills:		</a:t>
            </a:r>
            <a:r>
              <a:rPr lang="en-GB" sz="1800" dirty="0"/>
              <a:t>corporate strengths and core competencies of the 				employees working for the company</a:t>
            </a:r>
          </a:p>
          <a:p>
            <a:pPr>
              <a:lnSpc>
                <a:spcPct val="80000"/>
              </a:lnSpc>
              <a:buFont typeface="Arial" panose="020B0604020202020204" pitchFamily="34" charset="0"/>
              <a:buNone/>
              <a:defRPr/>
            </a:pPr>
            <a:endParaRPr lang="en-GB" sz="1200" b="1" dirty="0"/>
          </a:p>
          <a:p>
            <a:pPr>
              <a:lnSpc>
                <a:spcPct val="80000"/>
              </a:lnSpc>
              <a:defRPr/>
            </a:pPr>
            <a:r>
              <a:rPr lang="en-GB" sz="2000" b="1" dirty="0"/>
              <a:t>Staff:		</a:t>
            </a:r>
            <a:r>
              <a:rPr lang="en-GB" sz="1800" dirty="0"/>
              <a:t>human resources and policies by which they are 				managed</a:t>
            </a:r>
            <a:endParaRPr lang="en-GB" sz="1800" b="1" dirty="0"/>
          </a:p>
          <a:p>
            <a:pPr marL="0" indent="0">
              <a:lnSpc>
                <a:spcPct val="90000"/>
              </a:lnSpc>
              <a:buFont typeface="Arial" panose="020B0604020202020204" pitchFamily="34" charset="0"/>
              <a:buNone/>
              <a:defRPr/>
            </a:pPr>
            <a:endParaRPr lang="en-GB" altLang="en-US" b="1" dirty="0">
              <a:solidFill>
                <a:srgbClr val="FF0000"/>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733E1812-A420-2B48-F82C-00F6C948F81C}"/>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67587" name="Rectangle 3">
            <a:extLst>
              <a:ext uri="{FF2B5EF4-FFF2-40B4-BE49-F238E27FC236}">
                <a16:creationId xmlns:a16="http://schemas.microsoft.com/office/drawing/2014/main" id="{CE78A139-37F3-FD46-9F64-5AD9C2978EC9}"/>
              </a:ext>
            </a:extLst>
          </p:cNvPr>
          <p:cNvSpPr>
            <a:spLocks noGrp="1" noChangeArrowheads="1"/>
          </p:cNvSpPr>
          <p:nvPr>
            <p:ph type="body" idx="1"/>
          </p:nvPr>
        </p:nvSpPr>
        <p:spPr>
          <a:xfrm>
            <a:off x="0" y="1295400"/>
            <a:ext cx="8534400" cy="4724400"/>
          </a:xfrm>
        </p:spPr>
        <p:txBody>
          <a:bodyPr/>
          <a:lstStyle/>
          <a:p>
            <a:pPr marL="0" indent="0">
              <a:lnSpc>
                <a:spcPct val="90000"/>
              </a:lnSpc>
              <a:buFont typeface="Arial" panose="020B0604020202020204" pitchFamily="34" charset="0"/>
              <a:buNone/>
            </a:pPr>
            <a:r>
              <a:rPr lang="en-GB" altLang="en-US" b="1">
                <a:solidFill>
                  <a:srgbClr val="FF0000"/>
                </a:solidFill>
              </a:rPr>
              <a:t>Strategy, Structure and Systems:</a:t>
            </a:r>
          </a:p>
          <a:p>
            <a:pPr lvl="1"/>
            <a:r>
              <a:rPr lang="en-GB" altLang="en-US"/>
              <a:t>Relationships can not simply be initiated by the company – the </a:t>
            </a:r>
            <a:r>
              <a:rPr lang="en-GB" altLang="en-US" b="1"/>
              <a:t>customer has choice</a:t>
            </a:r>
          </a:p>
          <a:p>
            <a:pPr lvl="1">
              <a:buFont typeface="Arial" panose="020B0604020202020204" pitchFamily="34" charset="0"/>
              <a:buNone/>
            </a:pPr>
            <a:endParaRPr lang="en-GB" altLang="en-US" sz="800" b="1"/>
          </a:p>
          <a:p>
            <a:pPr lvl="1"/>
            <a:r>
              <a:rPr lang="en-GB" altLang="en-US" b="1"/>
              <a:t>Relationships must be maintained </a:t>
            </a:r>
            <a:r>
              <a:rPr lang="en-GB" altLang="en-US"/>
              <a:t>– this involves commitment, effort and resources</a:t>
            </a:r>
          </a:p>
          <a:p>
            <a:pPr lvl="1">
              <a:buFont typeface="Arial" panose="020B0604020202020204" pitchFamily="34" charset="0"/>
              <a:buNone/>
            </a:pPr>
            <a:endParaRPr lang="en-GB" altLang="en-US" sz="800"/>
          </a:p>
          <a:p>
            <a:pPr lvl="1"/>
            <a:r>
              <a:rPr lang="en-GB" altLang="en-US" b="1"/>
              <a:t>Sometimes relationships end </a:t>
            </a:r>
            <a:r>
              <a:rPr lang="en-GB" altLang="en-US"/>
              <a:t>– exit strategies may also need to be considered</a:t>
            </a:r>
            <a:endParaRPr lang="en-US" altLang="en-US"/>
          </a:p>
          <a:p>
            <a:pPr marL="0" indent="0">
              <a:lnSpc>
                <a:spcPct val="90000"/>
              </a:lnSpc>
              <a:buFont typeface="Arial" panose="020B0604020202020204" pitchFamily="34" charset="0"/>
              <a:buNone/>
            </a:pPr>
            <a:endParaRPr lang="en-GB" altLang="en-US" b="1">
              <a:solidFill>
                <a:srgbClr val="FF0000"/>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68B54969-6BEF-35D0-CA17-43F9ED4CA953}"/>
              </a:ext>
            </a:extLst>
          </p:cNvPr>
          <p:cNvSpPr>
            <a:spLocks noGrp="1" noChangeArrowheads="1"/>
          </p:cNvSpPr>
          <p:nvPr>
            <p:ph type="title"/>
          </p:nvPr>
        </p:nvSpPr>
        <p:spPr>
          <a:xfrm>
            <a:off x="76200" y="274638"/>
            <a:ext cx="9067800" cy="715962"/>
          </a:xfrm>
        </p:spPr>
        <p:txBody>
          <a:bodyPr/>
          <a:lstStyle/>
          <a:p>
            <a:r>
              <a:rPr lang="en-US" altLang="en-US" sz="3800" b="1"/>
              <a:t>Customers Relationship Management</a:t>
            </a:r>
            <a:endParaRPr lang="en-GB" altLang="en-US" sz="3800" b="1"/>
          </a:p>
        </p:txBody>
      </p:sp>
      <p:sp>
        <p:nvSpPr>
          <p:cNvPr id="31747" name="Rectangle 3">
            <a:extLst>
              <a:ext uri="{FF2B5EF4-FFF2-40B4-BE49-F238E27FC236}">
                <a16:creationId xmlns:a16="http://schemas.microsoft.com/office/drawing/2014/main" id="{98EF76F6-0516-D619-3013-3B5AD5B25402}"/>
              </a:ext>
            </a:extLst>
          </p:cNvPr>
          <p:cNvSpPr>
            <a:spLocks noGrp="1" noChangeArrowheads="1"/>
          </p:cNvSpPr>
          <p:nvPr>
            <p:ph type="body" idx="1"/>
          </p:nvPr>
        </p:nvSpPr>
        <p:spPr>
          <a:xfrm>
            <a:off x="0" y="990600"/>
            <a:ext cx="8534400" cy="5029200"/>
          </a:xfrm>
        </p:spPr>
        <p:txBody>
          <a:bodyPr/>
          <a:lstStyle/>
          <a:p>
            <a:pPr marL="0" indent="0">
              <a:lnSpc>
                <a:spcPct val="90000"/>
              </a:lnSpc>
              <a:buFont typeface="Arial" panose="020B0604020202020204" pitchFamily="34" charset="0"/>
              <a:buNone/>
              <a:defRPr/>
            </a:pPr>
            <a:r>
              <a:rPr lang="en-GB" altLang="en-US" b="1" dirty="0">
                <a:solidFill>
                  <a:srgbClr val="FF0000"/>
                </a:solidFill>
              </a:rPr>
              <a:t>Exit Strategies:</a:t>
            </a:r>
          </a:p>
          <a:p>
            <a:pPr>
              <a:defRPr/>
            </a:pPr>
            <a:r>
              <a:rPr lang="en-GB" sz="2300" dirty="0"/>
              <a:t>Entrepreneur James </a:t>
            </a:r>
            <a:r>
              <a:rPr lang="en-GB" sz="2300" b="1" dirty="0"/>
              <a:t>Dyson</a:t>
            </a:r>
            <a:r>
              <a:rPr lang="en-GB" sz="2300" dirty="0"/>
              <a:t> was involved in a fresh row over exporting jobs after announcing he planned to switch production of washing machines from his base at </a:t>
            </a:r>
            <a:r>
              <a:rPr lang="en-GB" sz="2300" b="1" dirty="0"/>
              <a:t>Malmesbury, Wiltshire to Malaysia with the loss of 65 jobs. </a:t>
            </a:r>
            <a:endParaRPr lang="en-GB" sz="2300" dirty="0"/>
          </a:p>
          <a:p>
            <a:pPr>
              <a:defRPr/>
            </a:pPr>
            <a:r>
              <a:rPr lang="en-GB" sz="2300" dirty="0"/>
              <a:t>The decision meant the end of manufacturing for Dyson in Britain after his previous decision to move vacuum cleaner production to Malaysia, where production costs are </a:t>
            </a:r>
            <a:r>
              <a:rPr lang="en-GB" sz="2300" b="1" dirty="0"/>
              <a:t>30% lower</a:t>
            </a:r>
            <a:r>
              <a:rPr lang="en-GB" sz="2300" dirty="0"/>
              <a:t>. </a:t>
            </a:r>
          </a:p>
          <a:p>
            <a:pPr>
              <a:defRPr/>
            </a:pPr>
            <a:r>
              <a:rPr lang="en-GB" sz="2300" dirty="0"/>
              <a:t>The transfer resulted in the </a:t>
            </a:r>
            <a:r>
              <a:rPr lang="en-GB" sz="2300" b="1" dirty="0"/>
              <a:t>loss of 800 jobs</a:t>
            </a:r>
            <a:r>
              <a:rPr lang="en-GB" sz="2300" dirty="0"/>
              <a:t>.</a:t>
            </a:r>
            <a:r>
              <a:rPr lang="en-US" sz="2300" dirty="0"/>
              <a:t> </a:t>
            </a:r>
            <a:endParaRPr lang="en-GB" sz="2300" i="1" dirty="0"/>
          </a:p>
          <a:p>
            <a:pPr marL="0" indent="0">
              <a:lnSpc>
                <a:spcPct val="90000"/>
              </a:lnSpc>
              <a:buFont typeface="Arial" panose="020B0604020202020204" pitchFamily="34" charset="0"/>
              <a:buNone/>
              <a:defRPr/>
            </a:pPr>
            <a:endParaRPr lang="en-GB" altLang="en-US" b="1" dirty="0">
              <a:solidFill>
                <a:srgbClr val="FF0000"/>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7B225223-67F2-2099-0544-630CCA594CE2}"/>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71683" name="Rectangle 3">
            <a:extLst>
              <a:ext uri="{FF2B5EF4-FFF2-40B4-BE49-F238E27FC236}">
                <a16:creationId xmlns:a16="http://schemas.microsoft.com/office/drawing/2014/main" id="{EBFDE01D-EA5C-7987-D25B-9C5FA704958A}"/>
              </a:ext>
            </a:extLst>
          </p:cNvPr>
          <p:cNvSpPr>
            <a:spLocks noGrp="1" noChangeArrowheads="1"/>
          </p:cNvSpPr>
          <p:nvPr>
            <p:ph type="body" idx="1"/>
          </p:nvPr>
        </p:nvSpPr>
        <p:spPr>
          <a:xfrm>
            <a:off x="0" y="1295400"/>
            <a:ext cx="8534400" cy="4724400"/>
          </a:xfrm>
        </p:spPr>
        <p:txBody>
          <a:bodyPr/>
          <a:lstStyle/>
          <a:p>
            <a:pPr marL="0" indent="0">
              <a:lnSpc>
                <a:spcPct val="90000"/>
              </a:lnSpc>
              <a:buFont typeface="Arial" panose="020B0604020202020204" pitchFamily="34" charset="0"/>
              <a:buNone/>
            </a:pPr>
            <a:r>
              <a:rPr lang="en-GB" altLang="en-US" b="1">
                <a:solidFill>
                  <a:srgbClr val="FF0000"/>
                </a:solidFill>
              </a:rPr>
              <a:t>Exit Strategies:</a:t>
            </a:r>
          </a:p>
          <a:p>
            <a:pPr marL="0" indent="0">
              <a:lnSpc>
                <a:spcPct val="90000"/>
              </a:lnSpc>
              <a:buFont typeface="Arial" panose="020B0604020202020204" pitchFamily="34" charset="0"/>
              <a:buNone/>
            </a:pPr>
            <a:r>
              <a:rPr lang="en-GB" altLang="en-US" sz="2300" b="1"/>
              <a:t>Deutsche Bank employees begin leaving London office amid global job cuts.</a:t>
            </a:r>
            <a:endParaRPr lang="en-GB" altLang="en-US" sz="2300" b="1">
              <a:solidFill>
                <a:srgbClr val="FF0000"/>
              </a:solidFill>
            </a:endParaRPr>
          </a:p>
          <a:p>
            <a:pPr marL="0" indent="0" algn="just">
              <a:lnSpc>
                <a:spcPct val="90000"/>
              </a:lnSpc>
              <a:buFont typeface="Arial" panose="020B0604020202020204" pitchFamily="34" charset="0"/>
              <a:buNone/>
            </a:pPr>
            <a:r>
              <a:rPr lang="en-GB" altLang="en-US" sz="2300" b="1"/>
              <a:t>The cuts are focused in the closure of the bank’s global equities sales and trading business in a bid to improve profitability.</a:t>
            </a:r>
          </a:p>
          <a:p>
            <a:pPr marL="0" indent="0" algn="just">
              <a:lnSpc>
                <a:spcPct val="90000"/>
              </a:lnSpc>
              <a:buFont typeface="Arial" panose="020B0604020202020204" pitchFamily="34" charset="0"/>
              <a:buNone/>
            </a:pPr>
            <a:r>
              <a:rPr lang="en-GB" altLang="en-US" sz="2300" b="1"/>
              <a:t>The cuts are part of the strategy to reduce global headcount to around 74,000 and cut adjusted costs by a quarter to 17 billion euros ($19.08 billion).</a:t>
            </a:r>
            <a:endParaRPr lang="en-GB" altLang="en-US" sz="2300" b="1">
              <a:solidFill>
                <a:srgbClr val="FF0000"/>
              </a:solidFil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7A1A17F9-467E-5C01-146E-5EF10AC67E23}"/>
              </a:ext>
            </a:extLst>
          </p:cNvPr>
          <p:cNvSpPr>
            <a:spLocks noGrp="1" noChangeArrowheads="1"/>
          </p:cNvSpPr>
          <p:nvPr>
            <p:ph type="title"/>
          </p:nvPr>
        </p:nvSpPr>
        <p:spPr>
          <a:xfrm>
            <a:off x="76200" y="274638"/>
            <a:ext cx="9067800" cy="1143000"/>
          </a:xfrm>
        </p:spPr>
        <p:txBody>
          <a:bodyPr/>
          <a:lstStyle/>
          <a:p>
            <a:r>
              <a:rPr lang="en-US" altLang="en-US" sz="3800" b="1"/>
              <a:t>Customers Relationship Management</a:t>
            </a:r>
            <a:endParaRPr lang="en-GB" altLang="en-US" sz="3800" b="1"/>
          </a:p>
        </p:txBody>
      </p:sp>
      <p:sp>
        <p:nvSpPr>
          <p:cNvPr id="73731" name="Rectangle 3">
            <a:extLst>
              <a:ext uri="{FF2B5EF4-FFF2-40B4-BE49-F238E27FC236}">
                <a16:creationId xmlns:a16="http://schemas.microsoft.com/office/drawing/2014/main" id="{E6CC8E1D-4FC4-531E-9FD0-1B91BDEAF113}"/>
              </a:ext>
            </a:extLst>
          </p:cNvPr>
          <p:cNvSpPr>
            <a:spLocks noGrp="1" noChangeArrowheads="1"/>
          </p:cNvSpPr>
          <p:nvPr>
            <p:ph type="body" idx="1"/>
          </p:nvPr>
        </p:nvSpPr>
        <p:spPr>
          <a:xfrm>
            <a:off x="0" y="1295400"/>
            <a:ext cx="8534400" cy="4724400"/>
          </a:xfrm>
        </p:spPr>
        <p:txBody>
          <a:bodyPr/>
          <a:lstStyle/>
          <a:p>
            <a:pPr marL="0" indent="0">
              <a:lnSpc>
                <a:spcPct val="90000"/>
              </a:lnSpc>
              <a:buFont typeface="Arial" panose="020B0604020202020204" pitchFamily="34" charset="0"/>
              <a:buNone/>
            </a:pPr>
            <a:r>
              <a:rPr lang="en-GB" altLang="en-US" b="1">
                <a:solidFill>
                  <a:srgbClr val="FF0000"/>
                </a:solidFill>
              </a:rPr>
              <a:t>Exit Strategies:</a:t>
            </a:r>
          </a:p>
          <a:p>
            <a:pPr marL="0" indent="0">
              <a:lnSpc>
                <a:spcPct val="90000"/>
              </a:lnSpc>
              <a:buFont typeface="Arial" panose="020B0604020202020204" pitchFamily="34" charset="0"/>
              <a:buNone/>
            </a:pPr>
            <a:r>
              <a:rPr lang="en-GB" altLang="en-US" sz="2300" b="1"/>
              <a:t>Deutsche Bank said the overhaul was a bid to “focus our resources on businesses where clients need us most.”</a:t>
            </a:r>
          </a:p>
          <a:p>
            <a:pPr marL="0" indent="0">
              <a:lnSpc>
                <a:spcPct val="90000"/>
              </a:lnSpc>
              <a:buFont typeface="Arial" panose="020B0604020202020204" pitchFamily="34" charset="0"/>
              <a:buNone/>
            </a:pPr>
            <a:r>
              <a:rPr lang="en-GB" altLang="en-US" sz="2300" b="1"/>
              <a:t>The bank aims to cut back on less profitable businesses and focus on improving business relationships with its key customers: </a:t>
            </a:r>
          </a:p>
          <a:p>
            <a:pPr marL="0" indent="0">
              <a:lnSpc>
                <a:spcPct val="90000"/>
              </a:lnSpc>
              <a:buFont typeface="Arial" panose="020B0604020202020204" pitchFamily="34" charset="0"/>
              <a:buNone/>
            </a:pPr>
            <a:r>
              <a:rPr lang="en-GB" altLang="en-US" sz="2300" b="1"/>
              <a:t>“We are setting up a dedicated corporate bank specializing in the financing and treasury products the world’s companies need to support trade and investment around the globe. Deutsche Bank will remain an international bank,”</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EBE494A6-3F47-7A7F-69D0-8BB828BEA910}"/>
              </a:ext>
            </a:extLst>
          </p:cNvPr>
          <p:cNvSpPr>
            <a:spLocks noGrp="1" noChangeArrowheads="1"/>
          </p:cNvSpPr>
          <p:nvPr>
            <p:ph type="title"/>
          </p:nvPr>
        </p:nvSpPr>
        <p:spPr>
          <a:xfrm>
            <a:off x="76200" y="274638"/>
            <a:ext cx="9067800" cy="1143000"/>
          </a:xfrm>
        </p:spPr>
        <p:txBody>
          <a:bodyPr/>
          <a:lstStyle/>
          <a:p>
            <a:r>
              <a:rPr lang="en-GB" altLang="en-US" sz="3800" b="1"/>
              <a:t>Style, Skills, Staff &amp; Shared Values:</a:t>
            </a:r>
          </a:p>
        </p:txBody>
      </p:sp>
      <p:sp>
        <p:nvSpPr>
          <p:cNvPr id="75779" name="Rectangle 3">
            <a:extLst>
              <a:ext uri="{FF2B5EF4-FFF2-40B4-BE49-F238E27FC236}">
                <a16:creationId xmlns:a16="http://schemas.microsoft.com/office/drawing/2014/main" id="{F3A227DE-F227-5588-68E4-FD88C4C43A57}"/>
              </a:ext>
            </a:extLst>
          </p:cNvPr>
          <p:cNvSpPr>
            <a:spLocks noGrp="1" noChangeArrowheads="1"/>
          </p:cNvSpPr>
          <p:nvPr>
            <p:ph type="body" idx="1"/>
          </p:nvPr>
        </p:nvSpPr>
        <p:spPr>
          <a:xfrm>
            <a:off x="0" y="1295400"/>
            <a:ext cx="8534400" cy="4724400"/>
          </a:xfrm>
        </p:spPr>
        <p:txBody>
          <a:bodyPr/>
          <a:lstStyle/>
          <a:p>
            <a:pPr lvl="1"/>
            <a:r>
              <a:rPr lang="en-GB" altLang="en-US" b="1"/>
              <a:t>Internal communication </a:t>
            </a:r>
            <a:r>
              <a:rPr lang="en-GB" altLang="en-US"/>
              <a:t>is vital</a:t>
            </a:r>
          </a:p>
          <a:p>
            <a:pPr lvl="1"/>
            <a:r>
              <a:rPr lang="en-GB" altLang="en-US" b="1"/>
              <a:t>Attention to service quality </a:t>
            </a:r>
            <a:r>
              <a:rPr lang="en-GB" altLang="en-US"/>
              <a:t>is vital</a:t>
            </a:r>
          </a:p>
          <a:p>
            <a:pPr lvl="1"/>
            <a:r>
              <a:rPr lang="en-GB" altLang="en-US"/>
              <a:t>Sometimes </a:t>
            </a:r>
            <a:r>
              <a:rPr lang="en-GB" altLang="en-US" b="1"/>
              <a:t>service quality fails</a:t>
            </a:r>
            <a:endParaRPr lang="en-US" altLang="en-US" b="1"/>
          </a:p>
          <a:p>
            <a:pPr marL="0" indent="0">
              <a:lnSpc>
                <a:spcPct val="90000"/>
              </a:lnSpc>
              <a:buFont typeface="Arial" panose="020B0604020202020204" pitchFamily="34" charset="0"/>
              <a:buNone/>
            </a:pPr>
            <a:endParaRPr lang="en-GB" altLang="en-US" b="1">
              <a:solidFill>
                <a:srgbClr val="FF0000"/>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3CFE8447-BB59-580D-6EC4-097CC7F6FE97}"/>
              </a:ext>
            </a:extLst>
          </p:cNvPr>
          <p:cNvSpPr>
            <a:spLocks noGrp="1" noChangeArrowheads="1"/>
          </p:cNvSpPr>
          <p:nvPr>
            <p:ph type="title"/>
          </p:nvPr>
        </p:nvSpPr>
        <p:spPr>
          <a:xfrm>
            <a:off x="76200" y="-228600"/>
            <a:ext cx="9067800" cy="1066800"/>
          </a:xfrm>
        </p:spPr>
        <p:txBody>
          <a:bodyPr/>
          <a:lstStyle/>
          <a:p>
            <a:r>
              <a:rPr lang="en-US" altLang="en-US" sz="3800" b="1"/>
              <a:t>Service Failure</a:t>
            </a:r>
          </a:p>
        </p:txBody>
      </p:sp>
      <p:sp>
        <p:nvSpPr>
          <p:cNvPr id="77827" name="Rectangle 3">
            <a:extLst>
              <a:ext uri="{FF2B5EF4-FFF2-40B4-BE49-F238E27FC236}">
                <a16:creationId xmlns:a16="http://schemas.microsoft.com/office/drawing/2014/main" id="{F1792990-6F83-E617-976B-EAE1F07B213B}"/>
              </a:ext>
            </a:extLst>
          </p:cNvPr>
          <p:cNvSpPr>
            <a:spLocks noGrp="1" noChangeArrowheads="1"/>
          </p:cNvSpPr>
          <p:nvPr>
            <p:ph type="body" idx="1"/>
          </p:nvPr>
        </p:nvSpPr>
        <p:spPr>
          <a:xfrm>
            <a:off x="0" y="533400"/>
            <a:ext cx="8534400" cy="5486400"/>
          </a:xfrm>
        </p:spPr>
        <p:txBody>
          <a:bodyPr/>
          <a:lstStyle/>
          <a:p>
            <a:pPr marL="0" indent="0">
              <a:lnSpc>
                <a:spcPct val="90000"/>
              </a:lnSpc>
              <a:buFont typeface="Arial" panose="020B0604020202020204" pitchFamily="34" charset="0"/>
              <a:buNone/>
            </a:pPr>
            <a:endParaRPr lang="en-GB" altLang="en-US" sz="2500" b="1">
              <a:solidFill>
                <a:srgbClr val="FF0000"/>
              </a:solidFill>
            </a:endParaRPr>
          </a:p>
          <a:p>
            <a:pPr marL="0" indent="0" algn="just">
              <a:lnSpc>
                <a:spcPct val="90000"/>
              </a:lnSpc>
              <a:buFont typeface="Arial" panose="020B0604020202020204" pitchFamily="34" charset="0"/>
              <a:buNone/>
            </a:pPr>
            <a:r>
              <a:rPr lang="en-GB" altLang="en-US" sz="2800" b="1">
                <a:solidFill>
                  <a:srgbClr val="FF0000"/>
                </a:solidFill>
              </a:rPr>
              <a:t>Only a low proportion of dissatisfied consumers bother to complain. For every complaint an organisation receives, there are 19 other dissatisfied consumers who did not take the time to complain.</a:t>
            </a:r>
          </a:p>
          <a:p>
            <a:pPr marL="0" indent="0" algn="just">
              <a:lnSpc>
                <a:spcPct val="90000"/>
              </a:lnSpc>
              <a:buFont typeface="Arial" panose="020B0604020202020204" pitchFamily="34" charset="0"/>
              <a:buNone/>
            </a:pPr>
            <a:r>
              <a:rPr lang="en-GB" altLang="en-US" sz="2800" b="1">
                <a:solidFill>
                  <a:srgbClr val="FF0000"/>
                </a:solidFill>
              </a:rPr>
              <a:t>They don't feel it's worth the time or the effort.</a:t>
            </a:r>
          </a:p>
          <a:p>
            <a:pPr marL="0" indent="0" algn="just">
              <a:lnSpc>
                <a:spcPct val="90000"/>
              </a:lnSpc>
              <a:buFont typeface="Arial" panose="020B0604020202020204" pitchFamily="34" charset="0"/>
              <a:buNone/>
            </a:pPr>
            <a:r>
              <a:rPr lang="en-GB" altLang="en-US" sz="2800" b="1">
                <a:solidFill>
                  <a:srgbClr val="FF0000"/>
                </a:solidFill>
              </a:rPr>
              <a:t>They don't feel anyone would be concerned about their problems, or in acting on them.</a:t>
            </a:r>
          </a:p>
          <a:p>
            <a:pPr marL="0" indent="0" algn="just">
              <a:lnSpc>
                <a:spcPct val="90000"/>
              </a:lnSpc>
              <a:buFont typeface="Arial" panose="020B0604020202020204" pitchFamily="34" charset="0"/>
              <a:buNone/>
            </a:pPr>
            <a:endParaRPr lang="en-GB" altLang="en-US" sz="2800" b="1">
              <a:solidFill>
                <a:srgbClr val="FF0000"/>
              </a:solidFill>
            </a:endParaRPr>
          </a:p>
          <a:p>
            <a:pPr marL="0" indent="0">
              <a:lnSpc>
                <a:spcPct val="90000"/>
              </a:lnSpc>
              <a:buFont typeface="Arial" panose="020B0604020202020204" pitchFamily="34" charset="0"/>
              <a:buNone/>
            </a:pPr>
            <a:endParaRPr lang="en-GB" altLang="en-US" b="1">
              <a:solidFill>
                <a:srgbClr val="FF0000"/>
              </a:solidFill>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2BF7DE15-2115-03C3-61EB-A9D1712A60D6}"/>
              </a:ext>
            </a:extLst>
          </p:cNvPr>
          <p:cNvSpPr>
            <a:spLocks noGrp="1" noChangeArrowheads="1"/>
          </p:cNvSpPr>
          <p:nvPr>
            <p:ph type="title"/>
          </p:nvPr>
        </p:nvSpPr>
        <p:spPr>
          <a:xfrm>
            <a:off x="76200" y="-228600"/>
            <a:ext cx="9067800" cy="1066800"/>
          </a:xfrm>
        </p:spPr>
        <p:txBody>
          <a:bodyPr/>
          <a:lstStyle/>
          <a:p>
            <a:r>
              <a:rPr lang="en-US" altLang="en-US" sz="3800" b="1"/>
              <a:t>Service Failure</a:t>
            </a:r>
          </a:p>
        </p:txBody>
      </p:sp>
      <p:sp>
        <p:nvSpPr>
          <p:cNvPr id="79875" name="Rectangle 3">
            <a:extLst>
              <a:ext uri="{FF2B5EF4-FFF2-40B4-BE49-F238E27FC236}">
                <a16:creationId xmlns:a16="http://schemas.microsoft.com/office/drawing/2014/main" id="{53FA6C4A-7001-83B8-3DA4-AEC0FA645BDC}"/>
              </a:ext>
            </a:extLst>
          </p:cNvPr>
          <p:cNvSpPr>
            <a:spLocks noGrp="1" noChangeArrowheads="1"/>
          </p:cNvSpPr>
          <p:nvPr>
            <p:ph type="body" idx="1"/>
          </p:nvPr>
        </p:nvSpPr>
        <p:spPr>
          <a:xfrm>
            <a:off x="0" y="533400"/>
            <a:ext cx="8534400" cy="5486400"/>
          </a:xfrm>
        </p:spPr>
        <p:txBody>
          <a:bodyPr/>
          <a:lstStyle/>
          <a:p>
            <a:pPr marL="0" indent="0">
              <a:lnSpc>
                <a:spcPct val="90000"/>
              </a:lnSpc>
              <a:buFont typeface="Arial" panose="020B0604020202020204" pitchFamily="34" charset="0"/>
              <a:buNone/>
            </a:pPr>
            <a:endParaRPr lang="en-GB" altLang="en-US" sz="2500" b="1">
              <a:solidFill>
                <a:srgbClr val="FF0000"/>
              </a:solidFill>
            </a:endParaRPr>
          </a:p>
          <a:p>
            <a:pPr marL="0" indent="0" algn="just">
              <a:lnSpc>
                <a:spcPct val="90000"/>
              </a:lnSpc>
              <a:buFont typeface="Arial" panose="020B0604020202020204" pitchFamily="34" charset="0"/>
              <a:buNone/>
            </a:pPr>
            <a:r>
              <a:rPr lang="en-GB" altLang="en-US" sz="2500" b="1">
                <a:solidFill>
                  <a:srgbClr val="FF0000"/>
                </a:solidFill>
              </a:rPr>
              <a:t>In order to make a complaint, they did not know where to go, or what to do.</a:t>
            </a:r>
          </a:p>
          <a:p>
            <a:pPr marL="0" indent="0" algn="just">
              <a:lnSpc>
                <a:spcPct val="90000"/>
              </a:lnSpc>
              <a:buFont typeface="Arial" panose="020B0604020202020204" pitchFamily="34" charset="0"/>
              <a:buNone/>
            </a:pPr>
            <a:r>
              <a:rPr lang="en-GB" altLang="en-US" sz="2500" b="1">
                <a:solidFill>
                  <a:srgbClr val="FF0000"/>
                </a:solidFill>
              </a:rPr>
              <a:t>A consumer must have 12 positive experiences to overcome 1 negative one.</a:t>
            </a:r>
          </a:p>
          <a:p>
            <a:pPr marL="0" indent="0">
              <a:lnSpc>
                <a:spcPct val="90000"/>
              </a:lnSpc>
              <a:buFont typeface="Arial" panose="020B0604020202020204" pitchFamily="34" charset="0"/>
              <a:buNone/>
            </a:pPr>
            <a:endParaRPr lang="en-GB" altLang="en-US" b="1">
              <a:solidFill>
                <a:srgbClr val="FF0000"/>
              </a:solidFill>
            </a:endParaRPr>
          </a:p>
        </p:txBody>
      </p:sp>
      <p:pic>
        <p:nvPicPr>
          <p:cNvPr id="79876" name="Picture 1">
            <a:extLst>
              <a:ext uri="{FF2B5EF4-FFF2-40B4-BE49-F238E27FC236}">
                <a16:creationId xmlns:a16="http://schemas.microsoft.com/office/drawing/2014/main" id="{B118D868-620A-69FC-AD72-0670379771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3429000"/>
            <a:ext cx="3657600"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77" name="Picture 2">
            <a:extLst>
              <a:ext uri="{FF2B5EF4-FFF2-40B4-BE49-F238E27FC236}">
                <a16:creationId xmlns:a16="http://schemas.microsoft.com/office/drawing/2014/main" id="{D6A9D0E1-3B45-9AE0-E25A-D632FF12CF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2850" y="3429000"/>
            <a:ext cx="3435350"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CC0863A2-A31B-09B0-F084-8BC258F28173}"/>
              </a:ext>
            </a:extLst>
          </p:cNvPr>
          <p:cNvSpPr>
            <a:spLocks noGrp="1" noChangeArrowheads="1"/>
          </p:cNvSpPr>
          <p:nvPr>
            <p:ph type="title"/>
          </p:nvPr>
        </p:nvSpPr>
        <p:spPr>
          <a:xfrm>
            <a:off x="76200" y="-228600"/>
            <a:ext cx="9067800" cy="1066800"/>
          </a:xfrm>
        </p:spPr>
        <p:txBody>
          <a:bodyPr/>
          <a:lstStyle/>
          <a:p>
            <a:r>
              <a:rPr lang="en-US" altLang="en-US" sz="3800" b="1"/>
              <a:t>Service Failure</a:t>
            </a:r>
          </a:p>
        </p:txBody>
      </p:sp>
      <p:sp>
        <p:nvSpPr>
          <p:cNvPr id="81923" name="Rectangle 3">
            <a:extLst>
              <a:ext uri="{FF2B5EF4-FFF2-40B4-BE49-F238E27FC236}">
                <a16:creationId xmlns:a16="http://schemas.microsoft.com/office/drawing/2014/main" id="{F275830D-4E0B-016F-BA7A-1EFCBE407B91}"/>
              </a:ext>
            </a:extLst>
          </p:cNvPr>
          <p:cNvSpPr>
            <a:spLocks noGrp="1" noChangeArrowheads="1"/>
          </p:cNvSpPr>
          <p:nvPr>
            <p:ph type="body" idx="1"/>
          </p:nvPr>
        </p:nvSpPr>
        <p:spPr>
          <a:xfrm>
            <a:off x="76200" y="533400"/>
            <a:ext cx="8534400" cy="5638800"/>
          </a:xfrm>
        </p:spPr>
        <p:txBody>
          <a:bodyPr/>
          <a:lstStyle/>
          <a:p>
            <a:pPr marL="0" indent="0">
              <a:lnSpc>
                <a:spcPct val="90000"/>
              </a:lnSpc>
              <a:buFont typeface="Arial" panose="020B0604020202020204" pitchFamily="34" charset="0"/>
              <a:buNone/>
            </a:pPr>
            <a:r>
              <a:rPr lang="en-GB" altLang="en-US" sz="2500" b="1">
                <a:solidFill>
                  <a:srgbClr val="FF0000"/>
                </a:solidFill>
              </a:rPr>
              <a:t>An average consumer who has a complaint </a:t>
            </a:r>
            <a:r>
              <a:rPr lang="en-GB" altLang="en-US" sz="2500" b="1" i="1"/>
              <a:t>tells 9 or 10 individuals about it; however, those whose complaints are resolved satisfactorily tell only 5 other people.</a:t>
            </a:r>
          </a:p>
          <a:p>
            <a:pPr marL="0" indent="0">
              <a:lnSpc>
                <a:spcPct val="90000"/>
              </a:lnSpc>
              <a:buFont typeface="Arial" panose="020B0604020202020204" pitchFamily="34" charset="0"/>
              <a:buNone/>
            </a:pPr>
            <a:endParaRPr lang="en-GB" altLang="en-US" sz="2500" b="1">
              <a:solidFill>
                <a:srgbClr val="FF0000"/>
              </a:solidFill>
            </a:endParaRPr>
          </a:p>
          <a:p>
            <a:pPr marL="0" indent="0">
              <a:lnSpc>
                <a:spcPct val="90000"/>
              </a:lnSpc>
              <a:buFont typeface="Arial" panose="020B0604020202020204" pitchFamily="34" charset="0"/>
              <a:buNone/>
            </a:pPr>
            <a:r>
              <a:rPr lang="en-GB" altLang="en-US" sz="2500" b="1">
                <a:solidFill>
                  <a:srgbClr val="FF0000"/>
                </a:solidFill>
              </a:rPr>
              <a:t>Most organisations spend </a:t>
            </a:r>
            <a:r>
              <a:rPr lang="en-GB" altLang="en-US" sz="2500" b="1" i="1"/>
              <a:t>95% of service time redressing problems and only 5% trying to figure out what went wrong to make people angry in the first place.</a:t>
            </a:r>
          </a:p>
          <a:p>
            <a:pPr marL="0" indent="0">
              <a:lnSpc>
                <a:spcPct val="90000"/>
              </a:lnSpc>
              <a:buFont typeface="Arial" panose="020B0604020202020204" pitchFamily="34" charset="0"/>
              <a:buNone/>
            </a:pPr>
            <a:endParaRPr lang="en-GB" altLang="en-US" sz="2500" b="1">
              <a:solidFill>
                <a:srgbClr val="FF0000"/>
              </a:solidFill>
            </a:endParaRPr>
          </a:p>
          <a:p>
            <a:pPr marL="0" indent="0">
              <a:lnSpc>
                <a:spcPct val="90000"/>
              </a:lnSpc>
              <a:buFont typeface="Arial" panose="020B0604020202020204" pitchFamily="34" charset="0"/>
              <a:buNone/>
            </a:pPr>
            <a:r>
              <a:rPr lang="en-GB" altLang="en-US" sz="2500" b="1">
                <a:solidFill>
                  <a:srgbClr val="FF0000"/>
                </a:solidFill>
              </a:rPr>
              <a:t>For those organisations that do try to do something about their consumers’ anger, more than half of all efforts to respond to complaints actually reinforce negative reactions, making the consumer even more dissatisfied.</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A11C58D0-628E-F89F-6415-734FC8177323}"/>
              </a:ext>
            </a:extLst>
          </p:cNvPr>
          <p:cNvSpPr>
            <a:spLocks noGrp="1" noChangeArrowheads="1"/>
          </p:cNvSpPr>
          <p:nvPr>
            <p:ph type="title"/>
          </p:nvPr>
        </p:nvSpPr>
        <p:spPr>
          <a:xfrm>
            <a:off x="76200" y="-228600"/>
            <a:ext cx="9067800" cy="1066800"/>
          </a:xfrm>
        </p:spPr>
        <p:txBody>
          <a:bodyPr/>
          <a:lstStyle/>
          <a:p>
            <a:r>
              <a:rPr lang="en-US" altLang="en-US" sz="3800" b="1"/>
              <a:t>Service Failure</a:t>
            </a:r>
          </a:p>
        </p:txBody>
      </p:sp>
      <p:sp>
        <p:nvSpPr>
          <p:cNvPr id="83971" name="Rectangle 3">
            <a:extLst>
              <a:ext uri="{FF2B5EF4-FFF2-40B4-BE49-F238E27FC236}">
                <a16:creationId xmlns:a16="http://schemas.microsoft.com/office/drawing/2014/main" id="{8EE3C14E-3D88-E207-49A8-7461F8E6DC7C}"/>
              </a:ext>
            </a:extLst>
          </p:cNvPr>
          <p:cNvSpPr>
            <a:spLocks noGrp="1" noChangeArrowheads="1"/>
          </p:cNvSpPr>
          <p:nvPr>
            <p:ph type="body" idx="1"/>
          </p:nvPr>
        </p:nvSpPr>
        <p:spPr>
          <a:xfrm>
            <a:off x="0" y="533400"/>
            <a:ext cx="8534400" cy="5486400"/>
          </a:xfrm>
        </p:spPr>
        <p:txBody>
          <a:bodyPr/>
          <a:lstStyle/>
          <a:p>
            <a:pPr marL="0" indent="0">
              <a:lnSpc>
                <a:spcPct val="90000"/>
              </a:lnSpc>
              <a:buFont typeface="Arial" panose="020B0604020202020204" pitchFamily="34" charset="0"/>
              <a:buNone/>
            </a:pPr>
            <a:r>
              <a:rPr lang="en-GB" altLang="en-US" sz="2800" b="1" dirty="0">
                <a:solidFill>
                  <a:srgbClr val="FF0000"/>
                </a:solidFill>
              </a:rPr>
              <a:t>Service failure may be minimised by effective recruitment and training of the organisation’s human resources</a:t>
            </a:r>
          </a:p>
          <a:p>
            <a:pPr marL="0" indent="0">
              <a:lnSpc>
                <a:spcPct val="90000"/>
              </a:lnSpc>
              <a:buFont typeface="Arial" panose="020B0604020202020204" pitchFamily="34" charset="0"/>
              <a:buNone/>
            </a:pPr>
            <a:endParaRPr lang="en-GB" altLang="en-US" sz="2800" b="1" dirty="0">
              <a:solidFill>
                <a:srgbClr val="FF0000"/>
              </a:solidFill>
            </a:endParaRPr>
          </a:p>
          <a:p>
            <a:pPr marL="0" indent="0">
              <a:lnSpc>
                <a:spcPct val="90000"/>
              </a:lnSpc>
              <a:buFont typeface="Arial" panose="020B0604020202020204" pitchFamily="34" charset="0"/>
              <a:buNone/>
            </a:pPr>
            <a:r>
              <a:rPr lang="en-GB" altLang="en-US" sz="2800" b="1" dirty="0">
                <a:solidFill>
                  <a:srgbClr val="FF0000"/>
                </a:solidFill>
              </a:rPr>
              <a:t>Everyone markets – not just the marketing department</a:t>
            </a:r>
          </a:p>
          <a:p>
            <a:pPr marL="0" indent="0">
              <a:lnSpc>
                <a:spcPct val="90000"/>
              </a:lnSpc>
              <a:buFont typeface="Arial" panose="020B0604020202020204" pitchFamily="34" charset="0"/>
              <a:buNone/>
            </a:pPr>
            <a:endParaRPr lang="en-GB" altLang="en-US" sz="2800" b="1" dirty="0">
              <a:solidFill>
                <a:srgbClr val="FF0000"/>
              </a:solidFill>
            </a:endParaRPr>
          </a:p>
          <a:p>
            <a:pPr marL="0" indent="0">
              <a:lnSpc>
                <a:spcPct val="90000"/>
              </a:lnSpc>
              <a:buFont typeface="Arial" panose="020B0604020202020204" pitchFamily="34" charset="0"/>
              <a:buNone/>
            </a:pPr>
            <a:r>
              <a:rPr lang="en-GB" altLang="en-US" sz="2800" b="1" dirty="0">
                <a:solidFill>
                  <a:srgbClr val="FF0000"/>
                </a:solidFill>
              </a:rPr>
              <a:t>Watch:</a:t>
            </a:r>
          </a:p>
          <a:p>
            <a:pPr marL="0" indent="0">
              <a:lnSpc>
                <a:spcPct val="90000"/>
              </a:lnSpc>
              <a:buNone/>
            </a:pPr>
            <a:r>
              <a:rPr lang="en-GB" sz="1600" b="1" dirty="0"/>
              <a:t>Understanding Customer Needs</a:t>
            </a:r>
          </a:p>
          <a:p>
            <a:pPr marL="0" indent="0">
              <a:lnSpc>
                <a:spcPct val="90000"/>
              </a:lnSpc>
              <a:buFont typeface="Arial" panose="020B0604020202020204" pitchFamily="34" charset="0"/>
              <a:buNone/>
            </a:pPr>
            <a:r>
              <a:rPr lang="en-GB" altLang="en-US" sz="2500" b="1" dirty="0">
                <a:solidFill>
                  <a:srgbClr val="FF0000"/>
                </a:solidFill>
                <a:hlinkClick r:id="rId3"/>
              </a:rPr>
              <a:t>https://www.youtube.com/watch?v=2C-2v99paQM</a:t>
            </a:r>
            <a:endParaRPr lang="en-GB" altLang="en-US" sz="2500" b="1" dirty="0">
              <a:solidFill>
                <a:srgbClr val="FF0000"/>
              </a:solidFill>
            </a:endParaRPr>
          </a:p>
          <a:p>
            <a:pPr marL="0" indent="0">
              <a:lnSpc>
                <a:spcPct val="90000"/>
              </a:lnSpc>
              <a:buFont typeface="Arial" panose="020B0604020202020204" pitchFamily="34" charset="0"/>
              <a:buNone/>
            </a:pPr>
            <a:endParaRPr lang="en-GB" altLang="en-US" sz="2500" b="1" dirty="0">
              <a:solidFill>
                <a:srgbClr val="FF0000"/>
              </a:solidFil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E36C28BB-C758-A8D3-CCFE-9CC26C3DF2D0}"/>
              </a:ext>
            </a:extLst>
          </p:cNvPr>
          <p:cNvSpPr>
            <a:spLocks noGrp="1" noChangeArrowheads="1"/>
          </p:cNvSpPr>
          <p:nvPr>
            <p:ph type="title"/>
          </p:nvPr>
        </p:nvSpPr>
        <p:spPr>
          <a:xfrm>
            <a:off x="76200" y="-228600"/>
            <a:ext cx="9067800" cy="1066800"/>
          </a:xfrm>
        </p:spPr>
        <p:txBody>
          <a:bodyPr/>
          <a:lstStyle/>
          <a:p>
            <a:r>
              <a:rPr lang="en-US" altLang="en-US" sz="3800" b="1"/>
              <a:t>Service Failure</a:t>
            </a:r>
          </a:p>
        </p:txBody>
      </p:sp>
      <p:sp>
        <p:nvSpPr>
          <p:cNvPr id="86019" name="Rectangle 3">
            <a:extLst>
              <a:ext uri="{FF2B5EF4-FFF2-40B4-BE49-F238E27FC236}">
                <a16:creationId xmlns:a16="http://schemas.microsoft.com/office/drawing/2014/main" id="{5B7E15FA-7643-A906-B03B-68FA8C85F3FD}"/>
              </a:ext>
            </a:extLst>
          </p:cNvPr>
          <p:cNvSpPr>
            <a:spLocks noGrp="1" noChangeArrowheads="1"/>
          </p:cNvSpPr>
          <p:nvPr>
            <p:ph type="body" idx="1"/>
          </p:nvPr>
        </p:nvSpPr>
        <p:spPr>
          <a:xfrm>
            <a:off x="0" y="533400"/>
            <a:ext cx="8534400" cy="5486400"/>
          </a:xfrm>
        </p:spPr>
        <p:txBody>
          <a:bodyPr/>
          <a:lstStyle/>
          <a:p>
            <a:pPr marL="0" indent="0">
              <a:lnSpc>
                <a:spcPct val="90000"/>
              </a:lnSpc>
              <a:buFont typeface="Arial" panose="020B0604020202020204" pitchFamily="34" charset="0"/>
              <a:buNone/>
            </a:pPr>
            <a:endParaRPr lang="en-GB" altLang="en-US" sz="2800" b="1" dirty="0">
              <a:solidFill>
                <a:srgbClr val="FF0000"/>
              </a:solidFill>
            </a:endParaRPr>
          </a:p>
          <a:p>
            <a:pPr marL="0" indent="0">
              <a:lnSpc>
                <a:spcPct val="90000"/>
              </a:lnSpc>
              <a:buFont typeface="Arial" panose="020B0604020202020204" pitchFamily="34" charset="0"/>
              <a:buNone/>
            </a:pPr>
            <a:r>
              <a:rPr lang="en-GB" altLang="en-US" sz="2800" b="1" dirty="0">
                <a:solidFill>
                  <a:srgbClr val="FF0000"/>
                </a:solidFill>
              </a:rPr>
              <a:t>Watch this video: Bad customer service</a:t>
            </a:r>
          </a:p>
          <a:p>
            <a:pPr marL="0" indent="0">
              <a:lnSpc>
                <a:spcPct val="90000"/>
              </a:lnSpc>
              <a:buFont typeface="Arial" panose="020B0604020202020204" pitchFamily="34" charset="0"/>
              <a:buNone/>
            </a:pPr>
            <a:endParaRPr lang="en-GB" altLang="en-US" sz="2800" b="1" dirty="0">
              <a:solidFill>
                <a:srgbClr val="FF0000"/>
              </a:solidFill>
            </a:endParaRPr>
          </a:p>
          <a:p>
            <a:pPr marL="0" indent="0">
              <a:lnSpc>
                <a:spcPct val="90000"/>
              </a:lnSpc>
              <a:buFont typeface="Arial" panose="020B0604020202020204" pitchFamily="34" charset="0"/>
              <a:buNone/>
            </a:pPr>
            <a:endParaRPr lang="en-GB" altLang="en-US" sz="2800" b="1" dirty="0">
              <a:solidFill>
                <a:srgbClr val="FF0000"/>
              </a:solidFill>
            </a:endParaRPr>
          </a:p>
          <a:p>
            <a:pPr marL="0" indent="0">
              <a:lnSpc>
                <a:spcPct val="90000"/>
              </a:lnSpc>
              <a:buFont typeface="Arial" panose="020B0604020202020204" pitchFamily="34" charset="0"/>
              <a:buNone/>
            </a:pPr>
            <a:endParaRPr lang="en-GB" altLang="en-US" sz="2500" b="1" dirty="0">
              <a:solidFill>
                <a:srgbClr val="FF0000"/>
              </a:solidFill>
            </a:endParaRPr>
          </a:p>
          <a:p>
            <a:pPr marL="0" indent="0">
              <a:lnSpc>
                <a:spcPct val="90000"/>
              </a:lnSpc>
              <a:buFont typeface="Arial" panose="020B0604020202020204" pitchFamily="34" charset="0"/>
              <a:buNone/>
            </a:pPr>
            <a:r>
              <a:rPr lang="en-GB" altLang="en-US" sz="2800" dirty="0">
                <a:hlinkClick r:id="rId3"/>
              </a:rPr>
              <a:t>https://www.youtube.com/watch?v=bTbHwnxCGaI</a:t>
            </a:r>
            <a:endParaRPr lang="en-GB" altLang="en-US" sz="2800" dirty="0"/>
          </a:p>
          <a:p>
            <a:pPr marL="0" indent="0">
              <a:lnSpc>
                <a:spcPct val="90000"/>
              </a:lnSpc>
              <a:buFont typeface="Arial" panose="020B0604020202020204" pitchFamily="34" charset="0"/>
              <a:buNone/>
            </a:pPr>
            <a:endParaRPr lang="en-GB" altLang="en-US" sz="2500" b="1" dirty="0">
              <a:solidFill>
                <a:srgbClr val="FF0000"/>
              </a:solidFill>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68D53778-283A-A92C-7B93-BEA474E0F34C}"/>
              </a:ext>
            </a:extLst>
          </p:cNvPr>
          <p:cNvSpPr>
            <a:spLocks noGrp="1" noChangeArrowheads="1"/>
          </p:cNvSpPr>
          <p:nvPr>
            <p:ph type="title"/>
          </p:nvPr>
        </p:nvSpPr>
        <p:spPr>
          <a:xfrm>
            <a:off x="457200" y="0"/>
            <a:ext cx="8229600" cy="609600"/>
          </a:xfrm>
        </p:spPr>
        <p:txBody>
          <a:bodyPr/>
          <a:lstStyle/>
          <a:p>
            <a:r>
              <a:rPr lang="en-GB" altLang="en-US" b="1"/>
              <a:t>References</a:t>
            </a:r>
            <a:endParaRPr lang="en-GB" altLang="en-US"/>
          </a:p>
        </p:txBody>
      </p:sp>
      <p:sp>
        <p:nvSpPr>
          <p:cNvPr id="88067" name="Rectangle 3">
            <a:extLst>
              <a:ext uri="{FF2B5EF4-FFF2-40B4-BE49-F238E27FC236}">
                <a16:creationId xmlns:a16="http://schemas.microsoft.com/office/drawing/2014/main" id="{EA99E815-D329-D731-6CBE-D6D448BFC03E}"/>
              </a:ext>
            </a:extLst>
          </p:cNvPr>
          <p:cNvSpPr>
            <a:spLocks noGrp="1" noChangeArrowheads="1"/>
          </p:cNvSpPr>
          <p:nvPr>
            <p:ph type="body" idx="1"/>
          </p:nvPr>
        </p:nvSpPr>
        <p:spPr>
          <a:xfrm>
            <a:off x="457200" y="838200"/>
            <a:ext cx="8686800" cy="5715000"/>
          </a:xfrm>
        </p:spPr>
        <p:txBody>
          <a:bodyPr/>
          <a:lstStyle/>
          <a:p>
            <a:pPr algn="just">
              <a:lnSpc>
                <a:spcPct val="90000"/>
              </a:lnSpc>
              <a:buFont typeface="Wingdings" pitchFamily="2" charset="2"/>
              <a:buNone/>
            </a:pPr>
            <a:r>
              <a:rPr lang="en-GB" altLang="en-US" sz="1800"/>
              <a:t>Armstrong, G. Kotler, P. and Opresnik M. O. (2017). Marketing:</a:t>
            </a:r>
          </a:p>
          <a:p>
            <a:pPr algn="just">
              <a:lnSpc>
                <a:spcPct val="90000"/>
              </a:lnSpc>
              <a:buFont typeface="Wingdings" pitchFamily="2" charset="2"/>
              <a:buNone/>
            </a:pPr>
            <a:r>
              <a:rPr lang="en-GB" altLang="en-US" sz="1800"/>
              <a:t>An Introduction, 13</a:t>
            </a:r>
            <a:r>
              <a:rPr lang="en-GB" altLang="en-US" sz="1800" baseline="30000"/>
              <a:t>th</a:t>
            </a:r>
            <a:r>
              <a:rPr lang="en-GB" altLang="en-US" sz="1800"/>
              <a:t> Edition,  Pearson.</a:t>
            </a:r>
          </a:p>
          <a:p>
            <a:pPr algn="just">
              <a:lnSpc>
                <a:spcPct val="90000"/>
              </a:lnSpc>
              <a:buFont typeface="Wingdings" pitchFamily="2" charset="2"/>
              <a:buNone/>
            </a:pPr>
            <a:r>
              <a:rPr lang="en-GB" altLang="en-US" sz="1800">
                <a:cs typeface="Times New Roman" panose="02020603050405020304" pitchFamily="18" charset="0"/>
              </a:rPr>
              <a:t>Buttle, F. (2004). Customer relationship Management: concepts and</a:t>
            </a:r>
          </a:p>
          <a:p>
            <a:pPr algn="just">
              <a:lnSpc>
                <a:spcPct val="90000"/>
              </a:lnSpc>
              <a:buFont typeface="Wingdings" pitchFamily="2" charset="2"/>
              <a:buNone/>
            </a:pPr>
            <a:r>
              <a:rPr lang="en-GB" altLang="en-US" sz="1800">
                <a:cs typeface="Times New Roman" panose="02020603050405020304" pitchFamily="18" charset="0"/>
              </a:rPr>
              <a:t>Tools, Elsever Butterworth Heinemann, Oxford.</a:t>
            </a:r>
          </a:p>
          <a:p>
            <a:pPr algn="just">
              <a:lnSpc>
                <a:spcPct val="90000"/>
              </a:lnSpc>
              <a:buFont typeface="Wingdings" pitchFamily="2" charset="2"/>
              <a:buNone/>
            </a:pPr>
            <a:r>
              <a:rPr lang="en-GB" altLang="en-US" sz="1800">
                <a:cs typeface="Times New Roman" panose="02020603050405020304" pitchFamily="18" charset="0"/>
              </a:rPr>
              <a:t>CNBC (2019). </a:t>
            </a:r>
            <a:r>
              <a:rPr lang="en-GB" altLang="en-US" sz="1800"/>
              <a:t>Deutsche Bank Employees Begin Leaving London Office</a:t>
            </a:r>
          </a:p>
          <a:p>
            <a:pPr algn="just">
              <a:lnSpc>
                <a:spcPct val="90000"/>
              </a:lnSpc>
              <a:buFont typeface="Wingdings" pitchFamily="2" charset="2"/>
              <a:buNone/>
            </a:pPr>
            <a:r>
              <a:rPr lang="en-GB" altLang="en-US" sz="1800"/>
              <a:t>Amid Global Job Cull, a</a:t>
            </a:r>
            <a:r>
              <a:rPr lang="en-GB" altLang="en-US" sz="1800">
                <a:cs typeface="Times New Roman" panose="02020603050405020304" pitchFamily="18" charset="0"/>
              </a:rPr>
              <a:t>vailable @ </a:t>
            </a:r>
          </a:p>
          <a:p>
            <a:pPr algn="just">
              <a:lnSpc>
                <a:spcPct val="90000"/>
              </a:lnSpc>
              <a:buFont typeface="Wingdings" pitchFamily="2" charset="2"/>
              <a:buNone/>
            </a:pPr>
            <a:r>
              <a:rPr lang="en-GB" altLang="en-US" sz="1800">
                <a:cs typeface="Times New Roman" panose="02020603050405020304" pitchFamily="18" charset="0"/>
                <a:hlinkClick r:id="rId3"/>
              </a:rPr>
              <a:t>https://www.cnbc.com/2019/07/08/deutsche-bank-employees-begin</a:t>
            </a:r>
            <a:endParaRPr lang="en-GB" altLang="en-US" sz="1800">
              <a:cs typeface="Times New Roman" panose="02020603050405020304" pitchFamily="18" charset="0"/>
            </a:endParaRPr>
          </a:p>
          <a:p>
            <a:pPr algn="just">
              <a:lnSpc>
                <a:spcPct val="90000"/>
              </a:lnSpc>
              <a:buFont typeface="Wingdings" pitchFamily="2" charset="2"/>
              <a:buNone/>
            </a:pPr>
            <a:r>
              <a:rPr lang="en-GB" altLang="en-US" sz="1800">
                <a:cs typeface="Times New Roman" panose="02020603050405020304" pitchFamily="18" charset="0"/>
              </a:rPr>
              <a:t>-leaving-london-office-amid-global-job-cull.html, (accessed 19/01/2020)</a:t>
            </a:r>
          </a:p>
          <a:p>
            <a:pPr algn="just">
              <a:lnSpc>
                <a:spcPct val="90000"/>
              </a:lnSpc>
              <a:buFont typeface="Wingdings" pitchFamily="2" charset="2"/>
              <a:buNone/>
            </a:pPr>
            <a:r>
              <a:rPr lang="en-GB" altLang="en-US" sz="1800">
                <a:cs typeface="Times New Roman" panose="02020603050405020304" pitchFamily="18" charset="0"/>
              </a:rPr>
              <a:t>Ellis, N. (2011). Business-to-Business Marketing: Relationships,</a:t>
            </a:r>
          </a:p>
          <a:p>
            <a:pPr algn="just">
              <a:lnSpc>
                <a:spcPct val="90000"/>
              </a:lnSpc>
              <a:buFont typeface="Wingdings" pitchFamily="2" charset="2"/>
              <a:buNone/>
            </a:pPr>
            <a:r>
              <a:rPr lang="en-GB" altLang="en-US" sz="1800">
                <a:cs typeface="Times New Roman" panose="02020603050405020304" pitchFamily="18" charset="0"/>
              </a:rPr>
              <a:t>Networks &amp; Strategies, Oxford University Press</a:t>
            </a:r>
          </a:p>
          <a:p>
            <a:pPr algn="just">
              <a:lnSpc>
                <a:spcPct val="90000"/>
              </a:lnSpc>
              <a:buFont typeface="Arial" panose="020B0604020202020204" pitchFamily="34" charset="0"/>
              <a:buNone/>
            </a:pPr>
            <a:r>
              <a:rPr lang="en-GB" altLang="en-US" sz="1800"/>
              <a:t>Humby, C., Hunt, T., &amp; Phillips, T. (2003). Scoring Points: How Tesco is</a:t>
            </a:r>
          </a:p>
          <a:p>
            <a:pPr algn="just">
              <a:lnSpc>
                <a:spcPct val="90000"/>
              </a:lnSpc>
              <a:buFont typeface="Arial" panose="020B0604020202020204" pitchFamily="34" charset="0"/>
              <a:buNone/>
            </a:pPr>
            <a:r>
              <a:rPr lang="en-GB" altLang="en-US" sz="1800"/>
              <a:t>Winning Customer Loyalty. London: Kogan Press.</a:t>
            </a:r>
          </a:p>
          <a:p>
            <a:pPr algn="just">
              <a:lnSpc>
                <a:spcPct val="90000"/>
              </a:lnSpc>
              <a:buFont typeface="Arial" panose="020B0604020202020204" pitchFamily="34" charset="0"/>
              <a:buNone/>
            </a:pPr>
            <a:r>
              <a:rPr lang="en-GB" altLang="en-US" sz="1800"/>
              <a:t>Strawbridge, G. (2019). “What Are the 7 Principles of GDPR?” available @:</a:t>
            </a:r>
          </a:p>
          <a:p>
            <a:pPr algn="just">
              <a:lnSpc>
                <a:spcPct val="90000"/>
              </a:lnSpc>
              <a:buFont typeface="Arial" panose="020B0604020202020204" pitchFamily="34" charset="0"/>
              <a:buNone/>
            </a:pPr>
            <a:r>
              <a:rPr lang="en-GB" altLang="en-US" sz="1800">
                <a:hlinkClick r:id="rId4"/>
              </a:rPr>
              <a:t>https://www.metacompliance.com/blog/what-are-the-7-principles-of</a:t>
            </a:r>
          </a:p>
          <a:p>
            <a:pPr algn="just">
              <a:lnSpc>
                <a:spcPct val="90000"/>
              </a:lnSpc>
              <a:buFont typeface="Arial" panose="020B0604020202020204" pitchFamily="34" charset="0"/>
              <a:buNone/>
            </a:pPr>
            <a:r>
              <a:rPr lang="en-GB" altLang="en-US" sz="1800">
                <a:hlinkClick r:id="rId4"/>
              </a:rPr>
              <a:t>-gdpr/</a:t>
            </a:r>
            <a:r>
              <a:rPr lang="en-GB" altLang="en-US" sz="1800"/>
              <a:t> , (accessed on 06/01/2020).</a:t>
            </a:r>
          </a:p>
          <a:p>
            <a:pPr algn="just">
              <a:lnSpc>
                <a:spcPct val="90000"/>
              </a:lnSpc>
              <a:buFont typeface="Arial" panose="020B0604020202020204" pitchFamily="34" charset="0"/>
              <a:buNone/>
            </a:pPr>
            <a:r>
              <a:rPr lang="en-GB" altLang="en-US" sz="1800"/>
              <a:t>Reichheld, Frederick (2001), Loyalty Rules! How Today’s Leaders Build</a:t>
            </a:r>
          </a:p>
          <a:p>
            <a:pPr algn="just">
              <a:lnSpc>
                <a:spcPct val="90000"/>
              </a:lnSpc>
              <a:buFont typeface="Arial" panose="020B0604020202020204" pitchFamily="34" charset="0"/>
              <a:buNone/>
            </a:pPr>
            <a:r>
              <a:rPr lang="en-GB" altLang="en-US" sz="1800"/>
              <a:t>Lasting Relationships, Boston: Harvard Business School Press.</a:t>
            </a:r>
          </a:p>
          <a:p>
            <a:pPr algn="just">
              <a:lnSpc>
                <a:spcPct val="90000"/>
              </a:lnSpc>
              <a:buFont typeface="Arial" panose="020B0604020202020204" pitchFamily="34" charset="0"/>
              <a:buNone/>
            </a:pPr>
            <a:endParaRPr lang="en-GB" altLang="en-US" sz="1600"/>
          </a:p>
          <a:p>
            <a:pPr>
              <a:lnSpc>
                <a:spcPct val="90000"/>
              </a:lnSpc>
              <a:buFont typeface="Wingdings" pitchFamily="2" charset="2"/>
              <a:buNone/>
            </a:pPr>
            <a:endParaRPr lang="en-GB" altLang="en-US" sz="240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503AF72900CEC40B8B6D1653D73A328" ma:contentTypeVersion="6" ma:contentTypeDescription="Create a new document." ma:contentTypeScope="" ma:versionID="408971cd45093f267c7ee09b7ebabfea">
  <xsd:schema xmlns:xsd="http://www.w3.org/2001/XMLSchema" xmlns:xs="http://www.w3.org/2001/XMLSchema" xmlns:p="http://schemas.microsoft.com/office/2006/metadata/properties" xmlns:ns2="12dde717-b0d9-4745-903a-e5172bc2ef5a" xmlns:ns3="5a72a2e2-def5-4cac-b273-a0332fccb5e2" targetNamespace="http://schemas.microsoft.com/office/2006/metadata/properties" ma:root="true" ma:fieldsID="9f3468ce39581dca4ee489a579fd078f" ns2:_="" ns3:_="">
    <xsd:import namespace="12dde717-b0d9-4745-903a-e5172bc2ef5a"/>
    <xsd:import namespace="5a72a2e2-def5-4cac-b273-a0332fccb5e2"/>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dde717-b0d9-4745-903a-e5172bc2ef5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72a2e2-def5-4cac-b273-a0332fccb5e2"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541117-C768-44FE-A09B-EB597A01EA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dde717-b0d9-4745-903a-e5172bc2ef5a"/>
    <ds:schemaRef ds:uri="5a72a2e2-def5-4cac-b273-a0332fccb5e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5959</TotalTime>
  <Words>2754</Words>
  <Application>Microsoft Macintosh PowerPoint</Application>
  <PresentationFormat>On-screen Show (4:3)</PresentationFormat>
  <Paragraphs>373</Paragraphs>
  <Slides>45</Slides>
  <Notes>37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Myriad Pro</vt:lpstr>
      <vt:lpstr>Arial</vt:lpstr>
      <vt:lpstr>Calibri</vt:lpstr>
      <vt:lpstr>Times New Roman</vt:lpstr>
      <vt:lpstr>Wingdings</vt:lpstr>
      <vt:lpstr>20140311PresentationUWTSDTemplate</vt:lpstr>
      <vt:lpstr>BA Leadership &amp; Management Skills for the Workplace  BMSK5103   Understanding &amp; Engaging in the Customer Experience   </vt:lpstr>
      <vt:lpstr>Lecture 2: Customer Relationship Management    </vt:lpstr>
      <vt:lpstr>Customer Relationship  Management</vt:lpstr>
      <vt:lpstr>What is CRM?</vt:lpstr>
      <vt:lpstr>What is CRM?</vt:lpstr>
      <vt:lpstr>What is CRM?</vt:lpstr>
      <vt:lpstr>PowerPoint Presentation</vt:lpstr>
      <vt:lpstr>Customer Relationship Management (CRM) &amp; Customer Experience Management (CEM</vt:lpstr>
      <vt:lpstr>Customer Relationship Management (CRM) &amp; Customer Experience Management (CEM)</vt:lpstr>
      <vt:lpstr>Customer Relationship Management (CRM) &amp; Customer Experience Management (CEM)</vt:lpstr>
      <vt:lpstr>Customer Relationship Management (CRM) &amp; Customer Experience Management (CEM</vt:lpstr>
      <vt:lpstr>Issues Around CRM - Communication</vt:lpstr>
      <vt:lpstr>Customer Relationships</vt:lpstr>
      <vt:lpstr>Importance of Customer Relationships</vt:lpstr>
      <vt:lpstr> Satisfaction, Trust &amp; Commitment</vt:lpstr>
      <vt:lpstr>Class Activity</vt:lpstr>
      <vt:lpstr>Customers Relationship Management</vt:lpstr>
      <vt:lpstr>Customers Relationship Management</vt:lpstr>
      <vt:lpstr>Customers Relationship Management</vt:lpstr>
      <vt:lpstr>Customers Relationship Management</vt:lpstr>
      <vt:lpstr>Functions of Firm’s Objectives to achieve the aim and mission of the organisation:</vt:lpstr>
      <vt:lpstr>Objectives of CRM</vt:lpstr>
      <vt:lpstr>Customers Relationship Management</vt:lpstr>
      <vt:lpstr>Customers Relationship Management</vt:lpstr>
      <vt:lpstr>Customers Relationship Management</vt:lpstr>
      <vt:lpstr>Customers Relationship Management</vt:lpstr>
      <vt:lpstr>Customers Relationship Management</vt:lpstr>
      <vt:lpstr>Customers Relationship Management</vt:lpstr>
      <vt:lpstr>Customers Relationship Management</vt:lpstr>
      <vt:lpstr>Customers Relationship Management</vt:lpstr>
      <vt:lpstr>Customers Relationship Management</vt:lpstr>
      <vt:lpstr>Customers Relationship Management</vt:lpstr>
      <vt:lpstr>Customers Relationship Management</vt:lpstr>
      <vt:lpstr>Customers Relationship Management</vt:lpstr>
      <vt:lpstr>Customers Relationship Management</vt:lpstr>
      <vt:lpstr>Customers Relationship Management</vt:lpstr>
      <vt:lpstr>Customers Relationship Management</vt:lpstr>
      <vt:lpstr>Customers Relationship Management</vt:lpstr>
      <vt:lpstr>Style, Skills, Staff &amp; Shared Values:</vt:lpstr>
      <vt:lpstr>Service Failure</vt:lpstr>
      <vt:lpstr>Service Failure</vt:lpstr>
      <vt:lpstr>Service Failure</vt:lpstr>
      <vt:lpstr>Service Failure</vt:lpstr>
      <vt:lpstr>Service Failure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 (CRM)</dc:title>
  <dc:creator>Andrew Maund</dc:creator>
  <cp:lastModifiedBy>Buddhi Pathak</cp:lastModifiedBy>
  <cp:revision>107</cp:revision>
  <cp:lastPrinted>2019-04-30T10:51:02Z</cp:lastPrinted>
  <dcterms:created xsi:type="dcterms:W3CDTF">2014-04-02T10:28:06Z</dcterms:created>
  <dcterms:modified xsi:type="dcterms:W3CDTF">2022-09-21T09:24:43Z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0x010100B503AF72900CEC40B8B6D1653D73A328</vt:lpwstr>
  </property>
</Properties>
</file>