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256" r:id="rId5"/>
    <p:sldId id="316" r:id="rId6"/>
    <p:sldId id="318" r:id="rId7"/>
    <p:sldId id="319" r:id="rId8"/>
    <p:sldId id="320" r:id="rId9"/>
    <p:sldId id="297" r:id="rId10"/>
    <p:sldId id="296" r:id="rId11"/>
    <p:sldId id="298" r:id="rId12"/>
    <p:sldId id="305" r:id="rId13"/>
    <p:sldId id="306" r:id="rId14"/>
    <p:sldId id="307" r:id="rId15"/>
    <p:sldId id="292" r:id="rId16"/>
    <p:sldId id="322" r:id="rId17"/>
    <p:sldId id="321" r:id="rId18"/>
    <p:sldId id="299" r:id="rId19"/>
    <p:sldId id="323" r:id="rId20"/>
    <p:sldId id="300" r:id="rId21"/>
    <p:sldId id="301" r:id="rId22"/>
    <p:sldId id="302" r:id="rId23"/>
    <p:sldId id="304" r:id="rId24"/>
    <p:sldId id="310" r:id="rId2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327336C-9239-4910-A976-80C3C006096D}">
          <p14:sldIdLst>
            <p14:sldId id="256"/>
            <p14:sldId id="316"/>
            <p14:sldId id="318"/>
            <p14:sldId id="319"/>
            <p14:sldId id="320"/>
            <p14:sldId id="297"/>
            <p14:sldId id="296"/>
            <p14:sldId id="298"/>
            <p14:sldId id="305"/>
            <p14:sldId id="306"/>
            <p14:sldId id="307"/>
          </p14:sldIdLst>
        </p14:section>
        <p14:section name="Untitled Section" id="{7D238EC0-CEB5-4D06-8C1D-BE01CE1A660A}">
          <p14:sldIdLst>
            <p14:sldId id="292"/>
            <p14:sldId id="322"/>
            <p14:sldId id="321"/>
            <p14:sldId id="299"/>
            <p14:sldId id="323"/>
            <p14:sldId id="300"/>
            <p14:sldId id="301"/>
            <p14:sldId id="302"/>
            <p14:sldId id="304"/>
            <p14:sldId id="31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28" autoAdjust="0"/>
  </p:normalViewPr>
  <p:slideViewPr>
    <p:cSldViewPr>
      <p:cViewPr varScale="1">
        <p:scale>
          <a:sx n="119" d="100"/>
          <a:sy n="119" d="100"/>
        </p:scale>
        <p:origin x="1133"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Owens" userId="3b044598-742c-49bf-b2b0-3f1e248ecb4c" providerId="ADAL" clId="{68784964-11B6-4503-9127-5B7EB4DD82E2}"/>
    <pc:docChg chg="custSel delSld modSld modSection">
      <pc:chgData name="Amanda Owens" userId="3b044598-742c-49bf-b2b0-3f1e248ecb4c" providerId="ADAL" clId="{68784964-11B6-4503-9127-5B7EB4DD82E2}" dt="2025-02-04T17:01:12.197" v="33" actId="33524"/>
      <pc:docMkLst>
        <pc:docMk/>
      </pc:docMkLst>
      <pc:sldChg chg="modSp mod">
        <pc:chgData name="Amanda Owens" userId="3b044598-742c-49bf-b2b0-3f1e248ecb4c" providerId="ADAL" clId="{68784964-11B6-4503-9127-5B7EB4DD82E2}" dt="2025-02-04T16:59:25.823" v="22" actId="20577"/>
        <pc:sldMkLst>
          <pc:docMk/>
          <pc:sldMk cId="3408955283" sldId="256"/>
        </pc:sldMkLst>
        <pc:spChg chg="mod">
          <ac:chgData name="Amanda Owens" userId="3b044598-742c-49bf-b2b0-3f1e248ecb4c" providerId="ADAL" clId="{68784964-11B6-4503-9127-5B7EB4DD82E2}" dt="2025-02-04T16:59:25.823" v="22" actId="20577"/>
          <ac:spMkLst>
            <pc:docMk/>
            <pc:sldMk cId="3408955283" sldId="256"/>
            <ac:spMk id="3" creationId="{00000000-0000-0000-0000-000000000000}"/>
          </ac:spMkLst>
        </pc:spChg>
      </pc:sldChg>
      <pc:sldChg chg="modSp mod">
        <pc:chgData name="Amanda Owens" userId="3b044598-742c-49bf-b2b0-3f1e248ecb4c" providerId="ADAL" clId="{68784964-11B6-4503-9127-5B7EB4DD82E2}" dt="2025-02-04T17:01:12.197" v="33" actId="33524"/>
        <pc:sldMkLst>
          <pc:docMk/>
          <pc:sldMk cId="3747625800" sldId="298"/>
        </pc:sldMkLst>
        <pc:spChg chg="mod">
          <ac:chgData name="Amanda Owens" userId="3b044598-742c-49bf-b2b0-3f1e248ecb4c" providerId="ADAL" clId="{68784964-11B6-4503-9127-5B7EB4DD82E2}" dt="2025-02-04T17:01:12.197" v="33" actId="33524"/>
          <ac:spMkLst>
            <pc:docMk/>
            <pc:sldMk cId="3747625800" sldId="298"/>
            <ac:spMk id="3" creationId="{5467FBCE-990B-41F4-AB4E-25F420862C20}"/>
          </ac:spMkLst>
        </pc:spChg>
      </pc:sldChg>
      <pc:sldChg chg="del">
        <pc:chgData name="Amanda Owens" userId="3b044598-742c-49bf-b2b0-3f1e248ecb4c" providerId="ADAL" clId="{68784964-11B6-4503-9127-5B7EB4DD82E2}" dt="2025-02-04T16:59:31.012" v="23" actId="2696"/>
        <pc:sldMkLst>
          <pc:docMk/>
          <pc:sldMk cId="1664455867" sldId="313"/>
        </pc:sldMkLst>
      </pc:sldChg>
      <pc:sldChg chg="modSp mod">
        <pc:chgData name="Amanda Owens" userId="3b044598-742c-49bf-b2b0-3f1e248ecb4c" providerId="ADAL" clId="{68784964-11B6-4503-9127-5B7EB4DD82E2}" dt="2025-02-04T16:59:36.864" v="24" actId="6549"/>
        <pc:sldMkLst>
          <pc:docMk/>
          <pc:sldMk cId="77710593" sldId="316"/>
        </pc:sldMkLst>
        <pc:spChg chg="mod">
          <ac:chgData name="Amanda Owens" userId="3b044598-742c-49bf-b2b0-3f1e248ecb4c" providerId="ADAL" clId="{68784964-11B6-4503-9127-5B7EB4DD82E2}" dt="2025-02-04T16:59:36.864" v="24" actId="6549"/>
          <ac:spMkLst>
            <pc:docMk/>
            <pc:sldMk cId="77710593" sldId="316"/>
            <ac:spMk id="2" creationId="{17C1E3BC-3664-4CBA-AC82-B42AA009A967}"/>
          </ac:spMkLst>
        </pc:spChg>
      </pc:sldChg>
      <pc:sldChg chg="modSp mod">
        <pc:chgData name="Amanda Owens" userId="3b044598-742c-49bf-b2b0-3f1e248ecb4c" providerId="ADAL" clId="{68784964-11B6-4503-9127-5B7EB4DD82E2}" dt="2025-02-04T17:00:13.109" v="26" actId="6549"/>
        <pc:sldMkLst>
          <pc:docMk/>
          <pc:sldMk cId="1346407296" sldId="318"/>
        </pc:sldMkLst>
        <pc:spChg chg="mod">
          <ac:chgData name="Amanda Owens" userId="3b044598-742c-49bf-b2b0-3f1e248ecb4c" providerId="ADAL" clId="{68784964-11B6-4503-9127-5B7EB4DD82E2}" dt="2025-02-04T17:00:13.109" v="26" actId="6549"/>
          <ac:spMkLst>
            <pc:docMk/>
            <pc:sldMk cId="1346407296" sldId="318"/>
            <ac:spMk id="2" creationId="{A536EAAA-CD55-4879-8AE7-8A534D4C018A}"/>
          </ac:spMkLst>
        </pc:spChg>
      </pc:sldChg>
      <pc:sldChg chg="modSp mod">
        <pc:chgData name="Amanda Owens" userId="3b044598-742c-49bf-b2b0-3f1e248ecb4c" providerId="ADAL" clId="{68784964-11B6-4503-9127-5B7EB4DD82E2}" dt="2025-02-04T17:00:44.810" v="32" actId="6549"/>
        <pc:sldMkLst>
          <pc:docMk/>
          <pc:sldMk cId="1879767852" sldId="320"/>
        </pc:sldMkLst>
        <pc:spChg chg="mod">
          <ac:chgData name="Amanda Owens" userId="3b044598-742c-49bf-b2b0-3f1e248ecb4c" providerId="ADAL" clId="{68784964-11B6-4503-9127-5B7EB4DD82E2}" dt="2025-02-04T17:00:44.810" v="32" actId="6549"/>
          <ac:spMkLst>
            <pc:docMk/>
            <pc:sldMk cId="1879767852" sldId="320"/>
            <ac:spMk id="3" creationId="{C9B6B7E9-37FF-4B69-B417-67FC1F32640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04/02/2025</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D506B2C9-55BC-413D-9705-92E992BCF5BA}" type="datetimeFigureOut">
              <a:rPr lang="en-GB" smtClean="0"/>
              <a:t>04/02/2025</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CF7660C6-26C4-469B-94B6-58AF14BBAF08}" type="slidenum">
              <a:rPr lang="en-GB" smtClean="0"/>
              <a:t>‹#›</a:t>
            </a:fld>
            <a:endParaRPr lang="en-GB"/>
          </a:p>
        </p:txBody>
      </p:sp>
    </p:spTree>
    <p:extLst>
      <p:ext uri="{BB962C8B-B14F-4D97-AF65-F5344CB8AC3E}">
        <p14:creationId xmlns:p14="http://schemas.microsoft.com/office/powerpoint/2010/main" val="1036972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7660C6-26C4-469B-94B6-58AF14BBAF08}" type="slidenum">
              <a:rPr lang="en-GB" smtClean="0"/>
              <a:t>1</a:t>
            </a:fld>
            <a:endParaRPr lang="en-GB"/>
          </a:p>
        </p:txBody>
      </p:sp>
    </p:spTree>
    <p:extLst>
      <p:ext uri="{BB962C8B-B14F-4D97-AF65-F5344CB8AC3E}">
        <p14:creationId xmlns:p14="http://schemas.microsoft.com/office/powerpoint/2010/main" val="31377199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04/02/2025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04/02/2025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04/02/2025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04/02/2025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04/02/2025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04/02/2025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1700808"/>
            <a:ext cx="8352928" cy="4392488"/>
          </a:xfrm>
        </p:spPr>
        <p:txBody>
          <a:bodyPr>
            <a:normAutofit/>
          </a:bodyPr>
          <a:lstStyle/>
          <a:p>
            <a:r>
              <a:rPr lang="en-GB" sz="4000" b="1" dirty="0">
                <a:solidFill>
                  <a:schemeClr val="bg1"/>
                </a:solidFill>
              </a:rPr>
              <a:t>BMHP6027</a:t>
            </a:r>
          </a:p>
          <a:p>
            <a:r>
              <a:rPr lang="en-GB" sz="4000" b="1" dirty="0">
                <a:solidFill>
                  <a:schemeClr val="bg1"/>
                </a:solidFill>
              </a:rPr>
              <a:t>Amanda Owens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1E3BC-3664-4CBA-AC82-B42AA009A967}"/>
              </a:ext>
            </a:extLst>
          </p:cNvPr>
          <p:cNvSpPr>
            <a:spLocks noGrp="1"/>
          </p:cNvSpPr>
          <p:nvPr>
            <p:ph type="title"/>
          </p:nvPr>
        </p:nvSpPr>
        <p:spPr>
          <a:xfrm>
            <a:off x="457200" y="1844824"/>
            <a:ext cx="8229600" cy="1224136"/>
          </a:xfrm>
        </p:spPr>
        <p:txBody>
          <a:bodyPr>
            <a:noAutofit/>
          </a:bodyPr>
          <a:lstStyle/>
          <a:p>
            <a:r>
              <a:rPr lang="en-GB" sz="2800" dirty="0"/>
              <a:t>The World Health Organisation has reported that by 2050 there will be approximately 2 billion people over the age of 60 years old  -  the first time that there will be more older people than there are children in the world .</a:t>
            </a:r>
          </a:p>
        </p:txBody>
      </p:sp>
    </p:spTree>
    <p:extLst>
      <p:ext uri="{BB962C8B-B14F-4D97-AF65-F5344CB8AC3E}">
        <p14:creationId xmlns:p14="http://schemas.microsoft.com/office/powerpoint/2010/main" val="77710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6EAAA-CD55-4879-8AE7-8A534D4C018A}"/>
              </a:ext>
            </a:extLst>
          </p:cNvPr>
          <p:cNvSpPr>
            <a:spLocks noGrp="1"/>
          </p:cNvSpPr>
          <p:nvPr>
            <p:ph type="title"/>
          </p:nvPr>
        </p:nvSpPr>
        <p:spPr/>
        <p:txBody>
          <a:bodyPr/>
          <a:lstStyle/>
          <a:p>
            <a:r>
              <a:rPr lang="en-GB" dirty="0"/>
              <a:t>Older Person</a:t>
            </a:r>
          </a:p>
        </p:txBody>
      </p:sp>
      <p:sp>
        <p:nvSpPr>
          <p:cNvPr id="3" name="Content Placeholder 2">
            <a:extLst>
              <a:ext uri="{FF2B5EF4-FFF2-40B4-BE49-F238E27FC236}">
                <a16:creationId xmlns:a16="http://schemas.microsoft.com/office/drawing/2014/main" id="{D1A76114-F352-4AA9-A8BA-F168C244BAE1}"/>
              </a:ext>
            </a:extLst>
          </p:cNvPr>
          <p:cNvSpPr>
            <a:spLocks noGrp="1"/>
          </p:cNvSpPr>
          <p:nvPr>
            <p:ph sz="half" idx="1"/>
          </p:nvPr>
        </p:nvSpPr>
        <p:spPr>
          <a:xfrm>
            <a:off x="457200" y="1600201"/>
            <a:ext cx="4474840" cy="3989040"/>
          </a:xfrm>
        </p:spPr>
        <p:txBody>
          <a:bodyPr/>
          <a:lstStyle/>
          <a:p>
            <a:pPr marL="0" indent="0">
              <a:buNone/>
            </a:pPr>
            <a:r>
              <a:rPr lang="en-GB" b="1" u="sng" dirty="0">
                <a:solidFill>
                  <a:srgbClr val="00B050"/>
                </a:solidFill>
              </a:rPr>
              <a:t>Physical </a:t>
            </a:r>
          </a:p>
          <a:p>
            <a:pPr marL="0" indent="0">
              <a:buNone/>
            </a:pPr>
            <a:endParaRPr lang="en-GB" b="1" u="sng" dirty="0">
              <a:solidFill>
                <a:srgbClr val="00B050"/>
              </a:solidFill>
            </a:endParaRPr>
          </a:p>
          <a:p>
            <a:r>
              <a:rPr lang="en-GB" sz="2400" dirty="0"/>
              <a:t>Visual and hearing problems</a:t>
            </a:r>
          </a:p>
          <a:p>
            <a:r>
              <a:rPr lang="en-GB" sz="2400" dirty="0"/>
              <a:t>Smell and taste loss</a:t>
            </a:r>
          </a:p>
          <a:p>
            <a:r>
              <a:rPr lang="en-GB" sz="2400" dirty="0"/>
              <a:t>Susceptibility to illness  </a:t>
            </a:r>
          </a:p>
          <a:p>
            <a:endParaRPr lang="en-GB" dirty="0">
              <a:solidFill>
                <a:srgbClr val="00B050"/>
              </a:solidFill>
            </a:endParaRPr>
          </a:p>
        </p:txBody>
      </p:sp>
      <p:sp>
        <p:nvSpPr>
          <p:cNvPr id="4" name="Content Placeholder 3">
            <a:extLst>
              <a:ext uri="{FF2B5EF4-FFF2-40B4-BE49-F238E27FC236}">
                <a16:creationId xmlns:a16="http://schemas.microsoft.com/office/drawing/2014/main" id="{6241AFF2-2DFC-4648-A951-E6E4FC74CA1B}"/>
              </a:ext>
            </a:extLst>
          </p:cNvPr>
          <p:cNvSpPr>
            <a:spLocks noGrp="1"/>
          </p:cNvSpPr>
          <p:nvPr>
            <p:ph sz="half" idx="2"/>
          </p:nvPr>
        </p:nvSpPr>
        <p:spPr>
          <a:xfrm>
            <a:off x="4860032" y="1600201"/>
            <a:ext cx="4176464" cy="3989040"/>
          </a:xfrm>
        </p:spPr>
        <p:txBody>
          <a:bodyPr/>
          <a:lstStyle/>
          <a:p>
            <a:pPr marL="0" indent="0">
              <a:buNone/>
            </a:pPr>
            <a:r>
              <a:rPr lang="en-GB" b="1" u="sng" dirty="0">
                <a:solidFill>
                  <a:srgbClr val="00B050"/>
                </a:solidFill>
              </a:rPr>
              <a:t>Leading Cause of Death</a:t>
            </a:r>
          </a:p>
          <a:p>
            <a:pPr marL="0" indent="0">
              <a:buNone/>
            </a:pPr>
            <a:endParaRPr lang="en-GB" b="1" u="sng" dirty="0">
              <a:solidFill>
                <a:srgbClr val="00B050"/>
              </a:solidFill>
            </a:endParaRPr>
          </a:p>
          <a:p>
            <a:r>
              <a:rPr lang="en-GB" sz="2400" dirty="0"/>
              <a:t>Cancer </a:t>
            </a:r>
          </a:p>
          <a:p>
            <a:r>
              <a:rPr lang="en-GB" sz="2400" dirty="0"/>
              <a:t>Alzheimer's </a:t>
            </a:r>
          </a:p>
          <a:p>
            <a:r>
              <a:rPr lang="en-GB" sz="2400" dirty="0"/>
              <a:t>Heart disease </a:t>
            </a:r>
          </a:p>
          <a:p>
            <a:r>
              <a:rPr lang="en-GB" sz="2400" dirty="0"/>
              <a:t>Pneumonia  </a:t>
            </a:r>
          </a:p>
        </p:txBody>
      </p:sp>
    </p:spTree>
    <p:extLst>
      <p:ext uri="{BB962C8B-B14F-4D97-AF65-F5344CB8AC3E}">
        <p14:creationId xmlns:p14="http://schemas.microsoft.com/office/powerpoint/2010/main" val="1346407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C94CC0-C008-4757-9F05-2F6B92FADED6}"/>
              </a:ext>
            </a:extLst>
          </p:cNvPr>
          <p:cNvSpPr>
            <a:spLocks noGrp="1"/>
          </p:cNvSpPr>
          <p:nvPr>
            <p:ph sz="half" idx="1"/>
          </p:nvPr>
        </p:nvSpPr>
        <p:spPr>
          <a:xfrm>
            <a:off x="457200" y="332656"/>
            <a:ext cx="3682752" cy="5256585"/>
          </a:xfrm>
        </p:spPr>
        <p:txBody>
          <a:bodyPr/>
          <a:lstStyle/>
          <a:p>
            <a:pPr marL="0" indent="0">
              <a:buNone/>
            </a:pPr>
            <a:r>
              <a:rPr lang="en-GB" b="1" u="sng" dirty="0">
                <a:solidFill>
                  <a:srgbClr val="00B050"/>
                </a:solidFill>
              </a:rPr>
              <a:t>Cognitive </a:t>
            </a:r>
          </a:p>
          <a:p>
            <a:pPr marL="0" indent="0">
              <a:buNone/>
            </a:pPr>
            <a:endParaRPr lang="en-GB" b="1" u="sng" dirty="0">
              <a:solidFill>
                <a:srgbClr val="00B050"/>
              </a:solidFill>
            </a:endParaRPr>
          </a:p>
          <a:p>
            <a:pPr marL="0" indent="0">
              <a:buNone/>
            </a:pPr>
            <a:endParaRPr lang="en-GB" b="1" u="sng" dirty="0">
              <a:solidFill>
                <a:srgbClr val="00B050"/>
              </a:solidFill>
            </a:endParaRPr>
          </a:p>
          <a:p>
            <a:r>
              <a:rPr lang="en-GB" sz="2400" dirty="0"/>
              <a:t>Decline in mental processes -  may experience memory lapses or disorientation</a:t>
            </a:r>
          </a:p>
          <a:p>
            <a:r>
              <a:rPr lang="en-GB" sz="2400" dirty="0"/>
              <a:t>Dementia   </a:t>
            </a:r>
          </a:p>
        </p:txBody>
      </p:sp>
      <p:sp>
        <p:nvSpPr>
          <p:cNvPr id="4" name="Content Placeholder 3">
            <a:extLst>
              <a:ext uri="{FF2B5EF4-FFF2-40B4-BE49-F238E27FC236}">
                <a16:creationId xmlns:a16="http://schemas.microsoft.com/office/drawing/2014/main" id="{16B01627-2ABF-44C2-B014-0510993A82D0}"/>
              </a:ext>
            </a:extLst>
          </p:cNvPr>
          <p:cNvSpPr>
            <a:spLocks noGrp="1"/>
          </p:cNvSpPr>
          <p:nvPr>
            <p:ph sz="half" idx="2"/>
          </p:nvPr>
        </p:nvSpPr>
        <p:spPr>
          <a:xfrm>
            <a:off x="4139952" y="332656"/>
            <a:ext cx="4752528" cy="5256585"/>
          </a:xfrm>
        </p:spPr>
        <p:txBody>
          <a:bodyPr/>
          <a:lstStyle/>
          <a:p>
            <a:pPr marL="0" indent="0">
              <a:buNone/>
            </a:pPr>
            <a:r>
              <a:rPr lang="en-GB" b="1" u="sng" dirty="0">
                <a:solidFill>
                  <a:srgbClr val="00B050"/>
                </a:solidFill>
              </a:rPr>
              <a:t>Spotlight on Alzheimer's Disease </a:t>
            </a:r>
          </a:p>
          <a:p>
            <a:pPr marL="0" indent="0">
              <a:buNone/>
            </a:pPr>
            <a:endParaRPr lang="en-GB" b="1" u="sng" dirty="0">
              <a:solidFill>
                <a:srgbClr val="00B050"/>
              </a:solidFill>
            </a:endParaRPr>
          </a:p>
          <a:p>
            <a:r>
              <a:rPr lang="en-GB" sz="2400" dirty="0"/>
              <a:t>A progressive irreversible brain disorder that is characterised by gradual deterioration of memory, reasoning, language and physical functioning . </a:t>
            </a:r>
          </a:p>
          <a:p>
            <a:endParaRPr lang="en-GB" dirty="0"/>
          </a:p>
          <a:p>
            <a:endParaRPr lang="en-GB" dirty="0"/>
          </a:p>
        </p:txBody>
      </p:sp>
    </p:spTree>
    <p:extLst>
      <p:ext uri="{BB962C8B-B14F-4D97-AF65-F5344CB8AC3E}">
        <p14:creationId xmlns:p14="http://schemas.microsoft.com/office/powerpoint/2010/main" val="209854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B6B7E9-37FF-4B69-B417-67FC1F32640E}"/>
              </a:ext>
            </a:extLst>
          </p:cNvPr>
          <p:cNvSpPr>
            <a:spLocks noGrp="1"/>
          </p:cNvSpPr>
          <p:nvPr>
            <p:ph sz="half" idx="1"/>
          </p:nvPr>
        </p:nvSpPr>
        <p:spPr>
          <a:xfrm>
            <a:off x="457200" y="548680"/>
            <a:ext cx="7931224" cy="5040561"/>
          </a:xfrm>
        </p:spPr>
        <p:txBody>
          <a:bodyPr>
            <a:normAutofit/>
          </a:bodyPr>
          <a:lstStyle/>
          <a:p>
            <a:r>
              <a:rPr lang="en-GB" sz="2400" dirty="0"/>
              <a:t>The disease has no cure, and the cause is still predominately  unknown. </a:t>
            </a:r>
          </a:p>
          <a:p>
            <a:endParaRPr lang="en-GB" sz="2400" dirty="0"/>
          </a:p>
          <a:p>
            <a:r>
              <a:rPr lang="en-GB" sz="2400" dirty="0"/>
              <a:t>A very sad disease  -  the person living with the disease cannot remember the people and places in their lives. Some will eventually need continual care due to their complex needs.</a:t>
            </a:r>
          </a:p>
          <a:p>
            <a:endParaRPr lang="en-GB" sz="2400" dirty="0"/>
          </a:p>
          <a:p>
            <a:r>
              <a:rPr lang="en-GB" sz="2400" dirty="0"/>
              <a:t>Can also be very distressing for loved ones, family and friends . </a:t>
            </a:r>
          </a:p>
        </p:txBody>
      </p:sp>
    </p:spTree>
    <p:extLst>
      <p:ext uri="{BB962C8B-B14F-4D97-AF65-F5344CB8AC3E}">
        <p14:creationId xmlns:p14="http://schemas.microsoft.com/office/powerpoint/2010/main" val="1879767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EE260-2AEC-44A7-B696-64E361A4A28B}"/>
              </a:ext>
            </a:extLst>
          </p:cNvPr>
          <p:cNvSpPr>
            <a:spLocks noGrp="1"/>
          </p:cNvSpPr>
          <p:nvPr>
            <p:ph type="title"/>
          </p:nvPr>
        </p:nvSpPr>
        <p:spPr>
          <a:xfrm>
            <a:off x="457200" y="274638"/>
            <a:ext cx="8686800" cy="1143000"/>
          </a:xfrm>
        </p:spPr>
        <p:txBody>
          <a:bodyPr>
            <a:normAutofit/>
          </a:bodyPr>
          <a:lstStyle/>
          <a:p>
            <a:r>
              <a:rPr lang="en-GB" sz="2800" b="1" dirty="0"/>
              <a:t>Current Number of People with Dementia </a:t>
            </a:r>
          </a:p>
        </p:txBody>
      </p:sp>
      <p:sp>
        <p:nvSpPr>
          <p:cNvPr id="3" name="Content Placeholder 2">
            <a:extLst>
              <a:ext uri="{FF2B5EF4-FFF2-40B4-BE49-F238E27FC236}">
                <a16:creationId xmlns:a16="http://schemas.microsoft.com/office/drawing/2014/main" id="{8A2DBD30-76BA-4C11-8A8D-E009D5760726}"/>
              </a:ext>
            </a:extLst>
          </p:cNvPr>
          <p:cNvSpPr>
            <a:spLocks noGrp="1"/>
          </p:cNvSpPr>
          <p:nvPr>
            <p:ph idx="1"/>
          </p:nvPr>
        </p:nvSpPr>
        <p:spPr>
          <a:xfrm>
            <a:off x="247208" y="1700808"/>
            <a:ext cx="8686800" cy="3917032"/>
          </a:xfrm>
        </p:spPr>
        <p:txBody>
          <a:bodyPr>
            <a:normAutofit fontScale="77500" lnSpcReduction="20000"/>
          </a:bodyPr>
          <a:lstStyle/>
          <a:p>
            <a:r>
              <a:rPr lang="en-GB" sz="2800" dirty="0"/>
              <a:t>Over 850,000 people living with Dementia in the UK </a:t>
            </a:r>
          </a:p>
          <a:p>
            <a:endParaRPr lang="en-GB" sz="2800" dirty="0"/>
          </a:p>
          <a:p>
            <a:r>
              <a:rPr lang="en-GB" sz="2800" dirty="0"/>
              <a:t>This represents 1 in every 14 of the population aged 65yrs and over . </a:t>
            </a:r>
          </a:p>
          <a:p>
            <a:endParaRPr lang="en-GB" sz="2800" dirty="0"/>
          </a:p>
          <a:p>
            <a:r>
              <a:rPr lang="en-GB" sz="2800" dirty="0"/>
              <a:t>In 2040, there will be over 1.5 million people with dementia in the UK .</a:t>
            </a:r>
          </a:p>
          <a:p>
            <a:endParaRPr lang="en-GB" sz="2800" dirty="0"/>
          </a:p>
          <a:p>
            <a:pPr marL="0" indent="0">
              <a:buNone/>
            </a:pPr>
            <a:r>
              <a:rPr lang="en-GB" sz="1700" dirty="0"/>
              <a:t>Alzheimer's Society 2019  - </a:t>
            </a:r>
            <a:r>
              <a:rPr lang="en-GB" sz="1400" dirty="0"/>
              <a:t>Research conducted by the Care Policy and Evaluation Centre ( CPEC) at the London School of Economics and Political Science on behalf of the Alzheimer's Society .</a:t>
            </a:r>
          </a:p>
          <a:p>
            <a:pPr marL="0" indent="0">
              <a:buNone/>
            </a:pPr>
            <a:endParaRPr lang="en-GB" sz="2800" dirty="0"/>
          </a:p>
          <a:p>
            <a:pPr marL="0" indent="0">
              <a:buNone/>
            </a:pPr>
            <a:r>
              <a:rPr lang="en-GB" sz="2800" dirty="0"/>
              <a:t>    </a:t>
            </a:r>
            <a:endParaRPr lang="en-GB" sz="2800" b="1" dirty="0"/>
          </a:p>
          <a:p>
            <a:r>
              <a:rPr lang="en-GB"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52199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65E87-B37B-464C-8EBF-528BD97AFE18}"/>
              </a:ext>
            </a:extLst>
          </p:cNvPr>
          <p:cNvSpPr>
            <a:spLocks noGrp="1"/>
          </p:cNvSpPr>
          <p:nvPr>
            <p:ph type="title"/>
          </p:nvPr>
        </p:nvSpPr>
        <p:spPr>
          <a:xfrm>
            <a:off x="457200" y="274638"/>
            <a:ext cx="8229600" cy="634082"/>
          </a:xfrm>
        </p:spPr>
        <p:txBody>
          <a:bodyPr>
            <a:normAutofit fontScale="90000"/>
          </a:bodyPr>
          <a:lstStyle/>
          <a:p>
            <a:r>
              <a:rPr lang="en-GB" dirty="0"/>
              <a:t> </a:t>
            </a:r>
            <a:endParaRPr lang="en-GB" sz="4000" dirty="0"/>
          </a:p>
        </p:txBody>
      </p:sp>
      <p:sp>
        <p:nvSpPr>
          <p:cNvPr id="3" name="Content Placeholder 2">
            <a:extLst>
              <a:ext uri="{FF2B5EF4-FFF2-40B4-BE49-F238E27FC236}">
                <a16:creationId xmlns:a16="http://schemas.microsoft.com/office/drawing/2014/main" id="{AC158073-DBFA-47BD-BA27-69EAAE00A626}"/>
              </a:ext>
            </a:extLst>
          </p:cNvPr>
          <p:cNvSpPr>
            <a:spLocks noGrp="1"/>
          </p:cNvSpPr>
          <p:nvPr>
            <p:ph idx="1"/>
          </p:nvPr>
        </p:nvSpPr>
        <p:spPr>
          <a:xfrm>
            <a:off x="179512" y="476672"/>
            <a:ext cx="8229600" cy="5069160"/>
          </a:xfrm>
        </p:spPr>
        <p:txBody>
          <a:bodyPr>
            <a:normAutofit/>
          </a:bodyPr>
          <a:lstStyle/>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800" b="1" dirty="0">
                <a:latin typeface="Arial" panose="020B0604020202020204" pitchFamily="34" charset="0"/>
                <a:cs typeface="Arial" panose="020B0604020202020204" pitchFamily="34" charset="0"/>
              </a:rPr>
              <a:t>Dementia by Country </a:t>
            </a:r>
          </a:p>
          <a:p>
            <a:pPr marL="0" indent="0">
              <a:buNone/>
            </a:pPr>
            <a:r>
              <a:rPr lang="en-GB" sz="2400" b="1" dirty="0">
                <a:latin typeface="Arial" panose="020B0604020202020204" pitchFamily="34" charset="0"/>
                <a:cs typeface="Arial" panose="020B0604020202020204" pitchFamily="34" charset="0"/>
              </a:rPr>
              <a:t>In 2019:</a:t>
            </a:r>
          </a:p>
          <a:p>
            <a:r>
              <a:rPr lang="en-GB" sz="2400" dirty="0">
                <a:latin typeface="Arial" panose="020B0604020202020204" pitchFamily="34" charset="0"/>
                <a:cs typeface="Arial" panose="020B0604020202020204" pitchFamily="34" charset="0"/>
              </a:rPr>
              <a:t>748,000 -  England </a:t>
            </a:r>
          </a:p>
          <a:p>
            <a:r>
              <a:rPr lang="en-GB" sz="2400" dirty="0">
                <a:latin typeface="Arial" panose="020B0604020202020204" pitchFamily="34" charset="0"/>
                <a:cs typeface="Arial" panose="020B0604020202020204" pitchFamily="34" charset="0"/>
              </a:rPr>
              <a:t>  46,000 -  Wales </a:t>
            </a:r>
          </a:p>
          <a:p>
            <a:r>
              <a:rPr lang="en-GB" sz="2400" dirty="0">
                <a:latin typeface="Arial" panose="020B0604020202020204" pitchFamily="34" charset="0"/>
                <a:cs typeface="Arial" panose="020B0604020202020204" pitchFamily="34" charset="0"/>
              </a:rPr>
              <a:t>  66,000 - Scotland </a:t>
            </a:r>
          </a:p>
          <a:p>
            <a:r>
              <a:rPr lang="en-GB" sz="2400" dirty="0">
                <a:latin typeface="Arial" panose="020B0604020202020204" pitchFamily="34" charset="0"/>
                <a:cs typeface="Arial" panose="020B0604020202020204" pitchFamily="34" charset="0"/>
              </a:rPr>
              <a:t>  22,000 - Northern Ireland </a:t>
            </a:r>
          </a:p>
          <a:p>
            <a:pPr marL="0" indent="0">
              <a:buNone/>
            </a:pPr>
            <a:endParaRPr lang="en-GB" sz="2400" b="1"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By 2050 - 115 million worldwide</a:t>
            </a:r>
            <a:r>
              <a:rPr lang="en-GB" sz="1800" dirty="0">
                <a:latin typeface="Arial" panose="020B0604020202020204" pitchFamily="34" charset="0"/>
                <a:cs typeface="Arial" panose="020B0604020202020204" pitchFamily="34" charset="0"/>
              </a:rPr>
              <a:t>( expected to double every 20 years )</a:t>
            </a:r>
          </a:p>
          <a:p>
            <a:pPr marL="0" indent="0">
              <a:buNone/>
            </a:pPr>
            <a:r>
              <a:rPr lang="en-GB" sz="2400" b="1" dirty="0">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1300" b="0" i="0" u="none" strike="noStrike" kern="1200" cap="none" spc="0" normalizeH="0" baseline="0" noProof="0" dirty="0">
                <a:ln>
                  <a:noFill/>
                </a:ln>
                <a:solidFill>
                  <a:prstClr val="black"/>
                </a:solidFill>
                <a:effectLst/>
                <a:uLnTx/>
                <a:uFillTx/>
                <a:latin typeface="Myriad Pro"/>
                <a:ea typeface="+mn-ea"/>
                <a:cs typeface="+mn-cs"/>
              </a:rPr>
              <a:t>Alzheimer's Society 2019  - </a:t>
            </a:r>
            <a:r>
              <a:rPr kumimoji="0" lang="en-GB" sz="1100" b="0" i="0" u="none" strike="noStrike" kern="1200" cap="none" spc="0" normalizeH="0" baseline="0" noProof="0" dirty="0">
                <a:ln>
                  <a:noFill/>
                </a:ln>
                <a:solidFill>
                  <a:prstClr val="black"/>
                </a:solidFill>
                <a:effectLst/>
                <a:uLnTx/>
                <a:uFillTx/>
                <a:latin typeface="Myriad Pro"/>
                <a:ea typeface="+mn-ea"/>
                <a:cs typeface="+mn-cs"/>
              </a:rPr>
              <a:t>Research conducted by the Care Policy and Evaluation Centre ( CPEC) at the London School of Economics and Political Science on behalf of the Alzheimer's Society .</a:t>
            </a:r>
          </a:p>
          <a:p>
            <a:pPr marL="0" indent="0">
              <a:buNone/>
            </a:pPr>
            <a:endParaRPr lang="en-GB" sz="4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2773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67FBCE-990B-41F4-AB4E-25F420862C20}"/>
              </a:ext>
            </a:extLst>
          </p:cNvPr>
          <p:cNvSpPr>
            <a:spLocks noGrp="1"/>
          </p:cNvSpPr>
          <p:nvPr>
            <p:ph idx="1"/>
          </p:nvPr>
        </p:nvSpPr>
        <p:spPr>
          <a:xfrm>
            <a:off x="457200" y="404664"/>
            <a:ext cx="8229600" cy="4896545"/>
          </a:xfrm>
        </p:spPr>
        <p:txBody>
          <a:bodyPr>
            <a:normAutofit/>
          </a:bodyPr>
          <a:lstStyle/>
          <a:p>
            <a:pPr marL="0" indent="0">
              <a:buNone/>
            </a:pPr>
            <a:endParaRPr lang="en-GB" sz="2400" dirty="0"/>
          </a:p>
          <a:p>
            <a:pPr marL="0" indent="0">
              <a:buNone/>
            </a:pPr>
            <a:r>
              <a:rPr lang="en-GB" sz="2800" b="1" u="sng" dirty="0">
                <a:solidFill>
                  <a:srgbClr val="00B050"/>
                </a:solidFill>
              </a:rPr>
              <a:t>Social</a:t>
            </a:r>
          </a:p>
          <a:p>
            <a:pPr marL="0" indent="0">
              <a:buNone/>
            </a:pPr>
            <a:endParaRPr lang="en-GB" sz="2800" b="1" u="sng" dirty="0">
              <a:solidFill>
                <a:srgbClr val="00B050"/>
              </a:solidFill>
            </a:endParaRPr>
          </a:p>
          <a:p>
            <a:r>
              <a:rPr lang="en-GB" sz="2800" dirty="0"/>
              <a:t>If older people experience a decline in their health and possible limited mobility , often the older person will tend to withdraw from the society within which they live. </a:t>
            </a:r>
          </a:p>
          <a:p>
            <a:r>
              <a:rPr lang="en-GB" sz="2800" dirty="0"/>
              <a:t>Spending time reflecting back . </a:t>
            </a:r>
          </a:p>
        </p:txBody>
      </p:sp>
    </p:spTree>
    <p:extLst>
      <p:ext uri="{BB962C8B-B14F-4D97-AF65-F5344CB8AC3E}">
        <p14:creationId xmlns:p14="http://schemas.microsoft.com/office/powerpoint/2010/main" val="3747625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72DE6-43D0-439F-B021-2F251AA94E76}"/>
              </a:ext>
            </a:extLst>
          </p:cNvPr>
          <p:cNvSpPr>
            <a:spLocks noGrp="1"/>
          </p:cNvSpPr>
          <p:nvPr>
            <p:ph type="title"/>
          </p:nvPr>
        </p:nvSpPr>
        <p:spPr/>
        <p:txBody>
          <a:bodyPr>
            <a:normAutofit/>
          </a:bodyPr>
          <a:lstStyle/>
          <a:p>
            <a:r>
              <a:rPr lang="en-GB" sz="3200" b="1" u="sng" dirty="0"/>
              <a:t>Social Theories of Aging </a:t>
            </a:r>
          </a:p>
        </p:txBody>
      </p:sp>
      <p:sp>
        <p:nvSpPr>
          <p:cNvPr id="3" name="Content Placeholder 2">
            <a:extLst>
              <a:ext uri="{FF2B5EF4-FFF2-40B4-BE49-F238E27FC236}">
                <a16:creationId xmlns:a16="http://schemas.microsoft.com/office/drawing/2014/main" id="{07EEFDDC-8DE8-4B21-80D1-2D9F95727C2A}"/>
              </a:ext>
            </a:extLst>
          </p:cNvPr>
          <p:cNvSpPr>
            <a:spLocks noGrp="1"/>
          </p:cNvSpPr>
          <p:nvPr>
            <p:ph idx="1"/>
          </p:nvPr>
        </p:nvSpPr>
        <p:spPr/>
        <p:txBody>
          <a:bodyPr>
            <a:normAutofit/>
          </a:bodyPr>
          <a:lstStyle/>
          <a:p>
            <a:r>
              <a:rPr lang="en-GB" dirty="0"/>
              <a:t>Disengagement theory </a:t>
            </a:r>
          </a:p>
          <a:p>
            <a:r>
              <a:rPr lang="en-GB" dirty="0"/>
              <a:t>Activity theory </a:t>
            </a:r>
          </a:p>
          <a:p>
            <a:r>
              <a:rPr lang="en-GB" dirty="0"/>
              <a:t>Social breakdown - Reconstruction theory</a:t>
            </a:r>
          </a:p>
          <a:p>
            <a:endParaRPr lang="en-GB" dirty="0"/>
          </a:p>
        </p:txBody>
      </p:sp>
    </p:spTree>
    <p:extLst>
      <p:ext uri="{BB962C8B-B14F-4D97-AF65-F5344CB8AC3E}">
        <p14:creationId xmlns:p14="http://schemas.microsoft.com/office/powerpoint/2010/main" val="2912417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F97E8-B92D-47D4-BF73-5DBA3943CCD5}"/>
              </a:ext>
            </a:extLst>
          </p:cNvPr>
          <p:cNvSpPr>
            <a:spLocks noGrp="1"/>
          </p:cNvSpPr>
          <p:nvPr>
            <p:ph type="title"/>
          </p:nvPr>
        </p:nvSpPr>
        <p:spPr/>
        <p:txBody>
          <a:bodyPr/>
          <a:lstStyle/>
          <a:p>
            <a:r>
              <a:rPr lang="en-GB" dirty="0"/>
              <a:t>Disengagement theory </a:t>
            </a:r>
          </a:p>
        </p:txBody>
      </p:sp>
      <p:sp>
        <p:nvSpPr>
          <p:cNvPr id="3" name="Content Placeholder 2">
            <a:extLst>
              <a:ext uri="{FF2B5EF4-FFF2-40B4-BE49-F238E27FC236}">
                <a16:creationId xmlns:a16="http://schemas.microsoft.com/office/drawing/2014/main" id="{CF28BA39-1E79-4D2E-B42F-F947373FECD4}"/>
              </a:ext>
            </a:extLst>
          </p:cNvPr>
          <p:cNvSpPr>
            <a:spLocks noGrp="1"/>
          </p:cNvSpPr>
          <p:nvPr>
            <p:ph idx="1"/>
          </p:nvPr>
        </p:nvSpPr>
        <p:spPr/>
        <p:txBody>
          <a:bodyPr>
            <a:normAutofit fontScale="92500" lnSpcReduction="10000"/>
          </a:bodyPr>
          <a:lstStyle/>
          <a:p>
            <a:r>
              <a:rPr lang="en-GB" sz="2400" dirty="0"/>
              <a:t>1950’s  -  took the view that as older people slow down , they gradually withdraw from the society .</a:t>
            </a:r>
          </a:p>
          <a:p>
            <a:endParaRPr lang="en-GB" sz="2400" dirty="0"/>
          </a:p>
          <a:p>
            <a:r>
              <a:rPr lang="en-GB" sz="2400" dirty="0"/>
              <a:t>Disengagement is a mutual activity in which the older person not only disengaged from the society, but the society disengages from the older person. </a:t>
            </a:r>
          </a:p>
          <a:p>
            <a:endParaRPr lang="en-GB" sz="2400" dirty="0"/>
          </a:p>
          <a:p>
            <a:r>
              <a:rPr lang="en-GB" sz="2400" dirty="0"/>
              <a:t>Reduction in emotional ties </a:t>
            </a:r>
          </a:p>
          <a:p>
            <a:r>
              <a:rPr lang="en-GB" sz="2400" dirty="0"/>
              <a:t>Reduced interest in social activities</a:t>
            </a:r>
          </a:p>
          <a:p>
            <a:r>
              <a:rPr lang="en-GB" sz="2400" dirty="0"/>
              <a:t>The older person develops a greater self pre-occupation.</a:t>
            </a:r>
          </a:p>
          <a:p>
            <a:r>
              <a:rPr lang="en-GB" sz="2400" dirty="0"/>
              <a:t>This was thought to increase life satisfaction</a:t>
            </a:r>
          </a:p>
        </p:txBody>
      </p:sp>
    </p:spTree>
    <p:extLst>
      <p:ext uri="{BB962C8B-B14F-4D97-AF65-F5344CB8AC3E}">
        <p14:creationId xmlns:p14="http://schemas.microsoft.com/office/powerpoint/2010/main" val="3038227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17717-553B-4BDE-90A3-DA6264620F07}"/>
              </a:ext>
            </a:extLst>
          </p:cNvPr>
          <p:cNvSpPr>
            <a:spLocks noGrp="1"/>
          </p:cNvSpPr>
          <p:nvPr>
            <p:ph type="title"/>
          </p:nvPr>
        </p:nvSpPr>
        <p:spPr/>
        <p:txBody>
          <a:bodyPr>
            <a:normAutofit/>
          </a:bodyPr>
          <a:lstStyle/>
          <a:p>
            <a:r>
              <a:rPr lang="en-GB" sz="2800" b="1" dirty="0"/>
              <a:t>Activity Theory </a:t>
            </a:r>
          </a:p>
        </p:txBody>
      </p:sp>
      <p:sp>
        <p:nvSpPr>
          <p:cNvPr id="3" name="Content Placeholder 2">
            <a:extLst>
              <a:ext uri="{FF2B5EF4-FFF2-40B4-BE49-F238E27FC236}">
                <a16:creationId xmlns:a16="http://schemas.microsoft.com/office/drawing/2014/main" id="{2F3845FF-40FD-48D3-8714-170FA142E68E}"/>
              </a:ext>
            </a:extLst>
          </p:cNvPr>
          <p:cNvSpPr>
            <a:spLocks noGrp="1"/>
          </p:cNvSpPr>
          <p:nvPr>
            <p:ph idx="1"/>
          </p:nvPr>
        </p:nvSpPr>
        <p:spPr/>
        <p:txBody>
          <a:bodyPr>
            <a:normAutofit/>
          </a:bodyPr>
          <a:lstStyle/>
          <a:p>
            <a:r>
              <a:rPr lang="en-GB" sz="2800" dirty="0"/>
              <a:t>As opposed to the disengagement theory , this theory argues that the more active and involved the older person is  -  the more likely that they are satisfied with their lives. </a:t>
            </a:r>
          </a:p>
          <a:p>
            <a:endParaRPr lang="en-GB" sz="2800" dirty="0"/>
          </a:p>
          <a:p>
            <a:r>
              <a:rPr lang="en-GB" sz="2800" dirty="0"/>
              <a:t>Deemed important to have purpose and engagement </a:t>
            </a:r>
          </a:p>
          <a:p>
            <a:pPr marL="0" indent="0">
              <a:buNone/>
            </a:pPr>
            <a:endParaRPr lang="en-GB" dirty="0"/>
          </a:p>
        </p:txBody>
      </p:sp>
    </p:spTree>
    <p:extLst>
      <p:ext uri="{BB962C8B-B14F-4D97-AF65-F5344CB8AC3E}">
        <p14:creationId xmlns:p14="http://schemas.microsoft.com/office/powerpoint/2010/main" val="1611026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4968553"/>
          </a:xfrm>
        </p:spPr>
        <p:txBody>
          <a:bodyPr>
            <a:normAutofit/>
          </a:bodyPr>
          <a:lstStyle/>
          <a:p>
            <a:pPr marL="0" indent="0">
              <a:buNone/>
            </a:pPr>
            <a:r>
              <a:rPr lang="en-GB" sz="2800" b="1" dirty="0"/>
              <a:t>Social breakdown – Reconstruction theory</a:t>
            </a:r>
          </a:p>
          <a:p>
            <a:endParaRPr lang="en-US" sz="2800" dirty="0"/>
          </a:p>
          <a:p>
            <a:r>
              <a:rPr lang="en-US" sz="2400" dirty="0"/>
              <a:t>This theory views that aging is promoted through negative psychological functioning brough about by the negative views of the society about the older person and the inadequate provision of services and enabling opportunities available to them . </a:t>
            </a:r>
          </a:p>
          <a:p>
            <a:endParaRPr lang="en-US" sz="2400" dirty="0"/>
          </a:p>
          <a:p>
            <a:r>
              <a:rPr lang="en-US" sz="2400" dirty="0"/>
              <a:t>Social reconstruction can occur by changing the </a:t>
            </a:r>
            <a:r>
              <a:rPr lang="en-US" sz="2400" dirty="0" err="1"/>
              <a:t>societys</a:t>
            </a:r>
            <a:r>
              <a:rPr lang="en-US" sz="2400" dirty="0"/>
              <a:t> view of the older person and by providing adequate and enabling services and opportunities . </a:t>
            </a:r>
          </a:p>
          <a:p>
            <a:endParaRPr lang="en-US" sz="2800" dirty="0"/>
          </a:p>
          <a:p>
            <a:endParaRPr lang="en-US" sz="2800" dirty="0"/>
          </a:p>
        </p:txBody>
      </p:sp>
    </p:spTree>
    <p:extLst>
      <p:ext uri="{BB962C8B-B14F-4D97-AF65-F5344CB8AC3E}">
        <p14:creationId xmlns:p14="http://schemas.microsoft.com/office/powerpoint/2010/main" val="2635340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A884BA-37EC-44E1-B7C6-D0FD225FF3BF}"/>
              </a:ext>
            </a:extLst>
          </p:cNvPr>
          <p:cNvSpPr>
            <a:spLocks noGrp="1"/>
          </p:cNvSpPr>
          <p:nvPr>
            <p:ph idx="1"/>
          </p:nvPr>
        </p:nvSpPr>
        <p:spPr>
          <a:xfrm>
            <a:off x="457200" y="332656"/>
            <a:ext cx="8229600" cy="5184577"/>
          </a:xfrm>
        </p:spPr>
        <p:txBody>
          <a:bodyPr>
            <a:normAutofit fontScale="92500" lnSpcReduction="10000"/>
          </a:bodyPr>
          <a:lstStyle/>
          <a:p>
            <a:r>
              <a:rPr lang="en-GB" sz="2800" b="1" dirty="0">
                <a:solidFill>
                  <a:srgbClr val="00B050"/>
                </a:solidFill>
              </a:rPr>
              <a:t>Society</a:t>
            </a:r>
            <a:r>
              <a:rPr lang="en-GB" sz="2800" dirty="0"/>
              <a:t> views the older person as : </a:t>
            </a:r>
            <a:r>
              <a:rPr lang="en-GB" sz="2800" b="1" dirty="0">
                <a:solidFill>
                  <a:srgbClr val="00B050"/>
                </a:solidFill>
              </a:rPr>
              <a:t>incompetent , obsolete </a:t>
            </a:r>
          </a:p>
          <a:p>
            <a:endParaRPr lang="en-GB" sz="2800" b="1" dirty="0">
              <a:solidFill>
                <a:srgbClr val="00B050"/>
              </a:solidFill>
            </a:endParaRPr>
          </a:p>
          <a:p>
            <a:r>
              <a:rPr lang="en-GB" sz="2800" b="1" dirty="0">
                <a:solidFill>
                  <a:srgbClr val="00B050"/>
                </a:solidFill>
              </a:rPr>
              <a:t>Society </a:t>
            </a:r>
            <a:r>
              <a:rPr lang="en-GB" sz="2800" dirty="0"/>
              <a:t>develops labels for the older person (stereotyping): </a:t>
            </a:r>
            <a:r>
              <a:rPr lang="en-GB" sz="2800" b="1" dirty="0">
                <a:solidFill>
                  <a:srgbClr val="00B050"/>
                </a:solidFill>
              </a:rPr>
              <a:t>useless, ineffective, helpless</a:t>
            </a:r>
          </a:p>
          <a:p>
            <a:endParaRPr lang="en-GB" sz="2800" b="1" dirty="0">
              <a:solidFill>
                <a:srgbClr val="00B050"/>
              </a:solidFill>
            </a:endParaRPr>
          </a:p>
          <a:p>
            <a:r>
              <a:rPr lang="en-GB" sz="2800" dirty="0"/>
              <a:t>Society provides </a:t>
            </a:r>
            <a:r>
              <a:rPr lang="en-GB" sz="2800" b="1" dirty="0">
                <a:solidFill>
                  <a:srgbClr val="00B050"/>
                </a:solidFill>
              </a:rPr>
              <a:t>inadequate</a:t>
            </a:r>
            <a:r>
              <a:rPr lang="en-GB" sz="2800" dirty="0"/>
              <a:t> support services and funding </a:t>
            </a:r>
          </a:p>
          <a:p>
            <a:endParaRPr lang="en-GB" sz="2800" dirty="0"/>
          </a:p>
          <a:p>
            <a:r>
              <a:rPr lang="en-GB" sz="2800" dirty="0"/>
              <a:t>Older person </a:t>
            </a:r>
            <a:r>
              <a:rPr lang="en-GB" sz="2800" b="1" dirty="0">
                <a:solidFill>
                  <a:srgbClr val="00B050"/>
                </a:solidFill>
              </a:rPr>
              <a:t>skills deteriorate </a:t>
            </a:r>
          </a:p>
          <a:p>
            <a:endParaRPr lang="en-GB" sz="2800" b="1" dirty="0">
              <a:solidFill>
                <a:srgbClr val="00B050"/>
              </a:solidFill>
            </a:endParaRPr>
          </a:p>
          <a:p>
            <a:r>
              <a:rPr lang="en-GB" sz="2800" b="1" dirty="0">
                <a:solidFill>
                  <a:srgbClr val="00B050"/>
                </a:solidFill>
              </a:rPr>
              <a:t>Older person </a:t>
            </a:r>
            <a:r>
              <a:rPr lang="en-GB" sz="2800" dirty="0"/>
              <a:t>views self as </a:t>
            </a:r>
            <a:r>
              <a:rPr lang="en-GB" sz="2800" b="1" dirty="0">
                <a:solidFill>
                  <a:srgbClr val="00B050"/>
                </a:solidFill>
              </a:rPr>
              <a:t>incompetent </a:t>
            </a:r>
          </a:p>
        </p:txBody>
      </p:sp>
    </p:spTree>
    <p:extLst>
      <p:ext uri="{BB962C8B-B14F-4D97-AF65-F5344CB8AC3E}">
        <p14:creationId xmlns:p14="http://schemas.microsoft.com/office/powerpoint/2010/main" val="111788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5418B8-F43A-472C-8426-D565902FDCD8}"/>
              </a:ext>
            </a:extLst>
          </p:cNvPr>
          <p:cNvSpPr>
            <a:spLocks noGrp="1"/>
          </p:cNvSpPr>
          <p:nvPr>
            <p:ph idx="1"/>
          </p:nvPr>
        </p:nvSpPr>
        <p:spPr>
          <a:xfrm>
            <a:off x="457200" y="188640"/>
            <a:ext cx="8229600" cy="5328593"/>
          </a:xfrm>
        </p:spPr>
        <p:txBody>
          <a:bodyPr>
            <a:normAutofit fontScale="77500" lnSpcReduction="20000"/>
          </a:bodyPr>
          <a:lstStyle/>
          <a:p>
            <a:r>
              <a:rPr lang="en-GB" sz="3200" b="1" dirty="0">
                <a:solidFill>
                  <a:srgbClr val="0070C0"/>
                </a:solidFill>
              </a:rPr>
              <a:t>Society</a:t>
            </a:r>
            <a:r>
              <a:rPr lang="en-GB" sz="3200" dirty="0"/>
              <a:t> views the older person as : </a:t>
            </a:r>
            <a:r>
              <a:rPr lang="en-GB" sz="3200" b="1" dirty="0">
                <a:solidFill>
                  <a:srgbClr val="0070C0"/>
                </a:solidFill>
              </a:rPr>
              <a:t>competent , important</a:t>
            </a:r>
          </a:p>
          <a:p>
            <a:endParaRPr lang="en-GB" sz="3200" b="1" dirty="0">
              <a:solidFill>
                <a:srgbClr val="0070C0"/>
              </a:solidFill>
            </a:endParaRPr>
          </a:p>
          <a:p>
            <a:r>
              <a:rPr lang="en-GB" sz="3200" b="1" dirty="0">
                <a:solidFill>
                  <a:srgbClr val="0070C0"/>
                </a:solidFill>
              </a:rPr>
              <a:t>Society </a:t>
            </a:r>
            <a:r>
              <a:rPr lang="en-GB" sz="3200" dirty="0"/>
              <a:t>develops </a:t>
            </a:r>
            <a:r>
              <a:rPr lang="en-GB" sz="3200" b="1" dirty="0">
                <a:solidFill>
                  <a:srgbClr val="0070C0"/>
                </a:solidFill>
              </a:rPr>
              <a:t>positive</a:t>
            </a:r>
            <a:r>
              <a:rPr lang="en-GB" sz="3200" dirty="0"/>
              <a:t> label for the older person: </a:t>
            </a:r>
            <a:r>
              <a:rPr lang="en-GB" sz="3200" b="1" dirty="0">
                <a:solidFill>
                  <a:srgbClr val="0070C0"/>
                </a:solidFill>
              </a:rPr>
              <a:t>helpers, self - controlled , experienced, wise, competent</a:t>
            </a:r>
          </a:p>
          <a:p>
            <a:endParaRPr lang="en-GB" sz="3200" b="1" dirty="0">
              <a:solidFill>
                <a:srgbClr val="00B050"/>
              </a:solidFill>
            </a:endParaRPr>
          </a:p>
          <a:p>
            <a:r>
              <a:rPr lang="en-GB" sz="3200" dirty="0"/>
              <a:t>Society </a:t>
            </a:r>
            <a:r>
              <a:rPr lang="en-GB" sz="3200" b="1" dirty="0">
                <a:solidFill>
                  <a:srgbClr val="0070C0"/>
                </a:solidFill>
              </a:rPr>
              <a:t>provides</a:t>
            </a:r>
            <a:r>
              <a:rPr lang="en-GB" sz="3200" dirty="0"/>
              <a:t> </a:t>
            </a:r>
            <a:r>
              <a:rPr lang="en-GB" sz="3200" b="1" dirty="0">
                <a:solidFill>
                  <a:srgbClr val="0070C0"/>
                </a:solidFill>
              </a:rPr>
              <a:t>support systems for the older person: housing, health services,</a:t>
            </a:r>
            <a:r>
              <a:rPr lang="en-GB" b="1" dirty="0">
                <a:solidFill>
                  <a:srgbClr val="0070C0"/>
                </a:solidFill>
              </a:rPr>
              <a:t> enabling opportunities .</a:t>
            </a:r>
            <a:r>
              <a:rPr lang="en-GB" sz="3200" b="1" dirty="0">
                <a:solidFill>
                  <a:srgbClr val="0070C0"/>
                </a:solidFill>
              </a:rPr>
              <a:t> </a:t>
            </a:r>
            <a:endParaRPr lang="en-GB" sz="3200" dirty="0"/>
          </a:p>
          <a:p>
            <a:endParaRPr lang="en-GB" sz="3200" dirty="0"/>
          </a:p>
          <a:p>
            <a:r>
              <a:rPr lang="en-GB" sz="3200" dirty="0"/>
              <a:t>Older person </a:t>
            </a:r>
            <a:r>
              <a:rPr lang="en-GB" sz="3200" b="1" dirty="0">
                <a:solidFill>
                  <a:srgbClr val="0070C0"/>
                </a:solidFill>
              </a:rPr>
              <a:t>skills improve</a:t>
            </a:r>
          </a:p>
          <a:p>
            <a:endParaRPr lang="en-GB" sz="3200" b="1" dirty="0">
              <a:solidFill>
                <a:srgbClr val="0070C0"/>
              </a:solidFill>
            </a:endParaRPr>
          </a:p>
          <a:p>
            <a:r>
              <a:rPr lang="en-GB" sz="3200" b="1" dirty="0">
                <a:solidFill>
                  <a:srgbClr val="0070C0"/>
                </a:solidFill>
              </a:rPr>
              <a:t>Older person </a:t>
            </a:r>
            <a:r>
              <a:rPr lang="en-GB" sz="3200" dirty="0"/>
              <a:t>views self as </a:t>
            </a:r>
            <a:r>
              <a:rPr lang="en-GB" sz="3200" b="1" dirty="0">
                <a:solidFill>
                  <a:srgbClr val="0070C0"/>
                </a:solidFill>
              </a:rPr>
              <a:t>competent</a:t>
            </a:r>
            <a:r>
              <a:rPr lang="en-GB" sz="3200" b="1" dirty="0">
                <a:solidFill>
                  <a:srgbClr val="00B050"/>
                </a:solidFill>
              </a:rPr>
              <a:t> </a:t>
            </a:r>
          </a:p>
          <a:p>
            <a:pPr marL="0" indent="0">
              <a:buNone/>
            </a:pPr>
            <a:endParaRPr lang="en-GB" dirty="0"/>
          </a:p>
        </p:txBody>
      </p:sp>
    </p:spTree>
    <p:extLst>
      <p:ext uri="{BB962C8B-B14F-4D97-AF65-F5344CB8AC3E}">
        <p14:creationId xmlns:p14="http://schemas.microsoft.com/office/powerpoint/2010/main" val="3473461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44028-6682-49A8-8039-09A828D56404}"/>
              </a:ext>
            </a:extLst>
          </p:cNvPr>
          <p:cNvSpPr>
            <a:spLocks noGrp="1"/>
          </p:cNvSpPr>
          <p:nvPr>
            <p:ph type="title"/>
          </p:nvPr>
        </p:nvSpPr>
        <p:spPr/>
        <p:txBody>
          <a:bodyPr/>
          <a:lstStyle/>
          <a:p>
            <a:r>
              <a:rPr lang="en-GB" dirty="0"/>
              <a:t>Older person ……</a:t>
            </a:r>
          </a:p>
        </p:txBody>
      </p:sp>
      <p:sp>
        <p:nvSpPr>
          <p:cNvPr id="3" name="Content Placeholder 2">
            <a:extLst>
              <a:ext uri="{FF2B5EF4-FFF2-40B4-BE49-F238E27FC236}">
                <a16:creationId xmlns:a16="http://schemas.microsoft.com/office/drawing/2014/main" id="{EE4B4D0B-8159-4310-AF1A-AB36C7AF0BE8}"/>
              </a:ext>
            </a:extLst>
          </p:cNvPr>
          <p:cNvSpPr>
            <a:spLocks noGrp="1"/>
          </p:cNvSpPr>
          <p:nvPr>
            <p:ph idx="1"/>
          </p:nvPr>
        </p:nvSpPr>
        <p:spPr/>
        <p:txBody>
          <a:bodyPr/>
          <a:lstStyle/>
          <a:p>
            <a:r>
              <a:rPr lang="en-GB" b="1" dirty="0">
                <a:solidFill>
                  <a:srgbClr val="0070C0"/>
                </a:solidFill>
              </a:rPr>
              <a:t>Engaged- has purpose and well- being</a:t>
            </a:r>
          </a:p>
        </p:txBody>
      </p:sp>
    </p:spTree>
    <p:extLst>
      <p:ext uri="{BB962C8B-B14F-4D97-AF65-F5344CB8AC3E}">
        <p14:creationId xmlns:p14="http://schemas.microsoft.com/office/powerpoint/2010/main" val="4170209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36834-E699-4F4B-B862-A13EEDDB7034}"/>
              </a:ext>
            </a:extLst>
          </p:cNvPr>
          <p:cNvSpPr>
            <a:spLocks noGrp="1"/>
          </p:cNvSpPr>
          <p:nvPr>
            <p:ph type="title"/>
          </p:nvPr>
        </p:nvSpPr>
        <p:spPr/>
        <p:txBody>
          <a:bodyPr>
            <a:normAutofit/>
          </a:bodyPr>
          <a:lstStyle/>
          <a:p>
            <a:r>
              <a:rPr lang="en-GB" sz="2800" b="1" dirty="0"/>
              <a:t>Possible Issues Facing the older person </a:t>
            </a:r>
          </a:p>
        </p:txBody>
      </p:sp>
      <p:sp>
        <p:nvSpPr>
          <p:cNvPr id="3" name="Content Placeholder 2">
            <a:extLst>
              <a:ext uri="{FF2B5EF4-FFF2-40B4-BE49-F238E27FC236}">
                <a16:creationId xmlns:a16="http://schemas.microsoft.com/office/drawing/2014/main" id="{12B82AD4-49C4-4203-925F-1DC89C0B9972}"/>
              </a:ext>
            </a:extLst>
          </p:cNvPr>
          <p:cNvSpPr>
            <a:spLocks noGrp="1"/>
          </p:cNvSpPr>
          <p:nvPr>
            <p:ph idx="1"/>
          </p:nvPr>
        </p:nvSpPr>
        <p:spPr/>
        <p:txBody>
          <a:bodyPr/>
          <a:lstStyle/>
          <a:p>
            <a:pPr marL="0" indent="0">
              <a:buNone/>
            </a:pPr>
            <a:r>
              <a:rPr lang="en-GB" b="1" dirty="0">
                <a:solidFill>
                  <a:srgbClr val="00B050"/>
                </a:solidFill>
              </a:rPr>
              <a:t>Abuse </a:t>
            </a:r>
          </a:p>
          <a:p>
            <a:pPr marL="0" indent="0">
              <a:buNone/>
            </a:pPr>
            <a:r>
              <a:rPr lang="en-GB" sz="2400" dirty="0"/>
              <a:t>It can happen in the family </a:t>
            </a:r>
          </a:p>
          <a:p>
            <a:pPr marL="0" indent="0">
              <a:buNone/>
            </a:pPr>
            <a:r>
              <a:rPr lang="en-GB" sz="2400" dirty="0"/>
              <a:t>In care environments </a:t>
            </a:r>
          </a:p>
          <a:p>
            <a:pPr marL="0" indent="0">
              <a:buNone/>
            </a:pPr>
            <a:r>
              <a:rPr lang="en-GB" sz="2400" dirty="0"/>
              <a:t>It could be physical or psychological ( verbal, named , threatened, taken advantage of </a:t>
            </a:r>
          </a:p>
          <a:p>
            <a:pPr marL="0" indent="0">
              <a:buNone/>
            </a:pPr>
            <a:endParaRPr lang="en-GB" sz="2400" dirty="0"/>
          </a:p>
          <a:p>
            <a:pPr marL="0" indent="0">
              <a:buNone/>
            </a:pPr>
            <a:r>
              <a:rPr lang="en-GB" sz="2400" dirty="0"/>
              <a:t>One form of abuse is </a:t>
            </a:r>
            <a:r>
              <a:rPr lang="en-GB" sz="2400" b="1" dirty="0">
                <a:solidFill>
                  <a:srgbClr val="00B050"/>
                </a:solidFill>
              </a:rPr>
              <a:t>neglect </a:t>
            </a:r>
            <a:r>
              <a:rPr lang="en-GB" sz="2400" dirty="0"/>
              <a:t> -  when people who are suppose to care for them ignore their needs and concerns </a:t>
            </a:r>
          </a:p>
        </p:txBody>
      </p:sp>
    </p:spTree>
    <p:extLst>
      <p:ext uri="{BB962C8B-B14F-4D97-AF65-F5344CB8AC3E}">
        <p14:creationId xmlns:p14="http://schemas.microsoft.com/office/powerpoint/2010/main" val="1023039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57FA16-E5A6-4172-A9F7-F5A6F14562AB}"/>
              </a:ext>
            </a:extLst>
          </p:cNvPr>
          <p:cNvSpPr>
            <a:spLocks noGrp="1"/>
          </p:cNvSpPr>
          <p:nvPr>
            <p:ph idx="1"/>
          </p:nvPr>
        </p:nvSpPr>
        <p:spPr>
          <a:xfrm>
            <a:off x="457200" y="188640"/>
            <a:ext cx="8229600" cy="5328593"/>
          </a:xfrm>
        </p:spPr>
        <p:txBody>
          <a:bodyPr>
            <a:normAutofit fontScale="92500"/>
          </a:bodyPr>
          <a:lstStyle/>
          <a:p>
            <a:pPr marL="0" indent="0">
              <a:buNone/>
            </a:pPr>
            <a:r>
              <a:rPr lang="en-GB" b="1" dirty="0">
                <a:solidFill>
                  <a:srgbClr val="00B050"/>
                </a:solidFill>
              </a:rPr>
              <a:t>Loneliness</a:t>
            </a:r>
          </a:p>
          <a:p>
            <a:pPr marL="0" indent="0">
              <a:buNone/>
            </a:pPr>
            <a:endParaRPr lang="en-GB" b="1" dirty="0">
              <a:solidFill>
                <a:srgbClr val="00B050"/>
              </a:solidFill>
            </a:endParaRPr>
          </a:p>
          <a:p>
            <a:r>
              <a:rPr lang="en-GB" sz="2600" dirty="0"/>
              <a:t>Death of partner and friends </a:t>
            </a:r>
          </a:p>
          <a:p>
            <a:endParaRPr lang="en-GB" sz="2600" dirty="0"/>
          </a:p>
          <a:p>
            <a:r>
              <a:rPr lang="en-GB" sz="2600" dirty="0"/>
              <a:t>Children may be busy with work, not visit , live far away , grandchildren busy .</a:t>
            </a:r>
          </a:p>
          <a:p>
            <a:endParaRPr lang="en-GB" sz="2600" dirty="0"/>
          </a:p>
          <a:p>
            <a:r>
              <a:rPr lang="en-GB" sz="2600" dirty="0"/>
              <a:t>Physically weak older people may feel </a:t>
            </a:r>
            <a:r>
              <a:rPr lang="en-GB" sz="2600" dirty="0" err="1"/>
              <a:t>thay</a:t>
            </a:r>
            <a:r>
              <a:rPr lang="en-GB" sz="2600" dirty="0"/>
              <a:t> are a burden and try to stay away even if there are people around .</a:t>
            </a:r>
          </a:p>
          <a:p>
            <a:endParaRPr lang="en-GB" sz="2600" dirty="0"/>
          </a:p>
          <a:p>
            <a:r>
              <a:rPr lang="en-GB" sz="2600" dirty="0"/>
              <a:t>Loneliness can lead to depression -  can feel alone and unproductive </a:t>
            </a:r>
          </a:p>
        </p:txBody>
      </p:sp>
    </p:spTree>
    <p:extLst>
      <p:ext uri="{BB962C8B-B14F-4D97-AF65-F5344CB8AC3E}">
        <p14:creationId xmlns:p14="http://schemas.microsoft.com/office/powerpoint/2010/main" val="367954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37A5D1-6920-4D68-AE85-10BA7A8C5BF6}"/>
              </a:ext>
            </a:extLst>
          </p:cNvPr>
          <p:cNvSpPr>
            <a:spLocks noGrp="1"/>
          </p:cNvSpPr>
          <p:nvPr>
            <p:ph idx="1"/>
          </p:nvPr>
        </p:nvSpPr>
        <p:spPr>
          <a:xfrm>
            <a:off x="457200" y="332656"/>
            <a:ext cx="8229600" cy="5184577"/>
          </a:xfrm>
        </p:spPr>
        <p:txBody>
          <a:bodyPr>
            <a:normAutofit/>
          </a:bodyPr>
          <a:lstStyle/>
          <a:p>
            <a:pPr marL="0" indent="0" fontAlgn="base">
              <a:buNone/>
            </a:pPr>
            <a:r>
              <a:rPr lang="en-US" b="1" dirty="0">
                <a:solidFill>
                  <a:srgbClr val="00B050"/>
                </a:solidFill>
              </a:rPr>
              <a:t>Poverty</a:t>
            </a:r>
          </a:p>
          <a:p>
            <a:pPr marL="0" indent="0" fontAlgn="base">
              <a:buNone/>
            </a:pPr>
            <a:endParaRPr lang="en-US" b="1" dirty="0">
              <a:solidFill>
                <a:srgbClr val="00B050"/>
              </a:solidFill>
            </a:endParaRPr>
          </a:p>
          <a:p>
            <a:pPr fontAlgn="base"/>
            <a:r>
              <a:rPr lang="en-US" sz="2600" dirty="0"/>
              <a:t>Some older people may not be able to earn an income and feel financially unstable </a:t>
            </a:r>
          </a:p>
          <a:p>
            <a:pPr fontAlgn="base"/>
            <a:endParaRPr lang="en-US" sz="2600" dirty="0"/>
          </a:p>
          <a:p>
            <a:pPr fontAlgn="base"/>
            <a:r>
              <a:rPr lang="en-US" sz="2600" dirty="0"/>
              <a:t>May receive a pension but this may not be enough  - particularly if they have medical/care needs </a:t>
            </a:r>
          </a:p>
          <a:p>
            <a:pPr fontAlgn="base"/>
            <a:endParaRPr lang="en-US" sz="2600" dirty="0"/>
          </a:p>
          <a:p>
            <a:pPr fontAlgn="base"/>
            <a:r>
              <a:rPr lang="en-US" sz="2600" dirty="0"/>
              <a:t>May try to continue to work in some capacity even if after retirement age </a:t>
            </a:r>
          </a:p>
          <a:p>
            <a:pPr marL="0" indent="0" fontAlgn="base">
              <a:buNone/>
            </a:pPr>
            <a:endParaRPr lang="en-US" b="1" dirty="0">
              <a:solidFill>
                <a:srgbClr val="00B050"/>
              </a:solidFill>
            </a:endParaRPr>
          </a:p>
          <a:p>
            <a:pPr marL="0" indent="0" fontAlgn="base">
              <a:buNone/>
            </a:pPr>
            <a:endParaRPr lang="en-GB" dirty="0">
              <a:solidFill>
                <a:srgbClr val="00B050"/>
              </a:solidFill>
            </a:endParaRPr>
          </a:p>
        </p:txBody>
      </p:sp>
    </p:spTree>
    <p:extLst>
      <p:ext uri="{BB962C8B-B14F-4D97-AF65-F5344CB8AC3E}">
        <p14:creationId xmlns:p14="http://schemas.microsoft.com/office/powerpoint/2010/main" val="2997493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003193-5323-47DB-B94E-B092DE8D36A5}"/>
              </a:ext>
            </a:extLst>
          </p:cNvPr>
          <p:cNvSpPr>
            <a:spLocks noGrp="1"/>
          </p:cNvSpPr>
          <p:nvPr>
            <p:ph idx="1"/>
          </p:nvPr>
        </p:nvSpPr>
        <p:spPr>
          <a:xfrm>
            <a:off x="457200" y="404664"/>
            <a:ext cx="8229600" cy="5112569"/>
          </a:xfrm>
        </p:spPr>
        <p:txBody>
          <a:bodyPr>
            <a:normAutofit/>
          </a:bodyPr>
          <a:lstStyle/>
          <a:p>
            <a:pPr marL="0" indent="0">
              <a:buNone/>
            </a:pPr>
            <a:r>
              <a:rPr lang="en-US" b="1" dirty="0">
                <a:solidFill>
                  <a:srgbClr val="00B050"/>
                </a:solidFill>
              </a:rPr>
              <a:t>Health </a:t>
            </a:r>
          </a:p>
          <a:p>
            <a:pPr marL="0" indent="0">
              <a:buNone/>
            </a:pPr>
            <a:endParaRPr lang="en-US" b="1" dirty="0">
              <a:solidFill>
                <a:srgbClr val="00B050"/>
              </a:solidFill>
            </a:endParaRPr>
          </a:p>
          <a:p>
            <a:r>
              <a:rPr lang="en-US" sz="2400" dirty="0"/>
              <a:t>Possible diminished sensory and motor abilities </a:t>
            </a:r>
          </a:p>
          <a:p>
            <a:endParaRPr lang="en-US" sz="2400" dirty="0"/>
          </a:p>
          <a:p>
            <a:r>
              <a:rPr lang="en-US" sz="2400" dirty="0"/>
              <a:t>May acquire various illnesses such as heart disease , Alzheimer's, cancer ,etc.</a:t>
            </a:r>
          </a:p>
        </p:txBody>
      </p:sp>
    </p:spTree>
    <p:extLst>
      <p:ext uri="{BB962C8B-B14F-4D97-AF65-F5344CB8AC3E}">
        <p14:creationId xmlns:p14="http://schemas.microsoft.com/office/powerpoint/2010/main" val="1974982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2C55F0-2AB8-4AF2-A079-D4DD3D887D5F}"/>
              </a:ext>
            </a:extLst>
          </p:cNvPr>
          <p:cNvSpPr>
            <a:spLocks noGrp="1"/>
          </p:cNvSpPr>
          <p:nvPr>
            <p:ph idx="1"/>
          </p:nvPr>
        </p:nvSpPr>
        <p:spPr>
          <a:xfrm>
            <a:off x="323528" y="260648"/>
            <a:ext cx="8363272" cy="5256585"/>
          </a:xfrm>
        </p:spPr>
        <p:txBody>
          <a:bodyPr>
            <a:normAutofit/>
          </a:bodyPr>
          <a:lstStyle/>
          <a:p>
            <a:pPr marL="0" indent="0">
              <a:buNone/>
            </a:pPr>
            <a:r>
              <a:rPr lang="en-GB" b="1" dirty="0">
                <a:solidFill>
                  <a:srgbClr val="00B050"/>
                </a:solidFill>
              </a:rPr>
              <a:t>Discrimination</a:t>
            </a:r>
          </a:p>
          <a:p>
            <a:pPr marL="0" indent="0">
              <a:buNone/>
            </a:pPr>
            <a:endParaRPr lang="en-GB" b="1" dirty="0">
              <a:solidFill>
                <a:srgbClr val="00B050"/>
              </a:solidFill>
            </a:endParaRPr>
          </a:p>
          <a:p>
            <a:pPr marL="0" indent="0">
              <a:buNone/>
            </a:pPr>
            <a:r>
              <a:rPr lang="en-GB" sz="2400" b="1" dirty="0">
                <a:solidFill>
                  <a:srgbClr val="00B050"/>
                </a:solidFill>
              </a:rPr>
              <a:t>Job discrimination </a:t>
            </a:r>
          </a:p>
          <a:p>
            <a:pPr marL="0" indent="0">
              <a:buNone/>
            </a:pPr>
            <a:endParaRPr lang="en-GB" sz="2800" b="1" dirty="0">
              <a:solidFill>
                <a:srgbClr val="00B050"/>
              </a:solidFill>
            </a:endParaRPr>
          </a:p>
          <a:p>
            <a:r>
              <a:rPr lang="en-GB" sz="2400" dirty="0"/>
              <a:t>Employers may prefer younger employees </a:t>
            </a:r>
          </a:p>
          <a:p>
            <a:endParaRPr lang="en-GB" sz="2400" dirty="0"/>
          </a:p>
          <a:p>
            <a:r>
              <a:rPr lang="en-GB" sz="2400" dirty="0"/>
              <a:t>Inexperienced workers  -  cheaper salary </a:t>
            </a:r>
          </a:p>
          <a:p>
            <a:endParaRPr lang="en-GB" sz="2400" dirty="0"/>
          </a:p>
          <a:p>
            <a:r>
              <a:rPr lang="en-GB" sz="2400" dirty="0"/>
              <a:t>Older person might not be able to stay for long </a:t>
            </a:r>
          </a:p>
          <a:p>
            <a:r>
              <a:rPr lang="en-GB" sz="2400" dirty="0"/>
              <a:t>Slow less capable  </a:t>
            </a:r>
          </a:p>
        </p:txBody>
      </p:sp>
    </p:spTree>
    <p:extLst>
      <p:ext uri="{BB962C8B-B14F-4D97-AF65-F5344CB8AC3E}">
        <p14:creationId xmlns:p14="http://schemas.microsoft.com/office/powerpoint/2010/main" val="1960758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26223F-56F0-4B04-A31E-5205D887CB82}"/>
              </a:ext>
            </a:extLst>
          </p:cNvPr>
          <p:cNvSpPr>
            <a:spLocks noGrp="1"/>
          </p:cNvSpPr>
          <p:nvPr>
            <p:ph idx="1"/>
          </p:nvPr>
        </p:nvSpPr>
        <p:spPr>
          <a:xfrm>
            <a:off x="457200" y="476672"/>
            <a:ext cx="8229600" cy="5040561"/>
          </a:xfrm>
        </p:spPr>
        <p:txBody>
          <a:bodyPr/>
          <a:lstStyle/>
          <a:p>
            <a:endParaRPr lang="en-GB" dirty="0"/>
          </a:p>
          <a:p>
            <a:pPr marL="0" indent="0">
              <a:buNone/>
            </a:pPr>
            <a:r>
              <a:rPr lang="en-GB" b="1" u="sng" dirty="0">
                <a:solidFill>
                  <a:srgbClr val="00B050"/>
                </a:solidFill>
              </a:rPr>
              <a:t>Social Discrimination</a:t>
            </a:r>
          </a:p>
          <a:p>
            <a:r>
              <a:rPr lang="en-GB" sz="2400" dirty="0"/>
              <a:t>Maybe excluded from family or community because they are seen as in capable </a:t>
            </a:r>
          </a:p>
          <a:p>
            <a:pPr marL="0" indent="0">
              <a:buNone/>
            </a:pPr>
            <a:endParaRPr lang="en-GB" b="1" dirty="0">
              <a:solidFill>
                <a:srgbClr val="00B050"/>
              </a:solidFill>
            </a:endParaRPr>
          </a:p>
          <a:p>
            <a:pPr marL="0" indent="0">
              <a:buNone/>
            </a:pPr>
            <a:r>
              <a:rPr lang="en-GB" b="1" u="sng" dirty="0">
                <a:solidFill>
                  <a:srgbClr val="00B050"/>
                </a:solidFill>
              </a:rPr>
              <a:t>Medical Discrimination </a:t>
            </a:r>
          </a:p>
          <a:p>
            <a:r>
              <a:rPr lang="en-GB" sz="2400" dirty="0"/>
              <a:t>Maybe considered as not deserving treatment because they are already old  </a:t>
            </a:r>
          </a:p>
        </p:txBody>
      </p:sp>
    </p:spTree>
    <p:extLst>
      <p:ext uri="{BB962C8B-B14F-4D97-AF65-F5344CB8AC3E}">
        <p14:creationId xmlns:p14="http://schemas.microsoft.com/office/powerpoint/2010/main" val="186139046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885</Words>
  <Application>Microsoft Office PowerPoint</Application>
  <PresentationFormat>On-screen Show (4:3)</PresentationFormat>
  <Paragraphs>143</Paragraphs>
  <Slides>21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Myriad Pro</vt:lpstr>
      <vt:lpstr>Arial</vt:lpstr>
      <vt:lpstr>Calibri</vt:lpstr>
      <vt:lpstr>20140311PresentationUWTSDTemplate</vt:lpstr>
      <vt:lpstr>PowerPoint Presentation</vt:lpstr>
      <vt:lpstr>The World Health Organisation has reported that by 2050 there will be approximately 2 billion people over the age of 60 years old  -  the first time that there will be more older people than there are children in the world .</vt:lpstr>
      <vt:lpstr>Older Person</vt:lpstr>
      <vt:lpstr>PowerPoint Presentation</vt:lpstr>
      <vt:lpstr>PowerPoint Presentation</vt:lpstr>
      <vt:lpstr>Current Number of People with Dementia </vt:lpstr>
      <vt:lpstr> </vt:lpstr>
      <vt:lpstr>PowerPoint Presentation</vt:lpstr>
      <vt:lpstr>Social Theories of Aging </vt:lpstr>
      <vt:lpstr>Disengagement theory </vt:lpstr>
      <vt:lpstr>Activity Theory </vt:lpstr>
      <vt:lpstr>PowerPoint Presentation</vt:lpstr>
      <vt:lpstr>PowerPoint Presentation</vt:lpstr>
      <vt:lpstr>PowerPoint Presentation</vt:lpstr>
      <vt:lpstr>Older person ……</vt:lpstr>
      <vt:lpstr>Possible Issues Facing the older person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Amanda Owens</cp:lastModifiedBy>
  <cp:revision>81</cp:revision>
  <cp:lastPrinted>2019-02-13T13:54:42Z</cp:lastPrinted>
  <dcterms:created xsi:type="dcterms:W3CDTF">2015-04-14T15:21:28Z</dcterms:created>
  <dcterms:modified xsi:type="dcterms:W3CDTF">2025-02-04T17:01:21Z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