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7"/>
  </p:notesMasterIdLst>
  <p:sldIdLst>
    <p:sldId id="256" r:id="rId2"/>
    <p:sldId id="273" r:id="rId3"/>
    <p:sldId id="261" r:id="rId4"/>
    <p:sldId id="257" r:id="rId5"/>
    <p:sldId id="274" r:id="rId6"/>
    <p:sldId id="262" r:id="rId7"/>
    <p:sldId id="263" r:id="rId8"/>
    <p:sldId id="269" r:id="rId9"/>
    <p:sldId id="264" r:id="rId10"/>
    <p:sldId id="275" r:id="rId11"/>
    <p:sldId id="265" r:id="rId12"/>
    <p:sldId id="271" r:id="rId13"/>
    <p:sldId id="266" r:id="rId14"/>
    <p:sldId id="272" r:id="rId15"/>
    <p:sldId id="260" r:id="rId16"/>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39A39"/>
    <a:srgbClr val="6C1A00"/>
    <a:srgbClr val="FE9202"/>
    <a:srgbClr val="1D3A00"/>
    <a:srgbClr val="007033"/>
    <a:srgbClr val="E7FF01"/>
    <a:srgbClr val="5EEC3C"/>
    <a:srgbClr val="990099"/>
    <a:srgbClr val="CC0099"/>
    <a:srgbClr val="00AA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6623" autoAdjust="0"/>
  </p:normalViewPr>
  <p:slideViewPr>
    <p:cSldViewPr>
      <p:cViewPr>
        <p:scale>
          <a:sx n="66" d="100"/>
          <a:sy n="66" d="100"/>
        </p:scale>
        <p:origin x="1930" y="38"/>
      </p:cViewPr>
      <p:guideLst>
        <p:guide orient="horz" pos="1620"/>
        <p:guide pos="2880"/>
      </p:guideLst>
    </p:cSldViewPr>
  </p:slideViewPr>
  <p:notesTextViewPr>
    <p:cViewPr>
      <p:scale>
        <a:sx n="1" d="1"/>
        <a:sy n="1" d="1"/>
      </p:scale>
      <p:origin x="0" y="0"/>
    </p:cViewPr>
  </p:notesTextViewPr>
  <p:gridSpacing cx="152705" cy="152705"/>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18E60-4300-4729-A0D7-6AB984C3922D}" type="datetimeFigureOut">
              <a:rPr lang="en-US" smtClean="0"/>
              <a:t>4/23/2025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33E96-F078-4B3D-A8F4-F1AF21EBC357}" type="slidenum">
              <a:rPr lang="en-US" smtClean="0"/>
              <a:t>‹#›</a:t>
            </a:fld>
            <a:endParaRPr lang="en-US"/>
          </a:p>
        </p:txBody>
      </p:sp>
    </p:spTree>
    <p:extLst>
      <p:ext uri="{BB962C8B-B14F-4D97-AF65-F5344CB8AC3E}">
        <p14:creationId xmlns:p14="http://schemas.microsoft.com/office/powerpoint/2010/main" val="2844300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46A43A-9254-4497-9CBA-809F21F087C7}" type="slidenum">
              <a:rPr lang="en-US" smtClean="0"/>
              <a:pPr/>
              <a:t>2</a:t>
            </a:fld>
            <a:endParaRPr lang="en-US"/>
          </a:p>
        </p:txBody>
      </p:sp>
    </p:spTree>
    <p:extLst>
      <p:ext uri="{BB962C8B-B14F-4D97-AF65-F5344CB8AC3E}">
        <p14:creationId xmlns:p14="http://schemas.microsoft.com/office/powerpoint/2010/main" val="25737530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Aft>
                <a:spcPts val="800"/>
              </a:spcAft>
              <a:buNone/>
            </a:pPr>
            <a:r>
              <a:rPr lang="en-US" sz="1800" dirty="0">
                <a:effectLst/>
                <a:latin typeface="Calibri" panose="020F0502020204030204" pitchFamily="34" charset="0"/>
                <a:ea typeface="Calibri" panose="020F0502020204030204" pitchFamily="34" charset="0"/>
                <a:cs typeface="Arial" panose="020B0604020202020204" pitchFamily="34" charset="0"/>
              </a:rPr>
              <a:t>Culture is about the shared values, beliefs, and ways of doing things in society.  It affects how people think, communicate, and make decisions. In business, culture is important because it shapes how companies work, how they treat customers, and how they make deals. It comes from traditions, past events, and everyday habits that people are used tp. Understanding different cultures helps businesses work better with people from around the world. It reduces misunderstandings and makes business interactions smoother. Companies that respect and adapt to different cultures can build stronger relationships and be more successful in global markets.</a:t>
            </a:r>
            <a:endParaRPr lang="en-GB" sz="18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B46A43A-9254-4497-9CBA-809F21F087C7}" type="slidenum">
              <a:rPr lang="en-US" smtClean="0"/>
              <a:pPr/>
              <a:t>3</a:t>
            </a:fld>
            <a:endParaRPr lang="en-US"/>
          </a:p>
        </p:txBody>
      </p:sp>
    </p:spTree>
    <p:extLst>
      <p:ext uri="{BB962C8B-B14F-4D97-AF65-F5344CB8AC3E}">
        <p14:creationId xmlns:p14="http://schemas.microsoft.com/office/powerpoint/2010/main" val="11153332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British food delivery service Deliveroo was launched in 2013 and it is now one of the most prominent. The company connects restaurants, customers &amp; delivery riders via a digital platform to provide convenience and speed. It has even advanced beyond its borders and is reaching many other countries including France, Italy, Hong Kong. This is now when Deliveroo is looking at opportunities to enter a huge and competitive Chinese market. But having the technology is not enough to establish operations in China. Deliveroo must establish a strategic partnership with a local firm which is aware of regulatory issues, local consumer choices as well as cultural differences which can affect negotiation as well as daily operations.</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AF533E96-F078-4B3D-A8F4-F1AF21EBC357}" type="slidenum">
              <a:rPr lang="en-US" smtClean="0"/>
              <a:t>4</a:t>
            </a:fld>
            <a:endParaRPr lang="en-US"/>
          </a:p>
        </p:txBody>
      </p:sp>
    </p:spTree>
    <p:extLst>
      <p:ext uri="{BB962C8B-B14F-4D97-AF65-F5344CB8AC3E}">
        <p14:creationId xmlns:p14="http://schemas.microsoft.com/office/powerpoint/2010/main" val="12672177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uNone/>
            </a:pPr>
            <a:endParaRPr lang="en-US" dirty="0"/>
          </a:p>
        </p:txBody>
      </p:sp>
      <p:sp>
        <p:nvSpPr>
          <p:cNvPr id="4" name="Slide Number Placeholder 3"/>
          <p:cNvSpPr>
            <a:spLocks noGrp="1"/>
          </p:cNvSpPr>
          <p:nvPr>
            <p:ph type="sldNum" sz="quarter" idx="5"/>
          </p:nvPr>
        </p:nvSpPr>
        <p:spPr/>
        <p:txBody>
          <a:bodyPr/>
          <a:lstStyle/>
          <a:p>
            <a:fld id="{DB46A43A-9254-4497-9CBA-809F21F087C7}" type="slidenum">
              <a:rPr lang="en-US" smtClean="0"/>
              <a:pPr/>
              <a:t>5</a:t>
            </a:fld>
            <a:endParaRPr lang="en-US"/>
          </a:p>
        </p:txBody>
      </p:sp>
    </p:spTree>
    <p:extLst>
      <p:ext uri="{BB962C8B-B14F-4D97-AF65-F5344CB8AC3E}">
        <p14:creationId xmlns:p14="http://schemas.microsoft.com/office/powerpoint/2010/main" val="17851634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It can be seen that applying Hofstede’s model key cultural contrasts between the UK and China. The Power Distance value in China is high as hierarchy is very respected and decisions easily made by senior leaders. On the other hand, the UK emphasises on flatter structures and open communication. The UK is highly individualistic in culturally terms, while in China, collectivism prevails, loyalty to the group is pushing. Finally, China exhibits much Long Term Orientation compared to the UK, by preferring gradual planning and building of relationships rather than the UK’s more short term results driven approach. In order to deliver a respectful and productive negotiation with Chinese partners, Deliveroo is aware of, and needs to adapt to these differences.</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AF533E96-F078-4B3D-A8F4-F1AF21EBC357}" type="slidenum">
              <a:rPr lang="en-US" smtClean="0"/>
              <a:t>6</a:t>
            </a:fld>
            <a:endParaRPr lang="en-US"/>
          </a:p>
        </p:txBody>
      </p:sp>
    </p:spTree>
    <p:extLst>
      <p:ext uri="{BB962C8B-B14F-4D97-AF65-F5344CB8AC3E}">
        <p14:creationId xmlns:p14="http://schemas.microsoft.com/office/powerpoint/2010/main" val="3769087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To negotiate in China therefore, Deliveroo faces multiple key cultural challenges. One being guanxi, developing of strong trust based relationship. It needs time and efforts over and above commercial business interactions. After, there are face concepts — reputation and embarrassment in public are paramount, confrontation or criticism screws up negotiations. Another reason is that Chinese organisations have rigid hierarchies, hence decisions are made by senior leader after internal consensus. But lastly, indirect communication is favourable so that messages can be conveyed by being said or expressed somewhat or even non-verbally. In order for Deliveroo to succeed, it has to value this strongly, and change its expectations and negotiation approach accordingly.</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AF533E96-F078-4B3D-A8F4-F1AF21EBC357}" type="slidenum">
              <a:rPr lang="en-US" smtClean="0"/>
              <a:t>7</a:t>
            </a:fld>
            <a:endParaRPr lang="en-US"/>
          </a:p>
        </p:txBody>
      </p:sp>
    </p:spTree>
    <p:extLst>
      <p:ext uri="{BB962C8B-B14F-4D97-AF65-F5344CB8AC3E}">
        <p14:creationId xmlns:p14="http://schemas.microsoft.com/office/powerpoint/2010/main" val="12826768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Not paying attention to and being sensitive about cultural differences can result in business consequences. For example, Uber left China in 2016. While it had all the technology, Uber was unable to reshape its aggressive growth method for China’s cultural and competitive landscape, and had to lose the market to homegrown rival Didi. Because missing the mark culturally could result in a ruined partnership for Deliveroo, bad face with stakeholders and bad visibility for Deliveroo. This may lead to mistrust, directly, when it comes to communication, rushing deals, or even neglecting relationship building. If it is to avoid such outcomes, Deliveroo will need to come to discussions with cultural awareness, patience and humility, striking deals, rather than just contracts, that lead to long term, meaningful relationships.</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AF533E96-F078-4B3D-A8F4-F1AF21EBC357}" type="slidenum">
              <a:rPr lang="en-US" smtClean="0"/>
              <a:t>8</a:t>
            </a:fld>
            <a:endParaRPr lang="en-US"/>
          </a:p>
        </p:txBody>
      </p:sp>
    </p:spTree>
    <p:extLst>
      <p:ext uri="{BB962C8B-B14F-4D97-AF65-F5344CB8AC3E}">
        <p14:creationId xmlns:p14="http://schemas.microsoft.com/office/powerpoint/2010/main" val="34904696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u="none" strike="noStrike" kern="100" baseline="0" dirty="0">
                <a:solidFill>
                  <a:srgbClr val="000000"/>
                </a:solidFill>
                <a:latin typeface="Times New Roman" panose="02020603050405020304" pitchFamily="18" charset="0"/>
              </a:rPr>
              <a:t>Guanxi is all about trust and long-term connections. Instead of jumping straight into business, it’s important to invest time in building relationships. This can be done by attending social events, having casual meetings, and showing genuine interest in the people you work with.  Another key part of Guanxi is reciprocity, which means exchanging favors and helping each other. When businesses support one another, they create strong professional ties. Consistency is also important. Reliable and honest communication helps build trust over time. In China, business discussions often happen indirectly, so patience and flexibility are key. By following these steps, businesses can form lasting partnerships that lead to success. </a:t>
            </a:r>
            <a:endParaRPr lang="en-IN" dirty="0"/>
          </a:p>
        </p:txBody>
      </p:sp>
      <p:sp>
        <p:nvSpPr>
          <p:cNvPr id="4" name="Slide Number Placeholder 3"/>
          <p:cNvSpPr>
            <a:spLocks noGrp="1"/>
          </p:cNvSpPr>
          <p:nvPr>
            <p:ph type="sldNum" sz="quarter" idx="5"/>
          </p:nvPr>
        </p:nvSpPr>
        <p:spPr/>
        <p:txBody>
          <a:bodyPr/>
          <a:lstStyle/>
          <a:p>
            <a:fld id="{AF533E96-F078-4B3D-A8F4-F1AF21EBC357}" type="slidenum">
              <a:rPr lang="en-US" smtClean="0"/>
              <a:t>9</a:t>
            </a:fld>
            <a:endParaRPr lang="en-US"/>
          </a:p>
        </p:txBody>
      </p:sp>
    </p:spTree>
    <p:extLst>
      <p:ext uri="{BB962C8B-B14F-4D97-AF65-F5344CB8AC3E}">
        <p14:creationId xmlns:p14="http://schemas.microsoft.com/office/powerpoint/2010/main" val="37964442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uNone/>
            </a:pPr>
            <a:r>
              <a:rPr lang="en-GB" sz="1800" b="0" i="0" u="none" strike="noStrike" dirty="0">
                <a:solidFill>
                  <a:srgbClr val="000000"/>
                </a:solidFill>
                <a:effectLst/>
                <a:latin typeface="Arial" panose="020B0604020202020204" pitchFamily="34" charset="0"/>
              </a:rPr>
              <a:t>Patience is important when negotiating in China, that is because business deals take time because trust must be built first. Respecting Chinese traditions and customs shows professionalism. Instead of focusing on short-term profits, aim for long-term partnerships. Communication is often indirect, so attention must be paid to subtle messages. Hierarchy and seniority matter in meetings, so it’s important to acknowledge those in higher positions.  When exchanging business cards, it should be done respectfully as it is a sign of etiquette.  Avoid aggressive negotiation tactics, as they may seem rude.</a:t>
            </a:r>
            <a:endParaRPr lang="en-GB" sz="2800" b="0" dirty="0">
              <a:effectLst/>
            </a:endParaRPr>
          </a:p>
          <a:p>
            <a:pPr rtl="0">
              <a:buNone/>
            </a:pPr>
            <a:r>
              <a:rPr lang="en-GB" sz="1800" b="0" i="0" u="none" strike="noStrike" dirty="0">
                <a:solidFill>
                  <a:srgbClr val="000000"/>
                </a:solidFill>
                <a:effectLst/>
                <a:latin typeface="Arial" panose="020B0604020202020204" pitchFamily="34" charset="0"/>
              </a:rPr>
              <a:t>Lastly, dining plays a big role in business relationships, so be mindful of etiquette at meals. Overall, successful negotiations require cultural understanding, trust and flexibility.</a:t>
            </a:r>
            <a:endParaRPr lang="en-GB" sz="2800" b="0" dirty="0">
              <a:effectLst/>
            </a:endParaRPr>
          </a:p>
          <a:p>
            <a:pPr>
              <a:buNone/>
            </a:pPr>
            <a:br>
              <a:rPr lang="en-GB" sz="2800" dirty="0"/>
            </a:br>
            <a:endParaRPr lang="en-US" dirty="0"/>
          </a:p>
        </p:txBody>
      </p:sp>
      <p:sp>
        <p:nvSpPr>
          <p:cNvPr id="4" name="Slide Number Placeholder 3"/>
          <p:cNvSpPr>
            <a:spLocks noGrp="1"/>
          </p:cNvSpPr>
          <p:nvPr>
            <p:ph type="sldNum" sz="quarter" idx="5"/>
          </p:nvPr>
        </p:nvSpPr>
        <p:spPr/>
        <p:txBody>
          <a:bodyPr/>
          <a:lstStyle/>
          <a:p>
            <a:fld id="{DB46A43A-9254-4497-9CBA-809F21F087C7}" type="slidenum">
              <a:rPr lang="en-US" smtClean="0"/>
              <a:pPr/>
              <a:t>10</a:t>
            </a:fld>
            <a:endParaRPr lang="en-US"/>
          </a:p>
        </p:txBody>
      </p:sp>
    </p:spTree>
    <p:extLst>
      <p:ext uri="{BB962C8B-B14F-4D97-AF65-F5344CB8AC3E}">
        <p14:creationId xmlns:p14="http://schemas.microsoft.com/office/powerpoint/2010/main" val="3376248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uNone/>
            </a:pPr>
            <a:r>
              <a:rPr lang="en-GB" sz="1800" b="0" i="0" u="none" strike="noStrike" dirty="0">
                <a:solidFill>
                  <a:srgbClr val="000000"/>
                </a:solidFill>
                <a:effectLst/>
                <a:latin typeface="Arial" panose="020B0604020202020204" pitchFamily="34" charset="0"/>
              </a:rPr>
              <a:t>In Chinese business culture, trust is built by strong communication. High-context communication is key, which means paying attention to non-verbal cues, reading between the lines and avoiding direct refusals. Active listening and formal language help maintain professionalism in meetings. Patience is important because decision-making can be slow, and rushing can harm relationships.</a:t>
            </a:r>
            <a:endParaRPr lang="en-GB" sz="2800" b="0" dirty="0">
              <a:effectLst/>
            </a:endParaRPr>
          </a:p>
          <a:p>
            <a:pPr rtl="0">
              <a:buNone/>
            </a:pPr>
            <a:br>
              <a:rPr lang="en-GB" sz="2800" b="0" dirty="0">
                <a:effectLst/>
              </a:rPr>
            </a:br>
            <a:r>
              <a:rPr lang="en-GB" sz="1800" b="0" i="0" u="none" strike="noStrike" dirty="0">
                <a:solidFill>
                  <a:srgbClr val="000000"/>
                </a:solidFill>
                <a:effectLst/>
                <a:latin typeface="Arial" panose="020B0604020202020204" pitchFamily="34" charset="0"/>
              </a:rPr>
              <a:t>Trust also comes from long-term commitment. Chinese businesses value reliability and </a:t>
            </a:r>
            <a:r>
              <a:rPr lang="en-GB" sz="1800" b="0" i="0" u="none" strike="noStrike" dirty="0" err="1">
                <a:solidFill>
                  <a:srgbClr val="000000"/>
                </a:solidFill>
                <a:effectLst/>
                <a:latin typeface="Arial" panose="020B0604020202020204" pitchFamily="34" charset="0"/>
              </a:rPr>
              <a:t>honoring</a:t>
            </a:r>
            <a:r>
              <a:rPr lang="en-GB" sz="1800" b="0" i="0" u="none" strike="noStrike" dirty="0">
                <a:solidFill>
                  <a:srgbClr val="000000"/>
                </a:solidFill>
                <a:effectLst/>
                <a:latin typeface="Arial" panose="020B0604020202020204" pitchFamily="34" charset="0"/>
              </a:rPr>
              <a:t> agreements, which strengthens partnerships.</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Deliveroo must show patience, work out the process positively, and avoid pressure tactics. To progress negotiations effectively, there will be need for a structured, respectful and senior led approach.</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AF533E96-F078-4B3D-A8F4-F1AF21EBC357}" type="slidenum">
              <a:rPr lang="en-US" smtClean="0"/>
              <a:t>11</a:t>
            </a:fld>
            <a:endParaRPr lang="en-US"/>
          </a:p>
        </p:txBody>
      </p:sp>
    </p:spTree>
    <p:extLst>
      <p:ext uri="{BB962C8B-B14F-4D97-AF65-F5344CB8AC3E}">
        <p14:creationId xmlns:p14="http://schemas.microsoft.com/office/powerpoint/2010/main" val="9689903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Deliveroo needs cultural awareness to facilitate its efforts in cross-border bargaining. Trust and improved communication reducing the risk of misunderstanding is due to an understanding and respecting of cultural differences. Cultural competence shows professionalism and goodwill in a country in China where relationship, respect and hierarchy are significant. Additionally, it helps deliver brand integrity across the globe to a highly regarded company like Deliveroo. What is more important is that it provides the company with the opportunity to develop long-term, sustainable relationships that resonate with local norms and attitudes. Without cultural awareness, innovative business strategies are even at risk of failing. Deliveroo can establish legitimacy and gain reputation in Chinese market if it can conduct a culturally sensitive negotiation practise.</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AF533E96-F078-4B3D-A8F4-F1AF21EBC357}" type="slidenum">
              <a:rPr lang="en-US" smtClean="0"/>
              <a:t>12</a:t>
            </a:fld>
            <a:endParaRPr lang="en-US"/>
          </a:p>
        </p:txBody>
      </p:sp>
    </p:spTree>
    <p:extLst>
      <p:ext uri="{BB962C8B-B14F-4D97-AF65-F5344CB8AC3E}">
        <p14:creationId xmlns:p14="http://schemas.microsoft.com/office/powerpoint/2010/main" val="5842820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In conclusion, Deliveroo must localise the negotiation strategy in accordance with the Chinese business culture. It is about building guanxi, indirect communication, and hierarchical respect. Cultural understanding is not a nice to have, it’s a strategic advantage for market entry and growth. Thus, by implementing theoretical insights of Hofstede’s dimensions and Hall’s context model with practical real-world adaptation, Deliveroo can achieve better negotiation outcomes as well as securing their long-term viability in China. If they approach it culturally smart, they will not only win a partnership, but create their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deliveroo’s</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reputation as a respectful, global minded brand.</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a:p>
            <a:pPr>
              <a:buNone/>
            </a:pPr>
            <a:br>
              <a:rPr lang="en-GB" b="0" dirty="0">
                <a:effectLst/>
              </a:rPr>
            </a:br>
            <a:endParaRPr lang="en-IN" dirty="0"/>
          </a:p>
        </p:txBody>
      </p:sp>
      <p:sp>
        <p:nvSpPr>
          <p:cNvPr id="4" name="Slide Number Placeholder 3"/>
          <p:cNvSpPr>
            <a:spLocks noGrp="1"/>
          </p:cNvSpPr>
          <p:nvPr>
            <p:ph type="sldNum" sz="quarter" idx="5"/>
          </p:nvPr>
        </p:nvSpPr>
        <p:spPr/>
        <p:txBody>
          <a:bodyPr/>
          <a:lstStyle/>
          <a:p>
            <a:fld id="{AF533E96-F078-4B3D-A8F4-F1AF21EBC357}" type="slidenum">
              <a:rPr lang="en-US" smtClean="0"/>
              <a:t>13</a:t>
            </a:fld>
            <a:endParaRPr lang="en-US"/>
          </a:p>
        </p:txBody>
      </p:sp>
    </p:spTree>
    <p:extLst>
      <p:ext uri="{BB962C8B-B14F-4D97-AF65-F5344CB8AC3E}">
        <p14:creationId xmlns:p14="http://schemas.microsoft.com/office/powerpoint/2010/main" val="24253631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20000"/>
              </a:lnSpc>
              <a:spcAft>
                <a:spcPts val="800"/>
              </a:spcAft>
            </a:pPr>
            <a:r>
              <a:rPr lang="en-GB" sz="800" dirty="0">
                <a:effectLst/>
                <a:latin typeface="Times New Roman" panose="02020603050405020304" pitchFamily="18" charset="0"/>
                <a:ea typeface="Times New Roman" panose="02020603050405020304" pitchFamily="18" charset="0"/>
                <a:cs typeface="Times New Roman" panose="02020603050405020304" pitchFamily="18" charset="0"/>
              </a:rPr>
              <a:t>Tewari, G., </a:t>
            </a:r>
            <a:r>
              <a:rPr lang="en-GB" sz="800" dirty="0" err="1">
                <a:effectLst/>
                <a:latin typeface="Times New Roman" panose="02020603050405020304" pitchFamily="18" charset="0"/>
                <a:ea typeface="Times New Roman" panose="02020603050405020304" pitchFamily="18" charset="0"/>
                <a:cs typeface="Times New Roman" panose="02020603050405020304" pitchFamily="18" charset="0"/>
              </a:rPr>
              <a:t>Bisaria</a:t>
            </a:r>
            <a:r>
              <a:rPr lang="en-GB" sz="800" dirty="0">
                <a:effectLst/>
                <a:latin typeface="Times New Roman" panose="02020603050405020304" pitchFamily="18" charset="0"/>
                <a:ea typeface="Times New Roman" panose="02020603050405020304" pitchFamily="18" charset="0"/>
                <a:cs typeface="Times New Roman" panose="02020603050405020304" pitchFamily="18" charset="0"/>
              </a:rPr>
              <a:t>, C. and Sharma, V., 2024. Exploring how adapting Marketing Strategies to Local Culture can enhance Consumer Engagement and Trust on Online Food Delivery Platforms. </a:t>
            </a:r>
            <a:r>
              <a:rPr lang="en-GB" sz="800" i="1" dirty="0">
                <a:effectLst/>
                <a:latin typeface="Times New Roman" panose="02020603050405020304" pitchFamily="18" charset="0"/>
                <a:ea typeface="Times New Roman" panose="02020603050405020304" pitchFamily="18" charset="0"/>
                <a:cs typeface="Times New Roman" panose="02020603050405020304" pitchFamily="18" charset="0"/>
              </a:rPr>
              <a:t>Available at SSRN 4963679</a:t>
            </a:r>
            <a:r>
              <a:rPr lang="en-GB" sz="8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IN" sz="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20000"/>
              </a:lnSpc>
              <a:spcAft>
                <a:spcPts val="800"/>
              </a:spcAft>
            </a:pPr>
            <a:r>
              <a:rPr lang="en-GB" sz="800" dirty="0" err="1">
                <a:effectLst/>
                <a:latin typeface="Times New Roman" panose="02020603050405020304" pitchFamily="18" charset="0"/>
                <a:ea typeface="Times New Roman" panose="02020603050405020304" pitchFamily="18" charset="0"/>
                <a:cs typeface="Times New Roman" panose="02020603050405020304" pitchFamily="18" charset="0"/>
              </a:rPr>
              <a:t>Tinayeshe</a:t>
            </a:r>
            <a:r>
              <a:rPr lang="en-GB" sz="800" dirty="0">
                <a:effectLst/>
                <a:latin typeface="Times New Roman" panose="02020603050405020304" pitchFamily="18" charset="0"/>
                <a:ea typeface="Times New Roman" panose="02020603050405020304" pitchFamily="18" charset="0"/>
                <a:cs typeface="Times New Roman" panose="02020603050405020304" pitchFamily="18" charset="0"/>
              </a:rPr>
              <a:t>, S., 2023. </a:t>
            </a:r>
            <a:r>
              <a:rPr lang="en-GB" sz="800" i="1" dirty="0">
                <a:effectLst/>
                <a:latin typeface="Times New Roman" panose="02020603050405020304" pitchFamily="18" charset="0"/>
                <a:ea typeface="Times New Roman" panose="02020603050405020304" pitchFamily="18" charset="0"/>
                <a:cs typeface="Times New Roman" panose="02020603050405020304" pitchFamily="18" charset="0"/>
              </a:rPr>
              <a:t>Digital Collaborative Consumption in an emerging market: South African food delivery services</a:t>
            </a:r>
            <a:r>
              <a:rPr lang="en-GB" sz="800" dirty="0">
                <a:effectLst/>
                <a:latin typeface="Times New Roman" panose="02020603050405020304" pitchFamily="18" charset="0"/>
                <a:ea typeface="Times New Roman" panose="02020603050405020304" pitchFamily="18" charset="0"/>
                <a:cs typeface="Times New Roman" panose="02020603050405020304" pitchFamily="18" charset="0"/>
              </a:rPr>
              <a:t> (Doctoral dissertation, University of the Witwatersrand, Johannesburg).</a:t>
            </a:r>
            <a:endParaRPr lang="en-IN" sz="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20000"/>
              </a:lnSpc>
              <a:spcAft>
                <a:spcPts val="800"/>
              </a:spcAft>
            </a:pPr>
            <a:r>
              <a:rPr lang="en-GB" sz="800" dirty="0">
                <a:effectLst/>
                <a:latin typeface="Times New Roman" panose="02020603050405020304" pitchFamily="18" charset="0"/>
                <a:ea typeface="Times New Roman" panose="02020603050405020304" pitchFamily="18" charset="0"/>
                <a:cs typeface="Times New Roman" panose="02020603050405020304" pitchFamily="18" charset="0"/>
              </a:rPr>
              <a:t>Van Anh, P.T., 2024. Investigating Cultural Differences, Risks, and Purchase intention in Cross-border e-commerce: A mixed-method analysis.</a:t>
            </a:r>
            <a:endParaRPr lang="en-IN" sz="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20000"/>
              </a:lnSpc>
              <a:spcAft>
                <a:spcPts val="800"/>
              </a:spcAft>
            </a:pPr>
            <a:r>
              <a:rPr lang="en-GB" sz="800" dirty="0">
                <a:effectLst/>
                <a:latin typeface="Times New Roman" panose="02020603050405020304" pitchFamily="18" charset="0"/>
                <a:ea typeface="Times New Roman" panose="02020603050405020304" pitchFamily="18" charset="0"/>
                <a:cs typeface="Times New Roman" panose="02020603050405020304" pitchFamily="18" charset="0"/>
              </a:rPr>
              <a:t>Wan, Y., Nakayama, M., Lee, C.S., Poon, S. and </a:t>
            </a:r>
            <a:r>
              <a:rPr lang="en-GB" sz="800" dirty="0" err="1">
                <a:effectLst/>
                <a:latin typeface="Times New Roman" panose="02020603050405020304" pitchFamily="18" charset="0"/>
                <a:ea typeface="Times New Roman" panose="02020603050405020304" pitchFamily="18" charset="0"/>
                <a:cs typeface="Times New Roman" panose="02020603050405020304" pitchFamily="18" charset="0"/>
              </a:rPr>
              <a:t>Stamolampros</a:t>
            </a:r>
            <a:r>
              <a:rPr lang="en-GB" sz="800" dirty="0">
                <a:effectLst/>
                <a:latin typeface="Times New Roman" panose="02020603050405020304" pitchFamily="18" charset="0"/>
                <a:ea typeface="Times New Roman" panose="02020603050405020304" pitchFamily="18" charset="0"/>
                <a:cs typeface="Times New Roman" panose="02020603050405020304" pitchFamily="18" charset="0"/>
              </a:rPr>
              <a:t>, P., 2022. The cultural impact in platform competition. </a:t>
            </a:r>
            <a:r>
              <a:rPr lang="en-GB" sz="800" i="1" dirty="0">
                <a:effectLst/>
                <a:latin typeface="Times New Roman" panose="02020603050405020304" pitchFamily="18" charset="0"/>
                <a:ea typeface="Times New Roman" panose="02020603050405020304" pitchFamily="18" charset="0"/>
                <a:cs typeface="Times New Roman" panose="02020603050405020304" pitchFamily="18" charset="0"/>
              </a:rPr>
              <a:t>Electronic Markets</a:t>
            </a:r>
            <a:r>
              <a:rPr lang="en-GB" sz="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800" i="1" dirty="0">
                <a:effectLst/>
                <a:latin typeface="Times New Roman" panose="02020603050405020304" pitchFamily="18" charset="0"/>
                <a:ea typeface="Times New Roman" panose="02020603050405020304" pitchFamily="18" charset="0"/>
                <a:cs typeface="Times New Roman" panose="02020603050405020304" pitchFamily="18" charset="0"/>
              </a:rPr>
              <a:t>32</a:t>
            </a:r>
            <a:r>
              <a:rPr lang="en-GB" sz="800" dirty="0">
                <a:effectLst/>
                <a:latin typeface="Times New Roman" panose="02020603050405020304" pitchFamily="18" charset="0"/>
                <a:ea typeface="Times New Roman" panose="02020603050405020304" pitchFamily="18" charset="0"/>
                <a:cs typeface="Times New Roman" panose="02020603050405020304" pitchFamily="18" charset="0"/>
              </a:rPr>
              <a:t>(3), pp.1033-1035.</a:t>
            </a:r>
            <a:endParaRPr lang="en-IN" sz="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20000"/>
              </a:lnSpc>
              <a:spcAft>
                <a:spcPts val="800"/>
              </a:spcAft>
            </a:pPr>
            <a:r>
              <a:rPr lang="en-GB" sz="800" dirty="0">
                <a:effectLst/>
                <a:latin typeface="Times New Roman" panose="02020603050405020304" pitchFamily="18" charset="0"/>
                <a:ea typeface="Times New Roman" panose="02020603050405020304" pitchFamily="18" charset="0"/>
                <a:cs typeface="Times New Roman" panose="02020603050405020304" pitchFamily="18" charset="0"/>
              </a:rPr>
              <a:t>Zafar, Z. and Jiang, Q., 2024. </a:t>
            </a:r>
            <a:r>
              <a:rPr lang="en-GB" sz="800" i="1" dirty="0">
                <a:effectLst/>
                <a:latin typeface="Times New Roman" panose="02020603050405020304" pitchFamily="18" charset="0"/>
                <a:ea typeface="Times New Roman" panose="02020603050405020304" pitchFamily="18" charset="0"/>
                <a:cs typeface="Times New Roman" panose="02020603050405020304" pitchFamily="18" charset="0"/>
              </a:rPr>
              <a:t>Key Challenges To Sharing Economy In South Asia</a:t>
            </a:r>
            <a:r>
              <a:rPr lang="en-GB" sz="800" dirty="0">
                <a:effectLst/>
                <a:latin typeface="Times New Roman" panose="02020603050405020304" pitchFamily="18" charset="0"/>
                <a:ea typeface="Times New Roman" panose="02020603050405020304" pitchFamily="18" charset="0"/>
                <a:cs typeface="Times New Roman" panose="02020603050405020304" pitchFamily="18" charset="0"/>
              </a:rPr>
              <a:t> [online]</a:t>
            </a:r>
            <a:endParaRPr lang="en-IN" sz="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AF533E96-F078-4B3D-A8F4-F1AF21EBC357}" type="slidenum">
              <a:rPr lang="en-US" smtClean="0"/>
              <a:t>14</a:t>
            </a:fld>
            <a:endParaRPr lang="en-US"/>
          </a:p>
        </p:txBody>
      </p:sp>
    </p:spTree>
    <p:extLst>
      <p:ext uri="{BB962C8B-B14F-4D97-AF65-F5344CB8AC3E}">
        <p14:creationId xmlns:p14="http://schemas.microsoft.com/office/powerpoint/2010/main" val="14733042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7350B06-B074-48FC-8CFD-53D2CD8FB95F}" type="slidenum">
              <a:rPr lang="en-US" smtClean="0"/>
              <a:t>15</a:t>
            </a:fld>
            <a:endParaRPr lang="en-US"/>
          </a:p>
        </p:txBody>
      </p:sp>
    </p:spTree>
    <p:extLst>
      <p:ext uri="{BB962C8B-B14F-4D97-AF65-F5344CB8AC3E}">
        <p14:creationId xmlns:p14="http://schemas.microsoft.com/office/powerpoint/2010/main" val="12845968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907080" y="1808225"/>
            <a:ext cx="7940660" cy="1527050"/>
          </a:xfrm>
          <a:noFill/>
          <a:effectLst>
            <a:outerShdw blurRad="50800" dist="38100" dir="2700000" algn="tl" rotWithShape="0">
              <a:prstClr val="black">
                <a:alpha val="40000"/>
              </a:prstClr>
            </a:outerShdw>
          </a:effectLst>
        </p:spPr>
        <p:txBody>
          <a:bodyPr>
            <a:normAutofit/>
          </a:bodyPr>
          <a:lstStyle>
            <a:lvl1pPr algn="r">
              <a:defRPr sz="3600">
                <a:solidFill>
                  <a:schemeClr val="bg1"/>
                </a:solidFill>
              </a:defRPr>
            </a:lvl1pPr>
          </a:lstStyle>
          <a:p>
            <a:r>
              <a:rPr lang="en-US" dirty="0"/>
              <a:t>Click to edit </a:t>
            </a:r>
            <a:br>
              <a:rPr lang="en-US" dirty="0"/>
            </a:br>
            <a:r>
              <a:rPr lang="en-US" dirty="0"/>
              <a:t>Master title style</a:t>
            </a:r>
          </a:p>
        </p:txBody>
      </p:sp>
      <p:sp>
        <p:nvSpPr>
          <p:cNvPr id="3" name="Subtitle 2"/>
          <p:cNvSpPr>
            <a:spLocks noGrp="1"/>
          </p:cNvSpPr>
          <p:nvPr>
            <p:ph type="subTitle" idx="1"/>
          </p:nvPr>
        </p:nvSpPr>
        <p:spPr>
          <a:xfrm>
            <a:off x="907080" y="3640685"/>
            <a:ext cx="7940660" cy="763525"/>
          </a:xfrm>
        </p:spPr>
        <p:txBody>
          <a:bodyPr>
            <a:normAutofit/>
          </a:bodyPr>
          <a:lstStyle>
            <a:lvl1pPr marL="0" indent="0" algn="r">
              <a:buNone/>
              <a:defRPr sz="2800" b="0" i="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4/23/2025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54375" y="281175"/>
            <a:ext cx="8246070" cy="763525"/>
          </a:xfrm>
        </p:spPr>
        <p:txBody>
          <a:bodyPr>
            <a:normAutofit/>
          </a:bodyPr>
          <a:lstStyle>
            <a:lvl1pPr algn="r">
              <a:defRPr sz="3600" baseline="0">
                <a:solidFill>
                  <a:schemeClr val="bg2"/>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601670" y="1350110"/>
            <a:ext cx="8398775" cy="3512215"/>
          </a:xfrm>
        </p:spPr>
        <p:txBody>
          <a:bodyPr/>
          <a:lstStyle>
            <a:lvl1pPr algn="l">
              <a:defRPr sz="2800">
                <a:solidFill>
                  <a:schemeClr val="tx1">
                    <a:lumMod val="75000"/>
                    <a:lumOff val="25000"/>
                  </a:schemeClr>
                </a:solidFill>
              </a:defRPr>
            </a:lvl1pPr>
            <a:lvl2pPr algn="l">
              <a:defRPr>
                <a:solidFill>
                  <a:schemeClr val="tx1">
                    <a:lumMod val="75000"/>
                    <a:lumOff val="25000"/>
                  </a:schemeClr>
                </a:solidFill>
              </a:defRPr>
            </a:lvl2pPr>
            <a:lvl3pPr algn="l">
              <a:defRPr>
                <a:solidFill>
                  <a:schemeClr val="tx1">
                    <a:lumMod val="75000"/>
                    <a:lumOff val="25000"/>
                  </a:schemeClr>
                </a:solidFill>
              </a:defRPr>
            </a:lvl3pPr>
            <a:lvl4pPr algn="l">
              <a:defRPr>
                <a:solidFill>
                  <a:schemeClr val="tx1">
                    <a:lumMod val="75000"/>
                    <a:lumOff val="25000"/>
                  </a:schemeClr>
                </a:solidFill>
              </a:defRPr>
            </a:lvl4pPr>
            <a:lvl5pPr algn="l">
              <a:defRPr>
                <a:solidFill>
                  <a:schemeClr val="tx1">
                    <a:lumMod val="75000"/>
                    <a:lumOff val="25000"/>
                  </a:schemeClr>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4/23/2025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892245" y="281175"/>
            <a:ext cx="6108199" cy="725349"/>
          </a:xfrm>
        </p:spPr>
        <p:txBody>
          <a:bodyPr>
            <a:normAutofit/>
          </a:bodyPr>
          <a:lstStyle>
            <a:lvl1pPr algn="l">
              <a:defRPr sz="3600">
                <a:solidFill>
                  <a:schemeClr val="tx2">
                    <a:lumMod val="50000"/>
                  </a:schemeClr>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2892244" y="1197405"/>
            <a:ext cx="6108199" cy="3511061"/>
          </a:xfrm>
        </p:spPr>
        <p:txBody>
          <a:bodyPr/>
          <a:lstStyle>
            <a:lvl1pPr algn="l">
              <a:defRPr sz="2800">
                <a:solidFill>
                  <a:schemeClr val="tx1">
                    <a:lumMod val="75000"/>
                    <a:lumOff val="25000"/>
                  </a:schemeClr>
                </a:solidFill>
              </a:defRPr>
            </a:lvl1pPr>
            <a:lvl2pPr algn="l">
              <a:defRPr>
                <a:solidFill>
                  <a:schemeClr val="tx1">
                    <a:lumMod val="75000"/>
                    <a:lumOff val="25000"/>
                  </a:schemeClr>
                </a:solidFill>
              </a:defRPr>
            </a:lvl2pPr>
            <a:lvl3pPr algn="l">
              <a:defRPr>
                <a:solidFill>
                  <a:schemeClr val="tx1">
                    <a:lumMod val="75000"/>
                    <a:lumOff val="25000"/>
                  </a:schemeClr>
                </a:solidFill>
              </a:defRPr>
            </a:lvl3pPr>
            <a:lvl4pPr algn="l">
              <a:defRPr>
                <a:solidFill>
                  <a:schemeClr val="tx1">
                    <a:lumMod val="75000"/>
                    <a:lumOff val="25000"/>
                  </a:schemeClr>
                </a:solidFill>
              </a:defRPr>
            </a:lvl4pPr>
            <a:lvl5pPr algn="l">
              <a:defRPr>
                <a:solidFill>
                  <a:schemeClr val="tx1">
                    <a:lumMod val="75000"/>
                    <a:lumOff val="25000"/>
                  </a:schemeClr>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4/23/2025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4/23/2025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4/23/2025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54375" y="281175"/>
            <a:ext cx="8246070" cy="763525"/>
          </a:xfrm>
        </p:spPr>
        <p:txBody>
          <a:bodyPr>
            <a:normAutofit/>
          </a:bodyPr>
          <a:lstStyle>
            <a:lvl1pPr algn="r">
              <a:defRPr sz="3600" baseline="0">
                <a:solidFill>
                  <a:schemeClr val="bg2"/>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536879" y="1655520"/>
            <a:ext cx="4040188" cy="479822"/>
          </a:xfrm>
        </p:spPr>
        <p:txBody>
          <a:bodyPr anchor="b"/>
          <a:lstStyle>
            <a:lvl1pPr marL="0" indent="0" algn="ctr">
              <a:buNone/>
              <a:defRPr sz="24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36879" y="2127917"/>
            <a:ext cx="4040188" cy="2276294"/>
          </a:xfrm>
        </p:spPr>
        <p:txBody>
          <a:bodyPr/>
          <a:lstStyle>
            <a:lvl1pPr algn="l">
              <a:defRPr sz="2400">
                <a:solidFill>
                  <a:schemeClr val="tx1">
                    <a:lumMod val="75000"/>
                    <a:lumOff val="25000"/>
                  </a:schemeClr>
                </a:solidFill>
              </a:defRPr>
            </a:lvl1pPr>
            <a:lvl2pPr algn="l">
              <a:defRPr sz="2000">
                <a:solidFill>
                  <a:schemeClr val="tx1">
                    <a:lumMod val="75000"/>
                    <a:lumOff val="25000"/>
                  </a:schemeClr>
                </a:solidFill>
              </a:defRPr>
            </a:lvl2pPr>
            <a:lvl3pPr algn="l">
              <a:defRPr sz="1800">
                <a:solidFill>
                  <a:schemeClr val="tx1">
                    <a:lumMod val="75000"/>
                    <a:lumOff val="25000"/>
                  </a:schemeClr>
                </a:solidFill>
              </a:defRPr>
            </a:lvl3pPr>
            <a:lvl4pPr algn="l">
              <a:defRPr sz="1600">
                <a:solidFill>
                  <a:schemeClr val="tx1">
                    <a:lumMod val="75000"/>
                    <a:lumOff val="25000"/>
                  </a:schemeClr>
                </a:solidFill>
              </a:defRPr>
            </a:lvl4pPr>
            <a:lvl5pPr algn="l">
              <a:defRPr sz="1600">
                <a:solidFill>
                  <a:schemeClr val="tx1">
                    <a:lumMod val="75000"/>
                    <a:lumOff val="25000"/>
                  </a:schemeClr>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572000" y="1655520"/>
            <a:ext cx="4041775" cy="479822"/>
          </a:xfrm>
        </p:spPr>
        <p:txBody>
          <a:bodyPr anchor="b"/>
          <a:lstStyle>
            <a:lvl1pPr marL="0" indent="0" algn="ctr">
              <a:buNone/>
              <a:defRPr sz="24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572000" y="2127917"/>
            <a:ext cx="4041775" cy="2276294"/>
          </a:xfrm>
        </p:spPr>
        <p:txBody>
          <a:bodyPr/>
          <a:lstStyle>
            <a:lvl1pPr algn="l">
              <a:defRPr sz="2400">
                <a:solidFill>
                  <a:schemeClr val="tx1">
                    <a:lumMod val="75000"/>
                    <a:lumOff val="25000"/>
                  </a:schemeClr>
                </a:solidFill>
              </a:defRPr>
            </a:lvl1pPr>
            <a:lvl2pPr algn="l">
              <a:defRPr sz="2000">
                <a:solidFill>
                  <a:schemeClr val="tx1">
                    <a:lumMod val="75000"/>
                    <a:lumOff val="25000"/>
                  </a:schemeClr>
                </a:solidFill>
              </a:defRPr>
            </a:lvl2pPr>
            <a:lvl3pPr algn="l">
              <a:defRPr sz="1800">
                <a:solidFill>
                  <a:schemeClr val="tx1">
                    <a:lumMod val="75000"/>
                    <a:lumOff val="25000"/>
                  </a:schemeClr>
                </a:solidFill>
              </a:defRPr>
            </a:lvl3pPr>
            <a:lvl4pPr algn="l">
              <a:defRPr sz="1600">
                <a:solidFill>
                  <a:schemeClr val="tx1">
                    <a:lumMod val="75000"/>
                    <a:lumOff val="25000"/>
                  </a:schemeClr>
                </a:solidFill>
              </a:defRPr>
            </a:lvl4pPr>
            <a:lvl5pPr algn="l">
              <a:defRPr sz="1600">
                <a:solidFill>
                  <a:schemeClr val="tx1">
                    <a:lumMod val="75000"/>
                    <a:lumOff val="25000"/>
                  </a:schemeClr>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4/23/2025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4/23/2025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4/23/2025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4/23/2025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4/23/2025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4/23/2025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4/23/2025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pic>
        <p:nvPicPr>
          <p:cNvPr id="7" name="Picture 6" descr="E:\websites\free-power-point-templates\2012\logos.png">
            <a:extLst>
              <a:ext uri="{FF2B5EF4-FFF2-40B4-BE49-F238E27FC236}">
                <a16:creationId xmlns:a16="http://schemas.microsoft.com/office/drawing/2014/main" id="{08B89D22-1D6E-450B-881F-4D2A4C527F72}"/>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3808475" y="2326213"/>
            <a:ext cx="1463784" cy="526961"/>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36099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Title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A9A8A-6DDE-CFB9-2621-36A67475DA10}"/>
              </a:ext>
            </a:extLst>
          </p:cNvPr>
          <p:cNvSpPr>
            <a:spLocks noGrp="1"/>
          </p:cNvSpPr>
          <p:nvPr>
            <p:ph type="title"/>
          </p:nvPr>
        </p:nvSpPr>
        <p:spPr/>
        <p:txBody>
          <a:bodyPr/>
          <a:lstStyle/>
          <a:p>
            <a:r>
              <a:rPr lang="en-US"/>
              <a:t>Click to edit Master title style</a:t>
            </a:r>
          </a:p>
        </p:txBody>
      </p:sp>
      <p:sp>
        <p:nvSpPr>
          <p:cNvPr id="3" name="Text Placeholder 2">
            <a:extLst>
              <a:ext uri="{FF2B5EF4-FFF2-40B4-BE49-F238E27FC236}">
                <a16:creationId xmlns:a16="http://schemas.microsoft.com/office/drawing/2014/main" id="{5B921097-E386-2688-4ABE-3A76C1B0774F}"/>
              </a:ext>
            </a:extLst>
          </p:cNvPr>
          <p:cNvSpPr>
            <a:spLocks noGrp="1"/>
          </p:cNvSpPr>
          <p:nvPr>
            <p:ph type="body"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088A8D-E312-91A1-3F24-A7D05AAC5E4D}"/>
              </a:ext>
            </a:extLst>
          </p:cNvPr>
          <p:cNvSpPr>
            <a:spLocks noGrp="1"/>
          </p:cNvSpPr>
          <p:nvPr>
            <p:ph type="dt" sz="half" idx="10"/>
          </p:nvPr>
        </p:nvSpPr>
        <p:spPr/>
        <p:txBody>
          <a:bodyPr/>
          <a:lstStyle/>
          <a:p>
            <a:fld id="{12680115-964B-4B1C-98A5-E24850AA1189}" type="datetimeFigureOut">
              <a:rPr lang="en-US" smtClean="0"/>
              <a:pPr/>
              <a:t>4/21/2025</a:t>
            </a:fld>
            <a:endParaRPr lang="en-US"/>
          </a:p>
        </p:txBody>
      </p:sp>
      <p:sp>
        <p:nvSpPr>
          <p:cNvPr id="5" name="Footer Placeholder 4">
            <a:extLst>
              <a:ext uri="{FF2B5EF4-FFF2-40B4-BE49-F238E27FC236}">
                <a16:creationId xmlns:a16="http://schemas.microsoft.com/office/drawing/2014/main" id="{B413851D-7AF6-ED33-BE41-D6E138D709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4A744C-4308-A54F-EA87-45D28E209DAE}"/>
              </a:ext>
            </a:extLst>
          </p:cNvPr>
          <p:cNvSpPr>
            <a:spLocks noGrp="1"/>
          </p:cNvSpPr>
          <p:nvPr>
            <p:ph type="sldNum" sz="quarter" idx="12"/>
          </p:nvPr>
        </p:nvSpPr>
        <p:spPr/>
        <p:txBody>
          <a:bodyPr/>
          <a:lstStyle/>
          <a:p>
            <a:fld id="{DF6FB082-A75C-4DC4-8254-DF4F3600258D}" type="slidenum">
              <a:rPr lang="en-US" smtClean="0"/>
              <a:pPr/>
              <a:t>‹#›</a:t>
            </a:fld>
            <a:endParaRPr lang="en-US"/>
          </a:p>
        </p:txBody>
      </p:sp>
    </p:spTree>
    <p:extLst>
      <p:ext uri="{BB962C8B-B14F-4D97-AF65-F5344CB8AC3E}">
        <p14:creationId xmlns:p14="http://schemas.microsoft.com/office/powerpoint/2010/main" val="7595749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4/23/2025</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a:p>
        </p:txBody>
      </p:sp>
      <p:sp>
        <p:nvSpPr>
          <p:cNvPr id="7" name="TextBox 6">
            <a:extLst>
              <a:ext uri="{FF2B5EF4-FFF2-40B4-BE49-F238E27FC236}">
                <a16:creationId xmlns:a16="http://schemas.microsoft.com/office/drawing/2014/main" id="{11E867DF-3DCA-4725-94F0-F2B6BD747A82}"/>
              </a:ext>
            </a:extLst>
          </p:cNvPr>
          <p:cNvSpPr txBox="1"/>
          <p:nvPr userDrawn="1"/>
        </p:nvSpPr>
        <p:spPr>
          <a:xfrm>
            <a:off x="-9150" y="5213747"/>
            <a:ext cx="8389625" cy="523220"/>
          </a:xfrm>
          <a:prstGeom prst="rect">
            <a:avLst/>
          </a:prstGeom>
          <a:noFill/>
        </p:spPr>
        <p:txBody>
          <a:bodyPr wrap="square" rtlCol="0">
            <a:spAutoFit/>
          </a:bodyPr>
          <a:lstStyle/>
          <a:p>
            <a:r>
              <a:rPr lang="en-US" sz="1400" dirty="0">
                <a:solidFill>
                  <a:schemeClr val="bg1">
                    <a:lumMod val="65000"/>
                  </a:schemeClr>
                </a:solidFill>
              </a:rPr>
              <a:t>This presentation uses a free template provided by FPPT.com</a:t>
            </a:r>
          </a:p>
          <a:p>
            <a:r>
              <a:rPr lang="en-US" sz="1400" dirty="0">
                <a:solidFill>
                  <a:schemeClr val="bg1">
                    <a:lumMod val="65000"/>
                  </a:schemeClr>
                </a:solidFill>
              </a:rPr>
              <a:t>www.free-power-point-templates.com</a:t>
            </a:r>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266591" y="1502815"/>
            <a:ext cx="4877410" cy="1832460"/>
          </a:xfrm>
        </p:spPr>
        <p:txBody>
          <a:bodyPr>
            <a:normAutofit/>
          </a:bodyPr>
          <a:lstStyle/>
          <a:p>
            <a:pPr>
              <a:lnSpc>
                <a:spcPct val="150000"/>
              </a:lnSpc>
            </a:pPr>
            <a:r>
              <a:rPr lang="en-US" sz="2400" b="1" i="0" u="none" strike="noStrike" kern="100" baseline="0" dirty="0">
                <a:latin typeface="Times New Roman" panose="02020603050405020304" pitchFamily="18" charset="0"/>
              </a:rPr>
              <a:t>STRATEGIC PARTNERSHIP BETWEEN DELIVEROO AND A CHINESE FIRM</a:t>
            </a:r>
            <a:endParaRPr lang="en-US" sz="4800" dirty="0"/>
          </a:p>
        </p:txBody>
      </p:sp>
      <p:sp>
        <p:nvSpPr>
          <p:cNvPr id="3" name="Subtitle 2"/>
          <p:cNvSpPr>
            <a:spLocks noGrp="1"/>
          </p:cNvSpPr>
          <p:nvPr>
            <p:ph type="subTitle" idx="1"/>
          </p:nvPr>
        </p:nvSpPr>
        <p:spPr>
          <a:xfrm>
            <a:off x="601670" y="3640685"/>
            <a:ext cx="8246070" cy="1068935"/>
          </a:xfrm>
        </p:spPr>
        <p:txBody>
          <a:bodyPr>
            <a:normAutofit/>
          </a:bodyPr>
          <a:lstStyle/>
          <a:p>
            <a:br>
              <a:rPr lang="en-US" sz="1100" b="1" i="0" u="none" strike="noStrike" kern="100" baseline="0" dirty="0">
                <a:solidFill>
                  <a:srgbClr val="000000"/>
                </a:solidFill>
                <a:latin typeface="Times New Roman" panose="02020603050405020304" pitchFamily="18" charset="0"/>
              </a:rPr>
            </a:br>
            <a:r>
              <a:rPr lang="en-US" sz="1600" b="1" kern="100" dirty="0">
                <a:solidFill>
                  <a:srgbClr val="000000"/>
                </a:solidFill>
                <a:latin typeface="Times New Roman" panose="02020603050405020304" pitchFamily="18" charset="0"/>
              </a:rPr>
              <a:t>Ivelina Georgieva </a:t>
            </a:r>
            <a:r>
              <a:rPr lang="en-US" sz="1600" b="1" kern="100" dirty="0" err="1">
                <a:solidFill>
                  <a:srgbClr val="000000"/>
                </a:solidFill>
                <a:latin typeface="Times New Roman" panose="02020603050405020304" pitchFamily="18" charset="0"/>
              </a:rPr>
              <a:t>Draganova</a:t>
            </a:r>
            <a:endParaRPr lang="en-US" sz="1600" b="1" kern="100" dirty="0">
              <a:solidFill>
                <a:srgbClr val="000000"/>
              </a:solidFill>
              <a:latin typeface="Times New Roman" panose="02020603050405020304" pitchFamily="18" charset="0"/>
            </a:endParaRPr>
          </a:p>
          <a:p>
            <a:r>
              <a:rPr lang="en-US" sz="1600" b="1" i="0" u="none" strike="noStrike" kern="100" baseline="0" dirty="0">
                <a:solidFill>
                  <a:srgbClr val="000000"/>
                </a:solidFill>
                <a:latin typeface="Times New Roman" panose="02020603050405020304" pitchFamily="18" charset="0"/>
              </a:rPr>
              <a:t>Student number: 2235428</a:t>
            </a:r>
          </a:p>
        </p:txBody>
      </p:sp>
      <p:pic>
        <p:nvPicPr>
          <p:cNvPr id="5" name="Picture 4">
            <a:extLst>
              <a:ext uri="{FF2B5EF4-FFF2-40B4-BE49-F238E27FC236}">
                <a16:creationId xmlns:a16="http://schemas.microsoft.com/office/drawing/2014/main" id="{FBB94A7B-7BEC-F8E1-7341-89C420CBD5BB}"/>
              </a:ext>
            </a:extLst>
          </p:cNvPr>
          <p:cNvPicPr>
            <a:picLocks noChangeAspect="1"/>
          </p:cNvPicPr>
          <p:nvPr/>
        </p:nvPicPr>
        <p:blipFill>
          <a:blip r:embed="rId2"/>
          <a:stretch>
            <a:fillRect/>
          </a:stretch>
        </p:blipFill>
        <p:spPr>
          <a:xfrm>
            <a:off x="7238734" y="0"/>
            <a:ext cx="1905266" cy="714475"/>
          </a:xfrm>
          <a:prstGeom prst="rect">
            <a:avLst/>
          </a:prstGeom>
        </p:spPr>
      </p:pic>
    </p:spTree>
    <p:extLst>
      <p:ext uri="{BB962C8B-B14F-4D97-AF65-F5344CB8AC3E}">
        <p14:creationId xmlns:p14="http://schemas.microsoft.com/office/powerpoint/2010/main" val="363920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E1034-C495-E5E7-D8B6-F80A3644431C}"/>
              </a:ext>
            </a:extLst>
          </p:cNvPr>
          <p:cNvSpPr>
            <a:spLocks noGrp="1"/>
          </p:cNvSpPr>
          <p:nvPr>
            <p:ph type="title"/>
          </p:nvPr>
        </p:nvSpPr>
        <p:spPr>
          <a:xfrm>
            <a:off x="601670" y="281175"/>
            <a:ext cx="8229600" cy="857250"/>
          </a:xfrm>
        </p:spPr>
        <p:txBody>
          <a:bodyPr>
            <a:normAutofit/>
          </a:bodyPr>
          <a:lstStyle/>
          <a:p>
            <a:r>
              <a:rPr lang="en-US" sz="3200" b="1" i="0" u="none" strike="noStrike" kern="100" baseline="0" dirty="0">
                <a:solidFill>
                  <a:srgbClr val="000000"/>
                </a:solidFill>
                <a:latin typeface="Times New Roman" panose="02020603050405020304" pitchFamily="18" charset="0"/>
              </a:rPr>
              <a:t>Presentation Outline</a:t>
            </a:r>
          </a:p>
        </p:txBody>
      </p:sp>
      <p:sp>
        <p:nvSpPr>
          <p:cNvPr id="3" name="Text Placeholder 2">
            <a:extLst>
              <a:ext uri="{FF2B5EF4-FFF2-40B4-BE49-F238E27FC236}">
                <a16:creationId xmlns:a16="http://schemas.microsoft.com/office/drawing/2014/main" id="{1C00BF2E-A380-0951-3145-61B2037F039C}"/>
              </a:ext>
            </a:extLst>
          </p:cNvPr>
          <p:cNvSpPr>
            <a:spLocks noGrp="1"/>
          </p:cNvSpPr>
          <p:nvPr>
            <p:ph type="body" idx="1"/>
          </p:nvPr>
        </p:nvSpPr>
        <p:spPr>
          <a:xfrm>
            <a:off x="457200" y="1634336"/>
            <a:ext cx="8229600" cy="3394472"/>
          </a:xfrm>
        </p:spPr>
        <p:txBody>
          <a:bodyPr>
            <a:normAutofit/>
          </a:bodyPr>
          <a:lstStyle/>
          <a:p>
            <a:r>
              <a:rPr lang="en-US" sz="2400" b="0" i="0" u="none" strike="noStrike" kern="100" baseline="0" dirty="0">
                <a:solidFill>
                  <a:srgbClr val="000000"/>
                </a:solidFill>
                <a:latin typeface="Times New Roman" panose="02020603050405020304" pitchFamily="18" charset="0"/>
              </a:rPr>
              <a:t>Definition of culture and its key elements</a:t>
            </a:r>
          </a:p>
          <a:p>
            <a:r>
              <a:rPr lang="en-US" sz="2400" b="0" i="0" u="none" strike="noStrike" kern="100" baseline="0" dirty="0">
                <a:solidFill>
                  <a:srgbClr val="000000"/>
                </a:solidFill>
                <a:latin typeface="Times New Roman" panose="02020603050405020304" pitchFamily="18" charset="0"/>
              </a:rPr>
              <a:t>Theoretical underpinning on cultural impact</a:t>
            </a:r>
          </a:p>
          <a:p>
            <a:r>
              <a:rPr lang="en-US" sz="2400" b="0" i="0" u="none" strike="noStrike" kern="100" baseline="0" dirty="0">
                <a:solidFill>
                  <a:srgbClr val="000000"/>
                </a:solidFill>
                <a:latin typeface="Times New Roman" panose="02020603050405020304" pitchFamily="18" charset="0"/>
              </a:rPr>
              <a:t>Cultural elements to overcome</a:t>
            </a:r>
          </a:p>
          <a:p>
            <a:r>
              <a:rPr lang="en-US" sz="2400" b="0" i="0" u="none" strike="noStrike" kern="100" baseline="0" dirty="0">
                <a:solidFill>
                  <a:srgbClr val="000000"/>
                </a:solidFill>
                <a:latin typeface="Times New Roman" panose="02020603050405020304" pitchFamily="18" charset="0"/>
              </a:rPr>
              <a:t>Negotiation strategies for success</a:t>
            </a:r>
          </a:p>
        </p:txBody>
      </p:sp>
    </p:spTree>
    <p:extLst>
      <p:ext uri="{BB962C8B-B14F-4D97-AF65-F5344CB8AC3E}">
        <p14:creationId xmlns:p14="http://schemas.microsoft.com/office/powerpoint/2010/main" val="1349715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21A93-8235-D133-429D-FD33B62B6C6D}"/>
              </a:ext>
            </a:extLst>
          </p:cNvPr>
          <p:cNvSpPr>
            <a:spLocks noGrp="1"/>
          </p:cNvSpPr>
          <p:nvPr>
            <p:ph type="title"/>
          </p:nvPr>
        </p:nvSpPr>
        <p:spPr>
          <a:xfrm>
            <a:off x="143555" y="465772"/>
            <a:ext cx="5191970" cy="1611631"/>
          </a:xfrm>
        </p:spPr>
        <p:txBody>
          <a:bodyPr vert="horz" lIns="91440" tIns="45720" rIns="91440" bIns="45720" rtlCol="0" anchor="t">
            <a:normAutofit/>
          </a:bodyPr>
          <a:lstStyle/>
          <a:p>
            <a:pPr algn="l">
              <a:lnSpc>
                <a:spcPct val="90000"/>
              </a:lnSpc>
            </a:pPr>
            <a:r>
              <a:rPr lang="en-US" b="1" i="0" u="none" strike="noStrike" baseline="0" dirty="0"/>
              <a:t>Definition of Culture</a:t>
            </a:r>
          </a:p>
        </p:txBody>
      </p:sp>
      <p:sp>
        <p:nvSpPr>
          <p:cNvPr id="3" name="Text Placeholder 2">
            <a:extLst>
              <a:ext uri="{FF2B5EF4-FFF2-40B4-BE49-F238E27FC236}">
                <a16:creationId xmlns:a16="http://schemas.microsoft.com/office/drawing/2014/main" id="{87965D60-B0C8-0C82-C770-517CD2F7B4F3}"/>
              </a:ext>
            </a:extLst>
          </p:cNvPr>
          <p:cNvSpPr>
            <a:spLocks noGrp="1"/>
          </p:cNvSpPr>
          <p:nvPr>
            <p:ph type="body" idx="1"/>
          </p:nvPr>
        </p:nvSpPr>
        <p:spPr>
          <a:xfrm>
            <a:off x="5030073" y="1024194"/>
            <a:ext cx="3970372" cy="4083807"/>
          </a:xfrm>
        </p:spPr>
        <p:txBody>
          <a:bodyPr vert="horz" lIns="91440" tIns="45720" rIns="91440" bIns="45720" rtlCol="0" anchor="t">
            <a:normAutofit/>
          </a:bodyPr>
          <a:lstStyle/>
          <a:p>
            <a:pPr indent="-228600">
              <a:lnSpc>
                <a:spcPct val="90000"/>
              </a:lnSpc>
            </a:pPr>
            <a:r>
              <a:rPr lang="en-US" sz="1800" b="0" i="0" u="none" strike="noStrike" baseline="0" dirty="0"/>
              <a:t>Culture refers to shared values, beliefs, and behaviors within a society.</a:t>
            </a:r>
          </a:p>
          <a:p>
            <a:pPr indent="-228600">
              <a:lnSpc>
                <a:spcPct val="90000"/>
              </a:lnSpc>
            </a:pPr>
            <a:r>
              <a:rPr lang="en-US" sz="1800" b="0" i="0" u="none" strike="noStrike" baseline="0" dirty="0"/>
              <a:t>It plays a role in managing the business across the world as well as its operations and decision-making. </a:t>
            </a:r>
          </a:p>
          <a:p>
            <a:pPr indent="-228600">
              <a:lnSpc>
                <a:spcPct val="90000"/>
              </a:lnSpc>
            </a:pPr>
            <a:r>
              <a:rPr lang="en-US" sz="1800" b="0" i="0" u="none" strike="noStrike" baseline="0" dirty="0"/>
              <a:t>Culture in turn is based on customs, past events and </a:t>
            </a:r>
            <a:r>
              <a:rPr lang="en-US" sz="1800" b="0" i="0" u="none" strike="noStrike" baseline="0" dirty="0" err="1"/>
              <a:t>practises</a:t>
            </a:r>
            <a:r>
              <a:rPr lang="en-US" sz="1800" b="0" i="0" u="none" strike="noStrike" baseline="0" dirty="0"/>
              <a:t> embraced by individuals in society. </a:t>
            </a:r>
          </a:p>
          <a:p>
            <a:pPr indent="-228600">
              <a:lnSpc>
                <a:spcPct val="90000"/>
              </a:lnSpc>
            </a:pPr>
            <a:r>
              <a:rPr lang="en-US" sz="1800" b="0" i="0" u="none" strike="noStrike" baseline="0" dirty="0"/>
              <a:t>Culture plays an important role when it comes to intercultural business communication. </a:t>
            </a:r>
          </a:p>
        </p:txBody>
      </p:sp>
      <p:pic>
        <p:nvPicPr>
          <p:cNvPr id="2050" name="Picture 2">
            <a:extLst>
              <a:ext uri="{FF2B5EF4-FFF2-40B4-BE49-F238E27FC236}">
                <a16:creationId xmlns:a16="http://schemas.microsoft.com/office/drawing/2014/main" id="{FC2FAFFD-78B4-ED70-5573-6ED7722122E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r="1650" b="2"/>
          <a:stretch/>
        </p:blipFill>
        <p:spPr bwMode="auto">
          <a:xfrm>
            <a:off x="20" y="2328863"/>
            <a:ext cx="4836298" cy="2814637"/>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3307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281175"/>
            <a:ext cx="8246070" cy="763525"/>
          </a:xfrm>
        </p:spPr>
        <p:txBody>
          <a:bodyPr>
            <a:normAutofit/>
          </a:bodyPr>
          <a:lstStyle/>
          <a:p>
            <a:pPr>
              <a:lnSpc>
                <a:spcPct val="150000"/>
              </a:lnSpc>
              <a:spcAft>
                <a:spcPts val="800"/>
              </a:spcAft>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Introduction to Deliveroo</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Content Placeholder 2"/>
          <p:cNvSpPr>
            <a:spLocks noGrp="1"/>
          </p:cNvSpPr>
          <p:nvPr>
            <p:ph idx="1"/>
          </p:nvPr>
        </p:nvSpPr>
        <p:spPr>
          <a:xfrm>
            <a:off x="296260" y="1371426"/>
            <a:ext cx="8246070" cy="3359510"/>
          </a:xfrm>
        </p:spPr>
        <p:txBody>
          <a:bodyPr>
            <a:normAutofit/>
          </a:bodyPr>
          <a:lstStyle/>
          <a:p>
            <a:pPr marL="342900" lvl="0" indent="-342900" algn="just">
              <a:lnSpc>
                <a:spcPct val="150000"/>
              </a:lnSpc>
              <a:buFont typeface="Symbol" panose="05050102010706020507" pitchFamily="18" charset="2"/>
              <a:buChar char=""/>
            </a:pPr>
            <a: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t>Deliveroo is a UK-based online food delivery company, founded in 2013.</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t>Operates in over 10 markets, including France, UAE, and Hong Kong.</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t>Uses a tech-driven platform to connect consumers with restaurants and riders.</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t>Aims to expand its presence in Asia, particularly mainland China (</a:t>
            </a:r>
            <a:r>
              <a:rPr lang="en-GB" sz="1600" dirty="0" err="1">
                <a:effectLst/>
                <a:latin typeface="Times New Roman" panose="02020603050405020304" pitchFamily="18" charset="0"/>
                <a:ea typeface="Times New Roman" panose="02020603050405020304" pitchFamily="18" charset="0"/>
                <a:cs typeface="Times New Roman" panose="02020603050405020304" pitchFamily="18" charset="0"/>
              </a:rPr>
              <a:t>Buganova</a:t>
            </a:r>
            <a: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t>, Banerji and </a:t>
            </a:r>
            <a:r>
              <a:rPr lang="en-GB" sz="1600" dirty="0" err="1">
                <a:effectLst/>
                <a:latin typeface="Times New Roman" panose="02020603050405020304" pitchFamily="18" charset="0"/>
                <a:ea typeface="Times New Roman" panose="02020603050405020304" pitchFamily="18" charset="0"/>
                <a:cs typeface="Times New Roman" panose="02020603050405020304" pitchFamily="18" charset="0"/>
              </a:rPr>
              <a:t>Buganova</a:t>
            </a:r>
            <a: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t>, 2023).</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t>Seeking strategic partnership with a local Chinese firm to gain market access and navigate cultural and regulatory complexities.</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2050" name="Picture 2" descr="Deliveroo logo and symbol, meaning, history, PNG">
            <a:extLst>
              <a:ext uri="{FF2B5EF4-FFF2-40B4-BE49-F238E27FC236}">
                <a16:creationId xmlns:a16="http://schemas.microsoft.com/office/drawing/2014/main" id="{0B820ECB-3AA4-6FD4-AD35-5C5D830546C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167985" y="1197405"/>
            <a:ext cx="1832460" cy="8949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33094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93846-6C7C-AC9B-F2E9-94588606BAB5}"/>
              </a:ext>
            </a:extLst>
          </p:cNvPr>
          <p:cNvSpPr>
            <a:spLocks noGrp="1"/>
          </p:cNvSpPr>
          <p:nvPr>
            <p:ph type="title"/>
          </p:nvPr>
        </p:nvSpPr>
        <p:spPr>
          <a:xfrm>
            <a:off x="1088684" y="328427"/>
            <a:ext cx="7202456" cy="786926"/>
          </a:xfrm>
        </p:spPr>
        <p:txBody>
          <a:bodyPr>
            <a:noAutofit/>
          </a:bodyPr>
          <a:lstStyle/>
          <a:p>
            <a:pPr>
              <a:lnSpc>
                <a:spcPct val="150000"/>
              </a:lnSpc>
            </a:pPr>
            <a:r>
              <a:rPr lang="en-US" sz="1800" b="1" kern="100" dirty="0">
                <a:solidFill>
                  <a:srgbClr val="000000"/>
                </a:solidFill>
                <a:latin typeface="Times New Roman" panose="02020603050405020304" pitchFamily="18" charset="0"/>
              </a:rPr>
              <a:t>Elements of Culture </a:t>
            </a:r>
            <a:br>
              <a:rPr lang="en-US" sz="1800" b="1" kern="100" dirty="0">
                <a:solidFill>
                  <a:srgbClr val="000000"/>
                </a:solidFill>
                <a:latin typeface="Times New Roman" panose="02020603050405020304" pitchFamily="18" charset="0"/>
              </a:rPr>
            </a:br>
            <a:r>
              <a:rPr lang="en-US" sz="1800" b="1" kern="100" dirty="0">
                <a:solidFill>
                  <a:srgbClr val="000000"/>
                </a:solidFill>
                <a:latin typeface="Times New Roman" panose="02020603050405020304" pitchFamily="18" charset="0"/>
              </a:rPr>
              <a:t>Theoretical Framework – Hofstede’s Cultural Dimensions</a:t>
            </a:r>
          </a:p>
        </p:txBody>
      </p:sp>
      <p:sp>
        <p:nvSpPr>
          <p:cNvPr id="3" name="Text Placeholder 2">
            <a:extLst>
              <a:ext uri="{FF2B5EF4-FFF2-40B4-BE49-F238E27FC236}">
                <a16:creationId xmlns:a16="http://schemas.microsoft.com/office/drawing/2014/main" id="{5D04A791-EA0F-FAE6-DC35-9A2A37B76011}"/>
              </a:ext>
            </a:extLst>
          </p:cNvPr>
          <p:cNvSpPr>
            <a:spLocks noGrp="1"/>
          </p:cNvSpPr>
          <p:nvPr>
            <p:ph type="body" idx="1"/>
          </p:nvPr>
        </p:nvSpPr>
        <p:spPr>
          <a:xfrm>
            <a:off x="155848" y="1498379"/>
            <a:ext cx="4416152" cy="3263504"/>
          </a:xfrm>
        </p:spPr>
        <p:txBody>
          <a:bodyPr>
            <a:normAutofit fontScale="55000" lnSpcReduction="20000"/>
          </a:bodyPr>
          <a:lstStyle/>
          <a:p>
            <a:r>
              <a:rPr lang="en-US" b="0" i="0" u="none" strike="noStrike" kern="100" baseline="0" dirty="0">
                <a:solidFill>
                  <a:srgbClr val="000000"/>
                </a:solidFill>
                <a:latin typeface="Times New Roman" panose="02020603050405020304" pitchFamily="18" charset="0"/>
              </a:rPr>
              <a:t>Language influences how information is passed and limits or facilitates business deals in a special way. </a:t>
            </a:r>
          </a:p>
          <a:p>
            <a:r>
              <a:rPr lang="en-US" b="0" i="0" u="none" strike="noStrike" kern="100" baseline="0" dirty="0">
                <a:solidFill>
                  <a:srgbClr val="000000"/>
                </a:solidFill>
                <a:latin typeface="Times New Roman" panose="02020603050405020304" pitchFamily="18" charset="0"/>
              </a:rPr>
              <a:t>Social etiquette sets boundaries to what is require or allowed taking place in a workplace or any part of the world. </a:t>
            </a:r>
          </a:p>
          <a:p>
            <a:r>
              <a:rPr lang="en-US" b="0" i="0" u="none" strike="noStrike" kern="100" baseline="0" dirty="0">
                <a:solidFill>
                  <a:srgbClr val="000000"/>
                </a:solidFill>
                <a:latin typeface="Times New Roman" panose="02020603050405020304" pitchFamily="18" charset="0"/>
              </a:rPr>
              <a:t>Values influence the code of ethics of any business as well as the consumers’ buying </a:t>
            </a:r>
            <a:r>
              <a:rPr lang="en-US" b="0" i="0" u="none" strike="noStrike" kern="100" baseline="0" dirty="0" err="1">
                <a:solidFill>
                  <a:srgbClr val="000000"/>
                </a:solidFill>
                <a:latin typeface="Times New Roman" panose="02020603050405020304" pitchFamily="18" charset="0"/>
              </a:rPr>
              <a:t>behaviour</a:t>
            </a:r>
            <a:r>
              <a:rPr lang="en-US" b="0" i="0" u="none" strike="noStrike" kern="100" baseline="0" dirty="0">
                <a:solidFill>
                  <a:srgbClr val="000000"/>
                </a:solidFill>
                <a:latin typeface="Times New Roman" panose="02020603050405020304" pitchFamily="18" charset="0"/>
              </a:rPr>
              <a:t>. </a:t>
            </a:r>
          </a:p>
          <a:p>
            <a:r>
              <a:rPr lang="en-US" b="0" i="0" u="none" strike="noStrike" kern="100" baseline="0" dirty="0">
                <a:solidFill>
                  <a:srgbClr val="000000"/>
                </a:solidFill>
                <a:latin typeface="Times New Roman" panose="02020603050405020304" pitchFamily="18" charset="0"/>
              </a:rPr>
              <a:t>The important of religion and religious beliefs cannot be ruled out in the business decision as well as in the strategies of marketing. </a:t>
            </a:r>
          </a:p>
        </p:txBody>
      </p:sp>
      <p:sp>
        <p:nvSpPr>
          <p:cNvPr id="6" name="TextBox 5">
            <a:extLst>
              <a:ext uri="{FF2B5EF4-FFF2-40B4-BE49-F238E27FC236}">
                <a16:creationId xmlns:a16="http://schemas.microsoft.com/office/drawing/2014/main" id="{5AF2AA3A-5472-A345-A501-0BBDCC2CD32B}"/>
              </a:ext>
            </a:extLst>
          </p:cNvPr>
          <p:cNvSpPr txBox="1"/>
          <p:nvPr/>
        </p:nvSpPr>
        <p:spPr>
          <a:xfrm>
            <a:off x="4689912" y="1498379"/>
            <a:ext cx="4210947" cy="2862322"/>
          </a:xfrm>
          <a:prstGeom prst="rect">
            <a:avLst/>
          </a:prstGeom>
          <a:noFill/>
        </p:spPr>
        <p:txBody>
          <a:bodyPr wrap="square">
            <a:spAutoFit/>
          </a:bodyPr>
          <a:lstStyle/>
          <a:p>
            <a:pPr marL="214313" indent="-214313">
              <a:buFont typeface="Arial" panose="020B0604020202020204" pitchFamily="34" charset="0"/>
              <a:buChar char="•"/>
            </a:pPr>
            <a:r>
              <a:rPr lang="en-US" kern="100" dirty="0">
                <a:solidFill>
                  <a:srgbClr val="000000"/>
                </a:solidFill>
                <a:latin typeface="Times New Roman" panose="02020603050405020304" pitchFamily="18" charset="0"/>
              </a:rPr>
              <a:t>Power distance defines authority and hierarchical structures in </a:t>
            </a:r>
            <a:r>
              <a:rPr lang="en-US" kern="100" dirty="0" err="1">
                <a:solidFill>
                  <a:srgbClr val="000000"/>
                </a:solidFill>
                <a:latin typeface="Times New Roman" panose="02020603050405020304" pitchFamily="18" charset="0"/>
              </a:rPr>
              <a:t>organisations</a:t>
            </a:r>
            <a:r>
              <a:rPr lang="en-US" kern="100" dirty="0">
                <a:solidFill>
                  <a:srgbClr val="000000"/>
                </a:solidFill>
                <a:latin typeface="Times New Roman" panose="02020603050405020304" pitchFamily="18" charset="0"/>
              </a:rPr>
              <a:t>. </a:t>
            </a:r>
          </a:p>
          <a:p>
            <a:pPr marL="214313" indent="-214313">
              <a:buFont typeface="Arial" panose="020B0604020202020204" pitchFamily="34" charset="0"/>
              <a:buChar char="•"/>
            </a:pPr>
            <a:r>
              <a:rPr lang="en-US" kern="100" dirty="0">
                <a:solidFill>
                  <a:srgbClr val="000000"/>
                </a:solidFill>
                <a:latin typeface="Times New Roman" panose="02020603050405020304" pitchFamily="18" charset="0"/>
              </a:rPr>
              <a:t>Individualism vs. collectivism differentiates personal versus group-oriented decision-making approaches. </a:t>
            </a:r>
          </a:p>
          <a:p>
            <a:pPr marL="214313" indent="-214313">
              <a:buFont typeface="Arial" panose="020B0604020202020204" pitchFamily="34" charset="0"/>
              <a:buChar char="•"/>
            </a:pPr>
            <a:r>
              <a:rPr lang="en-US" kern="100" dirty="0">
                <a:solidFill>
                  <a:srgbClr val="000000"/>
                </a:solidFill>
                <a:latin typeface="Times New Roman" panose="02020603050405020304" pitchFamily="18" charset="0"/>
              </a:rPr>
              <a:t>Uncertainty avoidance reflects comfort levels with ambiguity in business settings. </a:t>
            </a:r>
          </a:p>
          <a:p>
            <a:pPr marL="214313" indent="-214313">
              <a:buFont typeface="Arial" panose="020B0604020202020204" pitchFamily="34" charset="0"/>
              <a:buChar char="•"/>
            </a:pPr>
            <a:r>
              <a:rPr lang="en-US" kern="100" dirty="0">
                <a:solidFill>
                  <a:srgbClr val="000000"/>
                </a:solidFill>
                <a:latin typeface="Times New Roman" panose="02020603050405020304" pitchFamily="18" charset="0"/>
              </a:rPr>
              <a:t>Long-term orientation </a:t>
            </a:r>
            <a:r>
              <a:rPr lang="en-US" kern="100" dirty="0" err="1">
                <a:solidFill>
                  <a:srgbClr val="000000"/>
                </a:solidFill>
                <a:latin typeface="Times New Roman" panose="02020603050405020304" pitchFamily="18" charset="0"/>
              </a:rPr>
              <a:t>emphasises</a:t>
            </a:r>
            <a:r>
              <a:rPr lang="en-US" kern="100" dirty="0">
                <a:solidFill>
                  <a:srgbClr val="000000"/>
                </a:solidFill>
                <a:latin typeface="Times New Roman" panose="02020603050405020304" pitchFamily="18" charset="0"/>
              </a:rPr>
              <a:t> planning and future-focused strategies. </a:t>
            </a:r>
          </a:p>
        </p:txBody>
      </p:sp>
    </p:spTree>
    <p:extLst>
      <p:ext uri="{BB962C8B-B14F-4D97-AF65-F5344CB8AC3E}">
        <p14:creationId xmlns:p14="http://schemas.microsoft.com/office/powerpoint/2010/main" val="24530565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a:extLst>
            <a:ext uri="{FF2B5EF4-FFF2-40B4-BE49-F238E27FC236}">
              <a16:creationId xmlns:a16="http://schemas.microsoft.com/office/drawing/2014/main" id="{F9FC6027-B923-9C5B-ECE1-31258A4F88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9F30BC7-9321-3DB8-FDDE-E96F3027FEAF}"/>
              </a:ext>
            </a:extLst>
          </p:cNvPr>
          <p:cNvSpPr>
            <a:spLocks noGrp="1"/>
          </p:cNvSpPr>
          <p:nvPr>
            <p:ph type="title"/>
          </p:nvPr>
        </p:nvSpPr>
        <p:spPr>
          <a:xfrm>
            <a:off x="-2147020" y="351357"/>
            <a:ext cx="8246070" cy="763525"/>
          </a:xfrm>
        </p:spPr>
        <p:txBody>
          <a:bodyPr>
            <a:normAutofit/>
          </a:bodyPr>
          <a:lstStyle/>
          <a:p>
            <a:r>
              <a:rPr lang="en-GB" sz="18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UK vs China – Cultural Comparison (Hofstede Applied)</a:t>
            </a:r>
            <a:endParaRPr lang="en-IN" dirty="0">
              <a:solidFill>
                <a:schemeClr val="tx1"/>
              </a:solidFill>
            </a:endParaRPr>
          </a:p>
        </p:txBody>
      </p:sp>
      <p:sp>
        <p:nvSpPr>
          <p:cNvPr id="3" name="Content Placeholder 2">
            <a:extLst>
              <a:ext uri="{FF2B5EF4-FFF2-40B4-BE49-F238E27FC236}">
                <a16:creationId xmlns:a16="http://schemas.microsoft.com/office/drawing/2014/main" id="{A495EB8A-9935-E03F-6EF1-F022DCAE780D}"/>
              </a:ext>
            </a:extLst>
          </p:cNvPr>
          <p:cNvSpPr>
            <a:spLocks noGrp="1"/>
          </p:cNvSpPr>
          <p:nvPr>
            <p:ph idx="1"/>
          </p:nvPr>
        </p:nvSpPr>
        <p:spPr>
          <a:xfrm>
            <a:off x="143555" y="1197405"/>
            <a:ext cx="4581150" cy="3793390"/>
          </a:xfrm>
        </p:spPr>
        <p:txBody>
          <a:bodyPr>
            <a:normAutofit fontScale="92500"/>
          </a:bodyPr>
          <a:lstStyle/>
          <a:p>
            <a:pPr marL="342900" lvl="0" indent="-342900" algn="just">
              <a:lnSpc>
                <a:spcPct val="150000"/>
              </a:lnSpc>
              <a:spcAft>
                <a:spcPts val="800"/>
              </a:spcAft>
              <a:buSzPts val="1000"/>
              <a:buFont typeface="Symbol" panose="05050102010706020507" pitchFamily="18" charset="2"/>
              <a:buChar char=""/>
              <a:tabLst>
                <a:tab pos="457200" algn="l"/>
              </a:tabLst>
            </a:pPr>
            <a:r>
              <a:rPr lang="en-GB" sz="1400" b="1" dirty="0">
                <a:effectLst/>
                <a:latin typeface="Times New Roman" panose="02020603050405020304" pitchFamily="18" charset="0"/>
                <a:ea typeface="Times New Roman" panose="02020603050405020304" pitchFamily="18" charset="0"/>
                <a:cs typeface="Times New Roman" panose="02020603050405020304" pitchFamily="18" charset="0"/>
              </a:rPr>
              <a:t>Power Distance</a:t>
            </a: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 China scores high (hierarchical), UK scores low (egalitarian).</a:t>
            </a:r>
            <a:endParaRPr lang="en-IN"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GB" sz="1400" b="1" dirty="0">
                <a:effectLst/>
                <a:latin typeface="Times New Roman" panose="02020603050405020304" pitchFamily="18" charset="0"/>
                <a:ea typeface="Times New Roman" panose="02020603050405020304" pitchFamily="18" charset="0"/>
                <a:cs typeface="Times New Roman" panose="02020603050405020304" pitchFamily="18" charset="0"/>
              </a:rPr>
              <a:t>Individualism</a:t>
            </a: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 UK is individualistic; China is collectivist (group-oriented).</a:t>
            </a:r>
            <a:endParaRPr lang="en-IN"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GB" sz="1400" b="1" dirty="0">
                <a:effectLst/>
                <a:latin typeface="Times New Roman" panose="02020603050405020304" pitchFamily="18" charset="0"/>
                <a:ea typeface="Times New Roman" panose="02020603050405020304" pitchFamily="18" charset="0"/>
                <a:cs typeface="Times New Roman" panose="02020603050405020304" pitchFamily="18" charset="0"/>
              </a:rPr>
              <a:t>Long-Term Orientation</a:t>
            </a: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 China is long-term focused (strategic patience), UK is more short-term (</a:t>
            </a:r>
            <a:r>
              <a:rPr lang="en-GB" sz="1400" dirty="0" err="1">
                <a:effectLst/>
                <a:latin typeface="Times New Roman" panose="02020603050405020304" pitchFamily="18" charset="0"/>
                <a:ea typeface="Times New Roman" panose="02020603050405020304" pitchFamily="18" charset="0"/>
                <a:cs typeface="Times New Roman" panose="02020603050405020304" pitchFamily="18" charset="0"/>
              </a:rPr>
              <a:t>Kouam</a:t>
            </a: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 2025).</a:t>
            </a:r>
            <a:endParaRPr lang="en-IN"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Differences affect communication, decision-making, and relationship-building.</a:t>
            </a:r>
            <a:endParaRPr lang="en-IN"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Understanding these contrasts helps Deliveroo avoid missteps during negotiations.</a:t>
            </a:r>
            <a:endParaRPr lang="en-IN" sz="14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sz="2000" dirty="0"/>
          </a:p>
        </p:txBody>
      </p:sp>
      <p:pic>
        <p:nvPicPr>
          <p:cNvPr id="4098" name="Picture 2" descr="The Impact Of Cultural Differences On Business Communication - FasterCapital">
            <a:extLst>
              <a:ext uri="{FF2B5EF4-FFF2-40B4-BE49-F238E27FC236}">
                <a16:creationId xmlns:a16="http://schemas.microsoft.com/office/drawing/2014/main" id="{A2F22E4F-E6D7-0582-8659-A09D510002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30115" y="1777820"/>
            <a:ext cx="4113885" cy="26325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99859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a:extLst>
            <a:ext uri="{FF2B5EF4-FFF2-40B4-BE49-F238E27FC236}">
              <a16:creationId xmlns:a16="http://schemas.microsoft.com/office/drawing/2014/main" id="{DB0EFC6E-D91D-8DE1-F3DF-E362B2BEAC4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D7E6B8-371A-FBC4-A408-F00B28EB6288}"/>
              </a:ext>
            </a:extLst>
          </p:cNvPr>
          <p:cNvSpPr>
            <a:spLocks noGrp="1"/>
          </p:cNvSpPr>
          <p:nvPr>
            <p:ph type="title"/>
          </p:nvPr>
        </p:nvSpPr>
        <p:spPr>
          <a:xfrm>
            <a:off x="346219" y="284558"/>
            <a:ext cx="3970330" cy="763525"/>
          </a:xfrm>
        </p:spPr>
        <p:txBody>
          <a:bodyPr>
            <a:normAutofit/>
          </a:bodyPr>
          <a:lstStyle/>
          <a:p>
            <a:r>
              <a:rPr lang="en-GB" sz="18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Key Cultural Challenges for Deliveroo</a:t>
            </a:r>
            <a:endParaRPr lang="en-IN" dirty="0">
              <a:solidFill>
                <a:schemeClr val="tx1"/>
              </a:solidFill>
            </a:endParaRPr>
          </a:p>
        </p:txBody>
      </p:sp>
      <p:sp>
        <p:nvSpPr>
          <p:cNvPr id="3" name="Content Placeholder 2">
            <a:extLst>
              <a:ext uri="{FF2B5EF4-FFF2-40B4-BE49-F238E27FC236}">
                <a16:creationId xmlns:a16="http://schemas.microsoft.com/office/drawing/2014/main" id="{8253F033-21DC-D703-F566-8F1C5AF662C6}"/>
              </a:ext>
            </a:extLst>
          </p:cNvPr>
          <p:cNvSpPr>
            <a:spLocks noGrp="1"/>
          </p:cNvSpPr>
          <p:nvPr>
            <p:ph idx="1"/>
          </p:nvPr>
        </p:nvSpPr>
        <p:spPr>
          <a:xfrm>
            <a:off x="296260" y="1350110"/>
            <a:ext cx="5344675" cy="3512215"/>
          </a:xfrm>
        </p:spPr>
        <p:txBody>
          <a:bodyPr>
            <a:normAutofit fontScale="92500" lnSpcReduction="20000"/>
          </a:bodyPr>
          <a:lstStyle/>
          <a:p>
            <a:pPr marL="342900" lvl="0" indent="-342900" algn="just">
              <a:lnSpc>
                <a:spcPct val="150000"/>
              </a:lnSpc>
              <a:buFont typeface="Symbol" panose="05050102010706020507" pitchFamily="18" charset="2"/>
              <a:buChar char=""/>
            </a:pPr>
            <a:r>
              <a:rPr lang="en-GB" sz="1600" b="1" dirty="0">
                <a:effectLst/>
                <a:latin typeface="Times New Roman" panose="02020603050405020304" pitchFamily="18" charset="0"/>
                <a:ea typeface="Times New Roman" panose="02020603050405020304" pitchFamily="18" charset="0"/>
                <a:cs typeface="Times New Roman" panose="02020603050405020304" pitchFamily="18" charset="0"/>
              </a:rPr>
              <a:t>Guanxi</a:t>
            </a:r>
            <a: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t>: Emphasis on trust-based relationships and mutual obligations.</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600" b="1" dirty="0">
                <a:effectLst/>
                <a:latin typeface="Times New Roman" panose="02020603050405020304" pitchFamily="18" charset="0"/>
                <a:ea typeface="Times New Roman" panose="02020603050405020304" pitchFamily="18" charset="0"/>
                <a:cs typeface="Times New Roman" panose="02020603050405020304" pitchFamily="18" charset="0"/>
              </a:rPr>
              <a:t>Face</a:t>
            </a:r>
            <a: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t>: Maintaining dignity, avoiding public embarrassment or criticism.</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600" b="1" dirty="0">
                <a:effectLst/>
                <a:latin typeface="Times New Roman" panose="02020603050405020304" pitchFamily="18" charset="0"/>
                <a:ea typeface="Times New Roman" panose="02020603050405020304" pitchFamily="18" charset="0"/>
                <a:cs typeface="Times New Roman" panose="02020603050405020304" pitchFamily="18" charset="0"/>
              </a:rPr>
              <a:t>Hierarchy</a:t>
            </a:r>
            <a: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t>: Respect for seniority and formal decision-making structures (</a:t>
            </a:r>
            <a:r>
              <a:rPr lang="en-GB" sz="1600" dirty="0" err="1">
                <a:effectLst/>
                <a:latin typeface="Times New Roman" panose="02020603050405020304" pitchFamily="18" charset="0"/>
                <a:ea typeface="Times New Roman" panose="02020603050405020304" pitchFamily="18" charset="0"/>
                <a:cs typeface="Times New Roman" panose="02020603050405020304" pitchFamily="18" charset="0"/>
              </a:rPr>
              <a:t>Monedero</a:t>
            </a:r>
            <a: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t> March, 2022).</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600" b="1" dirty="0">
                <a:effectLst/>
                <a:latin typeface="Times New Roman" panose="02020603050405020304" pitchFamily="18" charset="0"/>
                <a:ea typeface="Times New Roman" panose="02020603050405020304" pitchFamily="18" charset="0"/>
                <a:cs typeface="Times New Roman" panose="02020603050405020304" pitchFamily="18" charset="0"/>
              </a:rPr>
              <a:t>Indirect communication</a:t>
            </a:r>
            <a: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t>: Preference for non-confrontational dialogue.</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t>These cultural norms can impact Deliveroo’s negotiation timeline and approach.</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IN" sz="2400" dirty="0"/>
          </a:p>
        </p:txBody>
      </p:sp>
      <p:pic>
        <p:nvPicPr>
          <p:cNvPr id="1026" name="Picture 2" descr="GUANXI - Blacksmith International">
            <a:extLst>
              <a:ext uri="{FF2B5EF4-FFF2-40B4-BE49-F238E27FC236}">
                <a16:creationId xmlns:a16="http://schemas.microsoft.com/office/drawing/2014/main" id="{57C8314E-748B-2B3D-5780-5A8C823E14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33522" y="3014931"/>
            <a:ext cx="2286000" cy="174315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Guanxi: What it is, how you get it, and why you'll never have it">
            <a:extLst>
              <a:ext uri="{FF2B5EF4-FFF2-40B4-BE49-F238E27FC236}">
                <a16:creationId xmlns:a16="http://schemas.microsoft.com/office/drawing/2014/main" id="{AB254782-CBD3-8B72-8797-75E70D299CDF}"/>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500780" y="1256992"/>
            <a:ext cx="2351484" cy="16201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81711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438A4B-0180-3D25-6A9C-9E87E1C6866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05BE95-1AC1-E70C-B866-C3E51FE89D5B}"/>
              </a:ext>
            </a:extLst>
          </p:cNvPr>
          <p:cNvSpPr>
            <a:spLocks noGrp="1"/>
          </p:cNvSpPr>
          <p:nvPr>
            <p:ph type="title"/>
          </p:nvPr>
        </p:nvSpPr>
        <p:spPr/>
        <p:txBody>
          <a:bodyPr/>
          <a:lstStyle/>
          <a:p>
            <a:r>
              <a:rPr lang="en-GB" sz="1800" b="1" dirty="0">
                <a:effectLst/>
                <a:latin typeface="Times New Roman" panose="02020603050405020304" pitchFamily="18" charset="0"/>
                <a:ea typeface="Times New Roman" panose="02020603050405020304" pitchFamily="18" charset="0"/>
              </a:rPr>
              <a:t>Potential Consequences of Cultural Missteps</a:t>
            </a:r>
            <a:endParaRPr lang="en-IN" dirty="0"/>
          </a:p>
        </p:txBody>
      </p:sp>
      <p:sp>
        <p:nvSpPr>
          <p:cNvPr id="3" name="Content Placeholder 2">
            <a:extLst>
              <a:ext uri="{FF2B5EF4-FFF2-40B4-BE49-F238E27FC236}">
                <a16:creationId xmlns:a16="http://schemas.microsoft.com/office/drawing/2014/main" id="{06B1895C-E014-AEF0-23A9-E75348F06AA1}"/>
              </a:ext>
            </a:extLst>
          </p:cNvPr>
          <p:cNvSpPr>
            <a:spLocks noGrp="1"/>
          </p:cNvSpPr>
          <p:nvPr>
            <p:ph idx="1"/>
          </p:nvPr>
        </p:nvSpPr>
        <p:spPr/>
        <p:txBody>
          <a:bodyPr>
            <a:normAutofit fontScale="70000" lnSpcReduction="20000"/>
          </a:bodyPr>
          <a:lstStyle/>
          <a:p>
            <a:pPr marL="342900" lvl="0" indent="-342900" algn="just">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Ignoring cultural norms can lead to </a:t>
            </a: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failed negotiations</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and lost market opportunities.</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Uber’s exit from China (2016)</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highlights poor adaptation to local competition and culture (Ooi, 2022).</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Reputational damage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can result from disrespecting norms like face or guanxi.</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Mistrust</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may arise if communication is too direct or if relationships aren’t prioritised.</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Deliveroo risks operational delays and weakened partnerships without cultural sensitivity.</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Tree>
    <p:extLst>
      <p:ext uri="{BB962C8B-B14F-4D97-AF65-F5344CB8AC3E}">
        <p14:creationId xmlns:p14="http://schemas.microsoft.com/office/powerpoint/2010/main" val="33728807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2F4CB5-0B8F-7A35-BFC2-E4DAF6513C7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75786D3-FCA6-45EA-23AC-C59F12BE52D7}"/>
              </a:ext>
            </a:extLst>
          </p:cNvPr>
          <p:cNvSpPr>
            <a:spLocks noGrp="1"/>
          </p:cNvSpPr>
          <p:nvPr>
            <p:ph type="title"/>
          </p:nvPr>
        </p:nvSpPr>
        <p:spPr/>
        <p:txBody>
          <a:bodyPr>
            <a:normAutofit/>
          </a:bodyPr>
          <a:lstStyle/>
          <a:p>
            <a:r>
              <a:rPr lang="en-GB" sz="1800" b="1" dirty="0">
                <a:solidFill>
                  <a:schemeClr val="bg1"/>
                </a:solidFill>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cs typeface="Times New Roman" panose="02020603050405020304" pitchFamily="18" charset="0"/>
              </a:rPr>
              <a:t>Strategy 1 – </a:t>
            </a:r>
            <a:r>
              <a:rPr lang="en-US" sz="1600" b="1" i="0" u="none" strike="noStrike" kern="100" baseline="0" dirty="0">
                <a:solidFill>
                  <a:schemeClr val="bg1"/>
                </a:solidFill>
                <a:effectLst>
                  <a:outerShdw blurRad="38100" dist="38100" dir="2700000" algn="tl">
                    <a:srgbClr val="000000">
                      <a:alpha val="43137"/>
                    </a:srgbClr>
                  </a:outerShdw>
                </a:effectLst>
                <a:latin typeface="Times New Roman" panose="02020603050405020304" pitchFamily="18" charset="0"/>
              </a:rPr>
              <a:t>Building Strong Business Relationships (Guanxi)</a:t>
            </a:r>
            <a:endParaRPr lang="en-IN" dirty="0">
              <a:solidFill>
                <a:schemeClr val="bg1"/>
              </a:solidFill>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E27D39AD-57F8-916F-3F7D-D9E91E0BC032}"/>
              </a:ext>
            </a:extLst>
          </p:cNvPr>
          <p:cNvSpPr>
            <a:spLocks noGrp="1"/>
          </p:cNvSpPr>
          <p:nvPr>
            <p:ph idx="1"/>
          </p:nvPr>
        </p:nvSpPr>
        <p:spPr>
          <a:xfrm>
            <a:off x="601670" y="1350111"/>
            <a:ext cx="8398775" cy="2748690"/>
          </a:xfrm>
        </p:spPr>
        <p:txBody>
          <a:bodyPr>
            <a:normAutofit/>
          </a:bodyPr>
          <a:lstStyle/>
          <a:p>
            <a:pPr marL="342900" lvl="0" indent="-342900">
              <a:lnSpc>
                <a:spcPct val="150000"/>
              </a:lnSpc>
              <a:buFont typeface="Symbol" panose="05050102010706020507" pitchFamily="18" charset="2"/>
              <a:buChar char=""/>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Guanxi</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is central to Chinese business culture—focus on loyalty, reciprocity, and trust.</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marR="0" lvl="0" rtl="0"/>
            <a:r>
              <a:rPr lang="en-US" sz="1800" b="0" i="0" u="none" strike="noStrike" kern="100" baseline="0" dirty="0">
                <a:solidFill>
                  <a:srgbClr val="000000"/>
                </a:solidFill>
                <a:latin typeface="Times New Roman" panose="02020603050405020304" pitchFamily="18" charset="0"/>
              </a:rPr>
              <a:t>Invest time in </a:t>
            </a:r>
            <a:r>
              <a:rPr lang="en-US" sz="1800" b="0" i="0" u="none" strike="noStrike" kern="100" baseline="0" dirty="0">
                <a:solidFill>
                  <a:schemeClr val="tx1"/>
                </a:solidFill>
                <a:latin typeface="Times New Roman" panose="02020603050405020304" pitchFamily="18" charset="0"/>
              </a:rPr>
              <a:t>relationship-building</a:t>
            </a:r>
            <a:r>
              <a:rPr lang="en-US" sz="1800" b="0" i="0" u="none" strike="noStrike" kern="100" baseline="0" dirty="0">
                <a:solidFill>
                  <a:srgbClr val="000000"/>
                </a:solidFill>
                <a:latin typeface="Times New Roman" panose="02020603050405020304" pitchFamily="18" charset="0"/>
              </a:rPr>
              <a:t> before discussing business deals. </a:t>
            </a:r>
          </a:p>
          <a:p>
            <a:pPr marR="0" lvl="0" rtl="0"/>
            <a:r>
              <a:rPr lang="en-US" sz="1800" b="0" i="0" u="none" strike="noStrike" kern="100" baseline="0" dirty="0">
                <a:solidFill>
                  <a:srgbClr val="000000"/>
                </a:solidFill>
                <a:latin typeface="Times New Roman" panose="02020603050405020304" pitchFamily="18" charset="0"/>
              </a:rPr>
              <a:t>Attend social gatherings to foster trust and long-term partnerships. </a:t>
            </a:r>
          </a:p>
          <a:p>
            <a:pPr marR="0" lvl="0" rtl="0"/>
            <a:r>
              <a:rPr lang="en-US" sz="1800" b="0" i="0" u="none" strike="noStrike" kern="100" baseline="0" dirty="0">
                <a:solidFill>
                  <a:srgbClr val="000000"/>
                </a:solidFill>
                <a:latin typeface="Times New Roman" panose="02020603050405020304" pitchFamily="18" charset="0"/>
              </a:rPr>
              <a:t>Engage in reciprocal favor exchanges to strengthen professional ties. </a:t>
            </a:r>
          </a:p>
          <a:p>
            <a:pPr marR="0" lvl="0" rtl="0"/>
            <a:r>
              <a:rPr lang="en-US" sz="1800" b="0" i="0" u="none" strike="noStrike" kern="100" baseline="0" dirty="0">
                <a:solidFill>
                  <a:srgbClr val="000000"/>
                </a:solidFill>
                <a:latin typeface="Times New Roman" panose="02020603050405020304" pitchFamily="18" charset="0"/>
              </a:rPr>
              <a:t>Demonstrate commitment through consistent and reliable business interactions. </a:t>
            </a:r>
          </a:p>
        </p:txBody>
      </p:sp>
    </p:spTree>
    <p:extLst>
      <p:ext uri="{BB962C8B-B14F-4D97-AF65-F5344CB8AC3E}">
        <p14:creationId xmlns:p14="http://schemas.microsoft.com/office/powerpoint/2010/main" val="18450502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9A27105-55A9-9182-4C61-A2864A06F624}"/>
              </a:ext>
            </a:extLst>
          </p:cNvPr>
          <p:cNvSpPr>
            <a:spLocks noGrp="1"/>
          </p:cNvSpPr>
          <p:nvPr>
            <p:ph type="body" idx="1"/>
          </p:nvPr>
        </p:nvSpPr>
        <p:spPr>
          <a:xfrm>
            <a:off x="327992" y="1369219"/>
            <a:ext cx="5125225" cy="3263504"/>
          </a:xfrm>
        </p:spPr>
        <p:txBody>
          <a:bodyPr>
            <a:normAutofit/>
          </a:bodyPr>
          <a:lstStyle/>
          <a:p>
            <a:r>
              <a:rPr lang="en-US" sz="1200" kern="100" dirty="0">
                <a:solidFill>
                  <a:srgbClr val="000000"/>
                </a:solidFill>
                <a:latin typeface="Times New Roman" panose="02020603050405020304" pitchFamily="18" charset="0"/>
              </a:rPr>
              <a:t>Be patient and expect prolonged negotiation processes in China. Establish trust before discussing business deals.</a:t>
            </a:r>
          </a:p>
          <a:p>
            <a:r>
              <a:rPr lang="en-US" sz="1200" kern="100" dirty="0">
                <a:solidFill>
                  <a:srgbClr val="000000"/>
                </a:solidFill>
                <a:latin typeface="Times New Roman" panose="02020603050405020304" pitchFamily="18" charset="0"/>
              </a:rPr>
              <a:t>Show respect by understanding Chinese business customs and traditions (Han </a:t>
            </a:r>
            <a:r>
              <a:rPr lang="en-US" sz="1200" i="1" kern="100" dirty="0">
                <a:solidFill>
                  <a:srgbClr val="000000"/>
                </a:solidFill>
                <a:latin typeface="Times New Roman" panose="02020603050405020304" pitchFamily="18" charset="0"/>
              </a:rPr>
              <a:t>et al.</a:t>
            </a:r>
            <a:r>
              <a:rPr lang="en-US" sz="1200" kern="100" dirty="0">
                <a:solidFill>
                  <a:srgbClr val="000000"/>
                </a:solidFill>
                <a:latin typeface="Times New Roman" panose="02020603050405020304" pitchFamily="18" charset="0"/>
              </a:rPr>
              <a:t> 2025). .</a:t>
            </a:r>
          </a:p>
          <a:p>
            <a:r>
              <a:rPr lang="en-US" sz="1200" kern="100" dirty="0">
                <a:solidFill>
                  <a:srgbClr val="000000"/>
                </a:solidFill>
                <a:latin typeface="Times New Roman" panose="02020603050405020304" pitchFamily="18" charset="0"/>
              </a:rPr>
              <a:t>Focus on long-term partnership benefits rather than short-term gains. </a:t>
            </a:r>
          </a:p>
          <a:p>
            <a:r>
              <a:rPr lang="en-US" sz="1200" kern="100" dirty="0">
                <a:solidFill>
                  <a:srgbClr val="000000"/>
                </a:solidFill>
                <a:latin typeface="Times New Roman" panose="02020603050405020304" pitchFamily="18" charset="0"/>
              </a:rPr>
              <a:t>Adapt to indirect communication styles during business discussions. </a:t>
            </a:r>
          </a:p>
          <a:p>
            <a:r>
              <a:rPr lang="en-US" sz="1200" kern="100" dirty="0">
                <a:solidFill>
                  <a:srgbClr val="000000"/>
                </a:solidFill>
                <a:latin typeface="Times New Roman" panose="02020603050405020304" pitchFamily="18" charset="0"/>
              </a:rPr>
              <a:t>Business meetings </a:t>
            </a:r>
            <a:r>
              <a:rPr lang="en-US" sz="1200" kern="100" dirty="0" err="1">
                <a:solidFill>
                  <a:srgbClr val="000000"/>
                </a:solidFill>
                <a:latin typeface="Times New Roman" panose="02020603050405020304" pitchFamily="18" charset="0"/>
              </a:rPr>
              <a:t>prioritise</a:t>
            </a:r>
            <a:r>
              <a:rPr lang="en-US" sz="1200" kern="100" dirty="0">
                <a:solidFill>
                  <a:srgbClr val="000000"/>
                </a:solidFill>
                <a:latin typeface="Times New Roman" panose="02020603050405020304" pitchFamily="18" charset="0"/>
              </a:rPr>
              <a:t> hierarchy and seniority in discussions. </a:t>
            </a:r>
          </a:p>
          <a:p>
            <a:r>
              <a:rPr lang="en-US" sz="1200" kern="100" dirty="0">
                <a:solidFill>
                  <a:srgbClr val="000000"/>
                </a:solidFill>
                <a:latin typeface="Times New Roman" panose="02020603050405020304" pitchFamily="18" charset="0"/>
              </a:rPr>
              <a:t>Exchanging business cards respectfully reflects professionalism and etiquette.</a:t>
            </a:r>
          </a:p>
          <a:p>
            <a:r>
              <a:rPr lang="en-US" sz="1200" kern="100" dirty="0">
                <a:solidFill>
                  <a:srgbClr val="000000"/>
                </a:solidFill>
                <a:latin typeface="Times New Roman" panose="02020603050405020304" pitchFamily="18" charset="0"/>
              </a:rPr>
              <a:t>Avoid aggressive negotiation tactics that may be perceived as disrespectful. </a:t>
            </a:r>
          </a:p>
          <a:p>
            <a:r>
              <a:rPr lang="en-US" sz="1200" kern="100" dirty="0">
                <a:solidFill>
                  <a:srgbClr val="000000"/>
                </a:solidFill>
                <a:latin typeface="Times New Roman" panose="02020603050405020304" pitchFamily="18" charset="0"/>
              </a:rPr>
              <a:t>Dining etiquette plays a significant role in relationship-building processes. </a:t>
            </a:r>
            <a:endParaRPr lang="en-US" sz="1200" b="1" kern="100" dirty="0">
              <a:solidFill>
                <a:srgbClr val="000000"/>
              </a:solidFill>
              <a:latin typeface="Times New Roman" panose="02020603050405020304" pitchFamily="18" charset="0"/>
            </a:endParaRPr>
          </a:p>
          <a:p>
            <a:endParaRPr lang="en-US" sz="1200" kern="100" dirty="0">
              <a:solidFill>
                <a:srgbClr val="000000"/>
              </a:solidFill>
              <a:latin typeface="Times New Roman" panose="02020603050405020304" pitchFamily="18" charset="0"/>
            </a:endParaRPr>
          </a:p>
        </p:txBody>
      </p:sp>
      <p:pic>
        <p:nvPicPr>
          <p:cNvPr id="9218" name="Picture 2">
            <a:extLst>
              <a:ext uri="{FF2B5EF4-FFF2-40B4-BE49-F238E27FC236}">
                <a16:creationId xmlns:a16="http://schemas.microsoft.com/office/drawing/2014/main" id="{7C60DBE9-A0B0-976B-6EA1-3A056C77080D}"/>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631693" y="1559133"/>
            <a:ext cx="3041039" cy="2618972"/>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3F65D8D-627F-0E05-932D-4EE9DBD9D3F8}"/>
              </a:ext>
            </a:extLst>
          </p:cNvPr>
          <p:cNvSpPr txBox="1"/>
          <p:nvPr/>
        </p:nvSpPr>
        <p:spPr>
          <a:xfrm>
            <a:off x="4266590" y="319064"/>
            <a:ext cx="4590288" cy="646331"/>
          </a:xfrm>
          <a:prstGeom prst="rect">
            <a:avLst/>
          </a:prstGeom>
          <a:noFill/>
        </p:spPr>
        <p:txBody>
          <a:bodyPr wrap="square">
            <a:spAutoFit/>
          </a:bodyPr>
          <a:lstStyle/>
          <a:p>
            <a:r>
              <a:rPr lang="en-GB" sz="18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Strategy 2 – </a:t>
            </a:r>
            <a:r>
              <a:rPr lang="en-US" sz="1800" b="1" i="0" u="none" strike="noStrike" kern="100" baseline="0" dirty="0">
                <a:solidFill>
                  <a:schemeClr val="bg1"/>
                </a:solidFill>
                <a:latin typeface="Times New Roman" panose="02020603050405020304" pitchFamily="18" charset="0"/>
              </a:rPr>
              <a:t>Adapting Negotiation Strategies</a:t>
            </a:r>
            <a:br>
              <a:rPr lang="en-US" sz="1800" b="1" i="0" u="none" strike="noStrike" kern="100" baseline="0" dirty="0">
                <a:solidFill>
                  <a:schemeClr val="bg1"/>
                </a:solidFill>
                <a:latin typeface="Times New Roman" panose="02020603050405020304" pitchFamily="18" charset="0"/>
              </a:rPr>
            </a:br>
            <a:r>
              <a:rPr lang="en-US" sz="1800" b="1" i="0" u="none" strike="noStrike" kern="100" baseline="0" dirty="0">
                <a:solidFill>
                  <a:schemeClr val="bg1"/>
                </a:solidFill>
                <a:latin typeface="Times New Roman" panose="02020603050405020304" pitchFamily="18" charset="0"/>
              </a:rPr>
              <a:t>Understanding Chinese Business Etiquette</a:t>
            </a:r>
            <a:endParaRPr lang="en-GB" dirty="0">
              <a:solidFill>
                <a:schemeClr val="bg1"/>
              </a:solidFill>
            </a:endParaRPr>
          </a:p>
        </p:txBody>
      </p:sp>
    </p:spTree>
    <p:extLst>
      <p:ext uri="{BB962C8B-B14F-4D97-AF65-F5344CB8AC3E}">
        <p14:creationId xmlns:p14="http://schemas.microsoft.com/office/powerpoint/2010/main" val="25669765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8DD15C-CE26-E13C-E432-ED11D519EE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BB18B0F-3B3E-159E-FCC1-988DF37C560F}"/>
              </a:ext>
            </a:extLst>
          </p:cNvPr>
          <p:cNvSpPr>
            <a:spLocks noGrp="1"/>
          </p:cNvSpPr>
          <p:nvPr>
            <p:ph type="title"/>
          </p:nvPr>
        </p:nvSpPr>
        <p:spPr>
          <a:xfrm>
            <a:off x="3044950" y="281175"/>
            <a:ext cx="5955495" cy="763525"/>
          </a:xfrm>
        </p:spPr>
        <p:txBody>
          <a:bodyPr>
            <a:normAutofit fontScale="90000"/>
          </a:bodyPr>
          <a:lstStyle/>
          <a:p>
            <a:r>
              <a:rPr lang="en-GB" sz="2400" b="1" dirty="0">
                <a:solidFill>
                  <a:schemeClr val="bg1"/>
                </a:solidFill>
                <a:effectLst/>
                <a:latin typeface="Aldhabi" panose="01000000000000000000" pitchFamily="2" charset="-78"/>
                <a:ea typeface="Times New Roman" panose="02020603050405020304" pitchFamily="18" charset="0"/>
                <a:cs typeface="Aldhabi" panose="01000000000000000000" pitchFamily="2" charset="-78"/>
              </a:rPr>
              <a:t>Strategy 3 – </a:t>
            </a:r>
            <a:r>
              <a:rPr lang="en-GB" sz="2400" b="1" i="0" u="none" strike="noStrike" dirty="0">
                <a:solidFill>
                  <a:schemeClr val="bg1"/>
                </a:solidFill>
                <a:effectLst/>
                <a:latin typeface="Aldhabi" panose="01000000000000000000" pitchFamily="2" charset="-78"/>
                <a:cs typeface="Aldhabi" panose="01000000000000000000" pitchFamily="2" charset="-78"/>
              </a:rPr>
              <a:t>Effective Communication Approaches – Trust Development in Chinese Business Culture</a:t>
            </a:r>
            <a:endParaRPr lang="en-IN" sz="2400" dirty="0">
              <a:solidFill>
                <a:schemeClr val="bg1"/>
              </a:solidFill>
              <a:latin typeface="Aldhabi" panose="01000000000000000000" pitchFamily="2" charset="-78"/>
              <a:cs typeface="Aldhabi" panose="01000000000000000000" pitchFamily="2" charset="-78"/>
            </a:endParaRPr>
          </a:p>
        </p:txBody>
      </p:sp>
      <p:sp>
        <p:nvSpPr>
          <p:cNvPr id="3" name="Content Placeholder 2">
            <a:extLst>
              <a:ext uri="{FF2B5EF4-FFF2-40B4-BE49-F238E27FC236}">
                <a16:creationId xmlns:a16="http://schemas.microsoft.com/office/drawing/2014/main" id="{18CE8D5E-798B-002C-B1D5-9A7719AA4146}"/>
              </a:ext>
            </a:extLst>
          </p:cNvPr>
          <p:cNvSpPr>
            <a:spLocks noGrp="1"/>
          </p:cNvSpPr>
          <p:nvPr>
            <p:ph idx="1"/>
          </p:nvPr>
        </p:nvSpPr>
        <p:spPr>
          <a:xfrm>
            <a:off x="296260" y="1403855"/>
            <a:ext cx="4581150" cy="3793390"/>
          </a:xfrm>
        </p:spPr>
        <p:txBody>
          <a:bodyPr>
            <a:normAutofit/>
          </a:bodyPr>
          <a:lstStyle/>
          <a:p>
            <a:pPr marR="0" lvl="0" rtl="0"/>
            <a:r>
              <a:rPr lang="en-US" sz="1800" b="0" i="0" u="none" strike="noStrike" kern="100" baseline="0" dirty="0" err="1">
                <a:solidFill>
                  <a:srgbClr val="000000"/>
                </a:solidFill>
                <a:latin typeface="Times New Roman" panose="02020603050405020304" pitchFamily="18" charset="0"/>
              </a:rPr>
              <a:t>Utilise</a:t>
            </a:r>
            <a:r>
              <a:rPr lang="en-US" sz="1800" b="0" i="0" u="none" strike="noStrike" kern="100" baseline="0" dirty="0">
                <a:solidFill>
                  <a:srgbClr val="000000"/>
                </a:solidFill>
                <a:latin typeface="Times New Roman" panose="02020603050405020304" pitchFamily="18" charset="0"/>
              </a:rPr>
              <a:t> high-context communication strategies for better engagement. </a:t>
            </a:r>
          </a:p>
          <a:p>
            <a:pPr marR="0" lvl="0" rtl="0"/>
            <a:r>
              <a:rPr lang="en-US" sz="1800" b="0" i="0" u="none" strike="noStrike" kern="100" baseline="0" dirty="0">
                <a:solidFill>
                  <a:srgbClr val="000000"/>
                </a:solidFill>
                <a:latin typeface="Times New Roman" panose="02020603050405020304" pitchFamily="18" charset="0"/>
              </a:rPr>
              <a:t>Listen actively and interpret non-verbal cues in discussions (Krummel, 2022). </a:t>
            </a:r>
          </a:p>
          <a:p>
            <a:pPr marR="0" lvl="0" rtl="0"/>
            <a:r>
              <a:rPr lang="en-US" sz="1800" b="0" i="0" u="none" strike="noStrike" kern="100" baseline="0" dirty="0">
                <a:solidFill>
                  <a:srgbClr val="000000"/>
                </a:solidFill>
                <a:latin typeface="Times New Roman" panose="02020603050405020304" pitchFamily="18" charset="0"/>
              </a:rPr>
              <a:t>Use formal language and professional greetings in meetings. </a:t>
            </a:r>
          </a:p>
          <a:p>
            <a:pPr marR="0" lvl="0" rtl="0"/>
            <a:r>
              <a:rPr lang="en-US" sz="1800" b="0" i="0" u="none" strike="noStrike" kern="100" baseline="0" dirty="0">
                <a:solidFill>
                  <a:srgbClr val="000000"/>
                </a:solidFill>
                <a:latin typeface="Times New Roman" panose="02020603050405020304" pitchFamily="18" charset="0"/>
              </a:rPr>
              <a:t>Adapt to slower-paced decision-making processes. Patience and attentiveness ensure successful negotiations.</a:t>
            </a:r>
            <a:endParaRPr lang="en-US" sz="1800" b="1" i="0" u="none" strike="noStrike" kern="100" baseline="0" dirty="0">
              <a:solidFill>
                <a:srgbClr val="000000"/>
              </a:solidFill>
              <a:latin typeface="Times New Roman" panose="02020603050405020304" pitchFamily="18" charset="0"/>
            </a:endParaRPr>
          </a:p>
          <a:p>
            <a:endParaRPr lang="en-IN" dirty="0"/>
          </a:p>
        </p:txBody>
      </p:sp>
      <p:sp>
        <p:nvSpPr>
          <p:cNvPr id="5" name="TextBox 4">
            <a:extLst>
              <a:ext uri="{FF2B5EF4-FFF2-40B4-BE49-F238E27FC236}">
                <a16:creationId xmlns:a16="http://schemas.microsoft.com/office/drawing/2014/main" id="{FAF1E061-1506-1216-EBBB-DE8FC6308CA2}"/>
              </a:ext>
            </a:extLst>
          </p:cNvPr>
          <p:cNvSpPr txBox="1"/>
          <p:nvPr/>
        </p:nvSpPr>
        <p:spPr>
          <a:xfrm>
            <a:off x="4877410" y="1403855"/>
            <a:ext cx="3972754" cy="2956387"/>
          </a:xfrm>
          <a:prstGeom prst="rect">
            <a:avLst/>
          </a:prstGeom>
          <a:noFill/>
        </p:spPr>
        <p:txBody>
          <a:bodyPr wrap="square">
            <a:spAutoFit/>
          </a:bodyPr>
          <a:lstStyle/>
          <a:p>
            <a:pPr marL="285750" marR="0" lvl="0" indent="-285750" rtl="0">
              <a:lnSpc>
                <a:spcPct val="150000"/>
              </a:lnSpc>
              <a:buFont typeface="Arial" panose="020B0604020202020204" pitchFamily="34" charset="0"/>
              <a:buChar char="•"/>
            </a:pPr>
            <a:r>
              <a:rPr lang="en-US" sz="1800" b="0" i="0" u="none" strike="noStrike" kern="100" baseline="0" dirty="0">
                <a:solidFill>
                  <a:srgbClr val="000000"/>
                </a:solidFill>
                <a:latin typeface="Times New Roman" panose="02020603050405020304" pitchFamily="18" charset="0"/>
              </a:rPr>
              <a:t>Long-term commitment builds strong business credibility and reliability. </a:t>
            </a:r>
          </a:p>
          <a:p>
            <a:pPr marL="285750" marR="0" lvl="0" indent="-285750" rtl="0">
              <a:lnSpc>
                <a:spcPct val="150000"/>
              </a:lnSpc>
              <a:buFont typeface="Arial" panose="020B0604020202020204" pitchFamily="34" charset="0"/>
              <a:buChar char="•"/>
            </a:pPr>
            <a:r>
              <a:rPr lang="en-US" sz="1800" b="0" i="0" u="none" strike="noStrike" kern="100" baseline="0" dirty="0">
                <a:solidFill>
                  <a:srgbClr val="000000"/>
                </a:solidFill>
                <a:latin typeface="Times New Roman" panose="02020603050405020304" pitchFamily="18" charset="0"/>
              </a:rPr>
              <a:t>Ethical business practices strengthen reputation and industry standing. </a:t>
            </a:r>
          </a:p>
          <a:p>
            <a:pPr marL="285750" marR="0" lvl="0" indent="-285750" rtl="0">
              <a:lnSpc>
                <a:spcPct val="150000"/>
              </a:lnSpc>
              <a:buFont typeface="Arial" panose="020B0604020202020204" pitchFamily="34" charset="0"/>
              <a:buChar char="•"/>
            </a:pPr>
            <a:r>
              <a:rPr lang="en-US" sz="1800" b="0" i="0" u="none" strike="noStrike" kern="100" baseline="0" dirty="0">
                <a:solidFill>
                  <a:srgbClr val="000000"/>
                </a:solidFill>
                <a:latin typeface="Times New Roman" panose="02020603050405020304" pitchFamily="18" charset="0"/>
              </a:rPr>
              <a:t>Transparency in operations fosters confidence and successful partnerships</a:t>
            </a:r>
            <a:endParaRPr lang="en-GB" dirty="0"/>
          </a:p>
        </p:txBody>
      </p:sp>
    </p:spTree>
    <p:extLst>
      <p:ext uri="{BB962C8B-B14F-4D97-AF65-F5344CB8AC3E}">
        <p14:creationId xmlns:p14="http://schemas.microsoft.com/office/powerpoint/2010/main" val="10076243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a:extLst>
            <a:ext uri="{FF2B5EF4-FFF2-40B4-BE49-F238E27FC236}">
              <a16:creationId xmlns:a16="http://schemas.microsoft.com/office/drawing/2014/main" id="{147CED10-9F4F-870A-C4D1-7A485999B2C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B58E900-18B1-1EDD-BD2F-ADF7EF8CFE8C}"/>
              </a:ext>
            </a:extLst>
          </p:cNvPr>
          <p:cNvSpPr>
            <a:spLocks noGrp="1"/>
          </p:cNvSpPr>
          <p:nvPr>
            <p:ph type="title"/>
          </p:nvPr>
        </p:nvSpPr>
        <p:spPr>
          <a:xfrm>
            <a:off x="2892243" y="358681"/>
            <a:ext cx="3512215" cy="458115"/>
          </a:xfrm>
        </p:spPr>
        <p:txBody>
          <a:bodyPr>
            <a:normAutofit fontScale="90000"/>
          </a:bodyPr>
          <a:lstStyle/>
          <a:p>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Importance of Cultural Awareness</a:t>
            </a:r>
            <a:endParaRPr lang="en-IN" dirty="0"/>
          </a:p>
        </p:txBody>
      </p:sp>
      <p:sp>
        <p:nvSpPr>
          <p:cNvPr id="3" name="Content Placeholder 2">
            <a:extLst>
              <a:ext uri="{FF2B5EF4-FFF2-40B4-BE49-F238E27FC236}">
                <a16:creationId xmlns:a16="http://schemas.microsoft.com/office/drawing/2014/main" id="{55CE5137-18AF-58F5-5018-696E4CBC2675}"/>
              </a:ext>
            </a:extLst>
          </p:cNvPr>
          <p:cNvSpPr>
            <a:spLocks noGrp="1"/>
          </p:cNvSpPr>
          <p:nvPr>
            <p:ph idx="1"/>
          </p:nvPr>
        </p:nvSpPr>
        <p:spPr>
          <a:xfrm>
            <a:off x="1059785" y="1044700"/>
            <a:ext cx="7177133" cy="3511061"/>
          </a:xfrm>
        </p:spPr>
        <p:txBody>
          <a:bodyPr>
            <a:normAutofit fontScale="85000" lnSpcReduction="10000"/>
          </a:bodyPr>
          <a:lstStyle/>
          <a:p>
            <a:pPr marL="342900" lvl="0" indent="-342900" algn="ctr">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Improves </a:t>
            </a: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communication clarity and trust-building</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in diverse environments.</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ctr">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Helps Deliveroo </a:t>
            </a: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respect local customs</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avoiding unintentional offence (Wan et al., 2022).</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ctr">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Strengthens </a:t>
            </a: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global brand image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by showing cultural sensitivity and inclusivity.</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ctr">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Enables </a:t>
            </a: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long-term partnerships</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by aligning with stakeholder expectations (Zafar and Jiang, 2024).</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ctr">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Supports ethical decision-making and enhances </a:t>
            </a: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local legitimacy</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in international markets.</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Tree>
    <p:extLst>
      <p:ext uri="{BB962C8B-B14F-4D97-AF65-F5344CB8AC3E}">
        <p14:creationId xmlns:p14="http://schemas.microsoft.com/office/powerpoint/2010/main" val="37040513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E529488-C073-5330-C82D-A52B75D1E6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D067D62-9F18-0C55-D26A-03044E07A001}"/>
              </a:ext>
            </a:extLst>
          </p:cNvPr>
          <p:cNvSpPr>
            <a:spLocks noGrp="1"/>
          </p:cNvSpPr>
          <p:nvPr>
            <p:ph type="title"/>
          </p:nvPr>
        </p:nvSpPr>
        <p:spPr>
          <a:xfrm>
            <a:off x="2613725" y="281175"/>
            <a:ext cx="3916549" cy="561719"/>
          </a:xfrm>
        </p:spPr>
        <p:txBody>
          <a:bodyPr anchor="b">
            <a:normAutofit/>
          </a:bodyPr>
          <a:lstStyle/>
          <a:p>
            <a:r>
              <a:rPr lang="en-GB" sz="21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Conclusion &amp; Recommendations</a:t>
            </a:r>
            <a:endParaRPr lang="en-IN" sz="2100" dirty="0">
              <a:solidFill>
                <a:schemeClr val="tx1"/>
              </a:solidFill>
            </a:endParaRPr>
          </a:p>
        </p:txBody>
      </p:sp>
      <p:sp>
        <p:nvSpPr>
          <p:cNvPr id="3" name="Content Placeholder 2">
            <a:extLst>
              <a:ext uri="{FF2B5EF4-FFF2-40B4-BE49-F238E27FC236}">
                <a16:creationId xmlns:a16="http://schemas.microsoft.com/office/drawing/2014/main" id="{39E6FAF6-265D-85CA-4605-1009022C81E9}"/>
              </a:ext>
            </a:extLst>
          </p:cNvPr>
          <p:cNvSpPr>
            <a:spLocks noGrp="1"/>
          </p:cNvSpPr>
          <p:nvPr>
            <p:ph idx="1"/>
          </p:nvPr>
        </p:nvSpPr>
        <p:spPr>
          <a:xfrm>
            <a:off x="296259" y="562034"/>
            <a:ext cx="8551480" cy="4159535"/>
          </a:xfrm>
        </p:spPr>
        <p:txBody>
          <a:bodyPr anchor="ctr">
            <a:normAutofit/>
          </a:bodyPr>
          <a:lstStyle/>
          <a:p>
            <a:pPr marL="342900" lvl="0" indent="-342900">
              <a:buFont typeface="Symbol" panose="05050102010706020507" pitchFamily="18" charset="2"/>
              <a:buChar char=""/>
            </a:pPr>
            <a:r>
              <a:rPr lang="en-GB" sz="1500" b="1" dirty="0">
                <a:effectLst/>
                <a:latin typeface="Times New Roman" panose="02020603050405020304" pitchFamily="18" charset="0"/>
                <a:ea typeface="Times New Roman" panose="02020603050405020304" pitchFamily="18" charset="0"/>
                <a:cs typeface="Times New Roman" panose="02020603050405020304" pitchFamily="18" charset="0"/>
              </a:rPr>
              <a:t>Deliveroo should adapt its negotiation style</a:t>
            </a:r>
            <a:r>
              <a:rPr lang="en-GB" sz="1500" dirty="0">
                <a:effectLst/>
                <a:latin typeface="Times New Roman" panose="02020603050405020304" pitchFamily="18" charset="0"/>
                <a:ea typeface="Times New Roman" panose="02020603050405020304" pitchFamily="18" charset="0"/>
                <a:cs typeface="Times New Roman" panose="02020603050405020304" pitchFamily="18" charset="0"/>
              </a:rPr>
              <a:t> to fit Chinese business culture.</a:t>
            </a:r>
            <a:endParaRPr lang="en-IN" sz="15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GB" sz="1500" dirty="0">
                <a:effectLst/>
                <a:latin typeface="Times New Roman" panose="02020603050405020304" pitchFamily="18" charset="0"/>
                <a:ea typeface="Times New Roman" panose="02020603050405020304" pitchFamily="18" charset="0"/>
                <a:cs typeface="Times New Roman" panose="02020603050405020304" pitchFamily="18" charset="0"/>
              </a:rPr>
              <a:t>Focus on </a:t>
            </a:r>
            <a:r>
              <a:rPr lang="en-GB" sz="1500" b="1" dirty="0">
                <a:effectLst/>
                <a:latin typeface="Times New Roman" panose="02020603050405020304" pitchFamily="18" charset="0"/>
                <a:ea typeface="Times New Roman" panose="02020603050405020304" pitchFamily="18" charset="0"/>
                <a:cs typeface="Times New Roman" panose="02020603050405020304" pitchFamily="18" charset="0"/>
              </a:rPr>
              <a:t>guanxi</a:t>
            </a:r>
            <a:r>
              <a:rPr lang="en-GB" sz="1500" dirty="0">
                <a:effectLst/>
                <a:latin typeface="Times New Roman" panose="02020603050405020304" pitchFamily="18" charset="0"/>
                <a:ea typeface="Times New Roman" panose="02020603050405020304" pitchFamily="18" charset="0"/>
                <a:cs typeface="Times New Roman" panose="02020603050405020304" pitchFamily="18" charset="0"/>
              </a:rPr>
              <a:t>, indirect communication, and hierarchical structures.</a:t>
            </a:r>
            <a:endParaRPr lang="en-IN" sz="15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GB" sz="1500" dirty="0">
                <a:effectLst/>
                <a:latin typeface="Times New Roman" panose="02020603050405020304" pitchFamily="18" charset="0"/>
                <a:ea typeface="Times New Roman" panose="02020603050405020304" pitchFamily="18" charset="0"/>
                <a:cs typeface="Times New Roman" panose="02020603050405020304" pitchFamily="18" charset="0"/>
              </a:rPr>
              <a:t>Combine </a:t>
            </a:r>
            <a:r>
              <a:rPr lang="en-GB" sz="1500" b="1" dirty="0">
                <a:effectLst/>
                <a:latin typeface="Times New Roman" panose="02020603050405020304" pitchFamily="18" charset="0"/>
                <a:ea typeface="Times New Roman" panose="02020603050405020304" pitchFamily="18" charset="0"/>
                <a:cs typeface="Times New Roman" panose="02020603050405020304" pitchFamily="18" charset="0"/>
              </a:rPr>
              <a:t>theoretical frameworks</a:t>
            </a:r>
            <a:r>
              <a:rPr lang="en-GB" sz="1500" dirty="0">
                <a:effectLst/>
                <a:latin typeface="Times New Roman" panose="02020603050405020304" pitchFamily="18" charset="0"/>
                <a:ea typeface="Times New Roman" panose="02020603050405020304" pitchFamily="18" charset="0"/>
                <a:cs typeface="Times New Roman" panose="02020603050405020304" pitchFamily="18" charset="0"/>
              </a:rPr>
              <a:t> like Hofstede’s model with real-world practice.</a:t>
            </a:r>
            <a:endParaRPr lang="en-IN" sz="15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GB" sz="1500" dirty="0">
                <a:effectLst/>
                <a:latin typeface="Times New Roman" panose="02020603050405020304" pitchFamily="18" charset="0"/>
                <a:ea typeface="Times New Roman" panose="02020603050405020304" pitchFamily="18" charset="0"/>
                <a:cs typeface="Times New Roman" panose="02020603050405020304" pitchFamily="18" charset="0"/>
              </a:rPr>
              <a:t>Cultural understanding is a </a:t>
            </a:r>
            <a:r>
              <a:rPr lang="en-GB" sz="1500" b="1" dirty="0">
                <a:effectLst/>
                <a:latin typeface="Times New Roman" panose="02020603050405020304" pitchFamily="18" charset="0"/>
                <a:ea typeface="Times New Roman" panose="02020603050405020304" pitchFamily="18" charset="0"/>
                <a:cs typeface="Times New Roman" panose="02020603050405020304" pitchFamily="18" charset="0"/>
              </a:rPr>
              <a:t>strategic advantage</a:t>
            </a:r>
            <a:r>
              <a:rPr lang="en-GB" sz="1500" dirty="0">
                <a:effectLst/>
                <a:latin typeface="Times New Roman" panose="02020603050405020304" pitchFamily="18" charset="0"/>
                <a:ea typeface="Times New Roman" panose="02020603050405020304" pitchFamily="18" charset="0"/>
                <a:cs typeface="Times New Roman" panose="02020603050405020304" pitchFamily="18" charset="0"/>
              </a:rPr>
              <a:t>, not just a soft skill.</a:t>
            </a:r>
            <a:endParaRPr lang="en-IN" sz="15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800"/>
              </a:spcAft>
              <a:buFont typeface="Symbol" panose="05050102010706020507" pitchFamily="18" charset="2"/>
              <a:buChar char=""/>
            </a:pPr>
            <a:r>
              <a:rPr lang="en-GB" sz="1500" dirty="0">
                <a:effectLst/>
                <a:latin typeface="Times New Roman" panose="02020603050405020304" pitchFamily="18" charset="0"/>
                <a:ea typeface="Times New Roman" panose="02020603050405020304" pitchFamily="18" charset="0"/>
                <a:cs typeface="Times New Roman" panose="02020603050405020304" pitchFamily="18" charset="0"/>
              </a:rPr>
              <a:t>A culturally sensitive approach ensures a more successful, sustainable partnership in China.</a:t>
            </a:r>
            <a:endParaRPr lang="en-IN" sz="15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IN" sz="1500" dirty="0"/>
          </a:p>
        </p:txBody>
      </p:sp>
    </p:spTree>
    <p:extLst>
      <p:ext uri="{BB962C8B-B14F-4D97-AF65-F5344CB8AC3E}">
        <p14:creationId xmlns:p14="http://schemas.microsoft.com/office/powerpoint/2010/main" val="10588606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8F596DE-9CD3-4A86-5C3B-20154E17FEF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ACDB00C-5471-67CE-28E9-86BA65F5A1AC}"/>
              </a:ext>
            </a:extLst>
          </p:cNvPr>
          <p:cNvSpPr>
            <a:spLocks noGrp="1"/>
          </p:cNvSpPr>
          <p:nvPr>
            <p:ph type="title"/>
          </p:nvPr>
        </p:nvSpPr>
        <p:spPr>
          <a:xfrm>
            <a:off x="1028699" y="220903"/>
            <a:ext cx="7421963" cy="775252"/>
          </a:xfrm>
        </p:spPr>
        <p:txBody>
          <a:bodyPr>
            <a:normAutofit/>
          </a:bodyPr>
          <a:lstStyle/>
          <a:p>
            <a:r>
              <a:rPr lang="en-GB" sz="3000" b="1" dirty="0">
                <a:solidFill>
                  <a:schemeClr val="tx1"/>
                </a:solidFill>
                <a:effectLst/>
                <a:latin typeface="Times New Roman" panose="02020603050405020304" pitchFamily="18" charset="0"/>
                <a:ea typeface="Times New Roman" panose="02020603050405020304" pitchFamily="18" charset="0"/>
              </a:rPr>
              <a:t>References</a:t>
            </a:r>
            <a:endParaRPr lang="en-IN" sz="3000" dirty="0">
              <a:solidFill>
                <a:schemeClr val="tx1"/>
              </a:solidFill>
            </a:endParaRPr>
          </a:p>
        </p:txBody>
      </p:sp>
      <p:sp>
        <p:nvSpPr>
          <p:cNvPr id="3" name="Content Placeholder 2">
            <a:extLst>
              <a:ext uri="{FF2B5EF4-FFF2-40B4-BE49-F238E27FC236}">
                <a16:creationId xmlns:a16="http://schemas.microsoft.com/office/drawing/2014/main" id="{5E133735-A647-4509-6012-843A1D891313}"/>
              </a:ext>
            </a:extLst>
          </p:cNvPr>
          <p:cNvSpPr>
            <a:spLocks noGrp="1"/>
          </p:cNvSpPr>
          <p:nvPr>
            <p:ph idx="1"/>
          </p:nvPr>
        </p:nvSpPr>
        <p:spPr>
          <a:xfrm>
            <a:off x="1028699" y="1738647"/>
            <a:ext cx="7293023" cy="2762519"/>
          </a:xfrm>
        </p:spPr>
        <p:txBody>
          <a:bodyPr anchor="ctr">
            <a:noAutofit/>
          </a:bodyPr>
          <a:lstStyle/>
          <a:p>
            <a:pPr>
              <a:lnSpc>
                <a:spcPct val="90000"/>
              </a:lnSpc>
              <a:spcAft>
                <a:spcPts val="800"/>
              </a:spcAft>
            </a:pPr>
            <a:r>
              <a:rPr lang="en-GB" sz="1050" dirty="0" err="1">
                <a:effectLst/>
                <a:latin typeface="Times New Roman" panose="02020603050405020304" pitchFamily="18" charset="0"/>
                <a:ea typeface="Times New Roman" panose="02020603050405020304" pitchFamily="18" charset="0"/>
                <a:cs typeface="Times New Roman" panose="02020603050405020304" pitchFamily="18" charset="0"/>
              </a:rPr>
              <a:t>Buganova</a:t>
            </a:r>
            <a:r>
              <a:rPr lang="en-GB" sz="1050" dirty="0">
                <a:effectLst/>
                <a:latin typeface="Times New Roman" panose="02020603050405020304" pitchFamily="18" charset="0"/>
                <a:ea typeface="Times New Roman" panose="02020603050405020304" pitchFamily="18" charset="0"/>
                <a:cs typeface="Times New Roman" panose="02020603050405020304" pitchFamily="18" charset="0"/>
              </a:rPr>
              <a:t>, A., Banerji, D. and </a:t>
            </a:r>
            <a:r>
              <a:rPr lang="en-GB" sz="1050" dirty="0" err="1">
                <a:effectLst/>
                <a:latin typeface="Times New Roman" panose="02020603050405020304" pitchFamily="18" charset="0"/>
                <a:ea typeface="Times New Roman" panose="02020603050405020304" pitchFamily="18" charset="0"/>
                <a:cs typeface="Times New Roman" panose="02020603050405020304" pitchFamily="18" charset="0"/>
              </a:rPr>
              <a:t>Buganova</a:t>
            </a:r>
            <a:r>
              <a:rPr lang="en-GB" sz="1050" dirty="0">
                <a:effectLst/>
                <a:latin typeface="Times New Roman" panose="02020603050405020304" pitchFamily="18" charset="0"/>
                <a:ea typeface="Times New Roman" panose="02020603050405020304" pitchFamily="18" charset="0"/>
                <a:cs typeface="Times New Roman" panose="02020603050405020304" pitchFamily="18" charset="0"/>
              </a:rPr>
              <a:t>, S., 2023. SME internationalization as a puzzle of cultural and bilateral distances: using the Eisenhardt approach. </a:t>
            </a:r>
            <a:r>
              <a:rPr lang="en-GB" sz="1050" i="1" dirty="0">
                <a:effectLst/>
                <a:latin typeface="Times New Roman" panose="02020603050405020304" pitchFamily="18" charset="0"/>
                <a:ea typeface="Times New Roman" panose="02020603050405020304" pitchFamily="18" charset="0"/>
                <a:cs typeface="Times New Roman" panose="02020603050405020304" pitchFamily="18" charset="0"/>
              </a:rPr>
              <a:t>South Asian Journal of Business and Management Cases</a:t>
            </a:r>
            <a:r>
              <a:rPr lang="en-GB" sz="105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050" i="1" dirty="0">
                <a:effectLst/>
                <a:latin typeface="Times New Roman" panose="02020603050405020304" pitchFamily="18" charset="0"/>
                <a:ea typeface="Times New Roman" panose="02020603050405020304" pitchFamily="18" charset="0"/>
                <a:cs typeface="Times New Roman" panose="02020603050405020304" pitchFamily="18" charset="0"/>
              </a:rPr>
              <a:t>12</a:t>
            </a:r>
            <a:r>
              <a:rPr lang="en-GB" sz="1050" dirty="0">
                <a:effectLst/>
                <a:latin typeface="Times New Roman" panose="02020603050405020304" pitchFamily="18" charset="0"/>
                <a:ea typeface="Times New Roman" panose="02020603050405020304" pitchFamily="18" charset="0"/>
                <a:cs typeface="Times New Roman" panose="02020603050405020304" pitchFamily="18" charset="0"/>
              </a:rPr>
              <a:t>(2), pp.166-193.</a:t>
            </a:r>
            <a:endParaRPr lang="en-IN"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spcAft>
                <a:spcPts val="800"/>
              </a:spcAft>
            </a:pPr>
            <a:r>
              <a:rPr lang="en-GB" sz="1050" dirty="0">
                <a:effectLst/>
                <a:latin typeface="Times New Roman" panose="02020603050405020304" pitchFamily="18" charset="0"/>
                <a:ea typeface="Times New Roman" panose="02020603050405020304" pitchFamily="18" charset="0"/>
                <a:cs typeface="Times New Roman" panose="02020603050405020304" pitchFamily="18" charset="0"/>
              </a:rPr>
              <a:t>Campos, C.R., 2023. </a:t>
            </a:r>
            <a:r>
              <a:rPr lang="en-GB" sz="1050" i="1" dirty="0">
                <a:effectLst/>
                <a:latin typeface="Times New Roman" panose="02020603050405020304" pitchFamily="18" charset="0"/>
                <a:ea typeface="Times New Roman" panose="02020603050405020304" pitchFamily="18" charset="0"/>
                <a:cs typeface="Times New Roman" panose="02020603050405020304" pitchFamily="18" charset="0"/>
              </a:rPr>
              <a:t>Enhancing Western E-Commerce Expansion in China: Navigating Technical and Cultural Challenges Through Effective web Design</a:t>
            </a:r>
            <a:r>
              <a:rPr lang="en-GB" sz="1050" dirty="0">
                <a:effectLst/>
                <a:latin typeface="Times New Roman" panose="02020603050405020304" pitchFamily="18" charset="0"/>
                <a:ea typeface="Times New Roman" panose="02020603050405020304" pitchFamily="18" charset="0"/>
                <a:cs typeface="Times New Roman" panose="02020603050405020304" pitchFamily="18" charset="0"/>
              </a:rPr>
              <a:t> (Master's thesis, Instituto </a:t>
            </a:r>
            <a:r>
              <a:rPr lang="en-GB" sz="1050" dirty="0" err="1">
                <a:effectLst/>
                <a:latin typeface="Times New Roman" panose="02020603050405020304" pitchFamily="18" charset="0"/>
                <a:ea typeface="Times New Roman" panose="02020603050405020304" pitchFamily="18" charset="0"/>
                <a:cs typeface="Times New Roman" panose="02020603050405020304" pitchFamily="18" charset="0"/>
              </a:rPr>
              <a:t>Politecnico</a:t>
            </a:r>
            <a:r>
              <a:rPr lang="en-GB" sz="1050" dirty="0">
                <a:effectLst/>
                <a:latin typeface="Times New Roman" panose="02020603050405020304" pitchFamily="18" charset="0"/>
                <a:ea typeface="Times New Roman" panose="02020603050405020304" pitchFamily="18" charset="0"/>
                <a:cs typeface="Times New Roman" panose="02020603050405020304" pitchFamily="18" charset="0"/>
              </a:rPr>
              <a:t> de Leiria (Portugal)).</a:t>
            </a:r>
            <a:endParaRPr lang="en-IN"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spcAft>
                <a:spcPts val="800"/>
              </a:spcAft>
            </a:pPr>
            <a:r>
              <a:rPr lang="en-GB" sz="1050" dirty="0">
                <a:effectLst/>
                <a:latin typeface="Times New Roman" panose="02020603050405020304" pitchFamily="18" charset="0"/>
                <a:ea typeface="Times New Roman" panose="02020603050405020304" pitchFamily="18" charset="0"/>
                <a:cs typeface="Times New Roman" panose="02020603050405020304" pitchFamily="18" charset="0"/>
              </a:rPr>
              <a:t>Gong, S., 2025. Supporting Operations for Finnish Companies to Chinese Market.</a:t>
            </a:r>
            <a:endParaRPr lang="en-IN"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spcAft>
                <a:spcPts val="800"/>
              </a:spcAft>
            </a:pPr>
            <a:r>
              <a:rPr lang="en-GB" sz="1050" dirty="0">
                <a:effectLst/>
                <a:latin typeface="Times New Roman" panose="02020603050405020304" pitchFamily="18" charset="0"/>
                <a:ea typeface="Times New Roman" panose="02020603050405020304" pitchFamily="18" charset="0"/>
                <a:cs typeface="Times New Roman" panose="02020603050405020304" pitchFamily="18" charset="0"/>
              </a:rPr>
              <a:t>Grant, O., 2024. The Influence of Cultural Differences on Supplier Relationship Management in Global E-Commerce.</a:t>
            </a:r>
            <a:endParaRPr lang="en-IN"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spcAft>
                <a:spcPts val="800"/>
              </a:spcAft>
            </a:pPr>
            <a:r>
              <a:rPr lang="en-GB" sz="1050" dirty="0">
                <a:effectLst/>
                <a:latin typeface="Times New Roman" panose="02020603050405020304" pitchFamily="18" charset="0"/>
                <a:ea typeface="Times New Roman" panose="02020603050405020304" pitchFamily="18" charset="0"/>
                <a:cs typeface="Times New Roman" panose="02020603050405020304" pitchFamily="18" charset="0"/>
              </a:rPr>
              <a:t>Kouam, A.W.F., 2025. Cultural Adaptation and Business Success: Insights From Foreign Entrepreneurs in China. In </a:t>
            </a:r>
            <a:r>
              <a:rPr lang="en-GB" sz="1050" i="1" dirty="0">
                <a:effectLst/>
                <a:latin typeface="Times New Roman" panose="02020603050405020304" pitchFamily="18" charset="0"/>
                <a:ea typeface="Times New Roman" panose="02020603050405020304" pitchFamily="18" charset="0"/>
                <a:cs typeface="Times New Roman" panose="02020603050405020304" pitchFamily="18" charset="0"/>
              </a:rPr>
              <a:t>Unveiling the Potential of Diaspora Businesses: Global Insights</a:t>
            </a:r>
            <a:r>
              <a:rPr lang="en-GB" sz="1050" dirty="0">
                <a:effectLst/>
                <a:latin typeface="Times New Roman" panose="02020603050405020304" pitchFamily="18" charset="0"/>
                <a:ea typeface="Times New Roman" panose="02020603050405020304" pitchFamily="18" charset="0"/>
                <a:cs typeface="Times New Roman" panose="02020603050405020304" pitchFamily="18" charset="0"/>
              </a:rPr>
              <a:t> (pp. 109-144). IGI Global Scientific Publishing.</a:t>
            </a:r>
            <a:endParaRPr lang="en-IN"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spcAft>
                <a:spcPts val="800"/>
              </a:spcAft>
            </a:pPr>
            <a:r>
              <a:rPr lang="en-GB" sz="1050" dirty="0">
                <a:effectLst/>
                <a:latin typeface="Times New Roman" panose="02020603050405020304" pitchFamily="18" charset="0"/>
                <a:ea typeface="Times New Roman" panose="02020603050405020304" pitchFamily="18" charset="0"/>
                <a:cs typeface="Times New Roman" panose="02020603050405020304" pitchFamily="18" charset="0"/>
              </a:rPr>
              <a:t>Luong, D.V., Lopes de Sousa Jabbour, A.B. and Nguyen, N.M., 2024. The nexus between collection-and-delivery points and consumers’ adoption intention: the role of country culture. </a:t>
            </a:r>
            <a:r>
              <a:rPr lang="en-GB" sz="1050" i="1" dirty="0">
                <a:effectLst/>
                <a:latin typeface="Times New Roman" panose="02020603050405020304" pitchFamily="18" charset="0"/>
                <a:ea typeface="Times New Roman" panose="02020603050405020304" pitchFamily="18" charset="0"/>
                <a:cs typeface="Times New Roman" panose="02020603050405020304" pitchFamily="18" charset="0"/>
              </a:rPr>
              <a:t>Cogent Business &amp; Management</a:t>
            </a:r>
            <a:r>
              <a:rPr lang="en-GB" sz="105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050" i="1" dirty="0">
                <a:effectLst/>
                <a:latin typeface="Times New Roman" panose="02020603050405020304" pitchFamily="18" charset="0"/>
                <a:ea typeface="Times New Roman" panose="02020603050405020304" pitchFamily="18" charset="0"/>
                <a:cs typeface="Times New Roman" panose="02020603050405020304" pitchFamily="18" charset="0"/>
              </a:rPr>
              <a:t>11</a:t>
            </a:r>
            <a:r>
              <a:rPr lang="en-GB" sz="1050" dirty="0">
                <a:effectLst/>
                <a:latin typeface="Times New Roman" panose="02020603050405020304" pitchFamily="18" charset="0"/>
                <a:ea typeface="Times New Roman" panose="02020603050405020304" pitchFamily="18" charset="0"/>
                <a:cs typeface="Times New Roman" panose="02020603050405020304" pitchFamily="18" charset="0"/>
              </a:rPr>
              <a:t>(1), p.2423890.</a:t>
            </a:r>
            <a:endParaRPr lang="en-IN"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spcAft>
                <a:spcPts val="800"/>
              </a:spcAft>
            </a:pPr>
            <a:r>
              <a:rPr lang="en-GB" sz="1050" dirty="0" err="1">
                <a:effectLst/>
                <a:latin typeface="Times New Roman" panose="02020603050405020304" pitchFamily="18" charset="0"/>
                <a:ea typeface="Times New Roman" panose="02020603050405020304" pitchFamily="18" charset="0"/>
                <a:cs typeface="Times New Roman" panose="02020603050405020304" pitchFamily="18" charset="0"/>
              </a:rPr>
              <a:t>Monedero</a:t>
            </a:r>
            <a:r>
              <a:rPr lang="en-GB" sz="1050" dirty="0">
                <a:effectLst/>
                <a:latin typeface="Times New Roman" panose="02020603050405020304" pitchFamily="18" charset="0"/>
                <a:ea typeface="Times New Roman" panose="02020603050405020304" pitchFamily="18" charset="0"/>
                <a:cs typeface="Times New Roman" panose="02020603050405020304" pitchFamily="18" charset="0"/>
              </a:rPr>
              <a:t> March, G., 2022. Understanding Chinese and Japanese cultural barriers for product insertion in their domestic market.</a:t>
            </a:r>
            <a:endParaRPr lang="en-IN"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spcAft>
                <a:spcPts val="800"/>
              </a:spcAft>
            </a:pPr>
            <a:r>
              <a:rPr lang="en-GB" sz="1050" dirty="0">
                <a:effectLst/>
                <a:latin typeface="Times New Roman" panose="02020603050405020304" pitchFamily="18" charset="0"/>
                <a:ea typeface="Times New Roman" panose="02020603050405020304" pitchFamily="18" charset="0"/>
                <a:cs typeface="Times New Roman" panose="02020603050405020304" pitchFamily="18" charset="0"/>
              </a:rPr>
              <a:t>Ooi, G., 2022. Case study: Cultural integration challenges of a merging between two Chinese companies.</a:t>
            </a:r>
            <a:endParaRPr lang="en-IN"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spcAft>
                <a:spcPts val="800"/>
              </a:spcAft>
            </a:pPr>
            <a:r>
              <a:rPr lang="en-GB" sz="1050" dirty="0" err="1">
                <a:effectLst/>
                <a:latin typeface="Times New Roman" panose="02020603050405020304" pitchFamily="18" charset="0"/>
                <a:ea typeface="Times New Roman" panose="02020603050405020304" pitchFamily="18" charset="0"/>
                <a:cs typeface="Times New Roman" panose="02020603050405020304" pitchFamily="18" charset="0"/>
              </a:rPr>
              <a:t>Rebesco</a:t>
            </a:r>
            <a:r>
              <a:rPr lang="en-GB" sz="1050" dirty="0">
                <a:effectLst/>
                <a:latin typeface="Times New Roman" panose="02020603050405020304" pitchFamily="18" charset="0"/>
                <a:ea typeface="Times New Roman" panose="02020603050405020304" pitchFamily="18" charset="0"/>
                <a:cs typeface="Times New Roman" panose="02020603050405020304" pitchFamily="18" charset="0"/>
              </a:rPr>
              <a:t>, M.C., 2023. How third-parties marketplace platforms could be used to enhance SMEs presence in foreign markets. The example of two Italian firms that used Alibaba to reach more foreign markets.</a:t>
            </a:r>
            <a:endParaRPr lang="en-IN"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spcAft>
                <a:spcPts val="800"/>
              </a:spcAft>
            </a:pPr>
            <a:r>
              <a:rPr lang="en-GB" sz="1050" dirty="0">
                <a:effectLst/>
                <a:latin typeface="Times New Roman" panose="02020603050405020304" pitchFamily="18" charset="0"/>
                <a:ea typeface="Times New Roman" panose="02020603050405020304" pitchFamily="18" charset="0"/>
                <a:cs typeface="Times New Roman" panose="02020603050405020304" pitchFamily="18" charset="0"/>
              </a:rPr>
              <a:t>Reynolds, S., 2024. Examining the Influence of Cultural Factors on Supply Chain Integration.</a:t>
            </a:r>
            <a:endParaRPr lang="en-IN" sz="105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410098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Download Thank You, Thank You Clip Art, Greeting Card. Royalty-Free Vector  Graphic - Pixabay">
            <a:extLst>
              <a:ext uri="{FF2B5EF4-FFF2-40B4-BE49-F238E27FC236}">
                <a16:creationId xmlns:a16="http://schemas.microsoft.com/office/drawing/2014/main" id="{215DB45E-04D4-E5CB-7CBB-22B4B81A18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70605" y="601943"/>
            <a:ext cx="5344675" cy="45569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1006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2648</Words>
  <Application>Microsoft Office PowerPoint</Application>
  <PresentationFormat>On-screen Show (16:9)</PresentationFormat>
  <Paragraphs>126</Paragraphs>
  <Slides>15</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Aldhabi</vt:lpstr>
      <vt:lpstr>Arial</vt:lpstr>
      <vt:lpstr>Calibri</vt:lpstr>
      <vt:lpstr>Symbol</vt:lpstr>
      <vt:lpstr>Times New Roman</vt:lpstr>
      <vt:lpstr>Office Theme</vt:lpstr>
      <vt:lpstr>STRATEGIC PARTNERSHIP BETWEEN DELIVEROO AND A CHINESE FIRM</vt:lpstr>
      <vt:lpstr>Presentation Outline</vt:lpstr>
      <vt:lpstr>Definition of Culture</vt:lpstr>
      <vt:lpstr>Introduction to Deliveroo</vt:lpstr>
      <vt:lpstr>Elements of Culture  Theoretical Framework – Hofstede’s Cultural Dimensions</vt:lpstr>
      <vt:lpstr>UK vs China – Cultural Comparison (Hofstede Applied)</vt:lpstr>
      <vt:lpstr>Key Cultural Challenges for Deliveroo</vt:lpstr>
      <vt:lpstr>Potential Consequences of Cultural Missteps</vt:lpstr>
      <vt:lpstr>Strategy 1 – Building Strong Business Relationships (Guanxi)</vt:lpstr>
      <vt:lpstr>PowerPoint Presentation</vt:lpstr>
      <vt:lpstr>Strategy 3 – Effective Communication Approaches – Trust Development in Chinese Business Culture</vt:lpstr>
      <vt:lpstr>Importance of Cultural Awareness</vt:lpstr>
      <vt:lpstr>Conclusion &amp; Recommendations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2017-08-01T15:40:51Z</dcterms:created>
  <dcterms:modified xsi:type="dcterms:W3CDTF">2025-04-25T21:04:25Z</dcterms:modified>
</cp:coreProperties>
</file>