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725" r:id="rId4"/>
  </p:sldMasterIdLst>
  <p:notesMasterIdLst>
    <p:notesMasterId r:id="rId13"/>
  </p:notesMasterIdLst>
  <p:handoutMasterIdLst>
    <p:handoutMasterId r:id="rId14"/>
  </p:handoutMasterIdLst>
  <p:sldIdLst>
    <p:sldId id="331" r:id="rId5"/>
    <p:sldId id="332" r:id="rId6"/>
    <p:sldId id="333" r:id="rId7"/>
    <p:sldId id="337" r:id="rId8"/>
    <p:sldId id="335" r:id="rId9"/>
    <p:sldId id="336" r:id="rId10"/>
    <p:sldId id="334" r:id="rId11"/>
    <p:sldId id="33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53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4" autoAdjust="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notesViewPr>
    <p:cSldViewPr snapToGrid="0">
      <p:cViewPr varScale="1">
        <p:scale>
          <a:sx n="60" d="100"/>
          <a:sy n="60" d="100"/>
        </p:scale>
        <p:origin x="3187" y="3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6D37A0-F398-4276-AAF6-E62AA90BC97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6B402-FD6E-4995-8160-C6DD76DAAC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37F7A-782D-430C-B7DE-046B665BEF14}" type="datetimeFigureOut">
              <a:rPr lang="en-US" smtClean="0"/>
              <a:t>4/16/2020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BA7967-B488-405D-84A2-64F6D9128F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65115A-3EB4-4B47-8F4B-4F42519BF9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885D5-D443-4228-8B2C-B9DF9A30D5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891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1CCEED-E5F4-4698-B012-83262916D7BD}" type="datetimeFigureOut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2F9AB-3C90-481E-8C34-4F549BF455D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91717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B3AD7292-1BB8-441E-A6A8-FAA4C10B524D}" type="datetime1">
              <a:rPr lang="en-US" smtClean="0"/>
              <a:t>4/16/2020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3FB45199-F13E-4CB5-AF62-71432CD4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3800925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78182EF-78E8-49D3-9F94-281CEB5C5F79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smtClean="0"/>
              <a:t>Teach a Course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59F479D-7533-4EEF-A06F-7CD2FE3DB90D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07033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901BFAE0-313E-4E12-B922-C89B1A6E71F4}" type="datetime1">
              <a:rPr lang="en-US" smtClean="0"/>
              <a:t>4/16/2020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CAD31966-421C-41DC-9B46-21B1CD73A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9102ED-C049-4F62-A2D8-58981A0621E3}"/>
              </a:ext>
            </a:extLst>
          </p:cNvPr>
          <p:cNvSpPr>
            <a:spLocks noChangeAspect="1"/>
          </p:cNvSpPr>
          <p:nvPr userDrawn="1"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F5F73D5-EFB4-4DAE-8CBA-1128F10DF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B92446D-E0AD-4899-86E1-DFBB50D92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9BF0768A-BCD3-4064-8FE0-C439326F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230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0CE4CA-34EA-472D-A23C-1DE165FCA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040B8681-4F67-445C-95CF-25CD67B07A63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AC1173-613F-48B1-B860-00397875F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94036C93-814B-4155-A748-7731CA60A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A4EE69F-D906-40FA-8109-46DF1B1A16FA}"/>
              </a:ext>
            </a:extLst>
          </p:cNvPr>
          <p:cNvSpPr>
            <a:spLocks noChangeAspect="1"/>
          </p:cNvSpPr>
          <p:nvPr userDrawn="1"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C41C5E-3615-4EA8-B8E6-E2B196256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9555D9C2-1EA2-4557-9496-E7AEA7A12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A464C6A4-3497-4DA5-945D-7A771E383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91C3F39A-C070-4EEB-9285-4EFBEE5FB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07E4AC67-32FA-4B42-9340-5E57C82F7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93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44620F56-1789-42D4-AEA3-5A6C2B78F206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20220C-6241-4A3B-9017-445FC82876DD}"/>
              </a:ext>
            </a:extLst>
          </p:cNvPr>
          <p:cNvSpPr>
            <a:spLocks noChangeAspect="1"/>
          </p:cNvSpPr>
          <p:nvPr userDrawn="1"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00412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A4B42F-2C80-4037-BF8E-C209D59D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35376"/>
            <a:ext cx="2844799" cy="365125"/>
          </a:xfrm>
        </p:spPr>
        <p:txBody>
          <a:bodyPr/>
          <a:lstStyle/>
          <a:p>
            <a:fld id="{235E3DDE-37D9-4326-9083-718F4A6054BF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56474-3A38-4097-8649-FAF662D8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35376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FF907DD0-6A5F-4994-AB77-82E297226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35376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2902114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BF3AA-AA64-40B2-94AA-20312968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D55CB07E-71C5-4878-8262-8BF1BE1F0DF8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44EA1-5452-4A23-B72D-9B65C311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3A5BB48A-749C-4DBB-8723-91ACE9CEA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F70AE1-0373-4B8E-9C6F-A87681145315}"/>
              </a:ext>
            </a:extLst>
          </p:cNvPr>
          <p:cNvSpPr>
            <a:spLocks noChangeAspect="1"/>
          </p:cNvSpPr>
          <p:nvPr userDrawn="1"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4CFD6FA-0DEF-4E30-82DA-0BAB26B41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01EE411-05BB-43B4-BF85-4222430030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7C2A48C1-57D3-4A3D-B843-6ACC41EEE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2279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0F10DF3F-B676-4810-8BF6-D11D85F3B9AA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D740D193-BF72-46A1-AFE9-DA960BABE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47352EA-4890-4FE1-97BD-8CCB09F58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EEBAE269-6AC1-4BFB-8694-696AFD04DC8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67E35A4-831E-477F-9962-C62C2A649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810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42275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529" y="457200"/>
            <a:ext cx="379088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C935A1-3DFF-457D-8C70-E337C3D84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8529" y="2057400"/>
            <a:ext cx="3790884" cy="3811588"/>
          </a:xfrm>
        </p:spPr>
        <p:txBody>
          <a:bodyPr/>
          <a:lstStyle>
            <a:lvl1pPr marL="216000" indent="-216000">
              <a:lnSpc>
                <a:spcPct val="90000"/>
              </a:lnSpc>
              <a:buFont typeface="Wingdings" panose="05000000000000000000" pitchFamily="2" charset="2"/>
              <a:buChar char="§"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7BFD2F6F-EC1E-4B25-92E9-7CB75B2D2967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A620A17C-5577-4021-9044-146DC609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2686224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047164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4457" y="457200"/>
            <a:ext cx="379088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CF63157C-BC1A-4E1A-B52E-5040396B7A0A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44457" y="2057400"/>
            <a:ext cx="3791456" cy="3862388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3D444C08-6A3A-4BFB-9494-43F3DE33E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1445521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42E67-35F4-4EC2-B5B4-6D02111ED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1959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6553049D-F1F2-4E3C-B0A3-D2BCB35B18A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244562" y="641101"/>
            <a:ext cx="3702877" cy="574946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1EB1F-E7C6-4FF7-BE74-BEF6056B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5530" y="457200"/>
            <a:ext cx="3577394" cy="160020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B7143-9C17-4A62-9B23-F2717C50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CD8B00AB-4034-4A81-A15D-BFF4D96A5FE9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0075C-AB97-4D80-BF0E-6D96D0A8F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8C645043-BE6A-4D32-ACA9-AB593DA6BC9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55530" y="2057400"/>
            <a:ext cx="3577934" cy="3862388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lang="ru-RU" sz="16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06000" indent="-306000">
              <a:defRPr/>
            </a:lvl2pPr>
            <a:lvl3pPr marL="306000" indent="-306000">
              <a:defRPr/>
            </a:lvl3pPr>
            <a:lvl4pPr marL="306000" indent="-306000">
              <a:defRPr/>
            </a:lvl4pPr>
            <a:lvl5pPr marL="306000" indent="-306000">
              <a:defRPr/>
            </a:lvl5pPr>
          </a:lstStyle>
          <a:p>
            <a:pPr marL="216000" lvl="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en-US" noProof="0" smtClean="0"/>
              <a:t>Edit Master text styles</a:t>
            </a:r>
          </a:p>
          <a:p>
            <a:pPr marL="216000" lvl="1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" panose="05000000000000000000" pitchFamily="2" charset="2"/>
              <a:buChar char="§"/>
            </a:pPr>
            <a:r>
              <a:rPr lang="en-US" noProof="0" smtClean="0"/>
              <a:t>Second level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FE695AAC-8311-4518-A219-DE58BF92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</p:spTree>
    <p:extLst>
      <p:ext uri="{BB962C8B-B14F-4D97-AF65-F5344CB8AC3E}">
        <p14:creationId xmlns:p14="http://schemas.microsoft.com/office/powerpoint/2010/main" val="917956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9868" y="5356067"/>
            <a:ext cx="3625595" cy="1000782"/>
          </a:xfrm>
          <a:solidFill>
            <a:srgbClr val="465359"/>
          </a:solidFill>
        </p:spPr>
        <p:txBody>
          <a:bodyPr lIns="91440" tIns="0" rIns="91440" bIns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9869" y="453642"/>
            <a:ext cx="3625595" cy="4826023"/>
          </a:xfrm>
          <a:solidFill>
            <a:schemeClr val="accent1"/>
          </a:solidFill>
        </p:spPr>
        <p:txBody>
          <a:bodyPr tIns="0" bIns="0" anchor="ctr" anchorCtr="0">
            <a:noAutofit/>
          </a:bodyPr>
          <a:lstStyle>
            <a:lvl1pPr algn="ctr"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9766" y="453642"/>
            <a:ext cx="7602421" cy="5903207"/>
          </a:xfrm>
          <a:solidFill>
            <a:schemeClr val="bg1">
              <a:lumMod val="85000"/>
            </a:schemeClr>
          </a:solidFill>
        </p:spPr>
        <p:txBody>
          <a:bodyPr lIns="457200" tIns="457200"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>
            <a:lvl1pPr>
              <a:defRPr/>
            </a:lvl1pPr>
          </a:lstStyle>
          <a:p>
            <a:fld id="{22506A34-5C0C-4362-B152-B392F22B0547}" type="datetime1">
              <a:rPr lang="en-US" smtClean="0"/>
              <a:t>4/16/2020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dirty="0"/>
              <a:t>Teach a Course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0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81F13A5-61B9-419A-9B13-8BD37BE2841E}"/>
              </a:ext>
            </a:extLst>
          </p:cNvPr>
          <p:cNvSpPr/>
          <p:nvPr userDrawn="1"/>
        </p:nvSpPr>
        <p:spPr>
          <a:xfrm>
            <a:off x="446532" y="4199467"/>
            <a:ext cx="11296732" cy="2191098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2206A44-565D-4C18-8891-86387B90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26" y="4262316"/>
            <a:ext cx="9391524" cy="98833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B084B74-38B3-42C8-B8E4-A0D13B059E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1325" y="606425"/>
            <a:ext cx="11304588" cy="353695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22525-79A2-451F-9944-47D4183A45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23914"/>
            <a:ext cx="2844799" cy="365125"/>
          </a:xfrm>
        </p:spPr>
        <p:txBody>
          <a:bodyPr/>
          <a:lstStyle/>
          <a:p>
            <a:fld id="{5EF81F71-44C5-494F-803E-0261B31A8FB9}" type="datetime1">
              <a:rPr lang="en-US" noProof="0" smtClean="0"/>
              <a:t>4/16/2020</a:t>
            </a:fld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9B8C25-AF44-4D9D-A667-69D9A92B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5363" y="6423914"/>
            <a:ext cx="1052510" cy="365125"/>
          </a:xfrm>
        </p:spPr>
        <p:txBody>
          <a:bodyPr/>
          <a:lstStyle/>
          <a:p>
            <a:fld id="{F603CDE5-C1D8-4EDD-870F-A498BAFA520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54790-C8AC-4CF8-8E89-80C5C90F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101" y="6423914"/>
            <a:ext cx="6818262" cy="365125"/>
          </a:xfrm>
        </p:spPr>
        <p:txBody>
          <a:bodyPr/>
          <a:lstStyle/>
          <a:p>
            <a:pPr algn="l"/>
            <a:r>
              <a:rPr lang="en-US" noProof="0" dirty="0"/>
              <a:t>Teach a Course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EB5327-3B98-4D40-987B-863866194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58863" y="5303610"/>
            <a:ext cx="9391888" cy="614363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>
                    <a:lumMod val="75000"/>
                  </a:schemeClr>
                </a:solidFill>
              </a:defRPr>
            </a:lvl1pPr>
            <a:lvl2pPr marL="324000" indent="0">
              <a:buNone/>
              <a:defRPr/>
            </a:lvl2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05299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with Imag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804025"/>
          </a:xfrm>
          <a:solidFill>
            <a:schemeClr val="bg1">
              <a:lumMod val="85000"/>
            </a:schemeClr>
          </a:solidFill>
        </p:spPr>
        <p:txBody>
          <a:bodyPr tIns="1728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42249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71D564A-99D9-4742-9A9E-705D5ED3C864}" type="datetime1">
              <a:rPr lang="en-US" smtClean="0"/>
              <a:t>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940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Teach a Course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95363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6120"/>
            <a:ext cx="3703320" cy="9360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6120"/>
            <a:ext cx="3703320" cy="93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387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43" r:id="rId2"/>
    <p:sldLayoutId id="2147483726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40" r:id="rId9"/>
    <p:sldLayoutId id="2147483741" r:id="rId10"/>
    <p:sldLayoutId id="2147483742" r:id="rId11"/>
    <p:sldLayoutId id="2147483739" r:id="rId12"/>
    <p:sldLayoutId id="2147483744" r:id="rId13"/>
    <p:sldLayoutId id="2147483745" r:id="rId14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canva.com/join/nations-cheers-tightrope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hytheworldwagstoday.wordpress.com/" TargetMode="Externa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www.canva.com/design/DADwWsnM_zc/FeO9n45zNAQd7qyJkElY7Q/view?utm_content=DADwWsnM_zc&amp;utm_campaign=designshare&amp;utm_medium=link&amp;utm_source=sharebutton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" r="3204"/>
          <a:stretch>
            <a:fillRect/>
          </a:stretch>
        </p:blipFill>
        <p:spPr>
          <a:xfrm>
            <a:off x="0" y="-7938"/>
            <a:ext cx="9780588" cy="6804026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</p:spPr>
        <p:txBody>
          <a:bodyPr anchor="ctr"/>
          <a:lstStyle/>
          <a:p>
            <a:pPr algn="l"/>
            <a:r>
              <a:rPr lang="en-US" sz="4800" dirty="0" smtClean="0"/>
              <a:t>PRESENTING  YOUR  </a:t>
            </a:r>
            <a:r>
              <a:rPr lang="en-US" sz="4800" dirty="0" err="1" smtClean="0"/>
              <a:t>woRK</a:t>
            </a:r>
            <a:endParaRPr lang="en-US" sz="48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</p:spPr>
        <p:txBody>
          <a:bodyPr/>
          <a:lstStyle/>
          <a:p>
            <a:r>
              <a:rPr lang="en-US" dirty="0" smtClean="0"/>
              <a:t>Developing Skills for Business Leadership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73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Free photo Burnout Dates Woman Businesswoman Stress Person ...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4" r="17794"/>
          <a:stretch>
            <a:fillRect/>
          </a:stretch>
        </p:blipFill>
        <p:spPr/>
      </p:pic>
      <p:pic>
        <p:nvPicPr>
          <p:cNvPr id="10" name="Picture Placeholder 9" descr="Hippy | Model : AnimA | Eugene Wineblat | Flickr"/>
          <p:cNvPicPr>
            <a:picLocks noGrp="1" noChangeAspect="1"/>
          </p:cNvPicPr>
          <p:nvPr>
            <p:ph type="pic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" r="1615"/>
          <a:stretch>
            <a:fillRect/>
          </a:stretch>
        </p:blipFill>
        <p:spPr/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Professional </a:t>
            </a:r>
            <a:br>
              <a:rPr lang="en-GB" dirty="0" smtClean="0"/>
            </a:br>
            <a:r>
              <a:rPr lang="en-GB" dirty="0" smtClean="0"/>
              <a:t>v </a:t>
            </a:r>
            <a:br>
              <a:rPr lang="en-GB" dirty="0" smtClean="0"/>
            </a:br>
            <a:r>
              <a:rPr lang="en-GB" dirty="0" smtClean="0"/>
              <a:t>Creative 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 smtClean="0"/>
              <a:t>Your presentation should effectively balance professionalism with creativity. </a:t>
            </a:r>
          </a:p>
          <a:p>
            <a:r>
              <a:rPr lang="en-GB" dirty="0" smtClean="0"/>
              <a:t>Choose a writing/speaking style that fits the mode of presentation but keep it professional – avoid slang and bad language. </a:t>
            </a:r>
          </a:p>
          <a:p>
            <a:r>
              <a:rPr lang="en-GB" dirty="0" smtClean="0"/>
              <a:t>Bring your scenarios to life with the addition of photographs, images and infographics.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50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3</a:t>
            </a:fld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consistency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581192" y="2228003"/>
            <a:ext cx="5453847" cy="3940041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What ever mode you choose to present your work it is important to be consistent. The completed portfolio should appear as one piece of work, not 4 different pieces. Though you can choose different modes it is best to stick with one delivery type to maintain consistency.  </a:t>
            </a:r>
          </a:p>
          <a:p>
            <a:r>
              <a:rPr lang="en-GB" dirty="0" smtClean="0"/>
              <a:t>You could for example choose to do a blog with three </a:t>
            </a:r>
            <a:r>
              <a:rPr lang="en-GB" dirty="0" smtClean="0"/>
              <a:t>blog posts </a:t>
            </a:r>
            <a:r>
              <a:rPr lang="en-GB" dirty="0" smtClean="0"/>
              <a:t>and one vlog.</a:t>
            </a:r>
          </a:p>
          <a:p>
            <a:r>
              <a:rPr lang="en-GB" dirty="0" smtClean="0"/>
              <a:t>If you do choose to submit in document format don’t settle for a plain word document as this will not get you extra marks.  </a:t>
            </a:r>
            <a:r>
              <a:rPr lang="en-GB" dirty="0" smtClean="0"/>
              <a:t>Use platforms such as </a:t>
            </a:r>
            <a:r>
              <a:rPr lang="en-GB" dirty="0" err="1" smtClean="0"/>
              <a:t>Canva</a:t>
            </a:r>
            <a:r>
              <a:rPr lang="en-GB" dirty="0"/>
              <a:t> (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www.canva.com/join/nations-cheers-tightrope</a:t>
            </a:r>
            <a:r>
              <a:rPr lang="en-GB" dirty="0"/>
              <a:t>)</a:t>
            </a:r>
            <a:r>
              <a:rPr lang="en-GB" dirty="0" smtClean="0"/>
              <a:t> </a:t>
            </a:r>
            <a:r>
              <a:rPr lang="en-GB" dirty="0" smtClean="0"/>
              <a:t>to create colourful and professional looking documents and demonstrate enhanced IT skills. 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871" y="2227263"/>
            <a:ext cx="3477308" cy="3633787"/>
          </a:xfrm>
        </p:spPr>
      </p:pic>
    </p:spTree>
    <p:extLst>
      <p:ext uri="{BB962C8B-B14F-4D97-AF65-F5344CB8AC3E}">
        <p14:creationId xmlns:p14="http://schemas.microsoft.com/office/powerpoint/2010/main" val="9819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Blogs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3CDE5-C1D8-4EDD-870F-A498BAFA520F}" type="slidenum">
              <a:rPr lang="en-US" noProof="0" smtClean="0"/>
              <a:t>4</a:t>
            </a:fld>
            <a:endParaRPr lang="en-US" noProof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/>
        <p:txBody>
          <a:bodyPr anchor="t">
            <a:normAutofit fontScale="92500" lnSpcReduction="20000"/>
          </a:bodyPr>
          <a:lstStyle/>
          <a:p>
            <a:r>
              <a:rPr lang="en-GB" dirty="0" smtClean="0"/>
              <a:t>If you choose a blog then you can use any of the blog platforms available free online, I recommend WordPress but there are others.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Make the blog your own – include ‘about’ information and any relevant links to social media.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There are lots of excellent examples of blogs, here is a link to mine to give you some idea about layout: </a:t>
            </a:r>
            <a:r>
              <a:rPr lang="en-GB" dirty="0">
                <a:hlinkClick r:id="rId2"/>
              </a:rPr>
              <a:t>https://whytheworldwagstoday.wordpress.com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The blog site should look professional and complete.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Vlogs can also be uploaded to these platforms.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Using these formats will help you to evidence enhanced IT skills and creativity. </a:t>
            </a:r>
            <a:endParaRPr lang="en-GB" dirty="0"/>
          </a:p>
        </p:txBody>
      </p:sp>
      <p:pic>
        <p:nvPicPr>
          <p:cNvPr id="9" name="Picture 8" descr="There’s no such thing as a bad blog | Jisc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9"/>
          <a:stretch/>
        </p:blipFill>
        <p:spPr>
          <a:xfrm>
            <a:off x="448733" y="1417691"/>
            <a:ext cx="7533588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9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5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Make it about you</a:t>
            </a:r>
            <a:endParaRPr lang="en-GB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950" y="2227263"/>
            <a:ext cx="4845049" cy="3633787"/>
          </a:xfrm>
        </p:spPr>
      </p:pic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Make sure your personality is reflected in the work. It should be clear this is about you.  I should be able to recognise the </a:t>
            </a:r>
            <a:r>
              <a:rPr lang="en-GB" smtClean="0"/>
              <a:t>work </a:t>
            </a:r>
            <a:r>
              <a:rPr lang="en-GB" smtClean="0"/>
              <a:t>as </a:t>
            </a:r>
            <a:r>
              <a:rPr lang="en-GB" dirty="0" smtClean="0"/>
              <a:t>yours even if you were not named. </a:t>
            </a:r>
          </a:p>
          <a:p>
            <a:r>
              <a:rPr lang="en-GB" dirty="0" smtClean="0"/>
              <a:t>Use pictures from your studies and work to bring the scenarios to life. </a:t>
            </a:r>
          </a:p>
          <a:p>
            <a:r>
              <a:rPr lang="en-GB" dirty="0" smtClean="0"/>
              <a:t>Remember you are telling a story about YOUR learning journey and this is unique to you. </a:t>
            </a:r>
          </a:p>
          <a:p>
            <a:r>
              <a:rPr lang="en-GB" dirty="0" smtClean="0"/>
              <a:t>Describe your emotions in each of the scenarios.  </a:t>
            </a:r>
            <a:endParaRPr lang="en-GB" dirty="0"/>
          </a:p>
        </p:txBody>
      </p:sp>
      <p:sp>
        <p:nvSpPr>
          <p:cNvPr id="13" name="Cloud Callout 12"/>
          <p:cNvSpPr/>
          <p:nvPr/>
        </p:nvSpPr>
        <p:spPr>
          <a:xfrm>
            <a:off x="1489165" y="2227263"/>
            <a:ext cx="1297577" cy="783771"/>
          </a:xfrm>
          <a:prstGeom prst="cloudCallout">
            <a:avLst>
              <a:gd name="adj1" fmla="val 71784"/>
              <a:gd name="adj2" fmla="val 213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I have no idea what I am doing!! </a:t>
            </a:r>
            <a:endParaRPr lang="en-GB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869950" y="5965371"/>
            <a:ext cx="51926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 undertaking a leadership development event – April 2018</a:t>
            </a:r>
            <a:endParaRPr lang="en-GB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88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9" r="7059"/>
          <a:stretch>
            <a:fillRect/>
          </a:stretch>
        </p:blipFill>
        <p:spPr/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Massive Fail!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Things sometimes go wrong and it’s good to acknowledge this as an important part of your learning journey.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Analyse what went wrong and what you would do differently next time.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smtClean="0"/>
              <a:t>Don’t be tempted to only talk about the positives, as this will not appear authentic. We all have challenges and these are good opportunities for learning.</a:t>
            </a:r>
            <a:endParaRPr lang="en-GB" dirty="0"/>
          </a:p>
        </p:txBody>
      </p:sp>
      <p:sp>
        <p:nvSpPr>
          <p:cNvPr id="11" name="Cloud Callout 10"/>
          <p:cNvSpPr/>
          <p:nvPr/>
        </p:nvSpPr>
        <p:spPr>
          <a:xfrm>
            <a:off x="2673531" y="1053737"/>
            <a:ext cx="1184366" cy="84473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This hat was a mistake</a:t>
            </a:r>
            <a:endParaRPr lang="en-GB" sz="1200" dirty="0"/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8" r="1780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086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7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Each scenario should be supported with reference to at least 8 sources of information. You should aim for more than this is you want higher marks</a:t>
            </a:r>
            <a:r>
              <a:rPr lang="en-GB" dirty="0" smtClean="0"/>
              <a:t>.</a:t>
            </a:r>
          </a:p>
          <a:p>
            <a:r>
              <a:rPr lang="en-GB" dirty="0"/>
              <a:t>Each scenario should have a separate reference list</a:t>
            </a:r>
            <a:r>
              <a:rPr lang="en-GB" dirty="0" smtClean="0"/>
              <a:t>.</a:t>
            </a:r>
            <a:endParaRPr lang="en-GB" dirty="0" smtClean="0"/>
          </a:p>
          <a:p>
            <a:r>
              <a:rPr lang="en-GB" dirty="0" smtClean="0"/>
              <a:t>The sources should demonstrate a range of research, including books and journal articles.</a:t>
            </a:r>
          </a:p>
          <a:p>
            <a:r>
              <a:rPr lang="en-GB" dirty="0" smtClean="0"/>
              <a:t>If you are using blog format then you may use footnotes as this is more appropriate for a blog.</a:t>
            </a:r>
          </a:p>
          <a:p>
            <a:r>
              <a:rPr lang="en-GB" dirty="0" smtClean="0"/>
              <a:t>For video and podcasts you should refer to the author or article in the content. </a:t>
            </a:r>
          </a:p>
        </p:txBody>
      </p:sp>
      <p:pic>
        <p:nvPicPr>
          <p:cNvPr id="6" name="Content Placeholder 5" descr="Elgar Book ReviewsElgarBlog from Edward Elgar Publish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075" y="2237189"/>
            <a:ext cx="5422900" cy="3613935"/>
          </a:xfrm>
        </p:spPr>
      </p:pic>
    </p:spTree>
    <p:extLst>
      <p:ext uri="{BB962C8B-B14F-4D97-AF65-F5344CB8AC3E}">
        <p14:creationId xmlns:p14="http://schemas.microsoft.com/office/powerpoint/2010/main" val="255611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Professional Development Plan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Click on the link to take you to a </a:t>
            </a:r>
            <a:r>
              <a:rPr lang="en-GB" dirty="0" err="1" smtClean="0"/>
              <a:t>Canva</a:t>
            </a:r>
            <a:r>
              <a:rPr lang="en-GB" dirty="0" smtClean="0"/>
              <a:t> presentation about how to complete your personal development plan using the CIPD template.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www.canva.com/design/DADwWsnM_zc/FeO9n45zNAQd7qyJkElY7Q/view?utm_content=DADwWsnM_zc&amp;utm_campaign=designshare&amp;utm_medium=link&amp;utm_source=sharebutton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8" name="Content Placeholder 7" descr="The Gift of Forgiveness - Humanity Healing Network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65" y="2254726"/>
            <a:ext cx="5409486" cy="3606324"/>
          </a:xfrm>
        </p:spPr>
      </p:pic>
    </p:spTree>
    <p:extLst>
      <p:ext uri="{BB962C8B-B14F-4D97-AF65-F5344CB8AC3E}">
        <p14:creationId xmlns:p14="http://schemas.microsoft.com/office/powerpoint/2010/main" val="244761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VTI">
  <a:themeElements>
    <a:clrScheme name="">
      <a:dk1>
        <a:srgbClr val="000000"/>
      </a:dk1>
      <a:lt1>
        <a:srgbClr val="FFFFFF"/>
      </a:lt1>
      <a:dk2>
        <a:srgbClr val="242F41"/>
      </a:dk2>
      <a:lt2>
        <a:srgbClr val="E2E6E8"/>
      </a:lt2>
      <a:accent1>
        <a:srgbClr val="CE7242"/>
      </a:accent1>
      <a:accent2>
        <a:srgbClr val="BC303B"/>
      </a:accent2>
      <a:accent3>
        <a:srgbClr val="CE4287"/>
      </a:accent3>
      <a:accent4>
        <a:srgbClr val="BC30AF"/>
      </a:accent4>
      <a:accent5>
        <a:srgbClr val="A042CE"/>
      </a:accent5>
      <a:accent6>
        <a:srgbClr val="6444C2"/>
      </a:accent6>
      <a:hlink>
        <a:srgbClr val="3B8AB3"/>
      </a:hlink>
      <a:folHlink>
        <a:srgbClr val="7F7F7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-Corporate_Teach a Course_03_MO - v4.pptx" id="{D5AEBA98-7BE2-4600-B726-C10F88B0D5DD}" vid="{80972332-D852-4500-B88A-BEF94A57E0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1225D5A-3A69-457C-B7D4-425712F5D4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E7F611-2872-4820-B95F-32B269E9AD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AD4E0F-D5B9-4E85-A9F9-55FB534FCA93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corporate teach a course</Template>
  <TotalTime>0</TotalTime>
  <Words>572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Gill Sans MT</vt:lpstr>
      <vt:lpstr>Times New Roman</vt:lpstr>
      <vt:lpstr>Wingdings</vt:lpstr>
      <vt:lpstr>Wingdings 2</vt:lpstr>
      <vt:lpstr>DividendVTI</vt:lpstr>
      <vt:lpstr>PRESENTING  YOUR  woRK</vt:lpstr>
      <vt:lpstr>Professional  v  Creative </vt:lpstr>
      <vt:lpstr>consistency</vt:lpstr>
      <vt:lpstr>Blogs</vt:lpstr>
      <vt:lpstr>Make it about you</vt:lpstr>
      <vt:lpstr>Massive Fail!</vt:lpstr>
      <vt:lpstr>referencing</vt:lpstr>
      <vt:lpstr>Professional Development Plan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2020-03-25T16:26:29Z</dcterms:created>
  <dcterms:modified xsi:type="dcterms:W3CDTF">2020-04-16T16:06:16Z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