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Default Extension="bin" ContentType="application/vnd.openxmlformats-officedocument.oleObject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56" r:id="rId2"/>
    <p:sldId id="307" r:id="rId3"/>
    <p:sldId id="390" r:id="rId4"/>
    <p:sldId id="308" r:id="rId5"/>
    <p:sldId id="309" r:id="rId6"/>
    <p:sldId id="310" r:id="rId7"/>
    <p:sldId id="311" r:id="rId8"/>
    <p:sldId id="312" r:id="rId9"/>
    <p:sldId id="313" r:id="rId10"/>
    <p:sldId id="314" r:id="rId11"/>
    <p:sldId id="315" r:id="rId12"/>
    <p:sldId id="389" r:id="rId13"/>
    <p:sldId id="316" r:id="rId14"/>
    <p:sldId id="317" r:id="rId15"/>
    <p:sldId id="318" r:id="rId16"/>
    <p:sldId id="319" r:id="rId17"/>
    <p:sldId id="320" r:id="rId18"/>
    <p:sldId id="321" r:id="rId19"/>
    <p:sldId id="322" r:id="rId20"/>
    <p:sldId id="323" r:id="rId21"/>
    <p:sldId id="324" r:id="rId22"/>
    <p:sldId id="325" r:id="rId23"/>
    <p:sldId id="326" r:id="rId24"/>
    <p:sldId id="327" r:id="rId25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408000"/>
    <a:srgbClr val="EFFEE8"/>
    <a:srgbClr val="D0FDB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667" autoAdjust="0"/>
    <p:restoredTop sz="94660"/>
  </p:normalViewPr>
  <p:slideViewPr>
    <p:cSldViewPr>
      <p:cViewPr varScale="1">
        <p:scale>
          <a:sx n="69" d="100"/>
          <a:sy n="69" d="100"/>
        </p:scale>
        <p:origin x="-136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4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9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image" Target="../media/image14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image" Target="../media/image17.wmf"/><Relationship Id="rId4" Type="http://schemas.openxmlformats.org/officeDocument/2006/relationships/image" Target="../media/image20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2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3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BAB573-4824-4557-AAD0-219B113512C9}" type="datetimeFigureOut">
              <a:rPr lang="en-US" smtClean="0"/>
              <a:pPr/>
              <a:t>11/18/2011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E63FED-3AB0-4552-A0CA-261F3D4758B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3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4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5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6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7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8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9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10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11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12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13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14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15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16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17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18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19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20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21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22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23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24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022379C4-B884-4D15-A1BA-6A72B04D6EEB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FABB0-A7AA-4193-848B-4BF84C30116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F4BE76-E958-4695-B0DF-66D14568E86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EE862-6ED4-4DE6-956F-36DBFC8ACC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E20D2-83BF-42E3-9DC2-9E67648C62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A1C08-094C-4DBD-AAB4-BC5FB20F070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89E4B-31B9-4A5D-B4F2-5AA453B405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FC5E9-94E8-44B3-BE68-2AEAA9436A8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51A91-7B57-4ECE-8C7D-63F27AC90D4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E8AB0-B64F-491C-A943-857BC86F21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F1C684-6150-4AAE-9C6E-4D6336527D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826E118-BB69-4A5C-B791-EB800E545E4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3.bin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5.bin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7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7.bin"/><Relationship Id="rId5" Type="http://schemas.openxmlformats.org/officeDocument/2006/relationships/oleObject" Target="../embeddings/oleObject6.bin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0.bin"/><Relationship Id="rId5" Type="http://schemas.openxmlformats.org/officeDocument/2006/relationships/image" Target="../media/image16.png"/><Relationship Id="rId4" Type="http://schemas.openxmlformats.org/officeDocument/2006/relationships/oleObject" Target="../embeddings/oleObject9.bin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4.bin"/><Relationship Id="rId3" Type="http://schemas.openxmlformats.org/officeDocument/2006/relationships/notesSlide" Target="../notesSlides/notesSlide8.xml"/><Relationship Id="rId7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12.bin"/><Relationship Id="rId5" Type="http://schemas.openxmlformats.org/officeDocument/2006/relationships/oleObject" Target="../embeddings/oleObject11.bin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5" Type="http://schemas.openxmlformats.org/officeDocument/2006/relationships/oleObject" Target="../embeddings/oleObject15.bin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hermes.eee.nott.ac.uk/teaching/cal/h51eec/eec0006.html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1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oleObject" Target="../embeddings/oleObject16.bin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1928813" y="4929188"/>
            <a:ext cx="5168900" cy="1327150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0876" rIns="90000" bIns="45000"/>
          <a:lstStyle/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Level : </a:t>
            </a:r>
            <a:r>
              <a:rPr lang="en-GB" dirty="0" smtClean="0">
                <a:solidFill>
                  <a:srgbClr val="408000"/>
                </a:solidFill>
                <a:cs typeface="Lucida Sans Unicode" charset="0"/>
              </a:rPr>
              <a:t>Foundation </a:t>
            </a:r>
            <a:endParaRPr lang="en-GB" dirty="0">
              <a:solidFill>
                <a:srgbClr val="408000"/>
              </a:solidFill>
              <a:cs typeface="Lucida Sans Unicode" charset="0"/>
            </a:endParaRP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Lecturer :Tim Tudor</a:t>
            </a: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Email : timothy.tudor@smu.ac.uk</a:t>
            </a: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Year </a:t>
            </a:r>
            <a:r>
              <a:rPr lang="en-GB">
                <a:solidFill>
                  <a:srgbClr val="408000"/>
                </a:solidFill>
                <a:cs typeface="Lucida Sans Unicode" charset="0"/>
              </a:rPr>
              <a:t>: </a:t>
            </a:r>
            <a:r>
              <a:rPr lang="en-GB" smtClean="0">
                <a:solidFill>
                  <a:srgbClr val="408000"/>
                </a:solidFill>
                <a:cs typeface="Lucida Sans Unicode" charset="0"/>
              </a:rPr>
              <a:t>2011</a:t>
            </a:r>
            <a:endParaRPr lang="en-GB" dirty="0">
              <a:solidFill>
                <a:srgbClr val="408000"/>
              </a:solidFill>
              <a:cs typeface="Lucida Sans Unicode" charset="0"/>
            </a:endParaRP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687388" y="1079500"/>
            <a:ext cx="7772400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83808" rIns="91440" bIns="45720" numCol="1" anchor="ctr" anchorCtr="0" compatLnSpc="1">
            <a:prstTxWarp prst="textNoShape">
              <a:avLst/>
            </a:prstTxWarp>
          </a:bodyPr>
          <a:lstStyle/>
          <a:p>
            <a:pPr lvl="0"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/>
            </a:pPr>
            <a:r>
              <a:rPr lang="en-GB" sz="4400" b="1" dirty="0" smtClean="0">
                <a:solidFill>
                  <a:srgbClr val="408000"/>
                </a:solidFill>
              </a:rPr>
              <a:t>Engineering Science</a:t>
            </a:r>
            <a:br>
              <a:rPr lang="en-GB" sz="4400" b="1" dirty="0" smtClean="0">
                <a:solidFill>
                  <a:srgbClr val="408000"/>
                </a:solidFill>
              </a:rPr>
            </a:br>
            <a:r>
              <a:rPr lang="en-GB" sz="4400" b="1" dirty="0" smtClean="0">
                <a:solidFill>
                  <a:srgbClr val="408000"/>
                </a:solidFill>
              </a:rPr>
              <a:t>Electronics</a:t>
            </a:r>
            <a:endParaRPr kumimoji="0" lang="en-GB" sz="4400" b="1" i="0" u="none" strike="noStrike" kern="0" cap="none" spc="0" normalizeH="0" baseline="0" noProof="0" dirty="0">
              <a:ln>
                <a:noFill/>
              </a:ln>
              <a:solidFill>
                <a:srgbClr val="408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86050" y="2879725"/>
            <a:ext cx="3794125" cy="17859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Ohm’s Law and Power -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A resistance of 5</a:t>
            </a:r>
            <a:r>
              <a:rPr lang="el-GR" sz="1600" dirty="0" smtClean="0"/>
              <a:t> Ω</a:t>
            </a:r>
            <a:r>
              <a:rPr lang="en-GB" sz="1600" dirty="0" smtClean="0"/>
              <a:t> has a potential difference of 24 V applied across it. Calculate the current and the and the power dissipated as heat.</a:t>
            </a:r>
          </a:p>
          <a:p>
            <a:endParaRPr lang="en-GB" sz="1600" dirty="0" smtClean="0"/>
          </a:p>
          <a:p>
            <a:r>
              <a:rPr lang="en-GB" sz="16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Solution</a:t>
            </a: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Ohm’s Law			</a:t>
            </a:r>
            <a:r>
              <a:rPr lang="en-GB" sz="1600" dirty="0" smtClean="0">
                <a:sym typeface="Wingdings" pitchFamily="2" charset="2"/>
              </a:rPr>
              <a:t></a:t>
            </a:r>
          </a:p>
          <a:p>
            <a:endParaRPr lang="en-GB" sz="1600" dirty="0" smtClean="0">
              <a:sym typeface="Wingdings" pitchFamily="2" charset="2"/>
            </a:endParaRPr>
          </a:p>
          <a:p>
            <a:endParaRPr lang="en-GB" sz="1600" dirty="0" smtClean="0">
              <a:sym typeface="Wingdings" pitchFamily="2" charset="2"/>
            </a:endParaRPr>
          </a:p>
          <a:p>
            <a:endParaRPr lang="en-GB" sz="1600" dirty="0" smtClean="0">
              <a:sym typeface="Wingdings" pitchFamily="2" charset="2"/>
            </a:endParaRPr>
          </a:p>
          <a:p>
            <a:r>
              <a:rPr lang="en-GB" sz="1600" dirty="0" smtClean="0">
                <a:sym typeface="Wingdings" pitchFamily="2" charset="2"/>
              </a:rPr>
              <a:t>Power</a:t>
            </a:r>
          </a:p>
          <a:p>
            <a:endParaRPr lang="en-GB" sz="1600" dirty="0" smtClean="0">
              <a:sym typeface="Wingdings" pitchFamily="2" charset="2"/>
            </a:endParaRPr>
          </a:p>
          <a:p>
            <a:endParaRPr lang="en-GB" sz="1600" dirty="0" smtClean="0">
              <a:sym typeface="Wingdings" pitchFamily="2" charset="2"/>
            </a:endParaRPr>
          </a:p>
          <a:p>
            <a:r>
              <a:rPr lang="en-GB" sz="1600" dirty="0" smtClean="0">
                <a:sym typeface="Wingdings" pitchFamily="2" charset="2"/>
              </a:rPr>
              <a:t>Or CHECK </a:t>
            </a:r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graphicFrame>
        <p:nvGraphicFramePr>
          <p:cNvPr id="119810" name="Object 2"/>
          <p:cNvGraphicFramePr>
            <a:graphicFrameLocks noChangeAspect="1"/>
          </p:cNvGraphicFramePr>
          <p:nvPr/>
        </p:nvGraphicFramePr>
        <p:xfrm>
          <a:off x="4721245" y="3240088"/>
          <a:ext cx="2708275" cy="903287"/>
        </p:xfrm>
        <a:graphic>
          <a:graphicData uri="http://schemas.openxmlformats.org/presentationml/2006/ole">
            <p:oleObj spid="_x0000_s191490" name="Equation" r:id="rId4" imgW="1180800" imgH="393480" progId="Equation.3">
              <p:embed/>
            </p:oleObj>
          </a:graphicData>
        </a:graphic>
      </p:graphicFrame>
      <p:graphicFrame>
        <p:nvGraphicFramePr>
          <p:cNvPr id="119811" name="Object 3"/>
          <p:cNvGraphicFramePr>
            <a:graphicFrameLocks noChangeAspect="1"/>
          </p:cNvGraphicFramePr>
          <p:nvPr/>
        </p:nvGraphicFramePr>
        <p:xfrm>
          <a:off x="2214546" y="3500438"/>
          <a:ext cx="1047750" cy="407987"/>
        </p:xfrm>
        <a:graphic>
          <a:graphicData uri="http://schemas.openxmlformats.org/presentationml/2006/ole">
            <p:oleObj spid="_x0000_s191491" name="Equation" r:id="rId5" imgW="457200" imgH="177480" progId="Equation.3">
              <p:embed/>
            </p:oleObj>
          </a:graphicData>
        </a:graphic>
      </p:graphicFrame>
      <p:graphicFrame>
        <p:nvGraphicFramePr>
          <p:cNvPr id="119812" name="Object 4"/>
          <p:cNvGraphicFramePr>
            <a:graphicFrameLocks noChangeAspect="1"/>
          </p:cNvGraphicFramePr>
          <p:nvPr/>
        </p:nvGraphicFramePr>
        <p:xfrm>
          <a:off x="2214546" y="4500570"/>
          <a:ext cx="4041775" cy="428625"/>
        </p:xfrm>
        <a:graphic>
          <a:graphicData uri="http://schemas.openxmlformats.org/presentationml/2006/ole">
            <p:oleObj spid="_x0000_s191492" name="Equation" r:id="rId6" imgW="1676160" imgH="177480" progId="Equation.3">
              <p:embed/>
            </p:oleObj>
          </a:graphicData>
        </a:graphic>
      </p:graphicFrame>
      <p:graphicFrame>
        <p:nvGraphicFramePr>
          <p:cNvPr id="119813" name="Object 5"/>
          <p:cNvGraphicFramePr>
            <a:graphicFrameLocks noChangeAspect="1"/>
          </p:cNvGraphicFramePr>
          <p:nvPr/>
        </p:nvGraphicFramePr>
        <p:xfrm>
          <a:off x="2214546" y="5165741"/>
          <a:ext cx="4408487" cy="549275"/>
        </p:xfrm>
        <a:graphic>
          <a:graphicData uri="http://schemas.openxmlformats.org/presentationml/2006/ole">
            <p:oleObj spid="_x0000_s191493" name="Equation" r:id="rId7" imgW="1828800" imgH="22860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Ohm’s Law and Power -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A resistance of 5</a:t>
            </a:r>
            <a:r>
              <a:rPr lang="el-GR" sz="1600" dirty="0" smtClean="0"/>
              <a:t> Ω</a:t>
            </a:r>
            <a:r>
              <a:rPr lang="en-GB" sz="1600" dirty="0" smtClean="0"/>
              <a:t> has a potential difference of 24 V applied across it. Calculate the current and the and the power dissipated as heat.</a:t>
            </a: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1" name="Picture 7"/>
          <p:cNvPicPr>
            <a:picLocks noChangeAspect="1" noChangeArrowheads="1"/>
          </p:cNvPicPr>
          <p:nvPr/>
        </p:nvPicPr>
        <p:blipFill>
          <a:blip r:embed="rId3" cstate="print"/>
          <a:srcRect b="56300"/>
          <a:stretch>
            <a:fillRect/>
          </a:stretch>
        </p:blipFill>
        <p:spPr bwMode="auto">
          <a:xfrm>
            <a:off x="0" y="0"/>
            <a:ext cx="9144000" cy="29969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7"/>
          <p:cNvPicPr>
            <a:picLocks noChangeAspect="1" noChangeArrowheads="1"/>
          </p:cNvPicPr>
          <p:nvPr/>
        </p:nvPicPr>
        <p:blipFill>
          <a:blip r:embed="rId3" cstate="print"/>
          <a:srcRect t="44750"/>
          <a:stretch>
            <a:fillRect/>
          </a:stretch>
        </p:blipFill>
        <p:spPr bwMode="auto">
          <a:xfrm>
            <a:off x="0" y="3068960"/>
            <a:ext cx="9144000" cy="3789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Laws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err="1" smtClean="0"/>
              <a:t>Kirchoff</a:t>
            </a:r>
            <a:r>
              <a:rPr lang="en-GB" sz="1600" dirty="0" smtClean="0"/>
              <a:t>  presented two circuit laws in 1845</a:t>
            </a: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pPr lvl="4">
              <a:buFont typeface="Arial" pitchFamily="34" charset="0"/>
              <a:buChar char="•"/>
            </a:pPr>
            <a:r>
              <a:rPr lang="en-GB" sz="1600" dirty="0" smtClean="0"/>
              <a:t>Kirchoff‘s Current Law</a:t>
            </a:r>
          </a:p>
          <a:p>
            <a:pPr lvl="4">
              <a:buFont typeface="Arial" pitchFamily="34" charset="0"/>
              <a:buChar char="•"/>
            </a:pPr>
            <a:endParaRPr lang="en-GB" sz="1600" dirty="0" smtClean="0"/>
          </a:p>
          <a:p>
            <a:pPr lvl="4">
              <a:buFont typeface="Arial" pitchFamily="34" charset="0"/>
              <a:buChar char="•"/>
            </a:pPr>
            <a:r>
              <a:rPr lang="en-GB" sz="1600" dirty="0" smtClean="0"/>
              <a:t>Kirchoff’s Voltage Law</a:t>
            </a:r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20839" name="Picture 7" descr="http://upload.wikimedia.org/wikipedia/commons/thumb/f/fe/Gustav_Robert_Kirchhoff.jpg/200px-Gustav_Robert_Kirchhoff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3813" y="2643182"/>
            <a:ext cx="1357322" cy="1913825"/>
          </a:xfrm>
          <a:prstGeom prst="rect">
            <a:avLst/>
          </a:prstGeom>
          <a:noFill/>
        </p:spPr>
      </p:pic>
      <p:sp>
        <p:nvSpPr>
          <p:cNvPr id="10" name="Rectangle 9"/>
          <p:cNvSpPr/>
          <p:nvPr/>
        </p:nvSpPr>
        <p:spPr>
          <a:xfrm>
            <a:off x="5072066" y="2285992"/>
            <a:ext cx="28648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smtClean="0"/>
              <a:t>Gustav Robert Kirchhoff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5579499" y="4559866"/>
            <a:ext cx="19672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German physicist</a:t>
            </a:r>
            <a:endParaRPr lang="en-GB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Current Law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This rule concerns the currents flowing in and out of a junction. </a:t>
            </a:r>
          </a:p>
          <a:p>
            <a:endParaRPr lang="en-GB" sz="1600" dirty="0" smtClean="0"/>
          </a:p>
          <a:p>
            <a:r>
              <a:rPr lang="en-GB" sz="1600" dirty="0" smtClean="0"/>
              <a:t>It simply states:</a:t>
            </a:r>
          </a:p>
          <a:p>
            <a:endParaRPr lang="en-GB" sz="1600" dirty="0" smtClean="0"/>
          </a:p>
          <a:p>
            <a:r>
              <a:rPr lang="en-GB" sz="1600" dirty="0" smtClean="0"/>
              <a:t>The total current entering a junction = the total current leaving the junction. </a:t>
            </a:r>
          </a:p>
          <a:p>
            <a:endParaRPr lang="en-GB" sz="1600" dirty="0" smtClean="0"/>
          </a:p>
          <a:p>
            <a:r>
              <a:rPr lang="en-GB" sz="1600" dirty="0" smtClean="0"/>
              <a:t>Consider 4 conductors carrying currents into and out of a junction. </a:t>
            </a:r>
          </a:p>
          <a:p>
            <a:endParaRPr lang="en-GB" sz="1600" dirty="0" smtClean="0"/>
          </a:p>
          <a:p>
            <a:r>
              <a:rPr lang="en-GB" sz="1600" dirty="0" smtClean="0"/>
              <a:t>Currents Entering are +</a:t>
            </a:r>
            <a:r>
              <a:rPr lang="en-GB" sz="1600" dirty="0" err="1" smtClean="0"/>
              <a:t>ve</a:t>
            </a:r>
            <a:endParaRPr lang="en-GB" sz="1600" dirty="0" smtClean="0"/>
          </a:p>
          <a:p>
            <a:r>
              <a:rPr lang="en-GB" sz="1600" dirty="0" smtClean="0"/>
              <a:t>Currents Leaving are –</a:t>
            </a:r>
            <a:r>
              <a:rPr lang="en-GB" sz="1600" dirty="0" err="1" smtClean="0"/>
              <a:t>ve</a:t>
            </a:r>
            <a:endParaRPr lang="en-GB" sz="1600" dirty="0" smtClean="0"/>
          </a:p>
          <a:p>
            <a:endParaRPr lang="en-GB" sz="1600" dirty="0" smtClean="0"/>
          </a:p>
          <a:p>
            <a:r>
              <a:rPr lang="en-GB" sz="1600" dirty="0" smtClean="0"/>
              <a:t>Law can be written as </a:t>
            </a:r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500034" y="1643050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5360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43702" y="4000504"/>
            <a:ext cx="1928826" cy="1862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53603" name="Object 3"/>
          <p:cNvGraphicFramePr>
            <a:graphicFrameLocks noChangeAspect="1"/>
          </p:cNvGraphicFramePr>
          <p:nvPr/>
        </p:nvGraphicFramePr>
        <p:xfrm>
          <a:off x="3009900" y="5165725"/>
          <a:ext cx="2817813" cy="549275"/>
        </p:xfrm>
        <a:graphic>
          <a:graphicData uri="http://schemas.openxmlformats.org/presentationml/2006/ole">
            <p:oleObj spid="_x0000_s192514" name="Equation" r:id="rId5" imgW="1168200" imgH="22860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571868" y="3857628"/>
            <a:ext cx="1500198" cy="10715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3586175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Current Law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Junctions may also have more or less than 4 currents at a given node</a:t>
            </a:r>
          </a:p>
          <a:p>
            <a:endParaRPr lang="en-GB" sz="1600" dirty="0" smtClean="0"/>
          </a:p>
          <a:p>
            <a:r>
              <a:rPr lang="en-GB" sz="1600" dirty="0" smtClean="0"/>
              <a:t>So mathematically we can write Kirchoff’s current law for a junction with any number or currents entering and leaving as</a:t>
            </a: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60772" name="Picture 4" descr="\sum_{k=1}^n {I}_k = 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6182" y="4000504"/>
            <a:ext cx="1139697" cy="681040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Current Law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Suppose</a:t>
            </a:r>
          </a:p>
          <a:p>
            <a:endParaRPr lang="en-GB" sz="1600" dirty="0" smtClean="0"/>
          </a:p>
          <a:p>
            <a:r>
              <a:rPr lang="en-GB" sz="1600" dirty="0" smtClean="0"/>
              <a:t>I</a:t>
            </a:r>
            <a:r>
              <a:rPr lang="en-GB" sz="1600" baseline="-25000" dirty="0" smtClean="0"/>
              <a:t>1</a:t>
            </a:r>
            <a:r>
              <a:rPr lang="en-GB" sz="1600" dirty="0" smtClean="0"/>
              <a:t> = -2 Amps</a:t>
            </a:r>
          </a:p>
          <a:p>
            <a:r>
              <a:rPr lang="en-GB" sz="1600" dirty="0" smtClean="0"/>
              <a:t>I</a:t>
            </a:r>
            <a:r>
              <a:rPr lang="en-GB" sz="1600" baseline="-25000" dirty="0" smtClean="0"/>
              <a:t>3</a:t>
            </a:r>
            <a:r>
              <a:rPr lang="en-GB" sz="1600" dirty="0" smtClean="0"/>
              <a:t> = -4 Amps </a:t>
            </a:r>
          </a:p>
          <a:p>
            <a:r>
              <a:rPr lang="en-GB" sz="1600" dirty="0" smtClean="0"/>
              <a:t>I</a:t>
            </a:r>
            <a:r>
              <a:rPr lang="en-GB" sz="1600" baseline="-25000" dirty="0" smtClean="0"/>
              <a:t>4</a:t>
            </a:r>
            <a:r>
              <a:rPr lang="en-GB" sz="1600" dirty="0" smtClean="0"/>
              <a:t> = 7 Amps.</a:t>
            </a:r>
          </a:p>
          <a:p>
            <a:endParaRPr lang="en-GB" sz="1600" dirty="0" smtClean="0"/>
          </a:p>
          <a:p>
            <a:r>
              <a:rPr lang="en-GB" sz="1600" dirty="0" smtClean="0"/>
              <a:t>Determine I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.</a:t>
            </a:r>
          </a:p>
          <a:p>
            <a:endParaRPr lang="en-GB" sz="1600" dirty="0" smtClean="0"/>
          </a:p>
          <a:p>
            <a:endParaRPr lang="nn-NO" sz="1600" dirty="0" smtClean="0"/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5360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86446" y="2285992"/>
            <a:ext cx="1928826" cy="1862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53603" name="Object 3"/>
          <p:cNvGraphicFramePr>
            <a:graphicFrameLocks noChangeAspect="1"/>
          </p:cNvGraphicFramePr>
          <p:nvPr/>
        </p:nvGraphicFramePr>
        <p:xfrm>
          <a:off x="2714612" y="4000504"/>
          <a:ext cx="2817813" cy="549275"/>
        </p:xfrm>
        <a:graphic>
          <a:graphicData uri="http://schemas.openxmlformats.org/presentationml/2006/ole">
            <p:oleObj spid="_x0000_s193538" name="Equation" r:id="rId5" imgW="1168200" imgH="228600" progId="Equation.3">
              <p:embed/>
            </p:oleObj>
          </a:graphicData>
        </a:graphic>
      </p:graphicFrame>
      <p:graphicFrame>
        <p:nvGraphicFramePr>
          <p:cNvPr id="158724" name="Object 4"/>
          <p:cNvGraphicFramePr>
            <a:graphicFrameLocks noChangeAspect="1"/>
          </p:cNvGraphicFramePr>
          <p:nvPr/>
        </p:nvGraphicFramePr>
        <p:xfrm>
          <a:off x="2571736" y="4714884"/>
          <a:ext cx="2757488" cy="517525"/>
        </p:xfrm>
        <a:graphic>
          <a:graphicData uri="http://schemas.openxmlformats.org/presentationml/2006/ole">
            <p:oleObj spid="_x0000_s193539" name="Equation" r:id="rId6" imgW="1143000" imgH="215640" progId="Equation.3">
              <p:embed/>
            </p:oleObj>
          </a:graphicData>
        </a:graphic>
      </p:graphicFrame>
      <p:graphicFrame>
        <p:nvGraphicFramePr>
          <p:cNvPr id="158725" name="Object 5"/>
          <p:cNvGraphicFramePr>
            <a:graphicFrameLocks noChangeAspect="1"/>
          </p:cNvGraphicFramePr>
          <p:nvPr/>
        </p:nvGraphicFramePr>
        <p:xfrm>
          <a:off x="2857488" y="5643578"/>
          <a:ext cx="2853318" cy="500066"/>
        </p:xfrm>
        <a:graphic>
          <a:graphicData uri="http://schemas.openxmlformats.org/presentationml/2006/ole">
            <p:oleObj spid="_x0000_s193540" name="Equation" r:id="rId7" imgW="1231560" imgH="21564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Current Law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Calculate the currents I</a:t>
            </a:r>
            <a:r>
              <a:rPr lang="en-GB" sz="1600" baseline="-25000" dirty="0" smtClean="0"/>
              <a:t>1</a:t>
            </a:r>
            <a:r>
              <a:rPr lang="en-GB" sz="1600" dirty="0" smtClean="0"/>
              <a:t> and I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in the network shown.</a:t>
            </a:r>
          </a:p>
          <a:p>
            <a:endParaRPr lang="en-GB" sz="1600" dirty="0" smtClean="0"/>
          </a:p>
          <a:p>
            <a:r>
              <a:rPr lang="en-GB" sz="16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Solution</a:t>
            </a: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r>
              <a:rPr lang="en-GB" sz="1600" dirty="0" smtClean="0"/>
              <a:t>Starting at the first solvable junction we have:</a:t>
            </a:r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graphicFrame>
        <p:nvGraphicFramePr>
          <p:cNvPr id="153603" name="Object 3"/>
          <p:cNvGraphicFramePr>
            <a:graphicFrameLocks noChangeAspect="1"/>
          </p:cNvGraphicFramePr>
          <p:nvPr/>
        </p:nvGraphicFramePr>
        <p:xfrm>
          <a:off x="1142976" y="3643314"/>
          <a:ext cx="2571768" cy="501313"/>
        </p:xfrm>
        <a:graphic>
          <a:graphicData uri="http://schemas.openxmlformats.org/presentationml/2006/ole">
            <p:oleObj spid="_x0000_s194562" name="Equation" r:id="rId4" imgW="1168200" imgH="228600" progId="Equation.3">
              <p:embed/>
            </p:oleObj>
          </a:graphicData>
        </a:graphic>
      </p:graphicFrame>
      <p:pic>
        <p:nvPicPr>
          <p:cNvPr id="15974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72198" y="1928802"/>
            <a:ext cx="2232101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val 9"/>
          <p:cNvSpPr/>
          <p:nvPr/>
        </p:nvSpPr>
        <p:spPr>
          <a:xfrm>
            <a:off x="6715140" y="2857496"/>
            <a:ext cx="428628" cy="35719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159750" name="Object 6"/>
          <p:cNvGraphicFramePr>
            <a:graphicFrameLocks noChangeAspect="1"/>
          </p:cNvGraphicFramePr>
          <p:nvPr/>
        </p:nvGraphicFramePr>
        <p:xfrm>
          <a:off x="1142976" y="4143380"/>
          <a:ext cx="3087682" cy="1830130"/>
        </p:xfrm>
        <a:graphic>
          <a:graphicData uri="http://schemas.openxmlformats.org/presentationml/2006/ole">
            <p:oleObj spid="_x0000_s194563" name="Equation" r:id="rId6" imgW="1536480" imgH="91440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Current Law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Calculate the currents I</a:t>
            </a:r>
            <a:r>
              <a:rPr lang="en-GB" sz="1600" baseline="-25000" dirty="0" smtClean="0"/>
              <a:t>1</a:t>
            </a:r>
            <a:r>
              <a:rPr lang="en-GB" sz="1600" dirty="0" smtClean="0"/>
              <a:t> and I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in the network shown.</a:t>
            </a:r>
          </a:p>
          <a:p>
            <a:endParaRPr lang="en-GB" sz="1600" dirty="0" smtClean="0"/>
          </a:p>
          <a:p>
            <a:r>
              <a:rPr lang="en-GB" sz="16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Solution</a:t>
            </a: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r>
              <a:rPr lang="en-GB" sz="1600" dirty="0" smtClean="0"/>
              <a:t>Now looking at the second junction</a:t>
            </a: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5974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72198" y="1928802"/>
            <a:ext cx="2232101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val 9"/>
          <p:cNvSpPr/>
          <p:nvPr/>
        </p:nvSpPr>
        <p:spPr>
          <a:xfrm>
            <a:off x="7500958" y="2857496"/>
            <a:ext cx="428628" cy="35719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159750" name="Object 6"/>
          <p:cNvGraphicFramePr>
            <a:graphicFrameLocks noChangeAspect="1"/>
          </p:cNvGraphicFramePr>
          <p:nvPr/>
        </p:nvGraphicFramePr>
        <p:xfrm>
          <a:off x="500034" y="3643314"/>
          <a:ext cx="1352550" cy="431800"/>
        </p:xfrm>
        <a:graphic>
          <a:graphicData uri="http://schemas.openxmlformats.org/presentationml/2006/ole">
            <p:oleObj spid="_x0000_s195586" name="Equation" r:id="rId5" imgW="672840" imgH="215640" progId="Equation.3">
              <p:embed/>
            </p:oleObj>
          </a:graphicData>
        </a:graphic>
      </p:graphicFrame>
      <p:graphicFrame>
        <p:nvGraphicFramePr>
          <p:cNvPr id="161796" name="Object 4"/>
          <p:cNvGraphicFramePr>
            <a:graphicFrameLocks noChangeAspect="1"/>
          </p:cNvGraphicFramePr>
          <p:nvPr/>
        </p:nvGraphicFramePr>
        <p:xfrm>
          <a:off x="461963" y="4071938"/>
          <a:ext cx="2757487" cy="863600"/>
        </p:xfrm>
        <a:graphic>
          <a:graphicData uri="http://schemas.openxmlformats.org/presentationml/2006/ole">
            <p:oleObj spid="_x0000_s195587" name="Equation" r:id="rId6" imgW="1371600" imgH="431640" progId="Equation.3">
              <p:embed/>
            </p:oleObj>
          </a:graphicData>
        </a:graphic>
      </p:graphicFrame>
      <p:graphicFrame>
        <p:nvGraphicFramePr>
          <p:cNvPr id="161797" name="Object 5"/>
          <p:cNvGraphicFramePr>
            <a:graphicFrameLocks noChangeAspect="1"/>
          </p:cNvGraphicFramePr>
          <p:nvPr/>
        </p:nvGraphicFramePr>
        <p:xfrm>
          <a:off x="428596" y="5143512"/>
          <a:ext cx="1838325" cy="431800"/>
        </p:xfrm>
        <a:graphic>
          <a:graphicData uri="http://schemas.openxmlformats.org/presentationml/2006/ole">
            <p:oleObj spid="_x0000_s195588" name="Equation" r:id="rId7" imgW="914400" imgH="215640" progId="Equation.3">
              <p:embed/>
            </p:oleObj>
          </a:graphicData>
        </a:graphic>
      </p:graphicFrame>
      <p:graphicFrame>
        <p:nvGraphicFramePr>
          <p:cNvPr id="161798" name="Object 6"/>
          <p:cNvGraphicFramePr>
            <a:graphicFrameLocks noChangeAspect="1"/>
          </p:cNvGraphicFramePr>
          <p:nvPr/>
        </p:nvGraphicFramePr>
        <p:xfrm>
          <a:off x="428596" y="5572140"/>
          <a:ext cx="2655887" cy="431800"/>
        </p:xfrm>
        <a:graphic>
          <a:graphicData uri="http://schemas.openxmlformats.org/presentationml/2006/ole">
            <p:oleObj spid="_x0000_s195589" name="Equation" r:id="rId8" imgW="1320480" imgH="21564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Voltage Law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Also called </a:t>
            </a:r>
            <a:r>
              <a:rPr lang="en-GB" sz="1600" b="1" dirty="0" smtClean="0"/>
              <a:t>Kirchhoff's second law</a:t>
            </a:r>
            <a:r>
              <a:rPr lang="en-GB" sz="1600" dirty="0" smtClean="0"/>
              <a:t>, </a:t>
            </a:r>
            <a:r>
              <a:rPr lang="en-GB" sz="1600" b="1" dirty="0" smtClean="0"/>
              <a:t>Kirchhoff's loop (or mesh) rule</a:t>
            </a:r>
            <a:r>
              <a:rPr lang="en-GB" sz="1600" dirty="0" smtClean="0"/>
              <a:t>, and </a:t>
            </a:r>
            <a:r>
              <a:rPr lang="en-GB" sz="1600" b="1" dirty="0" smtClean="0"/>
              <a:t>Kirchhoff's second rule</a:t>
            </a:r>
            <a:r>
              <a:rPr lang="en-GB" sz="1600" dirty="0" smtClean="0"/>
              <a:t>.</a:t>
            </a:r>
          </a:p>
          <a:p>
            <a:endParaRPr lang="en-GB" sz="1600" dirty="0" smtClean="0"/>
          </a:p>
          <a:p>
            <a:r>
              <a:rPr lang="en-GB" sz="1600" dirty="0" smtClean="0"/>
              <a:t>The principle of conservation of energy implies that :</a:t>
            </a:r>
          </a:p>
          <a:p>
            <a:endParaRPr lang="en-GB" sz="1600" dirty="0" smtClean="0"/>
          </a:p>
          <a:p>
            <a:r>
              <a:rPr lang="en-GB" sz="1600" dirty="0" smtClean="0"/>
              <a:t>The directed sum of the electrical potential differences (voltage) around any closed circuit is zero</a:t>
            </a: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r>
              <a:rPr lang="en-GB" sz="1600" i="1" dirty="0" smtClean="0"/>
              <a:t>n</a:t>
            </a:r>
            <a:r>
              <a:rPr lang="en-GB" sz="1600" dirty="0" smtClean="0"/>
              <a:t> is the total number of voltages measured.</a:t>
            </a: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67942" name="Picture 6" descr="\sum_{k=1}^n V_k = 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6116" y="4143380"/>
            <a:ext cx="1102184" cy="642942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5889637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Voltage Law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Consider the circuit on the right :</a:t>
            </a: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>
                <a:ea typeface="MS Gothic" charset="0"/>
                <a:cs typeface="MS Gothic" charset="0"/>
              </a:rPr>
              <a:t>Power supply drives current so is positive voltage</a:t>
            </a:r>
          </a:p>
          <a:p>
            <a:endParaRPr lang="en-GB" sz="1600" dirty="0" smtClean="0">
              <a:ea typeface="MS Gothic" charset="0"/>
              <a:cs typeface="MS Gothic" charset="0"/>
            </a:endParaRPr>
          </a:p>
          <a:p>
            <a:r>
              <a:rPr lang="en-GB" sz="1600" dirty="0" smtClean="0">
                <a:ea typeface="MS Gothic" charset="0"/>
                <a:cs typeface="MS Gothic" charset="0"/>
              </a:rPr>
              <a:t>As the current flows the voltage in the circuit drops due to resistances. Voltage drop are considered negative voltages.</a:t>
            </a:r>
          </a:p>
          <a:p>
            <a:endParaRPr lang="en-GB" sz="1600" dirty="0" smtClean="0">
              <a:ea typeface="MS Gothic" charset="0"/>
              <a:cs typeface="MS Gothic" charset="0"/>
            </a:endParaRPr>
          </a:p>
          <a:p>
            <a:endParaRPr lang="en-GB" sz="1600" dirty="0" smtClean="0">
              <a:ea typeface="MS Gothic" charset="0"/>
              <a:cs typeface="MS Gothic" charset="0"/>
            </a:endParaRPr>
          </a:p>
          <a:p>
            <a:endParaRPr lang="en-GB" sz="1600" dirty="0" smtClean="0">
              <a:ea typeface="MS Gothic" charset="0"/>
              <a:cs typeface="MS Gothic" charset="0"/>
            </a:endParaRPr>
          </a:p>
          <a:p>
            <a:endParaRPr lang="en-GB" sz="1600" dirty="0" smtClean="0">
              <a:ea typeface="MS Gothic" charset="0"/>
              <a:cs typeface="MS Gothic" charset="0"/>
            </a:endParaRPr>
          </a:p>
          <a:p>
            <a:endParaRPr lang="en-GB" sz="1600" dirty="0" smtClean="0"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r>
              <a:rPr lang="en-GB" sz="1600" dirty="0" smtClean="0"/>
              <a:t>For this to make sense we need a sign convention. In the following the </a:t>
            </a:r>
            <a:r>
              <a:rPr lang="en-GB" sz="1600" dirty="0" err="1" smtClean="0"/>
              <a:t>p.d</a:t>
            </a:r>
            <a:r>
              <a:rPr lang="en-GB" sz="1600" dirty="0" smtClean="0"/>
              <a:t>. is negative if the current is</a:t>
            </a:r>
          </a:p>
          <a:p>
            <a:r>
              <a:rPr lang="en-GB" sz="1600" dirty="0" smtClean="0"/>
              <a:t>flowing clockwise.</a:t>
            </a:r>
            <a:endParaRPr lang="en-GB" sz="1600" dirty="0" smtClean="0">
              <a:ea typeface="MS Gothic" charset="0"/>
              <a:cs typeface="MS Gothic" charset="0"/>
            </a:endParaRPr>
          </a:p>
          <a:p>
            <a:endParaRPr lang="en-GB" sz="1600" dirty="0" smtClean="0">
              <a:ea typeface="MS Gothic" charset="0"/>
              <a:cs typeface="MS Gothic" charset="0"/>
            </a:endParaRPr>
          </a:p>
          <a:p>
            <a:r>
              <a:rPr lang="en-GB" sz="1600" dirty="0" smtClean="0">
                <a:ea typeface="MS Gothic" charset="0"/>
                <a:cs typeface="MS Gothic" charset="0"/>
              </a:rPr>
              <a:t>Thus V</a:t>
            </a:r>
            <a:r>
              <a:rPr lang="en-GB" sz="1600" baseline="-25000" dirty="0" smtClean="0">
                <a:ea typeface="MS Gothic" charset="0"/>
                <a:cs typeface="MS Gothic" charset="0"/>
              </a:rPr>
              <a:t>4 </a:t>
            </a:r>
            <a:r>
              <a:rPr lang="en-GB" sz="1600" dirty="0" smtClean="0">
                <a:ea typeface="MS Gothic" charset="0"/>
                <a:cs typeface="MS Gothic" charset="0"/>
              </a:rPr>
              <a:t> would be positive and V</a:t>
            </a:r>
            <a:r>
              <a:rPr lang="en-GB" sz="1600" baseline="-25000" dirty="0" smtClean="0">
                <a:ea typeface="MS Gothic" charset="0"/>
                <a:cs typeface="MS Gothic" charset="0"/>
              </a:rPr>
              <a:t>1</a:t>
            </a:r>
            <a:r>
              <a:rPr lang="en-GB" sz="1600" dirty="0" smtClean="0">
                <a:ea typeface="MS Gothic" charset="0"/>
                <a:cs typeface="MS Gothic" charset="0"/>
              </a:rPr>
              <a:t> , V</a:t>
            </a:r>
            <a:r>
              <a:rPr lang="en-GB" sz="1600" baseline="-25000" dirty="0" smtClean="0">
                <a:ea typeface="MS Gothic" charset="0"/>
                <a:cs typeface="MS Gothic" charset="0"/>
              </a:rPr>
              <a:t>2 </a:t>
            </a:r>
            <a:r>
              <a:rPr lang="en-GB" sz="1600" dirty="0" smtClean="0">
                <a:ea typeface="MS Gothic" charset="0"/>
                <a:cs typeface="MS Gothic" charset="0"/>
              </a:rPr>
              <a:t> and V</a:t>
            </a:r>
            <a:r>
              <a:rPr lang="en-GB" sz="1600" baseline="-25000" dirty="0" smtClean="0">
                <a:ea typeface="MS Gothic" charset="0"/>
                <a:cs typeface="MS Gothic" charset="0"/>
              </a:rPr>
              <a:t>3</a:t>
            </a:r>
            <a:r>
              <a:rPr lang="en-GB" sz="1600" dirty="0" smtClean="0">
                <a:ea typeface="MS Gothic" charset="0"/>
                <a:cs typeface="MS Gothic" charset="0"/>
              </a:rPr>
              <a:t> negative</a:t>
            </a:r>
            <a:endParaRPr lang="en-GB" sz="1600" baseline="-25000" dirty="0" smtClean="0"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71010" name="Picture 2" descr="http://upload.wikimedia.org/wikipedia/commons/thumb/4/40/Kirchhoff_voltage_law.svg/200px-Kirchhoff_voltage_law.svg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43636" y="2643182"/>
            <a:ext cx="2762256" cy="2416974"/>
          </a:xfrm>
          <a:prstGeom prst="rect">
            <a:avLst/>
          </a:prstGeom>
          <a:noFill/>
        </p:spPr>
      </p:pic>
      <p:graphicFrame>
        <p:nvGraphicFramePr>
          <p:cNvPr id="171011" name="Object 3"/>
          <p:cNvGraphicFramePr>
            <a:graphicFrameLocks noChangeAspect="1"/>
          </p:cNvGraphicFramePr>
          <p:nvPr/>
        </p:nvGraphicFramePr>
        <p:xfrm>
          <a:off x="857224" y="4137036"/>
          <a:ext cx="3395663" cy="863600"/>
        </p:xfrm>
        <a:graphic>
          <a:graphicData uri="http://schemas.openxmlformats.org/presentationml/2006/ole">
            <p:oleObj spid="_x0000_s196610" name="Equation" r:id="rId5" imgW="1688760" imgH="43164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5889637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Voltage Law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142976" y="2071678"/>
            <a:ext cx="6858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hlinkClick r:id="rId3"/>
              </a:rPr>
              <a:t>http://hermes.eee.nott.ac.uk/teaching/cal/h51eec/eec0006.html</a:t>
            </a:r>
            <a:endParaRPr lang="en-GB" dirty="0"/>
          </a:p>
        </p:txBody>
      </p:sp>
      <p:pic>
        <p:nvPicPr>
          <p:cNvPr id="477187" name="Picture 3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86050" y="2786058"/>
            <a:ext cx="3286148" cy="355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88990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Voltage Law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The battery drives a current of 0.5 A around the circuit as shown. What is the voltage of the battery?</a:t>
            </a: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r>
              <a:rPr lang="en-GB" sz="16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Solution</a:t>
            </a:r>
          </a:p>
          <a:p>
            <a:endParaRPr lang="en-GB" sz="1600" b="1" dirty="0" smtClean="0"/>
          </a:p>
          <a:p>
            <a:r>
              <a:rPr lang="en-GB" sz="1600" dirty="0" smtClean="0"/>
              <a:t>Noting that the positive terminal of the battery is at the top, the current must be clockwise.</a:t>
            </a:r>
          </a:p>
          <a:p>
            <a:endParaRPr lang="en-GB" sz="1600" dirty="0" smtClean="0"/>
          </a:p>
          <a:p>
            <a:r>
              <a:rPr lang="en-GB" sz="1600" dirty="0" smtClean="0"/>
              <a:t>The </a:t>
            </a:r>
            <a:r>
              <a:rPr lang="en-GB" sz="1600" dirty="0" err="1" smtClean="0"/>
              <a:t>p.d</a:t>
            </a:r>
            <a:r>
              <a:rPr lang="en-GB" sz="1600" dirty="0" smtClean="0"/>
              <a:t>. across each resistor is - I R</a:t>
            </a:r>
          </a:p>
          <a:p>
            <a:endParaRPr lang="en-GB" sz="1600" dirty="0" smtClean="0"/>
          </a:p>
          <a:p>
            <a:r>
              <a:rPr lang="en-GB" sz="1600" dirty="0" smtClean="0"/>
              <a:t>V - (3 x 0.5) - (5 x 0.5) - (4 x 0.5) = 0       V – 1.5 – 2.5 – 2 =  0   	     V = 6V</a:t>
            </a:r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7203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71802" y="2857508"/>
            <a:ext cx="20193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6175389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Voltage Law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Calculate the currents I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and I</a:t>
            </a:r>
            <a:r>
              <a:rPr lang="en-GB" sz="1600" baseline="-25000" dirty="0" smtClean="0"/>
              <a:t>3</a:t>
            </a:r>
            <a:r>
              <a:rPr lang="en-GB" sz="1600" dirty="0" smtClean="0"/>
              <a:t> in the circuit and the voltage V. </a:t>
            </a:r>
          </a:p>
          <a:p>
            <a:endParaRPr lang="en-GB" sz="1600" dirty="0" smtClean="0"/>
          </a:p>
          <a:p>
            <a:r>
              <a:rPr lang="en-GB" sz="1600" dirty="0" smtClean="0"/>
              <a:t>NB. The currents are not necessarily in the direction indicated.</a:t>
            </a:r>
          </a:p>
          <a:p>
            <a:endParaRPr lang="en-GB" sz="1600" dirty="0" smtClean="0"/>
          </a:p>
          <a:p>
            <a:r>
              <a:rPr lang="en-GB" sz="16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Solution</a:t>
            </a:r>
          </a:p>
          <a:p>
            <a:endParaRPr lang="en-GB" sz="1600" b="1" dirty="0" smtClean="0"/>
          </a:p>
          <a:p>
            <a:r>
              <a:rPr lang="en-GB" sz="1600" dirty="0" smtClean="0"/>
              <a:t>Applying Kirchoff's </a:t>
            </a:r>
            <a:r>
              <a:rPr lang="en-GB" sz="1600" b="1" dirty="0" smtClean="0"/>
              <a:t>current</a:t>
            </a:r>
            <a:r>
              <a:rPr lang="en-GB" sz="1600" dirty="0" smtClean="0"/>
              <a:t> law to junction A: </a:t>
            </a:r>
          </a:p>
          <a:p>
            <a:endParaRPr lang="en-GB" sz="1600" dirty="0" smtClean="0"/>
          </a:p>
          <a:p>
            <a:r>
              <a:rPr lang="en-GB" sz="1600" dirty="0" smtClean="0"/>
              <a:t>0.02 - 0.05 + I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= 0 </a:t>
            </a:r>
          </a:p>
          <a:p>
            <a:r>
              <a:rPr lang="en-GB" sz="1600" dirty="0" smtClean="0"/>
              <a:t>I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= 0.03A (into junction)</a:t>
            </a:r>
          </a:p>
          <a:p>
            <a:endParaRPr lang="en-GB" sz="1600" dirty="0" smtClean="0"/>
          </a:p>
          <a:p>
            <a:r>
              <a:rPr lang="en-GB" sz="1600" dirty="0" smtClean="0"/>
              <a:t>Applying Kirchoff's </a:t>
            </a:r>
            <a:r>
              <a:rPr lang="en-GB" sz="1600" b="1" dirty="0" smtClean="0"/>
              <a:t>current</a:t>
            </a:r>
            <a:r>
              <a:rPr lang="en-GB" sz="1600" dirty="0" smtClean="0"/>
              <a:t> law to junction B (I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is into junction A):</a:t>
            </a:r>
          </a:p>
          <a:p>
            <a:endParaRPr lang="en-GB" sz="1600" dirty="0" smtClean="0"/>
          </a:p>
          <a:p>
            <a:r>
              <a:rPr lang="en-GB" sz="1600" dirty="0" smtClean="0"/>
              <a:t>I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+ 0.02 + I</a:t>
            </a:r>
            <a:r>
              <a:rPr lang="en-GB" sz="1600" baseline="-25000" dirty="0" smtClean="0"/>
              <a:t>3</a:t>
            </a:r>
            <a:r>
              <a:rPr lang="en-GB" sz="1600" dirty="0" smtClean="0"/>
              <a:t> = 0 </a:t>
            </a:r>
          </a:p>
          <a:p>
            <a:r>
              <a:rPr lang="en-GB" sz="1600" dirty="0" smtClean="0"/>
              <a:t>-0.03 + 0.02 + I</a:t>
            </a:r>
            <a:r>
              <a:rPr lang="en-GB" sz="1600" baseline="-25000" dirty="0" smtClean="0"/>
              <a:t>3</a:t>
            </a:r>
            <a:r>
              <a:rPr lang="en-GB" sz="1600" dirty="0" smtClean="0"/>
              <a:t> = 0 </a:t>
            </a:r>
          </a:p>
          <a:p>
            <a:r>
              <a:rPr lang="en-GB" sz="1600" dirty="0" smtClean="0"/>
              <a:t>I</a:t>
            </a:r>
            <a:r>
              <a:rPr lang="en-GB" sz="1600" baseline="-25000" dirty="0" smtClean="0"/>
              <a:t>3</a:t>
            </a:r>
            <a:r>
              <a:rPr lang="en-GB" sz="1600" dirty="0" smtClean="0"/>
              <a:t> = 0.01A (into junction)</a:t>
            </a:r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87205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216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12" y="2643182"/>
            <a:ext cx="2524125" cy="180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6175389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Voltage Law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Calculate the currents I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and I</a:t>
            </a:r>
            <a:r>
              <a:rPr lang="en-GB" sz="1600" baseline="-25000" dirty="0" smtClean="0"/>
              <a:t>3</a:t>
            </a:r>
            <a:r>
              <a:rPr lang="en-GB" sz="1600" dirty="0" smtClean="0"/>
              <a:t> in the circuit and the voltage V. </a:t>
            </a:r>
          </a:p>
          <a:p>
            <a:endParaRPr lang="en-GB" sz="1600" dirty="0" smtClean="0"/>
          </a:p>
          <a:p>
            <a:r>
              <a:rPr lang="en-GB" sz="1600" dirty="0" smtClean="0"/>
              <a:t>NB. The currents are not necessarily in the direction indicated.</a:t>
            </a:r>
          </a:p>
          <a:p>
            <a:endParaRPr lang="en-GB" sz="1600" dirty="0" smtClean="0"/>
          </a:p>
          <a:p>
            <a:r>
              <a:rPr lang="en-GB" sz="16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Solution</a:t>
            </a:r>
          </a:p>
          <a:p>
            <a:endParaRPr lang="en-GB" sz="1600" b="1" dirty="0" smtClean="0"/>
          </a:p>
          <a:p>
            <a:r>
              <a:rPr lang="en-GB" sz="1600" dirty="0" smtClean="0"/>
              <a:t>Apply Kirchoff's voltage law to the loop</a:t>
            </a:r>
          </a:p>
          <a:p>
            <a:endParaRPr lang="en-GB" sz="1600" dirty="0" smtClean="0"/>
          </a:p>
          <a:p>
            <a:r>
              <a:rPr lang="en-GB" sz="1400" b="1" dirty="0" smtClean="0"/>
              <a:t>Remember the </a:t>
            </a:r>
            <a:r>
              <a:rPr lang="en-GB" sz="1400" b="1" dirty="0" err="1" smtClean="0"/>
              <a:t>p.d</a:t>
            </a:r>
            <a:r>
              <a:rPr lang="en-GB" sz="1400" b="1" dirty="0" smtClean="0"/>
              <a:t>. is –</a:t>
            </a:r>
            <a:r>
              <a:rPr lang="en-GB" sz="1400" b="1" dirty="0" err="1" smtClean="0"/>
              <a:t>ve</a:t>
            </a:r>
            <a:r>
              <a:rPr lang="en-GB" sz="1400" b="1" dirty="0" smtClean="0"/>
              <a:t> if the current is</a:t>
            </a:r>
          </a:p>
          <a:p>
            <a:r>
              <a:rPr lang="en-GB" sz="1400" b="1" dirty="0" smtClean="0"/>
              <a:t>flowing clockwise.</a:t>
            </a:r>
          </a:p>
          <a:p>
            <a:endParaRPr lang="en-GB" sz="1600" dirty="0" smtClean="0"/>
          </a:p>
          <a:p>
            <a:r>
              <a:rPr lang="nn-NO" sz="1600" dirty="0" smtClean="0"/>
              <a:t>12 – (I</a:t>
            </a:r>
            <a:r>
              <a:rPr lang="nn-NO" sz="1600" baseline="-25000" dirty="0" smtClean="0"/>
              <a:t>1</a:t>
            </a:r>
            <a:r>
              <a:rPr lang="nn-NO" sz="1600" dirty="0" smtClean="0"/>
              <a:t> x 220) + V + (I</a:t>
            </a:r>
            <a:r>
              <a:rPr lang="nn-NO" sz="1600" baseline="-25000" dirty="0" smtClean="0"/>
              <a:t>3</a:t>
            </a:r>
            <a:r>
              <a:rPr lang="nn-NO" sz="1600" dirty="0" smtClean="0"/>
              <a:t> x 470) = 0</a:t>
            </a:r>
            <a:r>
              <a:rPr lang="en-GB" sz="1600" dirty="0" smtClean="0"/>
              <a:t>.</a:t>
            </a:r>
          </a:p>
          <a:p>
            <a:endParaRPr lang="en-GB" sz="1600" dirty="0" smtClean="0"/>
          </a:p>
          <a:p>
            <a:r>
              <a:rPr lang="en-GB" sz="1600" dirty="0" smtClean="0"/>
              <a:t>12 – (0.02 x 220) +(0.01 x 470) + V = 0</a:t>
            </a:r>
          </a:p>
          <a:p>
            <a:endParaRPr lang="en-GB" sz="1600" dirty="0" smtClean="0"/>
          </a:p>
          <a:p>
            <a:pPr marL="342900" indent="-342900">
              <a:buAutoNum type="arabicPlain" startAt="12"/>
            </a:pPr>
            <a:r>
              <a:rPr lang="en-GB" sz="1600" dirty="0" smtClean="0"/>
              <a:t>+ V - 4.4 + 4.7 = 0</a:t>
            </a:r>
          </a:p>
          <a:p>
            <a:pPr marL="342900" indent="-342900"/>
            <a:endParaRPr lang="en-GB" sz="1600" dirty="0" smtClean="0"/>
          </a:p>
          <a:p>
            <a:pPr marL="342900" indent="-342900"/>
            <a:r>
              <a:rPr lang="en-GB" sz="1600" dirty="0" smtClean="0"/>
              <a:t> V = -12.3 V</a:t>
            </a: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 cstate="print"/>
          <a:srcRect r="48518"/>
          <a:stretch>
            <a:fillRect/>
          </a:stretch>
        </p:blipFill>
        <p:spPr bwMode="auto">
          <a:xfrm>
            <a:off x="5929322" y="3286124"/>
            <a:ext cx="2481263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10421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Some Questions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000" dirty="0" smtClean="0"/>
              <a:t>1. Calculate the resistance if a voltage of 10 V produces a current of 0.2 Amperes. Also calculate the power dissipated. </a:t>
            </a:r>
          </a:p>
          <a:p>
            <a:r>
              <a:rPr lang="en-GB" sz="2000" dirty="0" smtClean="0">
                <a:solidFill>
                  <a:srgbClr val="FF0000"/>
                </a:solidFill>
              </a:rPr>
              <a:t>(50</a:t>
            </a:r>
            <a:r>
              <a:rPr lang="el-GR" sz="2000" dirty="0" smtClean="0">
                <a:solidFill>
                  <a:srgbClr val="FF0000"/>
                </a:solidFill>
              </a:rPr>
              <a:t>Ω</a:t>
            </a:r>
            <a:r>
              <a:rPr lang="en-GB" sz="2000" dirty="0" smtClean="0">
                <a:solidFill>
                  <a:srgbClr val="FF0000"/>
                </a:solidFill>
              </a:rPr>
              <a:t> , 2 W)</a:t>
            </a:r>
          </a:p>
          <a:p>
            <a:endParaRPr lang="en-GB" sz="2000" dirty="0" smtClean="0"/>
          </a:p>
          <a:p>
            <a:r>
              <a:rPr lang="en-GB" sz="2000" dirty="0" smtClean="0"/>
              <a:t>2. Calculate the current which flows in a resistor 5</a:t>
            </a:r>
            <a:r>
              <a:rPr lang="el-GR" sz="2000" dirty="0" smtClean="0">
                <a:solidFill>
                  <a:srgbClr val="FF0000"/>
                </a:solidFill>
              </a:rPr>
              <a:t> </a:t>
            </a:r>
            <a:r>
              <a:rPr lang="el-GR" sz="2000" dirty="0" smtClean="0"/>
              <a:t>Ω</a:t>
            </a:r>
            <a:r>
              <a:rPr lang="en-GB" sz="2000" dirty="0" smtClean="0"/>
              <a:t> when 240 V is applied to it. Also calculate the power dissipated.</a:t>
            </a:r>
          </a:p>
          <a:p>
            <a:r>
              <a:rPr lang="en-GB" sz="2000" dirty="0" smtClean="0">
                <a:solidFill>
                  <a:srgbClr val="FF0000"/>
                </a:solidFill>
              </a:rPr>
              <a:t>(48 A and 11520 W)</a:t>
            </a:r>
          </a:p>
          <a:p>
            <a:endParaRPr lang="en-GB" sz="2000" dirty="0" smtClean="0"/>
          </a:p>
          <a:p>
            <a:r>
              <a:rPr lang="en-GB" sz="2000" dirty="0" smtClean="0"/>
              <a:t>3. Calculate the voltage needed to make 20 </a:t>
            </a:r>
            <a:r>
              <a:rPr lang="en-GB" sz="2000" dirty="0" err="1" smtClean="0"/>
              <a:t>mA</a:t>
            </a:r>
            <a:r>
              <a:rPr lang="en-GB" sz="2000" dirty="0" smtClean="0"/>
              <a:t> flows in a resistor of 470k</a:t>
            </a:r>
            <a:r>
              <a:rPr lang="el-GR" sz="2000" dirty="0" smtClean="0"/>
              <a:t> Ω</a:t>
            </a:r>
            <a:r>
              <a:rPr lang="en-GB" sz="2000" dirty="0" smtClean="0"/>
              <a:t> . </a:t>
            </a:r>
          </a:p>
          <a:p>
            <a:r>
              <a:rPr lang="en-GB" sz="2000" dirty="0" smtClean="0">
                <a:solidFill>
                  <a:srgbClr val="FF0000"/>
                </a:solidFill>
              </a:rPr>
              <a:t>(9400 V)</a:t>
            </a:r>
            <a:endParaRPr lang="en-GB" sz="2000" b="1" dirty="0" smtClean="0">
              <a:solidFill>
                <a:srgbClr val="FF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10421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Some Questions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000" dirty="0" smtClean="0"/>
              <a:t>1 Find the unknown current for each case shown.</a:t>
            </a: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21709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0298" y="2643182"/>
            <a:ext cx="3810000" cy="176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709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00364" y="4500570"/>
            <a:ext cx="3067050" cy="183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10421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Some Questions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500" dirty="0" smtClean="0"/>
              <a:t>Given the following values, calculate the voltage V and currents I</a:t>
            </a:r>
            <a:r>
              <a:rPr lang="en-GB" sz="1500" baseline="-25000" dirty="0" smtClean="0"/>
              <a:t>2</a:t>
            </a:r>
            <a:r>
              <a:rPr lang="en-GB" sz="1500" dirty="0" smtClean="0"/>
              <a:t> and I</a:t>
            </a:r>
            <a:r>
              <a:rPr lang="en-GB" sz="1500" baseline="-25000" dirty="0" smtClean="0"/>
              <a:t>3</a:t>
            </a:r>
            <a:r>
              <a:rPr lang="en-GB" sz="1500" dirty="0" smtClean="0"/>
              <a:t> in the circuit below..</a:t>
            </a:r>
          </a:p>
          <a:p>
            <a:endParaRPr lang="en-GB" sz="15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5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5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5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5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5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5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5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5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pt-BR" sz="1500" dirty="0" smtClean="0"/>
              <a:t>Vs = 10V 	R</a:t>
            </a:r>
            <a:r>
              <a:rPr lang="pt-BR" sz="1500" baseline="-25000" dirty="0" smtClean="0"/>
              <a:t>1</a:t>
            </a:r>
            <a:r>
              <a:rPr lang="pt-BR" sz="1500" dirty="0" smtClean="0"/>
              <a:t> = 50</a:t>
            </a:r>
            <a:r>
              <a:rPr lang="el-GR" sz="1500" dirty="0" smtClean="0"/>
              <a:t> Ω</a:t>
            </a:r>
            <a:r>
              <a:rPr lang="pt-BR" sz="1500" dirty="0" smtClean="0"/>
              <a:t> 	R</a:t>
            </a:r>
            <a:r>
              <a:rPr lang="pt-BR" sz="1500" baseline="-25000" dirty="0" smtClean="0"/>
              <a:t>2</a:t>
            </a:r>
            <a:r>
              <a:rPr lang="pt-BR" sz="1500" dirty="0" smtClean="0"/>
              <a:t> = 70</a:t>
            </a:r>
            <a:r>
              <a:rPr lang="el-GR" sz="1500" dirty="0" smtClean="0"/>
              <a:t> Ω</a:t>
            </a:r>
            <a:endParaRPr lang="pt-BR" sz="1500" dirty="0" smtClean="0"/>
          </a:p>
          <a:p>
            <a:endParaRPr lang="en-GB" sz="1500" dirty="0" smtClean="0"/>
          </a:p>
          <a:p>
            <a:r>
              <a:rPr lang="en-GB" sz="1500" dirty="0" smtClean="0"/>
              <a:t>I</a:t>
            </a:r>
            <a:r>
              <a:rPr lang="en-GB" sz="1500" baseline="-25000" dirty="0" smtClean="0"/>
              <a:t>1</a:t>
            </a:r>
            <a:r>
              <a:rPr lang="en-GB" sz="1500" dirty="0" smtClean="0"/>
              <a:t> = 0.2 (clockwise) 	</a:t>
            </a:r>
          </a:p>
          <a:p>
            <a:r>
              <a:rPr lang="en-GB" sz="1500" dirty="0" smtClean="0"/>
              <a:t>I</a:t>
            </a:r>
            <a:r>
              <a:rPr lang="en-GB" sz="1500" baseline="-25000" dirty="0" smtClean="0"/>
              <a:t>A</a:t>
            </a:r>
            <a:r>
              <a:rPr lang="en-GB" sz="1500" dirty="0" smtClean="0"/>
              <a:t> = 0.15 A into the junction</a:t>
            </a:r>
          </a:p>
          <a:p>
            <a:r>
              <a:rPr lang="en-GB" sz="1500" dirty="0" smtClean="0"/>
              <a:t>I</a:t>
            </a:r>
            <a:r>
              <a:rPr lang="en-GB" sz="1500" baseline="-25000" dirty="0" smtClean="0"/>
              <a:t>B</a:t>
            </a:r>
            <a:r>
              <a:rPr lang="en-GB" sz="1500" dirty="0" smtClean="0"/>
              <a:t> = 0.25A out of junction</a:t>
            </a:r>
          </a:p>
          <a:p>
            <a:endParaRPr lang="en-GB" sz="14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4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		</a:t>
            </a:r>
            <a:r>
              <a:rPr lang="en-GB" sz="1400" dirty="0" smtClean="0"/>
              <a:t>(</a:t>
            </a:r>
            <a:r>
              <a:rPr lang="en-GB" sz="1400" dirty="0" err="1" smtClean="0"/>
              <a:t>Ans</a:t>
            </a:r>
            <a:r>
              <a:rPr lang="en-GB" sz="1400" dirty="0" smtClean="0"/>
              <a:t>: V = 7V, I</a:t>
            </a:r>
            <a:r>
              <a:rPr lang="en-GB" sz="1400" baseline="-25000" dirty="0" smtClean="0"/>
              <a:t>2</a:t>
            </a:r>
            <a:r>
              <a:rPr lang="en-GB" sz="1400" dirty="0" smtClean="0"/>
              <a:t> = 0.35A clockwise, I</a:t>
            </a:r>
            <a:r>
              <a:rPr lang="en-GB" sz="1400" baseline="-25000" dirty="0" smtClean="0"/>
              <a:t>3</a:t>
            </a:r>
            <a:r>
              <a:rPr lang="en-GB" sz="1400" dirty="0" smtClean="0"/>
              <a:t> = </a:t>
            </a:r>
            <a:r>
              <a:rPr lang="en-GB" sz="1400" smtClean="0"/>
              <a:t>0.1A Clockwise)</a:t>
            </a:r>
            <a:endParaRPr lang="en-GB" sz="14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2181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8992" y="2857496"/>
            <a:ext cx="21717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10421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Resistors in series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000" dirty="0" smtClean="0"/>
              <a:t>Consider 3 resistors in series as shown.</a:t>
            </a:r>
          </a:p>
          <a:p>
            <a:endParaRPr lang="en-GB" sz="2000" dirty="0" smtClean="0"/>
          </a:p>
          <a:p>
            <a:r>
              <a:rPr lang="en-GB" sz="2000" dirty="0" smtClean="0"/>
              <a:t>The same current I flow through each of them. </a:t>
            </a:r>
          </a:p>
          <a:p>
            <a:endParaRPr lang="en-GB" sz="2000" dirty="0" smtClean="0"/>
          </a:p>
          <a:p>
            <a:r>
              <a:rPr lang="en-GB" sz="2000" dirty="0" smtClean="0"/>
              <a:t>The voltage drop on each is given by Ohms' Law ;</a:t>
            </a:r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r>
              <a:rPr lang="pt-BR" sz="1600" dirty="0" smtClean="0"/>
              <a:t>	</a:t>
            </a:r>
          </a:p>
          <a:p>
            <a:r>
              <a:rPr lang="pt-BR" sz="1600" dirty="0" smtClean="0"/>
              <a:t>	</a:t>
            </a:r>
            <a:r>
              <a:rPr lang="pt-BR" sz="2000" b="1" dirty="0" smtClean="0"/>
              <a:t>V</a:t>
            </a:r>
            <a:r>
              <a:rPr lang="pt-BR" sz="2000" b="1" baseline="-25000" dirty="0" smtClean="0"/>
              <a:t>1</a:t>
            </a:r>
            <a:r>
              <a:rPr lang="pt-BR" sz="2000" b="1" dirty="0" smtClean="0"/>
              <a:t> = I R</a:t>
            </a:r>
            <a:r>
              <a:rPr lang="pt-BR" sz="2000" b="1" baseline="-25000" dirty="0" smtClean="0"/>
              <a:t>1</a:t>
            </a:r>
            <a:r>
              <a:rPr lang="pt-BR" sz="2000" b="1" dirty="0" smtClean="0"/>
              <a:t> 		V</a:t>
            </a:r>
            <a:r>
              <a:rPr lang="pt-BR" sz="2000" b="1" baseline="-25000" dirty="0" smtClean="0"/>
              <a:t>2</a:t>
            </a:r>
            <a:r>
              <a:rPr lang="pt-BR" sz="2000" b="1" dirty="0" smtClean="0"/>
              <a:t> = I R</a:t>
            </a:r>
            <a:r>
              <a:rPr lang="pt-BR" sz="2000" b="1" baseline="-25000" dirty="0" smtClean="0"/>
              <a:t>2		</a:t>
            </a:r>
            <a:r>
              <a:rPr lang="pt-BR" sz="2000" b="1" dirty="0" smtClean="0"/>
              <a:t> V</a:t>
            </a:r>
            <a:r>
              <a:rPr lang="pt-BR" sz="2000" b="1" baseline="-25000" dirty="0" smtClean="0"/>
              <a:t>3</a:t>
            </a:r>
            <a:r>
              <a:rPr lang="pt-BR" sz="2000" b="1" dirty="0" smtClean="0"/>
              <a:t> = I R</a:t>
            </a:r>
            <a:r>
              <a:rPr lang="pt-BR" sz="2000" b="1" baseline="-25000" dirty="0" smtClean="0"/>
              <a:t>3</a:t>
            </a:r>
            <a:endParaRPr lang="en-GB" sz="2000" b="1" baseline="-250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7715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28926" y="5086373"/>
            <a:ext cx="3305175" cy="162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10421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Resistors in series</a:t>
            </a:r>
          </a:p>
          <a:p>
            <a:endParaRPr lang="en-GB" sz="2000" dirty="0" smtClean="0"/>
          </a:p>
          <a:p>
            <a:r>
              <a:rPr lang="en-GB" sz="2000" dirty="0" smtClean="0"/>
              <a:t>The voltage is divided according to the resistors. </a:t>
            </a:r>
          </a:p>
          <a:p>
            <a:endParaRPr lang="en-GB" sz="2000" dirty="0" smtClean="0"/>
          </a:p>
          <a:p>
            <a:r>
              <a:rPr lang="en-GB" sz="2000" dirty="0" smtClean="0"/>
              <a:t>If the resistors were all equal, the voltage would be divided equally across each. </a:t>
            </a:r>
          </a:p>
          <a:p>
            <a:endParaRPr lang="en-GB" sz="2000" dirty="0" smtClean="0"/>
          </a:p>
          <a:p>
            <a:r>
              <a:rPr lang="en-GB" sz="2000" dirty="0" smtClean="0"/>
              <a:t>The three voltages must add up to the supply voltage</a:t>
            </a:r>
          </a:p>
          <a:p>
            <a:endParaRPr lang="en-GB" sz="2000" dirty="0" smtClean="0"/>
          </a:p>
          <a:p>
            <a:r>
              <a:rPr lang="en-GB" sz="2000" dirty="0" smtClean="0"/>
              <a:t>V</a:t>
            </a:r>
            <a:r>
              <a:rPr lang="en-GB" sz="2000" baseline="-25000" dirty="0" smtClean="0"/>
              <a:t>s    </a:t>
            </a:r>
            <a:r>
              <a:rPr lang="en-GB" sz="2000" dirty="0" smtClean="0"/>
              <a:t>=    V</a:t>
            </a:r>
            <a:r>
              <a:rPr lang="en-GB" sz="2000" baseline="-25000" dirty="0" smtClean="0"/>
              <a:t>1</a:t>
            </a:r>
            <a:r>
              <a:rPr lang="en-GB" sz="2000" dirty="0" smtClean="0"/>
              <a:t> +   V</a:t>
            </a:r>
            <a:r>
              <a:rPr lang="en-GB" sz="2000" baseline="-25000" dirty="0" smtClean="0"/>
              <a:t>2</a:t>
            </a:r>
            <a:r>
              <a:rPr lang="en-GB" sz="2000" dirty="0" smtClean="0"/>
              <a:t>  + V</a:t>
            </a:r>
            <a:r>
              <a:rPr lang="en-GB" sz="2000" baseline="-25000" dirty="0" smtClean="0"/>
              <a:t>3</a:t>
            </a:r>
          </a:p>
          <a:p>
            <a:r>
              <a:rPr lang="en-GB" sz="2000" dirty="0" smtClean="0"/>
              <a:t>V</a:t>
            </a:r>
            <a:r>
              <a:rPr lang="en-GB" sz="2000" baseline="-25000" dirty="0" smtClean="0"/>
              <a:t>s    </a:t>
            </a:r>
            <a:r>
              <a:rPr lang="pt-BR" sz="2000" dirty="0" smtClean="0"/>
              <a:t>= I R</a:t>
            </a:r>
            <a:r>
              <a:rPr lang="pt-BR" sz="2000" baseline="-25000" dirty="0" smtClean="0"/>
              <a:t>1   </a:t>
            </a:r>
            <a:r>
              <a:rPr lang="pt-BR" sz="2000" dirty="0" smtClean="0"/>
              <a:t>+ I R</a:t>
            </a:r>
            <a:r>
              <a:rPr lang="pt-BR" sz="2000" baseline="-25000" dirty="0" smtClean="0"/>
              <a:t>2</a:t>
            </a:r>
            <a:r>
              <a:rPr lang="pt-BR" sz="2000" dirty="0" smtClean="0"/>
              <a:t>  + I R</a:t>
            </a:r>
            <a:r>
              <a:rPr lang="pt-BR" sz="2000" baseline="-25000" dirty="0" smtClean="0"/>
              <a:t>3</a:t>
            </a:r>
          </a:p>
          <a:p>
            <a:r>
              <a:rPr lang="en-GB" sz="2000" dirty="0" smtClean="0"/>
              <a:t>V</a:t>
            </a:r>
            <a:r>
              <a:rPr lang="en-GB" sz="2000" baseline="-25000" dirty="0" smtClean="0"/>
              <a:t>s    </a:t>
            </a:r>
            <a:r>
              <a:rPr lang="en-GB" sz="2000" dirty="0" smtClean="0"/>
              <a:t>= I ( R</a:t>
            </a:r>
            <a:r>
              <a:rPr lang="en-GB" sz="2000" baseline="-25000" dirty="0" smtClean="0"/>
              <a:t>1</a:t>
            </a:r>
            <a:r>
              <a:rPr lang="en-GB" sz="2000" dirty="0" smtClean="0"/>
              <a:t>+ R</a:t>
            </a:r>
            <a:r>
              <a:rPr lang="en-GB" sz="2000" baseline="-25000" dirty="0" smtClean="0"/>
              <a:t>2</a:t>
            </a:r>
            <a:r>
              <a:rPr lang="en-GB" sz="2000" dirty="0" smtClean="0"/>
              <a:t> +R</a:t>
            </a:r>
            <a:r>
              <a:rPr lang="en-GB" sz="2000" baseline="-25000" dirty="0" smtClean="0"/>
              <a:t>3</a:t>
            </a:r>
            <a:r>
              <a:rPr lang="en-GB" sz="2000" dirty="0" smtClean="0"/>
              <a:t> )</a:t>
            </a: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7715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7686" y="4500570"/>
            <a:ext cx="3305175" cy="162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10421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Resistors in series</a:t>
            </a:r>
          </a:p>
          <a:p>
            <a:endParaRPr lang="en-GB" sz="2000" dirty="0" smtClean="0"/>
          </a:p>
          <a:p>
            <a:r>
              <a:rPr lang="en-GB" sz="2000" dirty="0" smtClean="0"/>
              <a:t>If the 3 resistors were replaced by a single total resistor R</a:t>
            </a:r>
            <a:r>
              <a:rPr lang="en-GB" sz="2000" baseline="-25000" dirty="0" smtClean="0"/>
              <a:t>T</a:t>
            </a:r>
            <a:r>
              <a:rPr lang="en-GB" sz="2000" dirty="0" smtClean="0"/>
              <a:t> then the supply voltage would be</a:t>
            </a:r>
          </a:p>
          <a:p>
            <a:endParaRPr lang="en-GB" sz="2000" dirty="0" smtClean="0"/>
          </a:p>
          <a:p>
            <a:r>
              <a:rPr lang="en-GB" sz="2000" dirty="0" smtClean="0"/>
              <a:t>V</a:t>
            </a:r>
            <a:r>
              <a:rPr lang="en-GB" sz="2000" baseline="-25000" dirty="0" smtClean="0"/>
              <a:t>s  </a:t>
            </a:r>
            <a:r>
              <a:rPr lang="en-GB" sz="2000" dirty="0" smtClean="0"/>
              <a:t>= I R</a:t>
            </a:r>
            <a:r>
              <a:rPr lang="en-GB" sz="2000" baseline="-25000" dirty="0" smtClean="0"/>
              <a:t>T</a:t>
            </a:r>
          </a:p>
          <a:p>
            <a:endParaRPr lang="en-GB" sz="2000" baseline="-25000" dirty="0" smtClean="0"/>
          </a:p>
          <a:p>
            <a:r>
              <a:rPr lang="en-GB" sz="2000" dirty="0" smtClean="0"/>
              <a:t>Comparing the two equations it is apparent that </a:t>
            </a:r>
            <a:r>
              <a:rPr lang="en-GB" sz="2000" b="1" dirty="0" smtClean="0"/>
              <a:t>R</a:t>
            </a:r>
            <a:r>
              <a:rPr lang="en-GB" sz="2000" b="1" baseline="-25000" dirty="0" smtClean="0"/>
              <a:t>T</a:t>
            </a:r>
            <a:r>
              <a:rPr lang="en-GB" sz="2000" b="1" dirty="0" smtClean="0"/>
              <a:t> = R</a:t>
            </a:r>
            <a:r>
              <a:rPr lang="en-GB" sz="2000" b="1" baseline="-25000" dirty="0" smtClean="0"/>
              <a:t>1</a:t>
            </a:r>
            <a:r>
              <a:rPr lang="en-GB" sz="2000" b="1" dirty="0" smtClean="0"/>
              <a:t>+ R</a:t>
            </a:r>
            <a:r>
              <a:rPr lang="en-GB" sz="2000" b="1" baseline="-25000" dirty="0" smtClean="0"/>
              <a:t>2</a:t>
            </a:r>
            <a:r>
              <a:rPr lang="en-GB" sz="2000" b="1" dirty="0" smtClean="0"/>
              <a:t> + R</a:t>
            </a:r>
            <a:r>
              <a:rPr lang="en-GB" sz="2000" b="1" baseline="-25000" dirty="0" smtClean="0"/>
              <a:t>3</a:t>
            </a:r>
          </a:p>
          <a:p>
            <a:endParaRPr lang="en-GB" sz="2000" b="1" dirty="0" smtClean="0"/>
          </a:p>
          <a:p>
            <a:r>
              <a:rPr lang="en-GB" sz="2000" dirty="0" smtClean="0"/>
              <a:t>V</a:t>
            </a:r>
            <a:r>
              <a:rPr lang="en-GB" sz="2000" baseline="-25000" dirty="0" smtClean="0"/>
              <a:t>s    </a:t>
            </a:r>
            <a:r>
              <a:rPr lang="en-GB" sz="2000" dirty="0" smtClean="0"/>
              <a:t>= I ( R</a:t>
            </a:r>
            <a:r>
              <a:rPr lang="en-GB" sz="2000" baseline="-25000" dirty="0" smtClean="0"/>
              <a:t>1</a:t>
            </a:r>
            <a:r>
              <a:rPr lang="en-GB" sz="2000" dirty="0" smtClean="0"/>
              <a:t>+ R</a:t>
            </a:r>
            <a:r>
              <a:rPr lang="en-GB" sz="2000" baseline="-25000" dirty="0" smtClean="0"/>
              <a:t>2</a:t>
            </a:r>
            <a:r>
              <a:rPr lang="en-GB" sz="2000" dirty="0" smtClean="0"/>
              <a:t> +R</a:t>
            </a:r>
            <a:r>
              <a:rPr lang="en-GB" sz="2000" baseline="-25000" dirty="0" smtClean="0"/>
              <a:t>3</a:t>
            </a:r>
            <a:r>
              <a:rPr lang="en-GB" sz="2000" dirty="0" smtClean="0"/>
              <a:t> ) = I R</a:t>
            </a:r>
            <a:r>
              <a:rPr lang="en-GB" sz="2000" baseline="-25000" dirty="0" smtClean="0"/>
              <a:t>T</a:t>
            </a:r>
          </a:p>
          <a:p>
            <a:endParaRPr lang="en-GB" sz="2000" baseline="-25000" dirty="0" smtClean="0"/>
          </a:p>
          <a:p>
            <a:r>
              <a:rPr lang="en-GB" sz="2000" dirty="0" smtClean="0"/>
              <a:t>Thus  R</a:t>
            </a:r>
            <a:r>
              <a:rPr lang="en-GB" sz="2000" baseline="-25000" dirty="0" smtClean="0"/>
              <a:t>T</a:t>
            </a:r>
            <a:r>
              <a:rPr lang="en-GB" sz="2000" dirty="0" smtClean="0"/>
              <a:t>= R</a:t>
            </a:r>
            <a:r>
              <a:rPr lang="en-GB" sz="2000" baseline="-25000" dirty="0" smtClean="0"/>
              <a:t>1</a:t>
            </a:r>
            <a:r>
              <a:rPr lang="en-GB" sz="2000" dirty="0" smtClean="0"/>
              <a:t>+ R</a:t>
            </a:r>
            <a:r>
              <a:rPr lang="en-GB" sz="2000" baseline="-25000" dirty="0" smtClean="0"/>
              <a:t>2</a:t>
            </a:r>
            <a:r>
              <a:rPr lang="en-GB" sz="2000" dirty="0" smtClean="0"/>
              <a:t> + R</a:t>
            </a:r>
            <a:r>
              <a:rPr lang="en-GB" sz="2000" baseline="-25000" dirty="0" smtClean="0"/>
              <a:t>3</a:t>
            </a:r>
            <a:endParaRPr lang="en-GB" sz="2000" dirty="0" smtClean="0"/>
          </a:p>
          <a:p>
            <a:endParaRPr lang="en-GB" sz="2000" baseline="-25000" dirty="0" smtClean="0"/>
          </a:p>
          <a:p>
            <a:endParaRPr lang="en-GB" sz="2000" dirty="0" smtClean="0"/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7715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7686" y="4500570"/>
            <a:ext cx="3305175" cy="162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10421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Resistors in series</a:t>
            </a:r>
          </a:p>
          <a:p>
            <a:endParaRPr lang="en-GB" sz="2000" dirty="0" smtClean="0"/>
          </a:p>
          <a:p>
            <a:r>
              <a:rPr lang="en-GB" sz="2000" dirty="0" smtClean="0"/>
              <a:t>In general for resistors in series</a:t>
            </a:r>
          </a:p>
          <a:p>
            <a:endParaRPr lang="en-GB" sz="2000" baseline="-25000" dirty="0" smtClean="0"/>
          </a:p>
          <a:p>
            <a:endParaRPr lang="en-GB" sz="2000" dirty="0" smtClean="0"/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graphicFrame>
        <p:nvGraphicFramePr>
          <p:cNvPr id="183298" name="Object 2"/>
          <p:cNvGraphicFramePr>
            <a:graphicFrameLocks noChangeAspect="1"/>
          </p:cNvGraphicFramePr>
          <p:nvPr/>
        </p:nvGraphicFramePr>
        <p:xfrm>
          <a:off x="3286116" y="3214686"/>
          <a:ext cx="1903632" cy="1149363"/>
        </p:xfrm>
        <a:graphic>
          <a:graphicData uri="http://schemas.openxmlformats.org/presentationml/2006/ole">
            <p:oleObj spid="_x0000_s197634" name="Equation" r:id="rId4" imgW="711000" imgH="43164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4709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Resistors in series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Calculate the current drawn from the battery and the voltage at A, and B in the circuit below.</a:t>
            </a: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7817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71736" y="3500438"/>
            <a:ext cx="3852760" cy="16144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4709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Resistors in series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r>
              <a:rPr lang="en-GB" sz="2000" dirty="0" smtClean="0"/>
              <a:t>R</a:t>
            </a:r>
            <a:r>
              <a:rPr lang="en-GB" sz="2000" baseline="-25000" dirty="0" smtClean="0"/>
              <a:t>T</a:t>
            </a:r>
            <a:r>
              <a:rPr lang="en-GB" sz="2000" dirty="0" smtClean="0"/>
              <a:t> = 47 + 68 + 100 = 215 x 10</a:t>
            </a:r>
            <a:r>
              <a:rPr lang="en-GB" sz="2000" baseline="30000" dirty="0" smtClean="0"/>
              <a:t>3 </a:t>
            </a:r>
            <a:r>
              <a:rPr lang="el-GR" sz="2000" dirty="0" smtClean="0"/>
              <a:t>Ω</a:t>
            </a:r>
            <a:r>
              <a:rPr lang="en-GB" sz="2000" dirty="0" smtClean="0"/>
              <a:t> = 215 k</a:t>
            </a:r>
            <a:r>
              <a:rPr lang="el-GR" sz="2000" dirty="0" smtClean="0"/>
              <a:t>Ω</a:t>
            </a:r>
            <a:endParaRPr lang="en-GB" sz="2000" baseline="30000" dirty="0" smtClean="0"/>
          </a:p>
          <a:p>
            <a:endParaRPr lang="en-GB" sz="2000" dirty="0" smtClean="0"/>
          </a:p>
          <a:p>
            <a:r>
              <a:rPr lang="en-GB" sz="2000" dirty="0" smtClean="0"/>
              <a:t>I = V/ R</a:t>
            </a:r>
            <a:r>
              <a:rPr lang="en-GB" sz="2000" baseline="-25000" dirty="0" smtClean="0"/>
              <a:t>T</a:t>
            </a:r>
            <a:r>
              <a:rPr lang="en-GB" sz="2000" dirty="0" smtClean="0"/>
              <a:t> = 15 / 215 x 10</a:t>
            </a:r>
            <a:r>
              <a:rPr lang="en-GB" sz="2000" baseline="30000" dirty="0" smtClean="0"/>
              <a:t>3</a:t>
            </a:r>
            <a:r>
              <a:rPr lang="en-GB" sz="2000" dirty="0" smtClean="0"/>
              <a:t> = 0.0697674 x10</a:t>
            </a:r>
            <a:r>
              <a:rPr lang="en-GB" sz="2000" baseline="30000" dirty="0" smtClean="0"/>
              <a:t>-3 </a:t>
            </a:r>
            <a:r>
              <a:rPr lang="en-GB" sz="2000" dirty="0" smtClean="0"/>
              <a:t>A = 0.0697674 </a:t>
            </a:r>
            <a:r>
              <a:rPr lang="en-GB" sz="2000" dirty="0" err="1" smtClean="0"/>
              <a:t>mA</a:t>
            </a:r>
            <a:endParaRPr lang="en-GB" sz="2000" dirty="0" smtClean="0"/>
          </a:p>
          <a:p>
            <a:endParaRPr lang="en-GB" sz="2000" dirty="0" smtClean="0"/>
          </a:p>
          <a:p>
            <a:r>
              <a:rPr lang="en-GB" sz="2000" dirty="0" err="1" smtClean="0"/>
              <a:t>p.d</a:t>
            </a:r>
            <a:r>
              <a:rPr lang="en-GB" sz="2000" dirty="0" smtClean="0"/>
              <a:t> across the 47 K</a:t>
            </a:r>
            <a:r>
              <a:rPr lang="el-GR" sz="2000" dirty="0" smtClean="0"/>
              <a:t> Ω</a:t>
            </a:r>
            <a:r>
              <a:rPr lang="en-GB" sz="2000" dirty="0" smtClean="0"/>
              <a:t> resistor is 47 x 0.0697674 = 3.279 V</a:t>
            </a:r>
          </a:p>
          <a:p>
            <a:r>
              <a:rPr lang="en-GB" sz="2000" dirty="0" err="1" smtClean="0"/>
              <a:t>p.d</a:t>
            </a:r>
            <a:r>
              <a:rPr lang="en-GB" sz="2000" dirty="0" smtClean="0"/>
              <a:t>. across the 68 k</a:t>
            </a:r>
            <a:r>
              <a:rPr lang="el-GR" sz="2000" dirty="0" smtClean="0"/>
              <a:t> Ω</a:t>
            </a:r>
            <a:r>
              <a:rPr lang="en-GB" sz="2000" dirty="0" smtClean="0"/>
              <a:t> resistor is 68 x 0.0697674 = 4.744 V</a:t>
            </a:r>
          </a:p>
          <a:p>
            <a:r>
              <a:rPr lang="en-GB" sz="2000" dirty="0" err="1" smtClean="0"/>
              <a:t>p.d</a:t>
            </a:r>
            <a:r>
              <a:rPr lang="en-GB" sz="2000" dirty="0" smtClean="0"/>
              <a:t>. across the 100 k</a:t>
            </a:r>
            <a:r>
              <a:rPr lang="el-GR" sz="2000" dirty="0" smtClean="0"/>
              <a:t> Ω</a:t>
            </a:r>
            <a:r>
              <a:rPr lang="en-GB" sz="2000" dirty="0" smtClean="0"/>
              <a:t> resistor is 100 x 0.0697674 = 6.976 V</a:t>
            </a:r>
          </a:p>
          <a:p>
            <a:endParaRPr lang="en-GB" sz="2000" dirty="0" smtClean="0"/>
          </a:p>
          <a:p>
            <a:r>
              <a:rPr lang="en-GB" sz="2000" dirty="0" smtClean="0"/>
              <a:t>Check total </a:t>
            </a:r>
            <a:r>
              <a:rPr lang="en-GB" sz="2000" dirty="0" err="1" smtClean="0"/>
              <a:t>p.d</a:t>
            </a:r>
            <a:r>
              <a:rPr lang="en-GB" sz="2000" dirty="0" smtClean="0"/>
              <a:t>. = 3.279 +4.744 + 6.976 = 15 V</a:t>
            </a:r>
          </a:p>
          <a:p>
            <a:endParaRPr lang="en-GB" sz="2000" dirty="0" smtClean="0"/>
          </a:p>
          <a:p>
            <a:r>
              <a:rPr lang="en-GB" sz="2000" dirty="0" smtClean="0"/>
              <a:t>The voltage at A is 15 – 4.744 – 6.976 = 3.279 V</a:t>
            </a:r>
          </a:p>
          <a:p>
            <a:r>
              <a:rPr lang="en-GB" sz="2000" dirty="0" smtClean="0"/>
              <a:t>The voltage at B is 15 – 6.976= 8.023 V</a:t>
            </a: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7817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71934" y="1428736"/>
            <a:ext cx="3000396" cy="12573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339</TotalTime>
  <Words>1205</Words>
  <Application>Microsoft Office PowerPoint</Application>
  <PresentationFormat>On-screen Show (4:3)</PresentationFormat>
  <Paragraphs>403</Paragraphs>
  <Slides>24</Slides>
  <Notes>23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6" baseType="lpstr">
      <vt:lpstr>SMU POWERPOINT TEMPLATE</vt:lpstr>
      <vt:lpstr>Equation</vt:lpstr>
      <vt:lpstr>Slide 1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Aerodynamics</dc:title>
  <dc:creator>fad-tt</dc:creator>
  <cp:lastModifiedBy>Tim Tudor</cp:lastModifiedBy>
  <cp:revision>56</cp:revision>
  <dcterms:created xsi:type="dcterms:W3CDTF">2010-09-22T08:44:59Z</dcterms:created>
  <dcterms:modified xsi:type="dcterms:W3CDTF">2011-11-18T16:26:20Z</dcterms:modified>
</cp:coreProperties>
</file>